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4"/>
  </p:sldMasterIdLst>
  <p:notesMasterIdLst>
    <p:notesMasterId r:id="rId54"/>
  </p:notesMasterIdLst>
  <p:handoutMasterIdLst>
    <p:handoutMasterId r:id="rId55"/>
  </p:handoutMasterIdLst>
  <p:sldIdLst>
    <p:sldId id="285" r:id="rId5"/>
    <p:sldId id="286" r:id="rId6"/>
    <p:sldId id="288" r:id="rId7"/>
    <p:sldId id="289" r:id="rId8"/>
    <p:sldId id="368" r:id="rId9"/>
    <p:sldId id="336" r:id="rId10"/>
    <p:sldId id="358" r:id="rId11"/>
    <p:sldId id="363" r:id="rId12"/>
    <p:sldId id="299" r:id="rId13"/>
    <p:sldId id="340" r:id="rId14"/>
    <p:sldId id="339" r:id="rId15"/>
    <p:sldId id="359" r:id="rId16"/>
    <p:sldId id="297" r:id="rId17"/>
    <p:sldId id="353" r:id="rId18"/>
    <p:sldId id="369" r:id="rId19"/>
    <p:sldId id="300" r:id="rId20"/>
    <p:sldId id="360" r:id="rId21"/>
    <p:sldId id="302" r:id="rId22"/>
    <p:sldId id="352" r:id="rId23"/>
    <p:sldId id="304" r:id="rId24"/>
    <p:sldId id="357" r:id="rId25"/>
    <p:sldId id="306" r:id="rId26"/>
    <p:sldId id="307" r:id="rId27"/>
    <p:sldId id="308" r:id="rId28"/>
    <p:sldId id="309" r:id="rId29"/>
    <p:sldId id="310" r:id="rId30"/>
    <p:sldId id="311" r:id="rId31"/>
    <p:sldId id="312" r:id="rId32"/>
    <p:sldId id="351" r:id="rId33"/>
    <p:sldId id="316" r:id="rId34"/>
    <p:sldId id="370" r:id="rId35"/>
    <p:sldId id="362" r:id="rId36"/>
    <p:sldId id="364" r:id="rId37"/>
    <p:sldId id="367" r:id="rId38"/>
    <p:sldId id="365" r:id="rId39"/>
    <p:sldId id="366" r:id="rId40"/>
    <p:sldId id="323" r:id="rId41"/>
    <p:sldId id="271" r:id="rId42"/>
    <p:sldId id="325" r:id="rId43"/>
    <p:sldId id="341" r:id="rId44"/>
    <p:sldId id="342" r:id="rId45"/>
    <p:sldId id="343" r:id="rId46"/>
    <p:sldId id="344" r:id="rId47"/>
    <p:sldId id="345" r:id="rId48"/>
    <p:sldId id="346" r:id="rId49"/>
    <p:sldId id="347" r:id="rId50"/>
    <p:sldId id="348" r:id="rId51"/>
    <p:sldId id="349" r:id="rId52"/>
    <p:sldId id="350" r:id="rId5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97E"/>
    <a:srgbClr val="3D6493"/>
    <a:srgbClr val="114C81"/>
    <a:srgbClr val="003668"/>
    <a:srgbClr val="234D77"/>
    <a:srgbClr val="6982AB"/>
    <a:srgbClr val="7189AF"/>
    <a:srgbClr val="3F92DD"/>
    <a:srgbClr val="2783CF"/>
    <a:srgbClr val="1466A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073" autoAdjust="0"/>
    <p:restoredTop sz="67544" autoAdjust="0"/>
  </p:normalViewPr>
  <p:slideViewPr>
    <p:cSldViewPr>
      <p:cViewPr varScale="1">
        <p:scale>
          <a:sx n="79" d="100"/>
          <a:sy n="79" d="100"/>
        </p:scale>
        <p:origin x="-624" y="-90"/>
      </p:cViewPr>
      <p:guideLst>
        <p:guide orient="horz" pos="144"/>
        <p:guide orient="horz" pos="890"/>
        <p:guide orient="horz" pos="1484"/>
        <p:guide orient="horz" pos="1200"/>
        <p:guide orient="horz" pos="2736"/>
        <p:guide orient="horz" pos="4319"/>
        <p:guide pos="2880"/>
        <p:guide pos="240"/>
        <p:guide pos="460"/>
        <p:guide pos="5520"/>
        <p:guide pos="863"/>
        <p:guide pos="5299"/>
        <p:guide pos="20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howGuides="1">
      <p:cViewPr varScale="1">
        <p:scale>
          <a:sx n="83" d="100"/>
          <a:sy n="83" d="100"/>
        </p:scale>
        <p:origin x="-199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a:gradFill>
                <a:gsLst>
                  <a:gs pos="0">
                    <a:srgbClr val="FFFFFF"/>
                  </a:gs>
                  <a:gs pos="100000">
                    <a:srgbClr val="FFFFFF"/>
                  </a:gs>
                </a:gsLst>
                <a:lin ang="5400000" scaled="1"/>
              </a:gradFill>
            </a:defRPr>
          </a:pPr>
          <a:endParaRPr lang="en-US"/>
        </a:p>
      </c:txPr>
    </c:title>
    <c:plotArea>
      <c:layout>
        <c:manualLayout>
          <c:layoutTarget val="inner"/>
          <c:xMode val="edge"/>
          <c:yMode val="edge"/>
          <c:x val="0.22430987532808386"/>
          <c:y val="0.14599606299212653"/>
          <c:w val="0.5513802493438319"/>
          <c:h val="0.8270703740157479"/>
        </c:manualLayout>
      </c:layout>
      <c:pieChart>
        <c:varyColors val="1"/>
        <c:ser>
          <c:idx val="0"/>
          <c:order val="0"/>
          <c:tx>
            <c:strRef>
              <c:f>Sheet1!$B$1</c:f>
              <c:strCache>
                <c:ptCount val="1"/>
                <c:pt idx="0">
                  <c:v>On Premise</c:v>
                </c:pt>
              </c:strCache>
            </c:strRef>
          </c:tx>
          <c:dPt>
            <c:idx val="0"/>
            <c:spPr>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c:spPr>
          </c:dPt>
          <c:dPt>
            <c:idx val="1"/>
            <c:spPr>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w="11430" cap="flat" cmpd="sng" algn="ctr">
                <a:solidFill>
                  <a:schemeClr val="accent5"/>
                </a:solidFill>
                <a:prstDash val="solid"/>
              </a:ln>
              <a:effectLst>
                <a:outerShdw blurRad="39000" dist="25400" dir="5400000" rotWithShape="0">
                  <a:schemeClr val="accent5">
                    <a:shade val="33000"/>
                    <a:alpha val="83000"/>
                  </a:schemeClr>
                </a:outerShdw>
              </a:effectLst>
            </c:spPr>
          </c:dPt>
          <c:dPt>
            <c:idx val="2"/>
            <c:spPr>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w="11430" cap="flat" cmpd="sng" algn="ctr">
                <a:solidFill>
                  <a:schemeClr val="accent4"/>
                </a:solidFill>
                <a:prstDash val="solid"/>
              </a:ln>
              <a:effectLst>
                <a:outerShdw blurRad="39000" dist="25400" dir="5400000" rotWithShape="0">
                  <a:schemeClr val="accent4">
                    <a:shade val="33000"/>
                    <a:alpha val="83000"/>
                  </a:schemeClr>
                </a:outerShdw>
              </a:effectLst>
            </c:spPr>
          </c:dPt>
          <c:dLbls>
            <c:dLbl>
              <c:idx val="0"/>
              <c:layout>
                <c:manualLayout>
                  <c:x val="-7.8198818897637964E-4"/>
                  <c:y val="0.1766390255905512"/>
                </c:manualLayout>
              </c:layout>
              <c:spPr/>
              <c:txPr>
                <a:bodyPr/>
                <a:lstStyle/>
                <a:p>
                  <a:pPr>
                    <a:defRPr>
                      <a:gradFill>
                        <a:gsLst>
                          <a:gs pos="0">
                            <a:srgbClr val="FFFFFF"/>
                          </a:gs>
                          <a:gs pos="100000">
                            <a:srgbClr val="FFFFFF"/>
                          </a:gs>
                        </a:gsLst>
                        <a:lin ang="5400000" scaled="1"/>
                      </a:gradFill>
                    </a:defRPr>
                  </a:pPr>
                  <a:endParaRPr lang="en-US"/>
                </a:p>
              </c:txPr>
              <c:showCatName val="1"/>
            </c:dLbl>
            <c:dLbl>
              <c:idx val="1"/>
              <c:layout>
                <c:manualLayout>
                  <c:x val="-0.19817011154855627"/>
                  <c:y val="-3.8133366141732281E-2"/>
                </c:manualLayout>
              </c:layout>
              <c:spPr/>
              <c:txPr>
                <a:bodyPr/>
                <a:lstStyle/>
                <a:p>
                  <a:pPr>
                    <a:defRPr>
                      <a:gradFill>
                        <a:gsLst>
                          <a:gs pos="0">
                            <a:srgbClr val="FFFFFF"/>
                          </a:gs>
                          <a:gs pos="100000">
                            <a:srgbClr val="FFFFFF"/>
                          </a:gs>
                        </a:gsLst>
                        <a:lin ang="5400000" scaled="1"/>
                      </a:gradFill>
                    </a:defRPr>
                  </a:pPr>
                  <a:endParaRPr lang="en-US"/>
                </a:p>
              </c:txPr>
              <c:showCatName val="1"/>
            </c:dLbl>
            <c:dLbl>
              <c:idx val="2"/>
              <c:layout>
                <c:manualLayout>
                  <c:x val="0.21841633858267806"/>
                  <c:y val="-3.8133366141732281E-2"/>
                </c:manualLayout>
              </c:layout>
              <c:spPr/>
              <c:txPr>
                <a:bodyPr/>
                <a:lstStyle/>
                <a:p>
                  <a:pPr>
                    <a:defRPr>
                      <a:gradFill>
                        <a:gsLst>
                          <a:gs pos="0">
                            <a:srgbClr val="FFFFFF"/>
                          </a:gs>
                          <a:gs pos="100000">
                            <a:srgbClr val="FFFFFF"/>
                          </a:gs>
                        </a:gsLst>
                        <a:lin ang="5400000" scaled="1"/>
                      </a:gradFill>
                    </a:defRPr>
                  </a:pPr>
                  <a:endParaRPr lang="en-US"/>
                </a:p>
              </c:txPr>
              <c:showCatName val="1"/>
            </c:dLbl>
            <c:showCatName val="1"/>
            <c:showLeaderLines val="1"/>
          </c:dLbls>
          <c:cat>
            <c:strRef>
              <c:f>Sheet1!$A$2:$A$4</c:f>
              <c:strCache>
                <c:ptCount val="3"/>
                <c:pt idx="0">
                  <c:v>Software</c:v>
                </c:pt>
                <c:pt idx="1">
                  <c:v>People</c:v>
                </c:pt>
                <c:pt idx="2">
                  <c:v>Hardware</c:v>
                </c:pt>
              </c:strCache>
            </c:strRef>
          </c:cat>
          <c:val>
            <c:numRef>
              <c:f>Sheet1!$B$2:$B$4</c:f>
              <c:numCache>
                <c:formatCode>General</c:formatCode>
                <c:ptCount val="3"/>
                <c:pt idx="0">
                  <c:v>20</c:v>
                </c:pt>
                <c:pt idx="1">
                  <c:v>40</c:v>
                </c:pt>
                <c:pt idx="2">
                  <c:v>40</c:v>
                </c:pt>
              </c:numCache>
            </c:numRef>
          </c:val>
        </c:ser>
        <c:dLbls>
          <c:showCatName val="1"/>
        </c:dLbls>
        <c:firstSliceAng val="324"/>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a:gradFill>
                <a:gsLst>
                  <a:gs pos="0">
                    <a:srgbClr val="FFFFFF"/>
                  </a:gs>
                  <a:gs pos="100000">
                    <a:srgbClr val="FFFFFF"/>
                  </a:gs>
                </a:gsLst>
                <a:lin ang="5400000" scaled="1"/>
              </a:gradFill>
            </a:defRPr>
          </a:pPr>
          <a:endParaRPr lang="en-US"/>
        </a:p>
      </c:txPr>
    </c:title>
    <c:plotArea>
      <c:layout>
        <c:manualLayout>
          <c:layoutTarget val="inner"/>
          <c:xMode val="edge"/>
          <c:yMode val="edge"/>
          <c:x val="0.22430987532808361"/>
          <c:y val="0.1459960629921267"/>
          <c:w val="0.5513802493438319"/>
          <c:h val="0.8270703740157479"/>
        </c:manualLayout>
      </c:layout>
      <c:pieChart>
        <c:varyColors val="1"/>
        <c:ser>
          <c:idx val="0"/>
          <c:order val="0"/>
          <c:tx>
            <c:strRef>
              <c:f>Sheet1!$B$1</c:f>
              <c:strCache>
                <c:ptCount val="1"/>
                <c:pt idx="0">
                  <c:v>SaaS</c:v>
                </c:pt>
              </c:strCache>
            </c:strRef>
          </c:tx>
          <c:dPt>
            <c:idx val="0"/>
            <c:spPr>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c:spPr>
          </c:dPt>
          <c:dPt>
            <c:idx val="1"/>
            <c:spPr>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w="11430" cap="flat" cmpd="sng" algn="ctr">
                <a:solidFill>
                  <a:schemeClr val="accent5"/>
                </a:solidFill>
                <a:prstDash val="solid"/>
              </a:ln>
              <a:effectLst>
                <a:outerShdw blurRad="39000" dist="25400" dir="5400000" rotWithShape="0">
                  <a:schemeClr val="accent5">
                    <a:shade val="33000"/>
                    <a:alpha val="83000"/>
                  </a:schemeClr>
                </a:outerShdw>
              </a:effectLst>
            </c:spPr>
          </c:dPt>
          <c:dPt>
            <c:idx val="2"/>
            <c:spPr>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w="11430" cap="flat" cmpd="sng" algn="ctr">
                <a:solidFill>
                  <a:schemeClr val="accent4"/>
                </a:solidFill>
                <a:prstDash val="solid"/>
              </a:ln>
              <a:effectLst>
                <a:outerShdw blurRad="39000" dist="25400" dir="5400000" rotWithShape="0">
                  <a:schemeClr val="accent4">
                    <a:shade val="33000"/>
                    <a:alpha val="83000"/>
                  </a:schemeClr>
                </a:outerShdw>
              </a:effectLst>
            </c:spPr>
          </c:dPt>
          <c:dLbls>
            <c:dLbl>
              <c:idx val="0"/>
              <c:layout>
                <c:manualLayout>
                  <c:x val="-7.8198818897637953E-4"/>
                  <c:y val="0.1766390255905512"/>
                </c:manualLayout>
              </c:layout>
              <c:spPr/>
              <c:txPr>
                <a:bodyPr/>
                <a:lstStyle/>
                <a:p>
                  <a:pPr>
                    <a:defRPr>
                      <a:gradFill>
                        <a:gsLst>
                          <a:gs pos="0">
                            <a:srgbClr val="FFFFFF"/>
                          </a:gs>
                          <a:gs pos="100000">
                            <a:srgbClr val="FFFFFF"/>
                          </a:gs>
                        </a:gsLst>
                        <a:lin ang="5400000" scaled="1"/>
                      </a:gradFill>
                    </a:defRPr>
                  </a:pPr>
                  <a:endParaRPr lang="en-US"/>
                </a:p>
              </c:txPr>
              <c:showCatName val="1"/>
            </c:dLbl>
            <c:dLbl>
              <c:idx val="1"/>
              <c:layout>
                <c:manualLayout>
                  <c:x val="-0.22673133148852323"/>
                  <c:y val="-8.0975138909909927E-2"/>
                </c:manualLayout>
              </c:layout>
              <c:spPr/>
              <c:txPr>
                <a:bodyPr/>
                <a:lstStyle/>
                <a:p>
                  <a:pPr>
                    <a:defRPr>
                      <a:gradFill>
                        <a:gsLst>
                          <a:gs pos="0">
                            <a:srgbClr val="FFFFFF"/>
                          </a:gs>
                          <a:gs pos="100000">
                            <a:srgbClr val="FFFFFF"/>
                          </a:gs>
                        </a:gsLst>
                        <a:lin ang="5400000" scaled="1"/>
                      </a:gradFill>
                    </a:defRPr>
                  </a:pPr>
                  <a:endParaRPr lang="en-US"/>
                </a:p>
              </c:txPr>
              <c:showCatName val="1"/>
            </c:dLbl>
            <c:dLbl>
              <c:idx val="2"/>
              <c:layout>
                <c:manualLayout>
                  <c:x val="0.20318368498628386"/>
                  <c:y val="-8.0975138909909927E-2"/>
                </c:manualLayout>
              </c:layout>
              <c:spPr/>
              <c:txPr>
                <a:bodyPr/>
                <a:lstStyle/>
                <a:p>
                  <a:pPr>
                    <a:defRPr>
                      <a:gradFill>
                        <a:gsLst>
                          <a:gs pos="0">
                            <a:srgbClr val="FFFFFF"/>
                          </a:gs>
                          <a:gs pos="100000">
                            <a:srgbClr val="FFFFFF"/>
                          </a:gs>
                        </a:gsLst>
                        <a:lin ang="5400000" scaled="1"/>
                      </a:gradFill>
                    </a:defRPr>
                  </a:pPr>
                  <a:endParaRPr lang="en-US"/>
                </a:p>
              </c:txPr>
              <c:showCatName val="1"/>
            </c:dLbl>
            <c:showCatName val="1"/>
          </c:dLbls>
          <c:cat>
            <c:strRef>
              <c:f>Sheet1!$A$2:$A$4</c:f>
              <c:strCache>
                <c:ptCount val="3"/>
                <c:pt idx="0">
                  <c:v>Software</c:v>
                </c:pt>
                <c:pt idx="1">
                  <c:v>Hardware</c:v>
                </c:pt>
                <c:pt idx="2">
                  <c:v>People</c:v>
                </c:pt>
              </c:strCache>
            </c:strRef>
          </c:cat>
          <c:val>
            <c:numRef>
              <c:f>Sheet1!$B$2:$B$4</c:f>
              <c:numCache>
                <c:formatCode>General</c:formatCode>
                <c:ptCount val="3"/>
                <c:pt idx="0">
                  <c:v>90</c:v>
                </c:pt>
                <c:pt idx="1">
                  <c:v>10</c:v>
                </c:pt>
                <c:pt idx="2">
                  <c:v>10</c:v>
                </c:pt>
              </c:numCache>
            </c:numRef>
          </c:val>
        </c:ser>
        <c:dLbls>
          <c:showCatName val="1"/>
        </c:dLbls>
        <c:firstSliceAng val="213"/>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a:gradFill>
                <a:gsLst>
                  <a:gs pos="0">
                    <a:srgbClr val="FFFFFF"/>
                  </a:gs>
                  <a:gs pos="100000">
                    <a:srgbClr val="FFFFFF"/>
                  </a:gs>
                </a:gsLst>
                <a:lin ang="5400000" scaled="1"/>
              </a:gradFill>
            </a:defRPr>
          </a:pPr>
          <a:endParaRPr lang="en-US"/>
        </a:p>
      </c:txPr>
    </c:title>
    <c:plotArea>
      <c:layout>
        <c:manualLayout>
          <c:layoutTarget val="inner"/>
          <c:xMode val="edge"/>
          <c:yMode val="edge"/>
          <c:x val="0.22430987532808358"/>
          <c:y val="0.14599606299212675"/>
          <c:w val="0.5513802493438319"/>
          <c:h val="0.8270703740157479"/>
        </c:manualLayout>
      </c:layout>
      <c:pieChart>
        <c:varyColors val="1"/>
        <c:ser>
          <c:idx val="0"/>
          <c:order val="0"/>
          <c:tx>
            <c:strRef>
              <c:f>Sheet1!$B$1</c:f>
              <c:strCache>
                <c:ptCount val="1"/>
                <c:pt idx="0">
                  <c:v>SaaS (detailed)</c:v>
                </c:pt>
              </c:strCache>
            </c:strRef>
          </c:tx>
          <c:dPt>
            <c:idx val="0"/>
            <c:spPr>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c:spPr>
          </c:dPt>
          <c:dPt>
            <c:idx val="1"/>
            <c:spPr>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c:spPr>
          </c:dPt>
          <c:dPt>
            <c:idx val="2"/>
            <c:spPr>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w="11430" cap="flat" cmpd="sng" algn="ctr">
                <a:solidFill>
                  <a:schemeClr val="accent5"/>
                </a:solidFill>
                <a:prstDash val="solid"/>
              </a:ln>
              <a:effectLst>
                <a:outerShdw blurRad="39000" dist="25400" dir="5400000" rotWithShape="0">
                  <a:schemeClr val="accent5">
                    <a:shade val="33000"/>
                    <a:alpha val="83000"/>
                  </a:schemeClr>
                </a:outerShdw>
              </a:effectLst>
            </c:spPr>
          </c:dPt>
          <c:dPt>
            <c:idx val="3"/>
            <c:spPr>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w="11430" cap="flat" cmpd="sng" algn="ctr">
                <a:solidFill>
                  <a:schemeClr val="accent4"/>
                </a:solidFill>
                <a:prstDash val="solid"/>
              </a:ln>
              <a:effectLst>
                <a:outerShdw blurRad="39000" dist="25400" dir="5400000" rotWithShape="0">
                  <a:schemeClr val="accent4">
                    <a:shade val="33000"/>
                    <a:alpha val="83000"/>
                  </a:schemeClr>
                </a:outerShdw>
              </a:effectLst>
            </c:spPr>
          </c:dPt>
          <c:dPt>
            <c:idx val="4"/>
            <c:spPr>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c:spPr>
          </c:dPt>
          <c:dLbls>
            <c:dLbl>
              <c:idx val="0"/>
              <c:layout>
                <c:manualLayout>
                  <c:x val="-2.6861048945251102E-3"/>
                  <c:y val="0.17663907171950083"/>
                </c:manualLayout>
              </c:layout>
              <c:spPr/>
              <c:txPr>
                <a:bodyPr/>
                <a:lstStyle/>
                <a:p>
                  <a:pPr>
                    <a:defRPr>
                      <a:gradFill>
                        <a:gsLst>
                          <a:gs pos="0">
                            <a:srgbClr val="FFFFFF"/>
                          </a:gs>
                          <a:gs pos="100000">
                            <a:srgbClr val="FFFFFF"/>
                          </a:gs>
                        </a:gsLst>
                        <a:lin ang="5400000" scaled="1"/>
                      </a:gradFill>
                    </a:defRPr>
                  </a:pPr>
                  <a:endParaRPr lang="en-US"/>
                </a:p>
              </c:txPr>
              <c:showCatName val="1"/>
            </c:dLbl>
            <c:dLbl>
              <c:idx val="1"/>
              <c:layout>
                <c:manualLayout>
                  <c:x val="-1.4572973640759141E-4"/>
                  <c:y val="-3.2421270516016253E-2"/>
                </c:manualLayout>
              </c:layout>
              <c:spPr/>
              <c:txPr>
                <a:bodyPr/>
                <a:lstStyle/>
                <a:p>
                  <a:pPr>
                    <a:defRPr>
                      <a:gradFill>
                        <a:gsLst>
                          <a:gs pos="0">
                            <a:srgbClr val="FFFFFF"/>
                          </a:gs>
                          <a:gs pos="100000">
                            <a:srgbClr val="FFFFFF"/>
                          </a:gs>
                        </a:gsLst>
                        <a:lin ang="5400000" scaled="1"/>
                      </a:gradFill>
                    </a:defRPr>
                  </a:pPr>
                  <a:endParaRPr lang="en-US"/>
                </a:p>
              </c:txPr>
              <c:showCatName val="1"/>
            </c:dLbl>
            <c:dLbl>
              <c:idx val="2"/>
              <c:layout>
                <c:manualLayout>
                  <c:x val="-5.9579623684440502E-2"/>
                  <c:y val="-8.0975138909909927E-2"/>
                </c:manualLayout>
              </c:layout>
              <c:spPr/>
              <c:txPr>
                <a:bodyPr/>
                <a:lstStyle/>
                <a:p>
                  <a:pPr>
                    <a:lnSpc>
                      <a:spcPct val="90000"/>
                    </a:lnSpc>
                    <a:defRPr>
                      <a:gradFill>
                        <a:gsLst>
                          <a:gs pos="0">
                            <a:srgbClr val="FFFFFF"/>
                          </a:gs>
                          <a:gs pos="100000">
                            <a:srgbClr val="FFFFFF"/>
                          </a:gs>
                        </a:gsLst>
                        <a:lin ang="5400000" scaled="1"/>
                      </a:gradFill>
                    </a:defRPr>
                  </a:pPr>
                  <a:endParaRPr lang="en-US"/>
                </a:p>
              </c:txPr>
              <c:showCatName val="1"/>
            </c:dLbl>
            <c:dLbl>
              <c:idx val="3"/>
              <c:layout>
                <c:manualLayout>
                  <c:x val="7.9200963255566414E-2"/>
                  <c:y val="-8.1756412277551552E-2"/>
                </c:manualLayout>
              </c:layout>
              <c:spPr/>
              <c:txPr>
                <a:bodyPr/>
                <a:lstStyle/>
                <a:p>
                  <a:pPr>
                    <a:defRPr>
                      <a:gradFill>
                        <a:gsLst>
                          <a:gs pos="0">
                            <a:srgbClr val="FFFFFF"/>
                          </a:gs>
                          <a:gs pos="100000">
                            <a:srgbClr val="FFFFFF"/>
                          </a:gs>
                        </a:gsLst>
                        <a:lin ang="5400000" scaled="1"/>
                      </a:gradFill>
                    </a:defRPr>
                  </a:pPr>
                  <a:endParaRPr lang="en-US"/>
                </a:p>
              </c:txPr>
              <c:showCatName val="1"/>
            </c:dLbl>
            <c:dLbl>
              <c:idx val="4"/>
              <c:layout>
                <c:manualLayout>
                  <c:x val="-2.0101333142225536E-2"/>
                  <c:y val="-5.0410348431279881E-2"/>
                </c:manualLayout>
              </c:layout>
              <c:spPr/>
              <c:txPr>
                <a:bodyPr/>
                <a:lstStyle/>
                <a:p>
                  <a:pPr>
                    <a:lnSpc>
                      <a:spcPct val="90000"/>
                    </a:lnSpc>
                    <a:defRPr>
                      <a:gradFill>
                        <a:gsLst>
                          <a:gs pos="0">
                            <a:srgbClr val="FFFFFF"/>
                          </a:gs>
                          <a:gs pos="100000">
                            <a:srgbClr val="FFFFFF"/>
                          </a:gs>
                        </a:gsLst>
                        <a:lin ang="5400000" scaled="1"/>
                      </a:gradFill>
                    </a:defRPr>
                  </a:pPr>
                  <a:endParaRPr lang="en-US"/>
                </a:p>
              </c:txPr>
              <c:showCatName val="1"/>
            </c:dLbl>
            <c:showCatName val="1"/>
          </c:dLbls>
          <c:cat>
            <c:strRef>
              <c:f>Sheet1!$A$2:$A$6</c:f>
              <c:strCache>
                <c:ptCount val="5"/>
                <c:pt idx="0">
                  <c:v>Software</c:v>
                </c:pt>
                <c:pt idx="1">
                  <c:v>People Cost at Provider</c:v>
                </c:pt>
                <c:pt idx="2">
                  <c:v>People</c:v>
                </c:pt>
                <c:pt idx="3">
                  <c:v>Hardware</c:v>
                </c:pt>
                <c:pt idx="4">
                  <c:v>Hardware Cost at Provider</c:v>
                </c:pt>
              </c:strCache>
            </c:strRef>
          </c:cat>
          <c:val>
            <c:numRef>
              <c:f>Sheet1!$B$2:$B$6</c:f>
              <c:numCache>
                <c:formatCode>General</c:formatCode>
                <c:ptCount val="5"/>
                <c:pt idx="0">
                  <c:v>70</c:v>
                </c:pt>
                <c:pt idx="1">
                  <c:v>10</c:v>
                </c:pt>
                <c:pt idx="2">
                  <c:v>10</c:v>
                </c:pt>
                <c:pt idx="3">
                  <c:v>10</c:v>
                </c:pt>
                <c:pt idx="4">
                  <c:v>10</c:v>
                </c:pt>
              </c:numCache>
            </c:numRef>
          </c:val>
        </c:ser>
        <c:dLbls>
          <c:showCatName val="1"/>
        </c:dLbls>
        <c:firstSliceAng val="246"/>
      </c:pieChart>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7/22/2009</a:t>
            </a:fld>
            <a:endParaRPr lang="en-US" dirty="0">
              <a:latin typeface="Segoe"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A090AF7-2C27-4D85-941C-3A1033C9711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a:xfrm>
            <a:off x="3884613" y="0"/>
            <a:ext cx="2971800" cy="457200"/>
          </a:xfrm>
          <a:prstGeom prst="rect">
            <a:avLst/>
          </a:prstGeom>
        </p:spPr>
        <p:txBody>
          <a:bodyPr/>
          <a:lstStyle/>
          <a:p>
            <a:fld id="{147173EB-B594-4778-A0E8-E4D548900DDA}" type="datetime8">
              <a:rPr lang="en-US"/>
              <a:pPr/>
              <a:t>7/22/2009 2:14 PM</a:t>
            </a:fld>
            <a:endParaRPr lang="en-US" dirty="0"/>
          </a:p>
        </p:txBody>
      </p:sp>
      <p:sp>
        <p:nvSpPr>
          <p:cNvPr id="5" name="Slide Number Placeholder 4"/>
          <p:cNvSpPr>
            <a:spLocks noGrp="1" noChangeArrowheads="1"/>
          </p:cNvSpPr>
          <p:nvPr>
            <p:ph type="sldNum" sz="quarter" idx="5"/>
          </p:nvPr>
        </p:nvSpPr>
        <p:spPr/>
        <p:txBody>
          <a:bodyPr/>
          <a:lstStyle/>
          <a:p>
            <a:fld id="{17A6D65C-81F4-4A61-A112-FC34BEDD9BD6}" type="slidenum">
              <a:rPr lang="en-US"/>
              <a:pPr/>
              <a:t>12</a:t>
            </a:fld>
            <a:endParaRPr lang="en-US" dirty="0"/>
          </a:p>
        </p:txBody>
      </p:sp>
      <p:sp>
        <p:nvSpPr>
          <p:cNvPr id="37892" name="Rectangle 37891"/>
          <p:cNvSpPr>
            <a:spLocks noGrp="1" noRot="1" noChangeAspect="1" noChangeArrowheads="1" noTextEdit="1"/>
          </p:cNvSpPr>
          <p:nvPr>
            <p:ph type="sldImg"/>
          </p:nvPr>
        </p:nvSpPr>
        <p:spPr>
          <a:noFill/>
          <a:ln cap="flat">
            <a:headEnd type="none" w="med" len="med"/>
            <a:tailEnd type="none" w="med" len="med"/>
          </a:ln>
        </p:spPr>
      </p:sp>
      <p:sp>
        <p:nvSpPr>
          <p:cNvPr id="482307" name="Rectangle 482306"/>
          <p:cNvSpPr>
            <a:spLocks noGrp="1" noChangeArrowheads="1"/>
          </p:cNvSpPr>
          <p:nvPr>
            <p:ph type="body" idx="1"/>
          </p:nvPr>
        </p:nvSpPr>
        <p:spPr/>
        <p:txBody>
          <a:bodyPr>
            <a:normAutofit/>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69617F17-64BC-4A2E-ADE1-AB5EC1AD9AF8}" type="slidenum">
              <a:rPr lang="en-US" sz="1200" kern="1200">
                <a:solidFill>
                  <a:prstClr val="black"/>
                </a:solidFill>
                <a:latin typeface="Segoe" pitchFamily="34" charset="0"/>
                <a:ea typeface="MS PGothic" pitchFamily="34" charset="-128"/>
                <a:cs typeface="Arial" pitchFamily="34" charset="0"/>
              </a:rPr>
              <a:pPr algn="r" rtl="0" fontAlgn="base">
                <a:spcBef>
                  <a:spcPct val="0"/>
                </a:spcBef>
                <a:spcAft>
                  <a:spcPct val="0"/>
                </a:spcAft>
                <a:defRPr/>
              </a:pPr>
              <a:t>33</a:t>
            </a:fld>
            <a:endParaRPr lang="en-US" sz="1200" kern="1200" dirty="0">
              <a:solidFill>
                <a:prstClr val="black"/>
              </a:solidFill>
              <a:latin typeface="Segoe" pitchFamily="34" charset="0"/>
              <a:ea typeface="MS PGothic"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69617F17-64BC-4A2E-ADE1-AB5EC1AD9AF8}" type="slidenum">
              <a:rPr lang="en-US" sz="1200" kern="1200">
                <a:solidFill>
                  <a:prstClr val="black"/>
                </a:solidFill>
                <a:latin typeface="Arial" pitchFamily="34" charset="0"/>
                <a:ea typeface="MS PGothic" pitchFamily="34" charset="-128"/>
                <a:cs typeface="Arial" pitchFamily="34" charset="0"/>
              </a:rPr>
              <a:pPr algn="r" rtl="0" fontAlgn="base">
                <a:spcBef>
                  <a:spcPct val="0"/>
                </a:spcBef>
                <a:spcAft>
                  <a:spcPct val="0"/>
                </a:spcAft>
                <a:defRPr/>
              </a:pPr>
              <a:t>35</a:t>
            </a:fld>
            <a:endParaRPr lang="en-US" sz="1200" kern="1200" dirty="0">
              <a:solidFill>
                <a:prstClr val="black"/>
              </a:solidFill>
              <a:latin typeface="Arial" pitchFamily="34" charset="0"/>
              <a:ea typeface="MS PGothic"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DB91A5B-2104-473B-A8D4-08B670B3A759}" type="slidenum">
              <a:rPr lang="en-US"/>
              <a:pPr/>
              <a:t>41</a:t>
            </a:fld>
            <a:endParaRPr lang="en-US" dirty="0"/>
          </a:p>
        </p:txBody>
      </p:sp>
      <p:sp>
        <p:nvSpPr>
          <p:cNvPr id="5" name="Shape 4"/>
          <p:cNvSpPr txBox="1">
            <a:spLocks noGrp="1" noChangeArrowheads="1"/>
          </p:cNvSpPr>
          <p:nvPr/>
        </p:nvSpPr>
        <p:spPr bwMode="auto">
          <a:xfrm>
            <a:off x="3884613" y="8685213"/>
            <a:ext cx="2971800" cy="457200"/>
          </a:xfrm>
          <a:prstGeom prst="rect">
            <a:avLst/>
          </a:prstGeom>
          <a:noFill/>
          <a:ln w="9525" cap="flat" cmpd="sng" algn="ctr">
            <a:noFill/>
            <a:prstDash val="solid"/>
            <a:miter lim="800000"/>
            <a:headEnd type="none" w="med" len="med"/>
            <a:tailEnd type="none" w="med" len="med"/>
          </a:ln>
        </p:spPr>
        <p:txBody>
          <a:bodyPr lIns="91435" tIns="45718" rIns="91435" bIns="45718" anchor="b"/>
          <a:lstStyle/>
          <a:p>
            <a:pPr algn="r"/>
            <a:fld id="{B850647E-8833-4F4F-BBC8-C33A90B11917}" type="slidenum">
              <a:rPr lang="en-US" sz="1200">
                <a:latin typeface="Segoe" pitchFamily="34" charset="0"/>
              </a:rPr>
              <a:pPr algn="r"/>
              <a:t>41</a:t>
            </a:fld>
            <a:endParaRPr lang="en-US" sz="1200" dirty="0">
              <a:latin typeface="Segoe" pitchFamily="34" charset="0"/>
            </a:endParaRPr>
          </a:p>
        </p:txBody>
      </p:sp>
      <p:sp>
        <p:nvSpPr>
          <p:cNvPr id="34819" name="Rectangle 4097"/>
          <p:cNvSpPr>
            <a:spLocks noGrp="1" noRot="1" noChangeAspect="1" noChangeArrowheads="1" noTextEdit="1"/>
          </p:cNvSpPr>
          <p:nvPr>
            <p:ph type="sldImg"/>
          </p:nvPr>
        </p:nvSpPr>
        <p:spPr>
          <a:noFill/>
          <a:ln cap="flat" algn="ctr">
            <a:headEnd type="none" w="med" len="med"/>
            <a:tailEnd type="none" w="med" len="med"/>
          </a:ln>
        </p:spPr>
      </p:sp>
      <p:sp>
        <p:nvSpPr>
          <p:cNvPr id="34820" name="Rectangle 4098"/>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DB91A5B-2104-473B-A8D4-08B670B3A759}" type="slidenum">
              <a:rPr lang="en-US"/>
              <a:pPr/>
              <a:t>42</a:t>
            </a:fld>
            <a:endParaRPr lang="en-US" dirty="0"/>
          </a:p>
        </p:txBody>
      </p:sp>
      <p:sp>
        <p:nvSpPr>
          <p:cNvPr id="5" name="Shape 4"/>
          <p:cNvSpPr txBox="1">
            <a:spLocks noGrp="1" noChangeArrowheads="1"/>
          </p:cNvSpPr>
          <p:nvPr/>
        </p:nvSpPr>
        <p:spPr bwMode="auto">
          <a:xfrm>
            <a:off x="3884613" y="8685213"/>
            <a:ext cx="2971800" cy="457200"/>
          </a:xfrm>
          <a:prstGeom prst="rect">
            <a:avLst/>
          </a:prstGeom>
          <a:noFill/>
          <a:ln w="9525" cap="flat" cmpd="sng" algn="ctr">
            <a:noFill/>
            <a:prstDash val="solid"/>
            <a:miter lim="800000"/>
            <a:headEnd type="none" w="med" len="med"/>
            <a:tailEnd type="none" w="med" len="med"/>
          </a:ln>
        </p:spPr>
        <p:txBody>
          <a:bodyPr lIns="91435" tIns="45718" rIns="91435" bIns="45718" anchor="b"/>
          <a:lstStyle/>
          <a:p>
            <a:pPr algn="r"/>
            <a:fld id="{B850647E-8833-4F4F-BBC8-C33A90B11917}" type="slidenum">
              <a:rPr lang="en-US" sz="1200">
                <a:latin typeface="Segoe" pitchFamily="34" charset="0"/>
              </a:rPr>
              <a:pPr algn="r"/>
              <a:t>42</a:t>
            </a:fld>
            <a:endParaRPr lang="en-US" sz="1200" dirty="0">
              <a:latin typeface="Segoe" pitchFamily="34" charset="0"/>
            </a:endParaRPr>
          </a:p>
        </p:txBody>
      </p:sp>
      <p:sp>
        <p:nvSpPr>
          <p:cNvPr id="34819" name="Rectangle 4097"/>
          <p:cNvSpPr>
            <a:spLocks noGrp="1" noRot="1" noChangeAspect="1" noChangeArrowheads="1" noTextEdit="1"/>
          </p:cNvSpPr>
          <p:nvPr>
            <p:ph type="sldImg"/>
          </p:nvPr>
        </p:nvSpPr>
        <p:spPr>
          <a:noFill/>
          <a:ln cap="flat" algn="ctr">
            <a:headEnd type="none" w="med" len="med"/>
            <a:tailEnd type="none" w="med" len="med"/>
          </a:ln>
        </p:spPr>
      </p:sp>
      <p:sp>
        <p:nvSpPr>
          <p:cNvPr id="34820" name="Rectangle 4098"/>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F0B954A-CF76-4C86-A32C-EA8993E8259C}" type="slidenum">
              <a:rPr lang="en-US" smtClean="0"/>
              <a:pPr/>
              <a:t>43</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F0B954A-CF76-4C86-A32C-EA8993E8259C}" type="slidenum">
              <a:rPr lang="en-US" smtClean="0"/>
              <a:pPr/>
              <a:t>44</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F0B954A-CF76-4C86-A32C-EA8993E8259C}" type="slidenum">
              <a:rPr lang="en-US" smtClean="0"/>
              <a:pPr/>
              <a:t>45</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F0B954A-CF76-4C86-A32C-EA8993E8259C}" type="slidenum">
              <a:rPr lang="en-US" smtClean="0"/>
              <a:pPr/>
              <a:t>46</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F0B954A-CF76-4C86-A32C-EA8993E8259C}" type="slidenum">
              <a:rPr lang="en-US" smtClean="0"/>
              <a:pPr/>
              <a:t>47</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F0B954A-CF76-4C86-A32C-EA8993E8259C}" type="slidenum">
              <a:rPr lang="en-US" smtClean="0"/>
              <a:pPr/>
              <a:t>48</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F0B954A-CF76-4C86-A32C-EA8993E8259C}" type="slidenum">
              <a:rPr lang="en-US" smtClean="0"/>
              <a:pPr/>
              <a:t>49</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a:xfrm>
            <a:off x="3884613" y="0"/>
            <a:ext cx="2971800" cy="457200"/>
          </a:xfrm>
          <a:prstGeom prst="rect">
            <a:avLst/>
          </a:prstGeom>
        </p:spPr>
        <p:txBody>
          <a:bodyPr/>
          <a:lstStyle/>
          <a:p>
            <a:fld id="{D6C4D009-FD6C-4153-893C-3C80E0DA817C}" type="datetime8">
              <a:rPr lang="en-US"/>
              <a:pPr/>
              <a:t>7/22/2009 2:14 PM</a:t>
            </a:fld>
            <a:endParaRPr lang="en-US" dirty="0"/>
          </a:p>
        </p:txBody>
      </p:sp>
      <p:sp>
        <p:nvSpPr>
          <p:cNvPr id="5" name="Slide Number Placeholder 4"/>
          <p:cNvSpPr>
            <a:spLocks noGrp="1" noChangeArrowheads="1"/>
          </p:cNvSpPr>
          <p:nvPr>
            <p:ph type="sldNum" sz="quarter" idx="5"/>
          </p:nvPr>
        </p:nvSpPr>
        <p:spPr/>
        <p:txBody>
          <a:bodyPr/>
          <a:lstStyle/>
          <a:p>
            <a:fld id="{2AD0F2A9-5F25-4A87-8A82-925484FA5F31}" type="slidenum">
              <a:rPr lang="en-US"/>
              <a:pPr/>
              <a:t>6</a:t>
            </a:fld>
            <a:endParaRPr lang="en-US" dirty="0"/>
          </a:p>
        </p:txBody>
      </p:sp>
      <p:sp>
        <p:nvSpPr>
          <p:cNvPr id="35844" name="Rectangle 35843"/>
          <p:cNvSpPr>
            <a:spLocks noGrp="1" noRot="1" noChangeAspect="1" noChangeArrowheads="1" noTextEdit="1"/>
          </p:cNvSpPr>
          <p:nvPr>
            <p:ph type="sldImg"/>
          </p:nvPr>
        </p:nvSpPr>
        <p:spPr>
          <a:noFill/>
          <a:ln cap="flat">
            <a:headEnd type="none" w="med" len="med"/>
            <a:tailEnd type="none" w="med" len="med"/>
          </a:ln>
        </p:spPr>
      </p:sp>
      <p:sp>
        <p:nvSpPr>
          <p:cNvPr id="35845" name="Rectangle 35844"/>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0366C4-86DD-42EE-A6DE-C7CD15E2FEA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4406900"/>
            <a:ext cx="5470525" cy="1523495"/>
          </a:xfrm>
        </p:spPr>
        <p:txBody>
          <a:bodyPr vert="horz" wrap="square" lIns="0" tIns="0" rIns="0" bIns="0" rtlCol="0" anchor="t" anchorCtr="0">
            <a:noAutofit/>
          </a:bodyPr>
          <a:lstStyle>
            <a:lvl1pPr>
              <a:lnSpc>
                <a:spcPct val="90000"/>
              </a:lnSpc>
              <a:defRPr kumimoji="0" lang="en-US" sz="4000" b="1" i="0" u="none" strike="noStrike" kern="1200" cap="all" spc="-150" normalizeH="0" baseline="0" noProof="0" dirty="0">
                <a:ln w="3175">
                  <a:noFill/>
                </a:ln>
                <a:gradFill>
                  <a:gsLst>
                    <a:gs pos="5000">
                      <a:schemeClr val="tx1"/>
                    </a:gs>
                    <a:gs pos="85000">
                      <a:schemeClr val="tx2"/>
                    </a:gs>
                  </a:gsLst>
                  <a:lin ang="5400000" scaled="0"/>
                </a:gradFill>
                <a:effectLst>
                  <a:outerShdw blurRad="88900" algn="ctr" rotWithShape="0">
                    <a:prstClr val="black">
                      <a:alpha val="40000"/>
                    </a:prstClr>
                  </a:outerShdw>
                </a:effectLst>
                <a:uLnTx/>
                <a:uFillTx/>
                <a:latin typeface="+mj-lt"/>
                <a:ea typeface="+mj-ea"/>
                <a:cs typeface="+mj-cs"/>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3" name="Subtitle 2"/>
          <p:cNvSpPr>
            <a:spLocks noGrp="1"/>
          </p:cNvSpPr>
          <p:nvPr>
            <p:ph type="subTitle" idx="1"/>
          </p:nvPr>
        </p:nvSpPr>
        <p:spPr>
          <a:xfrm>
            <a:off x="3292475" y="2895600"/>
            <a:ext cx="5470525" cy="1447801"/>
          </a:xfrm>
        </p:spPr>
        <p:txBody>
          <a:bodyPr vert="horz" lIns="0" tIns="0" rIns="0" bIns="0" rtlCol="0" anchor="b">
            <a:noAutofit/>
          </a:bodyPr>
          <a:lstStyle>
            <a:lvl1pPr marL="0" indent="0" algn="l">
              <a:lnSpc>
                <a:spcPct val="90000"/>
              </a:lnSpc>
              <a:spcBef>
                <a:spcPts val="0"/>
              </a:spcBef>
              <a:buNone/>
              <a:defRPr kumimoji="0" lang="en-US" sz="2400" b="0" i="0" u="none" strike="noStrike" kern="1200" cap="none" spc="0" normalizeH="0" baseline="0" noProof="0" dirty="0">
                <a:ln>
                  <a:noFill/>
                </a:ln>
                <a:gradFill>
                  <a:gsLst>
                    <a:gs pos="0">
                      <a:schemeClr val="tx1"/>
                    </a:gs>
                    <a:gs pos="100000">
                      <a:schemeClr val="tx1"/>
                    </a:gs>
                  </a:gsLst>
                  <a:lin ang="5400000" scaled="0"/>
                </a:gradFill>
                <a:effectLst/>
                <a:uLnTx/>
                <a:uFillTx/>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Tx/>
              <a:buFontTx/>
              <a:buNone/>
              <a:tabLst/>
              <a:defRPr/>
            </a:pPr>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1742015"/>
          </a:xfr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3" descr="Host_Days_PPT_divide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276599" y="4406900"/>
            <a:ext cx="52181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276599" y="2906713"/>
            <a:ext cx="5218113" cy="1436687"/>
          </a:xfrm>
          <a:prstGeom prst="rect">
            <a:avLst/>
          </a:prstGeom>
        </p:spPr>
        <p:txBody>
          <a:bodyPr anchor="b">
            <a:noAutofit/>
          </a:bodyPr>
          <a:lstStyle>
            <a:lvl1pPr marL="0" indent="0">
              <a:spcBef>
                <a:spcPts val="0"/>
              </a:spcBef>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pPr lvl="0" algn="l" rtl="0" eaLnBrk="0" fontAlgn="base" hangingPunct="0">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1775871"/>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 id="2147483700" r:id="rId5"/>
    <p:sldLayoutId id="2147483701" r:id="rId6"/>
    <p:sldLayoutId id="2147483702" r:id="rId7"/>
    <p:sldLayoutId id="2147483724" r:id="rId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a:ln w="3175">
            <a:noFill/>
          </a:ln>
          <a:gradFill>
            <a:gsLst>
              <a:gs pos="5000">
                <a:schemeClr val="tx1"/>
              </a:gs>
              <a:gs pos="85000">
                <a:schemeClr val="tx2"/>
              </a:gs>
            </a:gsLst>
            <a:lin ang="5400000" scaled="0"/>
          </a:gradFill>
          <a:effectLst>
            <a:outerShdw blurRad="88900" algn="ctr" rotWithShape="0">
              <a:prstClr val="black">
                <a:alpha val="40000"/>
              </a:prstClr>
            </a:outerShdw>
          </a:effectLst>
          <a:latin typeface="+mj-lt"/>
          <a:ea typeface="+mj-ea"/>
          <a:cs typeface="+mj-cs"/>
        </a:defRPr>
      </a:lvl1pPr>
    </p:titleStyle>
    <p:bodyStyle>
      <a:lvl1pPr marL="344488" indent="-344488" algn="l" defTabSz="914363" rtl="0" eaLnBrk="1" latinLnBrk="0" hangingPunct="1">
        <a:lnSpc>
          <a:spcPct val="90000"/>
        </a:lnSpc>
        <a:spcBef>
          <a:spcPct val="20000"/>
        </a:spcBef>
        <a:buFontTx/>
        <a:buBlip>
          <a:blip r:embed="rId11"/>
        </a:buBlip>
        <a:defRPr sz="2800" kern="1200">
          <a:gradFill>
            <a:gsLst>
              <a:gs pos="0">
                <a:schemeClr val="tx1"/>
              </a:gs>
              <a:gs pos="100000">
                <a:schemeClr val="tx1"/>
              </a:gs>
            </a:gsLst>
            <a:lin ang="5400000" scaled="0"/>
          </a:gradFill>
          <a:latin typeface="+mn-lt"/>
          <a:ea typeface="+mn-ea"/>
          <a:cs typeface="+mn-cs"/>
        </a:defRPr>
      </a:lvl1pPr>
      <a:lvl2pPr marL="630238" indent="-285750" algn="l" defTabSz="914363" rtl="0" eaLnBrk="1" latinLnBrk="0" hangingPunct="1">
        <a:lnSpc>
          <a:spcPct val="90000"/>
        </a:lnSpc>
        <a:spcBef>
          <a:spcPct val="20000"/>
        </a:spcBef>
        <a:buFontTx/>
        <a:buBlip>
          <a:blip r:embed="rId11"/>
        </a:buBlip>
        <a:defRPr sz="2400" kern="1200">
          <a:gradFill>
            <a:gsLst>
              <a:gs pos="0">
                <a:schemeClr val="tx1"/>
              </a:gs>
              <a:gs pos="100000">
                <a:schemeClr val="tx1"/>
              </a:gs>
            </a:gsLst>
            <a:lin ang="5400000" scaled="0"/>
          </a:gradFill>
          <a:latin typeface="+mn-lt"/>
          <a:ea typeface="+mn-ea"/>
          <a:cs typeface="+mn-cs"/>
        </a:defRPr>
      </a:lvl2pPr>
      <a:lvl3pPr marL="914400" indent="-284163" algn="l" defTabSz="914363" rtl="0" eaLnBrk="1" latinLnBrk="0" hangingPunct="1">
        <a:lnSpc>
          <a:spcPct val="90000"/>
        </a:lnSpc>
        <a:spcBef>
          <a:spcPct val="20000"/>
        </a:spcBef>
        <a:buFontTx/>
        <a:buBlip>
          <a:blip r:embed="rId11"/>
        </a:buBlip>
        <a:defRPr sz="2000" kern="1200">
          <a:gradFill>
            <a:gsLst>
              <a:gs pos="0">
                <a:schemeClr val="tx1"/>
              </a:gs>
              <a:gs pos="100000">
                <a:schemeClr val="tx1"/>
              </a:gs>
            </a:gsLst>
            <a:lin ang="5400000" scaled="0"/>
          </a:gradFill>
          <a:latin typeface="+mn-lt"/>
          <a:ea typeface="+mn-ea"/>
          <a:cs typeface="+mn-cs"/>
        </a:defRPr>
      </a:lvl3pPr>
      <a:lvl4pPr marL="1146175" indent="-231775" algn="l" defTabSz="914363" rtl="0" eaLnBrk="1" latinLnBrk="0" hangingPunct="1">
        <a:lnSpc>
          <a:spcPct val="90000"/>
        </a:lnSpc>
        <a:spcBef>
          <a:spcPct val="20000"/>
        </a:spcBef>
        <a:buFontTx/>
        <a:buBlip>
          <a:blip r:embed="rId11"/>
        </a:buBlip>
        <a:defRPr sz="1800" kern="1200">
          <a:gradFill>
            <a:gsLst>
              <a:gs pos="0">
                <a:schemeClr val="tx1"/>
              </a:gs>
              <a:gs pos="100000">
                <a:schemeClr val="tx1"/>
              </a:gs>
            </a:gsLst>
            <a:lin ang="5400000" scaled="0"/>
          </a:gradFill>
          <a:latin typeface="+mn-lt"/>
          <a:ea typeface="+mn-ea"/>
          <a:cs typeface="+mn-cs"/>
        </a:defRPr>
      </a:lvl4pPr>
      <a:lvl5pPr marL="1371600" indent="-225425" algn="l" defTabSz="914363" rtl="0" eaLnBrk="1" latinLnBrk="0" hangingPunct="1">
        <a:lnSpc>
          <a:spcPct val="90000"/>
        </a:lnSpc>
        <a:spcBef>
          <a:spcPct val="20000"/>
        </a:spcBef>
        <a:buFontTx/>
        <a:buBlip>
          <a:blip r:embed="rId11"/>
        </a:buBlip>
        <a:defRPr sz="1800" kern="1200">
          <a:gradFill>
            <a:gsLst>
              <a:gs pos="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www.codeplex.com/LitwareHR" TargetMode="Externa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http://www.codeplex.com/blueprints"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www.isvnxt.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www.microsoft.com/hosting/programs/incubationcenter.mspx"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microsoft.com/serviceproviders/licensing/default.mspx" TargetMode="External"/><Relationship Id="rId3" Type="http://schemas.openxmlformats.org/officeDocument/2006/relationships/hyperlink" Target="http://www.microsoft.com/hosting/programs/incubationcenter.mspx" TargetMode="External"/><Relationship Id="rId7" Type="http://schemas.openxmlformats.org/officeDocument/2006/relationships/hyperlink" Target="https://partner.microsoft.com/global/program/competencies/isvsolution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www.microsoft.com/serviceproviders/scenarios/softwareasaservice.mspx" TargetMode="External"/><Relationship Id="rId5" Type="http://schemas.openxmlformats.org/officeDocument/2006/relationships/hyperlink" Target="http://msdn.microsoft.com/en-us/architecture/aa699384.aspx" TargetMode="External"/><Relationship Id="rId4" Type="http://schemas.openxmlformats.org/officeDocument/2006/relationships/hyperlink" Target="http://www.microsoft.com/isv" TargetMode="External"/><Relationship Id="rId9" Type="http://schemas.openxmlformats.org/officeDocument/2006/relationships/hyperlink" Target="http://www.microsoftstartupzone.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2.xml"/><Relationship Id="rId18" Type="http://schemas.openxmlformats.org/officeDocument/2006/relationships/image" Target="../media/image38.jpeg"/><Relationship Id="rId3" Type="http://schemas.openxmlformats.org/officeDocument/2006/relationships/slide" Target="slide43.xml"/><Relationship Id="rId7" Type="http://schemas.openxmlformats.org/officeDocument/2006/relationships/slide" Target="slide45.xml"/><Relationship Id="rId12" Type="http://schemas.openxmlformats.org/officeDocument/2006/relationships/image" Target="../media/image35.jpeg"/><Relationship Id="rId17" Type="http://schemas.openxmlformats.org/officeDocument/2006/relationships/slide" Target="slide48.xml"/><Relationship Id="rId2" Type="http://schemas.openxmlformats.org/officeDocument/2006/relationships/notesSlide" Target="../notesSlides/notesSlide40.xml"/><Relationship Id="rId16" Type="http://schemas.openxmlformats.org/officeDocument/2006/relationships/image" Target="../media/image37.jpeg"/><Relationship Id="rId20" Type="http://schemas.openxmlformats.org/officeDocument/2006/relationships/image" Target="../media/image39.jpe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slide" Target="slide47.xml"/><Relationship Id="rId5" Type="http://schemas.openxmlformats.org/officeDocument/2006/relationships/slide" Target="slide44.xml"/><Relationship Id="rId15" Type="http://schemas.openxmlformats.org/officeDocument/2006/relationships/slide" Target="slide41.xml"/><Relationship Id="rId10" Type="http://schemas.openxmlformats.org/officeDocument/2006/relationships/image" Target="../media/image34.png"/><Relationship Id="rId19" Type="http://schemas.openxmlformats.org/officeDocument/2006/relationships/slide" Target="slide49.xml"/><Relationship Id="rId4" Type="http://schemas.openxmlformats.org/officeDocument/2006/relationships/image" Target="../media/image31.jpeg"/><Relationship Id="rId9" Type="http://schemas.openxmlformats.org/officeDocument/2006/relationships/slide" Target="slide46.xml"/><Relationship Id="rId14" Type="http://schemas.openxmlformats.org/officeDocument/2006/relationships/image" Target="../media/image36.png"/></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slide" Target="slide40.xml"/></Relationships>
</file>

<file path=ppt/slides/_rels/slide4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40.png"/><Relationship Id="rId7"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2.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slide" Target="slide40.xml"/><Relationship Id="rId5" Type="http://schemas.openxmlformats.org/officeDocument/2006/relationships/image" Target="../media/image48.jpe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slide" Target="slide40.xml"/><Relationship Id="rId5" Type="http://schemas.openxmlformats.org/officeDocument/2006/relationships/image" Target="../media/image49.jpe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slide" Target="slide40.xml"/><Relationship Id="rId5" Type="http://schemas.openxmlformats.org/officeDocument/2006/relationships/image" Target="../media/image50.jpe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slide" Target="slide40.xml"/><Relationship Id="rId5" Type="http://schemas.openxmlformats.org/officeDocument/2006/relationships/image" Target="../media/image51.jpe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slide" Target="slide40.xml"/><Relationship Id="rId5" Type="http://schemas.openxmlformats.org/officeDocument/2006/relationships/image" Target="../media/image52.jpe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slide" Target="slide40.xml"/><Relationship Id="rId5" Type="http://schemas.openxmlformats.org/officeDocument/2006/relationships/image" Target="../media/image53.jpe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40.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hyperlink" Target="http://www.avalara.com/" TargetMode="Externa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381000" y="230188"/>
            <a:ext cx="8382000" cy="830997"/>
          </a:xfrm>
        </p:spPr>
        <p:txBody>
          <a:bodyPr/>
          <a:lstStyle/>
          <a:p>
            <a:r>
              <a:rPr sz="3600" dirty="0" smtClean="0"/>
              <a:t>SaaS Affects the Entire Consumption Cycle</a:t>
            </a:r>
            <a:br>
              <a:rPr sz="3600" dirty="0" smtClean="0"/>
            </a:br>
            <a:r>
              <a:rPr sz="2400" dirty="0" smtClean="0">
                <a:gradFill>
                  <a:gsLst>
                    <a:gs pos="5000">
                      <a:schemeClr val="accent2">
                        <a:lumMod val="20000"/>
                        <a:lumOff val="80000"/>
                      </a:schemeClr>
                    </a:gs>
                    <a:gs pos="85000">
                      <a:schemeClr val="accent2">
                        <a:lumMod val="20000"/>
                        <a:lumOff val="80000"/>
                      </a:schemeClr>
                    </a:gs>
                  </a:gsLst>
                  <a:lin ang="5400000" scaled="0"/>
                </a:gradFill>
              </a:rPr>
              <a:t>In particular in the L.O.B. application space</a:t>
            </a:r>
            <a:endParaRPr sz="2400" dirty="0">
              <a:gradFill>
                <a:gsLst>
                  <a:gs pos="5000">
                    <a:schemeClr val="accent2">
                      <a:lumMod val="20000"/>
                      <a:lumOff val="80000"/>
                    </a:schemeClr>
                  </a:gs>
                  <a:gs pos="85000">
                    <a:schemeClr val="accent2">
                      <a:lumMod val="20000"/>
                      <a:lumOff val="80000"/>
                    </a:schemeClr>
                  </a:gs>
                </a:gsLst>
                <a:lin ang="5400000" scaled="0"/>
              </a:gradFill>
            </a:endParaRPr>
          </a:p>
        </p:txBody>
      </p:sp>
      <p:grpSp>
        <p:nvGrpSpPr>
          <p:cNvPr id="2" name="Group 53"/>
          <p:cNvGrpSpPr/>
          <p:nvPr/>
        </p:nvGrpSpPr>
        <p:grpSpPr>
          <a:xfrm>
            <a:off x="381000" y="1664898"/>
            <a:ext cx="8214360" cy="3992952"/>
            <a:chOff x="381000" y="1664898"/>
            <a:chExt cx="8214360" cy="3992952"/>
          </a:xfrm>
        </p:grpSpPr>
        <p:sp>
          <p:nvSpPr>
            <p:cNvPr id="48" name="Rectangle 47"/>
            <p:cNvSpPr/>
            <p:nvPr/>
          </p:nvSpPr>
          <p:spPr bwMode="auto">
            <a:xfrm>
              <a:off x="381000" y="4457700"/>
              <a:ext cx="7924800" cy="1200150"/>
            </a:xfrm>
            <a:prstGeom prst="rect">
              <a:avLst/>
            </a:prstGeom>
            <a:gradFill>
              <a:gsLst>
                <a:gs pos="90000">
                  <a:schemeClr val="bg1">
                    <a:alpha val="10000"/>
                  </a:schemeClr>
                </a:gs>
                <a:gs pos="100000">
                  <a:schemeClr val="bg1">
                    <a:alpha val="0"/>
                  </a:schemeClr>
                </a:gs>
              </a:gsLst>
              <a:lin ang="10800000" scaled="0"/>
            </a:gradFill>
            <a:ln>
              <a:gradFill>
                <a:gsLst>
                  <a:gs pos="90000">
                    <a:schemeClr val="bg1">
                      <a:alpha val="30000"/>
                    </a:schemeClr>
                  </a:gs>
                  <a:gs pos="100000">
                    <a:schemeClr val="bg1">
                      <a:alpha val="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ectangle 52"/>
            <p:cNvSpPr/>
            <p:nvPr/>
          </p:nvSpPr>
          <p:spPr bwMode="auto">
            <a:xfrm>
              <a:off x="381000" y="2219325"/>
              <a:ext cx="7924800" cy="2200276"/>
            </a:xfrm>
            <a:prstGeom prst="rect">
              <a:avLst/>
            </a:prstGeom>
            <a:gradFill>
              <a:gsLst>
                <a:gs pos="90000">
                  <a:schemeClr val="bg1">
                    <a:alpha val="10000"/>
                  </a:schemeClr>
                </a:gs>
                <a:gs pos="100000">
                  <a:schemeClr val="bg1">
                    <a:alpha val="0"/>
                  </a:schemeClr>
                </a:gs>
              </a:gsLst>
              <a:lin ang="10800000" scaled="0"/>
            </a:gradFill>
            <a:ln>
              <a:gradFill>
                <a:gsLst>
                  <a:gs pos="90000">
                    <a:schemeClr val="bg1">
                      <a:alpha val="30000"/>
                    </a:schemeClr>
                  </a:gs>
                  <a:gs pos="100000">
                    <a:schemeClr val="bg1">
                      <a:alpha val="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46"/>
            <p:cNvGrpSpPr/>
            <p:nvPr/>
          </p:nvGrpSpPr>
          <p:grpSpPr>
            <a:xfrm>
              <a:off x="1219200" y="2227051"/>
              <a:ext cx="7105650" cy="3429000"/>
              <a:chOff x="1219200" y="2227051"/>
              <a:chExt cx="7105650" cy="3429000"/>
            </a:xfrm>
          </p:grpSpPr>
          <p:sp>
            <p:nvSpPr>
              <p:cNvPr id="52" name="Rectangle 51"/>
              <p:cNvSpPr/>
              <p:nvPr/>
            </p:nvSpPr>
            <p:spPr bwMode="auto">
              <a:xfrm>
                <a:off x="5960205" y="2227051"/>
                <a:ext cx="2350008" cy="3429000"/>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Rectangle 49"/>
              <p:cNvSpPr/>
              <p:nvPr/>
            </p:nvSpPr>
            <p:spPr bwMode="auto">
              <a:xfrm>
                <a:off x="1228514" y="2227051"/>
                <a:ext cx="2350008" cy="3429000"/>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ectangle 50"/>
              <p:cNvSpPr/>
              <p:nvPr/>
            </p:nvSpPr>
            <p:spPr bwMode="auto">
              <a:xfrm>
                <a:off x="3592497" y="2227051"/>
                <a:ext cx="2347389" cy="3429000"/>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397" name="Line 23"/>
              <p:cNvSpPr>
                <a:spLocks noChangeShapeType="1"/>
              </p:cNvSpPr>
              <p:nvPr/>
            </p:nvSpPr>
            <p:spPr bwMode="auto">
              <a:xfrm>
                <a:off x="1219200" y="2227051"/>
                <a:ext cx="0" cy="3429000"/>
              </a:xfrm>
              <a:prstGeom prst="line">
                <a:avLst/>
              </a:prstGeom>
              <a:ln w="19050" cap="rnd">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wrap="none" lIns="76194" tIns="38097" rIns="76194" bIns="38097" anchor="ctr"/>
              <a:lstStyle/>
              <a:p>
                <a:endParaRPr lang="en-US" dirty="0"/>
              </a:p>
            </p:txBody>
          </p:sp>
          <p:sp>
            <p:nvSpPr>
              <p:cNvPr id="101398" name="Line 24"/>
              <p:cNvSpPr>
                <a:spLocks noChangeShapeType="1"/>
              </p:cNvSpPr>
              <p:nvPr/>
            </p:nvSpPr>
            <p:spPr bwMode="auto">
              <a:xfrm>
                <a:off x="3587750" y="2227051"/>
                <a:ext cx="0" cy="3429000"/>
              </a:xfrm>
              <a:prstGeom prst="line">
                <a:avLst/>
              </a:prstGeom>
              <a:ln w="19050" cap="rnd">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wrap="none" lIns="76194" tIns="38097" rIns="76194" bIns="38097" anchor="ctr"/>
              <a:lstStyle/>
              <a:p>
                <a:endParaRPr lang="en-US" dirty="0"/>
              </a:p>
            </p:txBody>
          </p:sp>
          <p:sp>
            <p:nvSpPr>
              <p:cNvPr id="101399" name="Line 25"/>
              <p:cNvSpPr>
                <a:spLocks noChangeShapeType="1"/>
              </p:cNvSpPr>
              <p:nvPr/>
            </p:nvSpPr>
            <p:spPr bwMode="auto">
              <a:xfrm>
                <a:off x="5956300" y="2227051"/>
                <a:ext cx="0" cy="3429000"/>
              </a:xfrm>
              <a:prstGeom prst="line">
                <a:avLst/>
              </a:prstGeom>
              <a:ln w="19050" cap="rnd">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wrap="none" lIns="76194" tIns="38097" rIns="76194" bIns="38097" anchor="ctr"/>
              <a:lstStyle/>
              <a:p>
                <a:endParaRPr lang="en-US" dirty="0">
                  <a:latin typeface="+mn-lt"/>
                </a:endParaRPr>
              </a:p>
            </p:txBody>
          </p:sp>
          <p:sp>
            <p:nvSpPr>
              <p:cNvPr id="44" name="Line 25"/>
              <p:cNvSpPr>
                <a:spLocks noChangeShapeType="1"/>
              </p:cNvSpPr>
              <p:nvPr/>
            </p:nvSpPr>
            <p:spPr bwMode="auto">
              <a:xfrm>
                <a:off x="8324850" y="2227051"/>
                <a:ext cx="0" cy="3429000"/>
              </a:xfrm>
              <a:prstGeom prst="line">
                <a:avLst/>
              </a:prstGeom>
              <a:ln w="19050" cap="rnd">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wrap="none" lIns="76194" tIns="38097" rIns="76194" bIns="38097" anchor="ctr"/>
              <a:lstStyle/>
              <a:p>
                <a:endParaRPr lang="en-US" dirty="0">
                  <a:latin typeface="+mn-lt"/>
                </a:endParaRPr>
              </a:p>
            </p:txBody>
          </p:sp>
        </p:grpSp>
        <p:sp>
          <p:nvSpPr>
            <p:cNvPr id="101381" name="AutoShape 7"/>
            <p:cNvSpPr>
              <a:spLocks noChangeArrowheads="1"/>
            </p:cNvSpPr>
            <p:nvPr/>
          </p:nvSpPr>
          <p:spPr bwMode="auto">
            <a:xfrm>
              <a:off x="5943600" y="1664898"/>
              <a:ext cx="2651760" cy="551284"/>
            </a:xfrm>
            <a:prstGeom prst="homePlate">
              <a:avLst/>
            </a:prstGeom>
            <a:ln w="19050">
              <a:solidFill>
                <a:schemeClr val="accent3">
                  <a:lumMod val="40000"/>
                  <a:lumOff val="60000"/>
                </a:schemeClr>
              </a:solidFill>
              <a:headEnd/>
              <a:tailEnd/>
            </a:ln>
          </p:spPr>
          <p:style>
            <a:lnRef idx="1">
              <a:schemeClr val="accent3"/>
            </a:lnRef>
            <a:fillRef idx="3">
              <a:schemeClr val="accent3"/>
            </a:fillRef>
            <a:effectRef idx="2">
              <a:schemeClr val="accent3"/>
            </a:effectRef>
            <a:fontRef idx="minor">
              <a:schemeClr val="lt1"/>
            </a:fontRef>
          </p:style>
          <p:txBody>
            <a:bodyPr wrap="none" lIns="91432" tIns="45717" rIns="91432" bIns="45717" anchor="ctr"/>
            <a:lstStyle/>
            <a:p>
              <a:pPr algn="ctr" defTabSz="914063"/>
              <a:r>
                <a:rPr lang="en-US" sz="2000" b="1" dirty="0" smtClean="0">
                  <a:gradFill>
                    <a:gsLst>
                      <a:gs pos="0">
                        <a:schemeClr val="tx1"/>
                      </a:gs>
                      <a:gs pos="100000">
                        <a:schemeClr val="tx1"/>
                      </a:gs>
                    </a:gsLst>
                    <a:lin ang="5400000" scaled="0"/>
                  </a:gradFill>
                  <a:effectLst>
                    <a:outerShdw blurRad="127000" algn="ctr" rotWithShape="0">
                      <a:schemeClr val="accent3">
                        <a:lumMod val="75000"/>
                        <a:alpha val="60000"/>
                      </a:schemeClr>
                    </a:outerShdw>
                  </a:effectLst>
                </a:rPr>
                <a:t> Management</a:t>
              </a:r>
              <a:endParaRPr lang="en-US" sz="2000" b="1" dirty="0">
                <a:gradFill>
                  <a:gsLst>
                    <a:gs pos="0">
                      <a:schemeClr val="tx1"/>
                    </a:gs>
                    <a:gs pos="100000">
                      <a:schemeClr val="tx1"/>
                    </a:gs>
                  </a:gsLst>
                  <a:lin ang="5400000" scaled="0"/>
                </a:gradFill>
                <a:effectLst>
                  <a:outerShdw blurRad="127000" algn="ctr" rotWithShape="0">
                    <a:schemeClr val="accent3">
                      <a:lumMod val="75000"/>
                      <a:alpha val="60000"/>
                    </a:schemeClr>
                  </a:outerShdw>
                </a:effectLst>
              </a:endParaRPr>
            </a:p>
          </p:txBody>
        </p:sp>
        <p:sp>
          <p:nvSpPr>
            <p:cNvPr id="101380" name="AutoShape 6"/>
            <p:cNvSpPr>
              <a:spLocks noChangeArrowheads="1"/>
            </p:cNvSpPr>
            <p:nvPr/>
          </p:nvSpPr>
          <p:spPr bwMode="auto">
            <a:xfrm>
              <a:off x="3581401" y="1664898"/>
              <a:ext cx="2651760" cy="551284"/>
            </a:xfrm>
            <a:prstGeom prst="homePlate">
              <a:avLst/>
            </a:prstGeom>
            <a:ln w="19050">
              <a:solidFill>
                <a:schemeClr val="accent3">
                  <a:lumMod val="40000"/>
                  <a:lumOff val="60000"/>
                </a:schemeClr>
              </a:solidFill>
              <a:headEnd/>
              <a:tailEnd/>
            </a:ln>
          </p:spPr>
          <p:style>
            <a:lnRef idx="1">
              <a:schemeClr val="accent3"/>
            </a:lnRef>
            <a:fillRef idx="3">
              <a:schemeClr val="accent3"/>
            </a:fillRef>
            <a:effectRef idx="2">
              <a:schemeClr val="accent3"/>
            </a:effectRef>
            <a:fontRef idx="minor">
              <a:schemeClr val="lt1"/>
            </a:fontRef>
          </p:style>
          <p:txBody>
            <a:bodyPr wrap="none" lIns="91432" tIns="45717" rIns="91432" bIns="45717" anchor="ctr"/>
            <a:lstStyle/>
            <a:p>
              <a:pPr algn="ctr" defTabSz="914063"/>
              <a:r>
                <a:rPr lang="en-US" sz="2000" b="1" dirty="0" smtClean="0">
                  <a:gradFill>
                    <a:gsLst>
                      <a:gs pos="0">
                        <a:schemeClr val="tx1"/>
                      </a:gs>
                      <a:gs pos="100000">
                        <a:schemeClr val="tx1"/>
                      </a:gs>
                    </a:gsLst>
                    <a:lin ang="5400000" scaled="0"/>
                  </a:gradFill>
                  <a:effectLst>
                    <a:outerShdw blurRad="127000" algn="ctr" rotWithShape="0">
                      <a:schemeClr val="accent3">
                        <a:lumMod val="75000"/>
                        <a:alpha val="60000"/>
                      </a:schemeClr>
                    </a:outerShdw>
                  </a:effectLst>
                </a:rPr>
                <a:t> Deployment</a:t>
              </a:r>
              <a:endParaRPr lang="en-US" sz="2000" b="1" dirty="0">
                <a:gradFill>
                  <a:gsLst>
                    <a:gs pos="0">
                      <a:schemeClr val="tx1"/>
                    </a:gs>
                    <a:gs pos="100000">
                      <a:schemeClr val="tx1"/>
                    </a:gs>
                  </a:gsLst>
                  <a:lin ang="5400000" scaled="0"/>
                </a:gradFill>
                <a:effectLst>
                  <a:outerShdw blurRad="127000" algn="ctr" rotWithShape="0">
                    <a:schemeClr val="accent3">
                      <a:lumMod val="75000"/>
                      <a:alpha val="60000"/>
                    </a:schemeClr>
                  </a:outerShdw>
                </a:effectLst>
              </a:endParaRPr>
            </a:p>
          </p:txBody>
        </p:sp>
        <p:sp>
          <p:nvSpPr>
            <p:cNvPr id="101379" name="AutoShape 5"/>
            <p:cNvSpPr>
              <a:spLocks noChangeArrowheads="1"/>
            </p:cNvSpPr>
            <p:nvPr/>
          </p:nvSpPr>
          <p:spPr bwMode="auto">
            <a:xfrm>
              <a:off x="1219200" y="1664898"/>
              <a:ext cx="2651760" cy="551284"/>
            </a:xfrm>
            <a:prstGeom prst="homePlate">
              <a:avLst/>
            </a:prstGeom>
            <a:ln w="19050">
              <a:solidFill>
                <a:schemeClr val="accent3">
                  <a:lumMod val="40000"/>
                  <a:lumOff val="60000"/>
                </a:schemeClr>
              </a:solidFill>
              <a:headEnd/>
              <a:tailEnd/>
            </a:ln>
          </p:spPr>
          <p:style>
            <a:lnRef idx="1">
              <a:schemeClr val="accent3"/>
            </a:lnRef>
            <a:fillRef idx="3">
              <a:schemeClr val="accent3"/>
            </a:fillRef>
            <a:effectRef idx="2">
              <a:schemeClr val="accent3"/>
            </a:effectRef>
            <a:fontRef idx="minor">
              <a:schemeClr val="lt1"/>
            </a:fontRef>
          </p:style>
          <p:txBody>
            <a:bodyPr wrap="none" lIns="91432" tIns="45717" rIns="91432" bIns="45717" anchor="ctr"/>
            <a:lstStyle/>
            <a:p>
              <a:pPr algn="ctr" defTabSz="914063"/>
              <a:r>
                <a:rPr lang="en-US" sz="2000" b="1" dirty="0" smtClean="0">
                  <a:gradFill>
                    <a:gsLst>
                      <a:gs pos="0">
                        <a:schemeClr val="tx1"/>
                      </a:gs>
                      <a:gs pos="100000">
                        <a:schemeClr val="tx1"/>
                      </a:gs>
                    </a:gsLst>
                    <a:lin ang="5400000" scaled="0"/>
                  </a:gradFill>
                  <a:effectLst>
                    <a:outerShdw blurRad="127000" algn="ctr" rotWithShape="0">
                      <a:schemeClr val="accent3">
                        <a:lumMod val="75000"/>
                        <a:alpha val="60000"/>
                      </a:schemeClr>
                    </a:outerShdw>
                  </a:effectLst>
                </a:rPr>
                <a:t>Purchase</a:t>
              </a:r>
              <a:endParaRPr lang="en-US" sz="2000" b="1" dirty="0">
                <a:gradFill>
                  <a:gsLst>
                    <a:gs pos="0">
                      <a:schemeClr val="tx1"/>
                    </a:gs>
                    <a:gs pos="100000">
                      <a:schemeClr val="tx1"/>
                    </a:gs>
                  </a:gsLst>
                  <a:lin ang="5400000" scaled="0"/>
                </a:gradFill>
                <a:effectLst>
                  <a:outerShdw blurRad="127000" algn="ctr" rotWithShape="0">
                    <a:schemeClr val="accent3">
                      <a:lumMod val="75000"/>
                      <a:alpha val="60000"/>
                    </a:schemeClr>
                  </a:outerShdw>
                </a:effectLst>
              </a:endParaRPr>
            </a:p>
          </p:txBody>
        </p:sp>
        <p:sp>
          <p:nvSpPr>
            <p:cNvPr id="101389" name="Text Box 15"/>
            <p:cNvSpPr txBox="1">
              <a:spLocks noChangeArrowheads="1"/>
            </p:cNvSpPr>
            <p:nvPr/>
          </p:nvSpPr>
          <p:spPr bwMode="auto">
            <a:xfrm>
              <a:off x="1273325" y="4554855"/>
              <a:ext cx="2240280" cy="1005840"/>
            </a:xfrm>
            <a:prstGeom prst="rect">
              <a:avLst/>
            </a:prstGeom>
          </p:spPr>
          <p:txBody>
            <a:bodyPr wrap="square" lIns="91432" tIns="45717" rIns="91432" bIns="45717" anchor="ctr" anchorCtr="0">
              <a:noAutofit/>
            </a:bodyPr>
            <a:lstStyle/>
            <a:p>
              <a:pPr algn="ctr">
                <a:lnSpc>
                  <a:spcPct val="90000"/>
                </a:lnSpc>
                <a:spcBef>
                  <a:spcPts val="380"/>
                </a:spcBef>
              </a:pPr>
              <a:r>
                <a:rPr lang="en-US" b="1" dirty="0" smtClean="0">
                  <a:gradFill>
                    <a:gsLst>
                      <a:gs pos="0">
                        <a:schemeClr val="tx1"/>
                      </a:gs>
                      <a:gs pos="100000">
                        <a:schemeClr val="tx1"/>
                      </a:gs>
                    </a:gsLst>
                    <a:lin ang="5400000" scaled="0"/>
                  </a:gradFill>
                </a:rPr>
                <a:t>Enable: </a:t>
              </a:r>
            </a:p>
            <a:p>
              <a:pPr algn="ctr">
                <a:lnSpc>
                  <a:spcPct val="90000"/>
                </a:lnSpc>
                <a:spcBef>
                  <a:spcPts val="380"/>
                </a:spcBef>
              </a:pPr>
              <a:r>
                <a:rPr lang="en-US" dirty="0" smtClean="0">
                  <a:gradFill>
                    <a:gsLst>
                      <a:gs pos="0">
                        <a:schemeClr val="tx1"/>
                      </a:gs>
                      <a:gs pos="100000">
                        <a:schemeClr val="tx1"/>
                      </a:gs>
                    </a:gsLst>
                    <a:lin ang="5400000" scaled="0"/>
                  </a:gradFill>
                </a:rPr>
                <a:t>Try before you buy</a:t>
              </a:r>
              <a:endParaRPr lang="en-US" dirty="0">
                <a:gradFill>
                  <a:gsLst>
                    <a:gs pos="0">
                      <a:schemeClr val="tx1"/>
                    </a:gs>
                    <a:gs pos="100000">
                      <a:schemeClr val="tx1"/>
                    </a:gs>
                  </a:gsLst>
                  <a:lin ang="5400000" scaled="0"/>
                </a:gradFill>
              </a:endParaRPr>
            </a:p>
          </p:txBody>
        </p:sp>
        <p:sp>
          <p:nvSpPr>
            <p:cNvPr id="101391" name="Text Box 17"/>
            <p:cNvSpPr txBox="1">
              <a:spLocks noChangeArrowheads="1"/>
            </p:cNvSpPr>
            <p:nvPr/>
          </p:nvSpPr>
          <p:spPr bwMode="auto">
            <a:xfrm>
              <a:off x="1273325" y="2298161"/>
              <a:ext cx="2237132" cy="2042604"/>
            </a:xfrm>
            <a:prstGeom prst="rect">
              <a:avLst/>
            </a:prstGeom>
          </p:spPr>
          <p:txBody>
            <a:bodyPr wrap="square" lIns="91432" tIns="45717" rIns="91432" bIns="45717" anchor="ctr" anchorCtr="0">
              <a:noAutofit/>
            </a:bodyPr>
            <a:lstStyle/>
            <a:p>
              <a:pPr algn="ctr">
                <a:lnSpc>
                  <a:spcPct val="90000"/>
                </a:lnSpc>
                <a:spcBef>
                  <a:spcPts val="380"/>
                </a:spcBef>
              </a:pPr>
              <a:r>
                <a:rPr lang="en-US" b="1" dirty="0" smtClean="0">
                  <a:gradFill>
                    <a:gsLst>
                      <a:gs pos="0">
                        <a:schemeClr val="tx1"/>
                      </a:gs>
                      <a:gs pos="100000">
                        <a:schemeClr val="tx1"/>
                      </a:gs>
                    </a:gsLst>
                    <a:lin ang="5400000" scaled="0"/>
                  </a:gradFill>
                </a:rPr>
                <a:t>From:</a:t>
              </a:r>
            </a:p>
            <a:p>
              <a:pPr algn="ctr">
                <a:lnSpc>
                  <a:spcPct val="90000"/>
                </a:lnSpc>
                <a:spcBef>
                  <a:spcPts val="380"/>
                </a:spcBef>
              </a:pPr>
              <a:r>
                <a:rPr lang="en-US" dirty="0" smtClean="0">
                  <a:gradFill>
                    <a:gsLst>
                      <a:gs pos="0">
                        <a:schemeClr val="tx1"/>
                      </a:gs>
                      <a:gs pos="100000">
                        <a:schemeClr val="tx1"/>
                      </a:gs>
                    </a:gsLst>
                    <a:lin ang="5400000" scaled="0"/>
                  </a:gradFill>
                </a:rPr>
                <a:t>Long eval process</a:t>
              </a:r>
            </a:p>
            <a:p>
              <a:pPr algn="ctr">
                <a:lnSpc>
                  <a:spcPct val="90000"/>
                </a:lnSpc>
                <a:spcBef>
                  <a:spcPts val="380"/>
                </a:spcBef>
              </a:pPr>
              <a:r>
                <a:rPr lang="en-US" dirty="0" smtClean="0">
                  <a:gradFill>
                    <a:gsLst>
                      <a:gs pos="0">
                        <a:schemeClr val="tx1"/>
                      </a:gs>
                      <a:gs pos="100000">
                        <a:schemeClr val="tx1"/>
                      </a:gs>
                    </a:gsLst>
                    <a:lin ang="5400000" scaled="0"/>
                  </a:gradFill>
                </a:rPr>
                <a:t>CapEx</a:t>
              </a:r>
            </a:p>
            <a:p>
              <a:pPr algn="ctr">
                <a:lnSpc>
                  <a:spcPct val="90000"/>
                </a:lnSpc>
                <a:spcBef>
                  <a:spcPts val="380"/>
                </a:spcBef>
              </a:pPr>
              <a:endParaRPr lang="en-US" dirty="0" smtClean="0">
                <a:gradFill>
                  <a:gsLst>
                    <a:gs pos="0">
                      <a:schemeClr val="tx1"/>
                    </a:gs>
                    <a:gs pos="100000">
                      <a:schemeClr val="tx1"/>
                    </a:gs>
                  </a:gsLst>
                  <a:lin ang="5400000" scaled="0"/>
                </a:gradFill>
              </a:endParaRPr>
            </a:p>
            <a:p>
              <a:pPr algn="ctr">
                <a:lnSpc>
                  <a:spcPct val="90000"/>
                </a:lnSpc>
                <a:spcBef>
                  <a:spcPts val="380"/>
                </a:spcBef>
              </a:pPr>
              <a:r>
                <a:rPr lang="en-US" b="1" dirty="0" smtClean="0">
                  <a:gradFill>
                    <a:gsLst>
                      <a:gs pos="0">
                        <a:schemeClr val="tx1"/>
                      </a:gs>
                      <a:gs pos="100000">
                        <a:schemeClr val="tx1"/>
                      </a:gs>
                    </a:gsLst>
                    <a:lin ang="5400000" scaled="0"/>
                  </a:gradFill>
                </a:rPr>
                <a:t>To:</a:t>
              </a:r>
            </a:p>
            <a:p>
              <a:pPr algn="ctr">
                <a:lnSpc>
                  <a:spcPct val="90000"/>
                </a:lnSpc>
                <a:spcBef>
                  <a:spcPts val="380"/>
                </a:spcBef>
              </a:pPr>
              <a:r>
                <a:rPr lang="en-US" dirty="0" smtClean="0">
                  <a:gradFill>
                    <a:gsLst>
                      <a:gs pos="0">
                        <a:schemeClr val="tx1"/>
                      </a:gs>
                      <a:gs pos="100000">
                        <a:schemeClr val="tx1"/>
                      </a:gs>
                    </a:gsLst>
                    <a:lin ang="5400000" scaled="0"/>
                  </a:gradFill>
                </a:rPr>
                <a:t>Try before you buy</a:t>
              </a:r>
            </a:p>
            <a:p>
              <a:pPr algn="ctr">
                <a:lnSpc>
                  <a:spcPct val="90000"/>
                </a:lnSpc>
                <a:spcBef>
                  <a:spcPts val="380"/>
                </a:spcBef>
              </a:pPr>
              <a:r>
                <a:rPr lang="en-US" dirty="0" smtClean="0">
                  <a:gradFill>
                    <a:gsLst>
                      <a:gs pos="0">
                        <a:schemeClr val="tx1"/>
                      </a:gs>
                      <a:gs pos="100000">
                        <a:schemeClr val="tx1"/>
                      </a:gs>
                    </a:gsLst>
                    <a:lin ang="5400000" scaled="0"/>
                  </a:gradFill>
                </a:rPr>
                <a:t>OpEx</a:t>
              </a:r>
            </a:p>
          </p:txBody>
        </p:sp>
        <p:sp>
          <p:nvSpPr>
            <p:cNvPr id="101392" name="Text Box 18"/>
            <p:cNvSpPr txBox="1">
              <a:spLocks noChangeArrowheads="1"/>
            </p:cNvSpPr>
            <p:nvPr/>
          </p:nvSpPr>
          <p:spPr bwMode="auto">
            <a:xfrm>
              <a:off x="3633768" y="2299907"/>
              <a:ext cx="2240280" cy="2039112"/>
            </a:xfrm>
            <a:prstGeom prst="rect">
              <a:avLst/>
            </a:prstGeom>
          </p:spPr>
          <p:txBody>
            <a:bodyPr wrap="square" lIns="91432" tIns="45717" rIns="91432" bIns="45717" anchor="ctr" anchorCtr="0">
              <a:noAutofit/>
            </a:bodyPr>
            <a:lstStyle/>
            <a:p>
              <a:pPr algn="ctr">
                <a:lnSpc>
                  <a:spcPct val="90000"/>
                </a:lnSpc>
                <a:spcBef>
                  <a:spcPts val="380"/>
                </a:spcBef>
              </a:pPr>
              <a:r>
                <a:rPr lang="en-US" b="1" dirty="0" smtClean="0">
                  <a:gradFill>
                    <a:gsLst>
                      <a:gs pos="0">
                        <a:schemeClr val="tx1"/>
                      </a:gs>
                      <a:gs pos="100000">
                        <a:schemeClr val="tx1"/>
                      </a:gs>
                    </a:gsLst>
                    <a:lin ang="5400000" scaled="0"/>
                  </a:gradFill>
                </a:rPr>
                <a:t>From:</a:t>
              </a:r>
            </a:p>
            <a:p>
              <a:pPr algn="ctr">
                <a:lnSpc>
                  <a:spcPct val="90000"/>
                </a:lnSpc>
                <a:spcBef>
                  <a:spcPts val="380"/>
                </a:spcBef>
              </a:pPr>
              <a:r>
                <a:rPr lang="en-US" dirty="0" smtClean="0">
                  <a:gradFill>
                    <a:gsLst>
                      <a:gs pos="0">
                        <a:schemeClr val="tx1"/>
                      </a:gs>
                      <a:gs pos="100000">
                        <a:schemeClr val="tx1"/>
                      </a:gs>
                    </a:gsLst>
                    <a:lin ang="5400000" scaled="0"/>
                  </a:gradFill>
                </a:rPr>
                <a:t>Customization</a:t>
              </a:r>
              <a:br>
                <a:rPr lang="en-US" dirty="0" smtClean="0">
                  <a:gradFill>
                    <a:gsLst>
                      <a:gs pos="0">
                        <a:schemeClr val="tx1"/>
                      </a:gs>
                      <a:gs pos="100000">
                        <a:schemeClr val="tx1"/>
                      </a:gs>
                    </a:gsLst>
                    <a:lin ang="5400000" scaled="0"/>
                  </a:gradFill>
                </a:rPr>
              </a:br>
              <a:endParaRPr lang="en-US" dirty="0" smtClean="0">
                <a:gradFill>
                  <a:gsLst>
                    <a:gs pos="0">
                      <a:schemeClr val="tx1"/>
                    </a:gs>
                    <a:gs pos="100000">
                      <a:schemeClr val="tx1"/>
                    </a:gs>
                  </a:gsLst>
                  <a:lin ang="5400000" scaled="0"/>
                </a:gradFill>
              </a:endParaRPr>
            </a:p>
            <a:p>
              <a:pPr algn="ctr">
                <a:lnSpc>
                  <a:spcPct val="90000"/>
                </a:lnSpc>
                <a:spcBef>
                  <a:spcPts val="380"/>
                </a:spcBef>
              </a:pPr>
              <a:r>
                <a:rPr lang="en-US" b="1" dirty="0" smtClean="0">
                  <a:gradFill>
                    <a:gsLst>
                      <a:gs pos="0">
                        <a:schemeClr val="tx1"/>
                      </a:gs>
                      <a:gs pos="100000">
                        <a:schemeClr val="tx1"/>
                      </a:gs>
                    </a:gsLst>
                    <a:lin ang="5400000" scaled="0"/>
                  </a:gradFill>
                </a:rPr>
                <a:t>To:</a:t>
              </a:r>
            </a:p>
            <a:p>
              <a:pPr algn="ctr">
                <a:lnSpc>
                  <a:spcPct val="90000"/>
                </a:lnSpc>
                <a:spcBef>
                  <a:spcPts val="380"/>
                </a:spcBef>
              </a:pPr>
              <a:r>
                <a:rPr lang="en-US" dirty="0" smtClean="0">
                  <a:gradFill>
                    <a:gsLst>
                      <a:gs pos="0">
                        <a:schemeClr val="tx1"/>
                      </a:gs>
                      <a:gs pos="100000">
                        <a:schemeClr val="tx1"/>
                      </a:gs>
                    </a:gsLst>
                    <a:lin ang="5400000" scaled="0"/>
                  </a:gradFill>
                </a:rPr>
                <a:t>Configuration</a:t>
              </a:r>
              <a:endParaRPr lang="en-US" dirty="0">
                <a:gradFill>
                  <a:gsLst>
                    <a:gs pos="0">
                      <a:schemeClr val="tx1"/>
                    </a:gs>
                    <a:gs pos="100000">
                      <a:schemeClr val="tx1"/>
                    </a:gs>
                  </a:gsLst>
                  <a:lin ang="5400000" scaled="0"/>
                </a:gradFill>
              </a:endParaRPr>
            </a:p>
          </p:txBody>
        </p:sp>
        <p:sp>
          <p:nvSpPr>
            <p:cNvPr id="101393" name="Text Box 19"/>
            <p:cNvSpPr txBox="1">
              <a:spLocks noChangeArrowheads="1"/>
            </p:cNvSpPr>
            <p:nvPr/>
          </p:nvSpPr>
          <p:spPr bwMode="auto">
            <a:xfrm>
              <a:off x="3633768" y="4554855"/>
              <a:ext cx="2240280" cy="1005840"/>
            </a:xfrm>
            <a:prstGeom prst="rect">
              <a:avLst/>
            </a:prstGeom>
          </p:spPr>
          <p:txBody>
            <a:bodyPr wrap="square" lIns="91432" tIns="45717" rIns="91432" bIns="45717" anchor="ctr" anchorCtr="0">
              <a:noAutofit/>
            </a:bodyPr>
            <a:lstStyle/>
            <a:p>
              <a:pPr algn="ctr">
                <a:lnSpc>
                  <a:spcPct val="90000"/>
                </a:lnSpc>
                <a:spcBef>
                  <a:spcPts val="380"/>
                </a:spcBef>
              </a:pPr>
              <a:r>
                <a:rPr lang="en-US" b="1" dirty="0" smtClean="0">
                  <a:gradFill>
                    <a:gsLst>
                      <a:gs pos="0">
                        <a:schemeClr val="tx1"/>
                      </a:gs>
                      <a:gs pos="100000">
                        <a:schemeClr val="tx1"/>
                      </a:gs>
                    </a:gsLst>
                    <a:lin ang="5400000" scaled="0"/>
                  </a:gradFill>
                </a:rPr>
                <a:t>Enable:</a:t>
              </a:r>
            </a:p>
            <a:p>
              <a:pPr algn="ctr">
                <a:lnSpc>
                  <a:spcPct val="90000"/>
                </a:lnSpc>
                <a:spcBef>
                  <a:spcPts val="380"/>
                </a:spcBef>
              </a:pPr>
              <a:r>
                <a:rPr lang="en-US" dirty="0" smtClean="0">
                  <a:gradFill>
                    <a:gsLst>
                      <a:gs pos="0">
                        <a:schemeClr val="tx1"/>
                      </a:gs>
                      <a:gs pos="100000">
                        <a:schemeClr val="tx1"/>
                      </a:gs>
                    </a:gsLst>
                    <a:lin ang="5400000" scaled="0"/>
                  </a:gradFill>
                </a:rPr>
                <a:t>Configuration (no custom code)</a:t>
              </a:r>
            </a:p>
          </p:txBody>
        </p:sp>
        <p:sp>
          <p:nvSpPr>
            <p:cNvPr id="101394" name="Text Box 20"/>
            <p:cNvSpPr txBox="1">
              <a:spLocks noChangeArrowheads="1"/>
            </p:cNvSpPr>
            <p:nvPr/>
          </p:nvSpPr>
          <p:spPr bwMode="auto">
            <a:xfrm>
              <a:off x="5977077" y="2299907"/>
              <a:ext cx="2286000" cy="2039112"/>
            </a:xfrm>
            <a:prstGeom prst="rect">
              <a:avLst/>
            </a:prstGeom>
          </p:spPr>
          <p:txBody>
            <a:bodyPr wrap="square" lIns="91432" tIns="45717" rIns="91432" bIns="45717" anchor="ctr" anchorCtr="0">
              <a:noAutofit/>
            </a:bodyPr>
            <a:lstStyle/>
            <a:p>
              <a:pPr algn="ctr">
                <a:lnSpc>
                  <a:spcPct val="90000"/>
                </a:lnSpc>
                <a:spcBef>
                  <a:spcPts val="380"/>
                </a:spcBef>
              </a:pPr>
              <a:r>
                <a:rPr lang="en-US" b="1" dirty="0" smtClean="0">
                  <a:gradFill>
                    <a:gsLst>
                      <a:gs pos="0">
                        <a:schemeClr val="tx1"/>
                      </a:gs>
                      <a:gs pos="100000">
                        <a:schemeClr val="tx1"/>
                      </a:gs>
                    </a:gsLst>
                    <a:lin ang="5400000" scaled="0"/>
                  </a:gradFill>
                </a:rPr>
                <a:t>From:</a:t>
              </a:r>
            </a:p>
            <a:p>
              <a:pPr algn="ctr">
                <a:lnSpc>
                  <a:spcPct val="90000"/>
                </a:lnSpc>
                <a:spcBef>
                  <a:spcPts val="380"/>
                </a:spcBef>
              </a:pPr>
              <a:r>
                <a:rPr lang="en-US" dirty="0" smtClean="0">
                  <a:gradFill>
                    <a:gsLst>
                      <a:gs pos="0">
                        <a:schemeClr val="tx1"/>
                      </a:gs>
                      <a:gs pos="100000">
                        <a:schemeClr val="tx1"/>
                      </a:gs>
                    </a:gsLst>
                    <a:lin ang="5400000" scaled="0"/>
                  </a:gradFill>
                </a:rPr>
                <a:t>Reliance on internal IT</a:t>
              </a:r>
              <a:br>
                <a:rPr lang="en-US" dirty="0" smtClean="0">
                  <a:gradFill>
                    <a:gsLst>
                      <a:gs pos="0">
                        <a:schemeClr val="tx1"/>
                      </a:gs>
                      <a:gs pos="100000">
                        <a:schemeClr val="tx1"/>
                      </a:gs>
                    </a:gsLst>
                    <a:lin ang="5400000" scaled="0"/>
                  </a:gradFill>
                </a:rPr>
              </a:br>
              <a:endParaRPr lang="en-US" dirty="0" smtClean="0">
                <a:gradFill>
                  <a:gsLst>
                    <a:gs pos="0">
                      <a:schemeClr val="tx1"/>
                    </a:gs>
                    <a:gs pos="100000">
                      <a:schemeClr val="tx1"/>
                    </a:gs>
                  </a:gsLst>
                  <a:lin ang="5400000" scaled="0"/>
                </a:gradFill>
              </a:endParaRPr>
            </a:p>
            <a:p>
              <a:pPr algn="ctr">
                <a:lnSpc>
                  <a:spcPct val="90000"/>
                </a:lnSpc>
                <a:spcBef>
                  <a:spcPts val="380"/>
                </a:spcBef>
              </a:pPr>
              <a:r>
                <a:rPr lang="en-US" b="1" dirty="0" smtClean="0">
                  <a:gradFill>
                    <a:gsLst>
                      <a:gs pos="0">
                        <a:schemeClr val="tx1"/>
                      </a:gs>
                      <a:gs pos="100000">
                        <a:schemeClr val="tx1"/>
                      </a:gs>
                    </a:gsLst>
                    <a:lin ang="5400000" scaled="0"/>
                  </a:gradFill>
                </a:rPr>
                <a:t>To:</a:t>
              </a:r>
            </a:p>
            <a:p>
              <a:pPr algn="ctr">
                <a:lnSpc>
                  <a:spcPct val="90000"/>
                </a:lnSpc>
                <a:spcBef>
                  <a:spcPts val="380"/>
                </a:spcBef>
              </a:pPr>
              <a:r>
                <a:rPr lang="en-US" dirty="0" smtClean="0">
                  <a:gradFill>
                    <a:gsLst>
                      <a:gs pos="0">
                        <a:schemeClr val="tx1"/>
                      </a:gs>
                      <a:gs pos="100000">
                        <a:schemeClr val="tx1"/>
                      </a:gs>
                    </a:gsLst>
                    <a:lin ang="5400000" scaled="0"/>
                  </a:gradFill>
                </a:rPr>
                <a:t>SLAs</a:t>
              </a:r>
              <a:endParaRPr lang="en-US" dirty="0">
                <a:gradFill>
                  <a:gsLst>
                    <a:gs pos="0">
                      <a:schemeClr val="tx1"/>
                    </a:gs>
                    <a:gs pos="100000">
                      <a:schemeClr val="tx1"/>
                    </a:gs>
                  </a:gsLst>
                  <a:lin ang="5400000" scaled="0"/>
                </a:gradFill>
              </a:endParaRPr>
            </a:p>
          </p:txBody>
        </p:sp>
        <p:sp>
          <p:nvSpPr>
            <p:cNvPr id="101395" name="Text Box 21"/>
            <p:cNvSpPr txBox="1">
              <a:spLocks noChangeArrowheads="1"/>
            </p:cNvSpPr>
            <p:nvPr/>
          </p:nvSpPr>
          <p:spPr bwMode="auto">
            <a:xfrm>
              <a:off x="5977077" y="4554855"/>
              <a:ext cx="2240280" cy="1005840"/>
            </a:xfrm>
            <a:prstGeom prst="rect">
              <a:avLst/>
            </a:prstGeom>
          </p:spPr>
          <p:txBody>
            <a:bodyPr wrap="square" lIns="91432" tIns="45717" rIns="91432" bIns="45717" anchor="ctr" anchorCtr="0">
              <a:noAutofit/>
            </a:bodyPr>
            <a:lstStyle/>
            <a:p>
              <a:pPr algn="ctr">
                <a:lnSpc>
                  <a:spcPct val="90000"/>
                </a:lnSpc>
                <a:spcBef>
                  <a:spcPts val="380"/>
                </a:spcBef>
              </a:pPr>
              <a:r>
                <a:rPr lang="en-US" b="1" dirty="0" smtClean="0">
                  <a:gradFill>
                    <a:gsLst>
                      <a:gs pos="0">
                        <a:schemeClr val="tx1"/>
                      </a:gs>
                      <a:gs pos="100000">
                        <a:schemeClr val="tx1"/>
                      </a:gs>
                    </a:gsLst>
                    <a:lin ang="5400000" scaled="0"/>
                  </a:gradFill>
                </a:rPr>
                <a:t>Enable:</a:t>
              </a:r>
            </a:p>
            <a:p>
              <a:pPr algn="ctr">
                <a:lnSpc>
                  <a:spcPct val="90000"/>
                </a:lnSpc>
                <a:spcBef>
                  <a:spcPts val="380"/>
                </a:spcBef>
              </a:pPr>
              <a:r>
                <a:rPr lang="en-US" dirty="0" smtClean="0">
                  <a:gradFill>
                    <a:gsLst>
                      <a:gs pos="0">
                        <a:schemeClr val="tx1"/>
                      </a:gs>
                      <a:gs pos="100000">
                        <a:schemeClr val="tx1"/>
                      </a:gs>
                    </a:gsLst>
                    <a:lin ang="5400000" scaled="0"/>
                  </a:gradFill>
                </a:rPr>
                <a:t>SLA monitoring/ enforcement</a:t>
              </a:r>
            </a:p>
          </p:txBody>
        </p:sp>
        <p:sp>
          <p:nvSpPr>
            <p:cNvPr id="101386" name="Text Box 12"/>
            <p:cNvSpPr txBox="1">
              <a:spLocks noChangeArrowheads="1"/>
            </p:cNvSpPr>
            <p:nvPr/>
          </p:nvSpPr>
          <p:spPr bwMode="auto">
            <a:xfrm rot="16200000">
              <a:off x="246222" y="3104020"/>
              <a:ext cx="1371600" cy="430887"/>
            </a:xfrm>
            <a:prstGeom prst="rect">
              <a:avLst/>
            </a:prstGeom>
            <a:noFill/>
            <a:ln w="9525">
              <a:noFill/>
              <a:round/>
              <a:headEnd/>
              <a:tailEnd/>
            </a:ln>
          </p:spPr>
          <p:txBody>
            <a:bodyPr wrap="square" lIns="0" tIns="0" rIns="0" bIns="0" anchor="t" anchorCtr="0">
              <a:spAutoFit/>
            </a:bodyPr>
            <a:lstStyle/>
            <a:p>
              <a:pPr algn="ctr" defTabSz="914063">
                <a:spcBef>
                  <a:spcPct val="50000"/>
                </a:spcBef>
              </a:pPr>
              <a:r>
                <a:rPr lang="en-US" sz="2800" b="1" dirty="0" smtClean="0">
                  <a:gradFill>
                    <a:gsLst>
                      <a:gs pos="0">
                        <a:schemeClr val="tx1">
                          <a:alpha val="50000"/>
                        </a:schemeClr>
                      </a:gs>
                      <a:gs pos="100000">
                        <a:schemeClr val="tx1">
                          <a:alpha val="50000"/>
                        </a:schemeClr>
                      </a:gs>
                    </a:gsLst>
                    <a:lin ang="5400000" scaled="0"/>
                  </a:gradFill>
                </a:rPr>
                <a:t>Buyer</a:t>
              </a:r>
              <a:endParaRPr lang="en-US" sz="2800" b="1" dirty="0">
                <a:gradFill>
                  <a:gsLst>
                    <a:gs pos="0">
                      <a:schemeClr val="tx1">
                        <a:alpha val="50000"/>
                      </a:schemeClr>
                    </a:gs>
                    <a:gs pos="100000">
                      <a:schemeClr val="tx1">
                        <a:alpha val="50000"/>
                      </a:schemeClr>
                    </a:gs>
                  </a:gsLst>
                  <a:lin ang="5400000" scaled="0"/>
                </a:gradFill>
              </a:endParaRPr>
            </a:p>
          </p:txBody>
        </p:sp>
        <p:sp>
          <p:nvSpPr>
            <p:cNvPr id="101387" name="Text Box 13"/>
            <p:cNvSpPr txBox="1">
              <a:spLocks noChangeArrowheads="1"/>
            </p:cNvSpPr>
            <p:nvPr/>
          </p:nvSpPr>
          <p:spPr bwMode="auto">
            <a:xfrm rot="16200000">
              <a:off x="350997" y="4842333"/>
              <a:ext cx="1162050" cy="430887"/>
            </a:xfrm>
            <a:prstGeom prst="rect">
              <a:avLst/>
            </a:prstGeom>
            <a:noFill/>
            <a:ln w="9525">
              <a:noFill/>
              <a:round/>
              <a:headEnd/>
              <a:tailEnd/>
            </a:ln>
          </p:spPr>
          <p:txBody>
            <a:bodyPr wrap="square" lIns="0" tIns="0" rIns="0" bIns="0" anchor="t" anchorCtr="0">
              <a:spAutoFit/>
            </a:bodyPr>
            <a:lstStyle/>
            <a:p>
              <a:pPr algn="ctr" defTabSz="914063">
                <a:spcBef>
                  <a:spcPct val="50000"/>
                </a:spcBef>
              </a:pPr>
              <a:r>
                <a:rPr lang="en-US" sz="2800" b="1" dirty="0" smtClean="0">
                  <a:gradFill>
                    <a:gsLst>
                      <a:gs pos="0">
                        <a:schemeClr val="tx1">
                          <a:alpha val="50000"/>
                        </a:schemeClr>
                      </a:gs>
                      <a:gs pos="100000">
                        <a:schemeClr val="tx1">
                          <a:alpha val="50000"/>
                        </a:schemeClr>
                      </a:gs>
                    </a:gsLst>
                    <a:lin ang="5400000" scaled="0"/>
                  </a:gradFill>
                </a:rPr>
                <a:t>Seller</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5" name="Title 479234"/>
          <p:cNvSpPr>
            <a:spLocks noGrp="1" noChangeArrowheads="1"/>
          </p:cNvSpPr>
          <p:nvPr>
            <p:ph type="title"/>
          </p:nvPr>
        </p:nvSpPr>
        <p:spPr>
          <a:xfrm>
            <a:off x="381000" y="230188"/>
            <a:ext cx="8382000" cy="941796"/>
          </a:xfrm>
        </p:spPr>
        <p:txBody>
          <a:bodyPr/>
          <a:lstStyle/>
          <a:p>
            <a:r>
              <a:rPr lang="en-US" dirty="0" smtClean="0"/>
              <a:t>Big Deal 1</a:t>
            </a:r>
            <a:br>
              <a:rPr lang="en-US" dirty="0" smtClean="0"/>
            </a:br>
            <a:r>
              <a:rPr sz="2800" dirty="0" smtClean="0">
                <a:gradFill>
                  <a:gsLst>
                    <a:gs pos="5000">
                      <a:schemeClr val="accent2">
                        <a:lumMod val="20000"/>
                        <a:lumOff val="80000"/>
                      </a:schemeClr>
                    </a:gs>
                    <a:gs pos="85000">
                      <a:schemeClr val="accent2">
                        <a:lumMod val="20000"/>
                        <a:lumOff val="80000"/>
                      </a:schemeClr>
                    </a:gs>
                  </a:gsLst>
                  <a:lin ang="5400000" scaled="0"/>
                </a:gradFill>
              </a:rPr>
              <a:t> Importance of </a:t>
            </a:r>
            <a:r>
              <a:rPr lang="en-US" sz="2800" dirty="0" smtClean="0">
                <a:gradFill>
                  <a:gsLst>
                    <a:gs pos="5000">
                      <a:schemeClr val="accent2">
                        <a:lumMod val="20000"/>
                        <a:lumOff val="80000"/>
                      </a:schemeClr>
                    </a:gs>
                    <a:gs pos="85000">
                      <a:schemeClr val="accent2">
                        <a:lumMod val="20000"/>
                        <a:lumOff val="80000"/>
                      </a:schemeClr>
                    </a:gs>
                  </a:gsLst>
                  <a:lin ang="5400000" scaled="0"/>
                </a:gradFill>
              </a:rPr>
              <a:t>economy of scale</a:t>
            </a:r>
          </a:p>
        </p:txBody>
      </p:sp>
      <p:graphicFrame>
        <p:nvGraphicFramePr>
          <p:cNvPr id="15" name="Chart 14"/>
          <p:cNvGraphicFramePr/>
          <p:nvPr/>
        </p:nvGraphicFramePr>
        <p:xfrm>
          <a:off x="1237060" y="1600200"/>
          <a:ext cx="6669881" cy="4446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1237060" y="1600200"/>
          <a:ext cx="6669881" cy="44465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1237060" y="1600200"/>
          <a:ext cx="6669881" cy="444658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xit" presetSubtype="0" fill="hold" grpId="0" nodeType="withEffect">
                                  <p:stCondLst>
                                    <p:cond delay="20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xit" presetSubtype="0" fill="hold" grpId="1" nodeType="withEffect">
                                  <p:stCondLst>
                                    <p:cond delay="20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Graphic spid="16" grpId="1">
        <p:bldAsOne/>
      </p:bldGraphic>
      <p:bldGraphic spid="1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5"/>
          <p:cNvSpPr/>
          <p:nvPr/>
        </p:nvSpPr>
        <p:spPr bwMode="auto">
          <a:xfrm>
            <a:off x="1128274" y="1828800"/>
            <a:ext cx="771525" cy="4010025"/>
          </a:xfrm>
          <a:custGeom>
            <a:avLst/>
            <a:gdLst>
              <a:gd name="connsiteX0" fmla="*/ 0 w 771525"/>
              <a:gd name="connsiteY0" fmla="*/ 0 h 4010025"/>
              <a:gd name="connsiteX1" fmla="*/ 0 w 771525"/>
              <a:gd name="connsiteY1" fmla="*/ 4010025 h 4010025"/>
              <a:gd name="connsiteX2" fmla="*/ 771525 w 771525"/>
              <a:gd name="connsiteY2" fmla="*/ 4010025 h 4010025"/>
              <a:gd name="connsiteX3" fmla="*/ 771525 w 771525"/>
              <a:gd name="connsiteY3" fmla="*/ 2133600 h 4010025"/>
              <a:gd name="connsiteX4" fmla="*/ 647700 w 771525"/>
              <a:gd name="connsiteY4" fmla="*/ 1952625 h 4010025"/>
              <a:gd name="connsiteX5" fmla="*/ 476250 w 771525"/>
              <a:gd name="connsiteY5" fmla="*/ 1619250 h 4010025"/>
              <a:gd name="connsiteX6" fmla="*/ 371475 w 771525"/>
              <a:gd name="connsiteY6" fmla="*/ 1333500 h 4010025"/>
              <a:gd name="connsiteX7" fmla="*/ 247650 w 771525"/>
              <a:gd name="connsiteY7" fmla="*/ 904875 h 4010025"/>
              <a:gd name="connsiteX8" fmla="*/ 247650 w 771525"/>
              <a:gd name="connsiteY8" fmla="*/ 914400 h 4010025"/>
              <a:gd name="connsiteX9" fmla="*/ 133350 w 771525"/>
              <a:gd name="connsiteY9" fmla="*/ 476250 h 4010025"/>
              <a:gd name="connsiteX10" fmla="*/ 0 w 771525"/>
              <a:gd name="connsiteY10" fmla="*/ 0 h 401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5" h="4010025">
                <a:moveTo>
                  <a:pt x="0" y="0"/>
                </a:moveTo>
                <a:lnTo>
                  <a:pt x="0" y="4010025"/>
                </a:lnTo>
                <a:lnTo>
                  <a:pt x="771525" y="4010025"/>
                </a:lnTo>
                <a:lnTo>
                  <a:pt x="771525" y="2133600"/>
                </a:lnTo>
                <a:lnTo>
                  <a:pt x="647700" y="1952625"/>
                </a:lnTo>
                <a:lnTo>
                  <a:pt x="476250" y="1619250"/>
                </a:lnTo>
                <a:lnTo>
                  <a:pt x="371475" y="1333500"/>
                </a:lnTo>
                <a:cubicBezTo>
                  <a:pt x="330200" y="1190625"/>
                  <a:pt x="289789" y="1047498"/>
                  <a:pt x="247650" y="904875"/>
                </a:cubicBezTo>
                <a:cubicBezTo>
                  <a:pt x="246750" y="901830"/>
                  <a:pt x="247650" y="911225"/>
                  <a:pt x="247650" y="914400"/>
                </a:cubicBezTo>
                <a:lnTo>
                  <a:pt x="133350" y="476250"/>
                </a:lnTo>
                <a:lnTo>
                  <a:pt x="0" y="0"/>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67" name="Freeform 66"/>
          <p:cNvSpPr/>
          <p:nvPr/>
        </p:nvSpPr>
        <p:spPr bwMode="auto">
          <a:xfrm>
            <a:off x="1950996" y="3990975"/>
            <a:ext cx="1695450" cy="1857375"/>
          </a:xfrm>
          <a:custGeom>
            <a:avLst/>
            <a:gdLst>
              <a:gd name="connsiteX0" fmla="*/ 0 w 1695450"/>
              <a:gd name="connsiteY0" fmla="*/ 0 h 1857375"/>
              <a:gd name="connsiteX1" fmla="*/ 0 w 1695450"/>
              <a:gd name="connsiteY1" fmla="*/ 1857375 h 1857375"/>
              <a:gd name="connsiteX2" fmla="*/ 1695450 w 1695450"/>
              <a:gd name="connsiteY2" fmla="*/ 1857375 h 1857375"/>
              <a:gd name="connsiteX3" fmla="*/ 1695450 w 1695450"/>
              <a:gd name="connsiteY3" fmla="*/ 1114425 h 1857375"/>
              <a:gd name="connsiteX4" fmla="*/ 1381125 w 1695450"/>
              <a:gd name="connsiteY4" fmla="*/ 1019175 h 1857375"/>
              <a:gd name="connsiteX5" fmla="*/ 1057275 w 1695450"/>
              <a:gd name="connsiteY5" fmla="*/ 895350 h 1857375"/>
              <a:gd name="connsiteX6" fmla="*/ 790575 w 1695450"/>
              <a:gd name="connsiteY6" fmla="*/ 752475 h 1857375"/>
              <a:gd name="connsiteX7" fmla="*/ 552450 w 1695450"/>
              <a:gd name="connsiteY7" fmla="*/ 600075 h 1857375"/>
              <a:gd name="connsiteX8" fmla="*/ 361950 w 1695450"/>
              <a:gd name="connsiteY8" fmla="*/ 438150 h 1857375"/>
              <a:gd name="connsiteX9" fmla="*/ 171450 w 1695450"/>
              <a:gd name="connsiteY9" fmla="*/ 238125 h 1857375"/>
              <a:gd name="connsiteX10" fmla="*/ 0 w 1695450"/>
              <a:gd name="connsiteY10" fmla="*/ 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5450" h="1857375">
                <a:moveTo>
                  <a:pt x="0" y="0"/>
                </a:moveTo>
                <a:lnTo>
                  <a:pt x="0" y="1857375"/>
                </a:lnTo>
                <a:lnTo>
                  <a:pt x="1695450" y="1857375"/>
                </a:lnTo>
                <a:lnTo>
                  <a:pt x="1695450" y="1114425"/>
                </a:lnTo>
                <a:lnTo>
                  <a:pt x="1381125" y="1019175"/>
                </a:lnTo>
                <a:lnTo>
                  <a:pt x="1057275" y="895350"/>
                </a:lnTo>
                <a:lnTo>
                  <a:pt x="790575" y="752475"/>
                </a:lnTo>
                <a:lnTo>
                  <a:pt x="552450" y="600075"/>
                </a:lnTo>
                <a:lnTo>
                  <a:pt x="361950" y="438150"/>
                </a:lnTo>
                <a:lnTo>
                  <a:pt x="171450" y="238125"/>
                </a:lnTo>
                <a:lnTo>
                  <a:pt x="0" y="0"/>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69" name="Freeform 68"/>
          <p:cNvSpPr/>
          <p:nvPr/>
        </p:nvSpPr>
        <p:spPr bwMode="auto">
          <a:xfrm>
            <a:off x="3697643" y="5095875"/>
            <a:ext cx="4288631" cy="752475"/>
          </a:xfrm>
          <a:custGeom>
            <a:avLst/>
            <a:gdLst>
              <a:gd name="connsiteX0" fmla="*/ 0 w 4257675"/>
              <a:gd name="connsiteY0" fmla="*/ 752475 h 752475"/>
              <a:gd name="connsiteX1" fmla="*/ 0 w 4257675"/>
              <a:gd name="connsiteY1" fmla="*/ 0 h 752475"/>
              <a:gd name="connsiteX2" fmla="*/ 295275 w 4257675"/>
              <a:gd name="connsiteY2" fmla="*/ 85725 h 752475"/>
              <a:gd name="connsiteX3" fmla="*/ 733425 w 4257675"/>
              <a:gd name="connsiteY3" fmla="*/ 152400 h 752475"/>
              <a:gd name="connsiteX4" fmla="*/ 1304925 w 4257675"/>
              <a:gd name="connsiteY4" fmla="*/ 219075 h 752475"/>
              <a:gd name="connsiteX5" fmla="*/ 1828800 w 4257675"/>
              <a:gd name="connsiteY5" fmla="*/ 257175 h 752475"/>
              <a:gd name="connsiteX6" fmla="*/ 2438400 w 4257675"/>
              <a:gd name="connsiteY6" fmla="*/ 285750 h 752475"/>
              <a:gd name="connsiteX7" fmla="*/ 3276600 w 4257675"/>
              <a:gd name="connsiteY7" fmla="*/ 295275 h 752475"/>
              <a:gd name="connsiteX8" fmla="*/ 4038600 w 4257675"/>
              <a:gd name="connsiteY8" fmla="*/ 295275 h 752475"/>
              <a:gd name="connsiteX9" fmla="*/ 4248150 w 4257675"/>
              <a:gd name="connsiteY9" fmla="*/ 295275 h 752475"/>
              <a:gd name="connsiteX10" fmla="*/ 4248150 w 4257675"/>
              <a:gd name="connsiteY10" fmla="*/ 295275 h 752475"/>
              <a:gd name="connsiteX11" fmla="*/ 4257675 w 4257675"/>
              <a:gd name="connsiteY11" fmla="*/ 752475 h 752475"/>
              <a:gd name="connsiteX12" fmla="*/ 0 w 4257675"/>
              <a:gd name="connsiteY12" fmla="*/ 752475 h 752475"/>
              <a:gd name="connsiteX0" fmla="*/ 0 w 4257675"/>
              <a:gd name="connsiteY0" fmla="*/ 752475 h 752475"/>
              <a:gd name="connsiteX1" fmla="*/ 0 w 4257675"/>
              <a:gd name="connsiteY1" fmla="*/ 0 h 752475"/>
              <a:gd name="connsiteX2" fmla="*/ 295275 w 4257675"/>
              <a:gd name="connsiteY2" fmla="*/ 85725 h 752475"/>
              <a:gd name="connsiteX3" fmla="*/ 733425 w 4257675"/>
              <a:gd name="connsiteY3" fmla="*/ 152400 h 752475"/>
              <a:gd name="connsiteX4" fmla="*/ 1304925 w 4257675"/>
              <a:gd name="connsiteY4" fmla="*/ 219075 h 752475"/>
              <a:gd name="connsiteX5" fmla="*/ 1828800 w 4257675"/>
              <a:gd name="connsiteY5" fmla="*/ 257175 h 752475"/>
              <a:gd name="connsiteX6" fmla="*/ 2438400 w 4257675"/>
              <a:gd name="connsiteY6" fmla="*/ 285750 h 752475"/>
              <a:gd name="connsiteX7" fmla="*/ 3276600 w 4257675"/>
              <a:gd name="connsiteY7" fmla="*/ 295275 h 752475"/>
              <a:gd name="connsiteX8" fmla="*/ 4038600 w 4257675"/>
              <a:gd name="connsiteY8" fmla="*/ 295275 h 752475"/>
              <a:gd name="connsiteX9" fmla="*/ 4248150 w 4257675"/>
              <a:gd name="connsiteY9" fmla="*/ 295275 h 752475"/>
              <a:gd name="connsiteX10" fmla="*/ 4248150 w 4257675"/>
              <a:gd name="connsiteY10" fmla="*/ 295275 h 752475"/>
              <a:gd name="connsiteX11" fmla="*/ 4257675 w 4257675"/>
              <a:gd name="connsiteY11" fmla="*/ 752475 h 752475"/>
              <a:gd name="connsiteX12" fmla="*/ 0 w 4257675"/>
              <a:gd name="connsiteY12" fmla="*/ 752475 h 752475"/>
              <a:gd name="connsiteX0" fmla="*/ 0 w 4257675"/>
              <a:gd name="connsiteY0" fmla="*/ 752475 h 752475"/>
              <a:gd name="connsiteX1" fmla="*/ 0 w 4257675"/>
              <a:gd name="connsiteY1" fmla="*/ 0 h 752475"/>
              <a:gd name="connsiteX2" fmla="*/ 295275 w 4257675"/>
              <a:gd name="connsiteY2" fmla="*/ 85725 h 752475"/>
              <a:gd name="connsiteX3" fmla="*/ 733425 w 4257675"/>
              <a:gd name="connsiteY3" fmla="*/ 152400 h 752475"/>
              <a:gd name="connsiteX4" fmla="*/ 1304925 w 4257675"/>
              <a:gd name="connsiteY4" fmla="*/ 219075 h 752475"/>
              <a:gd name="connsiteX5" fmla="*/ 1828800 w 4257675"/>
              <a:gd name="connsiteY5" fmla="*/ 257175 h 752475"/>
              <a:gd name="connsiteX6" fmla="*/ 2438400 w 4257675"/>
              <a:gd name="connsiteY6" fmla="*/ 285750 h 752475"/>
              <a:gd name="connsiteX7" fmla="*/ 3276600 w 4257675"/>
              <a:gd name="connsiteY7" fmla="*/ 295275 h 752475"/>
              <a:gd name="connsiteX8" fmla="*/ 4038600 w 4257675"/>
              <a:gd name="connsiteY8" fmla="*/ 295275 h 752475"/>
              <a:gd name="connsiteX9" fmla="*/ 4248150 w 4257675"/>
              <a:gd name="connsiteY9" fmla="*/ 295275 h 752475"/>
              <a:gd name="connsiteX10" fmla="*/ 4248150 w 4257675"/>
              <a:gd name="connsiteY10" fmla="*/ 295275 h 752475"/>
              <a:gd name="connsiteX11" fmla="*/ 4257675 w 4257675"/>
              <a:gd name="connsiteY11" fmla="*/ 752475 h 752475"/>
              <a:gd name="connsiteX12" fmla="*/ 0 w 4257675"/>
              <a:gd name="connsiteY12" fmla="*/ 752475 h 752475"/>
              <a:gd name="connsiteX0" fmla="*/ 0 w 4257675"/>
              <a:gd name="connsiteY0" fmla="*/ 752475 h 752475"/>
              <a:gd name="connsiteX1" fmla="*/ 0 w 4257675"/>
              <a:gd name="connsiteY1" fmla="*/ 0 h 752475"/>
              <a:gd name="connsiteX2" fmla="*/ 295275 w 4257675"/>
              <a:gd name="connsiteY2" fmla="*/ 85725 h 752475"/>
              <a:gd name="connsiteX3" fmla="*/ 733425 w 4257675"/>
              <a:gd name="connsiteY3" fmla="*/ 152400 h 752475"/>
              <a:gd name="connsiteX4" fmla="*/ 1304925 w 4257675"/>
              <a:gd name="connsiteY4" fmla="*/ 219075 h 752475"/>
              <a:gd name="connsiteX5" fmla="*/ 1828800 w 4257675"/>
              <a:gd name="connsiteY5" fmla="*/ 257175 h 752475"/>
              <a:gd name="connsiteX6" fmla="*/ 2438400 w 4257675"/>
              <a:gd name="connsiteY6" fmla="*/ 285750 h 752475"/>
              <a:gd name="connsiteX7" fmla="*/ 3276600 w 4257675"/>
              <a:gd name="connsiteY7" fmla="*/ 295275 h 752475"/>
              <a:gd name="connsiteX8" fmla="*/ 4038600 w 4257675"/>
              <a:gd name="connsiteY8" fmla="*/ 295275 h 752475"/>
              <a:gd name="connsiteX9" fmla="*/ 4248150 w 4257675"/>
              <a:gd name="connsiteY9" fmla="*/ 295275 h 752475"/>
              <a:gd name="connsiteX10" fmla="*/ 4248150 w 4257675"/>
              <a:gd name="connsiteY10" fmla="*/ 295275 h 752475"/>
              <a:gd name="connsiteX11" fmla="*/ 4257675 w 4257675"/>
              <a:gd name="connsiteY11" fmla="*/ 752475 h 752475"/>
              <a:gd name="connsiteX12" fmla="*/ 0 w 4257675"/>
              <a:gd name="connsiteY12" fmla="*/ 752475 h 752475"/>
              <a:gd name="connsiteX0" fmla="*/ 0 w 4257675"/>
              <a:gd name="connsiteY0" fmla="*/ 752475 h 752475"/>
              <a:gd name="connsiteX1" fmla="*/ 0 w 4257675"/>
              <a:gd name="connsiteY1" fmla="*/ 0 h 752475"/>
              <a:gd name="connsiteX2" fmla="*/ 295275 w 4257675"/>
              <a:gd name="connsiteY2" fmla="*/ 85725 h 752475"/>
              <a:gd name="connsiteX3" fmla="*/ 733425 w 4257675"/>
              <a:gd name="connsiteY3" fmla="*/ 152400 h 752475"/>
              <a:gd name="connsiteX4" fmla="*/ 1304925 w 4257675"/>
              <a:gd name="connsiteY4" fmla="*/ 219075 h 752475"/>
              <a:gd name="connsiteX5" fmla="*/ 1828800 w 4257675"/>
              <a:gd name="connsiteY5" fmla="*/ 257175 h 752475"/>
              <a:gd name="connsiteX6" fmla="*/ 2438400 w 4257675"/>
              <a:gd name="connsiteY6" fmla="*/ 285750 h 752475"/>
              <a:gd name="connsiteX7" fmla="*/ 3276600 w 4257675"/>
              <a:gd name="connsiteY7" fmla="*/ 295275 h 752475"/>
              <a:gd name="connsiteX8" fmla="*/ 4038600 w 4257675"/>
              <a:gd name="connsiteY8" fmla="*/ 295275 h 752475"/>
              <a:gd name="connsiteX9" fmla="*/ 4248150 w 4257675"/>
              <a:gd name="connsiteY9" fmla="*/ 295275 h 752475"/>
              <a:gd name="connsiteX10" fmla="*/ 4257675 w 4257675"/>
              <a:gd name="connsiteY10" fmla="*/ 752475 h 752475"/>
              <a:gd name="connsiteX11" fmla="*/ 0 w 4257675"/>
              <a:gd name="connsiteY11" fmla="*/ 752475 h 752475"/>
              <a:gd name="connsiteX0" fmla="*/ 0 w 4288631"/>
              <a:gd name="connsiteY0" fmla="*/ 752475 h 752475"/>
              <a:gd name="connsiteX1" fmla="*/ 0 w 4288631"/>
              <a:gd name="connsiteY1" fmla="*/ 0 h 752475"/>
              <a:gd name="connsiteX2" fmla="*/ 295275 w 4288631"/>
              <a:gd name="connsiteY2" fmla="*/ 85725 h 752475"/>
              <a:gd name="connsiteX3" fmla="*/ 733425 w 4288631"/>
              <a:gd name="connsiteY3" fmla="*/ 152400 h 752475"/>
              <a:gd name="connsiteX4" fmla="*/ 1304925 w 4288631"/>
              <a:gd name="connsiteY4" fmla="*/ 219075 h 752475"/>
              <a:gd name="connsiteX5" fmla="*/ 1828800 w 4288631"/>
              <a:gd name="connsiteY5" fmla="*/ 257175 h 752475"/>
              <a:gd name="connsiteX6" fmla="*/ 2438400 w 4288631"/>
              <a:gd name="connsiteY6" fmla="*/ 285750 h 752475"/>
              <a:gd name="connsiteX7" fmla="*/ 3276600 w 4288631"/>
              <a:gd name="connsiteY7" fmla="*/ 295275 h 752475"/>
              <a:gd name="connsiteX8" fmla="*/ 4038600 w 4288631"/>
              <a:gd name="connsiteY8" fmla="*/ 295275 h 752475"/>
              <a:gd name="connsiteX9" fmla="*/ 4288631 w 4288631"/>
              <a:gd name="connsiteY9" fmla="*/ 295275 h 752475"/>
              <a:gd name="connsiteX10" fmla="*/ 4257675 w 4288631"/>
              <a:gd name="connsiteY10" fmla="*/ 752475 h 752475"/>
              <a:gd name="connsiteX11" fmla="*/ 0 w 4288631"/>
              <a:gd name="connsiteY11" fmla="*/ 752475 h 752475"/>
              <a:gd name="connsiteX0" fmla="*/ 0 w 4288631"/>
              <a:gd name="connsiteY0" fmla="*/ 752475 h 752475"/>
              <a:gd name="connsiteX1" fmla="*/ 0 w 4288631"/>
              <a:gd name="connsiteY1" fmla="*/ 0 h 752475"/>
              <a:gd name="connsiteX2" fmla="*/ 295275 w 4288631"/>
              <a:gd name="connsiteY2" fmla="*/ 85725 h 752475"/>
              <a:gd name="connsiteX3" fmla="*/ 733425 w 4288631"/>
              <a:gd name="connsiteY3" fmla="*/ 152400 h 752475"/>
              <a:gd name="connsiteX4" fmla="*/ 1304925 w 4288631"/>
              <a:gd name="connsiteY4" fmla="*/ 219075 h 752475"/>
              <a:gd name="connsiteX5" fmla="*/ 1828800 w 4288631"/>
              <a:gd name="connsiteY5" fmla="*/ 257175 h 752475"/>
              <a:gd name="connsiteX6" fmla="*/ 2438400 w 4288631"/>
              <a:gd name="connsiteY6" fmla="*/ 285750 h 752475"/>
              <a:gd name="connsiteX7" fmla="*/ 3276600 w 4288631"/>
              <a:gd name="connsiteY7" fmla="*/ 295275 h 752475"/>
              <a:gd name="connsiteX8" fmla="*/ 4038600 w 4288631"/>
              <a:gd name="connsiteY8" fmla="*/ 295275 h 752475"/>
              <a:gd name="connsiteX9" fmla="*/ 4288631 w 4288631"/>
              <a:gd name="connsiteY9" fmla="*/ 295275 h 752475"/>
              <a:gd name="connsiteX10" fmla="*/ 4286250 w 4288631"/>
              <a:gd name="connsiteY10" fmla="*/ 752475 h 752475"/>
              <a:gd name="connsiteX11" fmla="*/ 0 w 4288631"/>
              <a:gd name="connsiteY11" fmla="*/ 752475 h 752475"/>
              <a:gd name="connsiteX0" fmla="*/ 0 w 4288631"/>
              <a:gd name="connsiteY0" fmla="*/ 752475 h 752475"/>
              <a:gd name="connsiteX1" fmla="*/ 0 w 4288631"/>
              <a:gd name="connsiteY1" fmla="*/ 0 h 752475"/>
              <a:gd name="connsiteX2" fmla="*/ 295275 w 4288631"/>
              <a:gd name="connsiteY2" fmla="*/ 85725 h 752475"/>
              <a:gd name="connsiteX3" fmla="*/ 733425 w 4288631"/>
              <a:gd name="connsiteY3" fmla="*/ 152400 h 752475"/>
              <a:gd name="connsiteX4" fmla="*/ 1304925 w 4288631"/>
              <a:gd name="connsiteY4" fmla="*/ 219075 h 752475"/>
              <a:gd name="connsiteX5" fmla="*/ 1828800 w 4288631"/>
              <a:gd name="connsiteY5" fmla="*/ 257175 h 752475"/>
              <a:gd name="connsiteX6" fmla="*/ 2438400 w 4288631"/>
              <a:gd name="connsiteY6" fmla="*/ 285750 h 752475"/>
              <a:gd name="connsiteX7" fmla="*/ 3276600 w 4288631"/>
              <a:gd name="connsiteY7" fmla="*/ 295275 h 752475"/>
              <a:gd name="connsiteX8" fmla="*/ 4038600 w 4288631"/>
              <a:gd name="connsiteY8" fmla="*/ 295275 h 752475"/>
              <a:gd name="connsiteX9" fmla="*/ 4288631 w 4288631"/>
              <a:gd name="connsiteY9" fmla="*/ 295275 h 752475"/>
              <a:gd name="connsiteX10" fmla="*/ 4286250 w 4288631"/>
              <a:gd name="connsiteY10" fmla="*/ 752475 h 752475"/>
              <a:gd name="connsiteX11" fmla="*/ 0 w 4288631"/>
              <a:gd name="connsiteY11" fmla="*/ 752475 h 752475"/>
              <a:gd name="connsiteX0" fmla="*/ 0 w 4288631"/>
              <a:gd name="connsiteY0" fmla="*/ 752475 h 752475"/>
              <a:gd name="connsiteX1" fmla="*/ 0 w 4288631"/>
              <a:gd name="connsiteY1" fmla="*/ 0 h 752475"/>
              <a:gd name="connsiteX2" fmla="*/ 295275 w 4288631"/>
              <a:gd name="connsiteY2" fmla="*/ 85725 h 752475"/>
              <a:gd name="connsiteX3" fmla="*/ 733425 w 4288631"/>
              <a:gd name="connsiteY3" fmla="*/ 152400 h 752475"/>
              <a:gd name="connsiteX4" fmla="*/ 1304925 w 4288631"/>
              <a:gd name="connsiteY4" fmla="*/ 219075 h 752475"/>
              <a:gd name="connsiteX5" fmla="*/ 1828800 w 4288631"/>
              <a:gd name="connsiteY5" fmla="*/ 257175 h 752475"/>
              <a:gd name="connsiteX6" fmla="*/ 2438400 w 4288631"/>
              <a:gd name="connsiteY6" fmla="*/ 285750 h 752475"/>
              <a:gd name="connsiteX7" fmla="*/ 3276600 w 4288631"/>
              <a:gd name="connsiteY7" fmla="*/ 295275 h 752475"/>
              <a:gd name="connsiteX8" fmla="*/ 4038600 w 4288631"/>
              <a:gd name="connsiteY8" fmla="*/ 295275 h 752475"/>
              <a:gd name="connsiteX9" fmla="*/ 4288631 w 4288631"/>
              <a:gd name="connsiteY9" fmla="*/ 295275 h 752475"/>
              <a:gd name="connsiteX10" fmla="*/ 4286250 w 4288631"/>
              <a:gd name="connsiteY10" fmla="*/ 752475 h 752475"/>
              <a:gd name="connsiteX11" fmla="*/ 0 w 4288631"/>
              <a:gd name="connsiteY11" fmla="*/ 75247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8631" h="752475">
                <a:moveTo>
                  <a:pt x="0" y="752475"/>
                </a:moveTo>
                <a:lnTo>
                  <a:pt x="0" y="0"/>
                </a:lnTo>
                <a:lnTo>
                  <a:pt x="295275" y="85725"/>
                </a:lnTo>
                <a:lnTo>
                  <a:pt x="733425" y="152400"/>
                </a:lnTo>
                <a:lnTo>
                  <a:pt x="1304925" y="219075"/>
                </a:lnTo>
                <a:lnTo>
                  <a:pt x="1828800" y="257175"/>
                </a:lnTo>
                <a:lnTo>
                  <a:pt x="2438400" y="285750"/>
                </a:lnTo>
                <a:lnTo>
                  <a:pt x="3276600" y="295275"/>
                </a:lnTo>
                <a:lnTo>
                  <a:pt x="4038600" y="295275"/>
                </a:lnTo>
                <a:lnTo>
                  <a:pt x="4288631" y="295275"/>
                </a:lnTo>
                <a:cubicBezTo>
                  <a:pt x="4287837" y="447675"/>
                  <a:pt x="4287044" y="600075"/>
                  <a:pt x="4286250" y="752475"/>
                </a:cubicBezTo>
                <a:lnTo>
                  <a:pt x="0" y="752475"/>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481282" name="Title 481281"/>
          <p:cNvSpPr>
            <a:spLocks noGrp="1" noChangeArrowheads="1"/>
          </p:cNvSpPr>
          <p:nvPr>
            <p:ph type="title"/>
          </p:nvPr>
        </p:nvSpPr>
        <p:spPr>
          <a:xfrm>
            <a:off x="381000" y="230188"/>
            <a:ext cx="8382000" cy="941796"/>
          </a:xfrm>
        </p:spPr>
        <p:txBody>
          <a:bodyPr/>
          <a:lstStyle/>
          <a:p>
            <a:r>
              <a:rPr lang="en-US" dirty="0" smtClean="0"/>
              <a:t>Big Deal 2</a:t>
            </a:r>
            <a:br>
              <a:rPr lang="en-US" dirty="0" smtClean="0"/>
            </a:br>
            <a:r>
              <a:rPr lang="en-US" sz="2800" dirty="0" smtClean="0">
                <a:gradFill>
                  <a:gsLst>
                    <a:gs pos="5000">
                      <a:schemeClr val="accent2">
                        <a:lumMod val="20000"/>
                        <a:lumOff val="80000"/>
                      </a:schemeClr>
                    </a:gs>
                    <a:gs pos="85000">
                      <a:schemeClr val="accent2">
                        <a:lumMod val="20000"/>
                        <a:lumOff val="80000"/>
                      </a:schemeClr>
                    </a:gs>
                  </a:gsLst>
                  <a:lin ang="5400000" scaled="0"/>
                </a:gradFill>
              </a:rPr>
              <a:t>The long tail</a:t>
            </a:r>
            <a:endParaRPr sz="2800" dirty="0" smtClean="0">
              <a:gradFill>
                <a:gsLst>
                  <a:gs pos="5000">
                    <a:schemeClr val="accent2">
                      <a:lumMod val="20000"/>
                      <a:lumOff val="80000"/>
                    </a:schemeClr>
                  </a:gs>
                  <a:gs pos="85000">
                    <a:schemeClr val="accent2">
                      <a:lumMod val="20000"/>
                      <a:lumOff val="80000"/>
                    </a:schemeClr>
                  </a:gs>
                </a:gsLst>
                <a:lin ang="5400000" scaled="0"/>
              </a:gradFill>
            </a:endParaRPr>
          </a:p>
        </p:txBody>
      </p:sp>
      <p:sp>
        <p:nvSpPr>
          <p:cNvPr id="481311" name="Text Placeholder 481310"/>
          <p:cNvSpPr>
            <a:spLocks noGrp="1" noChangeArrowheads="1"/>
          </p:cNvSpPr>
          <p:nvPr>
            <p:ph type="body" idx="4294967295"/>
          </p:nvPr>
        </p:nvSpPr>
        <p:spPr>
          <a:xfrm>
            <a:off x="1671199" y="2492375"/>
            <a:ext cx="3657600" cy="249299"/>
          </a:xfrm>
          <a:noFill/>
          <a:ln w="9525" cap="flat" cmpd="sng" algn="ctr">
            <a:noFill/>
            <a:prstDash val="solid"/>
            <a:miter lim="800000"/>
            <a:headEnd type="none" w="med" len="med"/>
            <a:tailEnd type="none" w="med" len="med"/>
          </a:ln>
          <a:effectLst/>
        </p:spPr>
        <p:txBody>
          <a:bodyPr wrap="square">
            <a:spAutoFit/>
          </a:bodyPr>
          <a:lstStyle/>
          <a:p>
            <a:pPr marL="0" indent="-447675">
              <a:spcBef>
                <a:spcPct val="30000"/>
              </a:spcBef>
              <a:buClr>
                <a:schemeClr val="tx2"/>
              </a:buClr>
              <a:buSzPct val="85000"/>
              <a:buFont typeface="Wingdings 2" pitchFamily="18" charset="2"/>
              <a:buNone/>
            </a:pPr>
            <a:r>
              <a:rPr lang="en-US" sz="1800" dirty="0" smtClean="0"/>
              <a:t>Your large customers</a:t>
            </a:r>
          </a:p>
        </p:txBody>
      </p:sp>
      <p:grpSp>
        <p:nvGrpSpPr>
          <p:cNvPr id="62" name="Group 61"/>
          <p:cNvGrpSpPr/>
          <p:nvPr/>
        </p:nvGrpSpPr>
        <p:grpSpPr>
          <a:xfrm>
            <a:off x="1089793" y="1584960"/>
            <a:ext cx="7077456" cy="4270248"/>
            <a:chOff x="1323594" y="1584960"/>
            <a:chExt cx="7077456" cy="4270248"/>
          </a:xfrm>
          <a:effectLst>
            <a:outerShdw blurRad="88900" algn="ctr" rotWithShape="0">
              <a:prstClr val="black">
                <a:alpha val="40000"/>
              </a:prstClr>
            </a:outerShdw>
          </a:effectLst>
        </p:grpSpPr>
        <p:sp>
          <p:nvSpPr>
            <p:cNvPr id="11266" name="Straight Connector 11265"/>
            <p:cNvSpPr>
              <a:spLocks noChangeShapeType="1"/>
            </p:cNvSpPr>
            <p:nvPr/>
          </p:nvSpPr>
          <p:spPr bwMode="auto">
            <a:xfrm>
              <a:off x="1343025" y="1584960"/>
              <a:ext cx="0" cy="4270248"/>
            </a:xfrm>
            <a:prstGeom prst="line">
              <a:avLst/>
            </a:prstGeom>
            <a:noFill/>
            <a:ln w="57150" algn="ctr">
              <a:solidFill>
                <a:schemeClr val="tx2"/>
              </a:solidFill>
              <a:round/>
              <a:headEnd type="triangle" w="med" len="med"/>
              <a:tailEnd/>
            </a:ln>
          </p:spPr>
          <p:txBody>
            <a:bodyPr/>
            <a:lstStyle/>
            <a:p>
              <a:endParaRPr lang="en-US" dirty="0"/>
            </a:p>
          </p:txBody>
        </p:sp>
        <p:sp>
          <p:nvSpPr>
            <p:cNvPr id="11267" name="Straight Connector 11266"/>
            <p:cNvSpPr>
              <a:spLocks noChangeShapeType="1"/>
            </p:cNvSpPr>
            <p:nvPr/>
          </p:nvSpPr>
          <p:spPr bwMode="auto">
            <a:xfrm rot="5400000">
              <a:off x="4862322" y="2309621"/>
              <a:ext cx="0" cy="7077456"/>
            </a:xfrm>
            <a:prstGeom prst="line">
              <a:avLst/>
            </a:prstGeom>
            <a:noFill/>
            <a:ln w="57150" algn="ctr">
              <a:solidFill>
                <a:schemeClr val="tx2"/>
              </a:solidFill>
              <a:round/>
              <a:headEnd type="triangle" w="med" len="med"/>
              <a:tailEnd/>
            </a:ln>
          </p:spPr>
          <p:txBody>
            <a:bodyPr/>
            <a:lstStyle/>
            <a:p>
              <a:endParaRPr lang="en-US" dirty="0"/>
            </a:p>
          </p:txBody>
        </p:sp>
      </p:grpSp>
      <p:sp>
        <p:nvSpPr>
          <p:cNvPr id="481314" name="Rectangle 481313"/>
          <p:cNvSpPr>
            <a:spLocks noChangeArrowheads="1"/>
          </p:cNvSpPr>
          <p:nvPr/>
        </p:nvSpPr>
        <p:spPr bwMode="auto">
          <a:xfrm rot="16200000">
            <a:off x="-366909" y="2900559"/>
            <a:ext cx="2571751" cy="3139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r">
              <a:lnSpc>
                <a:spcPct val="90000"/>
              </a:lnSpc>
              <a:spcBef>
                <a:spcPct val="30000"/>
              </a:spcBef>
              <a:buClr>
                <a:schemeClr val="tx2"/>
              </a:buClr>
              <a:buSzPct val="85000"/>
              <a:buFont typeface="Wingdings 2" pitchFamily="18" charset="2"/>
              <a:buNone/>
            </a:pPr>
            <a:r>
              <a:rPr lang="en-US" sz="1600" b="1" dirty="0">
                <a:gradFill>
                  <a:gsLst>
                    <a:gs pos="0">
                      <a:schemeClr val="tx1"/>
                    </a:gs>
                    <a:gs pos="100000">
                      <a:schemeClr val="tx1"/>
                    </a:gs>
                  </a:gsLst>
                  <a:lin ang="5400000" scaled="0"/>
                </a:gradFill>
              </a:rPr>
              <a:t>$ </a:t>
            </a:r>
            <a:r>
              <a:rPr lang="en-US" sz="1600" b="1" dirty="0" smtClean="0">
                <a:gradFill>
                  <a:gsLst>
                    <a:gs pos="0">
                      <a:schemeClr val="tx1"/>
                    </a:gs>
                    <a:gs pos="100000">
                      <a:schemeClr val="tx1"/>
                    </a:gs>
                  </a:gsLst>
                  <a:lin ang="5400000" scaled="0"/>
                </a:gradFill>
              </a:rPr>
              <a:t>per Customer</a:t>
            </a:r>
            <a:endParaRPr lang="en-US" sz="1600" b="1" dirty="0">
              <a:gradFill>
                <a:gsLst>
                  <a:gs pos="0">
                    <a:schemeClr val="tx1"/>
                  </a:gs>
                  <a:gs pos="100000">
                    <a:schemeClr val="tx1"/>
                  </a:gs>
                </a:gsLst>
                <a:lin ang="5400000" scaled="0"/>
              </a:gradFill>
            </a:endParaRPr>
          </a:p>
        </p:txBody>
      </p:sp>
      <p:sp>
        <p:nvSpPr>
          <p:cNvPr id="481315" name="Rectangle 481314"/>
          <p:cNvSpPr>
            <a:spLocks noChangeArrowheads="1"/>
          </p:cNvSpPr>
          <p:nvPr/>
        </p:nvSpPr>
        <p:spPr bwMode="auto">
          <a:xfrm>
            <a:off x="5938399" y="5885968"/>
            <a:ext cx="2057400" cy="313932"/>
          </a:xfrm>
          <a:prstGeom prst="rect">
            <a:avLst/>
          </a:prstGeom>
          <a:noFill/>
          <a:ln w="9525" cap="flat" cmpd="sng" algn="ctr">
            <a:noFill/>
            <a:prstDash val="solid"/>
            <a:miter lim="800000"/>
            <a:headEnd type="none" w="med" len="med"/>
            <a:tailEnd type="none" w="med" len="med"/>
          </a:ln>
          <a:effectLst/>
        </p:spPr>
        <p:txBody>
          <a:bodyPr wrap="square">
            <a:spAutoFit/>
          </a:bodyPr>
          <a:lstStyle/>
          <a:p>
            <a:pPr marL="447675" indent="-447675" algn="r">
              <a:lnSpc>
                <a:spcPct val="90000"/>
              </a:lnSpc>
              <a:spcBef>
                <a:spcPct val="30000"/>
              </a:spcBef>
              <a:buClr>
                <a:schemeClr val="tx2"/>
              </a:buClr>
              <a:buSzPct val="85000"/>
            </a:pPr>
            <a:r>
              <a:rPr lang="en-US" sz="1600" b="1" dirty="0">
                <a:gradFill>
                  <a:gsLst>
                    <a:gs pos="0">
                      <a:schemeClr val="tx1"/>
                    </a:gs>
                    <a:gs pos="100000">
                      <a:schemeClr val="tx1"/>
                    </a:gs>
                  </a:gsLst>
                  <a:lin ang="5400000" scaled="0"/>
                </a:gradFill>
              </a:rPr>
              <a:t># of Customers</a:t>
            </a:r>
          </a:p>
        </p:txBody>
      </p:sp>
      <p:sp>
        <p:nvSpPr>
          <p:cNvPr id="481316" name="Rectangle 481315"/>
          <p:cNvSpPr>
            <a:spLocks noChangeArrowheads="1"/>
          </p:cNvSpPr>
          <p:nvPr/>
        </p:nvSpPr>
        <p:spPr bwMode="auto">
          <a:xfrm>
            <a:off x="3214249" y="4210050"/>
            <a:ext cx="4076700" cy="249299"/>
          </a:xfrm>
          <a:prstGeom prst="rect">
            <a:avLst/>
          </a:prstGeom>
          <a:noFill/>
          <a:ln w="9525" cap="flat" cmpd="sng" algn="ctr">
            <a:noFill/>
            <a:prstDash val="solid"/>
            <a:miter lim="800000"/>
            <a:headEnd type="none" w="med" len="med"/>
            <a:tailEnd type="none" w="med" len="med"/>
          </a:ln>
          <a:effectLst/>
        </p:spPr>
        <p:txBody>
          <a:bodyPr wrap="square" lIns="0" tIns="0" rIns="0" bIns="0">
            <a:spAutoFit/>
          </a:bodyPr>
          <a:lstStyle/>
          <a:p>
            <a:pPr indent="-447675">
              <a:lnSpc>
                <a:spcPct val="90000"/>
              </a:lnSpc>
              <a:spcBef>
                <a:spcPct val="30000"/>
              </a:spcBef>
              <a:buClr>
                <a:schemeClr val="tx2"/>
              </a:buClr>
              <a:buSzPct val="85000"/>
              <a:buFont typeface="Wingdings 2" pitchFamily="18" charset="2"/>
              <a:buNone/>
            </a:pPr>
            <a:r>
              <a:rPr lang="en-US" dirty="0" smtClean="0">
                <a:gradFill>
                  <a:gsLst>
                    <a:gs pos="0">
                      <a:schemeClr val="tx1"/>
                    </a:gs>
                    <a:gs pos="100000">
                      <a:schemeClr val="tx1"/>
                    </a:gs>
                  </a:gsLst>
                  <a:lin ang="5400000" scaled="0"/>
                </a:gradFill>
              </a:rPr>
              <a:t>Your typical customers</a:t>
            </a:r>
            <a:endParaRPr lang="en-US" dirty="0">
              <a:gradFill>
                <a:gsLst>
                  <a:gs pos="0">
                    <a:schemeClr val="tx1"/>
                  </a:gs>
                  <a:gs pos="100000">
                    <a:schemeClr val="tx1"/>
                  </a:gs>
                </a:gsLst>
                <a:lin ang="5400000" scaled="0"/>
              </a:gradFill>
            </a:endParaRPr>
          </a:p>
        </p:txBody>
      </p:sp>
      <p:sp>
        <p:nvSpPr>
          <p:cNvPr id="481317" name="Rectangle 481316"/>
          <p:cNvSpPr>
            <a:spLocks noChangeArrowheads="1"/>
          </p:cNvSpPr>
          <p:nvPr/>
        </p:nvSpPr>
        <p:spPr bwMode="auto">
          <a:xfrm>
            <a:off x="3657600" y="4773293"/>
            <a:ext cx="4754563" cy="249299"/>
          </a:xfrm>
          <a:prstGeom prst="rect">
            <a:avLst/>
          </a:prstGeom>
          <a:noFill/>
          <a:ln w="9525" cap="flat" cmpd="sng" algn="ctr">
            <a:noFill/>
            <a:prstDash val="solid"/>
            <a:miter lim="800000"/>
            <a:headEnd type="none" w="med" len="med"/>
            <a:tailEnd type="none" w="med" len="med"/>
          </a:ln>
          <a:effectLst/>
        </p:spPr>
        <p:txBody>
          <a:bodyPr wrap="square" lIns="0" tIns="0" rIns="0" bIns="0">
            <a:spAutoFit/>
          </a:bodyPr>
          <a:lstStyle/>
          <a:p>
            <a:pPr indent="-447675" algn="ctr">
              <a:lnSpc>
                <a:spcPct val="90000"/>
              </a:lnSpc>
              <a:spcBef>
                <a:spcPct val="30000"/>
              </a:spcBef>
              <a:buClr>
                <a:schemeClr val="tx2"/>
              </a:buClr>
              <a:buSzPct val="85000"/>
              <a:buFont typeface="Wingdings 2" pitchFamily="18" charset="2"/>
              <a:buNone/>
            </a:pPr>
            <a:r>
              <a:rPr lang="en-US" dirty="0">
                <a:gradFill>
                  <a:gsLst>
                    <a:gs pos="0">
                      <a:schemeClr val="tx1"/>
                    </a:gs>
                    <a:gs pos="100000">
                      <a:schemeClr val="tx1"/>
                    </a:gs>
                  </a:gsLst>
                  <a:lin ang="5400000" scaled="0"/>
                </a:gradFill>
              </a:rPr>
              <a:t>(Currently) “non addressable” </a:t>
            </a:r>
            <a:r>
              <a:rPr lang="en-US" dirty="0" smtClean="0">
                <a:gradFill>
                  <a:gsLst>
                    <a:gs pos="0">
                      <a:schemeClr val="tx1"/>
                    </a:gs>
                    <a:gs pos="100000">
                      <a:schemeClr val="tx1"/>
                    </a:gs>
                  </a:gsLst>
                  <a:lin ang="5400000" scaled="0"/>
                </a:gradFill>
              </a:rPr>
              <a:t>customers</a:t>
            </a:r>
            <a:endParaRPr lang="en-US" dirty="0">
              <a:gradFill>
                <a:gsLst>
                  <a:gs pos="0">
                    <a:schemeClr val="tx1"/>
                  </a:gs>
                  <a:gs pos="100000">
                    <a:schemeClr val="tx1"/>
                  </a:gs>
                </a:gsLst>
                <a:lin ang="5400000" scaled="0"/>
              </a:gradFill>
            </a:endParaRPr>
          </a:p>
        </p:txBody>
      </p:sp>
      <p:sp>
        <p:nvSpPr>
          <p:cNvPr id="11282" name="TextBox 11281"/>
          <p:cNvSpPr txBox="1">
            <a:spLocks noChangeArrowheads="1"/>
          </p:cNvSpPr>
          <p:nvPr/>
        </p:nvSpPr>
        <p:spPr bwMode="auto">
          <a:xfrm>
            <a:off x="5884424" y="2840038"/>
            <a:ext cx="184150" cy="579437"/>
          </a:xfrm>
          <a:prstGeom prst="rect">
            <a:avLst/>
          </a:prstGeom>
          <a:noFill/>
          <a:ln w="9525">
            <a:noFill/>
            <a:miter lim="800000"/>
            <a:headEnd/>
            <a:tailEnd/>
          </a:ln>
        </p:spPr>
        <p:txBody>
          <a:bodyPr wrap="none">
            <a:spAutoFit/>
          </a:bodyPr>
          <a:lstStyle/>
          <a:p>
            <a:pPr algn="l">
              <a:lnSpc>
                <a:spcPct val="100000"/>
              </a:lnSpc>
              <a:spcBef>
                <a:spcPct val="0"/>
              </a:spcBef>
            </a:pPr>
            <a:endParaRPr lang="en-US" sz="3200" b="1" dirty="0">
              <a:effectLst>
                <a:outerShdw blurRad="38100" dist="38100" dir="2700000" algn="tl">
                  <a:srgbClr val="000000"/>
                </a:outerShdw>
              </a:effectLst>
              <a:latin typeface="Segoe" pitchFamily="34" charset="0"/>
              <a:ea typeface="ＭＳ Ｐゴシック" pitchFamily="34" charset="-128"/>
            </a:endParaRPr>
          </a:p>
        </p:txBody>
      </p:sp>
      <p:sp>
        <p:nvSpPr>
          <p:cNvPr id="481337" name="Rectangle 481336"/>
          <p:cNvSpPr>
            <a:spLocks noChangeArrowheads="1"/>
          </p:cNvSpPr>
          <p:nvPr/>
        </p:nvSpPr>
        <p:spPr bwMode="auto">
          <a:xfrm>
            <a:off x="2757050" y="2971800"/>
            <a:ext cx="4171950" cy="747897"/>
          </a:xfrm>
          <a:prstGeom prst="rect">
            <a:avLst/>
          </a:prstGeom>
          <a:noFill/>
          <a:ln w="9525" cap="flat" cmpd="sng" algn="ctr">
            <a:noFill/>
            <a:prstDash val="solid"/>
            <a:miter lim="800000"/>
            <a:headEnd type="none" w="med" len="med"/>
            <a:tailEnd type="none" w="med" len="med"/>
          </a:ln>
          <a:effectLst/>
        </p:spPr>
        <p:txBody>
          <a:bodyPr wrap="square" lIns="0" tIns="0" rIns="0" bIns="0">
            <a:spAutoFit/>
          </a:bodyPr>
          <a:lstStyle/>
          <a:p>
            <a:pPr indent="-447675">
              <a:lnSpc>
                <a:spcPct val="90000"/>
              </a:lnSpc>
              <a:spcBef>
                <a:spcPct val="30000"/>
              </a:spcBef>
              <a:buClr>
                <a:schemeClr val="tx2"/>
              </a:buClr>
              <a:buSzPct val="85000"/>
              <a:buFont typeface="Wingdings 2" pitchFamily="18" charset="2"/>
              <a:buNone/>
            </a:pPr>
            <a:r>
              <a:rPr lang="en-US" dirty="0" smtClean="0">
                <a:gradFill>
                  <a:gsLst>
                    <a:gs pos="0">
                      <a:schemeClr val="tx1"/>
                    </a:gs>
                    <a:gs pos="100000">
                      <a:schemeClr val="tx1"/>
                    </a:gs>
                  </a:gsLst>
                  <a:lin ang="5400000" scaled="0"/>
                </a:gradFill>
              </a:rPr>
              <a:t>What </a:t>
            </a:r>
            <a:r>
              <a:rPr lang="en-US" dirty="0">
                <a:gradFill>
                  <a:gsLst>
                    <a:gs pos="0">
                      <a:schemeClr val="tx1"/>
                    </a:gs>
                    <a:gs pos="100000">
                      <a:schemeClr val="tx1"/>
                    </a:gs>
                  </a:gsLst>
                  <a:lin ang="5400000" scaled="0"/>
                </a:gradFill>
              </a:rPr>
              <a:t>if you lower your cost of sale </a:t>
            </a:r>
            <a:r>
              <a:rPr lang="en-US" dirty="0" smtClean="0">
                <a:gradFill>
                  <a:gsLst>
                    <a:gs pos="0">
                      <a:schemeClr val="tx1"/>
                    </a:gs>
                    <a:gs pos="100000">
                      <a:schemeClr val="tx1"/>
                    </a:gs>
                  </a:gsLst>
                  <a:lin ang="5400000" scaled="0"/>
                </a:gradFill>
              </a:rPr>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a:t>
            </a:r>
            <a:r>
              <a:rPr lang="en-US" dirty="0">
                <a:gradFill>
                  <a:gsLst>
                    <a:gs pos="0">
                      <a:schemeClr val="tx1"/>
                    </a:gs>
                    <a:gs pos="100000">
                      <a:schemeClr val="tx1"/>
                    </a:gs>
                  </a:gsLst>
                  <a:lin ang="5400000" scaled="0"/>
                </a:gradFill>
              </a:rPr>
              <a:t>i.e</a:t>
            </a:r>
            <a:r>
              <a:rPr lang="en-US" dirty="0" smtClean="0">
                <a:gradFill>
                  <a:gsLst>
                    <a:gs pos="0">
                      <a:schemeClr val="tx1"/>
                    </a:gs>
                    <a:gs pos="100000">
                      <a:schemeClr val="tx1"/>
                    </a:gs>
                  </a:gsLst>
                  <a:lin ang="5400000" scaled="0"/>
                </a:gradFill>
              </a:rPr>
              <a:t>., </a:t>
            </a:r>
            <a:r>
              <a:rPr lang="en-US" dirty="0">
                <a:gradFill>
                  <a:gsLst>
                    <a:gs pos="0">
                      <a:schemeClr val="tx1"/>
                    </a:gs>
                    <a:gs pos="100000">
                      <a:schemeClr val="tx1"/>
                    </a:gs>
                  </a:gsLst>
                  <a:lin ang="5400000" scaled="0"/>
                </a:gradFill>
              </a:rPr>
              <a:t>lower barrier to entry) and </a:t>
            </a:r>
            <a:r>
              <a:rPr lang="en-US" dirty="0" smtClean="0">
                <a:gradFill>
                  <a:gsLst>
                    <a:gs pos="0">
                      <a:schemeClr val="tx1"/>
                    </a:gs>
                    <a:gs pos="100000">
                      <a:schemeClr val="tx1"/>
                    </a:gs>
                  </a:gsLst>
                  <a:lin ang="5400000" scaled="0"/>
                </a:gradFill>
              </a:rPr>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you </a:t>
            </a:r>
            <a:r>
              <a:rPr lang="en-US" dirty="0">
                <a:gradFill>
                  <a:gsLst>
                    <a:gs pos="0">
                      <a:schemeClr val="tx1"/>
                    </a:gs>
                    <a:gs pos="100000">
                      <a:schemeClr val="tx1"/>
                    </a:gs>
                  </a:gsLst>
                  <a:lin ang="5400000" scaled="0"/>
                </a:gradFill>
              </a:rPr>
              <a:t>also lower cost of operations</a:t>
            </a:r>
          </a:p>
        </p:txBody>
      </p:sp>
      <p:sp>
        <p:nvSpPr>
          <p:cNvPr id="481338" name="Rectangle 481337"/>
          <p:cNvSpPr>
            <a:spLocks noChangeArrowheads="1"/>
          </p:cNvSpPr>
          <p:nvPr/>
        </p:nvSpPr>
        <p:spPr bwMode="auto">
          <a:xfrm>
            <a:off x="3657601" y="4773293"/>
            <a:ext cx="4754563" cy="249299"/>
          </a:xfrm>
          <a:prstGeom prst="rect">
            <a:avLst/>
          </a:prstGeom>
          <a:noFill/>
          <a:ln w="9525" cap="flat" cmpd="sng" algn="ctr">
            <a:noFill/>
            <a:prstDash val="solid"/>
            <a:miter lim="800000"/>
            <a:headEnd type="none" w="med" len="med"/>
            <a:tailEnd type="none" w="med" len="med"/>
          </a:ln>
          <a:effectLst/>
        </p:spPr>
        <p:txBody>
          <a:bodyPr wrap="square" lIns="0" tIns="0" rIns="0" bIns="0">
            <a:spAutoFit/>
          </a:bodyPr>
          <a:lstStyle/>
          <a:p>
            <a:pPr indent="-447675" algn="ctr">
              <a:lnSpc>
                <a:spcPct val="90000"/>
              </a:lnSpc>
              <a:spcBef>
                <a:spcPct val="30000"/>
              </a:spcBef>
              <a:buClr>
                <a:schemeClr val="tx2"/>
              </a:buClr>
              <a:buSzPct val="85000"/>
              <a:buFont typeface="Wingdings 2" pitchFamily="18" charset="2"/>
              <a:buNone/>
            </a:pPr>
            <a:r>
              <a:rPr lang="en-US" dirty="0">
                <a:gradFill>
                  <a:gsLst>
                    <a:gs pos="0">
                      <a:schemeClr val="tx1"/>
                    </a:gs>
                    <a:gs pos="100000">
                      <a:schemeClr val="tx1"/>
                    </a:gs>
                  </a:gsLst>
                  <a:lin ang="5400000" scaled="0"/>
                </a:gradFill>
              </a:rPr>
              <a:t>New addressable market </a:t>
            </a:r>
            <a:r>
              <a:rPr lang="en-US" dirty="0" smtClean="0">
                <a:gradFill>
                  <a:gsLst>
                    <a:gs pos="0">
                      <a:schemeClr val="tx1"/>
                    </a:gs>
                    <a:gs pos="100000">
                      <a:schemeClr val="tx1"/>
                    </a:gs>
                  </a:gsLst>
                  <a:lin ang="5400000" scaled="0"/>
                </a:gradFill>
                <a:sym typeface="Wingdings 3"/>
              </a:rPr>
              <a:t></a:t>
            </a:r>
            <a:r>
              <a:rPr lang="en-US" dirty="0" smtClean="0">
                <a:gradFill>
                  <a:gsLst>
                    <a:gs pos="0">
                      <a:schemeClr val="tx1"/>
                    </a:gs>
                    <a:gs pos="100000">
                      <a:schemeClr val="tx1"/>
                    </a:gs>
                  </a:gsLst>
                  <a:lin ang="5400000" scaled="0"/>
                </a:gradFill>
              </a:rPr>
              <a:t> current </a:t>
            </a:r>
            <a:r>
              <a:rPr lang="en-US" dirty="0">
                <a:gradFill>
                  <a:gsLst>
                    <a:gs pos="0">
                      <a:schemeClr val="tx1"/>
                    </a:gs>
                    <a:gs pos="100000">
                      <a:schemeClr val="tx1"/>
                    </a:gs>
                  </a:gsLst>
                  <a:lin ang="5400000" scaled="0"/>
                </a:gradFill>
              </a:rPr>
              <a:t>market</a:t>
            </a:r>
          </a:p>
        </p:txBody>
      </p:sp>
      <p:sp>
        <p:nvSpPr>
          <p:cNvPr id="64" name="Rectangle 63"/>
          <p:cNvSpPr>
            <a:spLocks noChangeArrowheads="1"/>
          </p:cNvSpPr>
          <p:nvPr/>
        </p:nvSpPr>
        <p:spPr bwMode="auto">
          <a:xfrm>
            <a:off x="1671200" y="1552575"/>
            <a:ext cx="6740964" cy="664797"/>
          </a:xfrm>
          <a:prstGeom prst="rect">
            <a:avLst/>
          </a:prstGeom>
          <a:noFill/>
          <a:ln w="9525" cap="flat" cmpd="sng" algn="ctr">
            <a:noFill/>
            <a:prstDash val="solid"/>
            <a:miter lim="800000"/>
            <a:headEnd type="none" w="med" len="med"/>
            <a:tailEnd type="none" w="med" len="med"/>
          </a:ln>
          <a:effectLst/>
        </p:spPr>
        <p:txBody>
          <a:bodyPr wrap="square" lIns="0" tIns="0" rIns="0" bIns="0">
            <a:spAutoFit/>
          </a:bodyPr>
          <a:lstStyle/>
          <a:p>
            <a:pPr algn="l">
              <a:lnSpc>
                <a:spcPct val="90000"/>
              </a:lnSpc>
              <a:spcBef>
                <a:spcPct val="30000"/>
              </a:spcBef>
              <a:buClr>
                <a:schemeClr val="tx2"/>
              </a:buClr>
              <a:buSzPct val="85000"/>
            </a:pPr>
            <a:r>
              <a:rPr lang="en-US" sz="2400" b="1" dirty="0">
                <a:gradFill>
                  <a:gsLst>
                    <a:gs pos="0">
                      <a:schemeClr val="tx1"/>
                    </a:gs>
                    <a:gs pos="100000">
                      <a:schemeClr val="tx1"/>
                    </a:gs>
                  </a:gsLst>
                  <a:lin ang="5400000" scaled="0"/>
                </a:gradFill>
              </a:rPr>
              <a:t>Dozens of markets of millions or </a:t>
            </a:r>
            <a:r>
              <a:rPr lang="en-US" sz="2400" b="1" dirty="0" smtClean="0">
                <a:gradFill>
                  <a:gsLst>
                    <a:gs pos="0">
                      <a:schemeClr val="tx1"/>
                    </a:gs>
                    <a:gs pos="100000">
                      <a:schemeClr val="tx1"/>
                    </a:gs>
                  </a:gsLst>
                  <a:lin ang="5400000" scaled="0"/>
                </a:gradFill>
              </a:rPr>
              <a:t/>
            </a:r>
            <a:br>
              <a:rPr lang="en-US" sz="2400" b="1" dirty="0" smtClean="0">
                <a:gradFill>
                  <a:gsLst>
                    <a:gs pos="0">
                      <a:schemeClr val="tx1"/>
                    </a:gs>
                    <a:gs pos="100000">
                      <a:schemeClr val="tx1"/>
                    </a:gs>
                  </a:gsLst>
                  <a:lin ang="5400000" scaled="0"/>
                </a:gradFill>
              </a:rPr>
            </a:br>
            <a:r>
              <a:rPr lang="en-US" sz="2400" b="1" dirty="0" smtClean="0">
                <a:gradFill>
                  <a:gsLst>
                    <a:gs pos="0">
                      <a:schemeClr val="tx1"/>
                    </a:gs>
                    <a:gs pos="100000">
                      <a:schemeClr val="tx1"/>
                    </a:gs>
                  </a:gsLst>
                  <a:lin ang="5400000" scaled="0"/>
                </a:gradFill>
              </a:rPr>
              <a:t>millions </a:t>
            </a:r>
            <a:r>
              <a:rPr lang="en-US" sz="2400" b="1" dirty="0">
                <a:gradFill>
                  <a:gsLst>
                    <a:gs pos="0">
                      <a:schemeClr val="tx1"/>
                    </a:gs>
                    <a:gs pos="100000">
                      <a:schemeClr val="tx1"/>
                    </a:gs>
                  </a:gsLst>
                  <a:lin ang="5400000" scaled="0"/>
                </a:gradFill>
              </a:rPr>
              <a:t>of markets of dozens?</a:t>
            </a:r>
          </a:p>
        </p:txBody>
      </p:sp>
      <p:sp>
        <p:nvSpPr>
          <p:cNvPr id="11268" name="Shape 11267"/>
          <p:cNvSpPr>
            <a:spLocks/>
          </p:cNvSpPr>
          <p:nvPr/>
        </p:nvSpPr>
        <p:spPr bwMode="auto">
          <a:xfrm>
            <a:off x="1150498" y="1819275"/>
            <a:ext cx="6854825" cy="3576638"/>
          </a:xfrm>
          <a:custGeom>
            <a:avLst/>
            <a:gdLst>
              <a:gd name="T0" fmla="*/ 0 w 4074"/>
              <a:gd name="T1" fmla="*/ 0 h 2326"/>
              <a:gd name="T2" fmla="*/ 2147483647 w 4074"/>
              <a:gd name="T3" fmla="*/ 2147483647 h 2326"/>
              <a:gd name="T4" fmla="*/ 2147483647 w 4074"/>
              <a:gd name="T5" fmla="*/ 2147483647 h 2326"/>
              <a:gd name="T6" fmla="*/ 0 60000 65536"/>
              <a:gd name="T7" fmla="*/ 0 60000 65536"/>
              <a:gd name="T8" fmla="*/ 0 60000 65536"/>
              <a:gd name="T9" fmla="*/ 0 w 4074"/>
              <a:gd name="T10" fmla="*/ 0 h 2326"/>
              <a:gd name="T11" fmla="*/ 0 w 4074"/>
              <a:gd name="T12" fmla="*/ 0 h 2326"/>
            </a:gdLst>
            <a:ahLst/>
            <a:cxnLst>
              <a:cxn ang="T6">
                <a:pos x="T0" y="T1"/>
              </a:cxn>
              <a:cxn ang="T7">
                <a:pos x="T2" y="T3"/>
              </a:cxn>
              <a:cxn ang="T8">
                <a:pos x="T4" y="T5"/>
              </a:cxn>
            </a:cxnLst>
            <a:rect l="T9" t="T10" r="T11" b="T12"/>
            <a:pathLst>
              <a:path w="4074" h="2326">
                <a:moveTo>
                  <a:pt x="0" y="0"/>
                </a:moveTo>
                <a:cubicBezTo>
                  <a:pt x="159" y="776"/>
                  <a:pt x="318" y="1552"/>
                  <a:pt x="997" y="1939"/>
                </a:cubicBezTo>
                <a:cubicBezTo>
                  <a:pt x="1676" y="2326"/>
                  <a:pt x="2875" y="2322"/>
                  <a:pt x="4074" y="2319"/>
                </a:cubicBezTo>
              </a:path>
            </a:pathLst>
          </a:custGeom>
          <a:noFill/>
          <a:ln w="57150" cap="rnd" algn="ctr">
            <a:solidFill>
              <a:schemeClr val="hlink"/>
            </a:solidFill>
            <a:round/>
            <a:headEnd/>
            <a:tailEnd/>
          </a:ln>
          <a:effectLst>
            <a:outerShdw blurRad="88900" algn="ctr" rotWithShape="0">
              <a:prstClr val="black">
                <a:alpha val="40000"/>
              </a:prstClr>
            </a:outerShdw>
          </a:effectLst>
        </p:spPr>
        <p:txBody>
          <a:bodyPr/>
          <a:lstStyle/>
          <a:p>
            <a:pPr algn="l">
              <a:lnSpc>
                <a:spcPct val="100000"/>
              </a:lnSpc>
              <a:spcBef>
                <a:spcPct val="0"/>
              </a:spcBef>
            </a:pPr>
            <a:endParaRPr lang="en-US" sz="1800" dirty="0">
              <a:solidFill>
                <a:srgbClr val="000000"/>
              </a:solidFill>
              <a:effectLst/>
              <a:latin typeface="Segoe" pitchFamily="34" charset="0"/>
            </a:endParaRPr>
          </a:p>
        </p:txBody>
      </p:sp>
      <p:sp>
        <p:nvSpPr>
          <p:cNvPr id="481339" name="Straight Connector 481338"/>
          <p:cNvSpPr>
            <a:spLocks noChangeShapeType="1"/>
          </p:cNvSpPr>
          <p:nvPr/>
        </p:nvSpPr>
        <p:spPr bwMode="auto">
          <a:xfrm>
            <a:off x="1183519" y="5105400"/>
            <a:ext cx="2468880" cy="0"/>
          </a:xfrm>
          <a:prstGeom prst="line">
            <a:avLst/>
          </a:prstGeom>
          <a:noFill/>
          <a:ln w="38100" cap="rnd" algn="ctr">
            <a:solidFill>
              <a:schemeClr val="accent5">
                <a:lumMod val="40000"/>
                <a:lumOff val="60000"/>
              </a:schemeClr>
            </a:solidFill>
            <a:prstDash val="sysDot"/>
            <a:round/>
            <a:headEnd/>
            <a:tailEnd/>
          </a:ln>
          <a:effectLst>
            <a:outerShdw blurRad="88900" algn="ctr" rotWithShape="0">
              <a:prstClr val="black">
                <a:alpha val="40000"/>
              </a:prstClr>
            </a:outerShdw>
          </a:effectLst>
        </p:spPr>
        <p:txBody>
          <a:bodyPr/>
          <a:lstStyle/>
          <a:p>
            <a:pPr>
              <a:spcBef>
                <a:spcPct val="0"/>
              </a:spcBef>
            </a:pPr>
            <a:endParaRPr lang="en-US" dirty="0">
              <a:solidFill>
                <a:srgbClr val="000000"/>
              </a:solidFill>
              <a:latin typeface="Segoe" pitchFamily="34" charset="0"/>
            </a:endParaRPr>
          </a:p>
        </p:txBody>
      </p:sp>
      <p:sp>
        <p:nvSpPr>
          <p:cNvPr id="481341" name="Straight Connector 481340"/>
          <p:cNvSpPr>
            <a:spLocks noChangeShapeType="1"/>
          </p:cNvSpPr>
          <p:nvPr/>
        </p:nvSpPr>
        <p:spPr bwMode="auto">
          <a:xfrm>
            <a:off x="3696976" y="5553075"/>
            <a:ext cx="4261104" cy="0"/>
          </a:xfrm>
          <a:prstGeom prst="line">
            <a:avLst/>
          </a:prstGeom>
          <a:noFill/>
          <a:ln w="38100" cap="rnd" algn="ctr">
            <a:solidFill>
              <a:schemeClr val="accent5">
                <a:lumMod val="40000"/>
                <a:lumOff val="60000"/>
              </a:schemeClr>
            </a:solidFill>
            <a:prstDash val="sysDot"/>
            <a:round/>
            <a:headEnd/>
            <a:tailEnd/>
          </a:ln>
          <a:effectLst>
            <a:outerShdw blurRad="88900" algn="ctr" rotWithShape="0">
              <a:prstClr val="black">
                <a:alpha val="40000"/>
              </a:prstClr>
            </a:outerShdw>
          </a:effectLst>
        </p:spPr>
        <p:txBody>
          <a:bodyPr/>
          <a:lstStyle/>
          <a:p>
            <a:pPr>
              <a:spcBef>
                <a:spcPct val="0"/>
              </a:spcBef>
            </a:pPr>
            <a:endParaRPr lang="en-US" dirty="0">
              <a:solidFill>
                <a:srgbClr val="000000"/>
              </a:solidFill>
              <a:latin typeface="Segoe" pitchFamily="34" charset="0"/>
            </a:endParaRPr>
          </a:p>
        </p:txBody>
      </p:sp>
      <p:sp>
        <p:nvSpPr>
          <p:cNvPr id="481318" name="Straight Connector 481317"/>
          <p:cNvSpPr>
            <a:spLocks noChangeShapeType="1"/>
          </p:cNvSpPr>
          <p:nvPr/>
        </p:nvSpPr>
        <p:spPr bwMode="auto">
          <a:xfrm flipH="1">
            <a:off x="1509274" y="2784475"/>
            <a:ext cx="695325" cy="1247775"/>
          </a:xfrm>
          <a:prstGeom prst="line">
            <a:avLst/>
          </a:prstGeom>
          <a:noFill/>
          <a:ln w="38100" algn="ctr">
            <a:solidFill>
              <a:schemeClr val="tx1"/>
            </a:solidFill>
            <a:round/>
            <a:headEnd/>
            <a:tailEnd type="oval" w="med" len="med"/>
          </a:ln>
          <a:effectLst>
            <a:outerShdw blurRad="88900" algn="ctr" rotWithShape="0">
              <a:prstClr val="black">
                <a:alpha val="40000"/>
              </a:prstClr>
            </a:outerShdw>
          </a:effectLst>
        </p:spPr>
        <p:txBody>
          <a:bodyPr/>
          <a:lstStyle/>
          <a:p>
            <a:endParaRPr lang="en-US" dirty="0"/>
          </a:p>
        </p:txBody>
      </p:sp>
      <p:sp>
        <p:nvSpPr>
          <p:cNvPr id="481319" name="Straight Connector 481318"/>
          <p:cNvSpPr>
            <a:spLocks noChangeShapeType="1"/>
          </p:cNvSpPr>
          <p:nvPr/>
        </p:nvSpPr>
        <p:spPr bwMode="auto">
          <a:xfrm flipH="1">
            <a:off x="5214499" y="5051425"/>
            <a:ext cx="295275" cy="514350"/>
          </a:xfrm>
          <a:prstGeom prst="line">
            <a:avLst/>
          </a:prstGeom>
          <a:noFill/>
          <a:ln w="38100" algn="ctr">
            <a:solidFill>
              <a:schemeClr val="tx1"/>
            </a:solidFill>
            <a:round/>
            <a:headEnd/>
            <a:tailEnd type="oval" w="med" len="med"/>
          </a:ln>
          <a:effectLst>
            <a:outerShdw blurRad="88900" algn="ctr" rotWithShape="0">
              <a:prstClr val="black">
                <a:alpha val="40000"/>
              </a:prstClr>
            </a:outerShdw>
          </a:effectLst>
        </p:spPr>
        <p:txBody>
          <a:bodyPr/>
          <a:lstStyle/>
          <a:p>
            <a:endParaRPr lang="en-US" dirty="0"/>
          </a:p>
        </p:txBody>
      </p:sp>
      <p:sp>
        <p:nvSpPr>
          <p:cNvPr id="481320" name="Straight Connector 481319"/>
          <p:cNvSpPr>
            <a:spLocks noChangeShapeType="1"/>
          </p:cNvSpPr>
          <p:nvPr/>
        </p:nvSpPr>
        <p:spPr bwMode="auto">
          <a:xfrm flipH="1">
            <a:off x="2366524" y="4394200"/>
            <a:ext cx="781050" cy="698500"/>
          </a:xfrm>
          <a:prstGeom prst="line">
            <a:avLst/>
          </a:prstGeom>
          <a:noFill/>
          <a:ln w="38100" algn="ctr">
            <a:solidFill>
              <a:schemeClr val="tx1"/>
            </a:solidFill>
            <a:round/>
            <a:headEnd/>
            <a:tailEnd type="oval" w="med" len="med"/>
          </a:ln>
          <a:effectLst>
            <a:outerShdw blurRad="88900" algn="ctr" rotWithShape="0">
              <a:prstClr val="black">
                <a:alpha val="40000"/>
              </a:prstClr>
            </a:outerShdw>
          </a:effectLst>
        </p:spPr>
        <p:txBody>
          <a:bodyPr/>
          <a:lstStyle/>
          <a:p>
            <a:endParaRPr lang="en-US" dirty="0"/>
          </a:p>
        </p:txBody>
      </p:sp>
      <p:sp>
        <p:nvSpPr>
          <p:cNvPr id="481340" name="Shape 481339"/>
          <p:cNvSpPr>
            <a:spLocks/>
          </p:cNvSpPr>
          <p:nvPr/>
        </p:nvSpPr>
        <p:spPr bwMode="auto">
          <a:xfrm flipH="1">
            <a:off x="1493399" y="3352800"/>
            <a:ext cx="1168400" cy="1714500"/>
          </a:xfrm>
          <a:custGeom>
            <a:avLst/>
            <a:gdLst>
              <a:gd name="T0" fmla="*/ 0 w 21600"/>
              <a:gd name="T1" fmla="*/ 0 h 22429"/>
              <a:gd name="T2" fmla="*/ 2147483647 w 21600"/>
              <a:gd name="T3" fmla="*/ 2147483647 h 22429"/>
              <a:gd name="T4" fmla="*/ 0 w 21600"/>
              <a:gd name="T5" fmla="*/ 2147483647 h 22429"/>
              <a:gd name="T6" fmla="*/ 0 60000 65536"/>
              <a:gd name="T7" fmla="*/ 0 60000 65536"/>
              <a:gd name="T8" fmla="*/ 0 60000 65536"/>
              <a:gd name="T9" fmla="*/ 0 w 21600"/>
              <a:gd name="T10" fmla="*/ 0 h 22429"/>
              <a:gd name="T11" fmla="*/ 0 w 21600"/>
              <a:gd name="T12" fmla="*/ 0 h 22429"/>
            </a:gdLst>
            <a:ahLst/>
            <a:cxnLst>
              <a:cxn ang="T6">
                <a:pos x="T0" y="T1"/>
              </a:cxn>
              <a:cxn ang="T7">
                <a:pos x="T2" y="T3"/>
              </a:cxn>
              <a:cxn ang="T8">
                <a:pos x="T4" y="T5"/>
              </a:cxn>
            </a:cxnLst>
            <a:rect l="T9" t="T10" r="T11" b="T12"/>
            <a:pathLst>
              <a:path w="21600" h="22429" fill="none" extrusionOk="0">
                <a:moveTo>
                  <a:pt x="-1" y="0"/>
                </a:moveTo>
                <a:cubicBezTo>
                  <a:pt x="11929" y="0"/>
                  <a:pt x="21600" y="9670"/>
                  <a:pt x="21600" y="21600"/>
                </a:cubicBezTo>
                <a:cubicBezTo>
                  <a:pt x="21600" y="21876"/>
                  <a:pt x="21594" y="22152"/>
                  <a:pt x="21584" y="22429"/>
                </a:cubicBezTo>
              </a:path>
              <a:path w="21600" h="22429" stroke="0" extrusionOk="0">
                <a:moveTo>
                  <a:pt x="-1" y="0"/>
                </a:moveTo>
                <a:cubicBezTo>
                  <a:pt x="11929" y="0"/>
                  <a:pt x="21600" y="9670"/>
                  <a:pt x="21600" y="21600"/>
                </a:cubicBezTo>
                <a:cubicBezTo>
                  <a:pt x="21600" y="21876"/>
                  <a:pt x="21594" y="22152"/>
                  <a:pt x="21584" y="22429"/>
                </a:cubicBezTo>
                <a:lnTo>
                  <a:pt x="0" y="21600"/>
                </a:lnTo>
                <a:close/>
              </a:path>
            </a:pathLst>
          </a:custGeom>
          <a:noFill/>
          <a:ln w="38100" algn="ctr">
            <a:solidFill>
              <a:schemeClr val="tx1"/>
            </a:solidFill>
            <a:round/>
            <a:headEnd/>
            <a:tailEnd type="triangle" w="lg" len="lg"/>
          </a:ln>
          <a:effectLst>
            <a:outerShdw blurRad="88900" algn="ctr" rotWithShape="0">
              <a:prstClr val="black">
                <a:alpha val="40000"/>
              </a:prstClr>
            </a:outerShdw>
          </a:effectLst>
        </p:spPr>
        <p:txBody>
          <a:bodyPr wrap="none" anchor="ctr"/>
          <a:lstStyle/>
          <a:p>
            <a:pPr>
              <a:lnSpc>
                <a:spcPct val="100000"/>
              </a:lnSpc>
              <a:spcBef>
                <a:spcPct val="0"/>
              </a:spcBef>
            </a:pPr>
            <a:endParaRPr kumimoji="1" lang="en-US" sz="1800" dirty="0">
              <a:effectLst/>
              <a:latin typeface="Segoe" pitchFamily="34" charset="0"/>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11">
                                            <p:txEl>
                                              <p:pRg st="0" end="0"/>
                                            </p:txEl>
                                          </p:spTgt>
                                        </p:tgtEl>
                                        <p:attrNameLst>
                                          <p:attrName>style.visibility</p:attrName>
                                        </p:attrNameLst>
                                      </p:cBhvr>
                                      <p:to>
                                        <p:strVal val="visible"/>
                                      </p:to>
                                    </p:set>
                                    <p:animEffect transition="in" filter="fade">
                                      <p:cBhvr>
                                        <p:cTn id="10" dur="1000"/>
                                        <p:tgtEl>
                                          <p:spTgt spid="4813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1318"/>
                                        </p:tgtEl>
                                        <p:attrNameLst>
                                          <p:attrName>style.visibility</p:attrName>
                                        </p:attrNameLst>
                                      </p:cBhvr>
                                      <p:to>
                                        <p:strVal val="visible"/>
                                      </p:to>
                                    </p:set>
                                    <p:animEffect transition="in" filter="fade">
                                      <p:cBhvr>
                                        <p:cTn id="13" dur="1000"/>
                                        <p:tgtEl>
                                          <p:spTgt spid="4813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1000"/>
                                        <p:tgtEl>
                                          <p:spTgt spid="6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1316"/>
                                        </p:tgtEl>
                                        <p:attrNameLst>
                                          <p:attrName>style.visibility</p:attrName>
                                        </p:attrNameLst>
                                      </p:cBhvr>
                                      <p:to>
                                        <p:strVal val="visible"/>
                                      </p:to>
                                    </p:set>
                                    <p:animEffect transition="in" filter="fade">
                                      <p:cBhvr>
                                        <p:cTn id="21" dur="1000"/>
                                        <p:tgtEl>
                                          <p:spTgt spid="4813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1320"/>
                                        </p:tgtEl>
                                        <p:attrNameLst>
                                          <p:attrName>style.visibility</p:attrName>
                                        </p:attrNameLst>
                                      </p:cBhvr>
                                      <p:to>
                                        <p:strVal val="visible"/>
                                      </p:to>
                                    </p:set>
                                    <p:animEffect transition="in" filter="fade">
                                      <p:cBhvr>
                                        <p:cTn id="24" dur="1000"/>
                                        <p:tgtEl>
                                          <p:spTgt spid="48132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81339"/>
                                        </p:tgtEl>
                                        <p:attrNameLst>
                                          <p:attrName>style.visibility</p:attrName>
                                        </p:attrNameLst>
                                      </p:cBhvr>
                                      <p:to>
                                        <p:strVal val="visible"/>
                                      </p:to>
                                    </p:set>
                                    <p:animEffect transition="in" filter="fade">
                                      <p:cBhvr>
                                        <p:cTn id="28" dur="500"/>
                                        <p:tgtEl>
                                          <p:spTgt spid="4813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81319"/>
                                        </p:tgtEl>
                                        <p:attrNameLst>
                                          <p:attrName>style.visibility</p:attrName>
                                        </p:attrNameLst>
                                      </p:cBhvr>
                                      <p:to>
                                        <p:strVal val="visible"/>
                                      </p:to>
                                    </p:set>
                                    <p:animEffect transition="in" filter="fade">
                                      <p:cBhvr>
                                        <p:cTn id="33" dur="1000"/>
                                        <p:tgtEl>
                                          <p:spTgt spid="4813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1317"/>
                                        </p:tgtEl>
                                        <p:attrNameLst>
                                          <p:attrName>style.visibility</p:attrName>
                                        </p:attrNameLst>
                                      </p:cBhvr>
                                      <p:to>
                                        <p:strVal val="visible"/>
                                      </p:to>
                                    </p:set>
                                    <p:animEffect transition="in" filter="fade">
                                      <p:cBhvr>
                                        <p:cTn id="36" dur="1000"/>
                                        <p:tgtEl>
                                          <p:spTgt spid="4813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81337"/>
                                        </p:tgtEl>
                                        <p:attrNameLst>
                                          <p:attrName>style.visibility</p:attrName>
                                        </p:attrNameLst>
                                      </p:cBhvr>
                                      <p:to>
                                        <p:strVal val="visible"/>
                                      </p:to>
                                    </p:set>
                                    <p:animEffect transition="in" filter="fade">
                                      <p:cBhvr>
                                        <p:cTn id="41" dur="1000"/>
                                        <p:tgtEl>
                                          <p:spTgt spid="4813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1340"/>
                                        </p:tgtEl>
                                        <p:attrNameLst>
                                          <p:attrName>style.visibility</p:attrName>
                                        </p:attrNameLst>
                                      </p:cBhvr>
                                      <p:to>
                                        <p:strVal val="visible"/>
                                      </p:to>
                                    </p:set>
                                    <p:animEffect transition="in" filter="fade">
                                      <p:cBhvr>
                                        <p:cTn id="44" dur="2000"/>
                                        <p:tgtEl>
                                          <p:spTgt spid="481340"/>
                                        </p:tgtEl>
                                      </p:cBhvr>
                                    </p:animEffect>
                                  </p:childTnLst>
                                </p:cTn>
                              </p:par>
                              <p:par>
                                <p:cTn id="45" presetID="42" presetClass="path" presetSubtype="0" accel="50000" decel="50000" fill="hold" grpId="1" nodeType="withEffect">
                                  <p:stCondLst>
                                    <p:cond delay="0"/>
                                  </p:stCondLst>
                                  <p:childTnLst>
                                    <p:animMotion origin="layout" path="M 1.11111E-6 3.7037E-6 L 1.11111E-6 0.06551 " pathEditMode="relative" rAng="0" ptsTypes="AA">
                                      <p:cBhvr>
                                        <p:cTn id="46" dur="2000" fill="hold"/>
                                        <p:tgtEl>
                                          <p:spTgt spid="481339"/>
                                        </p:tgtEl>
                                        <p:attrNameLst>
                                          <p:attrName>ppt_x</p:attrName>
                                          <p:attrName>ppt_y</p:attrName>
                                        </p:attrNameLst>
                                      </p:cBhvr>
                                      <p:rCtr x="0" y="33"/>
                                    </p:animMotion>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481341"/>
                                        </p:tgtEl>
                                        <p:attrNameLst>
                                          <p:attrName>style.visibility</p:attrName>
                                        </p:attrNameLst>
                                      </p:cBhvr>
                                      <p:to>
                                        <p:strVal val="visible"/>
                                      </p:to>
                                    </p:set>
                                    <p:animEffect transition="in" filter="fade">
                                      <p:cBhvr>
                                        <p:cTn id="50" dur="500"/>
                                        <p:tgtEl>
                                          <p:spTgt spid="48134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81317"/>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grpId="0" nodeType="afterEffect">
                                  <p:stCondLst>
                                    <p:cond delay="0"/>
                                  </p:stCondLst>
                                  <p:childTnLst>
                                    <p:set>
                                      <p:cBhvr>
                                        <p:cTn id="57" dur="1" fill="hold">
                                          <p:stCondLst>
                                            <p:cond delay="0"/>
                                          </p:stCondLst>
                                        </p:cTn>
                                        <p:tgtEl>
                                          <p:spTgt spid="481338"/>
                                        </p:tgtEl>
                                        <p:attrNameLst>
                                          <p:attrName>style.visibility</p:attrName>
                                        </p:attrNameLst>
                                      </p:cBhvr>
                                      <p:to>
                                        <p:strVal val="visible"/>
                                      </p:to>
                                    </p:set>
                                    <p:animEffect transition="in" filter="fade">
                                      <p:cBhvr>
                                        <p:cTn id="58" dur="1000"/>
                                        <p:tgtEl>
                                          <p:spTgt spid="4813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481311" grpId="0" build="p"/>
      <p:bldP spid="481316" grpId="0"/>
      <p:bldP spid="481317" grpId="0"/>
      <p:bldP spid="481317" grpId="1"/>
      <p:bldP spid="481337" grpId="0"/>
      <p:bldP spid="481338" grpId="0"/>
      <p:bldP spid="481339" grpId="0" animBg="1"/>
      <p:bldP spid="481339" grpId="1" animBg="1"/>
      <p:bldP spid="481341" grpId="0" animBg="1"/>
      <p:bldP spid="481318" grpId="0" animBg="1"/>
      <p:bldP spid="481319" grpId="0" animBg="1"/>
      <p:bldP spid="481320" grpId="0" animBg="1"/>
      <p:bldP spid="4813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itle 480257"/>
          <p:cNvSpPr>
            <a:spLocks noGrp="1" noChangeArrowheads="1"/>
          </p:cNvSpPr>
          <p:nvPr>
            <p:ph type="title"/>
          </p:nvPr>
        </p:nvSpPr>
        <p:spPr>
          <a:xfrm>
            <a:off x="381000" y="230188"/>
            <a:ext cx="8382000" cy="941796"/>
          </a:xfrm>
        </p:spPr>
        <p:txBody>
          <a:bodyPr/>
          <a:lstStyle/>
          <a:p>
            <a:r>
              <a:rPr lang="en-US" dirty="0" smtClean="0"/>
              <a:t>Big Deal 3</a:t>
            </a:r>
            <a:br>
              <a:rPr lang="en-US" dirty="0" smtClean="0"/>
            </a:br>
            <a:r>
              <a:rPr sz="2800" dirty="0" smtClean="0">
                <a:gradFill>
                  <a:gsLst>
                    <a:gs pos="5000">
                      <a:schemeClr val="accent2">
                        <a:lumMod val="20000"/>
                        <a:lumOff val="80000"/>
                      </a:schemeClr>
                    </a:gs>
                    <a:gs pos="85000">
                      <a:schemeClr val="accent2">
                        <a:lumMod val="20000"/>
                        <a:lumOff val="80000"/>
                      </a:schemeClr>
                    </a:gs>
                  </a:gsLst>
                  <a:lin ang="5400000" scaled="0"/>
                </a:gradFill>
              </a:rPr>
              <a:t>Monetization options</a:t>
            </a:r>
          </a:p>
        </p:txBody>
      </p:sp>
      <p:sp>
        <p:nvSpPr>
          <p:cNvPr id="480259" name="Text Placeholder 480258"/>
          <p:cNvSpPr>
            <a:spLocks noGrp="1" noChangeArrowheads="1"/>
          </p:cNvSpPr>
          <p:nvPr>
            <p:ph idx="1"/>
          </p:nvPr>
        </p:nvSpPr>
        <p:spPr>
          <a:xfrm>
            <a:off x="381000" y="1905000"/>
            <a:ext cx="8382000" cy="1335750"/>
          </a:xfrm>
        </p:spPr>
        <p:txBody>
          <a:bodyPr/>
          <a:lstStyle/>
          <a:p>
            <a:r>
              <a:rPr lang="en-US" dirty="0" smtClean="0"/>
              <a:t>Subscription (monthly fee per seat)</a:t>
            </a:r>
          </a:p>
          <a:p>
            <a:r>
              <a:rPr lang="en-US" dirty="0" smtClean="0"/>
              <a:t>Transaction-based pricing (profit sharing)</a:t>
            </a:r>
          </a:p>
          <a:p>
            <a:r>
              <a:rPr lang="en-US" dirty="0" smtClean="0"/>
              <a:t>Ad-based revenue (e.g., pay per click)</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itle 483329"/>
          <p:cNvSpPr>
            <a:spLocks noGrp="1" noChangeArrowheads="1"/>
          </p:cNvSpPr>
          <p:nvPr>
            <p:ph type="title"/>
          </p:nvPr>
        </p:nvSpPr>
        <p:spPr>
          <a:xfrm>
            <a:off x="381000" y="230188"/>
            <a:ext cx="8382000" cy="941796"/>
          </a:xfrm>
        </p:spPr>
        <p:txBody>
          <a:bodyPr/>
          <a:lstStyle/>
          <a:p>
            <a:r>
              <a:rPr dirty="0" smtClean="0"/>
              <a:t>Big Deal 4</a:t>
            </a:r>
            <a:r>
              <a:rPr lang="en-US" dirty="0" smtClean="0"/>
              <a:t/>
            </a:r>
            <a:br>
              <a:rPr lang="en-US" dirty="0" smtClean="0"/>
            </a:br>
            <a:r>
              <a:rPr sz="2800" dirty="0" smtClean="0">
                <a:gradFill>
                  <a:gsLst>
                    <a:gs pos="5000">
                      <a:schemeClr val="accent2">
                        <a:lumMod val="20000"/>
                        <a:lumOff val="80000"/>
                      </a:schemeClr>
                    </a:gs>
                    <a:gs pos="85000">
                      <a:schemeClr val="accent2">
                        <a:lumMod val="20000"/>
                        <a:lumOff val="80000"/>
                      </a:schemeClr>
                    </a:gs>
                  </a:gsLst>
                  <a:lin ang="5400000" scaled="0"/>
                </a:gradFill>
              </a:rPr>
              <a:t>Humans are costly</a:t>
            </a:r>
          </a:p>
        </p:txBody>
      </p:sp>
      <p:sp>
        <p:nvSpPr>
          <p:cNvPr id="483331" name="Text Placeholder 483330"/>
          <p:cNvSpPr>
            <a:spLocks noGrp="1" noChangeArrowheads="1"/>
          </p:cNvSpPr>
          <p:nvPr>
            <p:ph type="body" sz="quarter" idx="10"/>
          </p:nvPr>
        </p:nvSpPr>
        <p:spPr>
          <a:xfrm>
            <a:off x="381000" y="1905000"/>
            <a:ext cx="8382000" cy="2825389"/>
          </a:xfrm>
        </p:spPr>
        <p:txBody>
          <a:bodyPr/>
          <a:lstStyle/>
          <a:p>
            <a:r>
              <a:rPr lang="en-US" dirty="0" smtClean="0"/>
              <a:t>Reduce human intervention</a:t>
            </a:r>
          </a:p>
          <a:p>
            <a:pPr lvl="1"/>
            <a:r>
              <a:rPr lang="en-US" dirty="0" smtClean="0"/>
              <a:t>Interactive online marketing instead of pure</a:t>
            </a:r>
          </a:p>
          <a:p>
            <a:pPr lvl="1">
              <a:buNone/>
            </a:pPr>
            <a:r>
              <a:rPr lang="en-US" dirty="0" smtClean="0"/>
              <a:t> direct sales</a:t>
            </a:r>
          </a:p>
          <a:p>
            <a:pPr lvl="1"/>
            <a:r>
              <a:rPr lang="en-US" dirty="0" smtClean="0"/>
              <a:t>Self provisioning</a:t>
            </a:r>
          </a:p>
          <a:p>
            <a:pPr lvl="1"/>
            <a:r>
              <a:rPr lang="en-US" dirty="0" smtClean="0"/>
              <a:t>Self customization</a:t>
            </a:r>
          </a:p>
          <a:p>
            <a:pPr lvl="1"/>
            <a:r>
              <a:rPr lang="en-US" dirty="0" smtClean="0"/>
              <a:t>Delegated administration</a:t>
            </a:r>
          </a:p>
          <a:p>
            <a:pPr lvl="1"/>
            <a:r>
              <a:rPr lang="en-US" dirty="0" smtClean="0"/>
              <a:t>Automatic billing</a:t>
            </a:r>
          </a:p>
        </p:txBody>
      </p:sp>
      <p:grpSp>
        <p:nvGrpSpPr>
          <p:cNvPr id="2" name="Group 12"/>
          <p:cNvGrpSpPr/>
          <p:nvPr/>
        </p:nvGrpSpPr>
        <p:grpSpPr>
          <a:xfrm>
            <a:off x="6274582" y="2133600"/>
            <a:ext cx="2286000" cy="3767792"/>
            <a:chOff x="6274582" y="2133600"/>
            <a:chExt cx="2286000" cy="3767792"/>
          </a:xfrm>
        </p:grpSpPr>
        <p:pic>
          <p:nvPicPr>
            <p:cNvPr id="1026" name="Picture 2" descr="\\server3\InternalBin\ResourceDVD\DVD_ART34\Artwork_Imagery\Icons - Illustrations\people\man arm crossed green silhouette.pn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6804301" y="2133600"/>
              <a:ext cx="1250399" cy="3767792"/>
            </a:xfrm>
            <a:prstGeom prst="rect">
              <a:avLst/>
            </a:prstGeom>
            <a:noFill/>
          </p:spPr>
        </p:pic>
        <p:sp>
          <p:nvSpPr>
            <p:cNvPr id="8" name="&quot;No&quot; Symbol 7"/>
            <p:cNvSpPr/>
            <p:nvPr/>
          </p:nvSpPr>
          <p:spPr bwMode="auto">
            <a:xfrm>
              <a:off x="6274582" y="2895600"/>
              <a:ext cx="2286000" cy="2286000"/>
            </a:xfrm>
            <a:prstGeom prst="noSmoking">
              <a:avLst>
                <a:gd name="adj" fmla="val 9717"/>
              </a:avLst>
            </a:prstGeom>
            <a:gradFill>
              <a:gsLst>
                <a:gs pos="0">
                  <a:srgbClr val="D19595"/>
                </a:gs>
                <a:gs pos="49000">
                  <a:srgbClr val="BA3838"/>
                </a:gs>
                <a:gs pos="49100">
                  <a:srgbClr val="B70F0B"/>
                </a:gs>
                <a:gs pos="92000">
                  <a:srgbClr val="CD1F1B"/>
                </a:gs>
                <a:gs pos="100000">
                  <a:srgbClr val="D45252"/>
                </a:gs>
              </a:gsLst>
            </a:gradFill>
            <a:ln>
              <a:solidFill>
                <a:srgbClr val="B74315"/>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4267200"/>
            <a:ext cx="5470525" cy="1663195"/>
          </a:xfrm>
        </p:spPr>
        <p:txBody>
          <a:bodyPr/>
          <a:lstStyle/>
          <a:p>
            <a:r>
              <a:rPr lang="en-US" dirty="0" smtClean="0"/>
              <a:t>Some Design patterns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itle 484353"/>
          <p:cNvSpPr>
            <a:spLocks noGrp="1" noChangeArrowheads="1"/>
          </p:cNvSpPr>
          <p:nvPr>
            <p:ph type="title"/>
          </p:nvPr>
        </p:nvSpPr>
        <p:spPr>
          <a:xfrm>
            <a:off x="381000" y="230188"/>
            <a:ext cx="8382000" cy="941796"/>
          </a:xfrm>
        </p:spPr>
        <p:txBody>
          <a:bodyPr/>
          <a:lstStyle/>
          <a:p>
            <a:r>
              <a:rPr lang="en-US" dirty="0" smtClean="0"/>
              <a:t>Requires Architectural Shift</a:t>
            </a:r>
            <a:br>
              <a:rPr lang="en-US" dirty="0" smtClean="0"/>
            </a:br>
            <a:r>
              <a:rPr sz="2800" dirty="0" smtClean="0">
                <a:gradFill>
                  <a:gsLst>
                    <a:gs pos="5000">
                      <a:schemeClr val="accent2">
                        <a:lumMod val="20000"/>
                        <a:lumOff val="80000"/>
                      </a:schemeClr>
                    </a:gs>
                    <a:gs pos="85000">
                      <a:schemeClr val="accent2">
                        <a:lumMod val="20000"/>
                        <a:lumOff val="80000"/>
                      </a:schemeClr>
                    </a:gs>
                  </a:gsLst>
                  <a:lin ang="5400000" scaled="0"/>
                </a:gradFill>
              </a:rPr>
              <a:t>Single instance – multi-tenancy</a:t>
            </a:r>
          </a:p>
        </p:txBody>
      </p:sp>
      <p:sp>
        <p:nvSpPr>
          <p:cNvPr id="484355" name="Text Placeholder 484354"/>
          <p:cNvSpPr>
            <a:spLocks noGrp="1" noChangeArrowheads="1"/>
          </p:cNvSpPr>
          <p:nvPr>
            <p:ph idx="1"/>
          </p:nvPr>
        </p:nvSpPr>
        <p:spPr>
          <a:xfrm>
            <a:off x="381000" y="1905000"/>
            <a:ext cx="8382000" cy="2554545"/>
          </a:xfrm>
        </p:spPr>
        <p:txBody>
          <a:bodyPr/>
          <a:lstStyle/>
          <a:p>
            <a:r>
              <a:rPr lang="en-US" altLang="zh-CN" dirty="0" smtClean="0"/>
              <a:t>Multi-tenant efficient</a:t>
            </a:r>
            <a:endParaRPr lang="en-US" dirty="0" smtClean="0"/>
          </a:p>
          <a:p>
            <a:pPr lvl="1"/>
            <a:r>
              <a:rPr lang="en-US" altLang="zh-CN" dirty="0" smtClean="0"/>
              <a:t>Sharing resources (</a:t>
            </a:r>
            <a:r>
              <a:rPr lang="en-US" dirty="0" smtClean="0"/>
              <a:t>one instance to run them all)</a:t>
            </a:r>
          </a:p>
          <a:p>
            <a:r>
              <a:rPr lang="en-US" altLang="zh-CN" dirty="0" smtClean="0"/>
              <a:t>Customizable</a:t>
            </a:r>
          </a:p>
          <a:p>
            <a:pPr lvl="1"/>
            <a:r>
              <a:rPr lang="en-US" altLang="zh-CN" dirty="0" smtClean="0"/>
              <a:t>Customization through configuration</a:t>
            </a:r>
          </a:p>
          <a:p>
            <a:r>
              <a:rPr lang="en-US" altLang="zh-CN" dirty="0" smtClean="0"/>
              <a:t>Scalable</a:t>
            </a:r>
          </a:p>
          <a:p>
            <a:pPr lvl="1"/>
            <a:r>
              <a:rPr lang="en-US" dirty="0" smtClean="0"/>
              <a:t>Many applications will require Internet scale</a:t>
            </a:r>
          </a:p>
        </p:txBody>
      </p:sp>
      <p:pic>
        <p:nvPicPr>
          <p:cNvPr id="484356" name="Rectangle 484355"/>
          <p:cNvPicPr>
            <a:picLocks noChangeAspect="1" noChangeArrowheads="1"/>
          </p:cNvPicPr>
          <p:nvPr/>
        </p:nvPicPr>
        <p:blipFill>
          <a:blip r:embed="rId3" cstate="print"/>
          <a:srcRect/>
          <a:stretch>
            <a:fillRect/>
          </a:stretch>
        </p:blipFill>
        <p:spPr bwMode="auto">
          <a:xfrm>
            <a:off x="1638300" y="1737692"/>
            <a:ext cx="5867400" cy="4294257"/>
          </a:xfrm>
          <a:prstGeom prst="rect">
            <a:avLst/>
          </a:prstGeom>
          <a:noFill/>
          <a:ln w="9525">
            <a:noFill/>
            <a:miter lim="800000"/>
            <a:headEnd/>
            <a:tailEnd/>
          </a:ln>
          <a:effectLst>
            <a:outerShdw blurRad="127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84356"/>
                                        </p:tgtEl>
                                      </p:cBhvr>
                                    </p:animEffect>
                                    <p:set>
                                      <p:cBhvr>
                                        <p:cTn id="7" dur="1" fill="hold">
                                          <p:stCondLst>
                                            <p:cond delay="999"/>
                                          </p:stCondLst>
                                        </p:cTn>
                                        <p:tgtEl>
                                          <p:spTgt spid="484356"/>
                                        </p:tgtEl>
                                        <p:attrNameLst>
                                          <p:attrName>style.visibility</p:attrName>
                                        </p:attrNameLst>
                                      </p:cBhvr>
                                      <p:to>
                                        <p:strVal val="hidden"/>
                                      </p:to>
                                    </p:se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484355">
                                            <p:txEl>
                                              <p:pRg st="0" end="0"/>
                                            </p:txEl>
                                          </p:spTgt>
                                        </p:tgtEl>
                                        <p:attrNameLst>
                                          <p:attrName>style.visibility</p:attrName>
                                        </p:attrNameLst>
                                      </p:cBhvr>
                                      <p:to>
                                        <p:strVal val="visible"/>
                                      </p:to>
                                    </p:set>
                                    <p:animEffect transition="in" filter="fade">
                                      <p:cBhvr>
                                        <p:cTn id="11" dur="1000"/>
                                        <p:tgtEl>
                                          <p:spTgt spid="484355">
                                            <p:txEl>
                                              <p:pRg st="0" end="0"/>
                                            </p:txEl>
                                          </p:spTgt>
                                        </p:tgtEl>
                                      </p:cBhvr>
                                    </p:animEffect>
                                    <p:anim calcmode="lin" valueType="num">
                                      <p:cBhvr>
                                        <p:cTn id="12" dur="1000" fill="hold"/>
                                        <p:tgtEl>
                                          <p:spTgt spid="48435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84355">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84355">
                                            <p:txEl>
                                              <p:pRg st="1" end="1"/>
                                            </p:txEl>
                                          </p:spTgt>
                                        </p:tgtEl>
                                        <p:attrNameLst>
                                          <p:attrName>style.visibility</p:attrName>
                                        </p:attrNameLst>
                                      </p:cBhvr>
                                      <p:to>
                                        <p:strVal val="visible"/>
                                      </p:to>
                                    </p:set>
                                    <p:animEffect transition="in" filter="fade">
                                      <p:cBhvr>
                                        <p:cTn id="16" dur="1000"/>
                                        <p:tgtEl>
                                          <p:spTgt spid="484355">
                                            <p:txEl>
                                              <p:pRg st="1" end="1"/>
                                            </p:txEl>
                                          </p:spTgt>
                                        </p:tgtEl>
                                      </p:cBhvr>
                                    </p:animEffect>
                                    <p:anim calcmode="lin" valueType="num">
                                      <p:cBhvr>
                                        <p:cTn id="17" dur="1000" fill="hold"/>
                                        <p:tgtEl>
                                          <p:spTgt spid="48435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84355">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484355">
                                            <p:txEl>
                                              <p:pRg st="2" end="2"/>
                                            </p:txEl>
                                          </p:spTgt>
                                        </p:tgtEl>
                                        <p:attrNameLst>
                                          <p:attrName>style.visibility</p:attrName>
                                        </p:attrNameLst>
                                      </p:cBhvr>
                                      <p:to>
                                        <p:strVal val="visible"/>
                                      </p:to>
                                    </p:set>
                                    <p:animEffect transition="in" filter="fade">
                                      <p:cBhvr>
                                        <p:cTn id="22" dur="1000"/>
                                        <p:tgtEl>
                                          <p:spTgt spid="484355">
                                            <p:txEl>
                                              <p:pRg st="2" end="2"/>
                                            </p:txEl>
                                          </p:spTgt>
                                        </p:tgtEl>
                                      </p:cBhvr>
                                    </p:animEffect>
                                    <p:anim calcmode="lin" valueType="num">
                                      <p:cBhvr>
                                        <p:cTn id="23" dur="1000" fill="hold"/>
                                        <p:tgtEl>
                                          <p:spTgt spid="48435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84355">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84355">
                                            <p:txEl>
                                              <p:pRg st="3" end="3"/>
                                            </p:txEl>
                                          </p:spTgt>
                                        </p:tgtEl>
                                        <p:attrNameLst>
                                          <p:attrName>style.visibility</p:attrName>
                                        </p:attrNameLst>
                                      </p:cBhvr>
                                      <p:to>
                                        <p:strVal val="visible"/>
                                      </p:to>
                                    </p:set>
                                    <p:animEffect transition="in" filter="fade">
                                      <p:cBhvr>
                                        <p:cTn id="27" dur="1000"/>
                                        <p:tgtEl>
                                          <p:spTgt spid="484355">
                                            <p:txEl>
                                              <p:pRg st="3" end="3"/>
                                            </p:txEl>
                                          </p:spTgt>
                                        </p:tgtEl>
                                      </p:cBhvr>
                                    </p:animEffect>
                                    <p:anim calcmode="lin" valueType="num">
                                      <p:cBhvr>
                                        <p:cTn id="28" dur="1000" fill="hold"/>
                                        <p:tgtEl>
                                          <p:spTgt spid="48435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84355">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484355">
                                            <p:txEl>
                                              <p:pRg st="4" end="4"/>
                                            </p:txEl>
                                          </p:spTgt>
                                        </p:tgtEl>
                                        <p:attrNameLst>
                                          <p:attrName>style.visibility</p:attrName>
                                        </p:attrNameLst>
                                      </p:cBhvr>
                                      <p:to>
                                        <p:strVal val="visible"/>
                                      </p:to>
                                    </p:set>
                                    <p:animEffect transition="in" filter="fade">
                                      <p:cBhvr>
                                        <p:cTn id="33" dur="1000"/>
                                        <p:tgtEl>
                                          <p:spTgt spid="484355">
                                            <p:txEl>
                                              <p:pRg st="4" end="4"/>
                                            </p:txEl>
                                          </p:spTgt>
                                        </p:tgtEl>
                                      </p:cBhvr>
                                    </p:animEffect>
                                    <p:anim calcmode="lin" valueType="num">
                                      <p:cBhvr>
                                        <p:cTn id="34" dur="1000" fill="hold"/>
                                        <p:tgtEl>
                                          <p:spTgt spid="48435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84355">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84355">
                                            <p:txEl>
                                              <p:pRg st="5" end="5"/>
                                            </p:txEl>
                                          </p:spTgt>
                                        </p:tgtEl>
                                        <p:attrNameLst>
                                          <p:attrName>style.visibility</p:attrName>
                                        </p:attrNameLst>
                                      </p:cBhvr>
                                      <p:to>
                                        <p:strVal val="visible"/>
                                      </p:to>
                                    </p:set>
                                    <p:animEffect transition="in" filter="fade">
                                      <p:cBhvr>
                                        <p:cTn id="38" dur="1000"/>
                                        <p:tgtEl>
                                          <p:spTgt spid="484355">
                                            <p:txEl>
                                              <p:pRg st="5" end="5"/>
                                            </p:txEl>
                                          </p:spTgt>
                                        </p:tgtEl>
                                      </p:cBhvr>
                                    </p:animEffect>
                                    <p:anim calcmode="lin" valueType="num">
                                      <p:cBhvr>
                                        <p:cTn id="39" dur="1000" fill="hold"/>
                                        <p:tgtEl>
                                          <p:spTgt spid="48435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48435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09550" y="1420813"/>
            <a:ext cx="4325791" cy="2300901"/>
          </a:xfrm>
          <a:prstGeom prst="rect">
            <a:avLst/>
          </a:prstGeom>
          <a:gradFill>
            <a:gsLst>
              <a:gs pos="0">
                <a:schemeClr val="bg1">
                  <a:alpha val="30000"/>
                </a:schemeClr>
              </a:gs>
              <a:gs pos="100000">
                <a:schemeClr val="bg1">
                  <a:alpha val="0"/>
                </a:schemeClr>
              </a:gs>
            </a:gsLst>
            <a:lin ang="108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209550" y="3795099"/>
            <a:ext cx="4325791" cy="2300901"/>
          </a:xfrm>
          <a:prstGeom prst="rect">
            <a:avLst/>
          </a:prstGeom>
          <a:gradFill>
            <a:gsLst>
              <a:gs pos="0">
                <a:schemeClr val="bg1">
                  <a:alpha val="30000"/>
                </a:schemeClr>
              </a:gs>
              <a:gs pos="100000">
                <a:schemeClr val="bg1">
                  <a:alpha val="0"/>
                </a:schemeClr>
              </a:gs>
            </a:gsLst>
            <a:lin ang="108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4608659" y="1420813"/>
            <a:ext cx="4325791" cy="2300901"/>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4608659" y="3795099"/>
            <a:ext cx="4325791" cy="2300901"/>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5378" name="Title 485377"/>
          <p:cNvSpPr>
            <a:spLocks noGrp="1" noChangeArrowheads="1"/>
          </p:cNvSpPr>
          <p:nvPr>
            <p:ph type="title"/>
          </p:nvPr>
        </p:nvSpPr>
        <p:spPr/>
        <p:txBody>
          <a:bodyPr/>
          <a:lstStyle/>
          <a:p>
            <a:r>
              <a:rPr lang="en-US" dirty="0" smtClean="0"/>
              <a:t>“Basic” SaaS Maturity Model</a:t>
            </a:r>
          </a:p>
        </p:txBody>
      </p:sp>
      <p:grpSp>
        <p:nvGrpSpPr>
          <p:cNvPr id="42" name="Group 41"/>
          <p:cNvGrpSpPr/>
          <p:nvPr/>
        </p:nvGrpSpPr>
        <p:grpSpPr>
          <a:xfrm>
            <a:off x="381000" y="1416963"/>
            <a:ext cx="3952874" cy="463997"/>
            <a:chOff x="381000" y="1416963"/>
            <a:chExt cx="3952874" cy="463997"/>
          </a:xfrm>
        </p:grpSpPr>
        <p:sp>
          <p:nvSpPr>
            <p:cNvPr id="16387" name="TextBox 16386"/>
            <p:cNvSpPr txBox="1">
              <a:spLocks noChangeArrowheads="1"/>
            </p:cNvSpPr>
            <p:nvPr/>
          </p:nvSpPr>
          <p:spPr bwMode="auto">
            <a:xfrm>
              <a:off x="676275" y="1493162"/>
              <a:ext cx="3657599" cy="387798"/>
            </a:xfrm>
            <a:prstGeom prst="rect">
              <a:avLst/>
            </a:prstGeom>
            <a:noFill/>
            <a:ln w="9525">
              <a:noFill/>
              <a:miter lim="800000"/>
              <a:headEnd/>
              <a:tailEnd/>
            </a:ln>
          </p:spPr>
          <p:txBody>
            <a:bodyPr wrap="square" lIns="0" tIns="0" rIns="0" bIns="0">
              <a:spAutoFit/>
            </a:bodyPr>
            <a:lstStyle/>
            <a:p>
              <a:pPr algn="l">
                <a:lnSpc>
                  <a:spcPct val="90000"/>
                </a:lnSpc>
              </a:pPr>
              <a:r>
                <a:rPr lang="en-US" sz="1400" b="1" dirty="0" smtClean="0">
                  <a:gradFill>
                    <a:gsLst>
                      <a:gs pos="0">
                        <a:schemeClr val="accent1">
                          <a:lumMod val="40000"/>
                          <a:lumOff val="60000"/>
                        </a:schemeClr>
                      </a:gs>
                      <a:gs pos="100000">
                        <a:schemeClr val="accent1">
                          <a:lumMod val="40000"/>
                          <a:lumOff val="60000"/>
                        </a:schemeClr>
                      </a:gs>
                    </a:gsLst>
                    <a:lin ang="5400000" scaled="0"/>
                  </a:gradFill>
                </a:rPr>
                <a:t>Ad-hoc/custom</a:t>
              </a:r>
              <a:endParaRPr lang="en-US" sz="1400" b="1" dirty="0">
                <a:gradFill>
                  <a:gsLst>
                    <a:gs pos="0">
                      <a:schemeClr val="accent1">
                        <a:lumMod val="40000"/>
                        <a:lumOff val="60000"/>
                      </a:schemeClr>
                    </a:gs>
                    <a:gs pos="100000">
                      <a:schemeClr val="accent1">
                        <a:lumMod val="40000"/>
                        <a:lumOff val="60000"/>
                      </a:schemeClr>
                    </a:gs>
                  </a:gsLst>
                  <a:lin ang="5400000" scaled="0"/>
                </a:gradFill>
              </a:endParaRPr>
            </a:p>
            <a:p>
              <a:pPr algn="l">
                <a:lnSpc>
                  <a:spcPct val="90000"/>
                </a:lnSpc>
              </a:pPr>
              <a:r>
                <a:rPr lang="en-US" sz="1400" b="1" dirty="0" smtClean="0">
                  <a:gradFill>
                    <a:gsLst>
                      <a:gs pos="0">
                        <a:schemeClr val="tx1"/>
                      </a:gs>
                      <a:gs pos="100000">
                        <a:schemeClr val="tx1"/>
                      </a:gs>
                    </a:gsLst>
                    <a:lin ang="5400000" scaled="0"/>
                  </a:gradFill>
                </a:rPr>
                <a:t>Application hosting model (</a:t>
              </a:r>
              <a:r>
                <a:rPr lang="en-US" sz="1400" b="1" dirty="0">
                  <a:gradFill>
                    <a:gsLst>
                      <a:gs pos="0">
                        <a:schemeClr val="tx1"/>
                      </a:gs>
                      <a:gs pos="100000">
                        <a:schemeClr val="tx1"/>
                      </a:gs>
                    </a:gsLst>
                    <a:lin ang="5400000" scaled="0"/>
                  </a:gradFill>
                </a:rPr>
                <a:t>ASP)</a:t>
              </a:r>
            </a:p>
          </p:txBody>
        </p:sp>
        <p:sp>
          <p:nvSpPr>
            <p:cNvPr id="17" name="TextBox 16"/>
            <p:cNvSpPr txBox="1"/>
            <p:nvPr/>
          </p:nvSpPr>
          <p:spPr>
            <a:xfrm>
              <a:off x="381000" y="1416963"/>
              <a:ext cx="339951" cy="430887"/>
            </a:xfrm>
            <a:prstGeom prst="rect">
              <a:avLst/>
            </a:prstGeom>
            <a:noFill/>
          </p:spPr>
          <p:txBody>
            <a:bodyPr wrap="square" lIns="0" tIns="0" rIns="0" bIns="0" rtlCol="0">
              <a:spAutoFit/>
            </a:bodyPr>
            <a:lstStyle/>
            <a:p>
              <a:r>
                <a:rPr lang="en-US" sz="2800" b="1" spc="-150" dirty="0" smtClean="0">
                  <a:ln w="3175">
                    <a:noFill/>
                  </a:ln>
                  <a:gradFill>
                    <a:gsLst>
                      <a:gs pos="5000">
                        <a:schemeClr val="tx1">
                          <a:alpha val="60000"/>
                        </a:schemeClr>
                      </a:gs>
                      <a:gs pos="85000">
                        <a:schemeClr val="tx2">
                          <a:alpha val="60000"/>
                        </a:schemeClr>
                      </a:gs>
                    </a:gsLst>
                    <a:lin ang="5400000" scaled="0"/>
                  </a:gradFill>
                  <a:effectLst>
                    <a:outerShdw blurRad="88900" algn="ctr" rotWithShape="0">
                      <a:prstClr val="black">
                        <a:alpha val="40000"/>
                      </a:prstClr>
                    </a:outerShdw>
                  </a:effectLst>
                  <a:ea typeface="+mj-ea"/>
                  <a:cs typeface="+mj-cs"/>
                </a:rPr>
                <a:t>1</a:t>
              </a:r>
            </a:p>
          </p:txBody>
        </p:sp>
      </p:grpSp>
      <p:grpSp>
        <p:nvGrpSpPr>
          <p:cNvPr id="44" name="Group 43"/>
          <p:cNvGrpSpPr/>
          <p:nvPr/>
        </p:nvGrpSpPr>
        <p:grpSpPr>
          <a:xfrm>
            <a:off x="381000" y="3785574"/>
            <a:ext cx="3952874" cy="430887"/>
            <a:chOff x="381000" y="3785574"/>
            <a:chExt cx="3952874" cy="430887"/>
          </a:xfrm>
        </p:grpSpPr>
        <p:sp>
          <p:nvSpPr>
            <p:cNvPr id="16389" name="TextBox 16388"/>
            <p:cNvSpPr txBox="1">
              <a:spLocks noChangeArrowheads="1"/>
            </p:cNvSpPr>
            <p:nvPr/>
          </p:nvSpPr>
          <p:spPr bwMode="auto">
            <a:xfrm>
              <a:off x="676275" y="3863751"/>
              <a:ext cx="3657599" cy="193899"/>
            </a:xfrm>
            <a:prstGeom prst="rect">
              <a:avLst/>
            </a:prstGeom>
            <a:noFill/>
            <a:ln w="9525">
              <a:noFill/>
              <a:miter lim="800000"/>
              <a:headEnd/>
              <a:tailEnd/>
            </a:ln>
          </p:spPr>
          <p:txBody>
            <a:bodyPr wrap="square" lIns="0" tIns="0" rIns="0" bIns="0">
              <a:spAutoFit/>
            </a:bodyPr>
            <a:lstStyle/>
            <a:p>
              <a:pPr>
                <a:lnSpc>
                  <a:spcPct val="90000"/>
                </a:lnSpc>
                <a:spcBef>
                  <a:spcPct val="50000"/>
                </a:spcBef>
              </a:pPr>
              <a:r>
                <a:rPr lang="en-US" sz="1400" b="1" dirty="0" smtClean="0">
                  <a:gradFill>
                    <a:gsLst>
                      <a:gs pos="0">
                        <a:schemeClr val="accent1">
                          <a:lumMod val="40000"/>
                          <a:lumOff val="60000"/>
                        </a:schemeClr>
                      </a:gs>
                      <a:gs pos="100000">
                        <a:schemeClr val="accent1">
                          <a:lumMod val="40000"/>
                          <a:lumOff val="60000"/>
                        </a:schemeClr>
                      </a:gs>
                    </a:gsLst>
                    <a:lin ang="5400000" scaled="0"/>
                  </a:gradFill>
                </a:rPr>
                <a:t>Configurable, multi-tenant</a:t>
              </a:r>
            </a:p>
          </p:txBody>
        </p:sp>
        <p:sp>
          <p:nvSpPr>
            <p:cNvPr id="18" name="TextBox 17"/>
            <p:cNvSpPr txBox="1"/>
            <p:nvPr/>
          </p:nvSpPr>
          <p:spPr>
            <a:xfrm>
              <a:off x="381000" y="3785574"/>
              <a:ext cx="339951" cy="430887"/>
            </a:xfrm>
            <a:prstGeom prst="rect">
              <a:avLst/>
            </a:prstGeom>
            <a:noFill/>
          </p:spPr>
          <p:txBody>
            <a:bodyPr wrap="square" lIns="0" tIns="0" rIns="0" bIns="0" rtlCol="0">
              <a:spAutoFit/>
            </a:bodyPr>
            <a:lstStyle/>
            <a:p>
              <a:r>
                <a:rPr lang="en-US" sz="2800" b="1" spc="-150" dirty="0" smtClean="0">
                  <a:ln w="3175">
                    <a:noFill/>
                  </a:ln>
                  <a:gradFill>
                    <a:gsLst>
                      <a:gs pos="5000">
                        <a:schemeClr val="tx1">
                          <a:alpha val="60000"/>
                        </a:schemeClr>
                      </a:gs>
                      <a:gs pos="85000">
                        <a:schemeClr val="tx2">
                          <a:alpha val="60000"/>
                        </a:schemeClr>
                      </a:gs>
                    </a:gsLst>
                    <a:lin ang="5400000" scaled="0"/>
                  </a:gradFill>
                  <a:effectLst>
                    <a:outerShdw blurRad="88900" algn="ctr" rotWithShape="0">
                      <a:prstClr val="black">
                        <a:alpha val="40000"/>
                      </a:prstClr>
                    </a:outerShdw>
                  </a:effectLst>
                  <a:ea typeface="+mj-ea"/>
                  <a:cs typeface="+mj-cs"/>
                </a:rPr>
                <a:t>3</a:t>
              </a:r>
            </a:p>
          </p:txBody>
        </p:sp>
      </p:grpSp>
      <p:grpSp>
        <p:nvGrpSpPr>
          <p:cNvPr id="43" name="Group 42"/>
          <p:cNvGrpSpPr/>
          <p:nvPr/>
        </p:nvGrpSpPr>
        <p:grpSpPr>
          <a:xfrm>
            <a:off x="4670199" y="1416963"/>
            <a:ext cx="3407001" cy="463998"/>
            <a:chOff x="4670199" y="1416963"/>
            <a:chExt cx="3407001" cy="463998"/>
          </a:xfrm>
        </p:grpSpPr>
        <p:sp>
          <p:nvSpPr>
            <p:cNvPr id="16388" name="TextBox 16387"/>
            <p:cNvSpPr txBox="1">
              <a:spLocks noChangeArrowheads="1"/>
            </p:cNvSpPr>
            <p:nvPr/>
          </p:nvSpPr>
          <p:spPr bwMode="auto">
            <a:xfrm>
              <a:off x="4953000" y="1493163"/>
              <a:ext cx="3124200" cy="387798"/>
            </a:xfrm>
            <a:prstGeom prst="rect">
              <a:avLst/>
            </a:prstGeom>
            <a:noFill/>
            <a:ln w="9525">
              <a:noFill/>
              <a:miter lim="800000"/>
              <a:headEnd/>
              <a:tailEnd/>
            </a:ln>
          </p:spPr>
          <p:txBody>
            <a:bodyPr wrap="square" lIns="0" tIns="0" rIns="0" bIns="0">
              <a:spAutoFit/>
            </a:bodyPr>
            <a:lstStyle/>
            <a:p>
              <a:pPr>
                <a:lnSpc>
                  <a:spcPct val="90000"/>
                </a:lnSpc>
              </a:pPr>
              <a:r>
                <a:rPr lang="en-US" sz="1400" b="1" dirty="0" smtClean="0">
                  <a:gradFill>
                    <a:gsLst>
                      <a:gs pos="0">
                        <a:schemeClr val="accent1">
                          <a:lumMod val="40000"/>
                          <a:lumOff val="60000"/>
                        </a:schemeClr>
                      </a:gs>
                      <a:gs pos="100000">
                        <a:schemeClr val="accent1">
                          <a:lumMod val="40000"/>
                          <a:lumOff val="60000"/>
                        </a:schemeClr>
                      </a:gs>
                    </a:gsLst>
                    <a:lin ang="5400000" scaled="0"/>
                  </a:gradFill>
                </a:rPr>
                <a:t>Configurable (but single tenant)</a:t>
              </a:r>
            </a:p>
            <a:p>
              <a:pPr>
                <a:lnSpc>
                  <a:spcPct val="90000"/>
                </a:lnSpc>
              </a:pPr>
              <a:r>
                <a:rPr lang="en-US" sz="1400" b="1" dirty="0" smtClean="0">
                  <a:gradFill>
                    <a:gsLst>
                      <a:gs pos="0">
                        <a:schemeClr val="tx1"/>
                      </a:gs>
                      <a:gs pos="100000">
                        <a:schemeClr val="tx1"/>
                      </a:gs>
                    </a:gsLst>
                    <a:lin ang="5400000" scaled="0"/>
                  </a:gradFill>
                </a:rPr>
                <a:t>Physical or virtual isolation</a:t>
              </a:r>
            </a:p>
          </p:txBody>
        </p:sp>
        <p:sp>
          <p:nvSpPr>
            <p:cNvPr id="21" name="TextBox 20"/>
            <p:cNvSpPr txBox="1"/>
            <p:nvPr/>
          </p:nvSpPr>
          <p:spPr>
            <a:xfrm>
              <a:off x="4670199" y="1416963"/>
              <a:ext cx="339951" cy="430887"/>
            </a:xfrm>
            <a:prstGeom prst="rect">
              <a:avLst/>
            </a:prstGeom>
            <a:noFill/>
          </p:spPr>
          <p:txBody>
            <a:bodyPr wrap="square" lIns="0" tIns="0" rIns="0" bIns="0" rtlCol="0">
              <a:spAutoFit/>
            </a:bodyPr>
            <a:lstStyle/>
            <a:p>
              <a:r>
                <a:rPr lang="en-US" sz="2800" b="1" spc="-150" dirty="0" smtClean="0">
                  <a:ln w="3175">
                    <a:noFill/>
                  </a:ln>
                  <a:gradFill>
                    <a:gsLst>
                      <a:gs pos="5000">
                        <a:schemeClr val="tx1">
                          <a:alpha val="60000"/>
                        </a:schemeClr>
                      </a:gs>
                      <a:gs pos="85000">
                        <a:schemeClr val="tx2">
                          <a:alpha val="60000"/>
                        </a:schemeClr>
                      </a:gs>
                    </a:gsLst>
                    <a:lin ang="5400000" scaled="0"/>
                  </a:gradFill>
                  <a:effectLst>
                    <a:outerShdw blurRad="88900" algn="ctr" rotWithShape="0">
                      <a:prstClr val="black">
                        <a:alpha val="40000"/>
                      </a:prstClr>
                    </a:outerShdw>
                  </a:effectLst>
                  <a:ea typeface="+mj-ea"/>
                  <a:cs typeface="+mj-cs"/>
                </a:rPr>
                <a:t>2</a:t>
              </a:r>
            </a:p>
          </p:txBody>
        </p:sp>
      </p:grpSp>
      <p:grpSp>
        <p:nvGrpSpPr>
          <p:cNvPr id="45" name="Group 44"/>
          <p:cNvGrpSpPr/>
          <p:nvPr/>
        </p:nvGrpSpPr>
        <p:grpSpPr>
          <a:xfrm>
            <a:off x="4670199" y="3785574"/>
            <a:ext cx="3711801" cy="430887"/>
            <a:chOff x="4670199" y="3785574"/>
            <a:chExt cx="3711801" cy="430887"/>
          </a:xfrm>
        </p:grpSpPr>
        <p:sp>
          <p:nvSpPr>
            <p:cNvPr id="16390" name="TextBox 16389"/>
            <p:cNvSpPr txBox="1">
              <a:spLocks noChangeArrowheads="1"/>
            </p:cNvSpPr>
            <p:nvPr/>
          </p:nvSpPr>
          <p:spPr bwMode="auto">
            <a:xfrm>
              <a:off x="4953000" y="3863751"/>
              <a:ext cx="3429000" cy="193899"/>
            </a:xfrm>
            <a:prstGeom prst="rect">
              <a:avLst/>
            </a:prstGeom>
            <a:noFill/>
            <a:ln w="9525">
              <a:noFill/>
              <a:miter lim="800000"/>
              <a:headEnd/>
              <a:tailEnd/>
            </a:ln>
          </p:spPr>
          <p:txBody>
            <a:bodyPr wrap="square" lIns="0" tIns="0" rIns="0" bIns="0">
              <a:spAutoFit/>
            </a:bodyPr>
            <a:lstStyle/>
            <a:p>
              <a:pPr>
                <a:lnSpc>
                  <a:spcPct val="90000"/>
                </a:lnSpc>
                <a:spcBef>
                  <a:spcPct val="50000"/>
                </a:spcBef>
              </a:pPr>
              <a:r>
                <a:rPr lang="en-US" sz="1400" b="1" dirty="0" smtClean="0">
                  <a:gradFill>
                    <a:gsLst>
                      <a:gs pos="0">
                        <a:schemeClr val="accent1">
                          <a:lumMod val="40000"/>
                          <a:lumOff val="60000"/>
                        </a:schemeClr>
                      </a:gs>
                      <a:gs pos="100000">
                        <a:schemeClr val="accent1">
                          <a:lumMod val="40000"/>
                          <a:lumOff val="60000"/>
                        </a:schemeClr>
                      </a:gs>
                    </a:gsLst>
                    <a:lin ang="5400000" scaled="0"/>
                  </a:gradFill>
                </a:rPr>
                <a:t>Scalable, configurable, multi-tenant</a:t>
              </a:r>
            </a:p>
          </p:txBody>
        </p:sp>
        <p:sp>
          <p:nvSpPr>
            <p:cNvPr id="22" name="TextBox 21"/>
            <p:cNvSpPr txBox="1"/>
            <p:nvPr/>
          </p:nvSpPr>
          <p:spPr>
            <a:xfrm>
              <a:off x="4670199" y="3785574"/>
              <a:ext cx="339951" cy="430887"/>
            </a:xfrm>
            <a:prstGeom prst="rect">
              <a:avLst/>
            </a:prstGeom>
            <a:noFill/>
          </p:spPr>
          <p:txBody>
            <a:bodyPr wrap="square" lIns="0" tIns="0" rIns="0" bIns="0" rtlCol="0">
              <a:spAutoFit/>
            </a:bodyPr>
            <a:lstStyle/>
            <a:p>
              <a:r>
                <a:rPr lang="en-US" sz="2800" b="1" spc="-150" dirty="0" smtClean="0">
                  <a:ln w="3175">
                    <a:noFill/>
                  </a:ln>
                  <a:gradFill>
                    <a:gsLst>
                      <a:gs pos="5000">
                        <a:schemeClr val="tx1">
                          <a:alpha val="60000"/>
                        </a:schemeClr>
                      </a:gs>
                      <a:gs pos="85000">
                        <a:schemeClr val="tx2">
                          <a:alpha val="60000"/>
                        </a:schemeClr>
                      </a:gs>
                    </a:gsLst>
                    <a:lin ang="5400000" scaled="0"/>
                  </a:gradFill>
                  <a:effectLst>
                    <a:outerShdw blurRad="88900" algn="ctr" rotWithShape="0">
                      <a:prstClr val="black">
                        <a:alpha val="40000"/>
                      </a:prstClr>
                    </a:outerShdw>
                  </a:effectLst>
                  <a:ea typeface="+mj-ea"/>
                  <a:cs typeface="+mj-cs"/>
                </a:rPr>
                <a:t>4</a:t>
              </a:r>
            </a:p>
          </p:txBody>
        </p:sp>
      </p:grpSp>
      <p:grpSp>
        <p:nvGrpSpPr>
          <p:cNvPr id="68" name="Group 67"/>
          <p:cNvGrpSpPr/>
          <p:nvPr/>
        </p:nvGrpSpPr>
        <p:grpSpPr>
          <a:xfrm>
            <a:off x="933450" y="1921384"/>
            <a:ext cx="2895600" cy="1140415"/>
            <a:chOff x="933450" y="1921384"/>
            <a:chExt cx="2895600" cy="1140415"/>
          </a:xfrm>
        </p:grpSpPr>
        <p:grpSp>
          <p:nvGrpSpPr>
            <p:cNvPr id="27" name="Group 26"/>
            <p:cNvGrpSpPr>
              <a:grpSpLocks noChangeAspect="1"/>
            </p:cNvGrpSpPr>
            <p:nvPr/>
          </p:nvGrpSpPr>
          <p:grpSpPr>
            <a:xfrm>
              <a:off x="1229445" y="1921384"/>
              <a:ext cx="2286000" cy="983374"/>
              <a:chOff x="1066800" y="1999068"/>
              <a:chExt cx="2438400" cy="1048932"/>
            </a:xfrm>
          </p:grpSpPr>
          <p:pic>
            <p:nvPicPr>
              <p:cNvPr id="1026" name="Picture 2" descr="C:\Program Files\Microsoft Resource DVD Artwork\DVD_ART34\Artwork_Imagery\Icons - Illustrations\people\black silhouettes\PRB woman 3 silhouette people ready.png"/>
              <p:cNvPicPr>
                <a:picLocks noChangeAspect="1" noChangeArrowheads="1"/>
              </p:cNvPicPr>
              <p:nvPr/>
            </p:nvPicPr>
            <p:blipFill>
              <a:blip r:embed="rId3" cstate="print">
                <a:lum bright="100000"/>
              </a:blip>
              <a:srcRect/>
              <a:stretch>
                <a:fillRect/>
              </a:stretch>
            </p:blipFill>
            <p:spPr bwMode="auto">
              <a:xfrm>
                <a:off x="3111850" y="2063260"/>
                <a:ext cx="393350" cy="984740"/>
              </a:xfrm>
              <a:prstGeom prst="rect">
                <a:avLst/>
              </a:prstGeom>
              <a:noFill/>
              <a:effectLst>
                <a:outerShdw blurRad="88900" algn="ctr" rotWithShape="0">
                  <a:prstClr val="black">
                    <a:alpha val="40000"/>
                  </a:prstClr>
                </a:outerShdw>
              </a:effectLst>
            </p:spPr>
          </p:pic>
          <p:pic>
            <p:nvPicPr>
              <p:cNvPr id="1027" name="Picture 3" descr="C:\Program Files\Microsoft Resource DVD Artwork\DVD_ART34\Artwork_Imagery\Icons - Illustrations\people\black silhouettes\PRB man silhouette people ready.png"/>
              <p:cNvPicPr>
                <a:picLocks noChangeAspect="1" noChangeArrowheads="1"/>
              </p:cNvPicPr>
              <p:nvPr/>
            </p:nvPicPr>
            <p:blipFill>
              <a:blip r:embed="rId4" cstate="print">
                <a:lum bright="100000"/>
              </a:blip>
              <a:srcRect/>
              <a:stretch>
                <a:fillRect/>
              </a:stretch>
            </p:blipFill>
            <p:spPr bwMode="auto">
              <a:xfrm>
                <a:off x="2135294" y="1999068"/>
                <a:ext cx="293218" cy="1048932"/>
              </a:xfrm>
              <a:prstGeom prst="rect">
                <a:avLst/>
              </a:prstGeom>
              <a:noFill/>
              <a:effectLst>
                <a:outerShdw blurRad="88900" algn="ctr" rotWithShape="0">
                  <a:prstClr val="black">
                    <a:alpha val="40000"/>
                  </a:prstClr>
                </a:outerShdw>
              </a:effectLst>
            </p:spPr>
          </p:pic>
          <p:pic>
            <p:nvPicPr>
              <p:cNvPr id="1028" name="Picture 4" descr="C:\Program Files\Microsoft Resource DVD Artwork\DVD_ART34\Artwork_Imagery\Icons - Illustrations\people\black silhouettes\PRB woman 2 silhouette people ready.png"/>
              <p:cNvPicPr>
                <a:picLocks noChangeAspect="1" noChangeArrowheads="1"/>
              </p:cNvPicPr>
              <p:nvPr/>
            </p:nvPicPr>
            <p:blipFill>
              <a:blip r:embed="rId5" cstate="print">
                <a:lum bright="100000"/>
              </a:blip>
              <a:srcRect/>
              <a:stretch>
                <a:fillRect/>
              </a:stretch>
            </p:blipFill>
            <p:spPr bwMode="auto">
              <a:xfrm>
                <a:off x="1066800" y="2022287"/>
                <a:ext cx="385155" cy="1025713"/>
              </a:xfrm>
              <a:prstGeom prst="rect">
                <a:avLst/>
              </a:prstGeom>
              <a:noFill/>
              <a:effectLst>
                <a:outerShdw blurRad="88900" algn="ctr" rotWithShape="0">
                  <a:prstClr val="black">
                    <a:alpha val="40000"/>
                  </a:prstClr>
                </a:outerShdw>
              </a:effectLst>
            </p:spPr>
          </p:pic>
        </p:grpSp>
        <p:sp>
          <p:nvSpPr>
            <p:cNvPr id="65" name="TextBox 64"/>
            <p:cNvSpPr txBox="1">
              <a:spLocks noChangeArrowheads="1"/>
            </p:cNvSpPr>
            <p:nvPr/>
          </p:nvSpPr>
          <p:spPr bwMode="auto">
            <a:xfrm>
              <a:off x="933450"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1</a:t>
              </a:r>
              <a:endParaRPr lang="en-US" sz="1200" dirty="0">
                <a:gradFill>
                  <a:gsLst>
                    <a:gs pos="0">
                      <a:schemeClr val="tx1"/>
                    </a:gs>
                    <a:gs pos="100000">
                      <a:schemeClr val="tx1"/>
                    </a:gs>
                  </a:gsLst>
                  <a:lin ang="5400000" scaled="0"/>
                </a:gradFill>
              </a:endParaRPr>
            </a:p>
          </p:txBody>
        </p:sp>
        <p:sp>
          <p:nvSpPr>
            <p:cNvPr id="66" name="TextBox 65"/>
            <p:cNvSpPr txBox="1">
              <a:spLocks noChangeArrowheads="1"/>
            </p:cNvSpPr>
            <p:nvPr/>
          </p:nvSpPr>
          <p:spPr bwMode="auto">
            <a:xfrm>
              <a:off x="1885951"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2</a:t>
              </a:r>
              <a:endParaRPr lang="en-US" sz="1200" dirty="0">
                <a:gradFill>
                  <a:gsLst>
                    <a:gs pos="0">
                      <a:schemeClr val="tx1"/>
                    </a:gs>
                    <a:gs pos="100000">
                      <a:schemeClr val="tx1"/>
                    </a:gs>
                  </a:gsLst>
                  <a:lin ang="5400000" scaled="0"/>
                </a:gradFill>
              </a:endParaRPr>
            </a:p>
          </p:txBody>
        </p:sp>
        <p:sp>
          <p:nvSpPr>
            <p:cNvPr id="67" name="TextBox 66"/>
            <p:cNvSpPr txBox="1">
              <a:spLocks noChangeArrowheads="1"/>
            </p:cNvSpPr>
            <p:nvPr/>
          </p:nvSpPr>
          <p:spPr bwMode="auto">
            <a:xfrm>
              <a:off x="2838451"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3</a:t>
              </a:r>
              <a:endParaRPr lang="en-US" sz="1200" dirty="0">
                <a:gradFill>
                  <a:gsLst>
                    <a:gs pos="0">
                      <a:schemeClr val="tx1"/>
                    </a:gs>
                    <a:gs pos="100000">
                      <a:schemeClr val="tx1"/>
                    </a:gs>
                  </a:gsLst>
                  <a:lin ang="5400000" scaled="0"/>
                </a:gradFill>
              </a:endParaRPr>
            </a:p>
          </p:txBody>
        </p:sp>
      </p:grpSp>
      <p:grpSp>
        <p:nvGrpSpPr>
          <p:cNvPr id="69" name="Group 68"/>
          <p:cNvGrpSpPr/>
          <p:nvPr/>
        </p:nvGrpSpPr>
        <p:grpSpPr>
          <a:xfrm>
            <a:off x="5334000" y="1921384"/>
            <a:ext cx="2895600" cy="1140415"/>
            <a:chOff x="933450" y="1921384"/>
            <a:chExt cx="2895600" cy="1140415"/>
          </a:xfrm>
        </p:grpSpPr>
        <p:grpSp>
          <p:nvGrpSpPr>
            <p:cNvPr id="70" name="Group 26"/>
            <p:cNvGrpSpPr>
              <a:grpSpLocks noChangeAspect="1"/>
            </p:cNvGrpSpPr>
            <p:nvPr/>
          </p:nvGrpSpPr>
          <p:grpSpPr>
            <a:xfrm>
              <a:off x="1229446" y="1921384"/>
              <a:ext cx="2286002" cy="983374"/>
              <a:chOff x="1066800" y="1999068"/>
              <a:chExt cx="2438400" cy="1048932"/>
            </a:xfrm>
          </p:grpSpPr>
          <p:pic>
            <p:nvPicPr>
              <p:cNvPr id="74" name="Picture 2" descr="C:\Program Files\Microsoft Resource DVD Artwork\DVD_ART34\Artwork_Imagery\Icons - Illustrations\people\black silhouettes\PRB woman 3 silhouette people ready.png"/>
              <p:cNvPicPr>
                <a:picLocks noChangeAspect="1" noChangeArrowheads="1"/>
              </p:cNvPicPr>
              <p:nvPr/>
            </p:nvPicPr>
            <p:blipFill>
              <a:blip r:embed="rId3" cstate="print">
                <a:lum bright="100000"/>
              </a:blip>
              <a:srcRect/>
              <a:stretch>
                <a:fillRect/>
              </a:stretch>
            </p:blipFill>
            <p:spPr bwMode="auto">
              <a:xfrm>
                <a:off x="3111850" y="2063260"/>
                <a:ext cx="393350" cy="984740"/>
              </a:xfrm>
              <a:prstGeom prst="rect">
                <a:avLst/>
              </a:prstGeom>
              <a:noFill/>
              <a:effectLst>
                <a:outerShdw blurRad="88900" algn="ctr" rotWithShape="0">
                  <a:prstClr val="black">
                    <a:alpha val="40000"/>
                  </a:prstClr>
                </a:outerShdw>
              </a:effectLst>
            </p:spPr>
          </p:pic>
          <p:pic>
            <p:nvPicPr>
              <p:cNvPr id="75" name="Picture 3" descr="C:\Program Files\Microsoft Resource DVD Artwork\DVD_ART34\Artwork_Imagery\Icons - Illustrations\people\black silhouettes\PRB man silhouette people ready.png"/>
              <p:cNvPicPr>
                <a:picLocks noChangeAspect="1" noChangeArrowheads="1"/>
              </p:cNvPicPr>
              <p:nvPr/>
            </p:nvPicPr>
            <p:blipFill>
              <a:blip r:embed="rId4" cstate="print">
                <a:lum bright="100000"/>
              </a:blip>
              <a:srcRect/>
              <a:stretch>
                <a:fillRect/>
              </a:stretch>
            </p:blipFill>
            <p:spPr bwMode="auto">
              <a:xfrm>
                <a:off x="2135294" y="1999068"/>
                <a:ext cx="293218" cy="1048932"/>
              </a:xfrm>
              <a:prstGeom prst="rect">
                <a:avLst/>
              </a:prstGeom>
              <a:noFill/>
              <a:effectLst>
                <a:outerShdw blurRad="88900" algn="ctr" rotWithShape="0">
                  <a:prstClr val="black">
                    <a:alpha val="40000"/>
                  </a:prstClr>
                </a:outerShdw>
              </a:effectLst>
            </p:spPr>
          </p:pic>
          <p:pic>
            <p:nvPicPr>
              <p:cNvPr id="76" name="Picture 4" descr="C:\Program Files\Microsoft Resource DVD Artwork\DVD_ART34\Artwork_Imagery\Icons - Illustrations\people\black silhouettes\PRB woman 2 silhouette people ready.png"/>
              <p:cNvPicPr>
                <a:picLocks noChangeAspect="1" noChangeArrowheads="1"/>
              </p:cNvPicPr>
              <p:nvPr/>
            </p:nvPicPr>
            <p:blipFill>
              <a:blip r:embed="rId5" cstate="print">
                <a:lum bright="100000"/>
              </a:blip>
              <a:srcRect/>
              <a:stretch>
                <a:fillRect/>
              </a:stretch>
            </p:blipFill>
            <p:spPr bwMode="auto">
              <a:xfrm>
                <a:off x="1066800" y="2022287"/>
                <a:ext cx="385155" cy="1025713"/>
              </a:xfrm>
              <a:prstGeom prst="rect">
                <a:avLst/>
              </a:prstGeom>
              <a:noFill/>
              <a:effectLst>
                <a:outerShdw blurRad="88900" algn="ctr" rotWithShape="0">
                  <a:prstClr val="black">
                    <a:alpha val="40000"/>
                  </a:prstClr>
                </a:outerShdw>
              </a:effectLst>
            </p:spPr>
          </p:pic>
        </p:grpSp>
        <p:sp>
          <p:nvSpPr>
            <p:cNvPr id="71" name="TextBox 70"/>
            <p:cNvSpPr txBox="1">
              <a:spLocks noChangeArrowheads="1"/>
            </p:cNvSpPr>
            <p:nvPr/>
          </p:nvSpPr>
          <p:spPr bwMode="auto">
            <a:xfrm>
              <a:off x="933450"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1</a:t>
              </a:r>
              <a:endParaRPr lang="en-US" sz="1200" dirty="0">
                <a:gradFill>
                  <a:gsLst>
                    <a:gs pos="0">
                      <a:schemeClr val="tx1"/>
                    </a:gs>
                    <a:gs pos="100000">
                      <a:schemeClr val="tx1"/>
                    </a:gs>
                  </a:gsLst>
                  <a:lin ang="5400000" scaled="0"/>
                </a:gradFill>
              </a:endParaRPr>
            </a:p>
          </p:txBody>
        </p:sp>
        <p:sp>
          <p:nvSpPr>
            <p:cNvPr id="72" name="TextBox 71"/>
            <p:cNvSpPr txBox="1">
              <a:spLocks noChangeArrowheads="1"/>
            </p:cNvSpPr>
            <p:nvPr/>
          </p:nvSpPr>
          <p:spPr bwMode="auto">
            <a:xfrm>
              <a:off x="1885951"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2</a:t>
              </a:r>
              <a:endParaRPr lang="en-US" sz="1200" dirty="0">
                <a:gradFill>
                  <a:gsLst>
                    <a:gs pos="0">
                      <a:schemeClr val="tx1"/>
                    </a:gs>
                    <a:gs pos="100000">
                      <a:schemeClr val="tx1"/>
                    </a:gs>
                  </a:gsLst>
                  <a:lin ang="5400000" scaled="0"/>
                </a:gradFill>
              </a:endParaRPr>
            </a:p>
          </p:txBody>
        </p:sp>
        <p:sp>
          <p:nvSpPr>
            <p:cNvPr id="73" name="TextBox 72"/>
            <p:cNvSpPr txBox="1">
              <a:spLocks noChangeArrowheads="1"/>
            </p:cNvSpPr>
            <p:nvPr/>
          </p:nvSpPr>
          <p:spPr bwMode="auto">
            <a:xfrm>
              <a:off x="2838451"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3</a:t>
              </a:r>
              <a:endParaRPr lang="en-US" sz="1200" dirty="0">
                <a:gradFill>
                  <a:gsLst>
                    <a:gs pos="0">
                      <a:schemeClr val="tx1"/>
                    </a:gs>
                    <a:gs pos="100000">
                      <a:schemeClr val="tx1"/>
                    </a:gs>
                  </a:gsLst>
                  <a:lin ang="5400000" scaled="0"/>
                </a:gradFill>
              </a:endParaRPr>
            </a:p>
          </p:txBody>
        </p:sp>
      </p:grpSp>
      <p:grpSp>
        <p:nvGrpSpPr>
          <p:cNvPr id="79" name="Group 67"/>
          <p:cNvGrpSpPr/>
          <p:nvPr/>
        </p:nvGrpSpPr>
        <p:grpSpPr>
          <a:xfrm>
            <a:off x="933450" y="4095750"/>
            <a:ext cx="2895600" cy="1140415"/>
            <a:chOff x="933450" y="1921384"/>
            <a:chExt cx="2895600" cy="1140415"/>
          </a:xfrm>
        </p:grpSpPr>
        <p:grpSp>
          <p:nvGrpSpPr>
            <p:cNvPr id="88" name="Group 26"/>
            <p:cNvGrpSpPr>
              <a:grpSpLocks noChangeAspect="1"/>
            </p:cNvGrpSpPr>
            <p:nvPr/>
          </p:nvGrpSpPr>
          <p:grpSpPr>
            <a:xfrm>
              <a:off x="1229446" y="1921384"/>
              <a:ext cx="2286002" cy="983374"/>
              <a:chOff x="1066800" y="1999068"/>
              <a:chExt cx="2438400" cy="1048932"/>
            </a:xfrm>
          </p:grpSpPr>
          <p:pic>
            <p:nvPicPr>
              <p:cNvPr id="92" name="Picture 2" descr="C:\Program Files\Microsoft Resource DVD Artwork\DVD_ART34\Artwork_Imagery\Icons - Illustrations\people\black silhouettes\PRB woman 3 silhouette people ready.png"/>
              <p:cNvPicPr>
                <a:picLocks noChangeAspect="1" noChangeArrowheads="1"/>
              </p:cNvPicPr>
              <p:nvPr/>
            </p:nvPicPr>
            <p:blipFill>
              <a:blip r:embed="rId3" cstate="print">
                <a:lum bright="100000"/>
              </a:blip>
              <a:srcRect/>
              <a:stretch>
                <a:fillRect/>
              </a:stretch>
            </p:blipFill>
            <p:spPr bwMode="auto">
              <a:xfrm>
                <a:off x="3111850" y="2063260"/>
                <a:ext cx="393350" cy="984740"/>
              </a:xfrm>
              <a:prstGeom prst="rect">
                <a:avLst/>
              </a:prstGeom>
              <a:noFill/>
              <a:effectLst>
                <a:outerShdw blurRad="88900" algn="ctr" rotWithShape="0">
                  <a:prstClr val="black">
                    <a:alpha val="40000"/>
                  </a:prstClr>
                </a:outerShdw>
              </a:effectLst>
            </p:spPr>
          </p:pic>
          <p:pic>
            <p:nvPicPr>
              <p:cNvPr id="93" name="Picture 3" descr="C:\Program Files\Microsoft Resource DVD Artwork\DVD_ART34\Artwork_Imagery\Icons - Illustrations\people\black silhouettes\PRB man silhouette people ready.png"/>
              <p:cNvPicPr>
                <a:picLocks noChangeAspect="1" noChangeArrowheads="1"/>
              </p:cNvPicPr>
              <p:nvPr/>
            </p:nvPicPr>
            <p:blipFill>
              <a:blip r:embed="rId4" cstate="print">
                <a:lum bright="100000"/>
              </a:blip>
              <a:srcRect/>
              <a:stretch>
                <a:fillRect/>
              </a:stretch>
            </p:blipFill>
            <p:spPr bwMode="auto">
              <a:xfrm>
                <a:off x="2135294" y="1999068"/>
                <a:ext cx="293218" cy="1048932"/>
              </a:xfrm>
              <a:prstGeom prst="rect">
                <a:avLst/>
              </a:prstGeom>
              <a:noFill/>
              <a:effectLst>
                <a:outerShdw blurRad="88900" algn="ctr" rotWithShape="0">
                  <a:prstClr val="black">
                    <a:alpha val="40000"/>
                  </a:prstClr>
                </a:outerShdw>
              </a:effectLst>
            </p:spPr>
          </p:pic>
          <p:pic>
            <p:nvPicPr>
              <p:cNvPr id="94" name="Picture 4" descr="C:\Program Files\Microsoft Resource DVD Artwork\DVD_ART34\Artwork_Imagery\Icons - Illustrations\people\black silhouettes\PRB woman 2 silhouette people ready.png"/>
              <p:cNvPicPr>
                <a:picLocks noChangeAspect="1" noChangeArrowheads="1"/>
              </p:cNvPicPr>
              <p:nvPr/>
            </p:nvPicPr>
            <p:blipFill>
              <a:blip r:embed="rId5" cstate="print">
                <a:lum bright="100000"/>
              </a:blip>
              <a:srcRect/>
              <a:stretch>
                <a:fillRect/>
              </a:stretch>
            </p:blipFill>
            <p:spPr bwMode="auto">
              <a:xfrm>
                <a:off x="1066800" y="2022287"/>
                <a:ext cx="385155" cy="1025713"/>
              </a:xfrm>
              <a:prstGeom prst="rect">
                <a:avLst/>
              </a:prstGeom>
              <a:noFill/>
              <a:effectLst>
                <a:outerShdw blurRad="88900" algn="ctr" rotWithShape="0">
                  <a:prstClr val="black">
                    <a:alpha val="40000"/>
                  </a:prstClr>
                </a:outerShdw>
              </a:effectLst>
            </p:spPr>
          </p:pic>
        </p:grpSp>
        <p:sp>
          <p:nvSpPr>
            <p:cNvPr id="89" name="TextBox 88"/>
            <p:cNvSpPr txBox="1">
              <a:spLocks noChangeArrowheads="1"/>
            </p:cNvSpPr>
            <p:nvPr/>
          </p:nvSpPr>
          <p:spPr bwMode="auto">
            <a:xfrm>
              <a:off x="933450"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1</a:t>
              </a:r>
              <a:endParaRPr lang="en-US" sz="1200" dirty="0">
                <a:gradFill>
                  <a:gsLst>
                    <a:gs pos="0">
                      <a:schemeClr val="tx1"/>
                    </a:gs>
                    <a:gs pos="100000">
                      <a:schemeClr val="tx1"/>
                    </a:gs>
                  </a:gsLst>
                  <a:lin ang="5400000" scaled="0"/>
                </a:gradFill>
              </a:endParaRPr>
            </a:p>
          </p:txBody>
        </p:sp>
        <p:sp>
          <p:nvSpPr>
            <p:cNvPr id="90" name="TextBox 89"/>
            <p:cNvSpPr txBox="1">
              <a:spLocks noChangeArrowheads="1"/>
            </p:cNvSpPr>
            <p:nvPr/>
          </p:nvSpPr>
          <p:spPr bwMode="auto">
            <a:xfrm>
              <a:off x="1885951"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2</a:t>
              </a:r>
              <a:endParaRPr lang="en-US" sz="1200" dirty="0">
                <a:gradFill>
                  <a:gsLst>
                    <a:gs pos="0">
                      <a:schemeClr val="tx1"/>
                    </a:gs>
                    <a:gs pos="100000">
                      <a:schemeClr val="tx1"/>
                    </a:gs>
                  </a:gsLst>
                  <a:lin ang="5400000" scaled="0"/>
                </a:gradFill>
              </a:endParaRPr>
            </a:p>
          </p:txBody>
        </p:sp>
        <p:sp>
          <p:nvSpPr>
            <p:cNvPr id="91" name="TextBox 90"/>
            <p:cNvSpPr txBox="1">
              <a:spLocks noChangeArrowheads="1"/>
            </p:cNvSpPr>
            <p:nvPr/>
          </p:nvSpPr>
          <p:spPr bwMode="auto">
            <a:xfrm>
              <a:off x="2838451"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3</a:t>
              </a:r>
              <a:endParaRPr lang="en-US" sz="1200" dirty="0">
                <a:gradFill>
                  <a:gsLst>
                    <a:gs pos="0">
                      <a:schemeClr val="tx1"/>
                    </a:gs>
                    <a:gs pos="100000">
                      <a:schemeClr val="tx1"/>
                    </a:gs>
                  </a:gsLst>
                  <a:lin ang="5400000" scaled="0"/>
                </a:gradFill>
              </a:endParaRPr>
            </a:p>
          </p:txBody>
        </p:sp>
      </p:grpSp>
      <p:grpSp>
        <p:nvGrpSpPr>
          <p:cNvPr id="80" name="Group 68"/>
          <p:cNvGrpSpPr/>
          <p:nvPr/>
        </p:nvGrpSpPr>
        <p:grpSpPr>
          <a:xfrm>
            <a:off x="5334000" y="4095750"/>
            <a:ext cx="2895600" cy="1140415"/>
            <a:chOff x="933450" y="1921384"/>
            <a:chExt cx="2895600" cy="1140415"/>
          </a:xfrm>
        </p:grpSpPr>
        <p:grpSp>
          <p:nvGrpSpPr>
            <p:cNvPr id="81" name="Group 26"/>
            <p:cNvGrpSpPr>
              <a:grpSpLocks noChangeAspect="1"/>
            </p:cNvGrpSpPr>
            <p:nvPr/>
          </p:nvGrpSpPr>
          <p:grpSpPr>
            <a:xfrm>
              <a:off x="1229446" y="1921384"/>
              <a:ext cx="2286002" cy="983374"/>
              <a:chOff x="1066800" y="1999068"/>
              <a:chExt cx="2438400" cy="1048932"/>
            </a:xfrm>
          </p:grpSpPr>
          <p:pic>
            <p:nvPicPr>
              <p:cNvPr id="85" name="Picture 2" descr="C:\Program Files\Microsoft Resource DVD Artwork\DVD_ART34\Artwork_Imagery\Icons - Illustrations\people\black silhouettes\PRB woman 3 silhouette people ready.png"/>
              <p:cNvPicPr>
                <a:picLocks noChangeAspect="1" noChangeArrowheads="1"/>
              </p:cNvPicPr>
              <p:nvPr/>
            </p:nvPicPr>
            <p:blipFill>
              <a:blip r:embed="rId3" cstate="print">
                <a:lum bright="100000"/>
              </a:blip>
              <a:srcRect/>
              <a:stretch>
                <a:fillRect/>
              </a:stretch>
            </p:blipFill>
            <p:spPr bwMode="auto">
              <a:xfrm>
                <a:off x="3111850" y="2063260"/>
                <a:ext cx="393350" cy="984740"/>
              </a:xfrm>
              <a:prstGeom prst="rect">
                <a:avLst/>
              </a:prstGeom>
              <a:noFill/>
              <a:effectLst>
                <a:outerShdw blurRad="88900" algn="ctr" rotWithShape="0">
                  <a:prstClr val="black">
                    <a:alpha val="40000"/>
                  </a:prstClr>
                </a:outerShdw>
              </a:effectLst>
            </p:spPr>
          </p:pic>
          <p:pic>
            <p:nvPicPr>
              <p:cNvPr id="86" name="Picture 3" descr="C:\Program Files\Microsoft Resource DVD Artwork\DVD_ART34\Artwork_Imagery\Icons - Illustrations\people\black silhouettes\PRB man silhouette people ready.png"/>
              <p:cNvPicPr>
                <a:picLocks noChangeAspect="1" noChangeArrowheads="1"/>
              </p:cNvPicPr>
              <p:nvPr/>
            </p:nvPicPr>
            <p:blipFill>
              <a:blip r:embed="rId4" cstate="print">
                <a:lum bright="100000"/>
              </a:blip>
              <a:srcRect/>
              <a:stretch>
                <a:fillRect/>
              </a:stretch>
            </p:blipFill>
            <p:spPr bwMode="auto">
              <a:xfrm>
                <a:off x="2135294" y="1999068"/>
                <a:ext cx="293218" cy="1048932"/>
              </a:xfrm>
              <a:prstGeom prst="rect">
                <a:avLst/>
              </a:prstGeom>
              <a:noFill/>
              <a:effectLst>
                <a:outerShdw blurRad="88900" algn="ctr" rotWithShape="0">
                  <a:prstClr val="black">
                    <a:alpha val="40000"/>
                  </a:prstClr>
                </a:outerShdw>
              </a:effectLst>
            </p:spPr>
          </p:pic>
          <p:pic>
            <p:nvPicPr>
              <p:cNvPr id="87" name="Picture 4" descr="C:\Program Files\Microsoft Resource DVD Artwork\DVD_ART34\Artwork_Imagery\Icons - Illustrations\people\black silhouettes\PRB woman 2 silhouette people ready.png"/>
              <p:cNvPicPr>
                <a:picLocks noChangeAspect="1" noChangeArrowheads="1"/>
              </p:cNvPicPr>
              <p:nvPr/>
            </p:nvPicPr>
            <p:blipFill>
              <a:blip r:embed="rId5" cstate="print">
                <a:lum bright="100000"/>
              </a:blip>
              <a:srcRect/>
              <a:stretch>
                <a:fillRect/>
              </a:stretch>
            </p:blipFill>
            <p:spPr bwMode="auto">
              <a:xfrm>
                <a:off x="1066800" y="2022287"/>
                <a:ext cx="385155" cy="1025713"/>
              </a:xfrm>
              <a:prstGeom prst="rect">
                <a:avLst/>
              </a:prstGeom>
              <a:noFill/>
              <a:effectLst>
                <a:outerShdw blurRad="88900" algn="ctr" rotWithShape="0">
                  <a:prstClr val="black">
                    <a:alpha val="40000"/>
                  </a:prstClr>
                </a:outerShdw>
              </a:effectLst>
            </p:spPr>
          </p:pic>
        </p:grpSp>
        <p:sp>
          <p:nvSpPr>
            <p:cNvPr id="82" name="TextBox 81"/>
            <p:cNvSpPr txBox="1">
              <a:spLocks noChangeArrowheads="1"/>
            </p:cNvSpPr>
            <p:nvPr/>
          </p:nvSpPr>
          <p:spPr bwMode="auto">
            <a:xfrm>
              <a:off x="933450"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1</a:t>
              </a:r>
              <a:endParaRPr lang="en-US" sz="1200" dirty="0">
                <a:gradFill>
                  <a:gsLst>
                    <a:gs pos="0">
                      <a:schemeClr val="tx1"/>
                    </a:gs>
                    <a:gs pos="100000">
                      <a:schemeClr val="tx1"/>
                    </a:gs>
                  </a:gsLst>
                  <a:lin ang="5400000" scaled="0"/>
                </a:gradFill>
              </a:endParaRPr>
            </a:p>
          </p:txBody>
        </p:sp>
        <p:sp>
          <p:nvSpPr>
            <p:cNvPr id="83" name="TextBox 82"/>
            <p:cNvSpPr txBox="1">
              <a:spLocks noChangeArrowheads="1"/>
            </p:cNvSpPr>
            <p:nvPr/>
          </p:nvSpPr>
          <p:spPr bwMode="auto">
            <a:xfrm>
              <a:off x="1885951"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2</a:t>
              </a:r>
              <a:endParaRPr lang="en-US" sz="1200" dirty="0">
                <a:gradFill>
                  <a:gsLst>
                    <a:gs pos="0">
                      <a:schemeClr val="tx1"/>
                    </a:gs>
                    <a:gs pos="100000">
                      <a:schemeClr val="tx1"/>
                    </a:gs>
                  </a:gsLst>
                  <a:lin ang="5400000" scaled="0"/>
                </a:gradFill>
              </a:endParaRPr>
            </a:p>
          </p:txBody>
        </p:sp>
        <p:sp>
          <p:nvSpPr>
            <p:cNvPr id="84" name="TextBox 83"/>
            <p:cNvSpPr txBox="1">
              <a:spLocks noChangeArrowheads="1"/>
            </p:cNvSpPr>
            <p:nvPr/>
          </p:nvSpPr>
          <p:spPr bwMode="auto">
            <a:xfrm>
              <a:off x="2838451" y="2895600"/>
              <a:ext cx="990599" cy="166199"/>
            </a:xfrm>
            <a:prstGeom prst="rect">
              <a:avLst/>
            </a:prstGeom>
            <a:noFill/>
            <a:ln w="9525">
              <a:noFill/>
              <a:miter lim="800000"/>
              <a:headEnd/>
              <a:tailEnd/>
            </a:ln>
          </p:spPr>
          <p:txBody>
            <a:bodyPr wrap="square" lIns="0" tIns="0" rIns="0" bIns="0">
              <a:spAutoFit/>
            </a:bodyPr>
            <a:lstStyle/>
            <a:p>
              <a:pPr algn="ctr">
                <a:lnSpc>
                  <a:spcPct val="90000"/>
                </a:lnSpc>
              </a:pPr>
              <a:r>
                <a:rPr lang="en-US" sz="1200" dirty="0" smtClean="0">
                  <a:gradFill>
                    <a:gsLst>
                      <a:gs pos="0">
                        <a:schemeClr val="tx1"/>
                      </a:gs>
                      <a:gs pos="100000">
                        <a:schemeClr val="tx1"/>
                      </a:gs>
                    </a:gsLst>
                    <a:lin ang="5400000" scaled="0"/>
                  </a:gradFill>
                </a:rPr>
                <a:t>Tenant 3</a:t>
              </a:r>
              <a:endParaRPr lang="en-US" sz="1200" dirty="0">
                <a:gradFill>
                  <a:gsLst>
                    <a:gs pos="0">
                      <a:schemeClr val="tx1"/>
                    </a:gs>
                    <a:gs pos="100000">
                      <a:schemeClr val="tx1"/>
                    </a:gs>
                  </a:gsLst>
                  <a:lin ang="5400000" scaled="0"/>
                </a:gradFill>
              </a:endParaRPr>
            </a:p>
          </p:txBody>
        </p:sp>
      </p:grpSp>
      <p:grpSp>
        <p:nvGrpSpPr>
          <p:cNvPr id="120" name="Group 119"/>
          <p:cNvGrpSpPr/>
          <p:nvPr/>
        </p:nvGrpSpPr>
        <p:grpSpPr>
          <a:xfrm>
            <a:off x="1058339" y="3048000"/>
            <a:ext cx="2628212" cy="471976"/>
            <a:chOff x="1058339" y="3061799"/>
            <a:chExt cx="2628212" cy="357677"/>
          </a:xfrm>
        </p:grpSpPr>
        <p:cxnSp>
          <p:nvCxnSpPr>
            <p:cNvPr id="96" name="Straight Connector 95"/>
            <p:cNvCxnSpPr>
              <a:stCxn id="65" idx="2"/>
              <a:endCxn id="46" idx="0"/>
            </p:cNvCxnSpPr>
            <p:nvPr/>
          </p:nvCxnSpPr>
          <p:spPr>
            <a:xfrm rot="5400000">
              <a:off x="1064707" y="3055432"/>
              <a:ext cx="357676" cy="370411"/>
            </a:xfrm>
            <a:prstGeom prst="line">
              <a:avLst/>
            </a:prstGeom>
            <a:ln w="38100" cap="rnd">
              <a:gradFill>
                <a:gsLst>
                  <a:gs pos="0">
                    <a:schemeClr val="accent2">
                      <a:lumMod val="20000"/>
                      <a:lumOff val="80000"/>
                      <a:alpha val="0"/>
                    </a:schemeClr>
                  </a:gs>
                  <a:gs pos="50000">
                    <a:schemeClr val="accent2">
                      <a:lumMod val="20000"/>
                      <a:lumOff val="80000"/>
                    </a:schemeClr>
                  </a:gs>
                  <a:gs pos="100000">
                    <a:schemeClr val="accent2">
                      <a:lumMod val="20000"/>
                      <a:lumOff val="80000"/>
                    </a:schemeClr>
                  </a:gs>
                </a:gsLst>
                <a:lin ang="270000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66" idx="2"/>
              <a:endCxn id="47" idx="0"/>
            </p:cNvCxnSpPr>
            <p:nvPr/>
          </p:nvCxnSpPr>
          <p:spPr>
            <a:xfrm rot="5400000">
              <a:off x="2198010" y="3236234"/>
              <a:ext cx="357676" cy="8806"/>
            </a:xfrm>
            <a:prstGeom prst="line">
              <a:avLst/>
            </a:prstGeom>
            <a:ln w="38100" cap="rnd">
              <a:gradFill>
                <a:gsLst>
                  <a:gs pos="0">
                    <a:schemeClr val="accent2">
                      <a:lumMod val="20000"/>
                      <a:lumOff val="80000"/>
                      <a:alpha val="0"/>
                    </a:schemeClr>
                  </a:gs>
                  <a:gs pos="50000">
                    <a:schemeClr val="accent2">
                      <a:lumMod val="20000"/>
                      <a:lumOff val="80000"/>
                    </a:schemeClr>
                  </a:gs>
                  <a:gs pos="100000">
                    <a:schemeClr val="accent2">
                      <a:lumMod val="20000"/>
                      <a:lumOff val="80000"/>
                    </a:schemeClr>
                  </a:gs>
                </a:gsLst>
                <a:lin ang="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67" idx="2"/>
              <a:endCxn id="48" idx="0"/>
            </p:cNvCxnSpPr>
            <p:nvPr/>
          </p:nvCxnSpPr>
          <p:spPr>
            <a:xfrm rot="16200000" flipH="1">
              <a:off x="3331313" y="3064237"/>
              <a:ext cx="357676" cy="352800"/>
            </a:xfrm>
            <a:prstGeom prst="line">
              <a:avLst/>
            </a:prstGeom>
            <a:ln w="38100" cap="rnd">
              <a:gradFill>
                <a:gsLst>
                  <a:gs pos="0">
                    <a:schemeClr val="accent2">
                      <a:lumMod val="20000"/>
                      <a:lumOff val="80000"/>
                      <a:alpha val="0"/>
                    </a:schemeClr>
                  </a:gs>
                  <a:gs pos="50000">
                    <a:schemeClr val="accent2">
                      <a:lumMod val="20000"/>
                      <a:lumOff val="80000"/>
                    </a:schemeClr>
                  </a:gs>
                  <a:gs pos="100000">
                    <a:schemeClr val="accent2">
                      <a:lumMod val="20000"/>
                      <a:lumOff val="80000"/>
                    </a:schemeClr>
                  </a:gs>
                </a:gsLst>
                <a:lin ang="270000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1428750" y="5181600"/>
            <a:ext cx="1905002" cy="716961"/>
            <a:chOff x="1428750" y="5236164"/>
            <a:chExt cx="1905002" cy="555035"/>
          </a:xfrm>
        </p:grpSpPr>
        <p:cxnSp>
          <p:nvCxnSpPr>
            <p:cNvPr id="102" name="Straight Connector 101"/>
            <p:cNvCxnSpPr>
              <a:stCxn id="89" idx="2"/>
              <a:endCxn id="56" idx="0"/>
            </p:cNvCxnSpPr>
            <p:nvPr/>
          </p:nvCxnSpPr>
          <p:spPr>
            <a:xfrm rot="16200000" flipH="1">
              <a:off x="1623080" y="5041834"/>
              <a:ext cx="555035" cy="943695"/>
            </a:xfrm>
            <a:prstGeom prst="line">
              <a:avLst/>
            </a:prstGeom>
            <a:ln w="38100" cap="rnd">
              <a:gradFill>
                <a:gsLst>
                  <a:gs pos="0">
                    <a:schemeClr val="accent2">
                      <a:lumMod val="20000"/>
                      <a:lumOff val="80000"/>
                      <a:alpha val="0"/>
                    </a:schemeClr>
                  </a:gs>
                  <a:gs pos="50000">
                    <a:schemeClr val="accent2">
                      <a:lumMod val="20000"/>
                      <a:lumOff val="80000"/>
                    </a:schemeClr>
                  </a:gs>
                  <a:gs pos="100000">
                    <a:schemeClr val="accent2">
                      <a:lumMod val="20000"/>
                      <a:lumOff val="80000"/>
                    </a:schemeClr>
                  </a:gs>
                </a:gsLst>
                <a:lin ang="270000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0" idx="2"/>
              <a:endCxn id="56" idx="0"/>
            </p:cNvCxnSpPr>
            <p:nvPr/>
          </p:nvCxnSpPr>
          <p:spPr>
            <a:xfrm rot="5400000">
              <a:off x="2099331" y="5509279"/>
              <a:ext cx="555035" cy="8806"/>
            </a:xfrm>
            <a:prstGeom prst="line">
              <a:avLst/>
            </a:prstGeom>
            <a:ln w="38100" cap="rnd">
              <a:gradFill>
                <a:gsLst>
                  <a:gs pos="0">
                    <a:schemeClr val="accent2">
                      <a:lumMod val="20000"/>
                      <a:lumOff val="80000"/>
                      <a:alpha val="0"/>
                    </a:schemeClr>
                  </a:gs>
                  <a:gs pos="50000">
                    <a:schemeClr val="accent2">
                      <a:lumMod val="20000"/>
                      <a:lumOff val="80000"/>
                    </a:schemeClr>
                  </a:gs>
                  <a:gs pos="100000">
                    <a:schemeClr val="accent2">
                      <a:lumMod val="20000"/>
                      <a:lumOff val="80000"/>
                    </a:schemeClr>
                  </a:gs>
                </a:gsLst>
                <a:lin ang="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1" idx="2"/>
              <a:endCxn id="56" idx="0"/>
            </p:cNvCxnSpPr>
            <p:nvPr/>
          </p:nvCxnSpPr>
          <p:spPr>
            <a:xfrm rot="5400000">
              <a:off x="2575581" y="5033029"/>
              <a:ext cx="555035" cy="961306"/>
            </a:xfrm>
            <a:prstGeom prst="line">
              <a:avLst/>
            </a:prstGeom>
            <a:ln w="38100" cap="rnd">
              <a:gradFill>
                <a:gsLst>
                  <a:gs pos="0">
                    <a:schemeClr val="accent2">
                      <a:lumMod val="20000"/>
                      <a:lumOff val="80000"/>
                      <a:alpha val="0"/>
                    </a:schemeClr>
                  </a:gs>
                  <a:gs pos="50000">
                    <a:schemeClr val="accent2">
                      <a:lumMod val="20000"/>
                      <a:lumOff val="80000"/>
                    </a:schemeClr>
                  </a:gs>
                  <a:gs pos="100000">
                    <a:schemeClr val="accent2">
                      <a:lumMod val="20000"/>
                      <a:lumOff val="80000"/>
                    </a:schemeClr>
                  </a:gs>
                </a:gsLst>
                <a:lin ang="270000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5457448" y="3048000"/>
            <a:ext cx="2628211" cy="475488"/>
            <a:chOff x="5457448" y="3061799"/>
            <a:chExt cx="2628211" cy="357677"/>
          </a:xfrm>
        </p:grpSpPr>
        <p:cxnSp>
          <p:nvCxnSpPr>
            <p:cNvPr id="108" name="Straight Connector 107"/>
            <p:cNvCxnSpPr>
              <a:stCxn id="71" idx="2"/>
              <a:endCxn id="51" idx="0"/>
            </p:cNvCxnSpPr>
            <p:nvPr/>
          </p:nvCxnSpPr>
          <p:spPr>
            <a:xfrm rot="5400000">
              <a:off x="5464536" y="3054711"/>
              <a:ext cx="357676" cy="371852"/>
            </a:xfrm>
            <a:prstGeom prst="line">
              <a:avLst/>
            </a:prstGeom>
            <a:ln w="38100" cap="rnd">
              <a:gradFill>
                <a:gsLst>
                  <a:gs pos="0">
                    <a:schemeClr val="accent2">
                      <a:lumMod val="20000"/>
                      <a:lumOff val="80000"/>
                      <a:alpha val="0"/>
                    </a:schemeClr>
                  </a:gs>
                  <a:gs pos="50000">
                    <a:schemeClr val="accent2">
                      <a:lumMod val="20000"/>
                      <a:lumOff val="80000"/>
                    </a:schemeClr>
                  </a:gs>
                  <a:gs pos="100000">
                    <a:schemeClr val="accent2">
                      <a:lumMod val="20000"/>
                      <a:lumOff val="80000"/>
                    </a:schemeClr>
                  </a:gs>
                </a:gsLst>
                <a:lin ang="270000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72" idx="2"/>
              <a:endCxn id="52" idx="0"/>
            </p:cNvCxnSpPr>
            <p:nvPr/>
          </p:nvCxnSpPr>
          <p:spPr>
            <a:xfrm rot="5400000">
              <a:off x="6597840" y="3235514"/>
              <a:ext cx="357676" cy="10247"/>
            </a:xfrm>
            <a:prstGeom prst="line">
              <a:avLst/>
            </a:prstGeom>
            <a:ln w="38100" cap="rnd">
              <a:gradFill>
                <a:gsLst>
                  <a:gs pos="0">
                    <a:schemeClr val="accent2">
                      <a:lumMod val="20000"/>
                      <a:lumOff val="80000"/>
                      <a:alpha val="0"/>
                    </a:schemeClr>
                  </a:gs>
                  <a:gs pos="50000">
                    <a:schemeClr val="accent2">
                      <a:lumMod val="20000"/>
                      <a:lumOff val="80000"/>
                    </a:schemeClr>
                  </a:gs>
                  <a:gs pos="100000">
                    <a:schemeClr val="accent2">
                      <a:lumMod val="20000"/>
                      <a:lumOff val="80000"/>
                    </a:schemeClr>
                  </a:gs>
                </a:gsLst>
                <a:lin ang="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73" idx="2"/>
              <a:endCxn id="53" idx="0"/>
            </p:cNvCxnSpPr>
            <p:nvPr/>
          </p:nvCxnSpPr>
          <p:spPr>
            <a:xfrm rot="16200000" flipH="1">
              <a:off x="7731142" y="3064957"/>
              <a:ext cx="357676" cy="351359"/>
            </a:xfrm>
            <a:prstGeom prst="line">
              <a:avLst/>
            </a:prstGeom>
            <a:ln w="38100" cap="rnd">
              <a:gradFill>
                <a:gsLst>
                  <a:gs pos="0">
                    <a:schemeClr val="accent2">
                      <a:lumMod val="20000"/>
                      <a:lumOff val="80000"/>
                      <a:alpha val="0"/>
                    </a:schemeClr>
                  </a:gs>
                  <a:gs pos="50000">
                    <a:schemeClr val="accent2">
                      <a:lumMod val="20000"/>
                      <a:lumOff val="80000"/>
                    </a:schemeClr>
                  </a:gs>
                  <a:gs pos="100000">
                    <a:schemeClr val="accent2">
                      <a:lumMod val="20000"/>
                      <a:lumOff val="80000"/>
                    </a:schemeClr>
                  </a:gs>
                </a:gsLst>
                <a:lin ang="270000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5348288" y="5172075"/>
            <a:ext cx="2867025" cy="695325"/>
            <a:chOff x="5457449" y="5236164"/>
            <a:chExt cx="2628212" cy="555036"/>
          </a:xfrm>
        </p:grpSpPr>
        <p:cxnSp>
          <p:nvCxnSpPr>
            <p:cNvPr id="114" name="Straight Connector 113"/>
            <p:cNvCxnSpPr>
              <a:stCxn id="82" idx="2"/>
              <a:endCxn id="61" idx="0"/>
            </p:cNvCxnSpPr>
            <p:nvPr/>
          </p:nvCxnSpPr>
          <p:spPr>
            <a:xfrm rot="16200000" flipH="1">
              <a:off x="6679963" y="4385502"/>
              <a:ext cx="555035" cy="2256360"/>
            </a:xfrm>
            <a:prstGeom prst="line">
              <a:avLst/>
            </a:prstGeom>
            <a:ln w="38100" cap="rnd">
              <a:gradFill>
                <a:gsLst>
                  <a:gs pos="0">
                    <a:schemeClr val="accent2">
                      <a:lumMod val="20000"/>
                      <a:lumOff val="80000"/>
                      <a:alpha val="0"/>
                    </a:schemeClr>
                  </a:gs>
                  <a:gs pos="26000">
                    <a:schemeClr val="accent2">
                      <a:lumMod val="20000"/>
                      <a:lumOff val="80000"/>
                    </a:schemeClr>
                  </a:gs>
                  <a:gs pos="100000">
                    <a:schemeClr val="accent2">
                      <a:lumMod val="20000"/>
                      <a:lumOff val="80000"/>
                    </a:schemeClr>
                  </a:gs>
                </a:gsLst>
                <a:lin ang="270000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83" idx="2"/>
              <a:endCxn id="60" idx="0"/>
            </p:cNvCxnSpPr>
            <p:nvPr/>
          </p:nvCxnSpPr>
          <p:spPr>
            <a:xfrm rot="5400000">
              <a:off x="6499161" y="5508559"/>
              <a:ext cx="555035" cy="10247"/>
            </a:xfrm>
            <a:prstGeom prst="line">
              <a:avLst/>
            </a:prstGeom>
            <a:ln w="38100" cap="rnd">
              <a:gradFill>
                <a:gsLst>
                  <a:gs pos="0">
                    <a:schemeClr val="accent2">
                      <a:lumMod val="20000"/>
                      <a:lumOff val="80000"/>
                      <a:alpha val="0"/>
                    </a:schemeClr>
                  </a:gs>
                  <a:gs pos="26000">
                    <a:schemeClr val="accent2">
                      <a:lumMod val="20000"/>
                      <a:lumOff val="80000"/>
                    </a:schemeClr>
                  </a:gs>
                  <a:gs pos="100000">
                    <a:schemeClr val="accent2">
                      <a:lumMod val="20000"/>
                      <a:lumOff val="80000"/>
                    </a:schemeClr>
                  </a:gs>
                </a:gsLst>
                <a:lin ang="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84" idx="2"/>
              <a:endCxn id="59" idx="0"/>
            </p:cNvCxnSpPr>
            <p:nvPr/>
          </p:nvCxnSpPr>
          <p:spPr>
            <a:xfrm rot="5400000">
              <a:off x="6318358" y="4375256"/>
              <a:ext cx="555035" cy="2276853"/>
            </a:xfrm>
            <a:prstGeom prst="line">
              <a:avLst/>
            </a:prstGeom>
            <a:ln w="38100" cap="rnd">
              <a:gradFill>
                <a:gsLst>
                  <a:gs pos="0">
                    <a:schemeClr val="accent2">
                      <a:lumMod val="20000"/>
                      <a:lumOff val="80000"/>
                      <a:alpha val="0"/>
                    </a:schemeClr>
                  </a:gs>
                  <a:gs pos="26000">
                    <a:schemeClr val="accent2">
                      <a:lumMod val="20000"/>
                      <a:lumOff val="80000"/>
                    </a:schemeClr>
                  </a:gs>
                  <a:gs pos="100000">
                    <a:schemeClr val="accent2">
                      <a:lumMod val="20000"/>
                      <a:lumOff val="80000"/>
                    </a:schemeClr>
                  </a:gs>
                </a:gsLst>
                <a:lin ang="270000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bwMode="auto">
          <a:xfrm>
            <a:off x="5029200" y="5362575"/>
            <a:ext cx="350520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Tenant Load Balancer</a:t>
            </a:r>
          </a:p>
        </p:txBody>
      </p:sp>
      <p:grpSp>
        <p:nvGrpSpPr>
          <p:cNvPr id="58" name="Group 57"/>
          <p:cNvGrpSpPr/>
          <p:nvPr/>
        </p:nvGrpSpPr>
        <p:grpSpPr>
          <a:xfrm>
            <a:off x="4841461" y="5791200"/>
            <a:ext cx="3860186" cy="228600"/>
            <a:chOff x="381000" y="3200400"/>
            <a:chExt cx="3581400" cy="304800"/>
          </a:xfrm>
        </p:grpSpPr>
        <p:sp>
          <p:nvSpPr>
            <p:cNvPr id="59" name="Rectangle 58"/>
            <p:cNvSpPr/>
            <p:nvPr/>
          </p:nvSpPr>
          <p:spPr bwMode="auto">
            <a:xfrm>
              <a:off x="381000" y="3200400"/>
              <a:ext cx="1143000" cy="304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a:t>
              </a:r>
            </a:p>
          </p:txBody>
        </p:sp>
        <p:sp>
          <p:nvSpPr>
            <p:cNvPr id="60" name="Rectangle 59"/>
            <p:cNvSpPr/>
            <p:nvPr/>
          </p:nvSpPr>
          <p:spPr bwMode="auto">
            <a:xfrm>
              <a:off x="1600200" y="3200400"/>
              <a:ext cx="1143000" cy="304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 </a:t>
              </a:r>
            </a:p>
          </p:txBody>
        </p:sp>
        <p:sp>
          <p:nvSpPr>
            <p:cNvPr id="61" name="Rectangle 60"/>
            <p:cNvSpPr/>
            <p:nvPr/>
          </p:nvSpPr>
          <p:spPr bwMode="auto">
            <a:xfrm>
              <a:off x="2819400" y="3200400"/>
              <a:ext cx="1143000" cy="304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 </a:t>
              </a:r>
            </a:p>
          </p:txBody>
        </p:sp>
      </p:grpSp>
      <p:sp>
        <p:nvSpPr>
          <p:cNvPr id="56" name="Rectangle 55"/>
          <p:cNvSpPr/>
          <p:nvPr/>
        </p:nvSpPr>
        <p:spPr bwMode="auto">
          <a:xfrm>
            <a:off x="1756458" y="5791200"/>
            <a:ext cx="1231974"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 </a:t>
            </a:r>
          </a:p>
        </p:txBody>
      </p:sp>
      <p:grpSp>
        <p:nvGrpSpPr>
          <p:cNvPr id="50" name="Group 49"/>
          <p:cNvGrpSpPr/>
          <p:nvPr/>
        </p:nvGrpSpPr>
        <p:grpSpPr>
          <a:xfrm>
            <a:off x="4841461" y="3419475"/>
            <a:ext cx="3860186" cy="228600"/>
            <a:chOff x="381000" y="3200400"/>
            <a:chExt cx="3581400" cy="304800"/>
          </a:xfrm>
        </p:grpSpPr>
        <p:sp>
          <p:nvSpPr>
            <p:cNvPr id="51" name="Rectangle 50"/>
            <p:cNvSpPr/>
            <p:nvPr/>
          </p:nvSpPr>
          <p:spPr bwMode="auto">
            <a:xfrm>
              <a:off x="381000" y="3200400"/>
              <a:ext cx="1143000" cy="304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 </a:t>
              </a:r>
            </a:p>
          </p:txBody>
        </p:sp>
        <p:sp>
          <p:nvSpPr>
            <p:cNvPr id="52" name="Rectangle 51"/>
            <p:cNvSpPr/>
            <p:nvPr/>
          </p:nvSpPr>
          <p:spPr bwMode="auto">
            <a:xfrm>
              <a:off x="1600200" y="3200400"/>
              <a:ext cx="1143000" cy="304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 </a:t>
              </a:r>
            </a:p>
          </p:txBody>
        </p:sp>
        <p:sp>
          <p:nvSpPr>
            <p:cNvPr id="53" name="Rectangle 52"/>
            <p:cNvSpPr/>
            <p:nvPr/>
          </p:nvSpPr>
          <p:spPr bwMode="auto">
            <a:xfrm>
              <a:off x="2819400" y="3200400"/>
              <a:ext cx="1143000" cy="304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 </a:t>
              </a:r>
            </a:p>
          </p:txBody>
        </p:sp>
      </p:grpSp>
      <p:grpSp>
        <p:nvGrpSpPr>
          <p:cNvPr id="49" name="Group 48"/>
          <p:cNvGrpSpPr/>
          <p:nvPr/>
        </p:nvGrpSpPr>
        <p:grpSpPr>
          <a:xfrm>
            <a:off x="442352" y="3419475"/>
            <a:ext cx="3860186" cy="228600"/>
            <a:chOff x="381000" y="3200400"/>
            <a:chExt cx="3581400" cy="304800"/>
          </a:xfrm>
        </p:grpSpPr>
        <p:sp>
          <p:nvSpPr>
            <p:cNvPr id="46" name="Rectangle 45"/>
            <p:cNvSpPr/>
            <p:nvPr/>
          </p:nvSpPr>
          <p:spPr bwMode="auto">
            <a:xfrm>
              <a:off x="381000" y="3200400"/>
              <a:ext cx="1143000" cy="304800"/>
            </a:xfrm>
            <a:prstGeom prst="rect">
              <a:avLst/>
            </a:prstGeom>
            <a:gradFill>
              <a:gsLst>
                <a:gs pos="0">
                  <a:srgbClr val="6982AB"/>
                </a:gs>
                <a:gs pos="49000">
                  <a:srgbClr val="234D77"/>
                </a:gs>
                <a:gs pos="49100">
                  <a:srgbClr val="003668"/>
                </a:gs>
                <a:gs pos="92000">
                  <a:srgbClr val="114C81"/>
                </a:gs>
                <a:gs pos="100000">
                  <a:srgbClr val="3D6493"/>
                </a:gs>
              </a:gsLst>
            </a:gradFill>
            <a:ln>
              <a:headEnd type="none" w="med" len="med"/>
              <a:tailEnd type="none" w="med" len="med"/>
            </a:ln>
            <a:effectLst>
              <a:outerShdw blurRad="39000" dist="25400" dir="5400000" rotWithShape="0">
                <a:srgbClr val="26597E">
                  <a:alpha val="83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 1</a:t>
              </a:r>
            </a:p>
          </p:txBody>
        </p:sp>
        <p:sp>
          <p:nvSpPr>
            <p:cNvPr id="47" name="Rectangle 46"/>
            <p:cNvSpPr/>
            <p:nvPr/>
          </p:nvSpPr>
          <p:spPr bwMode="auto">
            <a:xfrm>
              <a:off x="1600200" y="3200400"/>
              <a:ext cx="1143000" cy="304800"/>
            </a:xfrm>
            <a:prstGeom prst="rect">
              <a:avLst/>
            </a:prstGeom>
            <a:ln>
              <a:headEnd type="none" w="med" len="med"/>
              <a:tailEnd type="none" w="med" len="med"/>
            </a:ln>
            <a:effectLst>
              <a:outerShdw blurRad="39000" dist="25400" dir="5400000" rotWithShape="0">
                <a:srgbClr val="26597E">
                  <a:alpha val="82745"/>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 2</a:t>
              </a:r>
            </a:p>
          </p:txBody>
        </p:sp>
        <p:sp>
          <p:nvSpPr>
            <p:cNvPr id="48" name="Rectangle 47"/>
            <p:cNvSpPr/>
            <p:nvPr/>
          </p:nvSpPr>
          <p:spPr bwMode="auto">
            <a:xfrm>
              <a:off x="2819400" y="3200400"/>
              <a:ext cx="1143000" cy="304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chemeClr val="tx1"/>
                      </a:gs>
                      <a:gs pos="100000">
                        <a:schemeClr val="tx1"/>
                      </a:gs>
                    </a:gsLst>
                    <a:lin ang="5400000" scaled="0"/>
                  </a:gradFill>
                </a:rPr>
                <a:t>Instance 3</a:t>
              </a: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2667000"/>
            <a:ext cx="9144000" cy="3505200"/>
          </a:xfrm>
          <a:prstGeom prst="rect">
            <a:avLst/>
          </a:prstGeom>
          <a:gradFill>
            <a:gsLst>
              <a:gs pos="0">
                <a:schemeClr val="bg1">
                  <a:alpha val="3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6402" name="Title 486401"/>
          <p:cNvSpPr>
            <a:spLocks noGrp="1" noChangeArrowheads="1"/>
          </p:cNvSpPr>
          <p:nvPr>
            <p:ph type="title"/>
          </p:nvPr>
        </p:nvSpPr>
        <p:spPr/>
        <p:txBody>
          <a:bodyPr/>
          <a:lstStyle/>
          <a:p>
            <a:r>
              <a:rPr lang="en-US" dirty="0" smtClean="0"/>
              <a:t>Share </a:t>
            </a:r>
            <a:r>
              <a:rPr dirty="0" smtClean="0"/>
              <a:t>Versus</a:t>
            </a:r>
            <a:r>
              <a:rPr lang="en-US" dirty="0" smtClean="0"/>
              <a:t> Isolate</a:t>
            </a:r>
          </a:p>
        </p:txBody>
      </p:sp>
      <p:graphicFrame>
        <p:nvGraphicFramePr>
          <p:cNvPr id="16" name="Table 15"/>
          <p:cNvGraphicFramePr>
            <a:graphicFrameLocks noGrp="1"/>
          </p:cNvGraphicFramePr>
          <p:nvPr/>
        </p:nvGraphicFramePr>
        <p:xfrm>
          <a:off x="800100" y="2895600"/>
          <a:ext cx="7543800" cy="3005328"/>
        </p:xfrm>
        <a:graphic>
          <a:graphicData uri="http://schemas.openxmlformats.org/drawingml/2006/table">
            <a:tbl>
              <a:tblPr firstRow="1" bandRow="1">
                <a:effectLst/>
                <a:tableStyleId>{5C22544A-7EE6-4342-B048-85BDC9FD1C3A}</a:tableStyleId>
              </a:tblPr>
              <a:tblGrid>
                <a:gridCol w="3048000"/>
                <a:gridCol w="4495800"/>
              </a:tblGrid>
              <a:tr h="370840">
                <a:tc gridSpan="2">
                  <a:txBody>
                    <a:bodyPr/>
                    <a:lstStyle/>
                    <a:p>
                      <a:pPr algn="ctr"/>
                      <a:r>
                        <a:rPr lang="en-US" sz="2800" dirty="0" smtClean="0">
                          <a:gradFill>
                            <a:gsLst>
                              <a:gs pos="0">
                                <a:schemeClr val="tx1"/>
                              </a:gs>
                              <a:gs pos="100000">
                                <a:schemeClr val="tx1"/>
                              </a:gs>
                            </a:gsLst>
                            <a:lin ang="5400000" scaled="0"/>
                          </a:gradFill>
                          <a:effectLst>
                            <a:outerShdw blurRad="88900" algn="ctr" rotWithShape="0">
                              <a:prstClr val="black">
                                <a:alpha val="40000"/>
                              </a:prstClr>
                            </a:outerShdw>
                          </a:effectLst>
                        </a:rPr>
                        <a:t>The right balance is determined by…</a:t>
                      </a:r>
                      <a:endParaRPr lang="en-US" sz="2800" dirty="0">
                        <a:effectLst>
                          <a:outerShdw blurRad="88900" algn="ctr" rotWithShape="0">
                            <a:prstClr val="black">
                              <a:alpha val="40000"/>
                            </a:prstClr>
                          </a:outerShdw>
                        </a:effectLst>
                      </a:endParaRP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tcPr>
                </a:tc>
                <a:tc hMerge="1">
                  <a:txBody>
                    <a:bodyPr/>
                    <a:lstStyle/>
                    <a:p>
                      <a:endParaRPr lang="en-US"/>
                    </a:p>
                  </a:txBody>
                  <a:tcPr/>
                </a:tc>
              </a:tr>
              <a:tr h="370840">
                <a:tc>
                  <a:txBody>
                    <a:bodyPr/>
                    <a:lstStyle/>
                    <a:p>
                      <a:pPr>
                        <a:lnSpc>
                          <a:spcPct val="90000"/>
                        </a:lnSpc>
                      </a:pPr>
                      <a:r>
                        <a:rPr lang="en-US" sz="2400" b="1" dirty="0" smtClean="0">
                          <a:gradFill>
                            <a:gsLst>
                              <a:gs pos="0">
                                <a:schemeClr val="tx1"/>
                              </a:gs>
                              <a:gs pos="100000">
                                <a:schemeClr val="tx1"/>
                              </a:gs>
                            </a:gsLst>
                            <a:lin ang="5400000" scaled="0"/>
                          </a:gradFill>
                        </a:rPr>
                        <a:t>Business model</a:t>
                      </a:r>
                      <a:endParaRPr lang="en-US" sz="2400" b="1" dirty="0"/>
                    </a:p>
                  </a:txBody>
                  <a:tcPr marT="73152" marB="54864">
                    <a:lnL w="19050" cap="flat" cmpd="sng" algn="ctr">
                      <a:solidFill>
                        <a:srgbClr val="FFFFFF">
                          <a:alpha val="50196"/>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11125" indent="-111125">
                        <a:lnSpc>
                          <a:spcPct val="90000"/>
                        </a:lnSpc>
                      </a:pPr>
                      <a:r>
                        <a:rPr lang="en-US" sz="2400" dirty="0" smtClean="0">
                          <a:gradFill>
                            <a:gsLst>
                              <a:gs pos="0">
                                <a:schemeClr val="tx1"/>
                              </a:gs>
                              <a:gs pos="100000">
                                <a:schemeClr val="tx1"/>
                              </a:gs>
                            </a:gsLst>
                            <a:lin ang="5400000" scaled="0"/>
                          </a:gradFill>
                        </a:rPr>
                        <a:t>“Can I monetize isolation?”</a:t>
                      </a:r>
                      <a:endParaRPr lang="en-US" sz="2400" dirty="0"/>
                    </a:p>
                  </a:txBody>
                  <a:tcPr marT="73152" marB="54864">
                    <a:lnL w="19050" cap="flat" cmpd="sng" algn="ctr">
                      <a:no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r>
              <a:tr h="370840">
                <a:tc>
                  <a:txBody>
                    <a:bodyPr/>
                    <a:lstStyle/>
                    <a:p>
                      <a:pPr>
                        <a:lnSpc>
                          <a:spcPct val="90000"/>
                        </a:lnSpc>
                      </a:pPr>
                      <a:r>
                        <a:rPr lang="en-US" sz="2400" b="1" dirty="0" smtClean="0">
                          <a:gradFill>
                            <a:gsLst>
                              <a:gs pos="0">
                                <a:schemeClr val="tx1"/>
                              </a:gs>
                              <a:gs pos="100000">
                                <a:schemeClr val="tx1"/>
                              </a:gs>
                            </a:gsLst>
                            <a:lin ang="5400000" scaled="0"/>
                          </a:gradFill>
                        </a:rPr>
                        <a:t>Architectural model</a:t>
                      </a:r>
                      <a:endParaRPr lang="en-US" sz="2400" b="1" dirty="0"/>
                    </a:p>
                  </a:txBody>
                  <a:tcPr marT="73152" marB="54864">
                    <a:lnL w="19050" cap="flat" cmpd="sng" algn="ctr">
                      <a:solidFill>
                        <a:srgbClr val="FFFFFF">
                          <a:alpha val="50196"/>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marL="111125" indent="-111125">
                        <a:lnSpc>
                          <a:spcPct val="90000"/>
                        </a:lnSpc>
                      </a:pPr>
                      <a:r>
                        <a:rPr lang="en-US" sz="2400" dirty="0" smtClean="0">
                          <a:gradFill>
                            <a:gsLst>
                              <a:gs pos="0">
                                <a:schemeClr val="tx1"/>
                              </a:gs>
                              <a:gs pos="100000">
                                <a:schemeClr val="tx1"/>
                              </a:gs>
                            </a:gsLst>
                            <a:lin ang="5400000" scaled="0"/>
                          </a:gradFill>
                        </a:rPr>
                        <a:t>“Can I run on a single logical instance?”</a:t>
                      </a:r>
                      <a:endParaRPr lang="en-US" sz="2400" dirty="0"/>
                    </a:p>
                  </a:txBody>
                  <a:tcPr marT="73152" marB="54864">
                    <a:lnL w="19050" cap="flat" cmpd="sng" algn="ctr">
                      <a:no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nSpc>
                          <a:spcPct val="90000"/>
                        </a:lnSpc>
                      </a:pPr>
                      <a:r>
                        <a:rPr lang="en-US" sz="2400" b="1" dirty="0" smtClean="0">
                          <a:gradFill>
                            <a:gsLst>
                              <a:gs pos="0">
                                <a:schemeClr val="tx1"/>
                              </a:gs>
                              <a:gs pos="100000">
                                <a:schemeClr val="tx1"/>
                              </a:gs>
                            </a:gsLst>
                            <a:lin ang="5400000" scaled="0"/>
                          </a:gradFill>
                        </a:rPr>
                        <a:t>Operation model</a:t>
                      </a:r>
                      <a:endParaRPr lang="en-US" sz="2400" b="1" dirty="0"/>
                    </a:p>
                  </a:txBody>
                  <a:tcPr marT="73152" marB="54864">
                    <a:lnL w="19050" cap="flat" cmpd="sng" algn="ctr">
                      <a:solidFill>
                        <a:srgbClr val="FFFFFF">
                          <a:alpha val="50196"/>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11125" indent="-111125">
                        <a:lnSpc>
                          <a:spcPct val="90000"/>
                        </a:lnSpc>
                      </a:pPr>
                      <a:r>
                        <a:rPr lang="en-US" sz="2400" dirty="0" smtClean="0">
                          <a:gradFill>
                            <a:gsLst>
                              <a:gs pos="0">
                                <a:schemeClr val="tx1"/>
                              </a:gs>
                              <a:gs pos="100000">
                                <a:schemeClr val="tx1"/>
                              </a:gs>
                            </a:gsLst>
                            <a:lin ang="5400000" scaled="0"/>
                          </a:gradFill>
                        </a:rPr>
                        <a:t>“Can I guarantee my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SLA without isolating?”</a:t>
                      </a:r>
                      <a:endParaRPr lang="en-US" sz="2400" dirty="0"/>
                    </a:p>
                  </a:txBody>
                  <a:tcPr marT="73152" marB="54864">
                    <a:lnL w="19050" cap="flat" cmpd="sng" algn="ctr">
                      <a:no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r>
              <a:tr h="370840">
                <a:tc>
                  <a:txBody>
                    <a:bodyPr/>
                    <a:lstStyle/>
                    <a:p>
                      <a:pPr>
                        <a:lnSpc>
                          <a:spcPct val="90000"/>
                        </a:lnSpc>
                      </a:pPr>
                      <a:r>
                        <a:rPr lang="en-US" sz="2400" b="1" dirty="0" smtClean="0">
                          <a:gradFill>
                            <a:gsLst>
                              <a:gs pos="0">
                                <a:schemeClr val="tx1"/>
                              </a:gs>
                              <a:gs pos="100000">
                                <a:schemeClr val="tx1"/>
                              </a:gs>
                            </a:gsLst>
                            <a:lin ang="5400000" scaled="0"/>
                          </a:gradFill>
                        </a:rPr>
                        <a:t>Customer demand</a:t>
                      </a:r>
                      <a:endParaRPr lang="en-US" sz="2400" b="1" dirty="0"/>
                    </a:p>
                  </a:txBody>
                  <a:tcPr marT="73152" marB="54864">
                    <a:lnL w="19050" cap="flat" cmpd="sng" algn="ctr">
                      <a:solidFill>
                        <a:srgbClr val="FFFFFF">
                          <a:alpha val="50196"/>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marL="111125" marR="0" indent="-111125" algn="l" defTabSz="914363" rtl="0" eaLnBrk="1" fontAlgn="auto" latinLnBrk="0" hangingPunct="1">
                        <a:lnSpc>
                          <a:spcPct val="90000"/>
                        </a:lnSpc>
                        <a:spcBef>
                          <a:spcPts val="0"/>
                        </a:spcBef>
                        <a:spcAft>
                          <a:spcPts val="0"/>
                        </a:spcAft>
                        <a:buClrTx/>
                        <a:buSzTx/>
                        <a:buFontTx/>
                        <a:buNone/>
                        <a:tabLst/>
                        <a:defRPr/>
                      </a:pPr>
                      <a:r>
                        <a:rPr lang="en-US" sz="2400" dirty="0" smtClean="0">
                          <a:gradFill>
                            <a:gsLst>
                              <a:gs pos="0">
                                <a:schemeClr val="tx1"/>
                              </a:gs>
                              <a:gs pos="100000">
                                <a:schemeClr val="tx1"/>
                              </a:gs>
                            </a:gsLst>
                            <a:lin ang="5400000" scaled="0"/>
                          </a:gradFill>
                        </a:rPr>
                        <a:t>“I want my data to be separate.”</a:t>
                      </a:r>
                      <a:endParaRPr lang="en-US" sz="2400" dirty="0"/>
                    </a:p>
                  </a:txBody>
                  <a:tcPr marT="73152" marB="54864">
                    <a:lnL w="19050" cap="flat" cmpd="sng" algn="ctr">
                      <a:no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4" name="Group 23"/>
          <p:cNvGrpSpPr/>
          <p:nvPr/>
        </p:nvGrpSpPr>
        <p:grpSpPr>
          <a:xfrm>
            <a:off x="381000" y="1295400"/>
            <a:ext cx="8382000" cy="1231900"/>
            <a:chOff x="381000" y="1295400"/>
            <a:chExt cx="8382000" cy="1231900"/>
          </a:xfrm>
        </p:grpSpPr>
        <p:grpSp>
          <p:nvGrpSpPr>
            <p:cNvPr id="22" name="Group 21"/>
            <p:cNvGrpSpPr/>
            <p:nvPr/>
          </p:nvGrpSpPr>
          <p:grpSpPr>
            <a:xfrm>
              <a:off x="381000" y="1295400"/>
              <a:ext cx="8382000" cy="749300"/>
              <a:chOff x="381000" y="1295400"/>
              <a:chExt cx="8382000" cy="749300"/>
            </a:xfrm>
          </p:grpSpPr>
          <p:sp>
            <p:nvSpPr>
              <p:cNvPr id="17414" name="Right Arrow 17413"/>
              <p:cNvSpPr>
                <a:spLocks noChangeArrowheads="1"/>
              </p:cNvSpPr>
              <p:nvPr/>
            </p:nvSpPr>
            <p:spPr bwMode="auto">
              <a:xfrm>
                <a:off x="3329241" y="1295400"/>
                <a:ext cx="2448106" cy="749300"/>
              </a:xfrm>
              <a:prstGeom prst="rightArrow">
                <a:avLst>
                  <a:gd name="adj1" fmla="val 50000"/>
                  <a:gd name="adj2" fmla="val 85169"/>
                </a:avLst>
              </a:prstGeom>
              <a:ln>
                <a:headEnd/>
                <a:tailEnd/>
              </a:ln>
            </p:spPr>
            <p:style>
              <a:lnRef idx="1">
                <a:schemeClr val="accent5"/>
              </a:lnRef>
              <a:fillRef idx="3">
                <a:schemeClr val="accent5"/>
              </a:fillRef>
              <a:effectRef idx="2">
                <a:schemeClr val="accent5"/>
              </a:effectRef>
              <a:fontRef idx="minor">
                <a:schemeClr val="lt1"/>
              </a:fontRef>
            </p:style>
            <p:txBody>
              <a:bodyPr wrap="none" lIns="182880" tIns="64008" rIns="182880" anchor="ctr"/>
              <a:lstStyle/>
              <a:p>
                <a:pPr>
                  <a:spcBef>
                    <a:spcPct val="0"/>
                  </a:spcBef>
                </a:pPr>
                <a:r>
                  <a:rPr lang="en-US" sz="2400" b="1" dirty="0" smtClean="0">
                    <a:gradFill>
                      <a:gsLst>
                        <a:gs pos="0">
                          <a:schemeClr val="tx1"/>
                        </a:gs>
                        <a:gs pos="100000">
                          <a:schemeClr val="tx1"/>
                        </a:gs>
                      </a:gsLst>
                      <a:lin ang="5400000" scaled="0"/>
                    </a:gradFill>
                  </a:rPr>
                  <a:t>Share</a:t>
                </a:r>
                <a:endParaRPr lang="en-US" sz="2400" b="1" dirty="0">
                  <a:gradFill>
                    <a:gsLst>
                      <a:gs pos="0">
                        <a:schemeClr val="tx1"/>
                      </a:gs>
                      <a:gs pos="100000">
                        <a:schemeClr val="tx1"/>
                      </a:gs>
                    </a:gsLst>
                    <a:lin ang="5400000" scaled="0"/>
                  </a:gradFill>
                </a:endParaRPr>
              </a:p>
            </p:txBody>
          </p:sp>
          <p:sp>
            <p:nvSpPr>
              <p:cNvPr id="17411" name="TextBox 17410"/>
              <p:cNvSpPr txBox="1">
                <a:spLocks noChangeArrowheads="1"/>
              </p:cNvSpPr>
              <p:nvPr/>
            </p:nvSpPr>
            <p:spPr bwMode="auto">
              <a:xfrm>
                <a:off x="5867400" y="1485384"/>
                <a:ext cx="2895600" cy="369332"/>
              </a:xfrm>
              <a:prstGeom prst="rect">
                <a:avLst/>
              </a:prstGeom>
              <a:noFill/>
              <a:ln w="9525">
                <a:noFill/>
                <a:miter lim="800000"/>
                <a:headEnd/>
                <a:tailEnd/>
              </a:ln>
            </p:spPr>
            <p:txBody>
              <a:bodyPr wrap="square" lIns="0" tIns="0" rIns="0" bIns="0" anchor="ctr" anchorCtr="0">
                <a:spAutoFit/>
              </a:bodyPr>
              <a:lstStyle/>
              <a:p>
                <a:pPr algn="l">
                  <a:lnSpc>
                    <a:spcPct val="100000"/>
                  </a:lnSpc>
                  <a:spcBef>
                    <a:spcPct val="50000"/>
                  </a:spcBef>
                </a:pPr>
                <a:r>
                  <a:rPr lang="en-US" sz="2400" dirty="0">
                    <a:gradFill>
                      <a:gsLst>
                        <a:gs pos="0">
                          <a:schemeClr val="tx1"/>
                        </a:gs>
                        <a:gs pos="100000">
                          <a:schemeClr val="tx1"/>
                        </a:gs>
                      </a:gsLst>
                      <a:lin ang="5400000" scaled="0"/>
                    </a:gradFill>
                  </a:rPr>
                  <a:t>Economy of </a:t>
                </a:r>
                <a:r>
                  <a:rPr lang="en-US" sz="2400" dirty="0" smtClean="0">
                    <a:gradFill>
                      <a:gsLst>
                        <a:gs pos="0">
                          <a:schemeClr val="tx1"/>
                        </a:gs>
                        <a:gs pos="100000">
                          <a:schemeClr val="tx1"/>
                        </a:gs>
                      </a:gsLst>
                      <a:lin ang="5400000" scaled="0"/>
                    </a:gradFill>
                  </a:rPr>
                  <a:t>Scale</a:t>
                </a:r>
                <a:endParaRPr lang="en-US" sz="2400" dirty="0">
                  <a:gradFill>
                    <a:gsLst>
                      <a:gs pos="0">
                        <a:schemeClr val="tx1"/>
                      </a:gs>
                      <a:gs pos="100000">
                        <a:schemeClr val="tx1"/>
                      </a:gs>
                    </a:gsLst>
                    <a:lin ang="5400000" scaled="0"/>
                  </a:gradFill>
                </a:endParaRPr>
              </a:p>
            </p:txBody>
          </p:sp>
          <p:sp>
            <p:nvSpPr>
              <p:cNvPr id="17412" name="TextBox 17411"/>
              <p:cNvSpPr txBox="1">
                <a:spLocks noChangeArrowheads="1"/>
              </p:cNvSpPr>
              <p:nvPr/>
            </p:nvSpPr>
            <p:spPr bwMode="auto">
              <a:xfrm>
                <a:off x="381000" y="1485384"/>
                <a:ext cx="2438400" cy="369332"/>
              </a:xfrm>
              <a:prstGeom prst="rect">
                <a:avLst/>
              </a:prstGeom>
              <a:noFill/>
              <a:ln w="9525">
                <a:noFill/>
                <a:miter lim="800000"/>
                <a:headEnd/>
                <a:tailEnd/>
              </a:ln>
            </p:spPr>
            <p:txBody>
              <a:bodyPr wrap="square" lIns="0" tIns="0" rIns="0" bIns="0" anchor="ctr" anchorCtr="0">
                <a:spAutoFit/>
              </a:bodyPr>
              <a:lstStyle/>
              <a:p>
                <a:pPr algn="l">
                  <a:lnSpc>
                    <a:spcPct val="100000"/>
                  </a:lnSpc>
                  <a:spcBef>
                    <a:spcPct val="50000"/>
                  </a:spcBef>
                </a:pPr>
                <a:r>
                  <a:rPr lang="en-US" sz="2400" dirty="0">
                    <a:gradFill>
                      <a:gsLst>
                        <a:gs pos="0">
                          <a:schemeClr val="tx1"/>
                        </a:gs>
                        <a:gs pos="100000">
                          <a:schemeClr val="tx1"/>
                        </a:gs>
                      </a:gsLst>
                      <a:lin ang="5400000" scaled="0"/>
                    </a:gradFill>
                  </a:rPr>
                  <a:t>SLA per </a:t>
                </a:r>
                <a:r>
                  <a:rPr lang="en-US" sz="2400" dirty="0" smtClean="0">
                    <a:gradFill>
                      <a:gsLst>
                        <a:gs pos="0">
                          <a:schemeClr val="tx1"/>
                        </a:gs>
                        <a:gs pos="100000">
                          <a:schemeClr val="tx1"/>
                        </a:gs>
                      </a:gsLst>
                      <a:lin ang="5400000" scaled="0"/>
                    </a:gradFill>
                  </a:rPr>
                  <a:t>tenant</a:t>
                </a:r>
                <a:endParaRPr lang="en-US" sz="2400" dirty="0">
                  <a:gradFill>
                    <a:gsLst>
                      <a:gs pos="0">
                        <a:schemeClr val="tx1"/>
                      </a:gs>
                      <a:gs pos="100000">
                        <a:schemeClr val="tx1"/>
                      </a:gs>
                    </a:gsLst>
                    <a:lin ang="5400000" scaled="0"/>
                  </a:gradFill>
                </a:endParaRPr>
              </a:p>
            </p:txBody>
          </p:sp>
        </p:grpSp>
        <p:grpSp>
          <p:nvGrpSpPr>
            <p:cNvPr id="23" name="Group 22"/>
            <p:cNvGrpSpPr/>
            <p:nvPr/>
          </p:nvGrpSpPr>
          <p:grpSpPr>
            <a:xfrm>
              <a:off x="381000" y="1778000"/>
              <a:ext cx="8382000" cy="749300"/>
              <a:chOff x="381000" y="1778000"/>
              <a:chExt cx="8382000" cy="749300"/>
            </a:xfrm>
          </p:grpSpPr>
          <p:sp>
            <p:nvSpPr>
              <p:cNvPr id="17417" name="Right Arrow 17416"/>
              <p:cNvSpPr>
                <a:spLocks noChangeArrowheads="1"/>
              </p:cNvSpPr>
              <p:nvPr/>
            </p:nvSpPr>
            <p:spPr bwMode="auto">
              <a:xfrm flipH="1">
                <a:off x="2590800" y="1778000"/>
                <a:ext cx="2448106" cy="749300"/>
              </a:xfrm>
              <a:prstGeom prst="rightArrow">
                <a:avLst>
                  <a:gd name="adj1" fmla="val 50000"/>
                  <a:gd name="adj2" fmla="val 85169"/>
                </a:avLst>
              </a:prstGeom>
              <a:ln>
                <a:headEnd/>
                <a:tailEnd/>
              </a:ln>
            </p:spPr>
            <p:style>
              <a:lnRef idx="1">
                <a:schemeClr val="accent5"/>
              </a:lnRef>
              <a:fillRef idx="3">
                <a:schemeClr val="accent5"/>
              </a:fillRef>
              <a:effectRef idx="2">
                <a:schemeClr val="accent5"/>
              </a:effectRef>
              <a:fontRef idx="minor">
                <a:schemeClr val="lt1"/>
              </a:fontRef>
            </p:style>
            <p:txBody>
              <a:bodyPr wrap="none" lIns="182880" tIns="64008" rIns="182880" anchor="ctr"/>
              <a:lstStyle/>
              <a:p>
                <a:pPr algn="r">
                  <a:spcBef>
                    <a:spcPct val="50000"/>
                  </a:spcBef>
                </a:pPr>
                <a:r>
                  <a:rPr lang="en-US" sz="2400" b="1" dirty="0" smtClean="0">
                    <a:gradFill>
                      <a:gsLst>
                        <a:gs pos="0">
                          <a:schemeClr val="tx1"/>
                        </a:gs>
                        <a:gs pos="100000">
                          <a:schemeClr val="tx1"/>
                        </a:gs>
                      </a:gsLst>
                      <a:lin ang="5400000" scaled="0"/>
                    </a:gradFill>
                  </a:rPr>
                  <a:t>Isolate</a:t>
                </a:r>
                <a:endParaRPr lang="en-US" sz="2400" b="1" dirty="0">
                  <a:gradFill>
                    <a:gsLst>
                      <a:gs pos="0">
                        <a:schemeClr val="tx1"/>
                      </a:gs>
                      <a:gs pos="100000">
                        <a:schemeClr val="tx1"/>
                      </a:gs>
                    </a:gsLst>
                    <a:lin ang="5400000" scaled="0"/>
                  </a:gradFill>
                </a:endParaRPr>
              </a:p>
            </p:txBody>
          </p:sp>
          <p:sp>
            <p:nvSpPr>
              <p:cNvPr id="18" name="TextBox 17"/>
              <p:cNvSpPr txBox="1">
                <a:spLocks noChangeArrowheads="1"/>
              </p:cNvSpPr>
              <p:nvPr/>
            </p:nvSpPr>
            <p:spPr bwMode="auto">
              <a:xfrm>
                <a:off x="5867400" y="1967984"/>
                <a:ext cx="2895600" cy="369332"/>
              </a:xfrm>
              <a:prstGeom prst="rect">
                <a:avLst/>
              </a:prstGeom>
              <a:noFill/>
              <a:ln w="9525">
                <a:noFill/>
                <a:miter lim="800000"/>
                <a:headEnd/>
                <a:tailEnd/>
              </a:ln>
            </p:spPr>
            <p:txBody>
              <a:bodyPr wrap="square" lIns="0" tIns="0" rIns="0" bIns="0" anchor="ctr" anchorCtr="0">
                <a:spAutoFit/>
              </a:bodyPr>
              <a:lstStyle/>
              <a:p>
                <a:pPr algn="l">
                  <a:lnSpc>
                    <a:spcPct val="100000"/>
                  </a:lnSpc>
                  <a:spcBef>
                    <a:spcPct val="50000"/>
                  </a:spcBef>
                </a:pPr>
                <a:r>
                  <a:rPr lang="en-US" sz="2400" dirty="0" smtClean="0">
                    <a:gradFill>
                      <a:gsLst>
                        <a:gs pos="0">
                          <a:schemeClr val="tx1"/>
                        </a:gs>
                        <a:gs pos="100000">
                          <a:schemeClr val="tx1"/>
                        </a:gs>
                      </a:gsLst>
                      <a:lin ang="5400000" scaled="0"/>
                    </a:gradFill>
                  </a:rPr>
                  <a:t>Simpler </a:t>
                </a:r>
                <a:r>
                  <a:rPr lang="en-US" sz="2400" dirty="0">
                    <a:gradFill>
                      <a:gsLst>
                        <a:gs pos="0">
                          <a:schemeClr val="tx1"/>
                        </a:gs>
                        <a:gs pos="100000">
                          <a:schemeClr val="tx1"/>
                        </a:gs>
                      </a:gsLst>
                      <a:lin ang="5400000" scaled="0"/>
                    </a:gradFill>
                  </a:rPr>
                  <a:t>Management</a:t>
                </a:r>
              </a:p>
            </p:txBody>
          </p:sp>
          <p:sp>
            <p:nvSpPr>
              <p:cNvPr id="19" name="TextBox 18"/>
              <p:cNvSpPr txBox="1">
                <a:spLocks noChangeArrowheads="1"/>
              </p:cNvSpPr>
              <p:nvPr/>
            </p:nvSpPr>
            <p:spPr bwMode="auto">
              <a:xfrm>
                <a:off x="381000" y="1967984"/>
                <a:ext cx="2438400" cy="369332"/>
              </a:xfrm>
              <a:prstGeom prst="rect">
                <a:avLst/>
              </a:prstGeom>
              <a:noFill/>
              <a:ln w="9525">
                <a:noFill/>
                <a:miter lim="800000"/>
                <a:headEnd/>
                <a:tailEnd/>
              </a:ln>
            </p:spPr>
            <p:txBody>
              <a:bodyPr wrap="square" lIns="0" tIns="0" rIns="0" bIns="0" anchor="ctr" anchorCtr="0">
                <a:spAutoFit/>
              </a:bodyPr>
              <a:lstStyle/>
              <a:p>
                <a:pPr algn="l">
                  <a:lnSpc>
                    <a:spcPct val="100000"/>
                  </a:lnSpc>
                  <a:spcBef>
                    <a:spcPct val="50000"/>
                  </a:spcBef>
                </a:pPr>
                <a:r>
                  <a:rPr lang="en-US" sz="2400" dirty="0" smtClean="0">
                    <a:gradFill>
                      <a:gsLst>
                        <a:gs pos="0">
                          <a:schemeClr val="tx1"/>
                        </a:gs>
                        <a:gs pos="100000">
                          <a:schemeClr val="tx1"/>
                        </a:gs>
                      </a:gsLst>
                      <a:lin ang="5400000" scaled="0"/>
                    </a:gradFill>
                  </a:rPr>
                  <a:t>Data </a:t>
                </a:r>
                <a:r>
                  <a:rPr lang="en-US" sz="2400" dirty="0">
                    <a:gradFill>
                      <a:gsLst>
                        <a:gs pos="0">
                          <a:schemeClr val="tx1"/>
                        </a:gs>
                        <a:gs pos="100000">
                          <a:schemeClr val="tx1"/>
                        </a:gs>
                      </a:gsLst>
                      <a:lin ang="5400000" scaled="0"/>
                    </a:gradFill>
                  </a:rPr>
                  <a:t>Separation</a:t>
                </a:r>
              </a:p>
            </p:txBody>
          </p:sp>
        </p:gr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itle 487425"/>
          <p:cNvSpPr>
            <a:spLocks noGrp="1" noChangeArrowheads="1"/>
          </p:cNvSpPr>
          <p:nvPr>
            <p:ph type="title"/>
          </p:nvPr>
        </p:nvSpPr>
        <p:spPr>
          <a:xfrm>
            <a:off x="381000" y="230188"/>
            <a:ext cx="8382000" cy="553998"/>
          </a:xfrm>
        </p:spPr>
        <p:txBody>
          <a:bodyPr/>
          <a:lstStyle/>
          <a:p>
            <a:r>
              <a:rPr dirty="0" smtClean="0"/>
              <a:t>High Level Application Architecture</a:t>
            </a:r>
            <a:endParaRPr sz="2800" dirty="0" smtClean="0">
              <a:gradFill>
                <a:gsLst>
                  <a:gs pos="5000">
                    <a:schemeClr val="accent2">
                      <a:lumMod val="20000"/>
                      <a:lumOff val="80000"/>
                    </a:schemeClr>
                  </a:gs>
                  <a:gs pos="85000">
                    <a:schemeClr val="accent2">
                      <a:lumMod val="20000"/>
                      <a:lumOff val="80000"/>
                    </a:schemeClr>
                  </a:gs>
                </a:gsLst>
                <a:lin ang="5400000" scaled="0"/>
              </a:gradFill>
            </a:endParaRPr>
          </a:p>
        </p:txBody>
      </p:sp>
      <p:sp>
        <p:nvSpPr>
          <p:cNvPr id="110" name="Right Arrow 109"/>
          <p:cNvSpPr>
            <a:spLocks noChangeArrowheads="1"/>
          </p:cNvSpPr>
          <p:nvPr/>
        </p:nvSpPr>
        <p:spPr bwMode="auto">
          <a:xfrm>
            <a:off x="381000" y="3308984"/>
            <a:ext cx="807720" cy="525780"/>
          </a:xfrm>
          <a:prstGeom prst="rightArrow">
            <a:avLst>
              <a:gd name="adj1" fmla="val 54352"/>
              <a:gd name="adj2" fmla="val 49997"/>
            </a:avLst>
          </a:prstGeom>
          <a:ln>
            <a:headEnd/>
            <a:tailEnd/>
          </a:ln>
        </p:spPr>
        <p:style>
          <a:lnRef idx="1">
            <a:schemeClr val="accent5"/>
          </a:lnRef>
          <a:fillRef idx="2">
            <a:schemeClr val="accent5"/>
          </a:fillRef>
          <a:effectRef idx="1">
            <a:schemeClr val="accent5"/>
          </a:effectRef>
          <a:fontRef idx="minor">
            <a:schemeClr val="dk1"/>
          </a:fontRef>
        </p:style>
        <p:txBody>
          <a:bodyPr wrap="none" lIns="82296" tIns="41148" rIns="82296" bIns="41148" anchor="ctr"/>
          <a:lstStyle/>
          <a:p>
            <a:pPr algn="l">
              <a:lnSpc>
                <a:spcPct val="100000"/>
              </a:lnSpc>
              <a:spcBef>
                <a:spcPct val="0"/>
              </a:spcBef>
            </a:pPr>
            <a:endParaRPr lang="en-US" dirty="0">
              <a:solidFill>
                <a:srgbClr val="000000"/>
              </a:solidFill>
              <a:latin typeface="Segoe" pitchFamily="34" charset="0"/>
            </a:endParaRPr>
          </a:p>
        </p:txBody>
      </p:sp>
      <p:grpSp>
        <p:nvGrpSpPr>
          <p:cNvPr id="2" name="Group 122"/>
          <p:cNvGrpSpPr/>
          <p:nvPr/>
        </p:nvGrpSpPr>
        <p:grpSpPr>
          <a:xfrm>
            <a:off x="1223010" y="1503044"/>
            <a:ext cx="7235190" cy="4583431"/>
            <a:chOff x="1223010" y="1503044"/>
            <a:chExt cx="7235190" cy="4583431"/>
          </a:xfrm>
        </p:grpSpPr>
        <p:sp>
          <p:nvSpPr>
            <p:cNvPr id="89" name="Straight Connector 88"/>
            <p:cNvSpPr>
              <a:spLocks noChangeShapeType="1"/>
            </p:cNvSpPr>
            <p:nvPr/>
          </p:nvSpPr>
          <p:spPr bwMode="auto">
            <a:xfrm>
              <a:off x="3280410" y="2531744"/>
              <a:ext cx="0" cy="68580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0" name="Straight Connector 89"/>
            <p:cNvSpPr>
              <a:spLocks noChangeShapeType="1"/>
            </p:cNvSpPr>
            <p:nvPr/>
          </p:nvSpPr>
          <p:spPr bwMode="auto">
            <a:xfrm>
              <a:off x="4857750" y="2806064"/>
              <a:ext cx="0" cy="41148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1" name="Straight Connector 90"/>
            <p:cNvSpPr>
              <a:spLocks noChangeShapeType="1"/>
            </p:cNvSpPr>
            <p:nvPr/>
          </p:nvSpPr>
          <p:spPr bwMode="auto">
            <a:xfrm flipH="1">
              <a:off x="2388870" y="239458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2" name="Straight Connector 91"/>
            <p:cNvSpPr>
              <a:spLocks noChangeShapeType="1"/>
            </p:cNvSpPr>
            <p:nvPr/>
          </p:nvSpPr>
          <p:spPr bwMode="auto">
            <a:xfrm flipH="1">
              <a:off x="2388870" y="362902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3" name="Straight Connector 92"/>
            <p:cNvSpPr>
              <a:spLocks noChangeShapeType="1"/>
            </p:cNvSpPr>
            <p:nvPr/>
          </p:nvSpPr>
          <p:spPr bwMode="auto">
            <a:xfrm>
              <a:off x="1771650" y="4876800"/>
              <a:ext cx="0" cy="41148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4" name="Straight Connector 93"/>
            <p:cNvSpPr>
              <a:spLocks noChangeShapeType="1"/>
            </p:cNvSpPr>
            <p:nvPr/>
          </p:nvSpPr>
          <p:spPr bwMode="auto">
            <a:xfrm>
              <a:off x="3760470" y="2051684"/>
              <a:ext cx="233172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5" name="Straight Connector 94"/>
            <p:cNvSpPr>
              <a:spLocks noChangeShapeType="1"/>
            </p:cNvSpPr>
            <p:nvPr/>
          </p:nvSpPr>
          <p:spPr bwMode="auto">
            <a:xfrm>
              <a:off x="2388870" y="3011804"/>
              <a:ext cx="370332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6" name="Straight Connector 95"/>
            <p:cNvSpPr>
              <a:spLocks noChangeShapeType="1"/>
            </p:cNvSpPr>
            <p:nvPr/>
          </p:nvSpPr>
          <p:spPr bwMode="auto">
            <a:xfrm>
              <a:off x="4857750" y="1914524"/>
              <a:ext cx="0" cy="27432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7" name="Straight Connector 96"/>
            <p:cNvSpPr>
              <a:spLocks noChangeShapeType="1"/>
            </p:cNvSpPr>
            <p:nvPr/>
          </p:nvSpPr>
          <p:spPr bwMode="auto">
            <a:xfrm>
              <a:off x="4309110" y="3971924"/>
              <a:ext cx="0" cy="20574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8" name="Straight Connector 97"/>
            <p:cNvSpPr>
              <a:spLocks noChangeShapeType="1"/>
            </p:cNvSpPr>
            <p:nvPr/>
          </p:nvSpPr>
          <p:spPr bwMode="auto">
            <a:xfrm flipH="1">
              <a:off x="2388870" y="2668904"/>
              <a:ext cx="17145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9" name="Straight Connector 98"/>
            <p:cNvSpPr>
              <a:spLocks noChangeShapeType="1"/>
            </p:cNvSpPr>
            <p:nvPr/>
          </p:nvSpPr>
          <p:spPr bwMode="auto">
            <a:xfrm>
              <a:off x="5817870" y="3629024"/>
              <a:ext cx="27432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0" name="Straight Connector 99"/>
            <p:cNvSpPr>
              <a:spLocks noChangeShapeType="1"/>
            </p:cNvSpPr>
            <p:nvPr/>
          </p:nvSpPr>
          <p:spPr bwMode="auto">
            <a:xfrm>
              <a:off x="7258050" y="2394584"/>
              <a:ext cx="48006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1" name="Straight Connector 100"/>
            <p:cNvSpPr>
              <a:spLocks noChangeShapeType="1"/>
            </p:cNvSpPr>
            <p:nvPr/>
          </p:nvSpPr>
          <p:spPr bwMode="auto">
            <a:xfrm flipH="1" flipV="1">
              <a:off x="2388870" y="452056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2" name="Straight Connector 101"/>
            <p:cNvSpPr>
              <a:spLocks noChangeShapeType="1"/>
            </p:cNvSpPr>
            <p:nvPr/>
          </p:nvSpPr>
          <p:spPr bwMode="auto">
            <a:xfrm>
              <a:off x="5817870" y="4520564"/>
              <a:ext cx="27432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3" name="Straight Connector 102"/>
            <p:cNvSpPr>
              <a:spLocks noChangeShapeType="1"/>
            </p:cNvSpPr>
            <p:nvPr/>
          </p:nvSpPr>
          <p:spPr bwMode="auto">
            <a:xfrm>
              <a:off x="5381625" y="4945380"/>
              <a:ext cx="0" cy="34290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4" name="Straight Connector 103"/>
            <p:cNvSpPr>
              <a:spLocks noChangeShapeType="1"/>
            </p:cNvSpPr>
            <p:nvPr/>
          </p:nvSpPr>
          <p:spPr bwMode="auto">
            <a:xfrm>
              <a:off x="3623310" y="4945380"/>
              <a:ext cx="0" cy="34290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grpSp>
          <p:nvGrpSpPr>
            <p:cNvPr id="3" name="Group 121"/>
            <p:cNvGrpSpPr/>
            <p:nvPr/>
          </p:nvGrpSpPr>
          <p:grpSpPr>
            <a:xfrm>
              <a:off x="1295400" y="5257800"/>
              <a:ext cx="1476375" cy="828675"/>
              <a:chOff x="1295400" y="5257800"/>
              <a:chExt cx="1476375" cy="828675"/>
            </a:xfrm>
          </p:grpSpPr>
          <p:grpSp>
            <p:nvGrpSpPr>
              <p:cNvPr id="4" name="Group 112"/>
              <p:cNvGrpSpPr/>
              <p:nvPr/>
            </p:nvGrpSpPr>
            <p:grpSpPr>
              <a:xfrm>
                <a:off x="1295400" y="5257800"/>
                <a:ext cx="809625" cy="828675"/>
                <a:chOff x="1524000" y="5343525"/>
                <a:chExt cx="809625" cy="828675"/>
              </a:xfrm>
            </p:grpSpPr>
            <p:pic>
              <p:nvPicPr>
                <p:cNvPr id="85" name="Rectangle 18443"/>
                <p:cNvPicPr>
                  <a:picLocks noChangeAspect="1" noChangeArrowheads="1"/>
                </p:cNvPicPr>
                <p:nvPr/>
              </p:nvPicPr>
              <p:blipFill>
                <a:blip r:embed="rId3" cstate="print">
                  <a:duotone>
                    <a:prstClr val="black"/>
                    <a:schemeClr val="accent1">
                      <a:tint val="45000"/>
                      <a:satMod val="400000"/>
                    </a:schemeClr>
                  </a:duotone>
                  <a:lum bright="-20000" contrast="45000"/>
                </a:blip>
                <a:stretch>
                  <a:fillRect/>
                </a:stretch>
              </p:blipFill>
              <p:spPr bwMode="auto">
                <a:xfrm>
                  <a:off x="1524000" y="5343525"/>
                  <a:ext cx="462868" cy="691515"/>
                </a:xfrm>
                <a:prstGeom prst="rect">
                  <a:avLst/>
                </a:prstGeom>
                <a:noFill/>
                <a:ln w="9525">
                  <a:noFill/>
                  <a:miter lim="800000"/>
                  <a:headEnd/>
                  <a:tailEnd/>
                </a:ln>
                <a:effectLst>
                  <a:outerShdw blurRad="127000" algn="ctr" rotWithShape="0">
                    <a:prstClr val="black">
                      <a:alpha val="40000"/>
                    </a:prstClr>
                  </a:outerShdw>
                </a:effectLst>
              </p:spPr>
            </p:pic>
            <p:pic>
              <p:nvPicPr>
                <p:cNvPr id="86" name="Rectangle 18444"/>
                <p:cNvPicPr>
                  <a:picLocks noChangeAspect="1" noChangeArrowheads="1"/>
                </p:cNvPicPr>
                <p:nvPr/>
              </p:nvPicPr>
              <p:blipFill>
                <a:blip r:embed="rId3" cstate="print">
                  <a:duotone>
                    <a:prstClr val="black"/>
                    <a:schemeClr val="accent1">
                      <a:tint val="45000"/>
                      <a:satMod val="400000"/>
                    </a:schemeClr>
                  </a:duotone>
                  <a:lum bright="-20000" contrast="45000"/>
                </a:blip>
                <a:stretch>
                  <a:fillRect/>
                </a:stretch>
              </p:blipFill>
              <p:spPr bwMode="auto">
                <a:xfrm>
                  <a:off x="1870757" y="5480685"/>
                  <a:ext cx="462868" cy="691515"/>
                </a:xfrm>
                <a:prstGeom prst="rect">
                  <a:avLst/>
                </a:prstGeom>
                <a:noFill/>
                <a:ln w="9525">
                  <a:noFill/>
                  <a:miter lim="800000"/>
                  <a:headEnd/>
                  <a:tailEnd/>
                </a:ln>
                <a:effectLst>
                  <a:outerShdw blurRad="127000" algn="ctr" rotWithShape="0">
                    <a:prstClr val="black">
                      <a:alpha val="40000"/>
                    </a:prstClr>
                  </a:outerShdw>
                </a:effectLst>
              </p:spPr>
            </p:pic>
          </p:grpSp>
          <p:sp>
            <p:nvSpPr>
              <p:cNvPr id="107" name="TextBox 106"/>
              <p:cNvSpPr txBox="1">
                <a:spLocks noChangeArrowheads="1"/>
              </p:cNvSpPr>
              <p:nvPr/>
            </p:nvSpPr>
            <p:spPr bwMode="auto">
              <a:xfrm>
                <a:off x="2085975" y="5383530"/>
                <a:ext cx="685800" cy="577215"/>
              </a:xfrm>
              <a:prstGeom prst="rect">
                <a:avLst/>
              </a:prstGeom>
              <a:noFill/>
              <a:ln w="9525">
                <a:noFill/>
                <a:miter lim="800000"/>
                <a:headEnd/>
                <a:tailEnd/>
              </a:ln>
            </p:spPr>
            <p:txBody>
              <a:bodyPr lIns="82296" tIns="41148" rIns="82296" bIns="41148">
                <a:spAutoFit/>
              </a:bodyPr>
              <a:lstStyle/>
              <a:p>
                <a:pPr>
                  <a:lnSpc>
                    <a:spcPct val="90000"/>
                  </a:lnSpc>
                  <a:spcBef>
                    <a:spcPct val="0"/>
                  </a:spcBef>
                </a:pPr>
                <a:r>
                  <a:rPr lang="en-US" dirty="0">
                    <a:gradFill>
                      <a:gsLst>
                        <a:gs pos="0">
                          <a:schemeClr val="tx1"/>
                        </a:gs>
                        <a:gs pos="100000">
                          <a:schemeClr val="tx1"/>
                        </a:gs>
                      </a:gsLst>
                      <a:lin ang="5400000" scaled="0"/>
                    </a:gradFill>
                  </a:rPr>
                  <a:t>Meta Data</a:t>
                </a:r>
              </a:p>
            </p:txBody>
          </p:sp>
        </p:grpSp>
        <p:sp>
          <p:nvSpPr>
            <p:cNvPr id="108" name="Straight Connector 107"/>
            <p:cNvSpPr>
              <a:spLocks noChangeShapeType="1"/>
            </p:cNvSpPr>
            <p:nvPr/>
          </p:nvSpPr>
          <p:spPr bwMode="auto">
            <a:xfrm>
              <a:off x="5749290" y="170878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9" name="Straight Connector 108"/>
            <p:cNvSpPr>
              <a:spLocks noChangeShapeType="1"/>
            </p:cNvSpPr>
            <p:nvPr/>
          </p:nvSpPr>
          <p:spPr bwMode="auto">
            <a:xfrm>
              <a:off x="5749290" y="246316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grpSp>
          <p:nvGrpSpPr>
            <p:cNvPr id="5" name="Group 111"/>
            <p:cNvGrpSpPr/>
            <p:nvPr/>
          </p:nvGrpSpPr>
          <p:grpSpPr>
            <a:xfrm>
              <a:off x="7315200" y="2071246"/>
              <a:ext cx="1143000" cy="1586354"/>
              <a:chOff x="7315200" y="2071246"/>
              <a:chExt cx="1143000" cy="1586354"/>
            </a:xfrm>
          </p:grpSpPr>
          <p:sp>
            <p:nvSpPr>
              <p:cNvPr id="88" name="Shape 18446"/>
              <p:cNvSpPr>
                <a:spLocks noChangeArrowheads="1"/>
              </p:cNvSpPr>
              <p:nvPr/>
            </p:nvSpPr>
            <p:spPr bwMode="auto">
              <a:xfrm>
                <a:off x="7578090" y="2071246"/>
                <a:ext cx="617220" cy="1028700"/>
              </a:xfrm>
              <a:prstGeom prst="triangle">
                <a:avLst>
                  <a:gd name="adj" fmla="val 50000"/>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ctr"/>
              <a:lstStyle/>
              <a:p>
                <a:pPr algn="ctr">
                  <a:lnSpc>
                    <a:spcPct val="90000"/>
                  </a:lnSpc>
                  <a:spcBef>
                    <a:spcPct val="0"/>
                  </a:spcBef>
                </a:pPr>
                <a:endParaRPr lang="en-US" dirty="0">
                  <a:gradFill>
                    <a:gsLst>
                      <a:gs pos="0">
                        <a:schemeClr val="tx1"/>
                      </a:gs>
                      <a:gs pos="100000">
                        <a:schemeClr val="tx1"/>
                      </a:gs>
                    </a:gsLst>
                    <a:lin ang="5400000" scaled="0"/>
                  </a:gradFill>
                </a:endParaRPr>
              </a:p>
            </p:txBody>
          </p:sp>
          <p:sp>
            <p:nvSpPr>
              <p:cNvPr id="111" name="Rectangle 110"/>
              <p:cNvSpPr/>
              <p:nvPr/>
            </p:nvSpPr>
            <p:spPr>
              <a:xfrm>
                <a:off x="7315200" y="3159002"/>
                <a:ext cx="1143000" cy="498598"/>
              </a:xfrm>
              <a:prstGeom prst="rect">
                <a:avLst/>
              </a:prstGeom>
            </p:spPr>
            <p:txBody>
              <a:bodyPr wrap="square" lIns="0" tIns="0" rIns="0" bIns="0">
                <a:spAutoFit/>
              </a:bodyPr>
              <a:lstStyle/>
              <a:p>
                <a:pPr algn="ctr">
                  <a:lnSpc>
                    <a:spcPct val="90000"/>
                  </a:lnSpc>
                  <a:spcBef>
                    <a:spcPct val="0"/>
                  </a:spcBef>
                </a:pPr>
                <a:r>
                  <a:rPr lang="en-US" dirty="0" smtClean="0">
                    <a:gradFill>
                      <a:gsLst>
                        <a:gs pos="0">
                          <a:schemeClr val="tx1"/>
                        </a:gs>
                        <a:gs pos="100000">
                          <a:schemeClr val="tx1"/>
                        </a:gs>
                      </a:gsLst>
                      <a:lin ang="5400000" scaled="0"/>
                    </a:gradFill>
                  </a:rPr>
                  <a:t>Directory</a:t>
                </a:r>
              </a:p>
              <a:p>
                <a:pPr algn="ctr">
                  <a:lnSpc>
                    <a:spcPct val="90000"/>
                  </a:lnSpc>
                  <a:spcBef>
                    <a:spcPct val="0"/>
                  </a:spcBef>
                </a:pPr>
                <a:r>
                  <a:rPr lang="en-US" dirty="0" smtClean="0">
                    <a:gradFill>
                      <a:gsLst>
                        <a:gs pos="0">
                          <a:schemeClr val="tx1"/>
                        </a:gs>
                        <a:gs pos="100000">
                          <a:schemeClr val="tx1"/>
                        </a:gs>
                      </a:gsLst>
                      <a:lin ang="5400000" scaled="0"/>
                    </a:gradFill>
                  </a:rPr>
                  <a:t>Service</a:t>
                </a:r>
                <a:endParaRPr lang="en-US" dirty="0">
                  <a:gradFill>
                    <a:gsLst>
                      <a:gs pos="0">
                        <a:schemeClr val="tx1"/>
                      </a:gs>
                      <a:gs pos="100000">
                        <a:schemeClr val="tx1"/>
                      </a:gs>
                    </a:gsLst>
                    <a:lin ang="5400000" scaled="0"/>
                  </a:gradFill>
                </a:endParaRPr>
              </a:p>
            </p:txBody>
          </p:sp>
        </p:grpSp>
        <p:grpSp>
          <p:nvGrpSpPr>
            <p:cNvPr id="6" name="Group 120"/>
            <p:cNvGrpSpPr/>
            <p:nvPr/>
          </p:nvGrpSpPr>
          <p:grpSpPr>
            <a:xfrm>
              <a:off x="3143250" y="5257800"/>
              <a:ext cx="1783080" cy="828675"/>
              <a:chOff x="3124200" y="5257800"/>
              <a:chExt cx="1783080" cy="828675"/>
            </a:xfrm>
          </p:grpSpPr>
          <p:sp>
            <p:nvSpPr>
              <p:cNvPr id="106" name="TextBox 105"/>
              <p:cNvSpPr txBox="1">
                <a:spLocks noChangeArrowheads="1"/>
              </p:cNvSpPr>
              <p:nvPr/>
            </p:nvSpPr>
            <p:spPr bwMode="auto">
              <a:xfrm>
                <a:off x="3924300" y="5383530"/>
                <a:ext cx="982980" cy="577215"/>
              </a:xfrm>
              <a:prstGeom prst="rect">
                <a:avLst/>
              </a:prstGeom>
              <a:noFill/>
              <a:ln w="9525">
                <a:noFill/>
                <a:miter lim="800000"/>
                <a:headEnd/>
                <a:tailEnd/>
              </a:ln>
            </p:spPr>
            <p:txBody>
              <a:bodyPr lIns="82296" tIns="41148" rIns="82296" bIns="41148">
                <a:spAutoFit/>
              </a:bodyPr>
              <a:lstStyle/>
              <a:p>
                <a:pPr>
                  <a:lnSpc>
                    <a:spcPct val="90000"/>
                  </a:lnSpc>
                  <a:spcBef>
                    <a:spcPct val="0"/>
                  </a:spcBef>
                </a:pPr>
                <a:r>
                  <a:rPr lang="en-US" dirty="0">
                    <a:gradFill>
                      <a:gsLst>
                        <a:gs pos="0">
                          <a:schemeClr val="tx1"/>
                        </a:gs>
                        <a:gs pos="100000">
                          <a:schemeClr val="tx1"/>
                        </a:gs>
                      </a:gsLst>
                      <a:lin ang="5400000" scaled="0"/>
                    </a:gradFill>
                  </a:rPr>
                  <a:t>File System</a:t>
                </a:r>
              </a:p>
            </p:txBody>
          </p:sp>
          <p:grpSp>
            <p:nvGrpSpPr>
              <p:cNvPr id="7" name="Group 113"/>
              <p:cNvGrpSpPr/>
              <p:nvPr/>
            </p:nvGrpSpPr>
            <p:grpSpPr>
              <a:xfrm>
                <a:off x="3124200" y="5257800"/>
                <a:ext cx="809625" cy="828675"/>
                <a:chOff x="1524000" y="5343525"/>
                <a:chExt cx="809625" cy="828675"/>
              </a:xfrm>
            </p:grpSpPr>
            <p:pic>
              <p:nvPicPr>
                <p:cNvPr id="115" name="Rectangle 18443"/>
                <p:cNvPicPr>
                  <a:picLocks noChangeAspect="1" noChangeArrowheads="1"/>
                </p:cNvPicPr>
                <p:nvPr/>
              </p:nvPicPr>
              <p:blipFill>
                <a:blip r:embed="rId3" cstate="print">
                  <a:duotone>
                    <a:prstClr val="black"/>
                    <a:schemeClr val="accent4">
                      <a:tint val="45000"/>
                      <a:satMod val="400000"/>
                    </a:schemeClr>
                  </a:duotone>
                  <a:lum bright="-17000" contrast="34000"/>
                </a:blip>
                <a:stretch>
                  <a:fillRect/>
                </a:stretch>
              </p:blipFill>
              <p:spPr bwMode="auto">
                <a:xfrm>
                  <a:off x="1524000" y="5343525"/>
                  <a:ext cx="462868" cy="691515"/>
                </a:xfrm>
                <a:prstGeom prst="rect">
                  <a:avLst/>
                </a:prstGeom>
                <a:noFill/>
                <a:ln w="9525">
                  <a:noFill/>
                  <a:miter lim="800000"/>
                  <a:headEnd/>
                  <a:tailEnd/>
                </a:ln>
                <a:effectLst>
                  <a:outerShdw blurRad="127000" algn="ctr" rotWithShape="0">
                    <a:prstClr val="black">
                      <a:alpha val="40000"/>
                    </a:prstClr>
                  </a:outerShdw>
                </a:effectLst>
              </p:spPr>
            </p:pic>
            <p:pic>
              <p:nvPicPr>
                <p:cNvPr id="116" name="Rectangle 18444"/>
                <p:cNvPicPr>
                  <a:picLocks noChangeAspect="1" noChangeArrowheads="1"/>
                </p:cNvPicPr>
                <p:nvPr/>
              </p:nvPicPr>
              <p:blipFill>
                <a:blip r:embed="rId3" cstate="print">
                  <a:duotone>
                    <a:prstClr val="black"/>
                    <a:schemeClr val="accent4">
                      <a:tint val="45000"/>
                      <a:satMod val="400000"/>
                    </a:schemeClr>
                  </a:duotone>
                  <a:lum bright="-17000" contrast="34000"/>
                </a:blip>
                <a:stretch>
                  <a:fillRect/>
                </a:stretch>
              </p:blipFill>
              <p:spPr bwMode="auto">
                <a:xfrm>
                  <a:off x="1870757" y="5480685"/>
                  <a:ext cx="462868" cy="691515"/>
                </a:xfrm>
                <a:prstGeom prst="rect">
                  <a:avLst/>
                </a:prstGeom>
                <a:noFill/>
                <a:ln w="9525">
                  <a:noFill/>
                  <a:miter lim="800000"/>
                  <a:headEnd/>
                  <a:tailEnd/>
                </a:ln>
                <a:effectLst>
                  <a:outerShdw blurRad="127000" algn="ctr" rotWithShape="0">
                    <a:prstClr val="black">
                      <a:alpha val="40000"/>
                    </a:prstClr>
                  </a:outerShdw>
                </a:effectLst>
              </p:spPr>
            </p:pic>
          </p:grpSp>
        </p:grpSp>
        <p:grpSp>
          <p:nvGrpSpPr>
            <p:cNvPr id="8" name="Group 119"/>
            <p:cNvGrpSpPr/>
            <p:nvPr/>
          </p:nvGrpSpPr>
          <p:grpSpPr>
            <a:xfrm>
              <a:off x="4905375" y="5257800"/>
              <a:ext cx="2238375" cy="828675"/>
              <a:chOff x="4905375" y="5257800"/>
              <a:chExt cx="2238375" cy="828675"/>
            </a:xfrm>
          </p:grpSpPr>
          <p:sp>
            <p:nvSpPr>
              <p:cNvPr id="105" name="TextBox 104"/>
              <p:cNvSpPr txBox="1">
                <a:spLocks noChangeArrowheads="1"/>
              </p:cNvSpPr>
              <p:nvPr/>
            </p:nvSpPr>
            <p:spPr bwMode="auto">
              <a:xfrm>
                <a:off x="5703570" y="5507116"/>
                <a:ext cx="1440180" cy="330043"/>
              </a:xfrm>
              <a:prstGeom prst="rect">
                <a:avLst/>
              </a:prstGeom>
              <a:noFill/>
              <a:ln w="9525">
                <a:noFill/>
                <a:miter lim="800000"/>
                <a:headEnd/>
                <a:tailEnd/>
              </a:ln>
            </p:spPr>
            <p:txBody>
              <a:bodyPr lIns="82296" tIns="41148" rIns="82296" bIns="41148">
                <a:spAutoFit/>
              </a:bodyPr>
              <a:lstStyle/>
              <a:p>
                <a:pPr>
                  <a:lnSpc>
                    <a:spcPct val="90000"/>
                  </a:lnSpc>
                  <a:spcBef>
                    <a:spcPct val="0"/>
                  </a:spcBef>
                </a:pPr>
                <a:r>
                  <a:rPr lang="en-US" dirty="0">
                    <a:gradFill>
                      <a:gsLst>
                        <a:gs pos="0">
                          <a:schemeClr val="tx1"/>
                        </a:gs>
                        <a:gs pos="100000">
                          <a:schemeClr val="tx1"/>
                        </a:gs>
                      </a:gsLst>
                      <a:lin ang="5400000" scaled="0"/>
                    </a:gradFill>
                  </a:rPr>
                  <a:t>Databases</a:t>
                </a:r>
              </a:p>
            </p:txBody>
          </p:sp>
          <p:grpSp>
            <p:nvGrpSpPr>
              <p:cNvPr id="9" name="Group 116"/>
              <p:cNvGrpSpPr/>
              <p:nvPr/>
            </p:nvGrpSpPr>
            <p:grpSpPr>
              <a:xfrm>
                <a:off x="4905375" y="5257800"/>
                <a:ext cx="809625" cy="828675"/>
                <a:chOff x="1524000" y="5343525"/>
                <a:chExt cx="809625" cy="828675"/>
              </a:xfrm>
            </p:grpSpPr>
            <p:pic>
              <p:nvPicPr>
                <p:cNvPr id="118" name="Rectangle 18443"/>
                <p:cNvPicPr>
                  <a:picLocks noChangeAspect="1" noChangeArrowheads="1"/>
                </p:cNvPicPr>
                <p:nvPr/>
              </p:nvPicPr>
              <p:blipFill>
                <a:blip r:embed="rId3" cstate="print">
                  <a:duotone>
                    <a:prstClr val="black"/>
                    <a:schemeClr val="accent3">
                      <a:tint val="45000"/>
                      <a:satMod val="400000"/>
                    </a:schemeClr>
                  </a:duotone>
                  <a:lum bright="-17000" contrast="34000"/>
                </a:blip>
                <a:stretch>
                  <a:fillRect/>
                </a:stretch>
              </p:blipFill>
              <p:spPr bwMode="auto">
                <a:xfrm>
                  <a:off x="1524000" y="5343525"/>
                  <a:ext cx="462868" cy="691515"/>
                </a:xfrm>
                <a:prstGeom prst="rect">
                  <a:avLst/>
                </a:prstGeom>
                <a:noFill/>
                <a:ln w="9525">
                  <a:noFill/>
                  <a:miter lim="800000"/>
                  <a:headEnd/>
                  <a:tailEnd/>
                </a:ln>
                <a:effectLst>
                  <a:outerShdw blurRad="127000" algn="ctr" rotWithShape="0">
                    <a:prstClr val="black">
                      <a:alpha val="40000"/>
                    </a:prstClr>
                  </a:outerShdw>
                </a:effectLst>
              </p:spPr>
            </p:pic>
            <p:pic>
              <p:nvPicPr>
                <p:cNvPr id="119" name="Rectangle 18444"/>
                <p:cNvPicPr>
                  <a:picLocks noChangeAspect="1" noChangeArrowheads="1"/>
                </p:cNvPicPr>
                <p:nvPr/>
              </p:nvPicPr>
              <p:blipFill>
                <a:blip r:embed="rId3" cstate="print">
                  <a:duotone>
                    <a:prstClr val="black"/>
                    <a:schemeClr val="accent3">
                      <a:tint val="45000"/>
                      <a:satMod val="400000"/>
                    </a:schemeClr>
                  </a:duotone>
                  <a:lum bright="-17000" contrast="34000"/>
                </a:blip>
                <a:stretch>
                  <a:fillRect/>
                </a:stretch>
              </p:blipFill>
              <p:spPr bwMode="auto">
                <a:xfrm>
                  <a:off x="1870757" y="5480685"/>
                  <a:ext cx="462868" cy="691515"/>
                </a:xfrm>
                <a:prstGeom prst="rect">
                  <a:avLst/>
                </a:prstGeom>
                <a:noFill/>
                <a:ln w="9525">
                  <a:noFill/>
                  <a:miter lim="800000"/>
                  <a:headEnd/>
                  <a:tailEnd/>
                </a:ln>
                <a:effectLst>
                  <a:outerShdw blurRad="127000" algn="ctr" rotWithShape="0">
                    <a:prstClr val="black">
                      <a:alpha val="40000"/>
                    </a:prstClr>
                  </a:outerShdw>
                </a:effectLst>
              </p:spPr>
            </p:pic>
          </p:grpSp>
        </p:grpSp>
        <p:sp>
          <p:nvSpPr>
            <p:cNvPr id="75" name="Rectangle 74"/>
            <p:cNvSpPr>
              <a:spLocks noChangeArrowheads="1"/>
            </p:cNvSpPr>
            <p:nvPr/>
          </p:nvSpPr>
          <p:spPr bwMode="auto">
            <a:xfrm>
              <a:off x="4103370" y="1503044"/>
              <a:ext cx="1645920" cy="411480"/>
            </a:xfrm>
            <a:prstGeom prst="rect">
              <a:avLst/>
            </a:prstGeom>
            <a:gradFill>
              <a:gsLst>
                <a:gs pos="0">
                  <a:srgbClr val="7FA9D7"/>
                </a:gs>
                <a:gs pos="49000">
                  <a:srgbClr val="3981BD"/>
                </a:gs>
                <a:gs pos="49100">
                  <a:srgbClr val="1466A4"/>
                </a:gs>
                <a:gs pos="92000">
                  <a:srgbClr val="2783CF"/>
                </a:gs>
                <a:gs pos="100000">
                  <a:srgbClr val="4394DD"/>
                </a:gs>
              </a:gsLst>
            </a:gradFill>
            <a:ln>
              <a:headEnd/>
              <a:tailEnd/>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Browser</a:t>
              </a:r>
            </a:p>
          </p:txBody>
        </p:sp>
        <p:sp>
          <p:nvSpPr>
            <p:cNvPr id="76" name="Rectangle 75"/>
            <p:cNvSpPr>
              <a:spLocks noChangeArrowheads="1"/>
            </p:cNvSpPr>
            <p:nvPr/>
          </p:nvSpPr>
          <p:spPr bwMode="auto">
            <a:xfrm>
              <a:off x="2731770" y="1571624"/>
              <a:ext cx="1028700" cy="960120"/>
            </a:xfrm>
            <a:prstGeom prst="rect">
              <a:avLst/>
            </a:prstGeom>
            <a:gradFill>
              <a:gsLst>
                <a:gs pos="0">
                  <a:srgbClr val="7FA9D7"/>
                </a:gs>
                <a:gs pos="49000">
                  <a:srgbClr val="3981BD"/>
                </a:gs>
                <a:gs pos="49100">
                  <a:srgbClr val="1466A4"/>
                </a:gs>
                <a:gs pos="92000">
                  <a:srgbClr val="2783CF"/>
                </a:gs>
                <a:gs pos="100000">
                  <a:srgbClr val="4394DD"/>
                </a:gs>
              </a:gsLst>
            </a:gradFill>
            <a:ln>
              <a:headEnd/>
              <a:tailEnd/>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Smart Client</a:t>
              </a:r>
            </a:p>
          </p:txBody>
        </p:sp>
        <p:sp>
          <p:nvSpPr>
            <p:cNvPr id="77" name="Rectangle 76"/>
            <p:cNvSpPr>
              <a:spLocks noChangeArrowheads="1"/>
            </p:cNvSpPr>
            <p:nvPr/>
          </p:nvSpPr>
          <p:spPr bwMode="auto">
            <a:xfrm>
              <a:off x="4103370" y="2188844"/>
              <a:ext cx="1645920" cy="6172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Presentation</a:t>
              </a:r>
            </a:p>
          </p:txBody>
        </p:sp>
        <p:sp>
          <p:nvSpPr>
            <p:cNvPr id="78" name="Rectangle 77"/>
            <p:cNvSpPr>
              <a:spLocks noChangeArrowheads="1"/>
            </p:cNvSpPr>
            <p:nvPr/>
          </p:nvSpPr>
          <p:spPr bwMode="auto">
            <a:xfrm>
              <a:off x="2731770" y="3217544"/>
              <a:ext cx="3086100" cy="7543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Process Services</a:t>
              </a:r>
            </a:p>
          </p:txBody>
        </p:sp>
        <p:sp>
          <p:nvSpPr>
            <p:cNvPr id="79" name="Rectangle 78"/>
            <p:cNvSpPr>
              <a:spLocks noChangeArrowheads="1"/>
            </p:cNvSpPr>
            <p:nvPr/>
          </p:nvSpPr>
          <p:spPr bwMode="auto">
            <a:xfrm>
              <a:off x="2731770" y="4177664"/>
              <a:ext cx="3086100" cy="75438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Business Services</a:t>
              </a:r>
            </a:p>
          </p:txBody>
        </p:sp>
        <p:sp>
          <p:nvSpPr>
            <p:cNvPr id="84" name="Rectangle 83"/>
            <p:cNvSpPr>
              <a:spLocks noChangeArrowheads="1"/>
            </p:cNvSpPr>
            <p:nvPr/>
          </p:nvSpPr>
          <p:spPr bwMode="auto">
            <a:xfrm>
              <a:off x="1223010" y="2257424"/>
              <a:ext cx="1165860" cy="267462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Meta Data Services</a:t>
              </a:r>
            </a:p>
          </p:txBody>
        </p:sp>
        <p:sp>
          <p:nvSpPr>
            <p:cNvPr id="87" name="Rectangle 86"/>
            <p:cNvSpPr>
              <a:spLocks noChangeArrowheads="1"/>
            </p:cNvSpPr>
            <p:nvPr/>
          </p:nvSpPr>
          <p:spPr bwMode="auto">
            <a:xfrm>
              <a:off x="6092190" y="1503044"/>
              <a:ext cx="1165860" cy="34290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Security Services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600" dirty="0" smtClean="0"/>
              <a:t>Software plus Services</a:t>
            </a:r>
            <a:br>
              <a:rPr lang="en-US" sz="3600" dirty="0" smtClean="0"/>
            </a:br>
            <a:r>
              <a:rPr lang="en-US" sz="2800" b="0" dirty="0" smtClean="0"/>
              <a:t>Architecture BEST PRACTICES FOR THE ISV</a:t>
            </a:r>
            <a:endParaRPr lang="en-US" sz="2800" b="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5257800" y="1801090"/>
            <a:ext cx="3505200" cy="4163289"/>
          </a:xfrm>
          <a:prstGeom prst="rect">
            <a:avLst/>
          </a:prstGeom>
          <a:gradFill>
            <a:gsLst>
              <a:gs pos="0">
                <a:schemeClr val="bg1">
                  <a:alpha val="30000"/>
                </a:schemeClr>
              </a:gs>
              <a:gs pos="100000">
                <a:schemeClr val="bg1">
                  <a:alpha val="0"/>
                </a:schemeClr>
              </a:gs>
            </a:gsLst>
            <a:lin ang="108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8450" name="Title 488449"/>
          <p:cNvSpPr>
            <a:spLocks noGrp="1" noChangeArrowheads="1"/>
          </p:cNvSpPr>
          <p:nvPr>
            <p:ph type="title"/>
          </p:nvPr>
        </p:nvSpPr>
        <p:spPr/>
        <p:txBody>
          <a:bodyPr/>
          <a:lstStyle/>
          <a:p>
            <a:r>
              <a:rPr lang="en-US" dirty="0" smtClean="0"/>
              <a:t>Meta Data Service</a:t>
            </a:r>
          </a:p>
        </p:txBody>
      </p:sp>
      <p:sp>
        <p:nvSpPr>
          <p:cNvPr id="31" name="Content Placeholder 30"/>
          <p:cNvSpPr>
            <a:spLocks noGrp="1"/>
          </p:cNvSpPr>
          <p:nvPr>
            <p:ph sz="half" idx="2"/>
          </p:nvPr>
        </p:nvSpPr>
        <p:spPr>
          <a:xfrm>
            <a:off x="5638800" y="1905000"/>
            <a:ext cx="3124200" cy="4001095"/>
          </a:xfrm>
        </p:spPr>
        <p:txBody>
          <a:bodyPr/>
          <a:lstStyle/>
          <a:p>
            <a:pPr marL="0" lvl="0" indent="0">
              <a:buNone/>
            </a:pPr>
            <a:r>
              <a:rPr lang="en-US" sz="2400" b="1" dirty="0" smtClean="0"/>
              <a:t>Customizable</a:t>
            </a:r>
          </a:p>
          <a:p>
            <a:pPr marL="242888" indent="-242888"/>
            <a:r>
              <a:rPr lang="en-US" sz="2000" dirty="0" smtClean="0"/>
              <a:t>UI/Branding</a:t>
            </a:r>
          </a:p>
          <a:p>
            <a:pPr marL="242888" indent="-242888"/>
            <a:r>
              <a:rPr lang="en-US" sz="2000" dirty="0" smtClean="0"/>
              <a:t>Workflow</a:t>
            </a:r>
          </a:p>
          <a:p>
            <a:pPr marL="242888" indent="-242888"/>
            <a:r>
              <a:rPr lang="en-US" sz="2000" dirty="0" smtClean="0"/>
              <a:t>Data Model</a:t>
            </a:r>
          </a:p>
          <a:p>
            <a:pPr marL="242888" indent="-242888"/>
            <a:r>
              <a:rPr lang="en-US" sz="2000" dirty="0" smtClean="0"/>
              <a:t>Business rules</a:t>
            </a:r>
          </a:p>
          <a:p>
            <a:pPr marL="242888" indent="-242888"/>
            <a:r>
              <a:rPr lang="en-US" sz="2000" dirty="0" smtClean="0"/>
              <a:t>Domain-specific</a:t>
            </a:r>
          </a:p>
          <a:p>
            <a:pPr marL="0" indent="0">
              <a:buNone/>
            </a:pPr>
            <a:r>
              <a:rPr lang="en-US" sz="2400" b="1" dirty="0" smtClean="0"/>
              <a:t>Scope</a:t>
            </a:r>
          </a:p>
          <a:p>
            <a:pPr marL="242888" indent="-242888"/>
            <a:r>
              <a:rPr lang="en-US" sz="2000" dirty="0" smtClean="0"/>
              <a:t>Nested hierarchy of customization</a:t>
            </a:r>
          </a:p>
          <a:p>
            <a:pPr marL="242888" indent="-242888"/>
            <a:r>
              <a:rPr lang="en-US" sz="2000" dirty="0" smtClean="0"/>
              <a:t>Inheritable</a:t>
            </a:r>
          </a:p>
          <a:p>
            <a:pPr marL="242888" indent="-242888"/>
            <a:r>
              <a:rPr lang="en-US" sz="2000" dirty="0" smtClean="0"/>
              <a:t>E.g., Enterprise, department, user levels</a:t>
            </a:r>
          </a:p>
        </p:txBody>
      </p:sp>
      <p:grpSp>
        <p:nvGrpSpPr>
          <p:cNvPr id="44" name="Group 43"/>
          <p:cNvGrpSpPr/>
          <p:nvPr/>
        </p:nvGrpSpPr>
        <p:grpSpPr>
          <a:xfrm>
            <a:off x="381000" y="1177634"/>
            <a:ext cx="4876800" cy="4772891"/>
            <a:chOff x="-5486400" y="1143000"/>
            <a:chExt cx="4876800" cy="4772891"/>
          </a:xfrm>
        </p:grpSpPr>
        <p:grpSp>
          <p:nvGrpSpPr>
            <p:cNvPr id="43" name="Group 42"/>
            <p:cNvGrpSpPr/>
            <p:nvPr/>
          </p:nvGrpSpPr>
          <p:grpSpPr>
            <a:xfrm>
              <a:off x="-5283200" y="1143000"/>
              <a:ext cx="304800" cy="609600"/>
              <a:chOff x="-5283200" y="1143000"/>
              <a:chExt cx="304800" cy="609600"/>
            </a:xfrm>
          </p:grpSpPr>
          <p:sp>
            <p:nvSpPr>
              <p:cNvPr id="19459" name="Straight Connector 19458"/>
              <p:cNvSpPr>
                <a:spLocks noChangeShapeType="1"/>
              </p:cNvSpPr>
              <p:nvPr/>
            </p:nvSpPr>
            <p:spPr bwMode="auto">
              <a:xfrm flipV="1">
                <a:off x="-5130800" y="1447800"/>
                <a:ext cx="0" cy="304800"/>
              </a:xfrm>
              <a:prstGeom prst="line">
                <a:avLst/>
              </a:prstGeom>
              <a:noFill/>
              <a:ln w="31750" algn="ctr">
                <a:solidFill>
                  <a:schemeClr val="tx1"/>
                </a:solidFill>
                <a:round/>
                <a:headEnd/>
                <a:tailEnd/>
              </a:ln>
            </p:spPr>
            <p:txBody>
              <a:bodyPr/>
              <a:lstStyle/>
              <a:p>
                <a:endParaRPr lang="en-US" dirty="0"/>
              </a:p>
            </p:txBody>
          </p:sp>
          <p:sp>
            <p:nvSpPr>
              <p:cNvPr id="19460" name="Oval 19459"/>
              <p:cNvSpPr>
                <a:spLocks noChangeArrowheads="1"/>
              </p:cNvSpPr>
              <p:nvPr/>
            </p:nvSpPr>
            <p:spPr bwMode="auto">
              <a:xfrm>
                <a:off x="-5283200" y="1143000"/>
                <a:ext cx="304800" cy="304800"/>
              </a:xfrm>
              <a:prstGeom prst="ellipse">
                <a:avLst/>
              </a:prstGeom>
              <a:noFill/>
              <a:ln w="31750" algn="ctr">
                <a:solidFill>
                  <a:schemeClr val="tx1"/>
                </a:solidFill>
                <a:round/>
                <a:headEnd/>
                <a:tailEnd/>
              </a:ln>
            </p:spPr>
            <p:txBody>
              <a:bodyPr wrap="none" anchor="ctr"/>
              <a:lstStyle/>
              <a:p>
                <a:pPr algn="l">
                  <a:lnSpc>
                    <a:spcPct val="100000"/>
                  </a:lnSpc>
                  <a:spcBef>
                    <a:spcPct val="0"/>
                  </a:spcBef>
                </a:pPr>
                <a:endParaRPr lang="en-US" sz="1800" dirty="0">
                  <a:solidFill>
                    <a:srgbClr val="000000"/>
                  </a:solidFill>
                  <a:effectLst/>
                  <a:latin typeface="Segoe" pitchFamily="34" charset="0"/>
                </a:endParaRPr>
              </a:p>
            </p:txBody>
          </p:sp>
        </p:grpSp>
        <p:sp>
          <p:nvSpPr>
            <p:cNvPr id="19458" name="Rectangle 19457"/>
            <p:cNvSpPr>
              <a:spLocks noChangeArrowheads="1"/>
            </p:cNvSpPr>
            <p:nvPr/>
          </p:nvSpPr>
          <p:spPr bwMode="auto">
            <a:xfrm>
              <a:off x="-5486400" y="1752600"/>
              <a:ext cx="4876800" cy="416329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nSpc>
                  <a:spcPct val="100000"/>
                </a:lnSpc>
                <a:spcBef>
                  <a:spcPct val="0"/>
                </a:spcBef>
              </a:pPr>
              <a:endParaRPr lang="en-US" sz="1800" dirty="0">
                <a:effectLst/>
                <a:latin typeface="Segoe" pitchFamily="34" charset="0"/>
              </a:endParaRPr>
            </a:p>
          </p:txBody>
        </p:sp>
        <p:sp>
          <p:nvSpPr>
            <p:cNvPr id="19467" name="Straight Connector 19466"/>
            <p:cNvSpPr>
              <a:spLocks noChangeShapeType="1"/>
            </p:cNvSpPr>
            <p:nvPr/>
          </p:nvSpPr>
          <p:spPr bwMode="auto">
            <a:xfrm flipV="1">
              <a:off x="-4325041" y="2382422"/>
              <a:ext cx="0" cy="2962656"/>
            </a:xfrm>
            <a:prstGeom prst="line">
              <a:avLst/>
            </a:prstGeom>
            <a:noFill/>
            <a:ln w="31750" algn="ctr">
              <a:solidFill>
                <a:schemeClr val="tx1"/>
              </a:solidFill>
              <a:round/>
              <a:headEnd/>
              <a:tailEnd/>
            </a:ln>
          </p:spPr>
          <p:txBody>
            <a:bodyPr/>
            <a:lstStyle/>
            <a:p>
              <a:pPr algn="ctr"/>
              <a:endParaRPr lang="en-US" dirty="0"/>
            </a:p>
          </p:txBody>
        </p:sp>
        <p:sp>
          <p:nvSpPr>
            <p:cNvPr id="19468" name="Straight Connector 19467"/>
            <p:cNvSpPr>
              <a:spLocks noChangeShapeType="1"/>
            </p:cNvSpPr>
            <p:nvPr/>
          </p:nvSpPr>
          <p:spPr bwMode="auto">
            <a:xfrm flipV="1">
              <a:off x="-4618185" y="2514600"/>
              <a:ext cx="289565" cy="0"/>
            </a:xfrm>
            <a:prstGeom prst="line">
              <a:avLst/>
            </a:prstGeom>
            <a:noFill/>
            <a:ln w="31750" algn="ctr">
              <a:solidFill>
                <a:schemeClr val="tx1"/>
              </a:solidFill>
              <a:round/>
              <a:headEnd/>
              <a:tailEnd/>
            </a:ln>
          </p:spPr>
          <p:txBody>
            <a:bodyPr/>
            <a:lstStyle/>
            <a:p>
              <a:pPr algn="ctr"/>
              <a:endParaRPr lang="en-US" dirty="0"/>
            </a:p>
          </p:txBody>
        </p:sp>
        <p:sp>
          <p:nvSpPr>
            <p:cNvPr id="19469" name="Straight Connector 19468"/>
            <p:cNvSpPr>
              <a:spLocks noChangeShapeType="1"/>
            </p:cNvSpPr>
            <p:nvPr/>
          </p:nvSpPr>
          <p:spPr bwMode="auto">
            <a:xfrm flipV="1">
              <a:off x="-4328620" y="2385750"/>
              <a:ext cx="548640" cy="0"/>
            </a:xfrm>
            <a:prstGeom prst="line">
              <a:avLst/>
            </a:prstGeom>
            <a:noFill/>
            <a:ln w="31750" algn="ctr">
              <a:solidFill>
                <a:schemeClr val="tx1"/>
              </a:solidFill>
              <a:round/>
              <a:headEnd/>
              <a:tailEnd/>
            </a:ln>
          </p:spPr>
          <p:txBody>
            <a:bodyPr/>
            <a:lstStyle/>
            <a:p>
              <a:pPr algn="ctr"/>
              <a:endParaRPr lang="en-US" dirty="0"/>
            </a:p>
          </p:txBody>
        </p:sp>
        <p:sp>
          <p:nvSpPr>
            <p:cNvPr id="19470" name="Straight Connector 19469"/>
            <p:cNvSpPr>
              <a:spLocks noChangeShapeType="1"/>
            </p:cNvSpPr>
            <p:nvPr/>
          </p:nvSpPr>
          <p:spPr bwMode="auto">
            <a:xfrm flipV="1">
              <a:off x="-4328620" y="3950181"/>
              <a:ext cx="548640" cy="0"/>
            </a:xfrm>
            <a:prstGeom prst="line">
              <a:avLst/>
            </a:prstGeom>
            <a:noFill/>
            <a:ln w="31750" algn="ctr">
              <a:solidFill>
                <a:schemeClr val="tx1"/>
              </a:solidFill>
              <a:round/>
              <a:headEnd/>
              <a:tailEnd/>
            </a:ln>
          </p:spPr>
          <p:txBody>
            <a:bodyPr/>
            <a:lstStyle/>
            <a:p>
              <a:pPr algn="ctr"/>
              <a:endParaRPr lang="en-US" dirty="0"/>
            </a:p>
          </p:txBody>
        </p:sp>
        <p:sp>
          <p:nvSpPr>
            <p:cNvPr id="19471" name="Straight Connector 19470"/>
            <p:cNvSpPr>
              <a:spLocks noChangeShapeType="1"/>
            </p:cNvSpPr>
            <p:nvPr/>
          </p:nvSpPr>
          <p:spPr bwMode="auto">
            <a:xfrm flipV="1">
              <a:off x="-4328620" y="3428704"/>
              <a:ext cx="548640" cy="0"/>
            </a:xfrm>
            <a:prstGeom prst="line">
              <a:avLst/>
            </a:prstGeom>
            <a:noFill/>
            <a:ln w="31750" algn="ctr">
              <a:solidFill>
                <a:schemeClr val="tx1"/>
              </a:solidFill>
              <a:round/>
              <a:headEnd/>
              <a:tailEnd/>
            </a:ln>
          </p:spPr>
          <p:txBody>
            <a:bodyPr/>
            <a:lstStyle/>
            <a:p>
              <a:pPr algn="ctr"/>
              <a:endParaRPr lang="en-US" dirty="0"/>
            </a:p>
          </p:txBody>
        </p:sp>
        <p:sp>
          <p:nvSpPr>
            <p:cNvPr id="19472" name="Straight Connector 19471"/>
            <p:cNvSpPr>
              <a:spLocks noChangeShapeType="1"/>
            </p:cNvSpPr>
            <p:nvPr/>
          </p:nvSpPr>
          <p:spPr bwMode="auto">
            <a:xfrm flipV="1">
              <a:off x="-4328620" y="2907227"/>
              <a:ext cx="548640" cy="0"/>
            </a:xfrm>
            <a:prstGeom prst="line">
              <a:avLst/>
            </a:prstGeom>
            <a:noFill/>
            <a:ln w="31750" algn="ctr">
              <a:solidFill>
                <a:schemeClr val="tx1"/>
              </a:solidFill>
              <a:round/>
              <a:headEnd/>
              <a:tailEnd/>
            </a:ln>
          </p:spPr>
          <p:txBody>
            <a:bodyPr/>
            <a:lstStyle/>
            <a:p>
              <a:pPr algn="ctr"/>
              <a:endParaRPr lang="en-US" dirty="0"/>
            </a:p>
          </p:txBody>
        </p:sp>
        <p:sp>
          <p:nvSpPr>
            <p:cNvPr id="19475" name="Straight Connector 19474"/>
            <p:cNvSpPr>
              <a:spLocks noChangeShapeType="1"/>
            </p:cNvSpPr>
            <p:nvPr/>
          </p:nvSpPr>
          <p:spPr bwMode="auto">
            <a:xfrm flipV="1">
              <a:off x="-4325041" y="5334000"/>
              <a:ext cx="548640" cy="0"/>
            </a:xfrm>
            <a:prstGeom prst="line">
              <a:avLst/>
            </a:prstGeom>
            <a:noFill/>
            <a:ln w="31750" algn="ctr">
              <a:solidFill>
                <a:schemeClr val="tx1"/>
              </a:solidFill>
              <a:round/>
              <a:headEnd/>
              <a:tailEnd/>
            </a:ln>
          </p:spPr>
          <p:txBody>
            <a:bodyPr/>
            <a:lstStyle/>
            <a:p>
              <a:pPr algn="ctr"/>
              <a:endParaRPr lang="en-US" dirty="0"/>
            </a:p>
          </p:txBody>
        </p:sp>
        <p:sp>
          <p:nvSpPr>
            <p:cNvPr id="19477" name="Straight Connector 19476"/>
            <p:cNvSpPr>
              <a:spLocks noChangeShapeType="1"/>
            </p:cNvSpPr>
            <p:nvPr/>
          </p:nvSpPr>
          <p:spPr bwMode="auto">
            <a:xfrm flipV="1">
              <a:off x="-4328620" y="4471657"/>
              <a:ext cx="548640" cy="0"/>
            </a:xfrm>
            <a:prstGeom prst="line">
              <a:avLst/>
            </a:prstGeom>
            <a:noFill/>
            <a:ln w="31750" algn="ctr">
              <a:solidFill>
                <a:schemeClr val="tx1"/>
              </a:solidFill>
              <a:round/>
              <a:headEnd/>
              <a:tailEnd/>
            </a:ln>
          </p:spPr>
          <p:txBody>
            <a:bodyPr/>
            <a:lstStyle/>
            <a:p>
              <a:pPr algn="ctr">
                <a:lnSpc>
                  <a:spcPct val="90000"/>
                </a:lnSpc>
              </a:pPr>
              <a:endParaRPr lang="en-US" dirty="0"/>
            </a:p>
          </p:txBody>
        </p:sp>
        <p:sp>
          <p:nvSpPr>
            <p:cNvPr id="19462" name="Rectangle 19461"/>
            <p:cNvSpPr>
              <a:spLocks noChangeArrowheads="1"/>
            </p:cNvSpPr>
            <p:nvPr/>
          </p:nvSpPr>
          <p:spPr bwMode="auto">
            <a:xfrm>
              <a:off x="-3794172" y="2202870"/>
              <a:ext cx="2750864" cy="36576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spcBef>
                  <a:spcPct val="0"/>
                </a:spcBef>
              </a:pPr>
              <a:r>
                <a:rPr lang="en-US" dirty="0" smtClean="0">
                  <a:gradFill>
                    <a:gsLst>
                      <a:gs pos="0">
                        <a:schemeClr val="tx1"/>
                      </a:gs>
                      <a:gs pos="100000">
                        <a:schemeClr val="tx1"/>
                      </a:gs>
                    </a:gsLst>
                    <a:lin ang="5400000" scaled="0"/>
                  </a:gradFill>
                </a:rPr>
                <a:t>UI/branding</a:t>
              </a:r>
              <a:endParaRPr lang="en-US" dirty="0">
                <a:gradFill>
                  <a:gsLst>
                    <a:gs pos="0">
                      <a:schemeClr val="tx1"/>
                    </a:gs>
                    <a:gs pos="100000">
                      <a:schemeClr val="tx1"/>
                    </a:gs>
                  </a:gsLst>
                  <a:lin ang="5400000" scaled="0"/>
                </a:gradFill>
              </a:endParaRPr>
            </a:p>
          </p:txBody>
        </p:sp>
        <p:sp>
          <p:nvSpPr>
            <p:cNvPr id="19463" name="Rectangle 19462"/>
            <p:cNvSpPr>
              <a:spLocks noChangeArrowheads="1"/>
            </p:cNvSpPr>
            <p:nvPr/>
          </p:nvSpPr>
          <p:spPr bwMode="auto">
            <a:xfrm>
              <a:off x="-3782107" y="2724347"/>
              <a:ext cx="2750864" cy="36576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spcBef>
                  <a:spcPct val="0"/>
                </a:spcBef>
              </a:pPr>
              <a:r>
                <a:rPr lang="en-US" dirty="0" smtClean="0">
                  <a:gradFill>
                    <a:gsLst>
                      <a:gs pos="0">
                        <a:schemeClr val="tx1"/>
                      </a:gs>
                      <a:gs pos="100000">
                        <a:schemeClr val="tx1"/>
                      </a:gs>
                    </a:gsLst>
                    <a:lin ang="5400000" scaled="0"/>
                  </a:gradFill>
                </a:rPr>
                <a:t>Workflow/business rules</a:t>
              </a:r>
              <a:endParaRPr lang="en-US" dirty="0">
                <a:gradFill>
                  <a:gsLst>
                    <a:gs pos="0">
                      <a:schemeClr val="tx1"/>
                    </a:gs>
                    <a:gs pos="100000">
                      <a:schemeClr val="tx1"/>
                    </a:gs>
                  </a:gsLst>
                  <a:lin ang="5400000" scaled="0"/>
                </a:gradFill>
              </a:endParaRPr>
            </a:p>
          </p:txBody>
        </p:sp>
        <p:sp>
          <p:nvSpPr>
            <p:cNvPr id="19464" name="Rectangle 19463"/>
            <p:cNvSpPr>
              <a:spLocks noChangeArrowheads="1"/>
            </p:cNvSpPr>
            <p:nvPr/>
          </p:nvSpPr>
          <p:spPr bwMode="auto">
            <a:xfrm>
              <a:off x="-3794172" y="3245824"/>
              <a:ext cx="2750864" cy="36576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spcBef>
                  <a:spcPct val="0"/>
                </a:spcBef>
              </a:pPr>
              <a:r>
                <a:rPr lang="en-US" dirty="0">
                  <a:gradFill>
                    <a:gsLst>
                      <a:gs pos="0">
                        <a:schemeClr val="tx1"/>
                      </a:gs>
                      <a:gs pos="100000">
                        <a:schemeClr val="tx1"/>
                      </a:gs>
                    </a:gsLst>
                    <a:lin ang="5400000" scaled="0"/>
                  </a:gradFill>
                </a:rPr>
                <a:t>Data </a:t>
              </a:r>
              <a:r>
                <a:rPr lang="en-US" dirty="0" smtClean="0">
                  <a:gradFill>
                    <a:gsLst>
                      <a:gs pos="0">
                        <a:schemeClr val="tx1"/>
                      </a:gs>
                      <a:gs pos="100000">
                        <a:schemeClr val="tx1"/>
                      </a:gs>
                    </a:gsLst>
                    <a:lin ang="5400000" scaled="0"/>
                  </a:gradFill>
                </a:rPr>
                <a:t>model extensions</a:t>
              </a:r>
              <a:endParaRPr lang="en-US" dirty="0">
                <a:gradFill>
                  <a:gsLst>
                    <a:gs pos="0">
                      <a:schemeClr val="tx1"/>
                    </a:gs>
                    <a:gs pos="100000">
                      <a:schemeClr val="tx1"/>
                    </a:gs>
                  </a:gsLst>
                  <a:lin ang="5400000" scaled="0"/>
                </a:gradFill>
              </a:endParaRPr>
            </a:p>
          </p:txBody>
        </p:sp>
        <p:sp>
          <p:nvSpPr>
            <p:cNvPr id="19474" name="Rectangle 19473"/>
            <p:cNvSpPr>
              <a:spLocks noChangeArrowheads="1"/>
            </p:cNvSpPr>
            <p:nvPr/>
          </p:nvSpPr>
          <p:spPr bwMode="auto">
            <a:xfrm>
              <a:off x="-3794172" y="3767301"/>
              <a:ext cx="2750864" cy="36576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spcBef>
                  <a:spcPct val="0"/>
                </a:spcBef>
              </a:pPr>
              <a:r>
                <a:rPr lang="en-US" dirty="0">
                  <a:gradFill>
                    <a:gsLst>
                      <a:gs pos="0">
                        <a:schemeClr val="tx1"/>
                      </a:gs>
                      <a:gs pos="100000">
                        <a:schemeClr val="tx1"/>
                      </a:gs>
                    </a:gsLst>
                    <a:lin ang="5400000" scaled="0"/>
                  </a:gradFill>
                </a:rPr>
                <a:t>Access </a:t>
              </a:r>
              <a:r>
                <a:rPr lang="en-US" dirty="0" smtClean="0">
                  <a:gradFill>
                    <a:gsLst>
                      <a:gs pos="0">
                        <a:schemeClr val="tx1"/>
                      </a:gs>
                      <a:gs pos="100000">
                        <a:schemeClr val="tx1"/>
                      </a:gs>
                    </a:gsLst>
                    <a:lin ang="5400000" scaled="0"/>
                  </a:gradFill>
                </a:rPr>
                <a:t>control</a:t>
              </a:r>
              <a:endParaRPr lang="en-US" dirty="0">
                <a:gradFill>
                  <a:gsLst>
                    <a:gs pos="0">
                      <a:schemeClr val="tx1"/>
                    </a:gs>
                    <a:gs pos="100000">
                      <a:schemeClr val="tx1"/>
                    </a:gs>
                  </a:gsLst>
                  <a:lin ang="5400000" scaled="0"/>
                </a:gradFill>
              </a:endParaRPr>
            </a:p>
          </p:txBody>
        </p:sp>
        <p:grpSp>
          <p:nvGrpSpPr>
            <p:cNvPr id="42" name="Group 41"/>
            <p:cNvGrpSpPr/>
            <p:nvPr/>
          </p:nvGrpSpPr>
          <p:grpSpPr>
            <a:xfrm>
              <a:off x="-3794172" y="4288777"/>
              <a:ext cx="2955972" cy="566947"/>
              <a:chOff x="-3794172" y="4288777"/>
              <a:chExt cx="2955972" cy="566947"/>
            </a:xfrm>
          </p:grpSpPr>
          <p:sp>
            <p:nvSpPr>
              <p:cNvPr id="19478" name="Rectangle 19477"/>
              <p:cNvSpPr>
                <a:spLocks noChangeArrowheads="1"/>
              </p:cNvSpPr>
              <p:nvPr/>
            </p:nvSpPr>
            <p:spPr bwMode="auto">
              <a:xfrm>
                <a:off x="-3794172" y="4288777"/>
                <a:ext cx="2750864" cy="36576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spcBef>
                    <a:spcPct val="0"/>
                  </a:spcBef>
                </a:pPr>
                <a:endParaRPr lang="en-US" sz="1800" dirty="0">
                  <a:effectLst/>
                  <a:latin typeface="Segoe" pitchFamily="34" charset="0"/>
                </a:endParaRPr>
              </a:p>
            </p:txBody>
          </p:sp>
          <p:sp>
            <p:nvSpPr>
              <p:cNvPr id="19479" name="Rectangle 19478"/>
              <p:cNvSpPr>
                <a:spLocks noChangeArrowheads="1"/>
              </p:cNvSpPr>
              <p:nvPr/>
            </p:nvSpPr>
            <p:spPr bwMode="auto">
              <a:xfrm>
                <a:off x="-3697651" y="4389371"/>
                <a:ext cx="2750864" cy="36576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spcBef>
                    <a:spcPct val="0"/>
                  </a:spcBef>
                </a:pPr>
                <a:endParaRPr lang="en-US" sz="1800" dirty="0">
                  <a:effectLst/>
                  <a:latin typeface="Segoe" pitchFamily="34" charset="0"/>
                </a:endParaRPr>
              </a:p>
            </p:txBody>
          </p:sp>
          <p:sp>
            <p:nvSpPr>
              <p:cNvPr id="19480" name="Rectangle 19479"/>
              <p:cNvSpPr>
                <a:spLocks noChangeArrowheads="1"/>
              </p:cNvSpPr>
              <p:nvPr/>
            </p:nvSpPr>
            <p:spPr bwMode="auto">
              <a:xfrm>
                <a:off x="-3589064" y="4489964"/>
                <a:ext cx="2750864" cy="36576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spcBef>
                    <a:spcPct val="0"/>
                  </a:spcBef>
                </a:pPr>
                <a:r>
                  <a:rPr lang="en-US" dirty="0">
                    <a:gradFill>
                      <a:gsLst>
                        <a:gs pos="0">
                          <a:schemeClr val="tx1"/>
                        </a:gs>
                        <a:gs pos="100000">
                          <a:schemeClr val="tx1"/>
                        </a:gs>
                      </a:gsLst>
                      <a:lin ang="5400000" scaled="0"/>
                    </a:gradFill>
                  </a:rPr>
                  <a:t>Domain-specific ext.</a:t>
                </a:r>
              </a:p>
            </p:txBody>
          </p:sp>
        </p:grpSp>
        <p:pic>
          <p:nvPicPr>
            <p:cNvPr id="19461" name="Rectangle 19460"/>
            <p:cNvPicPr>
              <a:picLocks noChangeAspect="1" noChangeArrowheads="1"/>
            </p:cNvPicPr>
            <p:nvPr/>
          </p:nvPicPr>
          <p:blipFill>
            <a:blip r:embed="rId3" cstate="print"/>
            <a:srcRect/>
            <a:stretch>
              <a:fillRect/>
            </a:stretch>
          </p:blipFill>
          <p:spPr bwMode="auto">
            <a:xfrm>
              <a:off x="-5276275" y="1946560"/>
              <a:ext cx="679450" cy="908050"/>
            </a:xfrm>
            <a:prstGeom prst="rect">
              <a:avLst/>
            </a:prstGeom>
            <a:noFill/>
            <a:ln w="9525">
              <a:noFill/>
              <a:miter lim="800000"/>
              <a:headEnd/>
              <a:tailEnd/>
            </a:ln>
          </p:spPr>
        </p:pic>
        <p:sp>
          <p:nvSpPr>
            <p:cNvPr id="19473" name="TextBox 19472"/>
            <p:cNvSpPr txBox="1">
              <a:spLocks noChangeArrowheads="1"/>
            </p:cNvSpPr>
            <p:nvPr/>
          </p:nvSpPr>
          <p:spPr bwMode="auto">
            <a:xfrm>
              <a:off x="-5352475" y="2791690"/>
              <a:ext cx="914400" cy="341632"/>
            </a:xfrm>
            <a:prstGeom prst="rect">
              <a:avLst/>
            </a:prstGeom>
            <a:noFill/>
            <a:ln w="9525">
              <a:noFill/>
              <a:miter lim="800000"/>
              <a:headEnd/>
              <a:tailEnd/>
            </a:ln>
          </p:spPr>
          <p:txBody>
            <a:bodyPr>
              <a:spAutoFit/>
            </a:bodyPr>
            <a:lstStyle/>
            <a:p>
              <a:pPr>
                <a:lnSpc>
                  <a:spcPct val="90000"/>
                </a:lnSpc>
                <a:spcBef>
                  <a:spcPct val="0"/>
                </a:spcBef>
              </a:pPr>
              <a:r>
                <a:rPr lang="en-US" dirty="0">
                  <a:gradFill>
                    <a:gsLst>
                      <a:gs pos="0">
                        <a:schemeClr val="tx1"/>
                      </a:gs>
                      <a:gs pos="100000">
                        <a:schemeClr val="tx1"/>
                      </a:gs>
                    </a:gsLst>
                    <a:lin ang="5400000" scaled="0"/>
                  </a:gradFill>
                </a:rPr>
                <a:t>Scope</a:t>
              </a:r>
            </a:p>
          </p:txBody>
        </p:sp>
        <p:pic>
          <p:nvPicPr>
            <p:cNvPr id="19465" name="Rectangle 19464"/>
            <p:cNvPicPr>
              <a:picLocks noChangeAspect="1" noChangeArrowheads="1"/>
            </p:cNvPicPr>
            <p:nvPr/>
          </p:nvPicPr>
          <p:blipFill>
            <a:blip r:embed="rId4" cstate="print"/>
            <a:srcRect/>
            <a:stretch>
              <a:fillRect/>
            </a:stretch>
          </p:blipFill>
          <p:spPr bwMode="auto">
            <a:xfrm>
              <a:off x="-3794172" y="4959930"/>
              <a:ext cx="893763" cy="781050"/>
            </a:xfrm>
            <a:prstGeom prst="rect">
              <a:avLst/>
            </a:prstGeom>
            <a:noFill/>
            <a:ln w="9525">
              <a:noFill/>
              <a:miter lim="800000"/>
              <a:headEnd/>
              <a:tailEnd/>
            </a:ln>
          </p:spPr>
        </p:pic>
        <p:sp>
          <p:nvSpPr>
            <p:cNvPr id="19466" name="TextBox 19465"/>
            <p:cNvSpPr txBox="1">
              <a:spLocks noChangeArrowheads="1"/>
            </p:cNvSpPr>
            <p:nvPr/>
          </p:nvSpPr>
          <p:spPr bwMode="auto">
            <a:xfrm>
              <a:off x="-2921000" y="5055180"/>
              <a:ext cx="1295400" cy="590931"/>
            </a:xfrm>
            <a:prstGeom prst="rect">
              <a:avLst/>
            </a:prstGeom>
            <a:noFill/>
            <a:ln w="9525">
              <a:noFill/>
              <a:miter lim="800000"/>
              <a:headEnd/>
              <a:tailEnd/>
            </a:ln>
          </p:spPr>
          <p:txBody>
            <a:bodyPr>
              <a:spAutoFit/>
            </a:bodyPr>
            <a:lstStyle/>
            <a:p>
              <a:pPr>
                <a:lnSpc>
                  <a:spcPct val="90000"/>
                </a:lnSpc>
                <a:spcBef>
                  <a:spcPct val="0"/>
                </a:spcBef>
              </a:pPr>
              <a:r>
                <a:rPr lang="en-US" dirty="0">
                  <a:gradFill>
                    <a:gsLst>
                      <a:gs pos="0">
                        <a:schemeClr val="tx1"/>
                      </a:gs>
                      <a:gs pos="100000">
                        <a:schemeClr val="tx1"/>
                      </a:gs>
                    </a:gsLst>
                    <a:lin ang="5400000" scaled="0"/>
                  </a:gradFill>
                </a:rPr>
                <a:t>0 or more scopes</a:t>
              </a: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4038600" y="1801090"/>
            <a:ext cx="4724400" cy="4163289"/>
          </a:xfrm>
          <a:prstGeom prst="rect">
            <a:avLst/>
          </a:prstGeom>
          <a:gradFill>
            <a:gsLst>
              <a:gs pos="0">
                <a:schemeClr val="bg1">
                  <a:alpha val="30000"/>
                </a:schemeClr>
              </a:gs>
              <a:gs pos="100000">
                <a:schemeClr val="bg1">
                  <a:alpha val="0"/>
                </a:schemeClr>
              </a:gs>
            </a:gsLst>
            <a:lin ang="108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8450" name="Title 488449"/>
          <p:cNvSpPr>
            <a:spLocks noGrp="1" noChangeArrowheads="1"/>
          </p:cNvSpPr>
          <p:nvPr>
            <p:ph type="title"/>
          </p:nvPr>
        </p:nvSpPr>
        <p:spPr/>
        <p:txBody>
          <a:bodyPr/>
          <a:lstStyle/>
          <a:p>
            <a:r>
              <a:rPr dirty="0" smtClean="0"/>
              <a:t>Security Services</a:t>
            </a:r>
            <a:endParaRPr lang="en-US" dirty="0" smtClean="0"/>
          </a:p>
        </p:txBody>
      </p:sp>
      <p:sp>
        <p:nvSpPr>
          <p:cNvPr id="31" name="Content Placeholder 30"/>
          <p:cNvSpPr>
            <a:spLocks noGrp="1"/>
          </p:cNvSpPr>
          <p:nvPr>
            <p:ph sz="half" idx="2"/>
          </p:nvPr>
        </p:nvSpPr>
        <p:spPr>
          <a:xfrm>
            <a:off x="4876800" y="2032997"/>
            <a:ext cx="3886200" cy="3699474"/>
          </a:xfrm>
        </p:spPr>
        <p:txBody>
          <a:bodyPr/>
          <a:lstStyle/>
          <a:p>
            <a:pPr marL="242888" indent="-242888">
              <a:buNone/>
            </a:pPr>
            <a:r>
              <a:rPr lang="en-US" b="1" dirty="0" smtClean="0"/>
              <a:t>Authentication</a:t>
            </a:r>
          </a:p>
          <a:p>
            <a:pPr marL="242888" indent="-242888"/>
            <a:r>
              <a:rPr lang="en-US" sz="2400" dirty="0" smtClean="0"/>
              <a:t>Username/password, X509 certificates</a:t>
            </a:r>
          </a:p>
          <a:p>
            <a:pPr marL="242888" indent="-242888"/>
            <a:r>
              <a:rPr lang="en-US" sz="2400" dirty="0" smtClean="0"/>
              <a:t>SSO</a:t>
            </a:r>
          </a:p>
          <a:p>
            <a:pPr marL="242888" indent="-242888">
              <a:buNone/>
            </a:pPr>
            <a:r>
              <a:rPr lang="en-US" b="1" dirty="0" smtClean="0"/>
              <a:t>Authorization</a:t>
            </a:r>
          </a:p>
          <a:p>
            <a:pPr marL="242888" indent="-242888"/>
            <a:r>
              <a:rPr lang="en-US" sz="2400" dirty="0" smtClean="0"/>
              <a:t>RBAC, rule-based</a:t>
            </a:r>
          </a:p>
          <a:p>
            <a:pPr marL="242888" indent="-242888">
              <a:buNone/>
            </a:pPr>
            <a:r>
              <a:rPr lang="en-US" b="1" dirty="0" smtClean="0"/>
              <a:t>Audit</a:t>
            </a:r>
          </a:p>
          <a:p>
            <a:pPr marL="242888" indent="-242888"/>
            <a:r>
              <a:rPr lang="en-US" sz="2400" dirty="0" smtClean="0"/>
              <a:t>Security events</a:t>
            </a:r>
          </a:p>
          <a:p>
            <a:pPr marL="242888" indent="-242888"/>
            <a:r>
              <a:rPr lang="en-US" sz="2400" dirty="0" smtClean="0"/>
              <a:t>Policy driven on/off</a:t>
            </a:r>
          </a:p>
        </p:txBody>
      </p:sp>
      <p:grpSp>
        <p:nvGrpSpPr>
          <p:cNvPr id="3" name="Group 42"/>
          <p:cNvGrpSpPr/>
          <p:nvPr/>
        </p:nvGrpSpPr>
        <p:grpSpPr>
          <a:xfrm>
            <a:off x="584200" y="1177634"/>
            <a:ext cx="304800" cy="609600"/>
            <a:chOff x="-5283200" y="1143000"/>
            <a:chExt cx="304800" cy="609600"/>
          </a:xfrm>
        </p:grpSpPr>
        <p:sp>
          <p:nvSpPr>
            <p:cNvPr id="19459" name="Straight Connector 19458"/>
            <p:cNvSpPr>
              <a:spLocks noChangeShapeType="1"/>
            </p:cNvSpPr>
            <p:nvPr/>
          </p:nvSpPr>
          <p:spPr bwMode="auto">
            <a:xfrm flipV="1">
              <a:off x="-5130800" y="1447800"/>
              <a:ext cx="0" cy="304800"/>
            </a:xfrm>
            <a:prstGeom prst="line">
              <a:avLst/>
            </a:prstGeom>
            <a:noFill/>
            <a:ln w="31750" algn="ctr">
              <a:solidFill>
                <a:schemeClr val="tx1"/>
              </a:solidFill>
              <a:round/>
              <a:headEnd/>
              <a:tailEnd/>
            </a:ln>
          </p:spPr>
          <p:txBody>
            <a:bodyPr/>
            <a:lstStyle/>
            <a:p>
              <a:endParaRPr lang="en-US" dirty="0"/>
            </a:p>
          </p:txBody>
        </p:sp>
        <p:sp>
          <p:nvSpPr>
            <p:cNvPr id="19460" name="Oval 19459"/>
            <p:cNvSpPr>
              <a:spLocks noChangeArrowheads="1"/>
            </p:cNvSpPr>
            <p:nvPr/>
          </p:nvSpPr>
          <p:spPr bwMode="auto">
            <a:xfrm>
              <a:off x="-5283200" y="1143000"/>
              <a:ext cx="304800" cy="304800"/>
            </a:xfrm>
            <a:prstGeom prst="ellipse">
              <a:avLst/>
            </a:prstGeom>
            <a:noFill/>
            <a:ln w="31750" algn="ctr">
              <a:solidFill>
                <a:schemeClr val="tx1"/>
              </a:solidFill>
              <a:round/>
              <a:headEnd/>
              <a:tailEnd/>
            </a:ln>
          </p:spPr>
          <p:txBody>
            <a:bodyPr wrap="none" anchor="ctr"/>
            <a:lstStyle/>
            <a:p>
              <a:pPr algn="l">
                <a:lnSpc>
                  <a:spcPct val="100000"/>
                </a:lnSpc>
                <a:spcBef>
                  <a:spcPct val="0"/>
                </a:spcBef>
              </a:pPr>
              <a:endParaRPr lang="en-US" sz="1800" dirty="0">
                <a:solidFill>
                  <a:srgbClr val="000000"/>
                </a:solidFill>
                <a:effectLst/>
                <a:latin typeface="Segoe" pitchFamily="34" charset="0"/>
              </a:endParaRPr>
            </a:p>
          </p:txBody>
        </p:sp>
      </p:grpSp>
      <p:sp>
        <p:nvSpPr>
          <p:cNvPr id="19458" name="Rectangle 19457"/>
          <p:cNvSpPr>
            <a:spLocks noChangeArrowheads="1"/>
          </p:cNvSpPr>
          <p:nvPr/>
        </p:nvSpPr>
        <p:spPr bwMode="auto">
          <a:xfrm>
            <a:off x="381000" y="1787234"/>
            <a:ext cx="3657600" cy="416329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nSpc>
                <a:spcPct val="100000"/>
              </a:lnSpc>
              <a:spcBef>
                <a:spcPct val="0"/>
              </a:spcBef>
            </a:pPr>
            <a:endParaRPr lang="en-US" sz="1800" dirty="0">
              <a:effectLst/>
              <a:latin typeface="Segoe" pitchFamily="34" charset="0"/>
            </a:endParaRPr>
          </a:p>
        </p:txBody>
      </p:sp>
      <p:grpSp>
        <p:nvGrpSpPr>
          <p:cNvPr id="30" name="Group 29"/>
          <p:cNvGrpSpPr/>
          <p:nvPr/>
        </p:nvGrpSpPr>
        <p:grpSpPr>
          <a:xfrm>
            <a:off x="834368" y="2368726"/>
            <a:ext cx="2750864" cy="3000307"/>
            <a:chOff x="838200" y="2237504"/>
            <a:chExt cx="2750864" cy="3000307"/>
          </a:xfrm>
        </p:grpSpPr>
        <p:sp>
          <p:nvSpPr>
            <p:cNvPr id="19462" name="Rectangle 19461"/>
            <p:cNvSpPr>
              <a:spLocks noChangeArrowheads="1"/>
            </p:cNvSpPr>
            <p:nvPr/>
          </p:nvSpPr>
          <p:spPr bwMode="auto">
            <a:xfrm>
              <a:off x="838200" y="2237504"/>
              <a:ext cx="2750864" cy="914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100000"/>
                </a:lnSpc>
                <a:spcBef>
                  <a:spcPct val="0"/>
                </a:spcBef>
              </a:pPr>
              <a:r>
                <a:rPr lang="en-US" sz="2400" dirty="0" smtClean="0">
                  <a:gradFill>
                    <a:gsLst>
                      <a:gs pos="0">
                        <a:schemeClr val="tx1"/>
                      </a:gs>
                      <a:gs pos="100000">
                        <a:schemeClr val="tx1"/>
                      </a:gs>
                    </a:gsLst>
                    <a:lin ang="5400000" scaled="0"/>
                  </a:gradFill>
                </a:rPr>
                <a:t>Authentication</a:t>
              </a:r>
            </a:p>
          </p:txBody>
        </p:sp>
        <p:sp>
          <p:nvSpPr>
            <p:cNvPr id="19464" name="Rectangle 19463"/>
            <p:cNvSpPr>
              <a:spLocks noChangeArrowheads="1"/>
            </p:cNvSpPr>
            <p:nvPr/>
          </p:nvSpPr>
          <p:spPr bwMode="auto">
            <a:xfrm>
              <a:off x="838200" y="3280458"/>
              <a:ext cx="2750864" cy="914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spcBef>
                  <a:spcPct val="0"/>
                </a:spcBef>
              </a:pPr>
              <a:r>
                <a:rPr lang="en-US" sz="2400" dirty="0" smtClean="0">
                  <a:gradFill>
                    <a:gsLst>
                      <a:gs pos="0">
                        <a:schemeClr val="tx1"/>
                      </a:gs>
                      <a:gs pos="100000">
                        <a:schemeClr val="tx1"/>
                      </a:gs>
                    </a:gsLst>
                    <a:lin ang="5400000" scaled="0"/>
                  </a:gradFill>
                </a:rPr>
                <a:t>Authorization</a:t>
              </a:r>
              <a:endParaRPr lang="en-US" sz="2400" dirty="0">
                <a:gradFill>
                  <a:gsLst>
                    <a:gs pos="0">
                      <a:schemeClr val="tx1"/>
                    </a:gs>
                    <a:gs pos="100000">
                      <a:schemeClr val="tx1"/>
                    </a:gs>
                  </a:gsLst>
                  <a:lin ang="5400000" scaled="0"/>
                </a:gradFill>
              </a:endParaRPr>
            </a:p>
          </p:txBody>
        </p:sp>
        <p:sp>
          <p:nvSpPr>
            <p:cNvPr id="19478" name="Rectangle 19477"/>
            <p:cNvSpPr>
              <a:spLocks noChangeArrowheads="1"/>
            </p:cNvSpPr>
            <p:nvPr/>
          </p:nvSpPr>
          <p:spPr bwMode="auto">
            <a:xfrm>
              <a:off x="838200" y="4323411"/>
              <a:ext cx="2750864" cy="914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spcBef>
                  <a:spcPct val="0"/>
                </a:spcBef>
              </a:pPr>
              <a:r>
                <a:rPr lang="en-US" sz="2400" dirty="0" smtClean="0">
                  <a:gradFill>
                    <a:gsLst>
                      <a:gs pos="0">
                        <a:schemeClr val="tx1"/>
                      </a:gs>
                      <a:gs pos="100000">
                        <a:schemeClr val="tx1"/>
                      </a:gs>
                    </a:gsLst>
                    <a:lin ang="5400000" scaled="0"/>
                  </a:gradFill>
                </a:rPr>
                <a:t>Auditing</a:t>
              </a:r>
              <a:endParaRPr lang="en-US" sz="2400" dirty="0">
                <a:gradFill>
                  <a:gsLst>
                    <a:gs pos="0">
                      <a:schemeClr val="tx1"/>
                    </a:gs>
                    <a:gs pos="100000">
                      <a:schemeClr val="tx1"/>
                    </a:gs>
                  </a:gsLst>
                  <a:lin ang="5400000" scaled="0"/>
                </a:gradFill>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0" y="5257800"/>
            <a:ext cx="9144000" cy="914400"/>
          </a:xfrm>
          <a:prstGeom prst="rect">
            <a:avLst/>
          </a:prstGeom>
          <a:gradFill>
            <a:gsLst>
              <a:gs pos="0">
                <a:schemeClr val="bg1">
                  <a:alpha val="3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0499" name="Title 490498"/>
          <p:cNvSpPr>
            <a:spLocks noGrp="1" noChangeArrowheads="1"/>
          </p:cNvSpPr>
          <p:nvPr>
            <p:ph type="title"/>
          </p:nvPr>
        </p:nvSpPr>
        <p:spPr/>
        <p:txBody>
          <a:bodyPr/>
          <a:lstStyle/>
          <a:p>
            <a:r>
              <a:rPr lang="en-US" dirty="0" smtClean="0"/>
              <a:t>Access Control</a:t>
            </a:r>
          </a:p>
        </p:txBody>
      </p:sp>
      <p:sp>
        <p:nvSpPr>
          <p:cNvPr id="490519" name="Text Placeholder 490518"/>
          <p:cNvSpPr>
            <a:spLocks noGrp="1" noChangeArrowheads="1"/>
          </p:cNvSpPr>
          <p:nvPr>
            <p:ph type="body" idx="4294967295"/>
          </p:nvPr>
        </p:nvSpPr>
        <p:spPr>
          <a:xfrm>
            <a:off x="381000" y="5465802"/>
            <a:ext cx="8382000" cy="553998"/>
          </a:xfrm>
        </p:spPr>
        <p:txBody>
          <a:bodyPr/>
          <a:lstStyle/>
          <a:p>
            <a:pPr marL="228600" indent="-228600"/>
            <a:r>
              <a:rPr lang="en-US" sz="1800" dirty="0" smtClean="0"/>
              <a:t>Authorization policies can be defined at different </a:t>
            </a:r>
            <a:r>
              <a:rPr lang="en-US" sz="1800" b="1" dirty="0" smtClean="0"/>
              <a:t>scopes</a:t>
            </a:r>
            <a:r>
              <a:rPr lang="en-US" sz="1800" dirty="0" smtClean="0"/>
              <a:t> (enterprise, dept., etc.)</a:t>
            </a:r>
          </a:p>
          <a:p>
            <a:pPr marL="228600" indent="-228600"/>
            <a:r>
              <a:rPr lang="en-US" sz="1800" dirty="0" smtClean="0"/>
              <a:t>Permissions, roles, groups, and business rules can be </a:t>
            </a:r>
            <a:r>
              <a:rPr lang="en-US" sz="1800" b="1" dirty="0" smtClean="0"/>
              <a:t>customizable per tenant</a:t>
            </a:r>
          </a:p>
        </p:txBody>
      </p:sp>
      <p:grpSp>
        <p:nvGrpSpPr>
          <p:cNvPr id="38" name="Group 37"/>
          <p:cNvGrpSpPr/>
          <p:nvPr/>
        </p:nvGrpSpPr>
        <p:grpSpPr>
          <a:xfrm>
            <a:off x="0" y="1420813"/>
            <a:ext cx="9144000" cy="3552825"/>
            <a:chOff x="0" y="1420813"/>
            <a:chExt cx="9144000" cy="3552825"/>
          </a:xfrm>
        </p:grpSpPr>
        <p:sp>
          <p:nvSpPr>
            <p:cNvPr id="21505" name="Rectangle 21504"/>
            <p:cNvSpPr>
              <a:spLocks noChangeArrowheads="1"/>
            </p:cNvSpPr>
            <p:nvPr/>
          </p:nvSpPr>
          <p:spPr bwMode="auto">
            <a:xfrm>
              <a:off x="0" y="1420813"/>
              <a:ext cx="9144000" cy="35528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a:lnSpc>
                  <a:spcPct val="100000"/>
                </a:lnSpc>
                <a:spcBef>
                  <a:spcPct val="0"/>
                </a:spcBef>
              </a:pPr>
              <a:endParaRPr lang="en-US" sz="1800" dirty="0">
                <a:solidFill>
                  <a:srgbClr val="000000"/>
                </a:solidFill>
                <a:effectLst/>
                <a:latin typeface="Segoe" pitchFamily="34" charset="0"/>
              </a:endParaRPr>
            </a:p>
          </p:txBody>
        </p:sp>
        <p:sp>
          <p:nvSpPr>
            <p:cNvPr id="21527" name="TextBox 21526"/>
            <p:cNvSpPr txBox="1">
              <a:spLocks noChangeArrowheads="1"/>
            </p:cNvSpPr>
            <p:nvPr/>
          </p:nvSpPr>
          <p:spPr bwMode="auto">
            <a:xfrm>
              <a:off x="3155950" y="1560872"/>
              <a:ext cx="2832100" cy="424732"/>
            </a:xfrm>
            <a:prstGeom prst="rect">
              <a:avLst/>
            </a:prstGeom>
            <a:noFill/>
            <a:ln w="9525">
              <a:noFill/>
              <a:miter lim="800000"/>
              <a:headEnd/>
              <a:tailEnd/>
            </a:ln>
          </p:spPr>
          <p:txBody>
            <a:bodyPr wrap="square">
              <a:spAutoFit/>
            </a:bodyPr>
            <a:lstStyle/>
            <a:p>
              <a:pPr algn="ctr">
                <a:lnSpc>
                  <a:spcPct val="90000"/>
                </a:lnSpc>
                <a:spcBef>
                  <a:spcPct val="50000"/>
                </a:spcBef>
              </a:pPr>
              <a:r>
                <a:rPr lang="en-US" sz="2400" b="1" dirty="0">
                  <a:gradFill>
                    <a:gsLst>
                      <a:gs pos="0">
                        <a:schemeClr val="tx1"/>
                      </a:gs>
                      <a:gs pos="100000">
                        <a:schemeClr val="tx1"/>
                      </a:gs>
                    </a:gsLst>
                    <a:lin ang="5400000" scaled="0"/>
                  </a:gradFill>
                </a:rPr>
                <a:t>Scope</a:t>
              </a:r>
            </a:p>
          </p:txBody>
        </p:sp>
        <p:grpSp>
          <p:nvGrpSpPr>
            <p:cNvPr id="37" name="Group 36"/>
            <p:cNvGrpSpPr/>
            <p:nvPr/>
          </p:nvGrpSpPr>
          <p:grpSpPr>
            <a:xfrm>
              <a:off x="739775" y="1782382"/>
              <a:ext cx="7899400" cy="2924556"/>
              <a:chOff x="692150" y="1782382"/>
              <a:chExt cx="7899400" cy="2924556"/>
            </a:xfrm>
          </p:grpSpPr>
          <p:sp>
            <p:nvSpPr>
              <p:cNvPr id="21516" name="TextBox 21515"/>
              <p:cNvSpPr txBox="1">
                <a:spLocks noChangeArrowheads="1"/>
              </p:cNvSpPr>
              <p:nvPr/>
            </p:nvSpPr>
            <p:spPr bwMode="auto">
              <a:xfrm>
                <a:off x="6169325" y="3335338"/>
                <a:ext cx="461665" cy="304800"/>
              </a:xfrm>
              <a:prstGeom prst="rect">
                <a:avLst/>
              </a:prstGeom>
              <a:noFill/>
              <a:ln w="9525">
                <a:noFill/>
                <a:miter lim="800000"/>
                <a:headEnd/>
                <a:tailEnd/>
              </a:ln>
            </p:spPr>
            <p:txBody>
              <a:bodyPr vert="eaVert">
                <a:spAutoFit/>
              </a:bodyPr>
              <a:lstStyle/>
              <a:p>
                <a:pPr algn="l">
                  <a:lnSpc>
                    <a:spcPct val="100000"/>
                  </a:lnSpc>
                  <a:spcBef>
                    <a:spcPct val="50000"/>
                  </a:spcBef>
                </a:pPr>
                <a:r>
                  <a:rPr lang="en-US" dirty="0">
                    <a:gradFill>
                      <a:gsLst>
                        <a:gs pos="0">
                          <a:schemeClr val="tx1"/>
                        </a:gs>
                        <a:gs pos="100000">
                          <a:schemeClr val="tx1"/>
                        </a:gs>
                      </a:gsLst>
                      <a:lin ang="5400000" scaled="0"/>
                    </a:gradFill>
                  </a:rPr>
                  <a:t>…</a:t>
                </a:r>
              </a:p>
            </p:txBody>
          </p:sp>
          <p:sp>
            <p:nvSpPr>
              <p:cNvPr id="21518" name="TextBox 21517"/>
              <p:cNvSpPr txBox="1">
                <a:spLocks noChangeArrowheads="1"/>
              </p:cNvSpPr>
              <p:nvPr/>
            </p:nvSpPr>
            <p:spPr bwMode="auto">
              <a:xfrm>
                <a:off x="7418387" y="1782382"/>
                <a:ext cx="1173163" cy="590931"/>
              </a:xfrm>
              <a:prstGeom prst="rect">
                <a:avLst/>
              </a:prstGeom>
              <a:noFill/>
              <a:ln w="9525">
                <a:noFill/>
                <a:miter lim="800000"/>
                <a:headEnd/>
                <a:tailEnd/>
              </a:ln>
            </p:spPr>
            <p:txBody>
              <a:bodyPr wrap="square">
                <a:spAutoFit/>
              </a:bodyPr>
              <a:lstStyle/>
              <a:p>
                <a:pPr algn="ctr">
                  <a:lnSpc>
                    <a:spcPct val="90000"/>
                  </a:lnSpc>
                </a:pPr>
                <a:r>
                  <a:rPr lang="en-US" dirty="0">
                    <a:gradFill>
                      <a:gsLst>
                        <a:gs pos="0">
                          <a:schemeClr val="tx1"/>
                        </a:gs>
                        <a:gs pos="100000">
                          <a:schemeClr val="tx1"/>
                        </a:gs>
                      </a:gsLst>
                      <a:lin ang="5400000" scaled="0"/>
                    </a:gradFill>
                  </a:rPr>
                  <a:t>Business Rules</a:t>
                </a:r>
              </a:p>
            </p:txBody>
          </p:sp>
          <p:sp>
            <p:nvSpPr>
              <p:cNvPr id="21507" name="Rectangle 21506"/>
              <p:cNvSpPr>
                <a:spLocks noChangeArrowheads="1"/>
              </p:cNvSpPr>
              <p:nvPr/>
            </p:nvSpPr>
            <p:spPr bwMode="auto">
              <a:xfrm>
                <a:off x="2362200" y="2268538"/>
                <a:ext cx="2438400" cy="2438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lnSpc>
                    <a:spcPct val="100000"/>
                  </a:lnSpc>
                  <a:spcBef>
                    <a:spcPct val="0"/>
                  </a:spcBef>
                </a:pPr>
                <a:r>
                  <a:rPr lang="en-US" b="1" dirty="0">
                    <a:gradFill>
                      <a:gsLst>
                        <a:gs pos="0">
                          <a:schemeClr val="tx1"/>
                        </a:gs>
                        <a:gs pos="100000">
                          <a:schemeClr val="tx1"/>
                        </a:gs>
                      </a:gsLst>
                      <a:lin ang="5400000" scaled="0"/>
                    </a:gradFill>
                  </a:rPr>
                  <a:t>Role</a:t>
                </a:r>
              </a:p>
            </p:txBody>
          </p:sp>
          <p:grpSp>
            <p:nvGrpSpPr>
              <p:cNvPr id="28" name="Group 27"/>
              <p:cNvGrpSpPr/>
              <p:nvPr/>
            </p:nvGrpSpPr>
            <p:grpSpPr>
              <a:xfrm>
                <a:off x="4819650" y="3640138"/>
                <a:ext cx="3424237" cy="992188"/>
                <a:chOff x="4819650" y="3771900"/>
                <a:chExt cx="3424237" cy="992188"/>
              </a:xfrm>
            </p:grpSpPr>
            <p:sp>
              <p:nvSpPr>
                <p:cNvPr id="21521" name="Straight Connector 21520"/>
                <p:cNvSpPr>
                  <a:spLocks noChangeShapeType="1"/>
                </p:cNvSpPr>
                <p:nvPr/>
              </p:nvSpPr>
              <p:spPr bwMode="auto">
                <a:xfrm flipH="1">
                  <a:off x="4819650" y="4267994"/>
                  <a:ext cx="685800" cy="0"/>
                </a:xfrm>
                <a:prstGeom prst="line">
                  <a:avLst/>
                </a:prstGeom>
                <a:noFill/>
                <a:ln w="31750" algn="ctr">
                  <a:solidFill>
                    <a:schemeClr val="tx1"/>
                  </a:solidFill>
                  <a:round/>
                  <a:headEnd/>
                  <a:tailEnd type="triangle" w="lg" len="lg"/>
                </a:ln>
                <a:effectLst>
                  <a:outerShdw blurRad="88900" algn="ctr" rotWithShape="0">
                    <a:prstClr val="black">
                      <a:alpha val="40000"/>
                    </a:prstClr>
                  </a:outerShdw>
                </a:effectLst>
              </p:spPr>
              <p:txBody>
                <a:bodyPr/>
                <a:lstStyle/>
                <a:p>
                  <a:endParaRPr lang="en-US" dirty="0"/>
                </a:p>
              </p:txBody>
            </p:sp>
            <p:sp>
              <p:nvSpPr>
                <p:cNvPr id="21524" name="Straight Connector 21523"/>
                <p:cNvSpPr>
                  <a:spLocks noChangeShapeType="1"/>
                </p:cNvSpPr>
                <p:nvPr/>
              </p:nvSpPr>
              <p:spPr bwMode="auto">
                <a:xfrm flipH="1">
                  <a:off x="7105650" y="4267994"/>
                  <a:ext cx="685800" cy="0"/>
                </a:xfrm>
                <a:prstGeom prst="line">
                  <a:avLst/>
                </a:prstGeom>
                <a:noFill/>
                <a:ln w="31750" algn="ctr">
                  <a:solidFill>
                    <a:schemeClr val="tx1"/>
                  </a:solidFill>
                  <a:round/>
                  <a:headEnd/>
                  <a:tailEnd type="triangle" w="lg" len="lg"/>
                </a:ln>
                <a:effectLst>
                  <a:outerShdw blurRad="88900" algn="ctr" rotWithShape="0">
                    <a:prstClr val="black">
                      <a:alpha val="40000"/>
                    </a:prstClr>
                  </a:outerShdw>
                </a:effectLst>
              </p:spPr>
              <p:txBody>
                <a:bodyPr/>
                <a:lstStyle/>
                <a:p>
                  <a:endParaRPr lang="en-US" dirty="0"/>
                </a:p>
              </p:txBody>
            </p:sp>
            <p:sp>
              <p:nvSpPr>
                <p:cNvPr id="21515" name="Rectangle 21514"/>
                <p:cNvSpPr>
                  <a:spLocks noChangeArrowheads="1"/>
                </p:cNvSpPr>
                <p:nvPr/>
              </p:nvSpPr>
              <p:spPr bwMode="auto">
                <a:xfrm>
                  <a:off x="5486400" y="4001294"/>
                  <a:ext cx="1600200" cy="533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lnSpc>
                      <a:spcPct val="100000"/>
                    </a:lnSpc>
                    <a:spcBef>
                      <a:spcPct val="0"/>
                    </a:spcBef>
                  </a:pPr>
                  <a:r>
                    <a:rPr lang="en-US" b="1" dirty="0">
                      <a:gradFill>
                        <a:gsLst>
                          <a:gs pos="0">
                            <a:schemeClr val="tx1"/>
                          </a:gs>
                          <a:gs pos="100000">
                            <a:schemeClr val="tx1"/>
                          </a:gs>
                        </a:gsLst>
                        <a:lin ang="5400000" scaled="0"/>
                      </a:gradFill>
                    </a:rPr>
                    <a:t>Permission</a:t>
                  </a:r>
                </a:p>
              </p:txBody>
            </p:sp>
            <p:pic>
              <p:nvPicPr>
                <p:cNvPr id="21517" name="Rectangle 21516"/>
                <p:cNvPicPr>
                  <a:picLocks noChangeAspect="1" noChangeArrowheads="1"/>
                </p:cNvPicPr>
                <p:nvPr/>
              </p:nvPicPr>
              <p:blipFill>
                <a:blip r:embed="rId3" cstate="print"/>
                <a:srcRect/>
                <a:stretch>
                  <a:fillRect/>
                </a:stretch>
              </p:blipFill>
              <p:spPr bwMode="auto">
                <a:xfrm>
                  <a:off x="7780337" y="3771900"/>
                  <a:ext cx="463550" cy="992188"/>
                </a:xfrm>
                <a:prstGeom prst="rect">
                  <a:avLst/>
                </a:prstGeom>
                <a:noFill/>
                <a:ln w="9525">
                  <a:noFill/>
                  <a:miter lim="800000"/>
                  <a:headEnd/>
                  <a:tailEnd/>
                </a:ln>
              </p:spPr>
            </p:pic>
          </p:grpSp>
          <p:grpSp>
            <p:nvGrpSpPr>
              <p:cNvPr id="33" name="Group 32"/>
              <p:cNvGrpSpPr/>
              <p:nvPr/>
            </p:nvGrpSpPr>
            <p:grpSpPr>
              <a:xfrm>
                <a:off x="4819650" y="2343151"/>
                <a:ext cx="3424237" cy="992187"/>
                <a:chOff x="4819650" y="2474913"/>
                <a:chExt cx="3424237" cy="992187"/>
              </a:xfrm>
            </p:grpSpPr>
            <p:sp>
              <p:nvSpPr>
                <p:cNvPr id="21520" name="Straight Connector 21519"/>
                <p:cNvSpPr>
                  <a:spLocks noChangeShapeType="1"/>
                </p:cNvSpPr>
                <p:nvPr/>
              </p:nvSpPr>
              <p:spPr bwMode="auto">
                <a:xfrm flipH="1">
                  <a:off x="4819650" y="2971006"/>
                  <a:ext cx="685800" cy="0"/>
                </a:xfrm>
                <a:prstGeom prst="line">
                  <a:avLst/>
                </a:prstGeom>
                <a:noFill/>
                <a:ln w="31750" algn="ctr">
                  <a:solidFill>
                    <a:schemeClr val="tx1"/>
                  </a:solidFill>
                  <a:round/>
                  <a:headEnd/>
                  <a:tailEnd type="triangle" w="lg" len="lg"/>
                </a:ln>
                <a:effectLst>
                  <a:outerShdw blurRad="88900" algn="ctr" rotWithShape="0">
                    <a:prstClr val="black">
                      <a:alpha val="40000"/>
                    </a:prstClr>
                  </a:outerShdw>
                </a:effectLst>
              </p:spPr>
              <p:txBody>
                <a:bodyPr/>
                <a:lstStyle/>
                <a:p>
                  <a:endParaRPr lang="en-US" dirty="0"/>
                </a:p>
              </p:txBody>
            </p:sp>
            <p:sp>
              <p:nvSpPr>
                <p:cNvPr id="21525" name="Straight Connector 21524"/>
                <p:cNvSpPr>
                  <a:spLocks noChangeShapeType="1"/>
                </p:cNvSpPr>
                <p:nvPr/>
              </p:nvSpPr>
              <p:spPr bwMode="auto">
                <a:xfrm flipH="1">
                  <a:off x="7105650" y="2971006"/>
                  <a:ext cx="685800" cy="0"/>
                </a:xfrm>
                <a:prstGeom prst="line">
                  <a:avLst/>
                </a:prstGeom>
                <a:noFill/>
                <a:ln w="31750" algn="ctr">
                  <a:solidFill>
                    <a:schemeClr val="tx1"/>
                  </a:solidFill>
                  <a:round/>
                  <a:headEnd/>
                  <a:tailEnd type="triangle" w="lg" len="lg"/>
                </a:ln>
                <a:effectLst>
                  <a:outerShdw blurRad="88900" algn="ctr" rotWithShape="0">
                    <a:prstClr val="black">
                      <a:alpha val="40000"/>
                    </a:prstClr>
                  </a:outerShdw>
                </a:effectLst>
              </p:spPr>
              <p:txBody>
                <a:bodyPr/>
                <a:lstStyle/>
                <a:p>
                  <a:endParaRPr lang="en-US" dirty="0"/>
                </a:p>
              </p:txBody>
            </p:sp>
            <p:sp>
              <p:nvSpPr>
                <p:cNvPr id="21514" name="Rectangle 21513"/>
                <p:cNvSpPr>
                  <a:spLocks noChangeArrowheads="1"/>
                </p:cNvSpPr>
                <p:nvPr/>
              </p:nvSpPr>
              <p:spPr bwMode="auto">
                <a:xfrm>
                  <a:off x="5486400" y="2704306"/>
                  <a:ext cx="1600200" cy="533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lnSpc>
                      <a:spcPct val="100000"/>
                    </a:lnSpc>
                    <a:spcBef>
                      <a:spcPct val="0"/>
                    </a:spcBef>
                  </a:pPr>
                  <a:r>
                    <a:rPr lang="en-US" b="1" dirty="0">
                      <a:gradFill>
                        <a:gsLst>
                          <a:gs pos="0">
                            <a:schemeClr val="tx1"/>
                          </a:gs>
                          <a:gs pos="100000">
                            <a:schemeClr val="tx1"/>
                          </a:gs>
                        </a:gsLst>
                        <a:lin ang="5400000" scaled="0"/>
                      </a:gradFill>
                    </a:rPr>
                    <a:t>Permission</a:t>
                  </a:r>
                </a:p>
              </p:txBody>
            </p:sp>
            <p:pic>
              <p:nvPicPr>
                <p:cNvPr id="21519" name="Rectangle 21518"/>
                <p:cNvPicPr>
                  <a:picLocks noChangeAspect="1" noChangeArrowheads="1"/>
                </p:cNvPicPr>
                <p:nvPr/>
              </p:nvPicPr>
              <p:blipFill>
                <a:blip r:embed="rId3" cstate="print"/>
                <a:srcRect/>
                <a:stretch>
                  <a:fillRect/>
                </a:stretch>
              </p:blipFill>
              <p:spPr bwMode="auto">
                <a:xfrm>
                  <a:off x="7780337" y="2474913"/>
                  <a:ext cx="463550" cy="992187"/>
                </a:xfrm>
                <a:prstGeom prst="rect">
                  <a:avLst/>
                </a:prstGeom>
                <a:noFill/>
                <a:ln w="9525">
                  <a:noFill/>
                  <a:miter lim="800000"/>
                  <a:headEnd/>
                  <a:tailEnd/>
                </a:ln>
              </p:spPr>
            </p:pic>
          </p:grpSp>
          <p:sp>
            <p:nvSpPr>
              <p:cNvPr id="21512" name="TextBox 21511"/>
              <p:cNvSpPr txBox="1">
                <a:spLocks noChangeArrowheads="1"/>
              </p:cNvSpPr>
              <p:nvPr/>
            </p:nvSpPr>
            <p:spPr bwMode="auto">
              <a:xfrm>
                <a:off x="696686" y="2041206"/>
                <a:ext cx="1170214" cy="341632"/>
              </a:xfrm>
              <a:prstGeom prst="rect">
                <a:avLst/>
              </a:prstGeom>
              <a:noFill/>
              <a:ln w="9525">
                <a:noFill/>
                <a:miter lim="800000"/>
                <a:headEnd/>
                <a:tailEnd/>
              </a:ln>
            </p:spPr>
            <p:txBody>
              <a:bodyPr wrap="square">
                <a:spAutoFit/>
              </a:bodyPr>
              <a:lstStyle/>
              <a:p>
                <a:pPr algn="ctr">
                  <a:lnSpc>
                    <a:spcPct val="90000"/>
                  </a:lnSpc>
                  <a:spcBef>
                    <a:spcPct val="50000"/>
                  </a:spcBef>
                </a:pPr>
                <a:r>
                  <a:rPr lang="en-US" dirty="0">
                    <a:gradFill>
                      <a:gsLst>
                        <a:gs pos="0">
                          <a:schemeClr val="tx1"/>
                        </a:gs>
                        <a:gs pos="100000">
                          <a:schemeClr val="tx1"/>
                        </a:gs>
                      </a:gsLst>
                      <a:lin ang="5400000" scaled="0"/>
                    </a:gradFill>
                  </a:rPr>
                  <a:t>Users</a:t>
                </a:r>
              </a:p>
            </p:txBody>
          </p:sp>
          <p:sp>
            <p:nvSpPr>
              <p:cNvPr id="21513" name="TextBox 21512"/>
              <p:cNvSpPr txBox="1">
                <a:spLocks noChangeArrowheads="1"/>
              </p:cNvSpPr>
              <p:nvPr/>
            </p:nvSpPr>
            <p:spPr bwMode="auto">
              <a:xfrm>
                <a:off x="692150" y="3374706"/>
                <a:ext cx="1174750" cy="341632"/>
              </a:xfrm>
              <a:prstGeom prst="rect">
                <a:avLst/>
              </a:prstGeom>
              <a:noFill/>
              <a:ln w="9525">
                <a:noFill/>
                <a:miter lim="800000"/>
                <a:headEnd/>
                <a:tailEnd/>
              </a:ln>
            </p:spPr>
            <p:txBody>
              <a:bodyPr wrap="square">
                <a:spAutoFit/>
              </a:bodyPr>
              <a:lstStyle/>
              <a:p>
                <a:pPr algn="ctr">
                  <a:lnSpc>
                    <a:spcPct val="90000"/>
                  </a:lnSpc>
                  <a:spcBef>
                    <a:spcPct val="50000"/>
                  </a:spcBef>
                </a:pPr>
                <a:r>
                  <a:rPr lang="en-US" dirty="0">
                    <a:gradFill>
                      <a:gsLst>
                        <a:gs pos="0">
                          <a:schemeClr val="tx1"/>
                        </a:gs>
                        <a:gs pos="100000">
                          <a:schemeClr val="tx1"/>
                        </a:gs>
                      </a:gsLst>
                      <a:lin ang="5400000" scaled="0"/>
                    </a:gradFill>
                  </a:rPr>
                  <a:t>Groups</a:t>
                </a:r>
              </a:p>
            </p:txBody>
          </p:sp>
          <p:grpSp>
            <p:nvGrpSpPr>
              <p:cNvPr id="35" name="Group 34"/>
              <p:cNvGrpSpPr/>
              <p:nvPr/>
            </p:nvGrpSpPr>
            <p:grpSpPr>
              <a:xfrm>
                <a:off x="946150" y="2344738"/>
                <a:ext cx="1387475" cy="990600"/>
                <a:chOff x="946150" y="2344738"/>
                <a:chExt cx="1387475" cy="990600"/>
              </a:xfrm>
            </p:grpSpPr>
            <p:sp>
              <p:nvSpPr>
                <p:cNvPr id="21522" name="Straight Connector 21521"/>
                <p:cNvSpPr>
                  <a:spLocks noChangeShapeType="1"/>
                </p:cNvSpPr>
                <p:nvPr/>
              </p:nvSpPr>
              <p:spPr bwMode="auto">
                <a:xfrm>
                  <a:off x="1647825" y="2840038"/>
                  <a:ext cx="685800" cy="0"/>
                </a:xfrm>
                <a:prstGeom prst="line">
                  <a:avLst/>
                </a:prstGeom>
                <a:noFill/>
                <a:ln w="31750" algn="ctr">
                  <a:solidFill>
                    <a:schemeClr val="tx1"/>
                  </a:solidFill>
                  <a:round/>
                  <a:headEnd/>
                  <a:tailEnd type="triangle" w="lg" len="lg"/>
                </a:ln>
                <a:effectLst>
                  <a:outerShdw blurRad="88900" algn="ctr" rotWithShape="0">
                    <a:prstClr val="black">
                      <a:alpha val="40000"/>
                    </a:prstClr>
                  </a:outerShdw>
                </a:effectLst>
              </p:spPr>
              <p:txBody>
                <a:bodyPr/>
                <a:lstStyle/>
                <a:p>
                  <a:endParaRPr lang="en-US" dirty="0"/>
                </a:p>
              </p:txBody>
            </p:sp>
            <p:grpSp>
              <p:nvGrpSpPr>
                <p:cNvPr id="30" name="Group 29"/>
                <p:cNvGrpSpPr/>
                <p:nvPr/>
              </p:nvGrpSpPr>
              <p:grpSpPr>
                <a:xfrm>
                  <a:off x="946150" y="2344738"/>
                  <a:ext cx="812800" cy="990600"/>
                  <a:chOff x="793750" y="2247900"/>
                  <a:chExt cx="812800" cy="990600"/>
                </a:xfrm>
              </p:grpSpPr>
              <p:pic>
                <p:nvPicPr>
                  <p:cNvPr id="21508" name="Rectangle 21507"/>
                  <p:cNvPicPr>
                    <a:picLocks noChangeAspect="1" noChangeArrowheads="1"/>
                  </p:cNvPicPr>
                  <p:nvPr/>
                </p:nvPicPr>
                <p:blipFill>
                  <a:blip r:embed="rId4" cstate="print"/>
                  <a:srcRect/>
                  <a:stretch>
                    <a:fillRect/>
                  </a:stretch>
                </p:blipFill>
                <p:spPr bwMode="auto">
                  <a:xfrm>
                    <a:off x="793750" y="2247900"/>
                    <a:ext cx="508000" cy="685800"/>
                  </a:xfrm>
                  <a:prstGeom prst="rect">
                    <a:avLst/>
                  </a:prstGeom>
                  <a:noFill/>
                  <a:ln w="9525">
                    <a:noFill/>
                    <a:miter lim="800000"/>
                    <a:headEnd/>
                    <a:tailEnd/>
                  </a:ln>
                </p:spPr>
              </p:pic>
              <p:pic>
                <p:nvPicPr>
                  <p:cNvPr id="21510" name="Rectangle 21509"/>
                  <p:cNvPicPr>
                    <a:picLocks noChangeAspect="1" noChangeArrowheads="1"/>
                  </p:cNvPicPr>
                  <p:nvPr/>
                </p:nvPicPr>
                <p:blipFill>
                  <a:blip r:embed="rId4" cstate="print"/>
                  <a:srcRect/>
                  <a:stretch>
                    <a:fillRect/>
                  </a:stretch>
                </p:blipFill>
                <p:spPr bwMode="auto">
                  <a:xfrm>
                    <a:off x="946150" y="2400300"/>
                    <a:ext cx="508000" cy="685800"/>
                  </a:xfrm>
                  <a:prstGeom prst="rect">
                    <a:avLst/>
                  </a:prstGeom>
                  <a:noFill/>
                  <a:ln w="9525">
                    <a:noFill/>
                    <a:miter lim="800000"/>
                    <a:headEnd/>
                    <a:tailEnd/>
                  </a:ln>
                </p:spPr>
              </p:pic>
              <p:pic>
                <p:nvPicPr>
                  <p:cNvPr id="21511" name="Rectangle 21510"/>
                  <p:cNvPicPr>
                    <a:picLocks noChangeAspect="1" noChangeArrowheads="1"/>
                  </p:cNvPicPr>
                  <p:nvPr/>
                </p:nvPicPr>
                <p:blipFill>
                  <a:blip r:embed="rId4" cstate="print"/>
                  <a:srcRect/>
                  <a:stretch>
                    <a:fillRect/>
                  </a:stretch>
                </p:blipFill>
                <p:spPr bwMode="auto">
                  <a:xfrm>
                    <a:off x="1098550" y="2552700"/>
                    <a:ext cx="508000" cy="685800"/>
                  </a:xfrm>
                  <a:prstGeom prst="rect">
                    <a:avLst/>
                  </a:prstGeom>
                  <a:noFill/>
                  <a:ln w="9525">
                    <a:noFill/>
                    <a:miter lim="800000"/>
                    <a:headEnd/>
                    <a:tailEnd/>
                  </a:ln>
                </p:spPr>
              </p:pic>
            </p:grpSp>
          </p:grpSp>
          <p:grpSp>
            <p:nvGrpSpPr>
              <p:cNvPr id="36" name="Group 35"/>
              <p:cNvGrpSpPr/>
              <p:nvPr/>
            </p:nvGrpSpPr>
            <p:grpSpPr>
              <a:xfrm>
                <a:off x="790575" y="3678238"/>
                <a:ext cx="1543050" cy="909638"/>
                <a:chOff x="790575" y="3678238"/>
                <a:chExt cx="1543050" cy="909638"/>
              </a:xfrm>
            </p:grpSpPr>
            <p:sp>
              <p:nvSpPr>
                <p:cNvPr id="21523" name="Straight Connector 21522"/>
                <p:cNvSpPr>
                  <a:spLocks noChangeShapeType="1"/>
                </p:cNvSpPr>
                <p:nvPr/>
              </p:nvSpPr>
              <p:spPr bwMode="auto">
                <a:xfrm>
                  <a:off x="1647825" y="4133057"/>
                  <a:ext cx="685800" cy="0"/>
                </a:xfrm>
                <a:prstGeom prst="line">
                  <a:avLst/>
                </a:prstGeom>
                <a:noFill/>
                <a:ln w="31750" algn="ctr">
                  <a:solidFill>
                    <a:schemeClr val="tx1"/>
                  </a:solidFill>
                  <a:round/>
                  <a:headEnd/>
                  <a:tailEnd type="triangle" w="lg" len="lg"/>
                </a:ln>
                <a:effectLst>
                  <a:outerShdw blurRad="88900" algn="ctr" rotWithShape="0">
                    <a:prstClr val="black">
                      <a:alpha val="40000"/>
                    </a:prstClr>
                  </a:outerShdw>
                </a:effectLst>
              </p:spPr>
              <p:txBody>
                <a:bodyPr/>
                <a:lstStyle/>
                <a:p>
                  <a:endParaRPr lang="en-US" dirty="0"/>
                </a:p>
              </p:txBody>
            </p:sp>
            <p:pic>
              <p:nvPicPr>
                <p:cNvPr id="21509" name="Rectangle 21508"/>
                <p:cNvPicPr>
                  <a:picLocks noChangeAspect="1" noChangeArrowheads="1"/>
                </p:cNvPicPr>
                <p:nvPr/>
              </p:nvPicPr>
              <p:blipFill>
                <a:blip r:embed="rId5" cstate="print"/>
                <a:srcRect/>
                <a:stretch>
                  <a:fillRect/>
                </a:stretch>
              </p:blipFill>
              <p:spPr bwMode="auto">
                <a:xfrm>
                  <a:off x="790575" y="3678238"/>
                  <a:ext cx="882650" cy="909638"/>
                </a:xfrm>
                <a:prstGeom prst="rect">
                  <a:avLst/>
                </a:prstGeom>
                <a:noFill/>
                <a:ln w="9525">
                  <a:noFill/>
                  <a:miter lim="800000"/>
                  <a:headEnd/>
                  <a:tailEnd/>
                </a:ln>
              </p:spPr>
            </p:pic>
          </p:grpSp>
        </p:gr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4343400"/>
            <a:ext cx="9144000" cy="1828800"/>
          </a:xfrm>
          <a:prstGeom prst="rect">
            <a:avLst/>
          </a:prstGeom>
          <a:gradFill>
            <a:gsLst>
              <a:gs pos="0">
                <a:schemeClr val="bg1">
                  <a:alpha val="3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1522" name="Title 491521"/>
          <p:cNvSpPr>
            <a:spLocks noGrp="1" noChangeArrowheads="1"/>
          </p:cNvSpPr>
          <p:nvPr>
            <p:ph type="title"/>
          </p:nvPr>
        </p:nvSpPr>
        <p:spPr/>
        <p:txBody>
          <a:bodyPr/>
          <a:lstStyle/>
          <a:p>
            <a:r>
              <a:rPr lang="en-US" dirty="0" smtClean="0"/>
              <a:t>Data Model Extension</a:t>
            </a:r>
          </a:p>
        </p:txBody>
      </p:sp>
      <p:sp>
        <p:nvSpPr>
          <p:cNvPr id="491523" name="Text Placeholder 491522"/>
          <p:cNvSpPr>
            <a:spLocks noGrp="1" noChangeArrowheads="1"/>
          </p:cNvSpPr>
          <p:nvPr>
            <p:ph idx="1"/>
          </p:nvPr>
        </p:nvSpPr>
        <p:spPr>
          <a:xfrm>
            <a:off x="381000" y="4600575"/>
            <a:ext cx="8382000" cy="1348061"/>
          </a:xfrm>
        </p:spPr>
        <p:txBody>
          <a:bodyPr/>
          <a:lstStyle/>
          <a:p>
            <a:pPr marL="0" indent="0">
              <a:buNone/>
            </a:pPr>
            <a:r>
              <a:rPr lang="en-US" sz="2400" b="1" dirty="0" smtClean="0"/>
              <a:t>Challenges</a:t>
            </a:r>
          </a:p>
          <a:p>
            <a:pPr lvl="1"/>
            <a:r>
              <a:rPr lang="en-US" sz="2000" dirty="0" smtClean="0"/>
              <a:t>Defining custom fields and storing custom data for each tenant</a:t>
            </a:r>
          </a:p>
          <a:p>
            <a:pPr lvl="1"/>
            <a:r>
              <a:rPr lang="en-US" sz="2000" dirty="0" smtClean="0"/>
              <a:t>Business logic that can handle custom fields</a:t>
            </a:r>
          </a:p>
          <a:p>
            <a:pPr lvl="1"/>
            <a:r>
              <a:rPr lang="en-US" sz="2000" dirty="0" smtClean="0"/>
              <a:t>Presentation logic that can handle custom fields</a:t>
            </a:r>
          </a:p>
        </p:txBody>
      </p:sp>
      <p:grpSp>
        <p:nvGrpSpPr>
          <p:cNvPr id="22" name="Group 21"/>
          <p:cNvGrpSpPr/>
          <p:nvPr/>
        </p:nvGrpSpPr>
        <p:grpSpPr>
          <a:xfrm>
            <a:off x="730250" y="1420813"/>
            <a:ext cx="3673958" cy="2617787"/>
            <a:chOff x="381000" y="1420813"/>
            <a:chExt cx="3841750" cy="2617787"/>
          </a:xfrm>
        </p:grpSpPr>
        <p:sp>
          <p:nvSpPr>
            <p:cNvPr id="18" name="Rectangle 17"/>
            <p:cNvSpPr/>
            <p:nvPr/>
          </p:nvSpPr>
          <p:spPr bwMode="auto">
            <a:xfrm>
              <a:off x="381000" y="1420813"/>
              <a:ext cx="3838575" cy="484187"/>
            </a:xfrm>
            <a:prstGeom prst="rect">
              <a:avLst/>
            </a:prstGeom>
            <a:gradFill>
              <a:gsLst>
                <a:gs pos="0">
                  <a:schemeClr val="bg1">
                    <a:alpha val="3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1525" name="TextBox 491524"/>
            <p:cNvSpPr txBox="1">
              <a:spLocks noChangeArrowheads="1"/>
            </p:cNvSpPr>
            <p:nvPr/>
          </p:nvSpPr>
          <p:spPr bwMode="auto">
            <a:xfrm>
              <a:off x="555625" y="1420813"/>
              <a:ext cx="3492500" cy="461665"/>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lnSpc>
                  <a:spcPct val="100000"/>
                </a:lnSpc>
                <a:spcBef>
                  <a:spcPct val="50000"/>
                </a:spcBef>
              </a:pPr>
              <a:r>
                <a:rPr lang="en-US" sz="2400" b="1" dirty="0">
                  <a:gradFill>
                    <a:gsLst>
                      <a:gs pos="0">
                        <a:schemeClr val="tx1"/>
                      </a:gs>
                      <a:gs pos="100000">
                        <a:schemeClr val="tx1"/>
                      </a:gs>
                    </a:gsLst>
                    <a:lin ang="5400000" scaled="0"/>
                  </a:gradFill>
                </a:rPr>
                <a:t>Tenant A</a:t>
              </a:r>
            </a:p>
          </p:txBody>
        </p:sp>
        <p:sp>
          <p:nvSpPr>
            <p:cNvPr id="491527" name="TextBox 491526"/>
            <p:cNvSpPr txBox="1">
              <a:spLocks noChangeArrowheads="1"/>
            </p:cNvSpPr>
            <p:nvPr/>
          </p:nvSpPr>
          <p:spPr bwMode="auto">
            <a:xfrm>
              <a:off x="381000" y="1905000"/>
              <a:ext cx="3841750" cy="2133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square" lIns="365760" anchor="ctr" anchorCtr="0">
              <a:noAutofit/>
            </a:bodyPr>
            <a:lstStyle/>
            <a:p>
              <a:pPr algn="l">
                <a:lnSpc>
                  <a:spcPct val="90000"/>
                </a:lnSpc>
                <a:spcBef>
                  <a:spcPts val="600"/>
                </a:spcBef>
              </a:pPr>
              <a:r>
                <a:rPr lang="en-US" sz="2400" b="1" dirty="0">
                  <a:gradFill>
                    <a:gsLst>
                      <a:gs pos="0">
                        <a:schemeClr val="tx1"/>
                      </a:gs>
                      <a:gs pos="100000">
                        <a:schemeClr val="tx1"/>
                      </a:gs>
                    </a:gsLst>
                    <a:lin ang="5400000" scaled="0"/>
                  </a:gradFill>
                </a:rPr>
                <a:t>Catalog </a:t>
              </a:r>
              <a:r>
                <a:rPr lang="en-US" sz="2400" b="1" dirty="0" smtClean="0">
                  <a:gradFill>
                    <a:gsLst>
                      <a:gs pos="0">
                        <a:schemeClr val="tx1"/>
                      </a:gs>
                      <a:gs pos="100000">
                        <a:schemeClr val="tx1"/>
                      </a:gs>
                    </a:gsLst>
                    <a:lin ang="5400000" scaled="0"/>
                  </a:gradFill>
                </a:rPr>
                <a:t>Item</a:t>
              </a:r>
            </a:p>
            <a:p>
              <a:pPr marL="285750" indent="-285750">
                <a:lnSpc>
                  <a:spcPct val="90000"/>
                </a:lnSpc>
                <a:spcBef>
                  <a:spcPct val="20000"/>
                </a:spcBef>
                <a:buBlip>
                  <a:blip r:embed="rId3"/>
                </a:buBlip>
              </a:pPr>
              <a:r>
                <a:rPr lang="en-US" sz="2400" dirty="0" smtClean="0">
                  <a:gradFill>
                    <a:gsLst>
                      <a:gs pos="0">
                        <a:schemeClr val="tx1"/>
                      </a:gs>
                      <a:gs pos="100000">
                        <a:schemeClr val="tx1"/>
                      </a:gs>
                    </a:gsLst>
                    <a:lin ang="5400000" scaled="0"/>
                  </a:gradFill>
                </a:rPr>
                <a:t>Product ID</a:t>
              </a:r>
            </a:p>
            <a:p>
              <a:pPr marL="285750" indent="-285750">
                <a:lnSpc>
                  <a:spcPct val="90000"/>
                </a:lnSpc>
                <a:spcBef>
                  <a:spcPct val="20000"/>
                </a:spcBef>
                <a:buBlip>
                  <a:blip r:embed="rId3"/>
                </a:buBlip>
              </a:pPr>
              <a:r>
                <a:rPr lang="en-US" sz="2400" dirty="0" smtClean="0">
                  <a:gradFill>
                    <a:gsLst>
                      <a:gs pos="0">
                        <a:schemeClr val="tx1"/>
                      </a:gs>
                      <a:gs pos="100000">
                        <a:schemeClr val="tx1"/>
                      </a:gs>
                    </a:gsLst>
                    <a:lin ang="5400000" scaled="0"/>
                  </a:gradFill>
                </a:rPr>
                <a:t>Description</a:t>
              </a:r>
            </a:p>
            <a:p>
              <a:pPr marL="285750" indent="-285750">
                <a:lnSpc>
                  <a:spcPct val="90000"/>
                </a:lnSpc>
                <a:spcBef>
                  <a:spcPct val="20000"/>
                </a:spcBef>
                <a:buBlip>
                  <a:blip r:embed="rId3"/>
                </a:buBlip>
              </a:pPr>
              <a:r>
                <a:rPr lang="en-US" sz="2400" dirty="0" smtClean="0">
                  <a:gradFill>
                    <a:gsLst>
                      <a:gs pos="0">
                        <a:schemeClr val="accent5">
                          <a:lumMod val="40000"/>
                          <a:lumOff val="60000"/>
                        </a:schemeClr>
                      </a:gs>
                      <a:gs pos="100000">
                        <a:schemeClr val="accent5">
                          <a:lumMod val="40000"/>
                          <a:lumOff val="60000"/>
                        </a:schemeClr>
                      </a:gs>
                    </a:gsLst>
                    <a:lin ang="5400000" scaled="0"/>
                  </a:gradFill>
                </a:rPr>
                <a:t>Category ID</a:t>
              </a:r>
            </a:p>
          </p:txBody>
        </p:sp>
      </p:grpSp>
      <p:grpSp>
        <p:nvGrpSpPr>
          <p:cNvPr id="21" name="Group 20"/>
          <p:cNvGrpSpPr/>
          <p:nvPr/>
        </p:nvGrpSpPr>
        <p:grpSpPr>
          <a:xfrm>
            <a:off x="4739722" y="1420813"/>
            <a:ext cx="3672441" cy="2617787"/>
            <a:chOff x="4922837" y="1420813"/>
            <a:chExt cx="3840163" cy="2617787"/>
          </a:xfrm>
        </p:grpSpPr>
        <p:sp>
          <p:nvSpPr>
            <p:cNvPr id="20" name="Rectangle 19"/>
            <p:cNvSpPr/>
            <p:nvPr/>
          </p:nvSpPr>
          <p:spPr bwMode="auto">
            <a:xfrm>
              <a:off x="4924425" y="1420813"/>
              <a:ext cx="3838575" cy="484187"/>
            </a:xfrm>
            <a:prstGeom prst="rect">
              <a:avLst/>
            </a:prstGeom>
            <a:gradFill>
              <a:gsLst>
                <a:gs pos="0">
                  <a:schemeClr val="bg1">
                    <a:alpha val="3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1529" name="TextBox 491528"/>
            <p:cNvSpPr txBox="1">
              <a:spLocks noChangeArrowheads="1"/>
            </p:cNvSpPr>
            <p:nvPr/>
          </p:nvSpPr>
          <p:spPr bwMode="auto">
            <a:xfrm>
              <a:off x="5098255" y="1420813"/>
              <a:ext cx="3489326" cy="461665"/>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lnSpc>
                  <a:spcPct val="100000"/>
                </a:lnSpc>
                <a:spcBef>
                  <a:spcPct val="50000"/>
                </a:spcBef>
              </a:pPr>
              <a:r>
                <a:rPr lang="en-US" sz="2400" b="1" dirty="0">
                  <a:gradFill>
                    <a:gsLst>
                      <a:gs pos="0">
                        <a:schemeClr val="tx1"/>
                      </a:gs>
                      <a:gs pos="100000">
                        <a:schemeClr val="tx1"/>
                      </a:gs>
                    </a:gsLst>
                    <a:lin ang="5400000" scaled="0"/>
                  </a:gradFill>
                </a:rPr>
                <a:t>Tenant B</a:t>
              </a:r>
            </a:p>
          </p:txBody>
        </p:sp>
        <p:sp>
          <p:nvSpPr>
            <p:cNvPr id="17" name="TextBox 16"/>
            <p:cNvSpPr txBox="1">
              <a:spLocks noChangeArrowheads="1"/>
            </p:cNvSpPr>
            <p:nvPr/>
          </p:nvSpPr>
          <p:spPr bwMode="auto">
            <a:xfrm>
              <a:off x="4922837" y="1905000"/>
              <a:ext cx="3840163" cy="2133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square" lIns="365760" anchor="ctr" anchorCtr="0">
              <a:noAutofit/>
            </a:bodyPr>
            <a:lstStyle/>
            <a:p>
              <a:pPr algn="l">
                <a:lnSpc>
                  <a:spcPct val="90000"/>
                </a:lnSpc>
                <a:spcBef>
                  <a:spcPts val="600"/>
                </a:spcBef>
              </a:pPr>
              <a:r>
                <a:rPr lang="en-US" sz="2400" b="1" dirty="0">
                  <a:gradFill>
                    <a:gsLst>
                      <a:gs pos="0">
                        <a:schemeClr val="tx1"/>
                      </a:gs>
                      <a:gs pos="100000">
                        <a:schemeClr val="tx1"/>
                      </a:gs>
                    </a:gsLst>
                    <a:lin ang="5400000" scaled="0"/>
                  </a:gradFill>
                </a:rPr>
                <a:t>Catalog </a:t>
              </a:r>
              <a:r>
                <a:rPr lang="en-US" sz="2400" b="1" dirty="0" smtClean="0">
                  <a:gradFill>
                    <a:gsLst>
                      <a:gs pos="0">
                        <a:schemeClr val="tx1"/>
                      </a:gs>
                      <a:gs pos="100000">
                        <a:schemeClr val="tx1"/>
                      </a:gs>
                    </a:gsLst>
                    <a:lin ang="5400000" scaled="0"/>
                  </a:gradFill>
                </a:rPr>
                <a:t>Item</a:t>
              </a:r>
            </a:p>
            <a:p>
              <a:pPr marL="285750" indent="-285750">
                <a:lnSpc>
                  <a:spcPct val="90000"/>
                </a:lnSpc>
                <a:spcBef>
                  <a:spcPct val="20000"/>
                </a:spcBef>
                <a:buBlip>
                  <a:blip r:embed="rId3"/>
                </a:buBlip>
              </a:pPr>
              <a:r>
                <a:rPr lang="en-US" sz="2400" dirty="0" smtClean="0">
                  <a:gradFill>
                    <a:gsLst>
                      <a:gs pos="0">
                        <a:schemeClr val="tx1"/>
                      </a:gs>
                      <a:gs pos="100000">
                        <a:schemeClr val="tx1"/>
                      </a:gs>
                    </a:gsLst>
                    <a:lin ang="5400000" scaled="0"/>
                  </a:gradFill>
                </a:rPr>
                <a:t>Product ID</a:t>
              </a:r>
            </a:p>
            <a:p>
              <a:pPr marL="285750" indent="-285750">
                <a:lnSpc>
                  <a:spcPct val="90000"/>
                </a:lnSpc>
                <a:spcBef>
                  <a:spcPct val="20000"/>
                </a:spcBef>
                <a:buBlip>
                  <a:blip r:embed="rId3"/>
                </a:buBlip>
              </a:pPr>
              <a:r>
                <a:rPr lang="en-US" sz="2400" dirty="0" smtClean="0">
                  <a:gradFill>
                    <a:gsLst>
                      <a:gs pos="0">
                        <a:schemeClr val="tx1"/>
                      </a:gs>
                      <a:gs pos="100000">
                        <a:schemeClr val="tx1"/>
                      </a:gs>
                    </a:gsLst>
                    <a:lin ang="5400000" scaled="0"/>
                  </a:gradFill>
                </a:rPr>
                <a:t>Description</a:t>
              </a:r>
            </a:p>
            <a:p>
              <a:pPr marL="285750" indent="-285750">
                <a:lnSpc>
                  <a:spcPct val="90000"/>
                </a:lnSpc>
                <a:spcBef>
                  <a:spcPct val="20000"/>
                </a:spcBef>
                <a:buBlip>
                  <a:blip r:embed="rId3"/>
                </a:buBlip>
              </a:pPr>
              <a:r>
                <a:rPr lang="en-US" sz="2400" dirty="0" smtClean="0">
                  <a:gradFill>
                    <a:gsLst>
                      <a:gs pos="0">
                        <a:schemeClr val="accent5">
                          <a:lumMod val="40000"/>
                          <a:lumOff val="60000"/>
                        </a:schemeClr>
                      </a:gs>
                      <a:gs pos="100000">
                        <a:schemeClr val="accent5">
                          <a:lumMod val="40000"/>
                          <a:lumOff val="60000"/>
                        </a:schemeClr>
                      </a:gs>
                    </a:gsLst>
                    <a:lin ang="5400000" scaled="0"/>
                  </a:gradFill>
                </a:rPr>
                <a:t>Classification Code</a:t>
              </a: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itle 492545"/>
          <p:cNvSpPr>
            <a:spLocks noGrp="1" noChangeArrowheads="1"/>
          </p:cNvSpPr>
          <p:nvPr>
            <p:ph type="title"/>
          </p:nvPr>
        </p:nvSpPr>
        <p:spPr/>
        <p:txBody>
          <a:bodyPr/>
          <a:lstStyle/>
          <a:p>
            <a:r>
              <a:rPr lang="en-US" dirty="0" smtClean="0"/>
              <a:t>Custom Fields Data And Definition</a:t>
            </a:r>
          </a:p>
        </p:txBody>
      </p:sp>
      <p:sp>
        <p:nvSpPr>
          <p:cNvPr id="492547" name="Text Placeholder 492546"/>
          <p:cNvSpPr>
            <a:spLocks noGrp="1" noChangeArrowheads="1"/>
          </p:cNvSpPr>
          <p:nvPr>
            <p:ph idx="1"/>
          </p:nvPr>
        </p:nvSpPr>
        <p:spPr>
          <a:xfrm>
            <a:off x="381000" y="1412875"/>
            <a:ext cx="8382000" cy="2554545"/>
          </a:xfrm>
        </p:spPr>
        <p:txBody>
          <a:bodyPr/>
          <a:lstStyle/>
          <a:p>
            <a:r>
              <a:rPr lang="en-US" dirty="0" smtClean="0"/>
              <a:t>Metadata/data dictionary required</a:t>
            </a:r>
          </a:p>
          <a:p>
            <a:r>
              <a:rPr lang="en-US" dirty="0" smtClean="0"/>
              <a:t>3 general approaches</a:t>
            </a:r>
          </a:p>
          <a:p>
            <a:pPr lvl="1"/>
            <a:r>
              <a:rPr lang="en-US" dirty="0" smtClean="0"/>
              <a:t>Separate database for each tenant</a:t>
            </a:r>
          </a:p>
          <a:p>
            <a:pPr lvl="1"/>
            <a:r>
              <a:rPr lang="en-US" dirty="0" smtClean="0"/>
              <a:t>Shared database, a canned set of extended fields</a:t>
            </a:r>
          </a:p>
          <a:p>
            <a:pPr lvl="1"/>
            <a:r>
              <a:rPr lang="en-US" dirty="0" smtClean="0"/>
              <a:t>Shared database, any number of extended fields</a:t>
            </a:r>
          </a:p>
          <a:p>
            <a:r>
              <a:rPr lang="en-US" dirty="0" smtClean="0"/>
              <a:t>Tradeoff between each approach</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itle 493569"/>
          <p:cNvSpPr>
            <a:spLocks noGrp="1" noChangeArrowheads="1"/>
          </p:cNvSpPr>
          <p:nvPr>
            <p:ph type="title"/>
          </p:nvPr>
        </p:nvSpPr>
        <p:spPr/>
        <p:txBody>
          <a:bodyPr/>
          <a:lstStyle/>
          <a:p>
            <a:r>
              <a:rPr lang="en-US" dirty="0" smtClean="0"/>
              <a:t>Dedicated Tenant Database</a:t>
            </a:r>
          </a:p>
        </p:txBody>
      </p:sp>
      <p:sp>
        <p:nvSpPr>
          <p:cNvPr id="493571" name="Text Placeholder 493570"/>
          <p:cNvSpPr>
            <a:spLocks noGrp="1" noChangeArrowheads="1"/>
          </p:cNvSpPr>
          <p:nvPr>
            <p:ph idx="1"/>
          </p:nvPr>
        </p:nvSpPr>
        <p:spPr>
          <a:xfrm>
            <a:off x="381000" y="1412875"/>
            <a:ext cx="8382000" cy="4536627"/>
          </a:xfrm>
        </p:spPr>
        <p:txBody>
          <a:bodyPr/>
          <a:lstStyle/>
          <a:p>
            <a:pPr marL="0" indent="0">
              <a:spcBef>
                <a:spcPts val="400"/>
              </a:spcBef>
              <a:buNone/>
            </a:pPr>
            <a:r>
              <a:rPr lang="en-US" sz="2400" b="1" dirty="0" smtClean="0"/>
              <a:t>Approach</a:t>
            </a:r>
          </a:p>
          <a:p>
            <a:pPr lvl="1">
              <a:spcBef>
                <a:spcPts val="400"/>
              </a:spcBef>
            </a:pPr>
            <a:r>
              <a:rPr lang="en-US" sz="2000" dirty="0" smtClean="0"/>
              <a:t>Separate database for each tenant</a:t>
            </a:r>
          </a:p>
          <a:p>
            <a:pPr lvl="1">
              <a:spcBef>
                <a:spcPts val="400"/>
              </a:spcBef>
            </a:pPr>
            <a:r>
              <a:rPr lang="en-US" sz="2000" dirty="0" smtClean="0"/>
              <a:t>Database maintains data dictionary</a:t>
            </a:r>
          </a:p>
          <a:p>
            <a:pPr marL="0" indent="0">
              <a:spcBef>
                <a:spcPts val="400"/>
              </a:spcBef>
              <a:buNone/>
            </a:pPr>
            <a:r>
              <a:rPr lang="en-US" sz="2400" b="1" dirty="0" smtClean="0"/>
              <a:t>Advantages</a:t>
            </a:r>
          </a:p>
          <a:p>
            <a:pPr lvl="1">
              <a:spcBef>
                <a:spcPts val="400"/>
              </a:spcBef>
            </a:pPr>
            <a:r>
              <a:rPr lang="en-US" sz="2000" dirty="0" smtClean="0"/>
              <a:t>Easy to implement</a:t>
            </a:r>
          </a:p>
          <a:p>
            <a:pPr lvl="1">
              <a:spcBef>
                <a:spcPts val="400"/>
              </a:spcBef>
            </a:pPr>
            <a:r>
              <a:rPr lang="en-US" sz="2000" dirty="0" smtClean="0"/>
              <a:t>Meta data identifies database </a:t>
            </a:r>
            <a:br>
              <a:rPr lang="en-US" sz="2000" dirty="0" smtClean="0"/>
            </a:br>
            <a:r>
              <a:rPr lang="en-US" sz="2000" dirty="0" smtClean="0"/>
              <a:t>instance for each tenant</a:t>
            </a:r>
          </a:p>
          <a:p>
            <a:pPr marL="0" indent="0">
              <a:spcBef>
                <a:spcPts val="400"/>
              </a:spcBef>
              <a:buNone/>
            </a:pPr>
            <a:r>
              <a:rPr lang="en-US" sz="2400" b="1" dirty="0" smtClean="0"/>
              <a:t>Tradeoff</a:t>
            </a:r>
          </a:p>
          <a:p>
            <a:pPr lvl="1">
              <a:spcBef>
                <a:spcPts val="400"/>
              </a:spcBef>
            </a:pPr>
            <a:r>
              <a:rPr lang="en-US" sz="2000" dirty="0" smtClean="0"/>
              <a:t>Number of tenants per database server is low</a:t>
            </a:r>
          </a:p>
          <a:p>
            <a:pPr lvl="1">
              <a:spcBef>
                <a:spcPts val="400"/>
              </a:spcBef>
            </a:pPr>
            <a:r>
              <a:rPr lang="en-US" sz="2000" dirty="0" smtClean="0"/>
              <a:t>Infrastructure cost of providing service rise quickly</a:t>
            </a:r>
          </a:p>
          <a:p>
            <a:pPr marL="0" indent="0">
              <a:spcBef>
                <a:spcPts val="400"/>
              </a:spcBef>
              <a:buNone/>
            </a:pPr>
            <a:r>
              <a:rPr lang="en-US" sz="2400" b="1" dirty="0" smtClean="0"/>
              <a:t>When to use</a:t>
            </a:r>
          </a:p>
          <a:p>
            <a:pPr lvl="1">
              <a:spcBef>
                <a:spcPts val="400"/>
              </a:spcBef>
            </a:pPr>
            <a:r>
              <a:rPr lang="en-US" sz="2000" dirty="0" smtClean="0"/>
              <a:t>When tenant has data isolation requirements</a:t>
            </a:r>
          </a:p>
          <a:p>
            <a:pPr lvl="1">
              <a:spcBef>
                <a:spcPts val="400"/>
              </a:spcBef>
            </a:pPr>
            <a:r>
              <a:rPr lang="en-US" sz="2000" dirty="0" smtClean="0"/>
              <a:t>Able to monetize the data extension/isolation feature</a:t>
            </a:r>
          </a:p>
        </p:txBody>
      </p:sp>
      <p:grpSp>
        <p:nvGrpSpPr>
          <p:cNvPr id="25" name="Group 24"/>
          <p:cNvGrpSpPr/>
          <p:nvPr/>
        </p:nvGrpSpPr>
        <p:grpSpPr>
          <a:xfrm>
            <a:off x="5105400" y="1449389"/>
            <a:ext cx="4038600" cy="2541586"/>
            <a:chOff x="5105400" y="1420814"/>
            <a:chExt cx="4038600" cy="2541586"/>
          </a:xfrm>
        </p:grpSpPr>
        <p:sp>
          <p:nvSpPr>
            <p:cNvPr id="24" name="Rectangle 23"/>
            <p:cNvSpPr/>
            <p:nvPr/>
          </p:nvSpPr>
          <p:spPr bwMode="auto">
            <a:xfrm>
              <a:off x="5105400" y="1420814"/>
              <a:ext cx="4038600" cy="2541586"/>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3" name="Group 22"/>
            <p:cNvGrpSpPr/>
            <p:nvPr/>
          </p:nvGrpSpPr>
          <p:grpSpPr>
            <a:xfrm>
              <a:off x="5105400" y="1447800"/>
              <a:ext cx="3886200" cy="2359461"/>
              <a:chOff x="4876800" y="3745468"/>
              <a:chExt cx="3886200" cy="2359461"/>
            </a:xfrm>
          </p:grpSpPr>
          <p:sp>
            <p:nvSpPr>
              <p:cNvPr id="493575" name="TextBox 493574"/>
              <p:cNvSpPr txBox="1">
                <a:spLocks noChangeArrowheads="1"/>
              </p:cNvSpPr>
              <p:nvPr/>
            </p:nvSpPr>
            <p:spPr bwMode="auto">
              <a:xfrm>
                <a:off x="4876800" y="3745468"/>
                <a:ext cx="1282700" cy="3693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lnSpc>
                    <a:spcPct val="100000"/>
                  </a:lnSpc>
                  <a:spcBef>
                    <a:spcPct val="50000"/>
                  </a:spcBef>
                </a:pPr>
                <a:r>
                  <a:rPr lang="en-US" b="1" dirty="0">
                    <a:gradFill>
                      <a:gsLst>
                        <a:gs pos="0">
                          <a:schemeClr val="tx1"/>
                        </a:gs>
                        <a:gs pos="100000">
                          <a:schemeClr val="tx1"/>
                        </a:gs>
                      </a:gsLst>
                      <a:lin ang="5400000" scaled="0"/>
                    </a:gradFill>
                  </a:rPr>
                  <a:t>Tenant 1</a:t>
                </a:r>
              </a:p>
            </p:txBody>
          </p:sp>
          <p:sp>
            <p:nvSpPr>
              <p:cNvPr id="493576" name="TextBox 493575"/>
              <p:cNvSpPr txBox="1">
                <a:spLocks noChangeArrowheads="1"/>
              </p:cNvSpPr>
              <p:nvPr/>
            </p:nvSpPr>
            <p:spPr bwMode="auto">
              <a:xfrm>
                <a:off x="7480300" y="3745468"/>
                <a:ext cx="1282700" cy="3693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lnSpc>
                    <a:spcPct val="100000"/>
                  </a:lnSpc>
                  <a:spcBef>
                    <a:spcPct val="50000"/>
                  </a:spcBef>
                </a:pPr>
                <a:r>
                  <a:rPr lang="en-US" b="1" dirty="0">
                    <a:gradFill>
                      <a:gsLst>
                        <a:gs pos="0">
                          <a:schemeClr val="tx1"/>
                        </a:gs>
                        <a:gs pos="100000">
                          <a:schemeClr val="tx1"/>
                        </a:gs>
                      </a:gsLst>
                      <a:lin ang="5400000" scaled="0"/>
                    </a:gradFill>
                  </a:rPr>
                  <a:t>Tenant 3</a:t>
                </a:r>
              </a:p>
            </p:txBody>
          </p:sp>
          <p:sp>
            <p:nvSpPr>
              <p:cNvPr id="493577" name="TextBox 493576"/>
              <p:cNvSpPr txBox="1">
                <a:spLocks noChangeArrowheads="1"/>
              </p:cNvSpPr>
              <p:nvPr/>
            </p:nvSpPr>
            <p:spPr bwMode="auto">
              <a:xfrm>
                <a:off x="6178550" y="3745468"/>
                <a:ext cx="1282700" cy="3693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lnSpc>
                    <a:spcPct val="100000"/>
                  </a:lnSpc>
                  <a:spcBef>
                    <a:spcPct val="50000"/>
                  </a:spcBef>
                </a:pPr>
                <a:r>
                  <a:rPr lang="en-US" b="1" dirty="0">
                    <a:gradFill>
                      <a:gsLst>
                        <a:gs pos="0">
                          <a:schemeClr val="tx1"/>
                        </a:gs>
                        <a:gs pos="100000">
                          <a:schemeClr val="tx1"/>
                        </a:gs>
                      </a:gsLst>
                      <a:lin ang="5400000" scaled="0"/>
                    </a:gradFill>
                  </a:rPr>
                  <a:t>Tenant 2</a:t>
                </a:r>
              </a:p>
            </p:txBody>
          </p:sp>
          <p:grpSp>
            <p:nvGrpSpPr>
              <p:cNvPr id="22" name="Group 21"/>
              <p:cNvGrpSpPr/>
              <p:nvPr/>
            </p:nvGrpSpPr>
            <p:grpSpPr>
              <a:xfrm>
                <a:off x="5158129" y="4137025"/>
                <a:ext cx="720043" cy="1967904"/>
                <a:chOff x="5715000" y="4137025"/>
                <a:chExt cx="720043" cy="1967904"/>
              </a:xfrm>
            </p:grpSpPr>
            <p:pic>
              <p:nvPicPr>
                <p:cNvPr id="17" name="Rectangle 18444"/>
                <p:cNvPicPr>
                  <a:picLocks noChangeAspect="1" noChangeArrowheads="1"/>
                </p:cNvPicPr>
                <p:nvPr/>
              </p:nvPicPr>
              <p:blipFill>
                <a:blip r:embed="rId3" cstate="print"/>
                <a:stretch>
                  <a:fillRect/>
                </a:stretch>
              </p:blipFill>
              <p:spPr bwMode="auto">
                <a:xfrm>
                  <a:off x="5715000" y="5029200"/>
                  <a:ext cx="720043" cy="1075729"/>
                </a:xfrm>
                <a:prstGeom prst="rect">
                  <a:avLst/>
                </a:prstGeom>
                <a:noFill/>
                <a:ln w="9525">
                  <a:noFill/>
                  <a:miter lim="800000"/>
                  <a:headEnd/>
                  <a:tailEnd/>
                </a:ln>
                <a:effectLst>
                  <a:outerShdw blurRad="127000" algn="ctr" rotWithShape="0">
                    <a:prstClr val="black">
                      <a:alpha val="40000"/>
                    </a:prstClr>
                  </a:outerShdw>
                </a:effectLst>
              </p:spPr>
            </p:pic>
            <p:sp>
              <p:nvSpPr>
                <p:cNvPr id="24585" name="Down Arrow 24584"/>
                <p:cNvSpPr>
                  <a:spLocks noChangeArrowheads="1"/>
                </p:cNvSpPr>
                <p:nvPr/>
              </p:nvSpPr>
              <p:spPr bwMode="auto">
                <a:xfrm>
                  <a:off x="5808321" y="4137025"/>
                  <a:ext cx="533400" cy="990600"/>
                </a:xfrm>
                <a:prstGeom prst="downArrow">
                  <a:avLst>
                    <a:gd name="adj1" fmla="val 50000"/>
                    <a:gd name="adj2" fmla="val 42045"/>
                  </a:avLst>
                </a:prstGeom>
                <a:ln>
                  <a:headEnd/>
                  <a:tailEnd/>
                </a:ln>
              </p:spPr>
              <p:style>
                <a:lnRef idx="1">
                  <a:schemeClr val="accent5"/>
                </a:lnRef>
                <a:fillRef idx="3">
                  <a:schemeClr val="accent5"/>
                </a:fillRef>
                <a:effectRef idx="2">
                  <a:schemeClr val="accent5"/>
                </a:effectRef>
                <a:fontRef idx="minor">
                  <a:schemeClr val="lt1"/>
                </a:fontRef>
              </p:style>
              <p:txBody>
                <a:bodyPr vert="eaVert" wrap="none" anchor="ctr"/>
                <a:lstStyle/>
                <a:p>
                  <a:pPr algn="l">
                    <a:lnSpc>
                      <a:spcPct val="100000"/>
                    </a:lnSpc>
                    <a:spcBef>
                      <a:spcPct val="0"/>
                    </a:spcBef>
                  </a:pPr>
                  <a:endParaRPr lang="en-US" sz="1800" dirty="0">
                    <a:solidFill>
                      <a:srgbClr val="000000"/>
                    </a:solidFill>
                    <a:effectLst/>
                    <a:latin typeface="Segoe" pitchFamily="34" charset="0"/>
                  </a:endParaRPr>
                </a:p>
              </p:txBody>
            </p:sp>
          </p:grpSp>
          <p:grpSp>
            <p:nvGrpSpPr>
              <p:cNvPr id="20" name="Group 19"/>
              <p:cNvGrpSpPr/>
              <p:nvPr/>
            </p:nvGrpSpPr>
            <p:grpSpPr>
              <a:xfrm>
                <a:off x="7761629" y="4137025"/>
                <a:ext cx="720043" cy="1967904"/>
                <a:chOff x="8052141" y="4137025"/>
                <a:chExt cx="720043" cy="1967904"/>
              </a:xfrm>
            </p:grpSpPr>
            <p:pic>
              <p:nvPicPr>
                <p:cNvPr id="19" name="Rectangle 18444"/>
                <p:cNvPicPr>
                  <a:picLocks noChangeAspect="1" noChangeArrowheads="1"/>
                </p:cNvPicPr>
                <p:nvPr/>
              </p:nvPicPr>
              <p:blipFill>
                <a:blip r:embed="rId3" cstate="print"/>
                <a:stretch>
                  <a:fillRect/>
                </a:stretch>
              </p:blipFill>
              <p:spPr bwMode="auto">
                <a:xfrm>
                  <a:off x="8052141" y="5029200"/>
                  <a:ext cx="720043" cy="1075729"/>
                </a:xfrm>
                <a:prstGeom prst="rect">
                  <a:avLst/>
                </a:prstGeom>
                <a:noFill/>
                <a:ln w="9525">
                  <a:noFill/>
                  <a:miter lim="800000"/>
                  <a:headEnd/>
                  <a:tailEnd/>
                </a:ln>
                <a:effectLst>
                  <a:outerShdw blurRad="127000" algn="ctr" rotWithShape="0">
                    <a:prstClr val="black">
                      <a:alpha val="40000"/>
                    </a:prstClr>
                  </a:outerShdw>
                </a:effectLst>
              </p:spPr>
            </p:pic>
            <p:sp>
              <p:nvSpPr>
                <p:cNvPr id="24586" name="Down Arrow 24585"/>
                <p:cNvSpPr>
                  <a:spLocks noChangeArrowheads="1"/>
                </p:cNvSpPr>
                <p:nvPr/>
              </p:nvSpPr>
              <p:spPr bwMode="auto">
                <a:xfrm>
                  <a:off x="8145462" y="4137025"/>
                  <a:ext cx="533400" cy="990600"/>
                </a:xfrm>
                <a:prstGeom prst="downArrow">
                  <a:avLst>
                    <a:gd name="adj1" fmla="val 50000"/>
                    <a:gd name="adj2" fmla="val 42045"/>
                  </a:avLst>
                </a:prstGeom>
                <a:ln>
                  <a:headEnd/>
                  <a:tailEnd/>
                </a:ln>
              </p:spPr>
              <p:style>
                <a:lnRef idx="1">
                  <a:schemeClr val="accent5"/>
                </a:lnRef>
                <a:fillRef idx="3">
                  <a:schemeClr val="accent5"/>
                </a:fillRef>
                <a:effectRef idx="2">
                  <a:schemeClr val="accent5"/>
                </a:effectRef>
                <a:fontRef idx="minor">
                  <a:schemeClr val="lt1"/>
                </a:fontRef>
              </p:style>
              <p:txBody>
                <a:bodyPr vert="eaVert" wrap="none" anchor="ctr"/>
                <a:lstStyle/>
                <a:p>
                  <a:pPr algn="l">
                    <a:lnSpc>
                      <a:spcPct val="100000"/>
                    </a:lnSpc>
                    <a:spcBef>
                      <a:spcPct val="0"/>
                    </a:spcBef>
                  </a:pPr>
                  <a:endParaRPr lang="en-US" sz="1800" dirty="0">
                    <a:solidFill>
                      <a:srgbClr val="000000"/>
                    </a:solidFill>
                    <a:effectLst/>
                    <a:latin typeface="Segoe" pitchFamily="34" charset="0"/>
                  </a:endParaRPr>
                </a:p>
              </p:txBody>
            </p:sp>
          </p:grpSp>
          <p:grpSp>
            <p:nvGrpSpPr>
              <p:cNvPr id="21" name="Group 20"/>
              <p:cNvGrpSpPr/>
              <p:nvPr/>
            </p:nvGrpSpPr>
            <p:grpSpPr>
              <a:xfrm>
                <a:off x="6459879" y="4162425"/>
                <a:ext cx="720043" cy="1942504"/>
                <a:chOff x="6883570" y="4162425"/>
                <a:chExt cx="720043" cy="1942504"/>
              </a:xfrm>
            </p:grpSpPr>
            <p:pic>
              <p:nvPicPr>
                <p:cNvPr id="18" name="Rectangle 18444"/>
                <p:cNvPicPr>
                  <a:picLocks noChangeAspect="1" noChangeArrowheads="1"/>
                </p:cNvPicPr>
                <p:nvPr/>
              </p:nvPicPr>
              <p:blipFill>
                <a:blip r:embed="rId3" cstate="print"/>
                <a:stretch>
                  <a:fillRect/>
                </a:stretch>
              </p:blipFill>
              <p:spPr bwMode="auto">
                <a:xfrm>
                  <a:off x="6883570" y="5029200"/>
                  <a:ext cx="720043" cy="1075729"/>
                </a:xfrm>
                <a:prstGeom prst="rect">
                  <a:avLst/>
                </a:prstGeom>
                <a:noFill/>
                <a:ln w="9525">
                  <a:noFill/>
                  <a:miter lim="800000"/>
                  <a:headEnd/>
                  <a:tailEnd/>
                </a:ln>
                <a:effectLst>
                  <a:outerShdw blurRad="127000" algn="ctr" rotWithShape="0">
                    <a:prstClr val="black">
                      <a:alpha val="40000"/>
                    </a:prstClr>
                  </a:outerShdw>
                </a:effectLst>
              </p:spPr>
            </p:pic>
            <p:sp>
              <p:nvSpPr>
                <p:cNvPr id="24587" name="Down Arrow 24586"/>
                <p:cNvSpPr>
                  <a:spLocks noChangeArrowheads="1"/>
                </p:cNvSpPr>
                <p:nvPr/>
              </p:nvSpPr>
              <p:spPr bwMode="auto">
                <a:xfrm>
                  <a:off x="6976891" y="4162425"/>
                  <a:ext cx="533400" cy="990600"/>
                </a:xfrm>
                <a:prstGeom prst="downArrow">
                  <a:avLst>
                    <a:gd name="adj1" fmla="val 50000"/>
                    <a:gd name="adj2" fmla="val 42045"/>
                  </a:avLst>
                </a:prstGeom>
                <a:ln>
                  <a:headEnd/>
                  <a:tailEnd/>
                </a:ln>
              </p:spPr>
              <p:style>
                <a:lnRef idx="1">
                  <a:schemeClr val="accent5"/>
                </a:lnRef>
                <a:fillRef idx="3">
                  <a:schemeClr val="accent5"/>
                </a:fillRef>
                <a:effectRef idx="2">
                  <a:schemeClr val="accent5"/>
                </a:effectRef>
                <a:fontRef idx="minor">
                  <a:schemeClr val="lt1"/>
                </a:fontRef>
              </p:style>
              <p:txBody>
                <a:bodyPr vert="eaVert" wrap="none" anchor="ctr"/>
                <a:lstStyle/>
                <a:p>
                  <a:pPr algn="l">
                    <a:lnSpc>
                      <a:spcPct val="100000"/>
                    </a:lnSpc>
                    <a:spcBef>
                      <a:spcPct val="0"/>
                    </a:spcBef>
                  </a:pPr>
                  <a:endParaRPr lang="en-US" sz="1800" dirty="0">
                    <a:solidFill>
                      <a:srgbClr val="000000"/>
                    </a:solidFill>
                    <a:effectLst/>
                    <a:latin typeface="Segoe" pitchFamily="34" charset="0"/>
                  </a:endParaRPr>
                </a:p>
              </p:txBody>
            </p:sp>
          </p:grpSp>
        </p:gr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800600" y="1447800"/>
            <a:ext cx="4343400" cy="3343275"/>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4594" name="Title 494593"/>
          <p:cNvSpPr>
            <a:spLocks noGrp="1" noChangeArrowheads="1"/>
          </p:cNvSpPr>
          <p:nvPr>
            <p:ph type="title"/>
          </p:nvPr>
        </p:nvSpPr>
        <p:spPr/>
        <p:txBody>
          <a:bodyPr/>
          <a:lstStyle/>
          <a:p>
            <a:r>
              <a:rPr lang="en-US" dirty="0" smtClean="0"/>
              <a:t>Shared Database, Fixed Set of Extensions</a:t>
            </a:r>
          </a:p>
        </p:txBody>
      </p:sp>
      <p:sp>
        <p:nvSpPr>
          <p:cNvPr id="494595" name="Text Placeholder 494594"/>
          <p:cNvSpPr>
            <a:spLocks noGrp="1" noChangeArrowheads="1"/>
          </p:cNvSpPr>
          <p:nvPr>
            <p:ph idx="1"/>
          </p:nvPr>
        </p:nvSpPr>
        <p:spPr>
          <a:xfrm>
            <a:off x="381000" y="1412875"/>
            <a:ext cx="8382000" cy="4752070"/>
          </a:xfrm>
        </p:spPr>
        <p:txBody>
          <a:bodyPr/>
          <a:lstStyle/>
          <a:p>
            <a:pPr marL="0" lvl="0" indent="0">
              <a:spcBef>
                <a:spcPts val="400"/>
              </a:spcBef>
              <a:buNone/>
            </a:pPr>
            <a:r>
              <a:rPr lang="en-US" sz="2400" b="1" dirty="0" smtClean="0">
                <a:gradFill>
                  <a:gsLst>
                    <a:gs pos="0">
                      <a:srgbClr val="FFFFFF"/>
                    </a:gs>
                    <a:gs pos="100000">
                      <a:srgbClr val="FFFFFF"/>
                    </a:gs>
                  </a:gsLst>
                  <a:lin ang="5400000" scaled="0"/>
                </a:gradFill>
              </a:rPr>
              <a:t>Approach</a:t>
            </a:r>
          </a:p>
          <a:p>
            <a:pPr lvl="1">
              <a:spcBef>
                <a:spcPts val="400"/>
              </a:spcBef>
            </a:pPr>
            <a:r>
              <a:rPr lang="en-US" sz="2000" dirty="0" smtClean="0"/>
              <a:t>All tenants data in one database</a:t>
            </a:r>
          </a:p>
          <a:p>
            <a:pPr lvl="1">
              <a:spcBef>
                <a:spcPts val="400"/>
              </a:spcBef>
            </a:pPr>
            <a:r>
              <a:rPr lang="en-US" sz="2000" dirty="0" smtClean="0"/>
              <a:t>Pre-defined set of custom fields</a:t>
            </a:r>
          </a:p>
          <a:p>
            <a:pPr marL="0" indent="0">
              <a:spcBef>
                <a:spcPts val="400"/>
              </a:spcBef>
              <a:buNone/>
            </a:pPr>
            <a:r>
              <a:rPr lang="en-US" sz="2400" b="1" dirty="0" smtClean="0">
                <a:gradFill>
                  <a:gsLst>
                    <a:gs pos="0">
                      <a:srgbClr val="FFFFFF"/>
                    </a:gs>
                    <a:gs pos="100000">
                      <a:srgbClr val="FFFFFF"/>
                    </a:gs>
                  </a:gsLst>
                  <a:lin ang="5400000" scaled="0"/>
                </a:gradFill>
              </a:rPr>
              <a:t>Advantages</a:t>
            </a:r>
          </a:p>
          <a:p>
            <a:pPr lvl="1">
              <a:spcBef>
                <a:spcPts val="400"/>
              </a:spcBef>
            </a:pPr>
            <a:r>
              <a:rPr lang="en-US" sz="2000" dirty="0" smtClean="0"/>
              <a:t>Easy to implement</a:t>
            </a:r>
          </a:p>
          <a:p>
            <a:pPr lvl="1">
              <a:spcBef>
                <a:spcPts val="400"/>
              </a:spcBef>
            </a:pPr>
            <a:r>
              <a:rPr lang="en-US" sz="2000" dirty="0" smtClean="0"/>
              <a:t>Maximize number of tenants </a:t>
            </a:r>
            <a:br>
              <a:rPr lang="en-US" sz="2000" dirty="0" smtClean="0"/>
            </a:br>
            <a:r>
              <a:rPr lang="en-US" sz="2000" dirty="0" smtClean="0"/>
              <a:t>per database server</a:t>
            </a:r>
          </a:p>
          <a:p>
            <a:pPr marL="0" indent="0">
              <a:spcBef>
                <a:spcPts val="400"/>
              </a:spcBef>
              <a:buNone/>
            </a:pPr>
            <a:r>
              <a:rPr lang="en-US" sz="2400" b="1" dirty="0" smtClean="0">
                <a:gradFill>
                  <a:gsLst>
                    <a:gs pos="0">
                      <a:srgbClr val="FFFFFF"/>
                    </a:gs>
                    <a:gs pos="100000">
                      <a:srgbClr val="FFFFFF"/>
                    </a:gs>
                  </a:gsLst>
                  <a:lin ang="5400000" scaled="0"/>
                </a:gradFill>
              </a:rPr>
              <a:t>Tradeoff</a:t>
            </a:r>
          </a:p>
          <a:p>
            <a:pPr lvl="1">
              <a:spcBef>
                <a:spcPts val="400"/>
              </a:spcBef>
            </a:pPr>
            <a:r>
              <a:rPr lang="en-US" sz="2000" dirty="0" smtClean="0"/>
              <a:t>Tendency to results </a:t>
            </a:r>
            <a:br>
              <a:rPr lang="en-US" sz="2000" dirty="0" smtClean="0"/>
            </a:br>
            <a:r>
              <a:rPr lang="en-US" sz="2000" dirty="0" smtClean="0"/>
              <a:t>in sparse table</a:t>
            </a:r>
          </a:p>
          <a:p>
            <a:pPr marL="0" indent="0">
              <a:spcBef>
                <a:spcPts val="400"/>
              </a:spcBef>
              <a:buNone/>
            </a:pPr>
            <a:r>
              <a:rPr lang="en-US" sz="2400" b="1" dirty="0" smtClean="0">
                <a:gradFill>
                  <a:gsLst>
                    <a:gs pos="0">
                      <a:srgbClr val="FFFFFF"/>
                    </a:gs>
                    <a:gs pos="100000">
                      <a:srgbClr val="FFFFFF"/>
                    </a:gs>
                  </a:gsLst>
                  <a:lin ang="5400000" scaled="0"/>
                </a:gradFill>
              </a:rPr>
              <a:t>When to use</a:t>
            </a:r>
          </a:p>
          <a:p>
            <a:pPr lvl="1">
              <a:spcBef>
                <a:spcPts val="400"/>
              </a:spcBef>
            </a:pPr>
            <a:r>
              <a:rPr lang="en-US" sz="2000" dirty="0" smtClean="0"/>
              <a:t>When data co-mingling is OK</a:t>
            </a:r>
          </a:p>
          <a:p>
            <a:pPr lvl="1">
              <a:spcBef>
                <a:spcPts val="400"/>
              </a:spcBef>
            </a:pPr>
            <a:r>
              <a:rPr lang="en-US" sz="2000" dirty="0" smtClean="0"/>
              <a:t>Easy to anticipate </a:t>
            </a:r>
            <a:br>
              <a:rPr lang="en-US" sz="2000" dirty="0" smtClean="0"/>
            </a:br>
            <a:r>
              <a:rPr lang="en-US" sz="2000" dirty="0" smtClean="0"/>
              <a:t>pre-defined custom fields</a:t>
            </a:r>
          </a:p>
        </p:txBody>
      </p:sp>
      <p:graphicFrame>
        <p:nvGraphicFramePr>
          <p:cNvPr id="25603" name="Table 25602"/>
          <p:cNvGraphicFramePr>
            <a:graphicFrameLocks noGrp="1"/>
          </p:cNvGraphicFramePr>
          <p:nvPr/>
        </p:nvGraphicFramePr>
        <p:xfrm>
          <a:off x="4953000" y="1597025"/>
          <a:ext cx="3937000" cy="3041650"/>
        </p:xfrm>
        <a:graphic>
          <a:graphicData uri="http://schemas.openxmlformats.org/drawingml/2006/table">
            <a:tbl>
              <a:tblPr/>
              <a:tblGrid>
                <a:gridCol w="909538"/>
                <a:gridCol w="641550"/>
                <a:gridCol w="529481"/>
                <a:gridCol w="622058"/>
                <a:gridCol w="623683"/>
                <a:gridCol w="610690"/>
              </a:tblGrid>
              <a:tr h="764085">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Tenant ID</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F1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F2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C1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C2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C3</a:t>
                      </a:r>
                    </a:p>
                  </a:txBody>
                  <a:tcPr anchor="ctr" horzOverflow="overflow">
                    <a:lnL w="12700" cap="flat" cmpd="sng" algn="ctr">
                      <a:no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r>
              <a:tr h="45551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345</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Ted</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53</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Paid</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r>
              <a:tr h="45551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777</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Kay</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34</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23</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r>
              <a:tr h="45551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784</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Mary</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45</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r>
              <a:tr h="45551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345</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Ned</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21</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Owe</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r>
              <a:tr h="45551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438</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Pat</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3">
                                  <a:lumMod val="40000"/>
                                  <a:lumOff val="60000"/>
                                </a:schemeClr>
                              </a:gs>
                              <a:gs pos="100000">
                                <a:schemeClr val="accent3">
                                  <a:lumMod val="40000"/>
                                  <a:lumOff val="60000"/>
                                </a:schemeClr>
                              </a:gs>
                            </a:gsLst>
                            <a:lin ang="5400000" scaled="0"/>
                          </a:gradFill>
                          <a:latin typeface="+mn-lt"/>
                          <a:ea typeface="+mn-ea"/>
                          <a:cs typeface="+mn-cs"/>
                        </a:rPr>
                        <a:t>26</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Yes</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r>
            </a:tbl>
          </a:graphicData>
        </a:graphic>
      </p:graphicFrame>
      <p:sp>
        <p:nvSpPr>
          <p:cNvPr id="494647" name="Rectangle 494646"/>
          <p:cNvSpPr>
            <a:spLocks noChangeArrowheads="1"/>
          </p:cNvSpPr>
          <p:nvPr/>
        </p:nvSpPr>
        <p:spPr bwMode="auto">
          <a:xfrm rot="-5400000">
            <a:off x="6515103" y="2257423"/>
            <a:ext cx="2895599" cy="1714501"/>
          </a:xfrm>
          <a:prstGeom prst="rect">
            <a:avLst/>
          </a:prstGeom>
          <a:noFill/>
          <a:ln w="38100" algn="ctr">
            <a:solidFill>
              <a:schemeClr val="accent5">
                <a:lumMod val="60000"/>
                <a:lumOff val="40000"/>
              </a:schemeClr>
            </a:solidFill>
            <a:miter lim="800000"/>
            <a:headEnd/>
            <a:tailEnd/>
          </a:ln>
          <a:effectLst>
            <a:outerShdw blurRad="88900" algn="ctr" rotWithShape="0">
              <a:prstClr val="black">
                <a:alpha val="40000"/>
              </a:prstClr>
            </a:outerShdw>
          </a:effectLst>
        </p:spPr>
        <p:txBody>
          <a:bodyPr wrap="none" anchor="ctr"/>
          <a:lstStyle/>
          <a:p>
            <a:pPr algn="l">
              <a:lnSpc>
                <a:spcPct val="100000"/>
              </a:lnSpc>
              <a:spcBef>
                <a:spcPct val="0"/>
              </a:spcBef>
            </a:pPr>
            <a:endParaRPr lang="en-US" sz="1800" dirty="0">
              <a:solidFill>
                <a:srgbClr val="000000"/>
              </a:solidFill>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4647"/>
                                        </p:tgtEl>
                                        <p:attrNameLst>
                                          <p:attrName>style.visibility</p:attrName>
                                        </p:attrNameLst>
                                      </p:cBhvr>
                                      <p:to>
                                        <p:strVal val="visible"/>
                                      </p:to>
                                    </p:set>
                                    <p:animEffect transition="in" filter="fade">
                                      <p:cBhvr>
                                        <p:cTn id="7" dur="1000"/>
                                        <p:tgtEl>
                                          <p:spTgt spid="494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itle 495617"/>
          <p:cNvSpPr>
            <a:spLocks noGrp="1" noChangeArrowheads="1"/>
          </p:cNvSpPr>
          <p:nvPr>
            <p:ph type="title"/>
          </p:nvPr>
        </p:nvSpPr>
        <p:spPr>
          <a:xfrm>
            <a:off x="381000" y="230188"/>
            <a:ext cx="8382000" cy="1107996"/>
          </a:xfrm>
        </p:spPr>
        <p:txBody>
          <a:bodyPr/>
          <a:lstStyle/>
          <a:p>
            <a:r>
              <a:rPr lang="en-US" dirty="0" smtClean="0"/>
              <a:t>Same Database, Variable Custom Extensions</a:t>
            </a:r>
          </a:p>
        </p:txBody>
      </p:sp>
      <p:sp>
        <p:nvSpPr>
          <p:cNvPr id="495619" name="Text Placeholder 495618"/>
          <p:cNvSpPr>
            <a:spLocks noGrp="1" noChangeArrowheads="1"/>
          </p:cNvSpPr>
          <p:nvPr>
            <p:ph idx="1"/>
          </p:nvPr>
        </p:nvSpPr>
        <p:spPr>
          <a:xfrm>
            <a:off x="381000" y="1905000"/>
            <a:ext cx="8382000" cy="4228850"/>
          </a:xfrm>
        </p:spPr>
        <p:txBody>
          <a:bodyPr/>
          <a:lstStyle/>
          <a:p>
            <a:pPr marL="0" indent="0">
              <a:buNone/>
            </a:pPr>
            <a:r>
              <a:rPr lang="en-US" sz="2000" b="1" dirty="0" smtClean="0">
                <a:gradFill>
                  <a:gsLst>
                    <a:gs pos="0">
                      <a:srgbClr val="FFFFFF"/>
                    </a:gs>
                    <a:gs pos="100000">
                      <a:srgbClr val="FFFFFF"/>
                    </a:gs>
                  </a:gsLst>
                  <a:lin ang="5400000" scaled="0"/>
                </a:gradFill>
              </a:rPr>
              <a:t>Approach</a:t>
            </a:r>
          </a:p>
          <a:p>
            <a:pPr marL="514350" lvl="1" indent="-227013"/>
            <a:r>
              <a:rPr lang="en-US" sz="1800" dirty="0" smtClean="0"/>
              <a:t>All tenants in one database</a:t>
            </a:r>
          </a:p>
          <a:p>
            <a:pPr marL="514350" lvl="1" indent="-227013"/>
            <a:r>
              <a:rPr lang="en-US" sz="1800" dirty="0" smtClean="0"/>
              <a:t>Variable number of custom fields</a:t>
            </a:r>
          </a:p>
          <a:p>
            <a:pPr marL="514350" lvl="1" indent="-227013"/>
            <a:r>
              <a:rPr lang="en-US" sz="1800" dirty="0" smtClean="0"/>
              <a:t>Name-value pair in separate tables</a:t>
            </a:r>
          </a:p>
          <a:p>
            <a:pPr marL="0" indent="0">
              <a:buNone/>
            </a:pPr>
            <a:r>
              <a:rPr lang="en-US" sz="2000" b="1" dirty="0" smtClean="0">
                <a:gradFill>
                  <a:gsLst>
                    <a:gs pos="0">
                      <a:srgbClr val="FFFFFF"/>
                    </a:gs>
                    <a:gs pos="100000">
                      <a:srgbClr val="FFFFFF"/>
                    </a:gs>
                  </a:gsLst>
                  <a:lin ang="5400000" scaled="0"/>
                </a:gradFill>
              </a:rPr>
              <a:t>Advantage</a:t>
            </a:r>
          </a:p>
          <a:p>
            <a:pPr marL="514350" lvl="1" indent="-227013"/>
            <a:r>
              <a:rPr lang="en-US" sz="1800" dirty="0" smtClean="0"/>
              <a:t>“Unlimited” number/option </a:t>
            </a:r>
            <a:br>
              <a:rPr lang="en-US" sz="1800" dirty="0" smtClean="0"/>
            </a:br>
            <a:r>
              <a:rPr lang="en-US" sz="1800" dirty="0" smtClean="0"/>
              <a:t>for custom fields</a:t>
            </a:r>
          </a:p>
          <a:p>
            <a:pPr marL="0" indent="0">
              <a:buNone/>
            </a:pPr>
            <a:r>
              <a:rPr lang="en-US" sz="2000" b="1" dirty="0" smtClean="0">
                <a:gradFill>
                  <a:gsLst>
                    <a:gs pos="0">
                      <a:srgbClr val="FFFFFF"/>
                    </a:gs>
                    <a:gs pos="100000">
                      <a:srgbClr val="FFFFFF"/>
                    </a:gs>
                  </a:gsLst>
                  <a:lin ang="5400000" scaled="0"/>
                </a:gradFill>
              </a:rPr>
              <a:t>Tradeoff</a:t>
            </a:r>
          </a:p>
          <a:p>
            <a:pPr marL="514350" lvl="1" indent="-227013"/>
            <a:r>
              <a:rPr lang="en-US" sz="1800" dirty="0" smtClean="0"/>
              <a:t>Increase index/search/</a:t>
            </a:r>
            <a:br>
              <a:rPr lang="en-US" sz="1800" dirty="0" smtClean="0"/>
            </a:br>
            <a:r>
              <a:rPr lang="en-US" sz="1800" dirty="0" smtClean="0"/>
              <a:t>query/update complexity</a:t>
            </a:r>
          </a:p>
          <a:p>
            <a:pPr marL="0" indent="0">
              <a:buNone/>
            </a:pPr>
            <a:r>
              <a:rPr lang="en-US" sz="2000" b="1" dirty="0" smtClean="0">
                <a:gradFill>
                  <a:gsLst>
                    <a:gs pos="0">
                      <a:srgbClr val="FFFFFF"/>
                    </a:gs>
                    <a:gs pos="100000">
                      <a:srgbClr val="FFFFFF"/>
                    </a:gs>
                  </a:gsLst>
                  <a:lin ang="5400000" scaled="0"/>
                </a:gradFill>
              </a:rPr>
              <a:t>When to use</a:t>
            </a:r>
          </a:p>
          <a:p>
            <a:pPr marL="514350" lvl="1" indent="-227013"/>
            <a:r>
              <a:rPr lang="en-US" sz="1800" dirty="0" smtClean="0"/>
              <a:t>OK to co-mingle tenant data</a:t>
            </a:r>
          </a:p>
          <a:p>
            <a:pPr marL="514350" lvl="1" indent="-227013"/>
            <a:r>
              <a:rPr lang="en-US" sz="1800" dirty="0" smtClean="0"/>
              <a:t>Custom fields are high value features</a:t>
            </a:r>
          </a:p>
          <a:p>
            <a:pPr marL="514350" lvl="1" indent="-227013"/>
            <a:r>
              <a:rPr lang="en-US" sz="1800" dirty="0" smtClean="0"/>
              <a:t>Difficult to predict custom fields</a:t>
            </a:r>
          </a:p>
        </p:txBody>
      </p:sp>
      <p:sp>
        <p:nvSpPr>
          <p:cNvPr id="15" name="Rectangle 14"/>
          <p:cNvSpPr/>
          <p:nvPr/>
        </p:nvSpPr>
        <p:spPr bwMode="auto">
          <a:xfrm>
            <a:off x="4800600" y="1447799"/>
            <a:ext cx="4343400" cy="2209801"/>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6" name="Table 15"/>
          <p:cNvGraphicFramePr>
            <a:graphicFrameLocks noGrp="1"/>
          </p:cNvGraphicFramePr>
          <p:nvPr/>
        </p:nvGraphicFramePr>
        <p:xfrm>
          <a:off x="4953000" y="1597023"/>
          <a:ext cx="3581400" cy="1917704"/>
        </p:xfrm>
        <a:graphic>
          <a:graphicData uri="http://schemas.openxmlformats.org/drawingml/2006/table">
            <a:tbl>
              <a:tblPr/>
              <a:tblGrid>
                <a:gridCol w="1143000"/>
                <a:gridCol w="647700"/>
                <a:gridCol w="647700"/>
                <a:gridCol w="1143000"/>
              </a:tblGrid>
              <a:tr h="479426">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Tenant ID</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F1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F2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Record ID</a:t>
                      </a:r>
                    </a:p>
                  </a:txBody>
                  <a:tcPr anchor="ctr" horzOverflow="overflow">
                    <a:lnL w="12700" cap="flat" cmpd="sng" algn="ctr">
                      <a:no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r>
              <a:tr h="479426">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764</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Ted</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$56</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893</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r>
              <a:tr h="479426">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673</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John</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$32</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Null</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r>
              <a:tr h="479426">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783</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Sal</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$99</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564</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r>
            </a:tbl>
          </a:graphicData>
        </a:graphic>
      </p:graphicFrame>
      <p:sp>
        <p:nvSpPr>
          <p:cNvPr id="17" name="Rectangle 16"/>
          <p:cNvSpPr>
            <a:spLocks noChangeArrowheads="1"/>
          </p:cNvSpPr>
          <p:nvPr/>
        </p:nvSpPr>
        <p:spPr bwMode="auto">
          <a:xfrm rot="-5400000">
            <a:off x="6574538" y="611885"/>
            <a:ext cx="338328" cy="3429002"/>
          </a:xfrm>
          <a:prstGeom prst="rect">
            <a:avLst/>
          </a:prstGeom>
          <a:noFill/>
          <a:ln w="38100" algn="ctr">
            <a:solidFill>
              <a:schemeClr val="accent5">
                <a:lumMod val="60000"/>
                <a:lumOff val="40000"/>
              </a:schemeClr>
            </a:solidFill>
            <a:miter lim="800000"/>
            <a:headEnd/>
            <a:tailEnd/>
          </a:ln>
          <a:effectLst>
            <a:outerShdw blurRad="88900" algn="ctr" rotWithShape="0">
              <a:prstClr val="black">
                <a:alpha val="40000"/>
              </a:prstClr>
            </a:outerShdw>
          </a:effectLst>
        </p:spPr>
        <p:txBody>
          <a:bodyPr wrap="none" anchor="ctr"/>
          <a:lstStyle/>
          <a:p>
            <a:pPr algn="l">
              <a:lnSpc>
                <a:spcPct val="100000"/>
              </a:lnSpc>
              <a:spcBef>
                <a:spcPct val="0"/>
              </a:spcBef>
            </a:pPr>
            <a:endParaRPr lang="en-US" sz="1800" dirty="0">
              <a:solidFill>
                <a:srgbClr val="000000"/>
              </a:solidFill>
              <a:effectLst/>
              <a:latin typeface="Segoe" pitchFamily="34" charset="0"/>
            </a:endParaRPr>
          </a:p>
        </p:txBody>
      </p:sp>
      <p:sp>
        <p:nvSpPr>
          <p:cNvPr id="18" name="Rectangle 17"/>
          <p:cNvSpPr>
            <a:spLocks noChangeArrowheads="1"/>
          </p:cNvSpPr>
          <p:nvPr/>
        </p:nvSpPr>
        <p:spPr bwMode="auto">
          <a:xfrm rot="-5400000">
            <a:off x="6574539" y="1089373"/>
            <a:ext cx="338328" cy="3429002"/>
          </a:xfrm>
          <a:prstGeom prst="rect">
            <a:avLst/>
          </a:prstGeom>
          <a:noFill/>
          <a:ln w="38100" algn="ctr">
            <a:solidFill>
              <a:schemeClr val="accent5">
                <a:lumMod val="60000"/>
                <a:lumOff val="40000"/>
              </a:schemeClr>
            </a:solidFill>
            <a:miter lim="800000"/>
            <a:headEnd/>
            <a:tailEnd/>
          </a:ln>
          <a:effectLst>
            <a:outerShdw blurRad="88900" algn="ctr" rotWithShape="0">
              <a:prstClr val="black">
                <a:alpha val="40000"/>
              </a:prstClr>
            </a:outerShdw>
          </a:effectLst>
        </p:spPr>
        <p:txBody>
          <a:bodyPr wrap="none" anchor="ctr"/>
          <a:lstStyle/>
          <a:p>
            <a:pPr algn="l">
              <a:lnSpc>
                <a:spcPct val="100000"/>
              </a:lnSpc>
              <a:spcBef>
                <a:spcPct val="0"/>
              </a:spcBef>
            </a:pPr>
            <a:endParaRPr lang="en-US" sz="1800" dirty="0">
              <a:solidFill>
                <a:srgbClr val="000000"/>
              </a:solidFill>
              <a:effectLst/>
              <a:latin typeface="Segoe" pitchFamily="34" charset="0"/>
            </a:endParaRPr>
          </a:p>
        </p:txBody>
      </p:sp>
      <p:sp>
        <p:nvSpPr>
          <p:cNvPr id="19" name="Rectangle 18"/>
          <p:cNvSpPr>
            <a:spLocks noChangeArrowheads="1"/>
          </p:cNvSpPr>
          <p:nvPr/>
        </p:nvSpPr>
        <p:spPr bwMode="auto">
          <a:xfrm rot="-5400000">
            <a:off x="6577014" y="1566860"/>
            <a:ext cx="333375" cy="3429002"/>
          </a:xfrm>
          <a:prstGeom prst="rect">
            <a:avLst/>
          </a:prstGeom>
          <a:noFill/>
          <a:ln w="38100" algn="ctr">
            <a:solidFill>
              <a:schemeClr val="accent5">
                <a:lumMod val="60000"/>
                <a:lumOff val="40000"/>
              </a:schemeClr>
            </a:solidFill>
            <a:miter lim="800000"/>
            <a:headEnd/>
            <a:tailEnd/>
          </a:ln>
          <a:effectLst>
            <a:outerShdw blurRad="88900" algn="ctr" rotWithShape="0">
              <a:prstClr val="black">
                <a:alpha val="40000"/>
              </a:prstClr>
            </a:outerShdw>
          </a:effectLst>
        </p:spPr>
        <p:txBody>
          <a:bodyPr wrap="none" anchor="ctr"/>
          <a:lstStyle/>
          <a:p>
            <a:pPr algn="l">
              <a:lnSpc>
                <a:spcPct val="100000"/>
              </a:lnSpc>
              <a:spcBef>
                <a:spcPct val="0"/>
              </a:spcBef>
            </a:pPr>
            <a:endParaRPr lang="en-US" sz="1800" dirty="0">
              <a:solidFill>
                <a:srgbClr val="000000"/>
              </a:solidFill>
              <a:effectLst/>
              <a:latin typeface="Segoe" pitchFamily="34" charset="0"/>
            </a:endParaRPr>
          </a:p>
        </p:txBody>
      </p:sp>
      <p:sp>
        <p:nvSpPr>
          <p:cNvPr id="21" name="Rectangle 20"/>
          <p:cNvSpPr/>
          <p:nvPr/>
        </p:nvSpPr>
        <p:spPr bwMode="auto">
          <a:xfrm>
            <a:off x="4800600" y="3809999"/>
            <a:ext cx="4343400" cy="2209801"/>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22" name="Table 21"/>
          <p:cNvGraphicFramePr>
            <a:graphicFrameLocks noGrp="1"/>
          </p:cNvGraphicFramePr>
          <p:nvPr/>
        </p:nvGraphicFramePr>
        <p:xfrm>
          <a:off x="4953001" y="3959223"/>
          <a:ext cx="3581400" cy="1917704"/>
        </p:xfrm>
        <a:graphic>
          <a:graphicData uri="http://schemas.openxmlformats.org/drawingml/2006/table">
            <a:tbl>
              <a:tblPr/>
              <a:tblGrid>
                <a:gridCol w="1193800"/>
                <a:gridCol w="1193800"/>
                <a:gridCol w="1193800"/>
              </a:tblGrid>
              <a:tr h="479426">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Record ID</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Name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Value</a:t>
                      </a:r>
                    </a:p>
                  </a:txBody>
                  <a:tcPr anchor="ctr" horzOverflow="overflow">
                    <a:lnL w="12700" cap="flat" cmpd="sng" algn="ctr">
                      <a:no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tcPr>
                </a:tc>
              </a:tr>
              <a:tr h="479426">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893</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Status</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Gold</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r>
              <a:tr h="479426">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893</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Expire</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7-29-2008</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a:noFill/>
                    </a:lnTlToBr>
                    <a:lnBlToTr>
                      <a:noFill/>
                    </a:lnBlToTr>
                    <a:noFill/>
                  </a:tcPr>
                </a:tc>
              </a:tr>
              <a:tr h="479426">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accent2">
                                  <a:lumMod val="20000"/>
                                  <a:lumOff val="80000"/>
                                </a:schemeClr>
                              </a:gs>
                              <a:gs pos="100000">
                                <a:schemeClr val="accent2">
                                  <a:lumMod val="20000"/>
                                  <a:lumOff val="80000"/>
                                </a:schemeClr>
                              </a:gs>
                            </a:gsLst>
                            <a:lin ang="5400000" scaled="0"/>
                          </a:gradFill>
                          <a:latin typeface="+mn-lt"/>
                          <a:ea typeface="+mn-ea"/>
                          <a:cs typeface="+mn-cs"/>
                        </a:rPr>
                        <a:t>564</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Affiliation</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2" pitchFamily="18" charset="2"/>
                        <a:buNone/>
                        <a:tabLst/>
                      </a:pPr>
                      <a:r>
                        <a:rPr lang="en-US" sz="1400" b="1" kern="1200" dirty="0" smtClean="0">
                          <a:gradFill>
                            <a:gsLst>
                              <a:gs pos="0">
                                <a:schemeClr val="tx1"/>
                              </a:gs>
                              <a:gs pos="100000">
                                <a:schemeClr val="tx1"/>
                              </a:gs>
                            </a:gsLst>
                            <a:lin ang="5400000" scaled="0"/>
                          </a:gradFill>
                          <a:latin typeface="+mn-lt"/>
                          <a:ea typeface="+mn-ea"/>
                          <a:cs typeface="+mn-cs"/>
                        </a:rPr>
                        <a:t>Acme</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lnTlToBr>
                      <a:noFill/>
                    </a:lnTlToBr>
                    <a:lnBlToTr>
                      <a:noFill/>
                    </a:lnBlToTr>
                    <a:solidFill>
                      <a:schemeClr val="bg1">
                        <a:alpha val="10000"/>
                      </a:schemeClr>
                    </a:solidFill>
                  </a:tcPr>
                </a:tc>
              </a:tr>
            </a:tbl>
          </a:graphicData>
        </a:graphic>
      </p:graphicFrame>
      <p:sp>
        <p:nvSpPr>
          <p:cNvPr id="23" name="Rectangle 22"/>
          <p:cNvSpPr>
            <a:spLocks noChangeArrowheads="1"/>
          </p:cNvSpPr>
          <p:nvPr/>
        </p:nvSpPr>
        <p:spPr bwMode="auto">
          <a:xfrm rot="-5400000">
            <a:off x="6336413" y="3212210"/>
            <a:ext cx="814578" cy="3429002"/>
          </a:xfrm>
          <a:prstGeom prst="rect">
            <a:avLst/>
          </a:prstGeom>
          <a:noFill/>
          <a:ln w="38100" algn="ctr">
            <a:solidFill>
              <a:schemeClr val="accent5">
                <a:lumMod val="60000"/>
                <a:lumOff val="40000"/>
              </a:schemeClr>
            </a:solidFill>
            <a:miter lim="800000"/>
            <a:headEnd/>
            <a:tailEnd/>
          </a:ln>
          <a:effectLst>
            <a:outerShdw blurRad="88900" algn="ctr" rotWithShape="0">
              <a:prstClr val="black">
                <a:alpha val="40000"/>
              </a:prstClr>
            </a:outerShdw>
          </a:effectLst>
        </p:spPr>
        <p:txBody>
          <a:bodyPr wrap="none" anchor="ctr"/>
          <a:lstStyle/>
          <a:p>
            <a:pPr algn="l">
              <a:lnSpc>
                <a:spcPct val="100000"/>
              </a:lnSpc>
              <a:spcBef>
                <a:spcPct val="0"/>
              </a:spcBef>
            </a:pPr>
            <a:endParaRPr lang="en-US" sz="1800" dirty="0">
              <a:solidFill>
                <a:srgbClr val="000000"/>
              </a:solidFill>
              <a:effectLst/>
              <a:latin typeface="Segoe" pitchFamily="34" charset="0"/>
            </a:endParaRPr>
          </a:p>
        </p:txBody>
      </p:sp>
      <p:sp>
        <p:nvSpPr>
          <p:cNvPr id="25" name="Rectangle 24"/>
          <p:cNvSpPr>
            <a:spLocks noChangeArrowheads="1"/>
          </p:cNvSpPr>
          <p:nvPr/>
        </p:nvSpPr>
        <p:spPr bwMode="auto">
          <a:xfrm rot="-5400000">
            <a:off x="6577014" y="3929060"/>
            <a:ext cx="333375" cy="3429002"/>
          </a:xfrm>
          <a:prstGeom prst="rect">
            <a:avLst/>
          </a:prstGeom>
          <a:noFill/>
          <a:ln w="38100" algn="ctr">
            <a:solidFill>
              <a:schemeClr val="accent5">
                <a:lumMod val="60000"/>
                <a:lumOff val="40000"/>
              </a:schemeClr>
            </a:solidFill>
            <a:miter lim="800000"/>
            <a:headEnd/>
            <a:tailEnd/>
          </a:ln>
          <a:effectLst>
            <a:outerShdw blurRad="88900" algn="ctr" rotWithShape="0">
              <a:prstClr val="black">
                <a:alpha val="40000"/>
              </a:prstClr>
            </a:outerShdw>
          </a:effectLst>
        </p:spPr>
        <p:txBody>
          <a:bodyPr wrap="none" anchor="ctr"/>
          <a:lstStyle/>
          <a:p>
            <a:pPr algn="l">
              <a:lnSpc>
                <a:spcPct val="100000"/>
              </a:lnSpc>
              <a:spcBef>
                <a:spcPct val="0"/>
              </a:spcBef>
            </a:pPr>
            <a:endParaRPr lang="en-US" sz="1800" dirty="0">
              <a:solidFill>
                <a:srgbClr val="000000"/>
              </a:solidFill>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xit" presetSubtype="0" fill="hold" grpId="1" nodeType="withEffect">
                                  <p:stCondLst>
                                    <p:cond delay="0"/>
                                  </p:stCondLst>
                                  <p:childTnLst>
                                    <p:animEffect transition="out" filter="fade">
                                      <p:cBhvr>
                                        <p:cTn id="17" dur="1000"/>
                                        <p:tgtEl>
                                          <p:spTgt spid="17"/>
                                        </p:tgtEl>
                                      </p:cBhvr>
                                    </p:animEffect>
                                    <p:set>
                                      <p:cBhvr>
                                        <p:cTn id="18" dur="1" fill="hold">
                                          <p:stCondLst>
                                            <p:cond delay="999"/>
                                          </p:stCondLst>
                                        </p:cTn>
                                        <p:tgtEl>
                                          <p:spTgt spid="1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1000"/>
                                        <p:tgtEl>
                                          <p:spTgt spid="23"/>
                                        </p:tgtEl>
                                      </p:cBhvr>
                                    </p:animEffect>
                                    <p:set>
                                      <p:cBhvr>
                                        <p:cTn id="21" dur="1" fill="hold">
                                          <p:stCondLst>
                                            <p:cond delay="9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par>
                                <p:cTn id="30" presetID="10" presetClass="exit" presetSubtype="0" fill="hold" grpId="1" nodeType="withEffect">
                                  <p:stCondLst>
                                    <p:cond delay="0"/>
                                  </p:stCondLst>
                                  <p:childTnLst>
                                    <p:animEffect transition="out" filter="fade">
                                      <p:cBhvr>
                                        <p:cTn id="31" dur="1000"/>
                                        <p:tgtEl>
                                          <p:spTgt spid="18"/>
                                        </p:tgtEl>
                                      </p:cBhvr>
                                    </p:animEffect>
                                    <p:set>
                                      <p:cBhvr>
                                        <p:cTn id="3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23" grpId="0" animBg="1"/>
      <p:bldP spid="23" grpId="1"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itle 496641"/>
          <p:cNvSpPr>
            <a:spLocks noGrp="1" noChangeArrowheads="1"/>
          </p:cNvSpPr>
          <p:nvPr>
            <p:ph type="title"/>
          </p:nvPr>
        </p:nvSpPr>
        <p:spPr/>
        <p:txBody>
          <a:bodyPr/>
          <a:lstStyle/>
          <a:p>
            <a:r>
              <a:rPr lang="en-US" dirty="0" smtClean="0"/>
              <a:t>Scaling t</a:t>
            </a:r>
            <a:r>
              <a:rPr dirty="0" smtClean="0"/>
              <a:t>he Application</a:t>
            </a:r>
            <a:endParaRPr lang="en-US" dirty="0" smtClean="0"/>
          </a:p>
        </p:txBody>
      </p:sp>
      <p:sp>
        <p:nvSpPr>
          <p:cNvPr id="496643" name="Text Placeholder 496642"/>
          <p:cNvSpPr>
            <a:spLocks noGrp="1" noChangeArrowheads="1"/>
          </p:cNvSpPr>
          <p:nvPr>
            <p:ph idx="1"/>
          </p:nvPr>
        </p:nvSpPr>
        <p:spPr>
          <a:xfrm>
            <a:off x="381000" y="1412875"/>
            <a:ext cx="8382000" cy="4247317"/>
          </a:xfrm>
        </p:spPr>
        <p:txBody>
          <a:bodyPr/>
          <a:lstStyle/>
          <a:p>
            <a:r>
              <a:rPr lang="en-US" dirty="0" smtClean="0"/>
              <a:t>Stateless</a:t>
            </a:r>
          </a:p>
          <a:p>
            <a:pPr lvl="1"/>
            <a:r>
              <a:rPr lang="en-US" dirty="0" smtClean="0"/>
              <a:t>Improve service memory footprint</a:t>
            </a:r>
          </a:p>
          <a:p>
            <a:pPr lvl="1"/>
            <a:r>
              <a:rPr lang="en-US" dirty="0" smtClean="0"/>
              <a:t>Improve ability to load balance</a:t>
            </a:r>
          </a:p>
          <a:p>
            <a:r>
              <a:rPr lang="en-US" dirty="0" smtClean="0"/>
              <a:t>Asynchronous I/O</a:t>
            </a:r>
          </a:p>
          <a:p>
            <a:pPr lvl="1"/>
            <a:r>
              <a:rPr lang="en-US" dirty="0" smtClean="0"/>
              <a:t>Do useful work while waiting for I/O to complete</a:t>
            </a:r>
          </a:p>
          <a:p>
            <a:r>
              <a:rPr lang="en-US" dirty="0" smtClean="0"/>
              <a:t>Resource pooling</a:t>
            </a:r>
          </a:p>
          <a:p>
            <a:pPr lvl="1"/>
            <a:r>
              <a:rPr lang="en-US" dirty="0" smtClean="0"/>
              <a:t>Threads, network and database connections</a:t>
            </a:r>
          </a:p>
          <a:p>
            <a:r>
              <a:rPr lang="en-US" dirty="0" smtClean="0"/>
              <a:t>Maximize concurrency</a:t>
            </a:r>
          </a:p>
          <a:p>
            <a:pPr lvl="1"/>
            <a:r>
              <a:rPr lang="en-US" dirty="0" smtClean="0"/>
              <a:t>Minimize exclusive locking</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itle 487425"/>
          <p:cNvSpPr>
            <a:spLocks noGrp="1" noChangeArrowheads="1"/>
          </p:cNvSpPr>
          <p:nvPr>
            <p:ph type="title"/>
          </p:nvPr>
        </p:nvSpPr>
        <p:spPr/>
        <p:txBody>
          <a:bodyPr/>
          <a:lstStyle/>
          <a:p>
            <a:r>
              <a:rPr lang="en-US" dirty="0" smtClean="0"/>
              <a:t>Shared Services</a:t>
            </a:r>
          </a:p>
        </p:txBody>
      </p:sp>
      <p:sp>
        <p:nvSpPr>
          <p:cNvPr id="49" name="Rectangle 48"/>
          <p:cNvSpPr>
            <a:spLocks noChangeArrowheads="1"/>
          </p:cNvSpPr>
          <p:nvPr/>
        </p:nvSpPr>
        <p:spPr bwMode="auto">
          <a:xfrm>
            <a:off x="1558925" y="4787900"/>
            <a:ext cx="6026150" cy="8509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a:lnSpc>
                <a:spcPct val="90000"/>
              </a:lnSpc>
              <a:spcBef>
                <a:spcPct val="0"/>
              </a:spcBef>
            </a:pPr>
            <a:r>
              <a:rPr lang="en-US" sz="2000" b="1" dirty="0">
                <a:gradFill>
                  <a:gsLst>
                    <a:gs pos="0">
                      <a:schemeClr val="tx1"/>
                    </a:gs>
                    <a:gs pos="100000">
                      <a:schemeClr val="tx1"/>
                    </a:gs>
                  </a:gsLst>
                  <a:lin ang="5400000" scaled="0"/>
                </a:gradFill>
              </a:rPr>
              <a:t>“Classic” Hosting</a:t>
            </a:r>
            <a:br>
              <a:rPr lang="en-US" sz="2000" b="1" dirty="0">
                <a:gradFill>
                  <a:gsLst>
                    <a:gs pos="0">
                      <a:schemeClr val="tx1"/>
                    </a:gs>
                    <a:gs pos="100000">
                      <a:schemeClr val="tx1"/>
                    </a:gs>
                  </a:gsLst>
                  <a:lin ang="5400000" scaled="0"/>
                </a:gradFill>
              </a:rPr>
            </a:br>
            <a:r>
              <a:rPr lang="en-US" sz="2000" b="1" dirty="0">
                <a:gradFill>
                  <a:gsLst>
                    <a:gs pos="0">
                      <a:schemeClr val="tx1"/>
                    </a:gs>
                    <a:gs pos="100000">
                      <a:schemeClr val="tx1"/>
                    </a:gs>
                  </a:gsLst>
                  <a:lin ang="5400000" scaled="0"/>
                </a:gradFill>
              </a:rPr>
              <a:t>CPU-Storage-Bandwidth</a:t>
            </a:r>
          </a:p>
        </p:txBody>
      </p:sp>
      <p:sp>
        <p:nvSpPr>
          <p:cNvPr id="50" name="Rectangle 49"/>
          <p:cNvSpPr>
            <a:spLocks noChangeArrowheads="1"/>
          </p:cNvSpPr>
          <p:nvPr/>
        </p:nvSpPr>
        <p:spPr bwMode="auto">
          <a:xfrm>
            <a:off x="730250" y="5715000"/>
            <a:ext cx="7681913" cy="369332"/>
          </a:xfrm>
          <a:prstGeom prst="rect">
            <a:avLst/>
          </a:prstGeom>
          <a:noFill/>
          <a:ln w="9525">
            <a:noFill/>
            <a:miter lim="800000"/>
            <a:headEnd/>
            <a:tailEnd/>
          </a:ln>
        </p:spPr>
        <p:txBody>
          <a:bodyPr wrap="square">
            <a:spAutoFit/>
          </a:bodyPr>
          <a:lstStyle/>
          <a:p>
            <a:pPr algn="ctr">
              <a:lnSpc>
                <a:spcPct val="90000"/>
              </a:lnSpc>
              <a:spcBef>
                <a:spcPct val="0"/>
              </a:spcBef>
            </a:pPr>
            <a:r>
              <a:rPr lang="en-US" sz="2000" b="1" dirty="0">
                <a:gradFill>
                  <a:gsLst>
                    <a:gs pos="0">
                      <a:schemeClr val="tx1"/>
                    </a:gs>
                    <a:gs pos="100000">
                      <a:schemeClr val="tx1"/>
                    </a:gs>
                  </a:gsLst>
                  <a:lin ang="5400000" scaled="0"/>
                </a:gradFill>
              </a:rPr>
              <a:t>As </a:t>
            </a:r>
            <a:r>
              <a:rPr lang="en-US" sz="2000" b="1" dirty="0" smtClean="0">
                <a:gradFill>
                  <a:gsLst>
                    <a:gs pos="0">
                      <a:schemeClr val="tx1"/>
                    </a:gs>
                    <a:gs pos="100000">
                      <a:schemeClr val="tx1"/>
                    </a:gs>
                  </a:gsLst>
                  <a:lin ang="5400000" scaled="0"/>
                </a:gradFill>
              </a:rPr>
              <a:t>provider: Do </a:t>
            </a:r>
            <a:r>
              <a:rPr lang="en-US" sz="2000" b="1" dirty="0">
                <a:gradFill>
                  <a:gsLst>
                    <a:gs pos="0">
                      <a:schemeClr val="tx1"/>
                    </a:gs>
                    <a:gs pos="100000">
                      <a:schemeClr val="tx1"/>
                    </a:gs>
                  </a:gsLst>
                  <a:lin ang="5400000" scaled="0"/>
                </a:gradFill>
              </a:rPr>
              <a:t>you build or buy the hosting?</a:t>
            </a:r>
          </a:p>
        </p:txBody>
      </p:sp>
      <p:grpSp>
        <p:nvGrpSpPr>
          <p:cNvPr id="2" name="Group 20"/>
          <p:cNvGrpSpPr>
            <a:grpSpLocks/>
          </p:cNvGrpSpPr>
          <p:nvPr/>
        </p:nvGrpSpPr>
        <p:grpSpPr bwMode="auto">
          <a:xfrm>
            <a:off x="7543800" y="1619250"/>
            <a:ext cx="1219200" cy="3876675"/>
            <a:chOff x="4752" y="1020"/>
            <a:chExt cx="768" cy="2442"/>
          </a:xfrm>
        </p:grpSpPr>
        <p:sp>
          <p:nvSpPr>
            <p:cNvPr id="52" name="TextBox 51"/>
            <p:cNvSpPr txBox="1">
              <a:spLocks noChangeArrowheads="1"/>
            </p:cNvSpPr>
            <p:nvPr/>
          </p:nvSpPr>
          <p:spPr bwMode="auto">
            <a:xfrm>
              <a:off x="4752" y="3090"/>
              <a:ext cx="768" cy="372"/>
            </a:xfrm>
            <a:prstGeom prst="rect">
              <a:avLst/>
            </a:prstGeom>
            <a:noFill/>
            <a:ln w="9525">
              <a:noFill/>
              <a:miter lim="800000"/>
              <a:headEnd/>
              <a:tailEnd/>
            </a:ln>
          </p:spPr>
          <p:txBody>
            <a:bodyPr wrap="square">
              <a:spAutoFit/>
            </a:bodyPr>
            <a:lstStyle/>
            <a:p>
              <a:pPr algn="ctr">
                <a:lnSpc>
                  <a:spcPct val="90000"/>
                </a:lnSpc>
                <a:spcBef>
                  <a:spcPct val="50000"/>
                </a:spcBef>
              </a:pPr>
              <a:r>
                <a:rPr lang="en-US" b="1" dirty="0">
                  <a:gradFill>
                    <a:gsLst>
                      <a:gs pos="0">
                        <a:schemeClr val="tx1"/>
                      </a:gs>
                      <a:gs pos="100000">
                        <a:schemeClr val="tx1"/>
                      </a:gs>
                    </a:gsLst>
                    <a:lin ang="5400000" scaled="0"/>
                  </a:gradFill>
                </a:rPr>
                <a:t>“Classic”</a:t>
              </a:r>
              <a:br>
                <a:rPr lang="en-US" b="1" dirty="0">
                  <a:gradFill>
                    <a:gsLst>
                      <a:gs pos="0">
                        <a:schemeClr val="tx1"/>
                      </a:gs>
                      <a:gs pos="100000">
                        <a:schemeClr val="tx1"/>
                      </a:gs>
                    </a:gsLst>
                    <a:lin ang="5400000" scaled="0"/>
                  </a:gradFill>
                </a:rPr>
              </a:br>
              <a:r>
                <a:rPr lang="en-US" b="1" dirty="0">
                  <a:gradFill>
                    <a:gsLst>
                      <a:gs pos="0">
                        <a:schemeClr val="tx1"/>
                      </a:gs>
                      <a:gs pos="100000">
                        <a:schemeClr val="tx1"/>
                      </a:gs>
                    </a:gsLst>
                    <a:lin ang="5400000" scaled="0"/>
                  </a:gradFill>
                </a:rPr>
                <a:t>Hoster</a:t>
              </a:r>
            </a:p>
          </p:txBody>
        </p:sp>
        <p:sp>
          <p:nvSpPr>
            <p:cNvPr id="53" name="TextBox 52"/>
            <p:cNvSpPr txBox="1">
              <a:spLocks noChangeArrowheads="1"/>
            </p:cNvSpPr>
            <p:nvPr/>
          </p:nvSpPr>
          <p:spPr bwMode="auto">
            <a:xfrm>
              <a:off x="4752" y="2055"/>
              <a:ext cx="768" cy="372"/>
            </a:xfrm>
            <a:prstGeom prst="rect">
              <a:avLst/>
            </a:prstGeom>
            <a:noFill/>
            <a:ln w="9525">
              <a:noFill/>
              <a:miter lim="800000"/>
              <a:headEnd/>
              <a:tailEnd/>
            </a:ln>
          </p:spPr>
          <p:txBody>
            <a:bodyPr wrap="square">
              <a:spAutoFit/>
            </a:bodyPr>
            <a:lstStyle/>
            <a:p>
              <a:pPr algn="ctr">
                <a:lnSpc>
                  <a:spcPct val="90000"/>
                </a:lnSpc>
                <a:spcBef>
                  <a:spcPct val="50000"/>
                </a:spcBef>
              </a:pPr>
              <a:r>
                <a:rPr lang="en-US" b="1" dirty="0">
                  <a:gradFill>
                    <a:gsLst>
                      <a:gs pos="0">
                        <a:schemeClr val="tx1"/>
                      </a:gs>
                      <a:gs pos="100000">
                        <a:schemeClr val="tx1"/>
                      </a:gs>
                    </a:gsLst>
                    <a:lin ang="5400000" scaled="0"/>
                  </a:gradFill>
                </a:rPr>
                <a:t>SaaS</a:t>
              </a:r>
              <a:br>
                <a:rPr lang="en-US" b="1" dirty="0">
                  <a:gradFill>
                    <a:gsLst>
                      <a:gs pos="0">
                        <a:schemeClr val="tx1"/>
                      </a:gs>
                      <a:gs pos="100000">
                        <a:schemeClr val="tx1"/>
                      </a:gs>
                    </a:gsLst>
                    <a:lin ang="5400000" scaled="0"/>
                  </a:gradFill>
                </a:rPr>
              </a:br>
              <a:r>
                <a:rPr lang="en-US" b="1" dirty="0">
                  <a:gradFill>
                    <a:gsLst>
                      <a:gs pos="0">
                        <a:schemeClr val="tx1"/>
                      </a:gs>
                      <a:gs pos="100000">
                        <a:schemeClr val="tx1"/>
                      </a:gs>
                    </a:gsLst>
                    <a:lin ang="5400000" scaled="0"/>
                  </a:gradFill>
                </a:rPr>
                <a:t>Hoster</a:t>
              </a:r>
            </a:p>
          </p:txBody>
        </p:sp>
        <p:sp>
          <p:nvSpPr>
            <p:cNvPr id="54" name="TextBox 53"/>
            <p:cNvSpPr txBox="1">
              <a:spLocks noChangeArrowheads="1"/>
            </p:cNvSpPr>
            <p:nvPr/>
          </p:nvSpPr>
          <p:spPr bwMode="auto">
            <a:xfrm>
              <a:off x="4752" y="1020"/>
              <a:ext cx="768" cy="372"/>
            </a:xfrm>
            <a:prstGeom prst="rect">
              <a:avLst/>
            </a:prstGeom>
            <a:noFill/>
            <a:ln w="9525">
              <a:noFill/>
              <a:miter lim="800000"/>
              <a:headEnd/>
              <a:tailEnd/>
            </a:ln>
          </p:spPr>
          <p:txBody>
            <a:bodyPr wrap="square">
              <a:spAutoFit/>
            </a:bodyPr>
            <a:lstStyle/>
            <a:p>
              <a:pPr algn="ctr">
                <a:lnSpc>
                  <a:spcPct val="90000"/>
                </a:lnSpc>
                <a:spcBef>
                  <a:spcPct val="50000"/>
                </a:spcBef>
              </a:pPr>
              <a:r>
                <a:rPr lang="en-US" b="1" dirty="0">
                  <a:gradFill>
                    <a:gsLst>
                      <a:gs pos="0">
                        <a:schemeClr val="tx1"/>
                      </a:gs>
                      <a:gs pos="100000">
                        <a:schemeClr val="tx1"/>
                      </a:gs>
                    </a:gsLst>
                    <a:lin ang="5400000" scaled="0"/>
                  </a:gradFill>
                </a:rPr>
                <a:t>SaaS</a:t>
              </a:r>
              <a:br>
                <a:rPr lang="en-US" b="1" dirty="0">
                  <a:gradFill>
                    <a:gsLst>
                      <a:gs pos="0">
                        <a:schemeClr val="tx1"/>
                      </a:gs>
                      <a:gs pos="100000">
                        <a:schemeClr val="tx1"/>
                      </a:gs>
                    </a:gsLst>
                    <a:lin ang="5400000" scaled="0"/>
                  </a:gradFill>
                </a:rPr>
              </a:br>
              <a:r>
                <a:rPr lang="en-US" b="1" dirty="0">
                  <a:gradFill>
                    <a:gsLst>
                      <a:gs pos="0">
                        <a:schemeClr val="tx1"/>
                      </a:gs>
                      <a:gs pos="100000">
                        <a:schemeClr val="tx1"/>
                      </a:gs>
                    </a:gsLst>
                    <a:lin ang="5400000" scaled="0"/>
                  </a:gradFill>
                </a:rPr>
                <a:t>Provider</a:t>
              </a:r>
            </a:p>
          </p:txBody>
        </p:sp>
      </p:grpSp>
      <p:grpSp>
        <p:nvGrpSpPr>
          <p:cNvPr id="3" name="Group 54"/>
          <p:cNvGrpSpPr/>
          <p:nvPr/>
        </p:nvGrpSpPr>
        <p:grpSpPr>
          <a:xfrm>
            <a:off x="1558925" y="2266950"/>
            <a:ext cx="6026150" cy="2470150"/>
            <a:chOff x="1558925" y="2266950"/>
            <a:chExt cx="6026150" cy="2470150"/>
          </a:xfrm>
        </p:grpSpPr>
        <p:grpSp>
          <p:nvGrpSpPr>
            <p:cNvPr id="4" name="Group 25"/>
            <p:cNvGrpSpPr/>
            <p:nvPr/>
          </p:nvGrpSpPr>
          <p:grpSpPr>
            <a:xfrm>
              <a:off x="1558925" y="2266950"/>
              <a:ext cx="6026150" cy="2470150"/>
              <a:chOff x="1558925" y="2266950"/>
              <a:chExt cx="6026150" cy="2470150"/>
            </a:xfrm>
          </p:grpSpPr>
          <p:sp>
            <p:nvSpPr>
              <p:cNvPr id="58" name="Rectangle 57"/>
              <p:cNvSpPr>
                <a:spLocks noChangeArrowheads="1"/>
              </p:cNvSpPr>
              <p:nvPr/>
            </p:nvSpPr>
            <p:spPr bwMode="auto">
              <a:xfrm>
                <a:off x="1558925" y="2355850"/>
                <a:ext cx="6026150" cy="23812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lgn="ctr">
                  <a:lnSpc>
                    <a:spcPct val="90000"/>
                  </a:lnSpc>
                  <a:spcBef>
                    <a:spcPct val="0"/>
                  </a:spcBef>
                </a:pPr>
                <a:endParaRPr lang="en-US" sz="2400" b="1" dirty="0">
                  <a:gradFill>
                    <a:gsLst>
                      <a:gs pos="0">
                        <a:schemeClr val="tx1"/>
                      </a:gs>
                      <a:gs pos="100000">
                        <a:schemeClr val="tx1"/>
                      </a:gs>
                    </a:gsLst>
                    <a:lin ang="5400000" scaled="0"/>
                  </a:gradFill>
                </a:endParaRPr>
              </a:p>
            </p:txBody>
          </p:sp>
          <p:sp useBgFill="1">
            <p:nvSpPr>
              <p:cNvPr id="59" name="Rectangle 58"/>
              <p:cNvSpPr/>
              <p:nvPr/>
            </p:nvSpPr>
            <p:spPr bwMode="auto">
              <a:xfrm>
                <a:off x="2686050" y="2266950"/>
                <a:ext cx="3771900" cy="1466849"/>
              </a:xfrm>
              <a:prstGeom prst="rect">
                <a:avLst/>
              </a:prstGeom>
              <a:ln>
                <a:gradFill>
                  <a:gsLst>
                    <a:gs pos="0">
                      <a:schemeClr val="accent2"/>
                    </a:gs>
                    <a:gs pos="95000">
                      <a:schemeClr val="accent2">
                        <a:alpha val="0"/>
                      </a:schemeClr>
                    </a:gs>
                  </a:gsLst>
                  <a:lin ang="162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grpSp>
        <p:sp>
          <p:nvSpPr>
            <p:cNvPr id="57" name="TextBox 56"/>
            <p:cNvSpPr txBox="1">
              <a:spLocks noChangeArrowheads="1"/>
            </p:cNvSpPr>
            <p:nvPr/>
          </p:nvSpPr>
          <p:spPr bwMode="auto">
            <a:xfrm>
              <a:off x="1714500" y="3819525"/>
              <a:ext cx="5715000" cy="867930"/>
            </a:xfrm>
            <a:prstGeom prst="rect">
              <a:avLst/>
            </a:prstGeom>
            <a:noFill/>
            <a:ln w="9525">
              <a:noFill/>
              <a:miter lim="800000"/>
              <a:headEnd/>
              <a:tailEnd/>
            </a:ln>
          </p:spPr>
          <p:txBody>
            <a:bodyPr wrap="square">
              <a:spAutoFit/>
            </a:bodyPr>
            <a:lstStyle/>
            <a:p>
              <a:pPr algn="ctr">
                <a:lnSpc>
                  <a:spcPct val="90000"/>
                </a:lnSpc>
                <a:spcBef>
                  <a:spcPct val="0"/>
                </a:spcBef>
              </a:pPr>
              <a:r>
                <a:rPr lang="en-US" sz="2000" b="1" dirty="0">
                  <a:gradFill>
                    <a:gsLst>
                      <a:gs pos="0">
                        <a:schemeClr val="tx1"/>
                      </a:gs>
                      <a:gs pos="100000">
                        <a:schemeClr val="tx1"/>
                      </a:gs>
                    </a:gsLst>
                    <a:lin ang="5400000" scaled="0"/>
                  </a:gradFill>
                </a:rPr>
                <a:t>Shared </a:t>
              </a:r>
              <a:r>
                <a:rPr lang="en-US" sz="2000" b="1" dirty="0" smtClean="0">
                  <a:gradFill>
                    <a:gsLst>
                      <a:gs pos="0">
                        <a:schemeClr val="tx1"/>
                      </a:gs>
                      <a:gs pos="100000">
                        <a:schemeClr val="tx1"/>
                      </a:gs>
                    </a:gsLst>
                    <a:lin ang="5400000" scaled="0"/>
                  </a:gradFill>
                </a:rPr>
                <a:t>Services: </a:t>
              </a:r>
              <a:br>
                <a:rPr lang="en-US" sz="2000" b="1"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E.g., </a:t>
              </a:r>
              <a:r>
                <a:rPr lang="en-US" dirty="0">
                  <a:gradFill>
                    <a:gsLst>
                      <a:gs pos="0">
                        <a:schemeClr val="tx1"/>
                      </a:gs>
                      <a:gs pos="100000">
                        <a:schemeClr val="tx1"/>
                      </a:gs>
                    </a:gsLst>
                    <a:lin ang="5400000" scaled="0"/>
                  </a:gradFill>
                </a:rPr>
                <a:t>Billing, Metering, SLA Monitoring…</a:t>
              </a:r>
              <a:br>
                <a:rPr lang="en-US" dirty="0">
                  <a:gradFill>
                    <a:gsLst>
                      <a:gs pos="0">
                        <a:schemeClr val="tx1"/>
                      </a:gs>
                      <a:gs pos="100000">
                        <a:schemeClr val="tx1"/>
                      </a:gs>
                    </a:gsLst>
                    <a:lin ang="5400000" scaled="0"/>
                  </a:gradFill>
                </a:rPr>
              </a:br>
              <a:r>
                <a:rPr lang="en-US" dirty="0">
                  <a:gradFill>
                    <a:gsLst>
                      <a:gs pos="0">
                        <a:schemeClr val="tx1"/>
                      </a:gs>
                      <a:gs pos="100000">
                        <a:schemeClr val="tx1"/>
                      </a:gs>
                    </a:gsLst>
                    <a:lin ang="5400000" scaled="0"/>
                  </a:gradFill>
                </a:rPr>
                <a:t>a.k.a. SO Infra, Service Delivery Platform, </a:t>
              </a:r>
              <a:r>
                <a:rPr lang="en-US" dirty="0" smtClean="0">
                  <a:gradFill>
                    <a:gsLst>
                      <a:gs pos="0">
                        <a:schemeClr val="tx1"/>
                      </a:gs>
                      <a:gs pos="100000">
                        <a:schemeClr val="tx1"/>
                      </a:gs>
                    </a:gsLst>
                    <a:lin ang="5400000" scaled="0"/>
                  </a:gradFill>
                </a:rPr>
                <a:t>OSS/BSS </a:t>
              </a:r>
              <a:endParaRPr lang="en-US" dirty="0">
                <a:gradFill>
                  <a:gsLst>
                    <a:gs pos="0">
                      <a:schemeClr val="tx1"/>
                    </a:gs>
                    <a:gs pos="100000">
                      <a:schemeClr val="tx1"/>
                    </a:gs>
                  </a:gsLst>
                  <a:lin ang="5400000" scaled="0"/>
                </a:gradFill>
              </a:endParaRPr>
            </a:p>
          </p:txBody>
        </p:sp>
      </p:grpSp>
      <p:grpSp>
        <p:nvGrpSpPr>
          <p:cNvPr id="5" name="Group 122"/>
          <p:cNvGrpSpPr/>
          <p:nvPr/>
        </p:nvGrpSpPr>
        <p:grpSpPr>
          <a:xfrm>
            <a:off x="1223010" y="1503044"/>
            <a:ext cx="7235190" cy="4583431"/>
            <a:chOff x="1223010" y="1503044"/>
            <a:chExt cx="7235190" cy="4583431"/>
          </a:xfrm>
        </p:grpSpPr>
        <p:sp>
          <p:nvSpPr>
            <p:cNvPr id="89" name="Straight Connector 88"/>
            <p:cNvSpPr>
              <a:spLocks noChangeShapeType="1"/>
            </p:cNvSpPr>
            <p:nvPr/>
          </p:nvSpPr>
          <p:spPr bwMode="auto">
            <a:xfrm>
              <a:off x="3280410" y="2531744"/>
              <a:ext cx="0" cy="68580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0" name="Straight Connector 89"/>
            <p:cNvSpPr>
              <a:spLocks noChangeShapeType="1"/>
            </p:cNvSpPr>
            <p:nvPr/>
          </p:nvSpPr>
          <p:spPr bwMode="auto">
            <a:xfrm>
              <a:off x="4857750" y="2806064"/>
              <a:ext cx="0" cy="41148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1" name="Straight Connector 90"/>
            <p:cNvSpPr>
              <a:spLocks noChangeShapeType="1"/>
            </p:cNvSpPr>
            <p:nvPr/>
          </p:nvSpPr>
          <p:spPr bwMode="auto">
            <a:xfrm flipH="1">
              <a:off x="2388870" y="239458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2" name="Straight Connector 91"/>
            <p:cNvSpPr>
              <a:spLocks noChangeShapeType="1"/>
            </p:cNvSpPr>
            <p:nvPr/>
          </p:nvSpPr>
          <p:spPr bwMode="auto">
            <a:xfrm flipH="1">
              <a:off x="2388870" y="362902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3" name="Straight Connector 92"/>
            <p:cNvSpPr>
              <a:spLocks noChangeShapeType="1"/>
            </p:cNvSpPr>
            <p:nvPr/>
          </p:nvSpPr>
          <p:spPr bwMode="auto">
            <a:xfrm>
              <a:off x="1771650" y="4876800"/>
              <a:ext cx="0" cy="41148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4" name="Straight Connector 93"/>
            <p:cNvSpPr>
              <a:spLocks noChangeShapeType="1"/>
            </p:cNvSpPr>
            <p:nvPr/>
          </p:nvSpPr>
          <p:spPr bwMode="auto">
            <a:xfrm>
              <a:off x="3760470" y="2051684"/>
              <a:ext cx="233172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5" name="Straight Connector 94"/>
            <p:cNvSpPr>
              <a:spLocks noChangeShapeType="1"/>
            </p:cNvSpPr>
            <p:nvPr/>
          </p:nvSpPr>
          <p:spPr bwMode="auto">
            <a:xfrm>
              <a:off x="2388870" y="3011804"/>
              <a:ext cx="370332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6" name="Straight Connector 95"/>
            <p:cNvSpPr>
              <a:spLocks noChangeShapeType="1"/>
            </p:cNvSpPr>
            <p:nvPr/>
          </p:nvSpPr>
          <p:spPr bwMode="auto">
            <a:xfrm>
              <a:off x="4857750" y="1914524"/>
              <a:ext cx="0" cy="27432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7" name="Straight Connector 96"/>
            <p:cNvSpPr>
              <a:spLocks noChangeShapeType="1"/>
            </p:cNvSpPr>
            <p:nvPr/>
          </p:nvSpPr>
          <p:spPr bwMode="auto">
            <a:xfrm>
              <a:off x="4309110" y="3971924"/>
              <a:ext cx="0" cy="20574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8" name="Straight Connector 97"/>
            <p:cNvSpPr>
              <a:spLocks noChangeShapeType="1"/>
            </p:cNvSpPr>
            <p:nvPr/>
          </p:nvSpPr>
          <p:spPr bwMode="auto">
            <a:xfrm flipH="1">
              <a:off x="2388870" y="2668904"/>
              <a:ext cx="17145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99" name="Straight Connector 98"/>
            <p:cNvSpPr>
              <a:spLocks noChangeShapeType="1"/>
            </p:cNvSpPr>
            <p:nvPr/>
          </p:nvSpPr>
          <p:spPr bwMode="auto">
            <a:xfrm>
              <a:off x="5817870" y="3629024"/>
              <a:ext cx="27432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0" name="Straight Connector 99"/>
            <p:cNvSpPr>
              <a:spLocks noChangeShapeType="1"/>
            </p:cNvSpPr>
            <p:nvPr/>
          </p:nvSpPr>
          <p:spPr bwMode="auto">
            <a:xfrm>
              <a:off x="7258050" y="2394584"/>
              <a:ext cx="48006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1" name="Straight Connector 100"/>
            <p:cNvSpPr>
              <a:spLocks noChangeShapeType="1"/>
            </p:cNvSpPr>
            <p:nvPr/>
          </p:nvSpPr>
          <p:spPr bwMode="auto">
            <a:xfrm flipH="1" flipV="1">
              <a:off x="2388870" y="452056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2" name="Straight Connector 101"/>
            <p:cNvSpPr>
              <a:spLocks noChangeShapeType="1"/>
            </p:cNvSpPr>
            <p:nvPr/>
          </p:nvSpPr>
          <p:spPr bwMode="auto">
            <a:xfrm>
              <a:off x="5817870" y="4520564"/>
              <a:ext cx="27432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3" name="Straight Connector 102"/>
            <p:cNvSpPr>
              <a:spLocks noChangeShapeType="1"/>
            </p:cNvSpPr>
            <p:nvPr/>
          </p:nvSpPr>
          <p:spPr bwMode="auto">
            <a:xfrm>
              <a:off x="5381625" y="4945380"/>
              <a:ext cx="0" cy="34290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4" name="Straight Connector 103"/>
            <p:cNvSpPr>
              <a:spLocks noChangeShapeType="1"/>
            </p:cNvSpPr>
            <p:nvPr/>
          </p:nvSpPr>
          <p:spPr bwMode="auto">
            <a:xfrm>
              <a:off x="3623310" y="4945380"/>
              <a:ext cx="0" cy="34290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grpSp>
          <p:nvGrpSpPr>
            <p:cNvPr id="6" name="Group 121"/>
            <p:cNvGrpSpPr/>
            <p:nvPr/>
          </p:nvGrpSpPr>
          <p:grpSpPr>
            <a:xfrm>
              <a:off x="1295400" y="5257800"/>
              <a:ext cx="1476375" cy="828675"/>
              <a:chOff x="1295400" y="5257800"/>
              <a:chExt cx="1476375" cy="828675"/>
            </a:xfrm>
          </p:grpSpPr>
          <p:grpSp>
            <p:nvGrpSpPr>
              <p:cNvPr id="7" name="Group 112"/>
              <p:cNvGrpSpPr/>
              <p:nvPr/>
            </p:nvGrpSpPr>
            <p:grpSpPr>
              <a:xfrm>
                <a:off x="1295400" y="5257800"/>
                <a:ext cx="809625" cy="828675"/>
                <a:chOff x="1524000" y="5343525"/>
                <a:chExt cx="809625" cy="828675"/>
              </a:xfrm>
            </p:grpSpPr>
            <p:pic>
              <p:nvPicPr>
                <p:cNvPr id="85" name="Rectangle 18443"/>
                <p:cNvPicPr>
                  <a:picLocks noChangeAspect="1" noChangeArrowheads="1"/>
                </p:cNvPicPr>
                <p:nvPr/>
              </p:nvPicPr>
              <p:blipFill>
                <a:blip r:embed="rId3" cstate="print">
                  <a:duotone>
                    <a:prstClr val="black"/>
                    <a:schemeClr val="accent1">
                      <a:tint val="45000"/>
                      <a:satMod val="400000"/>
                    </a:schemeClr>
                  </a:duotone>
                  <a:lum bright="-20000" contrast="45000"/>
                </a:blip>
                <a:stretch>
                  <a:fillRect/>
                </a:stretch>
              </p:blipFill>
              <p:spPr bwMode="auto">
                <a:xfrm>
                  <a:off x="1524000" y="5343525"/>
                  <a:ext cx="462868" cy="691515"/>
                </a:xfrm>
                <a:prstGeom prst="rect">
                  <a:avLst/>
                </a:prstGeom>
                <a:noFill/>
                <a:ln w="9525">
                  <a:noFill/>
                  <a:miter lim="800000"/>
                  <a:headEnd/>
                  <a:tailEnd/>
                </a:ln>
                <a:effectLst>
                  <a:outerShdw blurRad="127000" algn="ctr" rotWithShape="0">
                    <a:prstClr val="black">
                      <a:alpha val="40000"/>
                    </a:prstClr>
                  </a:outerShdw>
                </a:effectLst>
              </p:spPr>
            </p:pic>
            <p:pic>
              <p:nvPicPr>
                <p:cNvPr id="86" name="Rectangle 18444"/>
                <p:cNvPicPr>
                  <a:picLocks noChangeAspect="1" noChangeArrowheads="1"/>
                </p:cNvPicPr>
                <p:nvPr/>
              </p:nvPicPr>
              <p:blipFill>
                <a:blip r:embed="rId3" cstate="print">
                  <a:duotone>
                    <a:prstClr val="black"/>
                    <a:schemeClr val="accent1">
                      <a:tint val="45000"/>
                      <a:satMod val="400000"/>
                    </a:schemeClr>
                  </a:duotone>
                  <a:lum bright="-20000" contrast="45000"/>
                </a:blip>
                <a:stretch>
                  <a:fillRect/>
                </a:stretch>
              </p:blipFill>
              <p:spPr bwMode="auto">
                <a:xfrm>
                  <a:off x="1870757" y="5480685"/>
                  <a:ext cx="462868" cy="691515"/>
                </a:xfrm>
                <a:prstGeom prst="rect">
                  <a:avLst/>
                </a:prstGeom>
                <a:noFill/>
                <a:ln w="9525">
                  <a:noFill/>
                  <a:miter lim="800000"/>
                  <a:headEnd/>
                  <a:tailEnd/>
                </a:ln>
                <a:effectLst>
                  <a:outerShdw blurRad="127000" algn="ctr" rotWithShape="0">
                    <a:prstClr val="black">
                      <a:alpha val="40000"/>
                    </a:prstClr>
                  </a:outerShdw>
                </a:effectLst>
              </p:spPr>
            </p:pic>
          </p:grpSp>
          <p:sp>
            <p:nvSpPr>
              <p:cNvPr id="107" name="TextBox 106"/>
              <p:cNvSpPr txBox="1">
                <a:spLocks noChangeArrowheads="1"/>
              </p:cNvSpPr>
              <p:nvPr/>
            </p:nvSpPr>
            <p:spPr bwMode="auto">
              <a:xfrm>
                <a:off x="2085975" y="5383530"/>
                <a:ext cx="685800" cy="577215"/>
              </a:xfrm>
              <a:prstGeom prst="rect">
                <a:avLst/>
              </a:prstGeom>
              <a:noFill/>
              <a:ln w="9525">
                <a:noFill/>
                <a:miter lim="800000"/>
                <a:headEnd/>
                <a:tailEnd/>
              </a:ln>
            </p:spPr>
            <p:txBody>
              <a:bodyPr lIns="82296" tIns="41148" rIns="82296" bIns="41148">
                <a:spAutoFit/>
              </a:bodyPr>
              <a:lstStyle/>
              <a:p>
                <a:pPr>
                  <a:lnSpc>
                    <a:spcPct val="90000"/>
                  </a:lnSpc>
                  <a:spcBef>
                    <a:spcPct val="0"/>
                  </a:spcBef>
                </a:pPr>
                <a:r>
                  <a:rPr lang="en-US" dirty="0">
                    <a:gradFill>
                      <a:gsLst>
                        <a:gs pos="0">
                          <a:schemeClr val="tx1"/>
                        </a:gs>
                        <a:gs pos="100000">
                          <a:schemeClr val="tx1"/>
                        </a:gs>
                      </a:gsLst>
                      <a:lin ang="5400000" scaled="0"/>
                    </a:gradFill>
                  </a:rPr>
                  <a:t>Meta Data</a:t>
                </a:r>
              </a:p>
            </p:txBody>
          </p:sp>
        </p:grpSp>
        <p:sp>
          <p:nvSpPr>
            <p:cNvPr id="108" name="Straight Connector 107"/>
            <p:cNvSpPr>
              <a:spLocks noChangeShapeType="1"/>
            </p:cNvSpPr>
            <p:nvPr/>
          </p:nvSpPr>
          <p:spPr bwMode="auto">
            <a:xfrm>
              <a:off x="5749290" y="170878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sp>
          <p:nvSpPr>
            <p:cNvPr id="109" name="Straight Connector 108"/>
            <p:cNvSpPr>
              <a:spLocks noChangeShapeType="1"/>
            </p:cNvSpPr>
            <p:nvPr/>
          </p:nvSpPr>
          <p:spPr bwMode="auto">
            <a:xfrm>
              <a:off x="5749290" y="2463164"/>
              <a:ext cx="342900" cy="0"/>
            </a:xfrm>
            <a:prstGeom prst="line">
              <a:avLst/>
            </a:prstGeom>
            <a:noFill/>
            <a:ln w="31750" algn="ctr">
              <a:solidFill>
                <a:schemeClr val="tx1"/>
              </a:solidFill>
              <a:round/>
              <a:headEnd/>
              <a:tailEnd type="triangle" w="med" len="med"/>
            </a:ln>
          </p:spPr>
          <p:txBody>
            <a:bodyPr lIns="82296" tIns="41148" rIns="82296" bIns="41148"/>
            <a:lstStyle/>
            <a:p>
              <a:endParaRPr lang="en-US" dirty="0"/>
            </a:p>
          </p:txBody>
        </p:sp>
        <p:grpSp>
          <p:nvGrpSpPr>
            <p:cNvPr id="8" name="Group 111"/>
            <p:cNvGrpSpPr/>
            <p:nvPr/>
          </p:nvGrpSpPr>
          <p:grpSpPr>
            <a:xfrm>
              <a:off x="7315200" y="2071246"/>
              <a:ext cx="1143000" cy="1586354"/>
              <a:chOff x="7315200" y="2071246"/>
              <a:chExt cx="1143000" cy="1586354"/>
            </a:xfrm>
          </p:grpSpPr>
          <p:sp>
            <p:nvSpPr>
              <p:cNvPr id="88" name="Shape 18446"/>
              <p:cNvSpPr>
                <a:spLocks noChangeArrowheads="1"/>
              </p:cNvSpPr>
              <p:nvPr/>
            </p:nvSpPr>
            <p:spPr bwMode="auto">
              <a:xfrm>
                <a:off x="7578090" y="2071246"/>
                <a:ext cx="617220" cy="1028700"/>
              </a:xfrm>
              <a:prstGeom prst="triangle">
                <a:avLst>
                  <a:gd name="adj" fmla="val 50000"/>
                </a:avLst>
              </a:prstGeom>
              <a:ln>
                <a:headEnd/>
                <a:tailEnd/>
              </a:ln>
            </p:spPr>
            <p:style>
              <a:lnRef idx="1">
                <a:schemeClr val="accent6"/>
              </a:lnRef>
              <a:fillRef idx="3">
                <a:schemeClr val="accent6"/>
              </a:fillRef>
              <a:effectRef idx="2">
                <a:schemeClr val="accent6"/>
              </a:effectRef>
              <a:fontRef idx="minor">
                <a:schemeClr val="lt1"/>
              </a:fontRef>
            </p:style>
            <p:txBody>
              <a:bodyPr wrap="none" lIns="82296" tIns="41148" rIns="82296" bIns="41148" anchor="ctr"/>
              <a:lstStyle/>
              <a:p>
                <a:pPr algn="ctr">
                  <a:lnSpc>
                    <a:spcPct val="90000"/>
                  </a:lnSpc>
                  <a:spcBef>
                    <a:spcPct val="0"/>
                  </a:spcBef>
                </a:pPr>
                <a:endParaRPr lang="en-US" dirty="0">
                  <a:gradFill>
                    <a:gsLst>
                      <a:gs pos="0">
                        <a:schemeClr val="tx1"/>
                      </a:gs>
                      <a:gs pos="100000">
                        <a:schemeClr val="tx1"/>
                      </a:gs>
                    </a:gsLst>
                    <a:lin ang="5400000" scaled="0"/>
                  </a:gradFill>
                </a:endParaRPr>
              </a:p>
            </p:txBody>
          </p:sp>
          <p:sp>
            <p:nvSpPr>
              <p:cNvPr id="111" name="Rectangle 110"/>
              <p:cNvSpPr/>
              <p:nvPr/>
            </p:nvSpPr>
            <p:spPr>
              <a:xfrm>
                <a:off x="7315200" y="3159002"/>
                <a:ext cx="1143000" cy="498598"/>
              </a:xfrm>
              <a:prstGeom prst="rect">
                <a:avLst/>
              </a:prstGeom>
            </p:spPr>
            <p:txBody>
              <a:bodyPr wrap="square" lIns="0" tIns="0" rIns="0" bIns="0">
                <a:spAutoFit/>
              </a:bodyPr>
              <a:lstStyle/>
              <a:p>
                <a:pPr algn="ctr">
                  <a:lnSpc>
                    <a:spcPct val="90000"/>
                  </a:lnSpc>
                  <a:spcBef>
                    <a:spcPct val="0"/>
                  </a:spcBef>
                </a:pPr>
                <a:r>
                  <a:rPr lang="en-US" dirty="0" smtClean="0">
                    <a:gradFill>
                      <a:gsLst>
                        <a:gs pos="0">
                          <a:schemeClr val="tx1"/>
                        </a:gs>
                        <a:gs pos="100000">
                          <a:schemeClr val="tx1"/>
                        </a:gs>
                      </a:gsLst>
                      <a:lin ang="5400000" scaled="0"/>
                    </a:gradFill>
                  </a:rPr>
                  <a:t>Directory</a:t>
                </a:r>
              </a:p>
              <a:p>
                <a:pPr algn="ctr">
                  <a:lnSpc>
                    <a:spcPct val="90000"/>
                  </a:lnSpc>
                  <a:spcBef>
                    <a:spcPct val="0"/>
                  </a:spcBef>
                </a:pPr>
                <a:r>
                  <a:rPr lang="en-US" dirty="0" smtClean="0">
                    <a:gradFill>
                      <a:gsLst>
                        <a:gs pos="0">
                          <a:schemeClr val="tx1"/>
                        </a:gs>
                        <a:gs pos="100000">
                          <a:schemeClr val="tx1"/>
                        </a:gs>
                      </a:gsLst>
                      <a:lin ang="5400000" scaled="0"/>
                    </a:gradFill>
                  </a:rPr>
                  <a:t>Service</a:t>
                </a:r>
                <a:endParaRPr lang="en-US" dirty="0">
                  <a:gradFill>
                    <a:gsLst>
                      <a:gs pos="0">
                        <a:schemeClr val="tx1"/>
                      </a:gs>
                      <a:gs pos="100000">
                        <a:schemeClr val="tx1"/>
                      </a:gs>
                    </a:gsLst>
                    <a:lin ang="5400000" scaled="0"/>
                  </a:gradFill>
                </a:endParaRPr>
              </a:p>
            </p:txBody>
          </p:sp>
        </p:grpSp>
        <p:grpSp>
          <p:nvGrpSpPr>
            <p:cNvPr id="9" name="Group 120"/>
            <p:cNvGrpSpPr/>
            <p:nvPr/>
          </p:nvGrpSpPr>
          <p:grpSpPr>
            <a:xfrm>
              <a:off x="3143250" y="5257800"/>
              <a:ext cx="1783080" cy="828675"/>
              <a:chOff x="3124200" y="5257800"/>
              <a:chExt cx="1783080" cy="828675"/>
            </a:xfrm>
          </p:grpSpPr>
          <p:sp>
            <p:nvSpPr>
              <p:cNvPr id="106" name="TextBox 105"/>
              <p:cNvSpPr txBox="1">
                <a:spLocks noChangeArrowheads="1"/>
              </p:cNvSpPr>
              <p:nvPr/>
            </p:nvSpPr>
            <p:spPr bwMode="auto">
              <a:xfrm>
                <a:off x="3924300" y="5383530"/>
                <a:ext cx="982980" cy="577215"/>
              </a:xfrm>
              <a:prstGeom prst="rect">
                <a:avLst/>
              </a:prstGeom>
              <a:noFill/>
              <a:ln w="9525">
                <a:noFill/>
                <a:miter lim="800000"/>
                <a:headEnd/>
                <a:tailEnd/>
              </a:ln>
            </p:spPr>
            <p:txBody>
              <a:bodyPr lIns="82296" tIns="41148" rIns="82296" bIns="41148">
                <a:spAutoFit/>
              </a:bodyPr>
              <a:lstStyle/>
              <a:p>
                <a:pPr>
                  <a:lnSpc>
                    <a:spcPct val="90000"/>
                  </a:lnSpc>
                  <a:spcBef>
                    <a:spcPct val="0"/>
                  </a:spcBef>
                </a:pPr>
                <a:r>
                  <a:rPr lang="en-US" dirty="0">
                    <a:gradFill>
                      <a:gsLst>
                        <a:gs pos="0">
                          <a:schemeClr val="tx1"/>
                        </a:gs>
                        <a:gs pos="100000">
                          <a:schemeClr val="tx1"/>
                        </a:gs>
                      </a:gsLst>
                      <a:lin ang="5400000" scaled="0"/>
                    </a:gradFill>
                  </a:rPr>
                  <a:t>File System</a:t>
                </a:r>
              </a:p>
            </p:txBody>
          </p:sp>
          <p:grpSp>
            <p:nvGrpSpPr>
              <p:cNvPr id="10" name="Group 113"/>
              <p:cNvGrpSpPr/>
              <p:nvPr/>
            </p:nvGrpSpPr>
            <p:grpSpPr>
              <a:xfrm>
                <a:off x="3124200" y="5257800"/>
                <a:ext cx="809625" cy="828675"/>
                <a:chOff x="1524000" y="5343525"/>
                <a:chExt cx="809625" cy="828675"/>
              </a:xfrm>
            </p:grpSpPr>
            <p:pic>
              <p:nvPicPr>
                <p:cNvPr id="115" name="Rectangle 18443"/>
                <p:cNvPicPr>
                  <a:picLocks noChangeAspect="1" noChangeArrowheads="1"/>
                </p:cNvPicPr>
                <p:nvPr/>
              </p:nvPicPr>
              <p:blipFill>
                <a:blip r:embed="rId3" cstate="print">
                  <a:duotone>
                    <a:prstClr val="black"/>
                    <a:schemeClr val="accent4">
                      <a:tint val="45000"/>
                      <a:satMod val="400000"/>
                    </a:schemeClr>
                  </a:duotone>
                  <a:lum bright="-17000" contrast="34000"/>
                </a:blip>
                <a:stretch>
                  <a:fillRect/>
                </a:stretch>
              </p:blipFill>
              <p:spPr bwMode="auto">
                <a:xfrm>
                  <a:off x="1524000" y="5343525"/>
                  <a:ext cx="462868" cy="691515"/>
                </a:xfrm>
                <a:prstGeom prst="rect">
                  <a:avLst/>
                </a:prstGeom>
                <a:noFill/>
                <a:ln w="9525">
                  <a:noFill/>
                  <a:miter lim="800000"/>
                  <a:headEnd/>
                  <a:tailEnd/>
                </a:ln>
                <a:effectLst>
                  <a:outerShdw blurRad="127000" algn="ctr" rotWithShape="0">
                    <a:prstClr val="black">
                      <a:alpha val="40000"/>
                    </a:prstClr>
                  </a:outerShdw>
                </a:effectLst>
              </p:spPr>
            </p:pic>
            <p:pic>
              <p:nvPicPr>
                <p:cNvPr id="116" name="Rectangle 18444"/>
                <p:cNvPicPr>
                  <a:picLocks noChangeAspect="1" noChangeArrowheads="1"/>
                </p:cNvPicPr>
                <p:nvPr/>
              </p:nvPicPr>
              <p:blipFill>
                <a:blip r:embed="rId3" cstate="print">
                  <a:duotone>
                    <a:prstClr val="black"/>
                    <a:schemeClr val="accent4">
                      <a:tint val="45000"/>
                      <a:satMod val="400000"/>
                    </a:schemeClr>
                  </a:duotone>
                  <a:lum bright="-17000" contrast="34000"/>
                </a:blip>
                <a:stretch>
                  <a:fillRect/>
                </a:stretch>
              </p:blipFill>
              <p:spPr bwMode="auto">
                <a:xfrm>
                  <a:off x="1870757" y="5480685"/>
                  <a:ext cx="462868" cy="691515"/>
                </a:xfrm>
                <a:prstGeom prst="rect">
                  <a:avLst/>
                </a:prstGeom>
                <a:noFill/>
                <a:ln w="9525">
                  <a:noFill/>
                  <a:miter lim="800000"/>
                  <a:headEnd/>
                  <a:tailEnd/>
                </a:ln>
                <a:effectLst>
                  <a:outerShdw blurRad="127000" algn="ctr" rotWithShape="0">
                    <a:prstClr val="black">
                      <a:alpha val="40000"/>
                    </a:prstClr>
                  </a:outerShdw>
                </a:effectLst>
              </p:spPr>
            </p:pic>
          </p:grpSp>
        </p:grpSp>
        <p:grpSp>
          <p:nvGrpSpPr>
            <p:cNvPr id="11" name="Group 119"/>
            <p:cNvGrpSpPr/>
            <p:nvPr/>
          </p:nvGrpSpPr>
          <p:grpSpPr>
            <a:xfrm>
              <a:off x="4905375" y="5257800"/>
              <a:ext cx="2238375" cy="828675"/>
              <a:chOff x="4905375" y="5257800"/>
              <a:chExt cx="2238375" cy="828675"/>
            </a:xfrm>
          </p:grpSpPr>
          <p:sp>
            <p:nvSpPr>
              <p:cNvPr id="105" name="TextBox 104"/>
              <p:cNvSpPr txBox="1">
                <a:spLocks noChangeArrowheads="1"/>
              </p:cNvSpPr>
              <p:nvPr/>
            </p:nvSpPr>
            <p:spPr bwMode="auto">
              <a:xfrm>
                <a:off x="5703570" y="5507116"/>
                <a:ext cx="1440180" cy="330043"/>
              </a:xfrm>
              <a:prstGeom prst="rect">
                <a:avLst/>
              </a:prstGeom>
              <a:noFill/>
              <a:ln w="9525">
                <a:noFill/>
                <a:miter lim="800000"/>
                <a:headEnd/>
                <a:tailEnd/>
              </a:ln>
            </p:spPr>
            <p:txBody>
              <a:bodyPr lIns="82296" tIns="41148" rIns="82296" bIns="41148">
                <a:spAutoFit/>
              </a:bodyPr>
              <a:lstStyle/>
              <a:p>
                <a:pPr>
                  <a:lnSpc>
                    <a:spcPct val="90000"/>
                  </a:lnSpc>
                  <a:spcBef>
                    <a:spcPct val="0"/>
                  </a:spcBef>
                </a:pPr>
                <a:r>
                  <a:rPr lang="en-US" dirty="0">
                    <a:gradFill>
                      <a:gsLst>
                        <a:gs pos="0">
                          <a:schemeClr val="tx1"/>
                        </a:gs>
                        <a:gs pos="100000">
                          <a:schemeClr val="tx1"/>
                        </a:gs>
                      </a:gsLst>
                      <a:lin ang="5400000" scaled="0"/>
                    </a:gradFill>
                  </a:rPr>
                  <a:t>Databases</a:t>
                </a:r>
              </a:p>
            </p:txBody>
          </p:sp>
          <p:grpSp>
            <p:nvGrpSpPr>
              <p:cNvPr id="12" name="Group 116"/>
              <p:cNvGrpSpPr/>
              <p:nvPr/>
            </p:nvGrpSpPr>
            <p:grpSpPr>
              <a:xfrm>
                <a:off x="4905375" y="5257800"/>
                <a:ext cx="809625" cy="828675"/>
                <a:chOff x="1524000" y="5343525"/>
                <a:chExt cx="809625" cy="828675"/>
              </a:xfrm>
            </p:grpSpPr>
            <p:pic>
              <p:nvPicPr>
                <p:cNvPr id="118" name="Rectangle 18443"/>
                <p:cNvPicPr>
                  <a:picLocks noChangeAspect="1" noChangeArrowheads="1"/>
                </p:cNvPicPr>
                <p:nvPr/>
              </p:nvPicPr>
              <p:blipFill>
                <a:blip r:embed="rId3" cstate="print">
                  <a:duotone>
                    <a:prstClr val="black"/>
                    <a:schemeClr val="accent3">
                      <a:tint val="45000"/>
                      <a:satMod val="400000"/>
                    </a:schemeClr>
                  </a:duotone>
                  <a:lum bright="-17000" contrast="34000"/>
                </a:blip>
                <a:stretch>
                  <a:fillRect/>
                </a:stretch>
              </p:blipFill>
              <p:spPr bwMode="auto">
                <a:xfrm>
                  <a:off x="1524000" y="5343525"/>
                  <a:ext cx="462868" cy="691515"/>
                </a:xfrm>
                <a:prstGeom prst="rect">
                  <a:avLst/>
                </a:prstGeom>
                <a:noFill/>
                <a:ln w="9525">
                  <a:noFill/>
                  <a:miter lim="800000"/>
                  <a:headEnd/>
                  <a:tailEnd/>
                </a:ln>
                <a:effectLst>
                  <a:outerShdw blurRad="127000" algn="ctr" rotWithShape="0">
                    <a:prstClr val="black">
                      <a:alpha val="40000"/>
                    </a:prstClr>
                  </a:outerShdw>
                </a:effectLst>
              </p:spPr>
            </p:pic>
            <p:pic>
              <p:nvPicPr>
                <p:cNvPr id="119" name="Rectangle 18444"/>
                <p:cNvPicPr>
                  <a:picLocks noChangeAspect="1" noChangeArrowheads="1"/>
                </p:cNvPicPr>
                <p:nvPr/>
              </p:nvPicPr>
              <p:blipFill>
                <a:blip r:embed="rId3" cstate="print">
                  <a:duotone>
                    <a:prstClr val="black"/>
                    <a:schemeClr val="accent3">
                      <a:tint val="45000"/>
                      <a:satMod val="400000"/>
                    </a:schemeClr>
                  </a:duotone>
                  <a:lum bright="-17000" contrast="34000"/>
                </a:blip>
                <a:stretch>
                  <a:fillRect/>
                </a:stretch>
              </p:blipFill>
              <p:spPr bwMode="auto">
                <a:xfrm>
                  <a:off x="1870757" y="5480685"/>
                  <a:ext cx="462868" cy="691515"/>
                </a:xfrm>
                <a:prstGeom prst="rect">
                  <a:avLst/>
                </a:prstGeom>
                <a:noFill/>
                <a:ln w="9525">
                  <a:noFill/>
                  <a:miter lim="800000"/>
                  <a:headEnd/>
                  <a:tailEnd/>
                </a:ln>
                <a:effectLst>
                  <a:outerShdw blurRad="127000" algn="ctr" rotWithShape="0">
                    <a:prstClr val="black">
                      <a:alpha val="40000"/>
                    </a:prstClr>
                  </a:outerShdw>
                </a:effectLst>
              </p:spPr>
            </p:pic>
          </p:grpSp>
        </p:grpSp>
        <p:sp>
          <p:nvSpPr>
            <p:cNvPr id="75" name="Rectangle 74"/>
            <p:cNvSpPr>
              <a:spLocks noChangeArrowheads="1"/>
            </p:cNvSpPr>
            <p:nvPr/>
          </p:nvSpPr>
          <p:spPr bwMode="auto">
            <a:xfrm>
              <a:off x="4103370" y="1503044"/>
              <a:ext cx="1645920" cy="411480"/>
            </a:xfrm>
            <a:prstGeom prst="rect">
              <a:avLst/>
            </a:prstGeom>
            <a:gradFill>
              <a:gsLst>
                <a:gs pos="0">
                  <a:srgbClr val="7FA9D7"/>
                </a:gs>
                <a:gs pos="49000">
                  <a:srgbClr val="3981BD"/>
                </a:gs>
                <a:gs pos="49100">
                  <a:srgbClr val="1466A4"/>
                </a:gs>
                <a:gs pos="92000">
                  <a:srgbClr val="2783CF"/>
                </a:gs>
                <a:gs pos="100000">
                  <a:srgbClr val="4394DD"/>
                </a:gs>
              </a:gsLst>
            </a:gradFill>
            <a:ln>
              <a:headEnd/>
              <a:tailEnd/>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Browser</a:t>
              </a:r>
            </a:p>
          </p:txBody>
        </p:sp>
        <p:sp>
          <p:nvSpPr>
            <p:cNvPr id="76" name="Rectangle 75"/>
            <p:cNvSpPr>
              <a:spLocks noChangeArrowheads="1"/>
            </p:cNvSpPr>
            <p:nvPr/>
          </p:nvSpPr>
          <p:spPr bwMode="auto">
            <a:xfrm>
              <a:off x="2731770" y="1571624"/>
              <a:ext cx="1028700" cy="960120"/>
            </a:xfrm>
            <a:prstGeom prst="rect">
              <a:avLst/>
            </a:prstGeom>
            <a:gradFill>
              <a:gsLst>
                <a:gs pos="0">
                  <a:srgbClr val="7FA9D7"/>
                </a:gs>
                <a:gs pos="49000">
                  <a:srgbClr val="3981BD"/>
                </a:gs>
                <a:gs pos="49100">
                  <a:srgbClr val="1466A4"/>
                </a:gs>
                <a:gs pos="92000">
                  <a:srgbClr val="2783CF"/>
                </a:gs>
                <a:gs pos="100000">
                  <a:srgbClr val="4394DD"/>
                </a:gs>
              </a:gsLst>
            </a:gradFill>
            <a:ln>
              <a:headEnd/>
              <a:tailEnd/>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Smart Client</a:t>
              </a:r>
            </a:p>
          </p:txBody>
        </p:sp>
        <p:sp>
          <p:nvSpPr>
            <p:cNvPr id="77" name="Rectangle 76"/>
            <p:cNvSpPr>
              <a:spLocks noChangeArrowheads="1"/>
            </p:cNvSpPr>
            <p:nvPr/>
          </p:nvSpPr>
          <p:spPr bwMode="auto">
            <a:xfrm>
              <a:off x="4103370" y="2188844"/>
              <a:ext cx="1645920" cy="6172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Presentation</a:t>
              </a:r>
            </a:p>
          </p:txBody>
        </p:sp>
        <p:sp>
          <p:nvSpPr>
            <p:cNvPr id="78" name="Rectangle 77"/>
            <p:cNvSpPr>
              <a:spLocks noChangeArrowheads="1"/>
            </p:cNvSpPr>
            <p:nvPr/>
          </p:nvSpPr>
          <p:spPr bwMode="auto">
            <a:xfrm>
              <a:off x="2731770" y="3217544"/>
              <a:ext cx="3086100" cy="7543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Process Services</a:t>
              </a:r>
            </a:p>
          </p:txBody>
        </p:sp>
        <p:sp>
          <p:nvSpPr>
            <p:cNvPr id="79" name="Rectangle 78"/>
            <p:cNvSpPr>
              <a:spLocks noChangeArrowheads="1"/>
            </p:cNvSpPr>
            <p:nvPr/>
          </p:nvSpPr>
          <p:spPr bwMode="auto">
            <a:xfrm>
              <a:off x="2731770" y="4177664"/>
              <a:ext cx="3086100" cy="75438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Business Services</a:t>
              </a:r>
            </a:p>
          </p:txBody>
        </p:sp>
        <p:sp>
          <p:nvSpPr>
            <p:cNvPr id="84" name="Rectangle 83"/>
            <p:cNvSpPr>
              <a:spLocks noChangeArrowheads="1"/>
            </p:cNvSpPr>
            <p:nvPr/>
          </p:nvSpPr>
          <p:spPr bwMode="auto">
            <a:xfrm>
              <a:off x="1223010" y="2257424"/>
              <a:ext cx="1165860" cy="267462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Meta Data Services</a:t>
              </a:r>
            </a:p>
          </p:txBody>
        </p:sp>
        <p:sp>
          <p:nvSpPr>
            <p:cNvPr id="87" name="Rectangle 86"/>
            <p:cNvSpPr>
              <a:spLocks noChangeArrowheads="1"/>
            </p:cNvSpPr>
            <p:nvPr/>
          </p:nvSpPr>
          <p:spPr bwMode="auto">
            <a:xfrm>
              <a:off x="6092190" y="1503044"/>
              <a:ext cx="1165860" cy="34290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82296" tIns="41148" rIns="82296" bIns="41148" anchor="ctr"/>
            <a:lstStyle/>
            <a:p>
              <a:pPr algn="ctr">
                <a:lnSpc>
                  <a:spcPct val="90000"/>
                </a:lnSpc>
                <a:spcBef>
                  <a:spcPct val="0"/>
                </a:spcBef>
              </a:pPr>
              <a:r>
                <a:rPr lang="en-US" dirty="0">
                  <a:gradFill>
                    <a:gsLst>
                      <a:gs pos="0">
                        <a:schemeClr val="tx1"/>
                      </a:gs>
                      <a:gs pos="100000">
                        <a:schemeClr val="tx1"/>
                      </a:gs>
                    </a:gsLst>
                    <a:lin ang="5400000" scaled="0"/>
                  </a:gradFill>
                </a:rPr>
                <a:t>Security Services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50000" y="50000"/>
                                    </p:animScale>
                                  </p:childTnLst>
                                </p:cTn>
                              </p:par>
                              <p:par>
                                <p:cTn id="7" presetID="64" presetClass="path" presetSubtype="0" accel="50000" decel="50000" fill="hold" nodeType="withEffect">
                                  <p:stCondLst>
                                    <p:cond delay="300"/>
                                  </p:stCondLst>
                                  <p:childTnLst>
                                    <p:animMotion origin="layout" path="M -2.77778E-7 -7.40741E-7 L -0.02309 -0.20231 " pathEditMode="relative" rAng="0" ptsTypes="AA">
                                      <p:cBhvr>
                                        <p:cTn id="8" dur="1000" fill="hold"/>
                                        <p:tgtEl>
                                          <p:spTgt spid="5"/>
                                        </p:tgtEl>
                                        <p:attrNameLst>
                                          <p:attrName>ppt_x</p:attrName>
                                          <p:attrName>ppt_y</p:attrName>
                                        </p:attrNameLst>
                                      </p:cBhvr>
                                      <p:rCtr x="-12" y="-101"/>
                                    </p:animMotion>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childTnLst>
                                </p:cTn>
                              </p:par>
                            </p:childTnLst>
                          </p:cTn>
                        </p:par>
                        <p:par>
                          <p:cTn id="13" fill="hold">
                            <p:stCondLst>
                              <p:cond delay="23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33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4300"/>
                            </p:stCondLst>
                            <p:childTnLst>
                              <p:par>
                                <p:cTn id="22" presetID="10"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4114800"/>
            <a:ext cx="9144000" cy="1828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12" name="Rectangle 11"/>
          <p:cNvSpPr/>
          <p:nvPr/>
        </p:nvSpPr>
        <p:spPr bwMode="auto">
          <a:xfrm>
            <a:off x="0" y="1295400"/>
            <a:ext cx="9144000" cy="2590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470018" name="Title 470017"/>
          <p:cNvSpPr>
            <a:spLocks noGrp="1" noChangeArrowheads="1"/>
          </p:cNvSpPr>
          <p:nvPr>
            <p:ph type="title"/>
          </p:nvPr>
        </p:nvSpPr>
        <p:spPr/>
        <p:txBody>
          <a:bodyPr/>
          <a:lstStyle/>
          <a:p>
            <a:r>
              <a:rPr lang="en-US" dirty="0" smtClean="0"/>
              <a:t>Context</a:t>
            </a:r>
          </a:p>
        </p:txBody>
      </p:sp>
      <p:sp>
        <p:nvSpPr>
          <p:cNvPr id="470019" name="Text Placeholder 470018"/>
          <p:cNvSpPr>
            <a:spLocks noGrp="1" noChangeArrowheads="1"/>
          </p:cNvSpPr>
          <p:nvPr>
            <p:ph idx="1"/>
          </p:nvPr>
        </p:nvSpPr>
        <p:spPr>
          <a:xfrm>
            <a:off x="381000" y="1371600"/>
            <a:ext cx="8382000" cy="4518160"/>
          </a:xfrm>
        </p:spPr>
        <p:txBody>
          <a:bodyPr/>
          <a:lstStyle/>
          <a:p>
            <a:pPr marL="0" indent="0">
              <a:buNone/>
            </a:pPr>
            <a:r>
              <a:rPr lang="en-US" b="1" dirty="0" smtClean="0"/>
              <a:t>Facts</a:t>
            </a:r>
          </a:p>
          <a:p>
            <a:pPr lvl="1"/>
            <a:r>
              <a:rPr lang="en-US" dirty="0" smtClean="0"/>
              <a:t>Software as a Service (SaaS) is getting a lot of attention</a:t>
            </a:r>
          </a:p>
          <a:p>
            <a:pPr lvl="1"/>
            <a:r>
              <a:rPr lang="en-US" dirty="0" smtClean="0"/>
              <a:t>Lots of buzz but little architectural guidance on the topic</a:t>
            </a:r>
          </a:p>
          <a:p>
            <a:pPr lvl="1"/>
            <a:r>
              <a:rPr lang="en-US" dirty="0" smtClean="0"/>
              <a:t>Architecture Strategy Team is investing in SaaS Guidance</a:t>
            </a:r>
          </a:p>
          <a:p>
            <a:pPr lvl="1"/>
            <a:r>
              <a:rPr lang="en-US" dirty="0" smtClean="0"/>
              <a:t>Currently, more an ISV topic than a SI or Enterprise</a:t>
            </a:r>
          </a:p>
          <a:p>
            <a:pPr lvl="1">
              <a:buNone/>
            </a:pPr>
            <a:endParaRPr lang="en-US" dirty="0" smtClean="0"/>
          </a:p>
          <a:p>
            <a:pPr lvl="1">
              <a:buNone/>
            </a:pPr>
            <a:endParaRPr lang="en-US" dirty="0" smtClean="0"/>
          </a:p>
          <a:p>
            <a:pPr marL="0" indent="0">
              <a:buNone/>
            </a:pPr>
            <a:r>
              <a:rPr lang="en-US" b="1" dirty="0" smtClean="0"/>
              <a:t>Today’s Objectives</a:t>
            </a:r>
          </a:p>
          <a:p>
            <a:pPr lvl="1"/>
            <a:r>
              <a:rPr lang="en-US" dirty="0" smtClean="0"/>
              <a:t>Talk about the technical challenges of SaaS</a:t>
            </a:r>
          </a:p>
          <a:p>
            <a:pPr lvl="1"/>
            <a:r>
              <a:rPr lang="en-US" dirty="0" smtClean="0"/>
              <a:t>Show you some basic architecture best practices</a:t>
            </a:r>
          </a:p>
          <a:p>
            <a:pPr lvl="1"/>
            <a:r>
              <a:rPr lang="en-US" dirty="0" smtClean="0"/>
              <a:t>Show you where to go for more information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4886325"/>
            <a:ext cx="9144000" cy="1285875"/>
          </a:xfrm>
          <a:prstGeom prst="rect">
            <a:avLst/>
          </a:prstGeom>
          <a:gradFill>
            <a:gsLst>
              <a:gs pos="0">
                <a:schemeClr val="bg1">
                  <a:alpha val="3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itle 1"/>
          <p:cNvSpPr>
            <a:spLocks noGrp="1"/>
          </p:cNvSpPr>
          <p:nvPr>
            <p:ph type="title"/>
          </p:nvPr>
        </p:nvSpPr>
        <p:spPr>
          <a:xfrm>
            <a:off x="381000" y="230188"/>
            <a:ext cx="8382000" cy="941796"/>
          </a:xfrm>
        </p:spPr>
        <p:txBody>
          <a:bodyPr/>
          <a:lstStyle/>
          <a:p>
            <a:r>
              <a:rPr lang="en-US" dirty="0" smtClean="0"/>
              <a:t>Fundamental Question</a:t>
            </a:r>
            <a:br>
              <a:rPr lang="en-US" dirty="0" smtClean="0"/>
            </a:br>
            <a:r>
              <a:rPr sz="2800" dirty="0" smtClean="0">
                <a:gradFill>
                  <a:gsLst>
                    <a:gs pos="5000">
                      <a:schemeClr val="accent2">
                        <a:lumMod val="20000"/>
                        <a:lumOff val="80000"/>
                      </a:schemeClr>
                    </a:gs>
                    <a:gs pos="85000">
                      <a:schemeClr val="accent2">
                        <a:lumMod val="20000"/>
                        <a:lumOff val="80000"/>
                      </a:schemeClr>
                    </a:gs>
                  </a:gsLst>
                  <a:lin ang="5400000" scaled="0"/>
                </a:gradFill>
              </a:rPr>
              <a:t>“Do it yourself” vs. get it “as a service”</a:t>
            </a:r>
            <a:endParaRPr sz="2800" dirty="0">
              <a:gradFill>
                <a:gsLst>
                  <a:gs pos="5000">
                    <a:schemeClr val="accent2">
                      <a:lumMod val="20000"/>
                      <a:lumOff val="80000"/>
                    </a:schemeClr>
                  </a:gs>
                  <a:gs pos="85000">
                    <a:schemeClr val="accent2">
                      <a:lumMod val="20000"/>
                      <a:lumOff val="80000"/>
                    </a:schemeClr>
                  </a:gs>
                </a:gsLst>
                <a:lin ang="5400000" scaled="0"/>
              </a:gradFill>
            </a:endParaRPr>
          </a:p>
        </p:txBody>
      </p:sp>
      <p:sp>
        <p:nvSpPr>
          <p:cNvPr id="25" name="Content Placeholder 24"/>
          <p:cNvSpPr>
            <a:spLocks noGrp="1"/>
          </p:cNvSpPr>
          <p:nvPr>
            <p:ph idx="1"/>
          </p:nvPr>
        </p:nvSpPr>
        <p:spPr>
          <a:xfrm>
            <a:off x="381000" y="5029200"/>
            <a:ext cx="8382000" cy="1009507"/>
          </a:xfrm>
        </p:spPr>
        <p:txBody>
          <a:bodyPr/>
          <a:lstStyle/>
          <a:p>
            <a:pPr marL="0" indent="0">
              <a:buNone/>
            </a:pPr>
            <a:r>
              <a:rPr lang="en-US" sz="2400" b="1" dirty="0" smtClean="0"/>
              <a:t>Trading control for economy of scale (or vice versa)</a:t>
            </a:r>
          </a:p>
          <a:p>
            <a:pPr lvl="1"/>
            <a:r>
              <a:rPr lang="en-US" sz="2000" dirty="0" smtClean="0"/>
              <a:t>Do it yourself = High control but low economy of scale</a:t>
            </a:r>
          </a:p>
          <a:p>
            <a:pPr lvl="1"/>
            <a:r>
              <a:rPr lang="en-US" sz="2000" dirty="0" smtClean="0"/>
              <a:t>Get it “as a service” = High economy of scale but low control</a:t>
            </a:r>
            <a:endParaRPr lang="en-US" sz="2000" dirty="0"/>
          </a:p>
        </p:txBody>
      </p:sp>
      <p:sp>
        <p:nvSpPr>
          <p:cNvPr id="9" name="TextBox 8"/>
          <p:cNvSpPr txBox="1"/>
          <p:nvPr/>
        </p:nvSpPr>
        <p:spPr>
          <a:xfrm>
            <a:off x="1573610" y="4452946"/>
            <a:ext cx="5996781" cy="400105"/>
          </a:xfrm>
          <a:prstGeom prst="rect">
            <a:avLst/>
          </a:prstGeom>
          <a:noFill/>
        </p:spPr>
        <p:txBody>
          <a:bodyPr wrap="square" lIns="91435" tIns="45718" rIns="91435" bIns="45718" rtlCol="0">
            <a:spAutoFit/>
          </a:bodyPr>
          <a:lstStyle/>
          <a:p>
            <a:pPr algn="ctr" defTabSz="912813" rtl="0" fontAlgn="base">
              <a:spcBef>
                <a:spcPct val="0"/>
              </a:spcBef>
              <a:spcAft>
                <a:spcPct val="0"/>
              </a:spcAft>
            </a:pPr>
            <a:r>
              <a:rPr lang="en-US" sz="2000" b="1" dirty="0">
                <a:gradFill>
                  <a:gsLst>
                    <a:gs pos="0">
                      <a:schemeClr val="tx1"/>
                    </a:gs>
                    <a:gs pos="100000">
                      <a:schemeClr val="tx1"/>
                    </a:gs>
                  </a:gsLst>
                  <a:lin ang="5400000" scaled="0"/>
                </a:gradFill>
              </a:rPr>
              <a:t>Economy of Scale (EoS)</a:t>
            </a:r>
          </a:p>
        </p:txBody>
      </p:sp>
      <p:sp>
        <p:nvSpPr>
          <p:cNvPr id="38" name="Rectangle 37"/>
          <p:cNvSpPr/>
          <p:nvPr/>
        </p:nvSpPr>
        <p:spPr bwMode="auto">
          <a:xfrm>
            <a:off x="1283525" y="1447800"/>
            <a:ext cx="6576950" cy="3046022"/>
          </a:xfrm>
          <a:prstGeom prst="rect">
            <a:avLst/>
          </a:prstGeom>
          <a:solidFill>
            <a:schemeClr val="bg1">
              <a:alpha val="2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9" name="Group 38"/>
          <p:cNvGrpSpPr/>
          <p:nvPr/>
        </p:nvGrpSpPr>
        <p:grpSpPr>
          <a:xfrm>
            <a:off x="1370212" y="1523011"/>
            <a:ext cx="6403577" cy="2895600"/>
            <a:chOff x="1370013" y="1447800"/>
            <a:chExt cx="6403577" cy="2895600"/>
          </a:xfrm>
          <a:effectLst>
            <a:outerShdw blurRad="50800" dist="25400" dir="5400000" algn="t" rotWithShape="0">
              <a:prstClr val="black">
                <a:alpha val="40000"/>
              </a:prstClr>
            </a:outerShdw>
          </a:effectLst>
        </p:grpSpPr>
        <p:sp>
          <p:nvSpPr>
            <p:cNvPr id="32" name="Rectangle 31"/>
            <p:cNvSpPr/>
            <p:nvPr/>
          </p:nvSpPr>
          <p:spPr bwMode="auto">
            <a:xfrm>
              <a:off x="1370411" y="1447800"/>
              <a:ext cx="3201590" cy="144780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dirty="0" smtClean="0">
                  <a:gradFill>
                    <a:gsLst>
                      <a:gs pos="0">
                        <a:schemeClr val="tx1"/>
                      </a:gs>
                      <a:gs pos="100000">
                        <a:schemeClr val="tx1"/>
                      </a:gs>
                    </a:gsLst>
                    <a:lin ang="5400000" scaled="0"/>
                  </a:gradFill>
                </a:rPr>
                <a:t>Do it yourself</a:t>
              </a:r>
            </a:p>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(high control but low EoS)</a:t>
              </a:r>
            </a:p>
          </p:txBody>
        </p:sp>
        <p:sp>
          <p:nvSpPr>
            <p:cNvPr id="37" name="Rectangle 36"/>
            <p:cNvSpPr/>
            <p:nvPr/>
          </p:nvSpPr>
          <p:spPr bwMode="auto">
            <a:xfrm>
              <a:off x="4571602" y="2895600"/>
              <a:ext cx="3201590" cy="144780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dirty="0" smtClean="0">
                  <a:gradFill>
                    <a:gsLst>
                      <a:gs pos="0">
                        <a:schemeClr val="tx1"/>
                      </a:gs>
                      <a:gs pos="100000">
                        <a:schemeClr val="tx1"/>
                      </a:gs>
                    </a:gsLst>
                    <a:lin ang="5400000" scaled="0"/>
                  </a:gradFill>
                </a:rPr>
                <a:t>“As a service”</a:t>
              </a:r>
            </a:p>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(high EoS but low control)</a:t>
              </a:r>
            </a:p>
          </p:txBody>
        </p:sp>
        <p:sp>
          <p:nvSpPr>
            <p:cNvPr id="35" name="Rectangle 34"/>
            <p:cNvSpPr/>
            <p:nvPr/>
          </p:nvSpPr>
          <p:spPr bwMode="auto">
            <a:xfrm>
              <a:off x="4572000" y="1447800"/>
              <a:ext cx="3201590" cy="1447800"/>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dirty="0" smtClean="0">
                  <a:gradFill>
                    <a:gsLst>
                      <a:gs pos="0">
                        <a:schemeClr val="tx1"/>
                      </a:gs>
                      <a:gs pos="100000">
                        <a:schemeClr val="tx1"/>
                      </a:gs>
                    </a:gsLst>
                    <a:lin ang="5400000" scaled="0"/>
                  </a:gradFill>
                </a:rPr>
                <a:t>Not possible</a:t>
              </a:r>
            </a:p>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(high Control – high EoS)</a:t>
              </a:r>
            </a:p>
          </p:txBody>
        </p:sp>
        <p:sp>
          <p:nvSpPr>
            <p:cNvPr id="36" name="Rectangle 35"/>
            <p:cNvSpPr/>
            <p:nvPr/>
          </p:nvSpPr>
          <p:spPr bwMode="auto">
            <a:xfrm>
              <a:off x="1370013" y="2895600"/>
              <a:ext cx="3201590" cy="1447800"/>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dirty="0" smtClean="0">
                  <a:gradFill>
                    <a:gsLst>
                      <a:gs pos="0">
                        <a:schemeClr val="tx1"/>
                      </a:gs>
                      <a:gs pos="100000">
                        <a:schemeClr val="tx1"/>
                      </a:gs>
                    </a:gsLst>
                    <a:lin ang="5400000" scaled="0"/>
                  </a:gradFill>
                </a:rPr>
                <a:t>Not interesting</a:t>
              </a:r>
            </a:p>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(low control – low EoS)</a:t>
              </a:r>
            </a:p>
          </p:txBody>
        </p:sp>
      </p:grpSp>
      <p:grpSp>
        <p:nvGrpSpPr>
          <p:cNvPr id="46" name="Group 45"/>
          <p:cNvGrpSpPr/>
          <p:nvPr/>
        </p:nvGrpSpPr>
        <p:grpSpPr>
          <a:xfrm>
            <a:off x="1370212" y="4507675"/>
            <a:ext cx="6403577" cy="215471"/>
            <a:chOff x="1370212" y="4495800"/>
            <a:chExt cx="6403577" cy="215471"/>
          </a:xfrm>
        </p:grpSpPr>
        <p:sp>
          <p:nvSpPr>
            <p:cNvPr id="41" name="TextBox 40"/>
            <p:cNvSpPr txBox="1"/>
            <p:nvPr/>
          </p:nvSpPr>
          <p:spPr>
            <a:xfrm>
              <a:off x="1370212" y="4495827"/>
              <a:ext cx="761998" cy="215444"/>
            </a:xfrm>
            <a:prstGeom prst="rect">
              <a:avLst/>
            </a:prstGeom>
            <a:noFill/>
          </p:spPr>
          <p:txBody>
            <a:bodyPr wrap="square" lIns="0" tIns="0" rIns="0" bIns="0" rtlCol="0">
              <a:spAutoFit/>
            </a:bodyPr>
            <a:lstStyle/>
            <a:p>
              <a:r>
                <a:rPr lang="en-US" sz="1400" dirty="0" smtClean="0">
                  <a:gradFill>
                    <a:gsLst>
                      <a:gs pos="0">
                        <a:schemeClr val="tx1"/>
                      </a:gs>
                      <a:gs pos="100000">
                        <a:schemeClr val="tx1"/>
                      </a:gs>
                    </a:gsLst>
                    <a:lin ang="5400000" scaled="0"/>
                  </a:gradFill>
                </a:rPr>
                <a:t>Low</a:t>
              </a:r>
            </a:p>
          </p:txBody>
        </p:sp>
        <p:sp>
          <p:nvSpPr>
            <p:cNvPr id="42" name="TextBox 41"/>
            <p:cNvSpPr txBox="1"/>
            <p:nvPr/>
          </p:nvSpPr>
          <p:spPr>
            <a:xfrm>
              <a:off x="7087988" y="4495800"/>
              <a:ext cx="685801" cy="215444"/>
            </a:xfrm>
            <a:prstGeom prst="rect">
              <a:avLst/>
            </a:prstGeom>
            <a:noFill/>
          </p:spPr>
          <p:txBody>
            <a:bodyPr wrap="square" lIns="0" tIns="0" rIns="0" bIns="0" rtlCol="0">
              <a:spAutoFit/>
            </a:bodyPr>
            <a:lstStyle/>
            <a:p>
              <a:pPr algn="r"/>
              <a:r>
                <a:rPr lang="en-US" sz="1400" dirty="0" smtClean="0">
                  <a:gradFill>
                    <a:gsLst>
                      <a:gs pos="0">
                        <a:schemeClr val="tx1"/>
                      </a:gs>
                      <a:gs pos="100000">
                        <a:schemeClr val="tx1"/>
                      </a:gs>
                    </a:gsLst>
                    <a:lin ang="5400000" scaled="0"/>
                  </a:gradFill>
                </a:rPr>
                <a:t>High</a:t>
              </a:r>
            </a:p>
          </p:txBody>
        </p:sp>
      </p:grpSp>
      <p:grpSp>
        <p:nvGrpSpPr>
          <p:cNvPr id="45" name="Group 44"/>
          <p:cNvGrpSpPr/>
          <p:nvPr/>
        </p:nvGrpSpPr>
        <p:grpSpPr>
          <a:xfrm>
            <a:off x="1027506" y="1524001"/>
            <a:ext cx="215444" cy="2895597"/>
            <a:chOff x="1003756" y="1524001"/>
            <a:chExt cx="215444" cy="2895597"/>
          </a:xfrm>
        </p:grpSpPr>
        <p:sp>
          <p:nvSpPr>
            <p:cNvPr id="43" name="TextBox 42"/>
            <p:cNvSpPr txBox="1"/>
            <p:nvPr/>
          </p:nvSpPr>
          <p:spPr>
            <a:xfrm rot="16200000">
              <a:off x="730479" y="3930877"/>
              <a:ext cx="761998" cy="215444"/>
            </a:xfrm>
            <a:prstGeom prst="rect">
              <a:avLst/>
            </a:prstGeom>
            <a:noFill/>
          </p:spPr>
          <p:txBody>
            <a:bodyPr wrap="square" lIns="0" tIns="0" rIns="0" bIns="0" rtlCol="0">
              <a:spAutoFit/>
            </a:bodyPr>
            <a:lstStyle/>
            <a:p>
              <a:r>
                <a:rPr lang="en-US" sz="1400" dirty="0" smtClean="0">
                  <a:gradFill>
                    <a:gsLst>
                      <a:gs pos="0">
                        <a:schemeClr val="tx1"/>
                      </a:gs>
                      <a:gs pos="100000">
                        <a:schemeClr val="tx1"/>
                      </a:gs>
                    </a:gsLst>
                    <a:lin ang="5400000" scaled="0"/>
                  </a:gradFill>
                </a:rPr>
                <a:t>Low</a:t>
              </a:r>
            </a:p>
          </p:txBody>
        </p:sp>
        <p:sp>
          <p:nvSpPr>
            <p:cNvPr id="44" name="TextBox 43"/>
            <p:cNvSpPr txBox="1"/>
            <p:nvPr/>
          </p:nvSpPr>
          <p:spPr>
            <a:xfrm rot="16200000">
              <a:off x="768577" y="1759180"/>
              <a:ext cx="685801" cy="215444"/>
            </a:xfrm>
            <a:prstGeom prst="rect">
              <a:avLst/>
            </a:prstGeom>
            <a:noFill/>
          </p:spPr>
          <p:txBody>
            <a:bodyPr wrap="square" lIns="0" tIns="0" rIns="0" bIns="0" rtlCol="0">
              <a:spAutoFit/>
            </a:bodyPr>
            <a:lstStyle/>
            <a:p>
              <a:pPr algn="r"/>
              <a:r>
                <a:rPr lang="en-US" sz="1400" dirty="0" smtClean="0">
                  <a:gradFill>
                    <a:gsLst>
                      <a:gs pos="0">
                        <a:schemeClr val="tx1"/>
                      </a:gs>
                      <a:gs pos="100000">
                        <a:schemeClr val="tx1"/>
                      </a:gs>
                    </a:gsLst>
                    <a:lin ang="5400000" scaled="0"/>
                  </a:gradFill>
                </a:rPr>
                <a:t>High</a:t>
              </a:r>
            </a:p>
          </p:txBody>
        </p:sp>
      </p:grpSp>
      <p:sp>
        <p:nvSpPr>
          <p:cNvPr id="47" name="TextBox 46"/>
          <p:cNvSpPr txBox="1"/>
          <p:nvPr/>
        </p:nvSpPr>
        <p:spPr>
          <a:xfrm rot="16200000">
            <a:off x="-13372" y="2825541"/>
            <a:ext cx="2241188" cy="400105"/>
          </a:xfrm>
          <a:prstGeom prst="rect">
            <a:avLst/>
          </a:prstGeom>
          <a:noFill/>
        </p:spPr>
        <p:txBody>
          <a:bodyPr wrap="square" lIns="91435" tIns="45718" rIns="91435" bIns="45718" rtlCol="0">
            <a:spAutoFit/>
          </a:bodyPr>
          <a:lstStyle/>
          <a:p>
            <a:pPr algn="ctr" defTabSz="912813" rtl="0" fontAlgn="base">
              <a:spcBef>
                <a:spcPct val="0"/>
              </a:spcBef>
              <a:spcAft>
                <a:spcPct val="0"/>
              </a:spcAft>
            </a:pPr>
            <a:r>
              <a:rPr lang="en-US" sz="2000" b="1" dirty="0" smtClean="0">
                <a:gradFill>
                  <a:gsLst>
                    <a:gs pos="0">
                      <a:schemeClr val="tx1"/>
                    </a:gs>
                    <a:gs pos="100000">
                      <a:schemeClr val="tx1"/>
                    </a:gs>
                  </a:gsLst>
                  <a:lin ang="5400000" scaled="0"/>
                </a:gradFill>
              </a:rPr>
              <a:t>Control</a:t>
            </a:r>
            <a:endParaRPr lang="en-US" sz="2000" b="1" dirty="0">
              <a:gradFill>
                <a:gsLst>
                  <a:gs pos="0">
                    <a:schemeClr val="tx1"/>
                  </a:gs>
                  <a:gs pos="100000">
                    <a:schemeClr val="tx1"/>
                  </a:gs>
                </a:gsLst>
                <a:lin ang="5400000" scaled="0"/>
              </a:gradFill>
            </a:endParaRPr>
          </a:p>
        </p:txBody>
      </p:sp>
      <p:sp>
        <p:nvSpPr>
          <p:cNvPr id="48" name="Left-Right Arrow 47"/>
          <p:cNvSpPr/>
          <p:nvPr/>
        </p:nvSpPr>
        <p:spPr>
          <a:xfrm rot="2700000">
            <a:off x="3940794" y="2701404"/>
            <a:ext cx="1262413" cy="538815"/>
          </a:xfrm>
          <a:prstGeom prst="leftRightArrow">
            <a:avLst/>
          </a:prstGeom>
        </p:spPr>
        <p:style>
          <a:lnRef idx="1">
            <a:schemeClr val="accent5"/>
          </a:lnRef>
          <a:fillRef idx="2">
            <a:schemeClr val="accent5"/>
          </a:fillRef>
          <a:effectRef idx="1">
            <a:schemeClr val="accent5"/>
          </a:effectRef>
          <a:fontRef idx="minor">
            <a:schemeClr val="dk1"/>
          </a:fontRef>
        </p:style>
        <p:txBody>
          <a:bodyPr wrap="none" lIns="91435" tIns="45718" rIns="91435" bIns="45718" rtlCol="0" anchor="ctr"/>
          <a:lstStyle/>
          <a:p>
            <a:pPr algn="ctr" defTabSz="912813" rtl="0" fontAlgn="base">
              <a:spcBef>
                <a:spcPct val="0"/>
              </a:spcBef>
              <a:spcAft>
                <a:spcPct val="0"/>
              </a:spcAft>
            </a:pPr>
            <a:r>
              <a:rPr lang="en-US" dirty="0" smtClean="0">
                <a:gradFill>
                  <a:gsLst>
                    <a:gs pos="0">
                      <a:schemeClr val="bg1"/>
                    </a:gs>
                    <a:gs pos="100000">
                      <a:schemeClr val="bg1"/>
                    </a:gs>
                  </a:gsLst>
                  <a:lin ang="5400000" scaled="0"/>
                </a:gradFill>
              </a:rPr>
              <a:t>Tradeoff</a:t>
            </a:r>
            <a:endParaRPr lang="en-US" dirty="0">
              <a:gradFill>
                <a:gsLst>
                  <a:gs pos="0">
                    <a:schemeClr val="bg1"/>
                  </a:gs>
                  <a:gs pos="100000">
                    <a:schemeClr val="bg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4267200"/>
            <a:ext cx="5470525" cy="1663195"/>
          </a:xfrm>
        </p:spPr>
        <p:txBody>
          <a:bodyPr/>
          <a:lstStyle/>
          <a:p>
            <a:r>
              <a:rPr lang="en-US" dirty="0" smtClean="0"/>
              <a:t>Microsoft resources that will help you</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p:cNvSpPr/>
          <p:nvPr/>
        </p:nvSpPr>
        <p:spPr bwMode="auto">
          <a:xfrm>
            <a:off x="0" y="1952625"/>
            <a:ext cx="9144000" cy="4219575"/>
          </a:xfrm>
          <a:prstGeom prst="rect">
            <a:avLst/>
          </a:prstGeom>
          <a:gradFill>
            <a:gsLst>
              <a:gs pos="0">
                <a:schemeClr val="bg1">
                  <a:alpha val="3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941796"/>
          </a:xfrm>
        </p:spPr>
        <p:txBody>
          <a:bodyPr/>
          <a:lstStyle/>
          <a:p>
            <a:r>
              <a:rPr lang="en-US" dirty="0" smtClean="0"/>
              <a:t>LitwareHR Reference Application</a:t>
            </a:r>
            <a:br>
              <a:rPr lang="en-US" dirty="0" smtClean="0"/>
            </a:br>
            <a:r>
              <a:rPr lang="en-US" sz="2800" dirty="0" smtClean="0">
                <a:gradFill>
                  <a:gsLst>
                    <a:gs pos="5000">
                      <a:schemeClr val="accent2">
                        <a:lumMod val="20000"/>
                        <a:lumOff val="80000"/>
                      </a:schemeClr>
                    </a:gs>
                    <a:gs pos="85000">
                      <a:schemeClr val="accent2">
                        <a:lumMod val="20000"/>
                        <a:lumOff val="80000"/>
                      </a:schemeClr>
                    </a:gs>
                  </a:gsLst>
                  <a:lin ang="5400000" scaled="0"/>
                </a:gradFill>
              </a:rPr>
              <a:t>Multiple clients, servers + services</a:t>
            </a:r>
            <a:endParaRPr lang="en-US" sz="2800" dirty="0">
              <a:gradFill>
                <a:gsLst>
                  <a:gs pos="5000">
                    <a:schemeClr val="accent2">
                      <a:lumMod val="20000"/>
                      <a:lumOff val="80000"/>
                    </a:schemeClr>
                  </a:gs>
                  <a:gs pos="85000">
                    <a:schemeClr val="accent2">
                      <a:lumMod val="20000"/>
                      <a:lumOff val="80000"/>
                    </a:schemeClr>
                  </a:gs>
                </a:gsLst>
                <a:lin ang="5400000" scaled="0"/>
              </a:gradFill>
            </a:endParaRPr>
          </a:p>
        </p:txBody>
      </p:sp>
      <p:grpSp>
        <p:nvGrpSpPr>
          <p:cNvPr id="58" name="Group 79"/>
          <p:cNvGrpSpPr/>
          <p:nvPr/>
        </p:nvGrpSpPr>
        <p:grpSpPr>
          <a:xfrm>
            <a:off x="5815584" y="1952625"/>
            <a:ext cx="2385784" cy="3310990"/>
            <a:chOff x="8720893" y="1396905"/>
            <a:chExt cx="4189031" cy="5813537"/>
          </a:xfrm>
        </p:grpSpPr>
        <p:cxnSp>
          <p:nvCxnSpPr>
            <p:cNvPr id="61" name="Straight Connector 60"/>
            <p:cNvCxnSpPr/>
            <p:nvPr/>
          </p:nvCxnSpPr>
          <p:spPr>
            <a:xfrm rot="5400000">
              <a:off x="8725465" y="2841870"/>
              <a:ext cx="2889956" cy="25"/>
            </a:xfrm>
            <a:prstGeom prst="line">
              <a:avLst/>
            </a:prstGeom>
            <a:ln w="38100">
              <a:gradFill>
                <a:gsLst>
                  <a:gs pos="0">
                    <a:schemeClr val="tx1">
                      <a:alpha val="0"/>
                    </a:schemeClr>
                  </a:gs>
                  <a:gs pos="30000">
                    <a:schemeClr val="tx1"/>
                  </a:gs>
                  <a:gs pos="70000">
                    <a:schemeClr val="tx1"/>
                  </a:gs>
                  <a:gs pos="100000">
                    <a:schemeClr val="tx1">
                      <a:alpha val="0"/>
                    </a:schemeClr>
                  </a:gs>
                </a:gsLst>
                <a:lin ang="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rot="16200000">
              <a:off x="6485677" y="4264022"/>
              <a:ext cx="5181636" cy="711204"/>
            </a:xfrm>
            <a:prstGeom prst="rect">
              <a:avLst/>
            </a:prstGeom>
            <a:gradFill>
              <a:lin ang="10800000" scaled="0"/>
            </a:gradFill>
            <a:ln/>
          </p:spPr>
          <p:style>
            <a:lnRef idx="1">
              <a:schemeClr val="accent6"/>
            </a:lnRef>
            <a:fillRef idx="3">
              <a:schemeClr val="accent6"/>
            </a:fillRef>
            <a:effectRef idx="2">
              <a:schemeClr val="accent6"/>
            </a:effectRef>
            <a:fontRef idx="minor">
              <a:schemeClr val="lt1"/>
            </a:fontRef>
          </p:style>
          <p:txBody>
            <a:bodyPr lIns="130039" tIns="65020" rIns="130039" bIns="65020" rtlCol="0" anchor="ctr"/>
            <a:lstStyle/>
            <a:p>
              <a:pPr algn="ctr" defTabSz="740588" fontAlgn="base">
                <a:lnSpc>
                  <a:spcPct val="90000"/>
                </a:lnSpc>
                <a:spcBef>
                  <a:spcPct val="0"/>
                </a:spcBef>
                <a:spcAft>
                  <a:spcPct val="0"/>
                </a:spcAft>
                <a:defRPr/>
              </a:pPr>
              <a:r>
                <a:rPr lang="en-US" dirty="0">
                  <a:gradFill>
                    <a:gsLst>
                      <a:gs pos="0">
                        <a:schemeClr val="tx1"/>
                      </a:gs>
                      <a:gs pos="100000">
                        <a:schemeClr val="tx1"/>
                      </a:gs>
                    </a:gsLst>
                    <a:lin ang="5400000" scaled="0"/>
                  </a:gradFill>
                  <a:sym typeface="Segoe Light" pitchFamily="64" charset="0"/>
                </a:rPr>
                <a:t>Multi-Tenant Data Access</a:t>
              </a:r>
            </a:p>
          </p:txBody>
        </p:sp>
        <p:grpSp>
          <p:nvGrpSpPr>
            <p:cNvPr id="60" name="Group 5"/>
            <p:cNvGrpSpPr/>
            <p:nvPr/>
          </p:nvGrpSpPr>
          <p:grpSpPr>
            <a:xfrm>
              <a:off x="11082699" y="1590650"/>
              <a:ext cx="1277459" cy="1622435"/>
              <a:chOff x="2590245" y="3733800"/>
              <a:chExt cx="1429984" cy="1905000"/>
            </a:xfrm>
          </p:grpSpPr>
          <p:pic>
            <p:nvPicPr>
              <p:cNvPr id="65" name="Picture 9" descr="Database"/>
              <p:cNvPicPr>
                <a:picLocks noChangeAspect="1" noChangeArrowheads="1"/>
              </p:cNvPicPr>
              <p:nvPr/>
            </p:nvPicPr>
            <p:blipFill>
              <a:blip r:embed="rId3" cstate="print"/>
              <a:stretch>
                <a:fillRect/>
              </a:stretch>
            </p:blipFill>
            <p:spPr bwMode="auto">
              <a:xfrm>
                <a:off x="2590245" y="3733800"/>
                <a:ext cx="583509" cy="914398"/>
              </a:xfrm>
              <a:prstGeom prst="rect">
                <a:avLst/>
              </a:prstGeom>
              <a:noFill/>
              <a:ln w="9525">
                <a:noFill/>
                <a:miter lim="800000"/>
                <a:headEnd/>
                <a:tailEnd/>
              </a:ln>
            </p:spPr>
          </p:pic>
          <p:pic>
            <p:nvPicPr>
              <p:cNvPr id="67" name="Picture 9" descr="Database"/>
              <p:cNvPicPr>
                <a:picLocks noChangeAspect="1" noChangeArrowheads="1"/>
              </p:cNvPicPr>
              <p:nvPr/>
            </p:nvPicPr>
            <p:blipFill>
              <a:blip r:embed="rId3" cstate="print"/>
              <a:stretch>
                <a:fillRect/>
              </a:stretch>
            </p:blipFill>
            <p:spPr bwMode="auto">
              <a:xfrm>
                <a:off x="3436718" y="3733800"/>
                <a:ext cx="583509" cy="914398"/>
              </a:xfrm>
              <a:prstGeom prst="rect">
                <a:avLst/>
              </a:prstGeom>
              <a:noFill/>
              <a:ln w="9525">
                <a:noFill/>
                <a:miter lim="800000"/>
                <a:headEnd/>
                <a:tailEnd/>
              </a:ln>
            </p:spPr>
          </p:pic>
          <p:pic>
            <p:nvPicPr>
              <p:cNvPr id="69" name="Picture 9" descr="Database"/>
              <p:cNvPicPr>
                <a:picLocks noChangeAspect="1" noChangeArrowheads="1"/>
              </p:cNvPicPr>
              <p:nvPr/>
            </p:nvPicPr>
            <p:blipFill>
              <a:blip r:embed="rId3" cstate="print"/>
              <a:stretch>
                <a:fillRect/>
              </a:stretch>
            </p:blipFill>
            <p:spPr bwMode="auto">
              <a:xfrm>
                <a:off x="2590245" y="4724402"/>
                <a:ext cx="583509" cy="914398"/>
              </a:xfrm>
              <a:prstGeom prst="rect">
                <a:avLst/>
              </a:prstGeom>
              <a:noFill/>
              <a:ln w="9525">
                <a:noFill/>
                <a:miter lim="800000"/>
                <a:headEnd/>
                <a:tailEnd/>
              </a:ln>
            </p:spPr>
          </p:pic>
          <p:pic>
            <p:nvPicPr>
              <p:cNvPr id="72" name="Picture 71" descr="Database"/>
              <p:cNvPicPr>
                <a:picLocks noChangeAspect="1" noChangeArrowheads="1"/>
              </p:cNvPicPr>
              <p:nvPr/>
            </p:nvPicPr>
            <p:blipFill>
              <a:blip r:embed="rId3" cstate="print"/>
              <a:stretch>
                <a:fillRect/>
              </a:stretch>
            </p:blipFill>
            <p:spPr bwMode="auto">
              <a:xfrm>
                <a:off x="3436720" y="4724402"/>
                <a:ext cx="583509" cy="914398"/>
              </a:xfrm>
              <a:prstGeom prst="rect">
                <a:avLst/>
              </a:prstGeom>
              <a:noFill/>
              <a:ln w="9525">
                <a:noFill/>
                <a:miter lim="800000"/>
                <a:headEnd/>
                <a:tailEnd/>
              </a:ln>
            </p:spPr>
          </p:pic>
        </p:grpSp>
        <p:cxnSp>
          <p:nvCxnSpPr>
            <p:cNvPr id="62" name="Straight Arrow Connector 61"/>
            <p:cNvCxnSpPr/>
            <p:nvPr/>
          </p:nvCxnSpPr>
          <p:spPr>
            <a:xfrm>
              <a:off x="10220628" y="2519345"/>
              <a:ext cx="609603"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cxnSp>
          <p:nvCxnSpPr>
            <p:cNvPr id="63" name="Straight Arrow Connector 62"/>
            <p:cNvCxnSpPr/>
            <p:nvPr/>
          </p:nvCxnSpPr>
          <p:spPr>
            <a:xfrm>
              <a:off x="9482270" y="2943211"/>
              <a:ext cx="609603"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sp>
          <p:nvSpPr>
            <p:cNvPr id="64" name="TextBox 63"/>
            <p:cNvSpPr txBox="1"/>
            <p:nvPr/>
          </p:nvSpPr>
          <p:spPr>
            <a:xfrm>
              <a:off x="10527115" y="3252917"/>
              <a:ext cx="2382809" cy="668285"/>
            </a:xfrm>
            <a:prstGeom prst="rect">
              <a:avLst/>
            </a:prstGeom>
            <a:noFill/>
          </p:spPr>
          <p:txBody>
            <a:bodyPr wrap="none" lIns="130039" tIns="65020" rIns="130039" bIns="65020" rtlCol="0">
              <a:spAutoFit/>
            </a:bodyPr>
            <a:lstStyle/>
            <a:p>
              <a:pPr algn="ctr" defTabSz="740588" fontAlgn="base">
                <a:lnSpc>
                  <a:spcPct val="90000"/>
                </a:lnSpc>
                <a:spcBef>
                  <a:spcPct val="0"/>
                </a:spcBef>
                <a:spcAft>
                  <a:spcPct val="0"/>
                </a:spcAft>
              </a:pPr>
              <a:r>
                <a:rPr lang="en-US" dirty="0">
                  <a:gradFill>
                    <a:gsLst>
                      <a:gs pos="0">
                        <a:schemeClr val="tx1"/>
                      </a:gs>
                      <a:gs pos="100000">
                        <a:schemeClr val="tx1"/>
                      </a:gs>
                    </a:gsLst>
                    <a:lin ang="5400000" scaled="0"/>
                  </a:gradFill>
                </a:rPr>
                <a:t>SQL Server</a:t>
              </a:r>
            </a:p>
          </p:txBody>
        </p:sp>
      </p:grpSp>
      <p:grpSp>
        <p:nvGrpSpPr>
          <p:cNvPr id="73" name="Group 52"/>
          <p:cNvGrpSpPr/>
          <p:nvPr/>
        </p:nvGrpSpPr>
        <p:grpSpPr>
          <a:xfrm rot="16200000">
            <a:off x="477528" y="3920246"/>
            <a:ext cx="3741909" cy="1066800"/>
            <a:chOff x="6076979" y="2446457"/>
            <a:chExt cx="2337791" cy="1645985"/>
          </a:xfrm>
          <a:effectLst>
            <a:outerShdw blurRad="76200" dist="88900" dir="2700000" algn="tl" rotWithShape="0">
              <a:prstClr val="black">
                <a:alpha val="50000"/>
              </a:prstClr>
            </a:outerShdw>
          </a:effectLst>
        </p:grpSpPr>
        <p:pic>
          <p:nvPicPr>
            <p:cNvPr id="79" name="Rectangle 181269"/>
            <p:cNvPicPr>
              <a:picLocks noChangeAspect="1" noChangeArrowheads="1"/>
            </p:cNvPicPr>
            <p:nvPr/>
          </p:nvPicPr>
          <p:blipFill>
            <a:blip r:embed="rId4" cstate="print"/>
            <a:stretch>
              <a:fillRect/>
            </a:stretch>
          </p:blipFill>
          <p:spPr bwMode="auto">
            <a:xfrm>
              <a:off x="6076979" y="2446457"/>
              <a:ext cx="2337791" cy="1645985"/>
            </a:xfrm>
            <a:prstGeom prst="rect">
              <a:avLst/>
            </a:prstGeom>
            <a:noFill/>
            <a:ln w="9525">
              <a:noFill/>
              <a:miter lim="800000"/>
              <a:headEnd/>
              <a:tailEnd/>
            </a:ln>
          </p:spPr>
        </p:pic>
        <p:sp>
          <p:nvSpPr>
            <p:cNvPr id="82" name="TextBox 81"/>
            <p:cNvSpPr txBox="1"/>
            <p:nvPr/>
          </p:nvSpPr>
          <p:spPr>
            <a:xfrm>
              <a:off x="7044056" y="2859910"/>
              <a:ext cx="656177" cy="527110"/>
            </a:xfrm>
            <a:prstGeom prst="rect">
              <a:avLst/>
            </a:prstGeom>
            <a:noFill/>
          </p:spPr>
          <p:txBody>
            <a:bodyPr wrap="none" rtlCol="0">
              <a:spAutoFit/>
            </a:bodyPr>
            <a:lstStyle/>
            <a:p>
              <a:pPr algn="ctr" defTabSz="740588" fontAlgn="base">
                <a:lnSpc>
                  <a:spcPct val="90000"/>
                </a:lnSpc>
                <a:spcBef>
                  <a:spcPct val="0"/>
                </a:spcBef>
                <a:spcAft>
                  <a:spcPct val="0"/>
                </a:spcAft>
              </a:pPr>
              <a:r>
                <a:rPr lang="en-US" dirty="0">
                  <a:gradFill>
                    <a:gsLst>
                      <a:gs pos="0">
                        <a:schemeClr val="bg1"/>
                      </a:gs>
                      <a:gs pos="100000">
                        <a:schemeClr val="bg1"/>
                      </a:gs>
                    </a:gsLst>
                    <a:lin ang="5400000" scaled="0"/>
                  </a:gradFill>
                </a:rPr>
                <a:t>Network</a:t>
              </a:r>
            </a:p>
          </p:txBody>
        </p:sp>
      </p:grpSp>
      <p:grpSp>
        <p:nvGrpSpPr>
          <p:cNvPr id="87" name="Group 74"/>
          <p:cNvGrpSpPr/>
          <p:nvPr/>
        </p:nvGrpSpPr>
        <p:grpSpPr>
          <a:xfrm>
            <a:off x="409575" y="2084341"/>
            <a:ext cx="1754123" cy="1381695"/>
            <a:chOff x="215856" y="1628173"/>
            <a:chExt cx="3079942" cy="2426022"/>
          </a:xfrm>
        </p:grpSpPr>
        <p:pic>
          <p:nvPicPr>
            <p:cNvPr id="100" name="Picture 2"/>
            <p:cNvPicPr>
              <a:picLocks noChangeAspect="1" noChangeArrowheads="1"/>
            </p:cNvPicPr>
            <p:nvPr/>
          </p:nvPicPr>
          <p:blipFill>
            <a:blip r:embed="rId5" cstate="screen"/>
            <a:srcRect/>
            <a:stretch>
              <a:fillRect/>
            </a:stretch>
          </p:blipFill>
          <p:spPr bwMode="auto">
            <a:xfrm>
              <a:off x="520364" y="1885979"/>
              <a:ext cx="2018345" cy="1517198"/>
            </a:xfrm>
            <a:prstGeom prst="rect">
              <a:avLst/>
            </a:prstGeom>
            <a:ln w="38100">
              <a:noFill/>
            </a:ln>
            <a:effectLst>
              <a:outerShdw blurRad="88900" algn="ctr" rotWithShape="0">
                <a:prstClr val="black">
                  <a:alpha val="40000"/>
                </a:prstClr>
              </a:outerShdw>
            </a:effectLst>
          </p:spPr>
        </p:pic>
        <p:sp>
          <p:nvSpPr>
            <p:cNvPr id="105" name="TextBox 104"/>
            <p:cNvSpPr txBox="1"/>
            <p:nvPr/>
          </p:nvSpPr>
          <p:spPr>
            <a:xfrm>
              <a:off x="325566" y="3385910"/>
              <a:ext cx="2407577" cy="668285"/>
            </a:xfrm>
            <a:prstGeom prst="rect">
              <a:avLst/>
            </a:prstGeom>
            <a:noFill/>
          </p:spPr>
          <p:txBody>
            <a:bodyPr wrap="none" lIns="130039" tIns="65020" rIns="130039" bIns="65020" rtlCol="0">
              <a:spAutoFit/>
            </a:bodyPr>
            <a:lstStyle/>
            <a:p>
              <a:pPr algn="ctr" defTabSz="740588" fontAlgn="base">
                <a:lnSpc>
                  <a:spcPct val="90000"/>
                </a:lnSpc>
                <a:spcBef>
                  <a:spcPct val="0"/>
                </a:spcBef>
                <a:spcAft>
                  <a:spcPct val="0"/>
                </a:spcAft>
              </a:pPr>
              <a:r>
                <a:rPr lang="en-US" dirty="0">
                  <a:gradFill>
                    <a:gsLst>
                      <a:gs pos="0">
                        <a:schemeClr val="tx1"/>
                      </a:gs>
                      <a:gs pos="100000">
                        <a:schemeClr val="tx1"/>
                      </a:gs>
                    </a:gsLst>
                    <a:lin ang="5400000" scaled="0"/>
                  </a:gradFill>
                </a:rPr>
                <a:t>Web Client</a:t>
              </a:r>
            </a:p>
          </p:txBody>
        </p:sp>
        <p:pic>
          <p:nvPicPr>
            <p:cNvPr id="108" name="Picture 2"/>
            <p:cNvPicPr>
              <a:picLocks noChangeAspect="1" noChangeArrowheads="1"/>
            </p:cNvPicPr>
            <p:nvPr/>
          </p:nvPicPr>
          <p:blipFill>
            <a:blip r:embed="rId6" cstate="print"/>
            <a:stretch>
              <a:fillRect/>
            </a:stretch>
          </p:blipFill>
          <p:spPr bwMode="auto">
            <a:xfrm>
              <a:off x="215856" y="1628173"/>
              <a:ext cx="996097" cy="996097"/>
            </a:xfrm>
            <a:prstGeom prst="rect">
              <a:avLst/>
            </a:prstGeom>
            <a:noFill/>
            <a:ln w="9525">
              <a:noFill/>
              <a:miter lim="800000"/>
              <a:headEnd/>
              <a:tailEnd/>
            </a:ln>
            <a:effectLst/>
          </p:spPr>
        </p:pic>
        <p:cxnSp>
          <p:nvCxnSpPr>
            <p:cNvPr id="112" name="Straight Arrow Connector 111"/>
            <p:cNvCxnSpPr/>
            <p:nvPr/>
          </p:nvCxnSpPr>
          <p:spPr>
            <a:xfrm>
              <a:off x="2573309" y="2876537"/>
              <a:ext cx="722489"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grpSp>
      <p:grpSp>
        <p:nvGrpSpPr>
          <p:cNvPr id="118" name="Group 77"/>
          <p:cNvGrpSpPr/>
          <p:nvPr/>
        </p:nvGrpSpPr>
        <p:grpSpPr>
          <a:xfrm>
            <a:off x="2438400" y="1952625"/>
            <a:ext cx="2548508" cy="4206240"/>
            <a:chOff x="3249822" y="1396902"/>
            <a:chExt cx="4474745" cy="7385444"/>
          </a:xfrm>
        </p:grpSpPr>
        <p:sp>
          <p:nvSpPr>
            <p:cNvPr id="123" name="Rectangle 122"/>
            <p:cNvSpPr/>
            <p:nvPr/>
          </p:nvSpPr>
          <p:spPr>
            <a:xfrm>
              <a:off x="4420213" y="2028805"/>
              <a:ext cx="1524011" cy="2235216"/>
            </a:xfrm>
            <a:prstGeom prst="rect">
              <a:avLst/>
            </a:prstGeom>
            <a:ln/>
          </p:spPr>
          <p:style>
            <a:lnRef idx="1">
              <a:schemeClr val="accent1"/>
            </a:lnRef>
            <a:fillRef idx="3">
              <a:schemeClr val="accent1"/>
            </a:fillRef>
            <a:effectRef idx="2">
              <a:schemeClr val="accent1"/>
            </a:effectRef>
            <a:fontRef idx="minor">
              <a:schemeClr val="lt1"/>
            </a:fontRef>
          </p:style>
          <p:txBody>
            <a:bodyPr lIns="0" tIns="91440" rIns="0" bIns="0" rtlCol="0" anchor="t"/>
            <a:lstStyle/>
            <a:p>
              <a:pPr algn="ctr" defTabSz="740588" fontAlgn="base">
                <a:lnSpc>
                  <a:spcPct val="90000"/>
                </a:lnSpc>
                <a:spcBef>
                  <a:spcPct val="0"/>
                </a:spcBef>
                <a:spcAft>
                  <a:spcPct val="0"/>
                </a:spcAft>
                <a:defRPr/>
              </a:pPr>
              <a:r>
                <a:rPr lang="en-US" sz="1400" dirty="0">
                  <a:gradFill>
                    <a:gsLst>
                      <a:gs pos="0">
                        <a:schemeClr val="tx1"/>
                      </a:gs>
                      <a:gs pos="100000">
                        <a:schemeClr val="tx1"/>
                      </a:gs>
                    </a:gsLst>
                    <a:lin ang="5400000" scaled="0"/>
                  </a:gradFill>
                  <a:sym typeface="Segoe Light" pitchFamily="64" charset="0"/>
                </a:rPr>
                <a:t>Private</a:t>
              </a:r>
            </a:p>
            <a:p>
              <a:pPr algn="ctr" defTabSz="740588" fontAlgn="base">
                <a:lnSpc>
                  <a:spcPct val="90000"/>
                </a:lnSpc>
                <a:spcBef>
                  <a:spcPct val="0"/>
                </a:spcBef>
                <a:spcAft>
                  <a:spcPct val="0"/>
                </a:spcAft>
                <a:defRPr/>
              </a:pPr>
              <a:r>
                <a:rPr lang="en-US" sz="1400" dirty="0">
                  <a:gradFill>
                    <a:gsLst>
                      <a:gs pos="0">
                        <a:schemeClr val="tx1"/>
                      </a:gs>
                      <a:gs pos="100000">
                        <a:schemeClr val="tx1"/>
                      </a:gs>
                    </a:gsLst>
                    <a:lin ang="5400000" scaled="0"/>
                  </a:gradFill>
                  <a:sym typeface="Segoe Light" pitchFamily="64" charset="0"/>
                </a:rPr>
                <a:t>Website</a:t>
              </a:r>
            </a:p>
          </p:txBody>
        </p:sp>
        <p:sp>
          <p:nvSpPr>
            <p:cNvPr id="124" name="Rectangle 123"/>
            <p:cNvSpPr/>
            <p:nvPr/>
          </p:nvSpPr>
          <p:spPr>
            <a:xfrm>
              <a:off x="4420213" y="4975227"/>
              <a:ext cx="1524011" cy="2235216"/>
            </a:xfrm>
            <a:prstGeom prst="rect">
              <a:avLst/>
            </a:prstGeom>
            <a:ln/>
          </p:spPr>
          <p:style>
            <a:lnRef idx="1">
              <a:schemeClr val="accent1"/>
            </a:lnRef>
            <a:fillRef idx="3">
              <a:schemeClr val="accent1"/>
            </a:fillRef>
            <a:effectRef idx="2">
              <a:schemeClr val="accent1"/>
            </a:effectRef>
            <a:fontRef idx="minor">
              <a:schemeClr val="lt1"/>
            </a:fontRef>
          </p:style>
          <p:txBody>
            <a:bodyPr lIns="0" tIns="91440" rIns="0" bIns="0" rtlCol="0" anchor="t"/>
            <a:lstStyle/>
            <a:p>
              <a:pPr algn="ctr" defTabSz="740588" fontAlgn="base">
                <a:lnSpc>
                  <a:spcPct val="90000"/>
                </a:lnSpc>
                <a:spcBef>
                  <a:spcPct val="0"/>
                </a:spcBef>
                <a:spcAft>
                  <a:spcPct val="0"/>
                </a:spcAft>
                <a:defRPr/>
              </a:pPr>
              <a:r>
                <a:rPr lang="en-US" sz="1400" dirty="0">
                  <a:gradFill>
                    <a:gsLst>
                      <a:gs pos="0">
                        <a:schemeClr val="tx1"/>
                      </a:gs>
                      <a:gs pos="100000">
                        <a:schemeClr val="tx1"/>
                      </a:gs>
                    </a:gsLst>
                    <a:lin ang="5400000" scaled="0"/>
                  </a:gradFill>
                  <a:sym typeface="Segoe Light" pitchFamily="64" charset="0"/>
                </a:rPr>
                <a:t>Public</a:t>
              </a:r>
            </a:p>
            <a:p>
              <a:pPr algn="ctr" defTabSz="740588" fontAlgn="base">
                <a:lnSpc>
                  <a:spcPct val="90000"/>
                </a:lnSpc>
                <a:spcBef>
                  <a:spcPct val="0"/>
                </a:spcBef>
                <a:spcAft>
                  <a:spcPct val="0"/>
                </a:spcAft>
                <a:defRPr/>
              </a:pPr>
              <a:r>
                <a:rPr lang="en-US" sz="1400" dirty="0">
                  <a:gradFill>
                    <a:gsLst>
                      <a:gs pos="0">
                        <a:schemeClr val="tx1"/>
                      </a:gs>
                      <a:gs pos="100000">
                        <a:schemeClr val="tx1"/>
                      </a:gs>
                    </a:gsLst>
                    <a:lin ang="5400000" scaled="0"/>
                  </a:gradFill>
                  <a:sym typeface="Segoe Light" pitchFamily="64" charset="0"/>
                </a:rPr>
                <a:t>Website</a:t>
              </a:r>
            </a:p>
          </p:txBody>
        </p:sp>
        <p:cxnSp>
          <p:nvCxnSpPr>
            <p:cNvPr id="125" name="Straight Arrow Connector 124"/>
            <p:cNvCxnSpPr/>
            <p:nvPr/>
          </p:nvCxnSpPr>
          <p:spPr>
            <a:xfrm>
              <a:off x="5994395" y="3146414"/>
              <a:ext cx="802765"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cxnSp>
          <p:nvCxnSpPr>
            <p:cNvPr id="126" name="Straight Arrow Connector 125"/>
            <p:cNvCxnSpPr/>
            <p:nvPr/>
          </p:nvCxnSpPr>
          <p:spPr>
            <a:xfrm>
              <a:off x="5994395" y="6092833"/>
              <a:ext cx="802765"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cxnSp>
          <p:nvCxnSpPr>
            <p:cNvPr id="127" name="Straight Arrow Connector 126"/>
            <p:cNvCxnSpPr/>
            <p:nvPr/>
          </p:nvCxnSpPr>
          <p:spPr>
            <a:xfrm>
              <a:off x="6921802" y="3146414"/>
              <a:ext cx="802765"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cxnSp>
          <p:nvCxnSpPr>
            <p:cNvPr id="128" name="Straight Arrow Connector 127"/>
            <p:cNvCxnSpPr/>
            <p:nvPr/>
          </p:nvCxnSpPr>
          <p:spPr>
            <a:xfrm>
              <a:off x="6921802" y="6092833"/>
              <a:ext cx="802765"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cxnSp>
          <p:nvCxnSpPr>
            <p:cNvPr id="129" name="Straight Connector 128"/>
            <p:cNvCxnSpPr/>
            <p:nvPr/>
          </p:nvCxnSpPr>
          <p:spPr>
            <a:xfrm rot="5400000">
              <a:off x="3160044" y="5087487"/>
              <a:ext cx="7385444" cy="4274"/>
            </a:xfrm>
            <a:prstGeom prst="line">
              <a:avLst/>
            </a:prstGeom>
            <a:ln w="38100">
              <a:gradFill>
                <a:gsLst>
                  <a:gs pos="0">
                    <a:schemeClr val="tx1">
                      <a:alpha val="0"/>
                    </a:schemeClr>
                  </a:gs>
                  <a:gs pos="30000">
                    <a:schemeClr val="tx1"/>
                  </a:gs>
                  <a:gs pos="70000">
                    <a:schemeClr val="tx1"/>
                  </a:gs>
                  <a:gs pos="100000">
                    <a:schemeClr val="tx1">
                      <a:alpha val="0"/>
                    </a:schemeClr>
                  </a:gs>
                </a:gsLst>
                <a:lin ang="0" scaled="0"/>
              </a:gradFill>
            </a:ln>
            <a:effectLst>
              <a:outerShdw blurRad="889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0" name="Picture 2"/>
            <p:cNvPicPr>
              <a:picLocks noChangeAspect="1"/>
            </p:cNvPicPr>
            <p:nvPr/>
          </p:nvPicPr>
          <p:blipFill>
            <a:blip r:embed="rId7" cstate="print"/>
            <a:srcRect/>
            <a:stretch>
              <a:fillRect/>
            </a:stretch>
          </p:blipFill>
          <p:spPr bwMode="auto">
            <a:xfrm>
              <a:off x="4420213" y="6525370"/>
              <a:ext cx="1525254" cy="685072"/>
            </a:xfrm>
            <a:prstGeom prst="rect">
              <a:avLst/>
            </a:prstGeom>
            <a:noFill/>
            <a:ln w="88900">
              <a:noFill/>
              <a:miter lim="800000"/>
              <a:headEnd/>
              <a:tailEnd/>
            </a:ln>
            <a:effectLst/>
          </p:spPr>
        </p:pic>
        <p:pic>
          <p:nvPicPr>
            <p:cNvPr id="131" name="Picture 3"/>
            <p:cNvPicPr>
              <a:picLocks noChangeAspect="1"/>
            </p:cNvPicPr>
            <p:nvPr/>
          </p:nvPicPr>
          <p:blipFill>
            <a:blip r:embed="rId7" cstate="print"/>
            <a:srcRect/>
            <a:stretch>
              <a:fillRect/>
            </a:stretch>
          </p:blipFill>
          <p:spPr bwMode="auto">
            <a:xfrm>
              <a:off x="4420213" y="3578948"/>
              <a:ext cx="1525254" cy="685072"/>
            </a:xfrm>
            <a:prstGeom prst="rect">
              <a:avLst/>
            </a:prstGeom>
            <a:noFill/>
            <a:ln w="88900">
              <a:noFill/>
              <a:miter lim="800000"/>
              <a:headEnd/>
              <a:tailEnd/>
            </a:ln>
            <a:effectLst/>
          </p:spPr>
        </p:pic>
        <p:cxnSp>
          <p:nvCxnSpPr>
            <p:cNvPr id="132" name="Straight Arrow Connector 131"/>
            <p:cNvCxnSpPr/>
            <p:nvPr/>
          </p:nvCxnSpPr>
          <p:spPr>
            <a:xfrm>
              <a:off x="3249822" y="3028939"/>
              <a:ext cx="1123871"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cxnSp>
          <p:nvCxnSpPr>
            <p:cNvPr id="133" name="Straight Arrow Connector 132"/>
            <p:cNvCxnSpPr/>
            <p:nvPr/>
          </p:nvCxnSpPr>
          <p:spPr>
            <a:xfrm>
              <a:off x="3543498" y="6067147"/>
              <a:ext cx="802765"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cxnSp>
          <p:nvCxnSpPr>
            <p:cNvPr id="134" name="Straight Arrow Connector 133"/>
            <p:cNvCxnSpPr/>
            <p:nvPr/>
          </p:nvCxnSpPr>
          <p:spPr>
            <a:xfrm>
              <a:off x="3610394" y="8103696"/>
              <a:ext cx="3178950" cy="1587"/>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grpSp>
      <p:grpSp>
        <p:nvGrpSpPr>
          <p:cNvPr id="135" name="Group 75"/>
          <p:cNvGrpSpPr/>
          <p:nvPr/>
        </p:nvGrpSpPr>
        <p:grpSpPr>
          <a:xfrm>
            <a:off x="443483" y="3890596"/>
            <a:ext cx="1537335" cy="1244637"/>
            <a:chOff x="176709" y="4799651"/>
            <a:chExt cx="2699298" cy="2185372"/>
          </a:xfrm>
        </p:grpSpPr>
        <p:pic>
          <p:nvPicPr>
            <p:cNvPr id="136" name="Picture 6"/>
            <p:cNvPicPr>
              <a:picLocks noChangeAspect="1" noChangeArrowheads="1"/>
            </p:cNvPicPr>
            <p:nvPr/>
          </p:nvPicPr>
          <p:blipFill>
            <a:blip r:embed="rId8" cstate="print"/>
            <a:srcRect/>
            <a:stretch>
              <a:fillRect/>
            </a:stretch>
          </p:blipFill>
          <p:spPr bwMode="auto">
            <a:xfrm>
              <a:off x="448307" y="4799651"/>
              <a:ext cx="1524011" cy="1143009"/>
            </a:xfrm>
            <a:prstGeom prst="rect">
              <a:avLst/>
            </a:prstGeom>
            <a:ln w="38100">
              <a:noFill/>
            </a:ln>
            <a:effectLst>
              <a:outerShdw blurRad="88900" algn="ctr" rotWithShape="0">
                <a:prstClr val="black">
                  <a:alpha val="40000"/>
                </a:prstClr>
              </a:outerShdw>
            </a:effectLst>
          </p:spPr>
        </p:pic>
        <p:sp>
          <p:nvSpPr>
            <p:cNvPr id="137" name="TextBox 136"/>
            <p:cNvSpPr txBox="1"/>
            <p:nvPr/>
          </p:nvSpPr>
          <p:spPr>
            <a:xfrm>
              <a:off x="176709" y="5879011"/>
              <a:ext cx="1896327" cy="1106012"/>
            </a:xfrm>
            <a:prstGeom prst="rect">
              <a:avLst/>
            </a:prstGeom>
            <a:noFill/>
          </p:spPr>
          <p:txBody>
            <a:bodyPr wrap="square" lIns="130039" tIns="65020" rIns="130039" bIns="65020" rtlCol="0">
              <a:spAutoFit/>
            </a:bodyPr>
            <a:lstStyle/>
            <a:p>
              <a:pPr algn="ctr" defTabSz="740588" fontAlgn="base">
                <a:lnSpc>
                  <a:spcPct val="90000"/>
                </a:lnSpc>
                <a:spcBef>
                  <a:spcPct val="0"/>
                </a:spcBef>
                <a:spcAft>
                  <a:spcPct val="0"/>
                </a:spcAft>
              </a:pPr>
              <a:r>
                <a:rPr lang="en-US" dirty="0">
                  <a:gradFill>
                    <a:gsLst>
                      <a:gs pos="0">
                        <a:schemeClr val="tx1"/>
                      </a:gs>
                      <a:gs pos="100000">
                        <a:schemeClr val="tx1"/>
                      </a:gs>
                    </a:gsLst>
                    <a:lin ang="5400000" scaled="0"/>
                  </a:gradFill>
                </a:rPr>
                <a:t>Smart Client</a:t>
              </a:r>
            </a:p>
          </p:txBody>
        </p:sp>
        <p:cxnSp>
          <p:nvCxnSpPr>
            <p:cNvPr id="138" name="Straight Arrow Connector 137"/>
            <p:cNvCxnSpPr/>
            <p:nvPr/>
          </p:nvCxnSpPr>
          <p:spPr>
            <a:xfrm>
              <a:off x="2073242" y="5446046"/>
              <a:ext cx="802765"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pic>
          <p:nvPicPr>
            <p:cNvPr id="139" name="Picture 27" descr="database"/>
            <p:cNvPicPr>
              <a:picLocks noChangeAspect="1" noChangeArrowheads="1"/>
            </p:cNvPicPr>
            <p:nvPr/>
          </p:nvPicPr>
          <p:blipFill>
            <a:blip r:embed="rId9" cstate="print"/>
            <a:stretch>
              <a:fillRect/>
            </a:stretch>
          </p:blipFill>
          <p:spPr bwMode="auto">
            <a:xfrm>
              <a:off x="1787064" y="5662617"/>
              <a:ext cx="516121" cy="771073"/>
            </a:xfrm>
            <a:prstGeom prst="rect">
              <a:avLst/>
            </a:prstGeom>
            <a:noFill/>
          </p:spPr>
        </p:pic>
      </p:grpSp>
      <p:grpSp>
        <p:nvGrpSpPr>
          <p:cNvPr id="140" name="Group 76"/>
          <p:cNvGrpSpPr/>
          <p:nvPr/>
        </p:nvGrpSpPr>
        <p:grpSpPr>
          <a:xfrm>
            <a:off x="381000" y="5466092"/>
            <a:ext cx="1571043" cy="629908"/>
            <a:chOff x="-25351" y="7565957"/>
            <a:chExt cx="2758485" cy="1106012"/>
          </a:xfrm>
        </p:grpSpPr>
        <p:sp>
          <p:nvSpPr>
            <p:cNvPr id="141" name="TextBox 140"/>
            <p:cNvSpPr txBox="1"/>
            <p:nvPr/>
          </p:nvSpPr>
          <p:spPr>
            <a:xfrm>
              <a:off x="-25351" y="7565957"/>
              <a:ext cx="2458468" cy="1106012"/>
            </a:xfrm>
            <a:prstGeom prst="rect">
              <a:avLst/>
            </a:prstGeom>
            <a:noFill/>
          </p:spPr>
          <p:txBody>
            <a:bodyPr wrap="square" lIns="130039" tIns="65020" rIns="130039" bIns="65020" rtlCol="0">
              <a:spAutoFit/>
            </a:bodyPr>
            <a:lstStyle/>
            <a:p>
              <a:pPr algn="ctr" defTabSz="740588" fontAlgn="base">
                <a:lnSpc>
                  <a:spcPct val="90000"/>
                </a:lnSpc>
                <a:spcBef>
                  <a:spcPct val="0"/>
                </a:spcBef>
                <a:spcAft>
                  <a:spcPct val="0"/>
                </a:spcAft>
              </a:pPr>
              <a:r>
                <a:rPr lang="en-US" dirty="0" smtClean="0">
                  <a:gradFill>
                    <a:gsLst>
                      <a:gs pos="0">
                        <a:schemeClr val="tx1"/>
                      </a:gs>
                      <a:gs pos="100000">
                        <a:schemeClr val="tx1"/>
                      </a:gs>
                    </a:gsLst>
                    <a:lin ang="5400000" scaled="0"/>
                  </a:gradFill>
                </a:rPr>
                <a:t>REST/ SOAP </a:t>
              </a:r>
              <a:r>
                <a:rPr lang="en-US" dirty="0">
                  <a:gradFill>
                    <a:gsLst>
                      <a:gs pos="0">
                        <a:schemeClr val="tx1"/>
                      </a:gs>
                      <a:gs pos="100000">
                        <a:schemeClr val="tx1"/>
                      </a:gs>
                    </a:gsLst>
                    <a:lin ang="5400000" scaled="0"/>
                  </a:gradFill>
                </a:rPr>
                <a:t>APIs</a:t>
              </a:r>
            </a:p>
          </p:txBody>
        </p:sp>
        <p:cxnSp>
          <p:nvCxnSpPr>
            <p:cNvPr id="142" name="Straight Arrow Connector 141"/>
            <p:cNvCxnSpPr/>
            <p:nvPr/>
          </p:nvCxnSpPr>
          <p:spPr>
            <a:xfrm>
              <a:off x="1930368" y="8091510"/>
              <a:ext cx="802766" cy="1587"/>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grpSp>
      <p:grpSp>
        <p:nvGrpSpPr>
          <p:cNvPr id="143" name="Group 78"/>
          <p:cNvGrpSpPr/>
          <p:nvPr/>
        </p:nvGrpSpPr>
        <p:grpSpPr>
          <a:xfrm>
            <a:off x="4805933" y="2312515"/>
            <a:ext cx="1152285" cy="3360820"/>
            <a:chOff x="7055568" y="2028805"/>
            <a:chExt cx="2023215" cy="5901030"/>
          </a:xfrm>
        </p:grpSpPr>
        <p:sp>
          <p:nvSpPr>
            <p:cNvPr id="144" name="Rectangle 143"/>
            <p:cNvSpPr/>
            <p:nvPr/>
          </p:nvSpPr>
          <p:spPr>
            <a:xfrm>
              <a:off x="7416806" y="2028805"/>
              <a:ext cx="1219209" cy="2235216"/>
            </a:xfrm>
            <a:prstGeom prst="rect">
              <a:avLst/>
            </a:prstGeom>
            <a:ln/>
          </p:spPr>
          <p:style>
            <a:lnRef idx="1">
              <a:schemeClr val="accent3"/>
            </a:lnRef>
            <a:fillRef idx="3">
              <a:schemeClr val="accent3"/>
            </a:fillRef>
            <a:effectRef idx="2">
              <a:schemeClr val="accent3"/>
            </a:effectRef>
            <a:fontRef idx="minor">
              <a:schemeClr val="lt1"/>
            </a:fontRef>
          </p:style>
          <p:txBody>
            <a:bodyPr vert="vert270" lIns="130039" tIns="65020" rIns="130039" bIns="65020" rtlCol="0" anchor="ctr"/>
            <a:lstStyle/>
            <a:p>
              <a:pPr algn="ctr" defTabSz="740588" fontAlgn="base">
                <a:lnSpc>
                  <a:spcPct val="90000"/>
                </a:lnSpc>
                <a:spcBef>
                  <a:spcPct val="0"/>
                </a:spcBef>
                <a:spcAft>
                  <a:spcPct val="0"/>
                </a:spcAft>
                <a:defRPr/>
              </a:pPr>
              <a:r>
                <a:rPr lang="en-US" dirty="0">
                  <a:gradFill>
                    <a:gsLst>
                      <a:gs pos="0">
                        <a:schemeClr val="tx1"/>
                      </a:gs>
                      <a:gs pos="100000">
                        <a:schemeClr val="tx1"/>
                      </a:gs>
                    </a:gsLst>
                    <a:lin ang="5400000" scaled="0"/>
                  </a:gradFill>
                  <a:sym typeface="Segoe Light" pitchFamily="64" charset="0"/>
                </a:rPr>
                <a:t>Functional</a:t>
              </a:r>
            </a:p>
            <a:p>
              <a:pPr algn="ctr" defTabSz="740588" fontAlgn="base">
                <a:lnSpc>
                  <a:spcPct val="90000"/>
                </a:lnSpc>
                <a:spcBef>
                  <a:spcPct val="0"/>
                </a:spcBef>
                <a:spcAft>
                  <a:spcPct val="0"/>
                </a:spcAft>
                <a:defRPr/>
              </a:pPr>
              <a:r>
                <a:rPr lang="en-US" dirty="0">
                  <a:gradFill>
                    <a:gsLst>
                      <a:gs pos="0">
                        <a:schemeClr val="tx1"/>
                      </a:gs>
                      <a:gs pos="100000">
                        <a:schemeClr val="tx1"/>
                      </a:gs>
                    </a:gsLst>
                    <a:lin ang="5400000" scaled="0"/>
                  </a:gradFill>
                  <a:sym typeface="Segoe Light" pitchFamily="64" charset="0"/>
                </a:rPr>
                <a:t>Services</a:t>
              </a:r>
            </a:p>
          </p:txBody>
        </p:sp>
        <p:sp>
          <p:nvSpPr>
            <p:cNvPr id="145" name="Rectangle 144"/>
            <p:cNvSpPr/>
            <p:nvPr/>
          </p:nvSpPr>
          <p:spPr>
            <a:xfrm>
              <a:off x="7416806" y="4975226"/>
              <a:ext cx="1219209" cy="2235216"/>
            </a:xfrm>
            <a:prstGeom prst="rect">
              <a:avLst/>
            </a:prstGeom>
            <a:ln/>
          </p:spPr>
          <p:style>
            <a:lnRef idx="1">
              <a:schemeClr val="accent3"/>
            </a:lnRef>
            <a:fillRef idx="3">
              <a:schemeClr val="accent3"/>
            </a:fillRef>
            <a:effectRef idx="2">
              <a:schemeClr val="accent3"/>
            </a:effectRef>
            <a:fontRef idx="minor">
              <a:schemeClr val="lt1"/>
            </a:fontRef>
          </p:style>
          <p:txBody>
            <a:bodyPr vert="vert270" lIns="130039" tIns="65020" rIns="130039" bIns="65020" rtlCol="0" anchor="ctr"/>
            <a:lstStyle/>
            <a:p>
              <a:pPr algn="ctr" defTabSz="740588" fontAlgn="base">
                <a:lnSpc>
                  <a:spcPct val="90000"/>
                </a:lnSpc>
                <a:spcBef>
                  <a:spcPct val="0"/>
                </a:spcBef>
                <a:spcAft>
                  <a:spcPct val="0"/>
                </a:spcAft>
                <a:defRPr/>
              </a:pPr>
              <a:r>
                <a:rPr lang="en-US" dirty="0">
                  <a:gradFill>
                    <a:gsLst>
                      <a:gs pos="0">
                        <a:schemeClr val="tx1"/>
                      </a:gs>
                      <a:gs pos="100000">
                        <a:schemeClr val="tx1"/>
                      </a:gs>
                    </a:gsLst>
                    <a:lin ang="5400000" scaled="0"/>
                  </a:gradFill>
                  <a:sym typeface="Segoe Light" pitchFamily="64" charset="0"/>
                </a:rPr>
                <a:t>Metadata</a:t>
              </a:r>
            </a:p>
            <a:p>
              <a:pPr algn="ctr" defTabSz="740588" fontAlgn="base">
                <a:lnSpc>
                  <a:spcPct val="90000"/>
                </a:lnSpc>
                <a:spcBef>
                  <a:spcPct val="0"/>
                </a:spcBef>
                <a:spcAft>
                  <a:spcPct val="0"/>
                </a:spcAft>
                <a:defRPr/>
              </a:pPr>
              <a:r>
                <a:rPr lang="en-US" dirty="0">
                  <a:gradFill>
                    <a:gsLst>
                      <a:gs pos="0">
                        <a:schemeClr val="tx1"/>
                      </a:gs>
                      <a:gs pos="100000">
                        <a:schemeClr val="tx1"/>
                      </a:gs>
                    </a:gsLst>
                    <a:lin ang="5400000" scaled="0"/>
                  </a:gradFill>
                  <a:sym typeface="Segoe Light" pitchFamily="64" charset="0"/>
                </a:rPr>
                <a:t>Services</a:t>
              </a:r>
            </a:p>
          </p:txBody>
        </p:sp>
        <p:sp>
          <p:nvSpPr>
            <p:cNvPr id="146" name="TextBox 145"/>
            <p:cNvSpPr txBox="1"/>
            <p:nvPr/>
          </p:nvSpPr>
          <p:spPr>
            <a:xfrm>
              <a:off x="7055568" y="7261550"/>
              <a:ext cx="2023215" cy="668285"/>
            </a:xfrm>
            <a:prstGeom prst="rect">
              <a:avLst/>
            </a:prstGeom>
            <a:noFill/>
          </p:spPr>
          <p:txBody>
            <a:bodyPr wrap="none" lIns="130039" tIns="65020" rIns="130039" bIns="65020" rtlCol="0">
              <a:spAutoFit/>
            </a:bodyPr>
            <a:lstStyle/>
            <a:p>
              <a:pPr algn="ctr" defTabSz="740588" fontAlgn="base">
                <a:lnSpc>
                  <a:spcPct val="90000"/>
                </a:lnSpc>
                <a:spcBef>
                  <a:spcPct val="0"/>
                </a:spcBef>
                <a:spcAft>
                  <a:spcPct val="0"/>
                </a:spcAft>
              </a:pPr>
              <a:r>
                <a:rPr lang="en-US" dirty="0" smtClean="0">
                  <a:gradFill>
                    <a:gsLst>
                      <a:gs pos="0">
                        <a:schemeClr val="tx1"/>
                      </a:gs>
                      <a:gs pos="100000">
                        <a:schemeClr val="tx1"/>
                      </a:gs>
                    </a:gsLst>
                    <a:lin ang="5400000" scaled="0"/>
                  </a:gradFill>
                </a:rPr>
                <a:t>WCF/WF</a:t>
              </a:r>
              <a:endParaRPr lang="en-US" dirty="0">
                <a:gradFill>
                  <a:gsLst>
                    <a:gs pos="0">
                      <a:schemeClr val="tx1"/>
                    </a:gs>
                    <a:gs pos="100000">
                      <a:schemeClr val="tx1"/>
                    </a:gs>
                  </a:gsLst>
                  <a:lin ang="5400000" scaled="0"/>
                </a:gradFill>
              </a:endParaRPr>
            </a:p>
          </p:txBody>
        </p:sp>
      </p:grpSp>
      <p:grpSp>
        <p:nvGrpSpPr>
          <p:cNvPr id="147" name="Group 80"/>
          <p:cNvGrpSpPr/>
          <p:nvPr/>
        </p:nvGrpSpPr>
        <p:grpSpPr>
          <a:xfrm>
            <a:off x="6258687" y="3648075"/>
            <a:ext cx="2281041" cy="2209800"/>
            <a:chOff x="9221738" y="4443981"/>
            <a:chExt cx="4005124" cy="3880031"/>
          </a:xfrm>
        </p:grpSpPr>
        <p:cxnSp>
          <p:nvCxnSpPr>
            <p:cNvPr id="148" name="Straight Arrow Connector 147"/>
            <p:cNvCxnSpPr/>
            <p:nvPr/>
          </p:nvCxnSpPr>
          <p:spPr>
            <a:xfrm flipV="1">
              <a:off x="9221738" y="6091245"/>
              <a:ext cx="610102" cy="1587"/>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sp>
          <p:nvSpPr>
            <p:cNvPr id="149" name="TextBox 148"/>
            <p:cNvSpPr txBox="1"/>
            <p:nvPr/>
          </p:nvSpPr>
          <p:spPr>
            <a:xfrm>
              <a:off x="10410605" y="5610412"/>
              <a:ext cx="2816257" cy="1106011"/>
            </a:xfrm>
            <a:prstGeom prst="rect">
              <a:avLst/>
            </a:prstGeom>
            <a:noFill/>
          </p:spPr>
          <p:txBody>
            <a:bodyPr wrap="none" lIns="130039" tIns="65020" rIns="130039" bIns="65020" rtlCol="0">
              <a:spAutoFit/>
            </a:bodyPr>
            <a:lstStyle/>
            <a:p>
              <a:pPr algn="ctr" defTabSz="740588" fontAlgn="base">
                <a:lnSpc>
                  <a:spcPct val="90000"/>
                </a:lnSpc>
                <a:spcBef>
                  <a:spcPct val="0"/>
                </a:spcBef>
                <a:spcAft>
                  <a:spcPct val="0"/>
                </a:spcAft>
              </a:pPr>
              <a:r>
                <a:rPr lang="en-US" dirty="0">
                  <a:gradFill>
                    <a:gsLst>
                      <a:gs pos="0">
                        <a:schemeClr val="tx1"/>
                      </a:gs>
                      <a:gs pos="100000">
                        <a:schemeClr val="tx1"/>
                      </a:gs>
                    </a:gsLst>
                    <a:lin ang="5400000" scaled="0"/>
                  </a:gradFill>
                </a:rPr>
                <a:t>SQL Server</a:t>
              </a:r>
            </a:p>
            <a:p>
              <a:pPr algn="ctr" defTabSz="740588" fontAlgn="base">
                <a:lnSpc>
                  <a:spcPct val="90000"/>
                </a:lnSpc>
                <a:spcBef>
                  <a:spcPct val="0"/>
                </a:spcBef>
                <a:spcAft>
                  <a:spcPct val="0"/>
                </a:spcAft>
              </a:pPr>
              <a:r>
                <a:rPr lang="en-US" dirty="0">
                  <a:gradFill>
                    <a:gsLst>
                      <a:gs pos="0">
                        <a:schemeClr val="tx1"/>
                      </a:gs>
                      <a:gs pos="100000">
                        <a:schemeClr val="tx1"/>
                      </a:gs>
                    </a:gsLst>
                    <a:lin ang="5400000" scaled="0"/>
                  </a:gradFill>
                </a:rPr>
                <a:t>Data Services</a:t>
              </a:r>
            </a:p>
          </p:txBody>
        </p:sp>
        <p:pic>
          <p:nvPicPr>
            <p:cNvPr id="150" name="Picture 4"/>
            <p:cNvPicPr>
              <a:picLocks noChangeAspect="1"/>
            </p:cNvPicPr>
            <p:nvPr/>
          </p:nvPicPr>
          <p:blipFill>
            <a:blip r:embed="rId10" cstate="print"/>
            <a:srcRect/>
            <a:stretch>
              <a:fillRect/>
            </a:stretch>
          </p:blipFill>
          <p:spPr bwMode="auto">
            <a:xfrm>
              <a:off x="10671210" y="4443982"/>
              <a:ext cx="2332048" cy="1308439"/>
            </a:xfrm>
            <a:prstGeom prst="rect">
              <a:avLst/>
            </a:prstGeom>
            <a:noFill/>
            <a:ln w="88900">
              <a:noFill/>
              <a:miter lim="800000"/>
              <a:headEnd/>
              <a:tailEnd/>
            </a:ln>
            <a:effectLst/>
          </p:spPr>
        </p:pic>
        <p:pic>
          <p:nvPicPr>
            <p:cNvPr id="151" name="Rectangle 181269"/>
            <p:cNvPicPr>
              <a:picLocks noChangeAspect="1" noChangeArrowheads="1"/>
            </p:cNvPicPr>
            <p:nvPr/>
          </p:nvPicPr>
          <p:blipFill>
            <a:blip r:embed="rId11" cstate="print"/>
            <a:stretch>
              <a:fillRect/>
            </a:stretch>
          </p:blipFill>
          <p:spPr bwMode="auto">
            <a:xfrm rot="16200000">
              <a:off x="8243037" y="5781925"/>
              <a:ext cx="3880031" cy="1204144"/>
            </a:xfrm>
            <a:prstGeom prst="rect">
              <a:avLst/>
            </a:prstGeom>
            <a:noFill/>
            <a:ln w="9525">
              <a:noFill/>
              <a:miter lim="800000"/>
              <a:headEnd/>
              <a:tailEnd/>
            </a:ln>
          </p:spPr>
        </p:pic>
        <p:cxnSp>
          <p:nvCxnSpPr>
            <p:cNvPr id="152" name="Straight Arrow Connector 151"/>
            <p:cNvCxnSpPr/>
            <p:nvPr/>
          </p:nvCxnSpPr>
          <p:spPr>
            <a:xfrm>
              <a:off x="10431490" y="5519742"/>
              <a:ext cx="609604"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grpSp>
      <p:grpSp>
        <p:nvGrpSpPr>
          <p:cNvPr id="153" name="Group 81"/>
          <p:cNvGrpSpPr/>
          <p:nvPr/>
        </p:nvGrpSpPr>
        <p:grpSpPr>
          <a:xfrm>
            <a:off x="6949057" y="4870424"/>
            <a:ext cx="1751512" cy="879909"/>
            <a:chOff x="10288614" y="6810257"/>
            <a:chExt cx="3075357" cy="1544969"/>
          </a:xfrm>
        </p:grpSpPr>
        <p:pic>
          <p:nvPicPr>
            <p:cNvPr id="154" name="Picture 5"/>
            <p:cNvPicPr>
              <a:picLocks noChangeAspect="1"/>
            </p:cNvPicPr>
            <p:nvPr/>
          </p:nvPicPr>
          <p:blipFill>
            <a:blip r:embed="rId12" cstate="print"/>
            <a:srcRect l="-10084" t="-20168" r="-10084" b="-16134"/>
            <a:stretch>
              <a:fillRect/>
            </a:stretch>
          </p:blipFill>
          <p:spPr bwMode="auto">
            <a:xfrm>
              <a:off x="10639827" y="6810257"/>
              <a:ext cx="2724144" cy="1544969"/>
            </a:xfrm>
            <a:prstGeom prst="rect">
              <a:avLst/>
            </a:prstGeom>
            <a:solidFill>
              <a:schemeClr val="bg1"/>
            </a:solidFill>
            <a:ln w="88900">
              <a:noFill/>
              <a:miter lim="800000"/>
              <a:headEnd/>
              <a:tailEnd/>
            </a:ln>
            <a:effectLst>
              <a:innerShdw>
                <a:prstClr val="black"/>
              </a:innerShdw>
              <a:softEdge rad="127000"/>
            </a:effectLst>
          </p:spPr>
        </p:pic>
        <p:cxnSp>
          <p:nvCxnSpPr>
            <p:cNvPr id="155" name="Straight Arrow Connector 154"/>
            <p:cNvCxnSpPr/>
            <p:nvPr/>
          </p:nvCxnSpPr>
          <p:spPr>
            <a:xfrm>
              <a:off x="10288614" y="7591444"/>
              <a:ext cx="609604" cy="2258"/>
            </a:xfrm>
            <a:prstGeom prst="straightConnector1">
              <a:avLst/>
            </a:prstGeom>
            <a:noFill/>
            <a:ln w="38100" cap="flat" cmpd="sng" algn="ctr">
              <a:solidFill>
                <a:schemeClr val="tx1">
                  <a:lumMod val="65000"/>
                  <a:lumOff val="35000"/>
                </a:schemeClr>
              </a:solidFill>
              <a:prstDash val="solid"/>
              <a:headEnd type="triangle"/>
              <a:tailEnd type="triangle"/>
            </a:ln>
            <a:effectLst>
              <a:outerShdw blurRad="88900" algn="ctr" rotWithShape="0">
                <a:prstClr val="black">
                  <a:alpha val="40000"/>
                </a:prstClr>
              </a:outerShdw>
            </a:effectLst>
          </p:spPr>
        </p:cxnSp>
      </p:grpSp>
      <p:sp>
        <p:nvSpPr>
          <p:cNvPr id="157" name="Rectangle 156"/>
          <p:cNvSpPr/>
          <p:nvPr/>
        </p:nvSpPr>
        <p:spPr>
          <a:xfrm>
            <a:off x="381000" y="1447800"/>
            <a:ext cx="8382000" cy="382566"/>
          </a:xfrm>
          <a:prstGeom prst="rect">
            <a:avLst/>
          </a:prstGeom>
        </p:spPr>
        <p:txBody>
          <a:bodyPr wrap="square" lIns="74066" tIns="37033" rIns="74066" bIns="37033">
            <a:spAutoFit/>
          </a:bodyPr>
          <a:lstStyle/>
          <a:p>
            <a:pPr algn="ctr"/>
            <a:r>
              <a:rPr lang="en-US" sz="2000" dirty="0">
                <a:gradFill>
                  <a:gsLst>
                    <a:gs pos="0">
                      <a:schemeClr val="tx1"/>
                    </a:gs>
                    <a:gs pos="100000">
                      <a:schemeClr val="tx1"/>
                    </a:gs>
                  </a:gsLst>
                  <a:lin ang="5400000" scaled="0"/>
                </a:gradFill>
                <a:hlinkClick r:id="rId13"/>
              </a:rPr>
              <a:t>http://www.codeplex.com/LitwareHR</a:t>
            </a:r>
            <a:r>
              <a:rPr lang="en-US" sz="2000" dirty="0">
                <a:gradFill>
                  <a:gsLst>
                    <a:gs pos="0">
                      <a:schemeClr val="tx1"/>
                    </a:gs>
                    <a:gs pos="100000">
                      <a:schemeClr val="tx1"/>
                    </a:gs>
                  </a:gsLst>
                  <a:lin ang="5400000" scaled="0"/>
                </a:gra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500"/>
                                        <p:tgtEl>
                                          <p:spTgt spid="1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7"/>
                                        </p:tgtEl>
                                        <p:attrNameLst>
                                          <p:attrName>style.visibility</p:attrName>
                                        </p:attrNameLst>
                                      </p:cBhvr>
                                      <p:to>
                                        <p:strVal val="visible"/>
                                      </p:to>
                                    </p:set>
                                    <p:animEffect transition="in" filter="fade">
                                      <p:cBhvr>
                                        <p:cTn id="41" dur="500"/>
                                        <p:tgtEl>
                                          <p:spTgt spid="14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fade">
                                      <p:cBhvr>
                                        <p:cTn id="4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04801" y="1524000"/>
            <a:ext cx="4343400" cy="4001730"/>
          </a:xfrm>
          <a:prstGeom prst="rect">
            <a:avLst/>
          </a:prstGeom>
          <a:gradFill>
            <a:gsLst>
              <a:gs pos="0">
                <a:schemeClr val="bg1">
                  <a:alpha val="1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4800600" y="1524000"/>
            <a:ext cx="4016478" cy="4001730"/>
          </a:xfrm>
          <a:prstGeom prst="rect">
            <a:avLst/>
          </a:prstGeom>
          <a:gradFill>
            <a:gsLst>
              <a:gs pos="0">
                <a:schemeClr val="bg1">
                  <a:alpha val="1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0" y="5459413"/>
            <a:ext cx="9144000" cy="48418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941796"/>
          </a:xfrm>
        </p:spPr>
        <p:txBody>
          <a:bodyPr/>
          <a:lstStyle/>
          <a:p>
            <a:r>
              <a:rPr dirty="0" smtClean="0"/>
              <a:t>Application Design Tools</a:t>
            </a:r>
            <a:br>
              <a:rPr dirty="0" smtClean="0"/>
            </a:br>
            <a:r>
              <a:rPr sz="2800" dirty="0" smtClean="0">
                <a:gradFill>
                  <a:gsLst>
                    <a:gs pos="5000">
                      <a:schemeClr val="accent2">
                        <a:lumMod val="20000"/>
                        <a:lumOff val="80000"/>
                      </a:schemeClr>
                    </a:gs>
                    <a:gs pos="85000">
                      <a:schemeClr val="accent2">
                        <a:lumMod val="20000"/>
                        <a:lumOff val="80000"/>
                      </a:schemeClr>
                    </a:gs>
                  </a:gsLst>
                  <a:lin ang="5400000" scaled="0"/>
                </a:gradFill>
              </a:rPr>
              <a:t>The </a:t>
            </a:r>
            <a:r>
              <a:rPr lang="en-US" sz="2800" dirty="0" smtClean="0">
                <a:gradFill>
                  <a:gsLst>
                    <a:gs pos="5000">
                      <a:schemeClr val="accent2">
                        <a:lumMod val="20000"/>
                        <a:lumOff val="80000"/>
                      </a:schemeClr>
                    </a:gs>
                    <a:gs pos="85000">
                      <a:schemeClr val="accent2">
                        <a:lumMod val="20000"/>
                        <a:lumOff val="80000"/>
                      </a:schemeClr>
                    </a:gs>
                  </a:gsLst>
                  <a:lin ang="5400000" scaled="0"/>
                </a:gradFill>
              </a:rPr>
              <a:t>Software+Services </a:t>
            </a:r>
            <a:r>
              <a:rPr sz="2800" dirty="0" smtClean="0">
                <a:gradFill>
                  <a:gsLst>
                    <a:gs pos="5000">
                      <a:schemeClr val="accent2">
                        <a:lumMod val="20000"/>
                        <a:lumOff val="80000"/>
                      </a:schemeClr>
                    </a:gs>
                    <a:gs pos="85000">
                      <a:schemeClr val="accent2">
                        <a:lumMod val="20000"/>
                        <a:lumOff val="80000"/>
                      </a:schemeClr>
                    </a:gs>
                  </a:gsLst>
                  <a:lin ang="5400000" scaled="0"/>
                </a:gradFill>
              </a:rPr>
              <a:t>Blueprints Library</a:t>
            </a:r>
            <a:endParaRPr sz="2800" dirty="0">
              <a:gradFill>
                <a:gsLst>
                  <a:gs pos="5000">
                    <a:schemeClr val="accent2">
                      <a:lumMod val="20000"/>
                      <a:lumOff val="80000"/>
                    </a:schemeClr>
                  </a:gs>
                  <a:gs pos="85000">
                    <a:schemeClr val="accent2">
                      <a:lumMod val="20000"/>
                      <a:lumOff val="80000"/>
                    </a:schemeClr>
                  </a:gs>
                </a:gsLst>
                <a:lin ang="5400000" scaled="0"/>
              </a:gradFill>
            </a:endParaRPr>
          </a:p>
        </p:txBody>
      </p:sp>
      <p:sp>
        <p:nvSpPr>
          <p:cNvPr id="3" name="Text Placeholder 2"/>
          <p:cNvSpPr>
            <a:spLocks noGrp="1"/>
          </p:cNvSpPr>
          <p:nvPr>
            <p:ph sz="half" idx="1"/>
          </p:nvPr>
        </p:nvSpPr>
        <p:spPr>
          <a:xfrm>
            <a:off x="381000" y="1590474"/>
            <a:ext cx="4191000" cy="3706656"/>
          </a:xfrm>
        </p:spPr>
        <p:txBody>
          <a:bodyPr/>
          <a:lstStyle/>
          <a:p>
            <a:pPr marL="123838" indent="-225425">
              <a:spcBef>
                <a:spcPts val="380"/>
              </a:spcBef>
            </a:pPr>
            <a:r>
              <a:rPr lang="en-US" sz="2000" b="1" dirty="0" smtClean="0"/>
              <a:t>Blueprints Manager</a:t>
            </a:r>
          </a:p>
          <a:p>
            <a:pPr marL="457200" lvl="1" indent="-225425">
              <a:spcBef>
                <a:spcPts val="380"/>
              </a:spcBef>
            </a:pPr>
            <a:r>
              <a:rPr lang="en-US" sz="1800" dirty="0" smtClean="0"/>
              <a:t>Add-in for Visual Studio</a:t>
            </a:r>
          </a:p>
          <a:p>
            <a:pPr marL="457200" lvl="1" indent="-225425">
              <a:spcBef>
                <a:spcPts val="380"/>
              </a:spcBef>
            </a:pPr>
            <a:r>
              <a:rPr lang="en-US" sz="1800" dirty="0" smtClean="0"/>
              <a:t>Manages Blueprint components</a:t>
            </a:r>
          </a:p>
          <a:p>
            <a:pPr marL="457200" lvl="1" indent="-225425">
              <a:spcBef>
                <a:spcPts val="380"/>
              </a:spcBef>
            </a:pPr>
            <a:r>
              <a:rPr lang="en-US" sz="1800" dirty="0" smtClean="0"/>
              <a:t>Facilitates their use on Visual Studio projects</a:t>
            </a:r>
          </a:p>
          <a:p>
            <a:pPr marL="457200" lvl="1" indent="-225425">
              <a:spcBef>
                <a:spcPts val="380"/>
              </a:spcBef>
            </a:pPr>
            <a:r>
              <a:rPr lang="en-US" sz="1800" dirty="0" smtClean="0"/>
              <a:t>Build-your-own-Blueprint tools</a:t>
            </a:r>
          </a:p>
          <a:p>
            <a:pPr marL="231775" indent="-231775">
              <a:spcBef>
                <a:spcPts val="380"/>
              </a:spcBef>
            </a:pPr>
            <a:r>
              <a:rPr lang="en-US" sz="2000" b="1" dirty="0" smtClean="0"/>
              <a:t>Blueprint Kits for S+S</a:t>
            </a:r>
          </a:p>
          <a:p>
            <a:pPr marL="457200" lvl="1" indent="-225425">
              <a:spcBef>
                <a:spcPts val="380"/>
              </a:spcBef>
            </a:pPr>
            <a:r>
              <a:rPr lang="en-US" sz="1800" dirty="0" smtClean="0"/>
              <a:t>process guidance,</a:t>
            </a:r>
          </a:p>
          <a:p>
            <a:pPr marL="457200" lvl="1" indent="-225425">
              <a:spcBef>
                <a:spcPts val="380"/>
              </a:spcBef>
            </a:pPr>
            <a:r>
              <a:rPr lang="en-US" sz="1800" dirty="0" smtClean="0"/>
              <a:t>human-readable resources (docs, decks, videos, etc.) </a:t>
            </a:r>
          </a:p>
          <a:p>
            <a:pPr marL="457200" lvl="1" indent="-225425">
              <a:spcBef>
                <a:spcPts val="380"/>
              </a:spcBef>
              <a:spcAft>
                <a:spcPts val="600"/>
              </a:spcAft>
            </a:pPr>
            <a:r>
              <a:rPr lang="en-US" sz="1800" dirty="0" smtClean="0"/>
              <a:t>machine-readable resources (code snippets, templates, frameworks, DSL tools, etc.) </a:t>
            </a:r>
          </a:p>
        </p:txBody>
      </p:sp>
      <p:sp>
        <p:nvSpPr>
          <p:cNvPr id="13" name="Content Placeholder 12"/>
          <p:cNvSpPr>
            <a:spLocks noGrp="1"/>
          </p:cNvSpPr>
          <p:nvPr>
            <p:ph sz="half" idx="2"/>
          </p:nvPr>
        </p:nvSpPr>
        <p:spPr>
          <a:xfrm>
            <a:off x="4876800" y="1590474"/>
            <a:ext cx="3886200" cy="3765133"/>
          </a:xfrm>
        </p:spPr>
        <p:txBody>
          <a:bodyPr/>
          <a:lstStyle/>
          <a:p>
            <a:pPr marL="231775" indent="-231775">
              <a:spcBef>
                <a:spcPts val="380"/>
              </a:spcBef>
            </a:pPr>
            <a:r>
              <a:rPr lang="en-US" sz="2000" b="1" dirty="0" smtClean="0"/>
              <a:t>Blueprints available today</a:t>
            </a:r>
          </a:p>
          <a:p>
            <a:pPr lvl="1">
              <a:spcBef>
                <a:spcPts val="380"/>
              </a:spcBef>
            </a:pPr>
            <a:r>
              <a:rPr lang="en-US" sz="1800" dirty="0" smtClean="0"/>
              <a:t>Outlook + Services</a:t>
            </a:r>
          </a:p>
          <a:p>
            <a:pPr lvl="1">
              <a:spcBef>
                <a:spcPts val="380"/>
              </a:spcBef>
            </a:pPr>
            <a:r>
              <a:rPr lang="en-US" sz="1800" dirty="0" smtClean="0"/>
              <a:t>Video.Show (Jan 08)</a:t>
            </a:r>
          </a:p>
          <a:p>
            <a:pPr lvl="1">
              <a:spcBef>
                <a:spcPts val="380"/>
              </a:spcBef>
            </a:pPr>
            <a:r>
              <a:rPr lang="en-US" sz="1800" dirty="0" smtClean="0"/>
              <a:t>Silverlight in Sharepoint </a:t>
            </a:r>
          </a:p>
          <a:p>
            <a:pPr lvl="1">
              <a:spcBef>
                <a:spcPts val="380"/>
              </a:spcBef>
            </a:pPr>
            <a:r>
              <a:rPr lang="en-US" sz="1800" dirty="0" smtClean="0"/>
              <a:t>Multi-Tenant Data Access</a:t>
            </a:r>
          </a:p>
          <a:p>
            <a:pPr lvl="1">
              <a:spcBef>
                <a:spcPts val="380"/>
              </a:spcBef>
            </a:pPr>
            <a:r>
              <a:rPr lang="en-US" sz="1800" dirty="0" smtClean="0"/>
              <a:t>Desktop Services Host </a:t>
            </a:r>
          </a:p>
          <a:p>
            <a:pPr lvl="1">
              <a:spcBef>
                <a:spcPts val="380"/>
              </a:spcBef>
            </a:pPr>
            <a:r>
              <a:rPr lang="en-US" sz="1800" dirty="0" smtClean="0"/>
              <a:t>Sync Framework</a:t>
            </a:r>
          </a:p>
          <a:p>
            <a:pPr lvl="1">
              <a:spcBef>
                <a:spcPts val="380"/>
              </a:spcBef>
              <a:spcAft>
                <a:spcPts val="600"/>
              </a:spcAft>
            </a:pPr>
            <a:r>
              <a:rPr lang="en-US" sz="1800" dirty="0" smtClean="0"/>
              <a:t>Workflow Activity Factory</a:t>
            </a:r>
          </a:p>
          <a:p>
            <a:pPr marL="231775" indent="-231775">
              <a:spcBef>
                <a:spcPts val="380"/>
              </a:spcBef>
            </a:pPr>
            <a:r>
              <a:rPr lang="en-US" sz="2000" b="1" dirty="0" smtClean="0"/>
              <a:t>Third party Blueprints</a:t>
            </a:r>
          </a:p>
          <a:p>
            <a:pPr marL="557199" lvl="1" indent="-231775">
              <a:spcBef>
                <a:spcPts val="380"/>
              </a:spcBef>
              <a:spcAft>
                <a:spcPts val="600"/>
              </a:spcAft>
            </a:pPr>
            <a:r>
              <a:rPr lang="en-US" sz="1800" dirty="0" smtClean="0"/>
              <a:t>InfoSys Blueprints library</a:t>
            </a:r>
          </a:p>
          <a:p>
            <a:pPr marL="231775" indent="-231775">
              <a:spcBef>
                <a:spcPts val="380"/>
              </a:spcBef>
            </a:pPr>
            <a:r>
              <a:rPr lang="en-US" sz="2000" b="1" dirty="0" smtClean="0"/>
              <a:t>Many more coming this year</a:t>
            </a:r>
          </a:p>
          <a:p>
            <a:pPr marL="557199" lvl="1" indent="-231775">
              <a:spcBef>
                <a:spcPts val="380"/>
              </a:spcBef>
            </a:pPr>
            <a:endParaRPr lang="en-US" sz="1600" b="1" dirty="0" smtClean="0"/>
          </a:p>
        </p:txBody>
      </p:sp>
      <p:sp>
        <p:nvSpPr>
          <p:cNvPr id="4" name="TextBox 3"/>
          <p:cNvSpPr txBox="1"/>
          <p:nvPr/>
        </p:nvSpPr>
        <p:spPr>
          <a:xfrm>
            <a:off x="381000" y="5508626"/>
            <a:ext cx="8382000" cy="369332"/>
          </a:xfrm>
          <a:prstGeom prst="rect">
            <a:avLst/>
          </a:prstGeom>
          <a:noFill/>
        </p:spPr>
        <p:txBody>
          <a:bodyPr wrap="square" lIns="0" tIns="0" rIns="0" bIns="0" rtlCol="0">
            <a:spAutoFit/>
          </a:bodyPr>
          <a:lstStyle/>
          <a:p>
            <a:pPr algn="ctr" fontAlgn="base">
              <a:spcBef>
                <a:spcPct val="0"/>
              </a:spcBef>
              <a:spcAft>
                <a:spcPct val="0"/>
              </a:spcAft>
            </a:pPr>
            <a:r>
              <a:rPr lang="en-US" sz="2400" b="1" dirty="0" smtClean="0">
                <a:ln w="3175">
                  <a:noFill/>
                </a:ln>
                <a:gradFill>
                  <a:gsLst>
                    <a:gs pos="5000">
                      <a:schemeClr val="accent2">
                        <a:lumMod val="20000"/>
                        <a:lumOff val="80000"/>
                      </a:schemeClr>
                    </a:gs>
                    <a:gs pos="85000">
                      <a:schemeClr val="accent2">
                        <a:lumMod val="20000"/>
                        <a:lumOff val="80000"/>
                      </a:schemeClr>
                    </a:gs>
                  </a:gsLst>
                  <a:lin ang="5400000" scaled="0"/>
                </a:gradFill>
                <a:effectLst>
                  <a:outerShdw blurRad="88900" algn="ctr" rotWithShape="0">
                    <a:prstClr val="black">
                      <a:alpha val="40000"/>
                    </a:prstClr>
                  </a:outerShdw>
                </a:effectLst>
                <a:latin typeface="+mj-lt"/>
                <a:ea typeface="+mj-ea"/>
                <a:cs typeface="+mj-cs"/>
              </a:rPr>
              <a:t>Visit </a:t>
            </a:r>
            <a:r>
              <a:rPr lang="en-US" sz="2400" b="1" dirty="0" smtClean="0">
                <a:ln w="3175">
                  <a:noFill/>
                </a:ln>
                <a:gradFill>
                  <a:gsLst>
                    <a:gs pos="5000">
                      <a:schemeClr val="accent2">
                        <a:lumMod val="20000"/>
                        <a:lumOff val="80000"/>
                      </a:schemeClr>
                    </a:gs>
                    <a:gs pos="85000">
                      <a:schemeClr val="accent2">
                        <a:lumMod val="20000"/>
                        <a:lumOff val="80000"/>
                      </a:schemeClr>
                    </a:gs>
                  </a:gsLst>
                  <a:lin ang="5400000" scaled="0"/>
                </a:gradFill>
                <a:effectLst>
                  <a:outerShdw blurRad="88900" algn="ctr" rotWithShape="0">
                    <a:prstClr val="black">
                      <a:alpha val="40000"/>
                    </a:prstClr>
                  </a:outerShdw>
                </a:effectLst>
                <a:latin typeface="+mj-lt"/>
                <a:ea typeface="+mj-ea"/>
                <a:cs typeface="+mj-cs"/>
                <a:hlinkClick r:id="rId3"/>
              </a:rPr>
              <a:t>http://www.codeplex.com/blueprints</a:t>
            </a:r>
            <a:r>
              <a:rPr lang="en-US" sz="2400" b="1" dirty="0" smtClean="0">
                <a:ln w="3175">
                  <a:noFill/>
                </a:ln>
                <a:gradFill>
                  <a:gsLst>
                    <a:gs pos="5000">
                      <a:schemeClr val="accent2">
                        <a:lumMod val="20000"/>
                        <a:lumOff val="80000"/>
                      </a:schemeClr>
                    </a:gs>
                    <a:gs pos="85000">
                      <a:schemeClr val="accent2">
                        <a:lumMod val="20000"/>
                        <a:lumOff val="80000"/>
                      </a:schemeClr>
                    </a:gs>
                  </a:gsLst>
                  <a:lin ang="5400000" scaled="0"/>
                </a:gradFill>
                <a:effectLst>
                  <a:outerShdw blurRad="88900" algn="ctr" rotWithShape="0">
                    <a:prstClr val="black">
                      <a:alpha val="40000"/>
                    </a:prstClr>
                  </a:outerShdw>
                </a:effectLst>
                <a:latin typeface="+mj-lt"/>
                <a:ea typeface="+mj-ea"/>
                <a:cs typeface="+mj-cs"/>
              </a:rPr>
              <a:t> </a:t>
            </a:r>
          </a:p>
        </p:txBody>
      </p:sp>
      <p:pic>
        <p:nvPicPr>
          <p:cNvPr id="2050" name="Picture 2" descr="http://i.msdn.microsoft.com/aa699360.BlueprintsLogo1-50-Codeplex(en-us,MSDN.10).png"/>
          <p:cNvPicPr>
            <a:picLocks noChangeAspect="1" noChangeArrowheads="1"/>
          </p:cNvPicPr>
          <p:nvPr/>
        </p:nvPicPr>
        <p:blipFill>
          <a:blip r:embed="rId4" cstate="print"/>
          <a:srcRect/>
          <a:stretch>
            <a:fillRect/>
          </a:stretch>
        </p:blipFill>
        <p:spPr bwMode="auto">
          <a:xfrm>
            <a:off x="7772400" y="228600"/>
            <a:ext cx="990600" cy="1005842"/>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dirty="0" smtClean="0"/>
              <a:t>Find a Development Partner:</a:t>
            </a:r>
            <a:br>
              <a:rPr dirty="0" smtClean="0"/>
            </a:br>
            <a:r>
              <a:rPr sz="3600" dirty="0" smtClean="0">
                <a:hlinkClick r:id="rId3"/>
              </a:rPr>
              <a:t>www.isvnxt.com</a:t>
            </a:r>
            <a:r>
              <a:rPr dirty="0" smtClean="0"/>
              <a:t> </a:t>
            </a:r>
            <a:endParaRPr lang="en-US" dirty="0"/>
          </a:p>
        </p:txBody>
      </p:sp>
      <p:sp>
        <p:nvSpPr>
          <p:cNvPr id="3" name="Content Placeholder 2"/>
          <p:cNvSpPr>
            <a:spLocks noGrp="1"/>
          </p:cNvSpPr>
          <p:nvPr>
            <p:ph idx="1"/>
          </p:nvPr>
        </p:nvSpPr>
        <p:spPr>
          <a:xfrm>
            <a:off x="304800" y="1652451"/>
            <a:ext cx="3200400" cy="4367349"/>
          </a:xfrm>
        </p:spPr>
        <p:txBody>
          <a:bodyPr/>
          <a:lstStyle/>
          <a:p>
            <a:pPr>
              <a:spcAft>
                <a:spcPts val="600"/>
              </a:spcAft>
            </a:pPr>
            <a:r>
              <a:rPr lang="en-US" dirty="0" smtClean="0"/>
              <a:t>Directory of S+S Development Partners</a:t>
            </a:r>
          </a:p>
          <a:p>
            <a:pPr>
              <a:spcAft>
                <a:spcPts val="600"/>
              </a:spcAft>
            </a:pPr>
            <a:r>
              <a:rPr lang="en-US" dirty="0" smtClean="0"/>
              <a:t>Specialists in Platform Migrations</a:t>
            </a:r>
          </a:p>
          <a:p>
            <a:pPr>
              <a:spcAft>
                <a:spcPts val="600"/>
              </a:spcAft>
            </a:pPr>
            <a:r>
              <a:rPr lang="en-US" dirty="0" smtClean="0"/>
              <a:t>Specialists in Product Development</a:t>
            </a:r>
          </a:p>
          <a:p>
            <a:pPr>
              <a:spcAft>
                <a:spcPts val="600"/>
              </a:spcAft>
            </a:pPr>
            <a:endParaRPr lang="en-US" dirty="0"/>
          </a:p>
        </p:txBody>
      </p:sp>
      <p:pic>
        <p:nvPicPr>
          <p:cNvPr id="1026" name="Picture 2"/>
          <p:cNvPicPr>
            <a:picLocks noChangeAspect="1" noChangeArrowheads="1"/>
          </p:cNvPicPr>
          <p:nvPr/>
        </p:nvPicPr>
        <p:blipFill>
          <a:blip r:embed="rId4" cstate="print"/>
          <a:srcRect r="22529"/>
          <a:stretch>
            <a:fillRect/>
          </a:stretch>
        </p:blipFill>
        <p:spPr bwMode="auto">
          <a:xfrm>
            <a:off x="4038600" y="1066800"/>
            <a:ext cx="4619586" cy="4936766"/>
          </a:xfrm>
          <a:prstGeom prst="rect">
            <a:avLst/>
          </a:prstGeom>
          <a:noFill/>
          <a:ln w="9525">
            <a:noFill/>
            <a:miter lim="800000"/>
            <a:headEnd/>
            <a:tailEnd/>
          </a:ln>
          <a:effectLst>
            <a:outerShdw blurRad="50800" dist="38100" dir="2700000" algn="tl" rotWithShape="0">
              <a:prstClr val="black">
                <a:alpha val="40000"/>
              </a:prstClr>
            </a:outerShdw>
            <a:softEdge rad="127000"/>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5257800"/>
            <a:ext cx="9144000" cy="914400"/>
          </a:xfrm>
          <a:prstGeom prst="rect">
            <a:avLst/>
          </a:prstGeom>
          <a:gradFill>
            <a:gsLst>
              <a:gs pos="0">
                <a:schemeClr val="bg1">
                  <a:alpha val="30000"/>
                </a:schemeClr>
              </a:gs>
              <a:gs pos="100000">
                <a:schemeClr val="bg1">
                  <a:alpha val="1000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28"/>
          <p:cNvGrpSpPr/>
          <p:nvPr/>
        </p:nvGrpSpPr>
        <p:grpSpPr>
          <a:xfrm>
            <a:off x="381000" y="2438400"/>
            <a:ext cx="1752600" cy="3629026"/>
            <a:chOff x="381000" y="2133600"/>
            <a:chExt cx="1752600" cy="3933826"/>
          </a:xfrm>
        </p:grpSpPr>
        <p:sp>
          <p:nvSpPr>
            <p:cNvPr id="26" name="Down Arrow Callout 25"/>
            <p:cNvSpPr/>
            <p:nvPr/>
          </p:nvSpPr>
          <p:spPr bwMode="auto">
            <a:xfrm>
              <a:off x="381000" y="4876801"/>
              <a:ext cx="1752600" cy="1190625"/>
            </a:xfrm>
            <a:prstGeom prst="downArrowCallout">
              <a:avLst>
                <a:gd name="adj1" fmla="val 16667"/>
                <a:gd name="adj2" fmla="val 16033"/>
                <a:gd name="adj3" fmla="val 14433"/>
                <a:gd name="adj4" fmla="val 74577"/>
              </a:avLst>
            </a:prstGeom>
            <a:ln w="19050">
              <a:solidFill>
                <a:schemeClr val="accent1">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20"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chemeClr val="tx1"/>
                      </a:gs>
                      <a:gs pos="100000">
                        <a:schemeClr val="tx1"/>
                      </a:gs>
                    </a:gsLst>
                    <a:lin ang="5400000" scaled="0"/>
                  </a:gradFill>
                </a:rPr>
                <a:t>Catalogue</a:t>
              </a:r>
            </a:p>
          </p:txBody>
        </p:sp>
        <p:sp>
          <p:nvSpPr>
            <p:cNvPr id="22" name="Down Arrow Callout 21"/>
            <p:cNvSpPr/>
            <p:nvPr/>
          </p:nvSpPr>
          <p:spPr bwMode="auto">
            <a:xfrm>
              <a:off x="381000" y="3962400"/>
              <a:ext cx="1752600" cy="1190625"/>
            </a:xfrm>
            <a:prstGeom prst="downArrowCallout">
              <a:avLst>
                <a:gd name="adj1" fmla="val 16667"/>
                <a:gd name="adj2" fmla="val 16033"/>
                <a:gd name="adj3" fmla="val 14433"/>
                <a:gd name="adj4" fmla="val 74577"/>
              </a:avLst>
            </a:prstGeom>
            <a:ln w="19050">
              <a:solidFill>
                <a:schemeClr val="accent1">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182880"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chemeClr val="tx1"/>
                      </a:gs>
                      <a:gs pos="100000">
                        <a:schemeClr val="tx1"/>
                      </a:gs>
                    </a:gsLst>
                    <a:lin ang="5400000" scaled="0"/>
                  </a:gradFill>
                </a:rPr>
                <a:t>Proof of Concept/Launch</a:t>
              </a:r>
            </a:p>
          </p:txBody>
        </p:sp>
        <p:sp>
          <p:nvSpPr>
            <p:cNvPr id="27" name="Down Arrow Callout 26"/>
            <p:cNvSpPr/>
            <p:nvPr/>
          </p:nvSpPr>
          <p:spPr bwMode="auto">
            <a:xfrm>
              <a:off x="381000" y="3048001"/>
              <a:ext cx="1752600" cy="1190625"/>
            </a:xfrm>
            <a:prstGeom prst="downArrowCallout">
              <a:avLst>
                <a:gd name="adj1" fmla="val 16667"/>
                <a:gd name="adj2" fmla="val 16033"/>
                <a:gd name="adj3" fmla="val 14433"/>
                <a:gd name="adj4" fmla="val 74577"/>
              </a:avLst>
            </a:prstGeom>
            <a:ln w="19050">
              <a:solidFill>
                <a:schemeClr val="accent1">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182880"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chemeClr val="tx1"/>
                      </a:gs>
                      <a:gs pos="100000">
                        <a:schemeClr val="tx1"/>
                      </a:gs>
                    </a:gsLst>
                    <a:lin ang="5400000" scaled="0"/>
                  </a:gradFill>
                </a:rPr>
                <a:t>Architecture Design Sessions</a:t>
              </a:r>
            </a:p>
          </p:txBody>
        </p:sp>
        <p:sp>
          <p:nvSpPr>
            <p:cNvPr id="28" name="Down Arrow Callout 27"/>
            <p:cNvSpPr/>
            <p:nvPr/>
          </p:nvSpPr>
          <p:spPr bwMode="auto">
            <a:xfrm>
              <a:off x="381000" y="2133600"/>
              <a:ext cx="1752600" cy="1190625"/>
            </a:xfrm>
            <a:prstGeom prst="downArrowCallout">
              <a:avLst>
                <a:gd name="adj1" fmla="val 16667"/>
                <a:gd name="adj2" fmla="val 16033"/>
                <a:gd name="adj3" fmla="val 14433"/>
                <a:gd name="adj4" fmla="val 74577"/>
              </a:avLst>
            </a:prstGeom>
            <a:ln w="19050">
              <a:solidFill>
                <a:schemeClr val="accent1">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182880"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dirty="0" smtClean="0">
                  <a:gradFill>
                    <a:gsLst>
                      <a:gs pos="0">
                        <a:schemeClr val="tx1"/>
                      </a:gs>
                      <a:gs pos="100000">
                        <a:schemeClr val="tx1"/>
                      </a:gs>
                    </a:gsLst>
                    <a:lin ang="5400000" scaled="0"/>
                  </a:gradFill>
                </a:rPr>
                <a:t>Business Design Sessions</a:t>
              </a:r>
            </a:p>
          </p:txBody>
        </p:sp>
      </p:grpSp>
      <p:sp>
        <p:nvSpPr>
          <p:cNvPr id="2" name="Title 1"/>
          <p:cNvSpPr>
            <a:spLocks noGrp="1"/>
          </p:cNvSpPr>
          <p:nvPr>
            <p:ph type="title"/>
          </p:nvPr>
        </p:nvSpPr>
        <p:spPr>
          <a:xfrm>
            <a:off x="381000" y="230188"/>
            <a:ext cx="8382000" cy="553998"/>
          </a:xfrm>
        </p:spPr>
        <p:txBody>
          <a:bodyPr/>
          <a:lstStyle/>
          <a:p>
            <a:r>
              <a:rPr lang="en-US" dirty="0" smtClean="0"/>
              <a:t>Select the Right Hosting Partner</a:t>
            </a:r>
            <a:endParaRPr lang="en-US" dirty="0"/>
          </a:p>
        </p:txBody>
      </p:sp>
      <p:sp>
        <p:nvSpPr>
          <p:cNvPr id="4" name="Text Placeholder 4"/>
          <p:cNvSpPr txBox="1">
            <a:spLocks/>
          </p:cNvSpPr>
          <p:nvPr/>
        </p:nvSpPr>
        <p:spPr>
          <a:xfrm>
            <a:off x="2296505" y="2510844"/>
            <a:ext cx="6466495" cy="2594556"/>
          </a:xfrm>
          <a:prstGeom prst="rect">
            <a:avLst/>
          </a:prstGeom>
        </p:spPr>
        <p:txBody>
          <a:bodyPr lIns="0" tIns="0" rIns="0" bIns="0">
            <a:spAutoFit/>
          </a:bodyPr>
          <a:lstStyle/>
          <a:p>
            <a:pPr marL="284163" indent="-284163" fontAlgn="base">
              <a:lnSpc>
                <a:spcPct val="90000"/>
              </a:lnSpc>
              <a:spcBef>
                <a:spcPct val="20000"/>
              </a:spcBef>
              <a:spcAft>
                <a:spcPts val="300"/>
              </a:spcAft>
              <a:buClr>
                <a:srgbClr val="A8BEE2"/>
              </a:buClr>
              <a:buSzPct val="100000"/>
              <a:buBlip>
                <a:blip r:embed="rId3"/>
              </a:buBlip>
              <a:defRPr/>
            </a:pPr>
            <a:r>
              <a:rPr lang="en-US" sz="2400" dirty="0" smtClean="0">
                <a:gradFill>
                  <a:gsLst>
                    <a:gs pos="0">
                      <a:schemeClr val="tx1"/>
                    </a:gs>
                    <a:gs pos="100000">
                      <a:schemeClr val="tx1"/>
                    </a:gs>
                  </a:gsLst>
                  <a:lin ang="5400000" scaled="0"/>
                </a:gradFill>
              </a:rPr>
              <a:t>The </a:t>
            </a:r>
            <a:r>
              <a:rPr lang="en-US" sz="2400" dirty="0">
                <a:gradFill>
                  <a:gsLst>
                    <a:gs pos="0">
                      <a:schemeClr val="tx1"/>
                    </a:gs>
                    <a:gs pos="100000">
                      <a:schemeClr val="tx1"/>
                    </a:gs>
                  </a:gsLst>
                  <a:lin ang="5400000" scaled="0"/>
                </a:gradFill>
              </a:rPr>
              <a:t>program provides the SaaS ISV </a:t>
            </a:r>
            <a:r>
              <a:rPr lang="en-US" sz="2400" dirty="0" smtClean="0">
                <a:gradFill>
                  <a:gsLst>
                    <a:gs pos="0">
                      <a:schemeClr val="tx1"/>
                    </a:gs>
                    <a:gs pos="100000">
                      <a:schemeClr val="tx1"/>
                    </a:gs>
                  </a:gsLst>
                  <a:lin ang="5400000" scaled="0"/>
                </a:gradFill>
              </a:rPr>
              <a:t>with</a:t>
            </a:r>
            <a:endParaRPr lang="en-US" sz="2400" dirty="0">
              <a:gradFill>
                <a:gsLst>
                  <a:gs pos="0">
                    <a:schemeClr val="tx1"/>
                  </a:gs>
                  <a:gs pos="100000">
                    <a:schemeClr val="tx1"/>
                  </a:gs>
                </a:gsLst>
                <a:lin ang="5400000" scaled="0"/>
              </a:gradFill>
            </a:endParaRPr>
          </a:p>
          <a:p>
            <a:pPr marL="571500" lvl="2" indent="-285750" fontAlgn="base">
              <a:lnSpc>
                <a:spcPct val="90000"/>
              </a:lnSpc>
              <a:spcBef>
                <a:spcPts val="600"/>
              </a:spcBef>
              <a:spcAft>
                <a:spcPts val="300"/>
              </a:spcAft>
              <a:buClr>
                <a:srgbClr val="A8BEE2"/>
              </a:buClr>
              <a:buSzPct val="100000"/>
              <a:buBlip>
                <a:blip r:embed="rId3"/>
              </a:buBlip>
              <a:defRPr/>
            </a:pPr>
            <a:r>
              <a:rPr lang="en-US" sz="2000" dirty="0">
                <a:gradFill>
                  <a:gsLst>
                    <a:gs pos="0">
                      <a:schemeClr val="tx1"/>
                    </a:gs>
                    <a:gs pos="100000">
                      <a:schemeClr val="tx1"/>
                    </a:gs>
                  </a:gsLst>
                  <a:lin ang="5400000" scaled="0"/>
                </a:gradFill>
              </a:rPr>
              <a:t>Business </a:t>
            </a:r>
            <a:r>
              <a:rPr lang="en-US" sz="2000" dirty="0" smtClean="0">
                <a:gradFill>
                  <a:gsLst>
                    <a:gs pos="0">
                      <a:schemeClr val="tx1"/>
                    </a:gs>
                    <a:gs pos="100000">
                      <a:schemeClr val="tx1"/>
                    </a:gs>
                  </a:gsLst>
                  <a:lin ang="5400000" scaled="0"/>
                </a:gradFill>
              </a:rPr>
              <a:t>Design Session</a:t>
            </a:r>
            <a:endParaRPr lang="en-US" sz="2000" dirty="0">
              <a:gradFill>
                <a:gsLst>
                  <a:gs pos="0">
                    <a:schemeClr val="tx1"/>
                  </a:gs>
                  <a:gs pos="100000">
                    <a:schemeClr val="tx1"/>
                  </a:gs>
                </a:gsLst>
                <a:lin ang="5400000" scaled="0"/>
              </a:gradFill>
            </a:endParaRPr>
          </a:p>
          <a:p>
            <a:pPr marL="571500" lvl="2" indent="-285750" fontAlgn="base">
              <a:lnSpc>
                <a:spcPct val="90000"/>
              </a:lnSpc>
              <a:spcBef>
                <a:spcPct val="20000"/>
              </a:spcBef>
              <a:spcAft>
                <a:spcPts val="300"/>
              </a:spcAft>
              <a:buClr>
                <a:srgbClr val="A8BEE2"/>
              </a:buClr>
              <a:buSzPct val="100000"/>
              <a:buBlip>
                <a:blip r:embed="rId3"/>
              </a:buBlip>
              <a:defRPr/>
            </a:pPr>
            <a:r>
              <a:rPr lang="en-US" sz="2000" dirty="0" smtClean="0">
                <a:gradFill>
                  <a:gsLst>
                    <a:gs pos="0">
                      <a:schemeClr val="tx1"/>
                    </a:gs>
                    <a:gs pos="100000">
                      <a:schemeClr val="tx1"/>
                    </a:gs>
                  </a:gsLst>
                  <a:lin ang="5400000" scaled="0"/>
                </a:gradFill>
              </a:rPr>
              <a:t>Architecture Design Session</a:t>
            </a:r>
            <a:endParaRPr lang="en-US" sz="2000" dirty="0">
              <a:gradFill>
                <a:gsLst>
                  <a:gs pos="0">
                    <a:schemeClr val="tx1"/>
                  </a:gs>
                  <a:gs pos="100000">
                    <a:schemeClr val="tx1"/>
                  </a:gs>
                </a:gsLst>
                <a:lin ang="5400000" scaled="0"/>
              </a:gradFill>
            </a:endParaRPr>
          </a:p>
          <a:p>
            <a:pPr marL="571500" lvl="2" indent="-285750" fontAlgn="base">
              <a:lnSpc>
                <a:spcPct val="90000"/>
              </a:lnSpc>
              <a:spcBef>
                <a:spcPct val="20000"/>
              </a:spcBef>
              <a:spcAft>
                <a:spcPts val="300"/>
              </a:spcAft>
              <a:buClr>
                <a:srgbClr val="A8BEE2"/>
              </a:buClr>
              <a:buSzPct val="100000"/>
              <a:buBlip>
                <a:blip r:embed="rId3"/>
              </a:buBlip>
              <a:defRPr/>
            </a:pPr>
            <a:r>
              <a:rPr lang="en-US" sz="2000" dirty="0">
                <a:gradFill>
                  <a:gsLst>
                    <a:gs pos="0">
                      <a:schemeClr val="tx1"/>
                    </a:gs>
                    <a:gs pos="100000">
                      <a:schemeClr val="tx1"/>
                    </a:gs>
                  </a:gsLst>
                  <a:lin ang="5400000" scaled="0"/>
                </a:gradFill>
              </a:rPr>
              <a:t>Access to Microsoft </a:t>
            </a:r>
            <a:r>
              <a:rPr lang="en-US" sz="2000" dirty="0" smtClean="0">
                <a:gradFill>
                  <a:gsLst>
                    <a:gs pos="0">
                      <a:schemeClr val="tx1"/>
                    </a:gs>
                    <a:gs pos="100000">
                      <a:schemeClr val="tx1"/>
                    </a:gs>
                  </a:gsLst>
                  <a:lin ang="5400000" scaled="0"/>
                </a:gradFill>
              </a:rPr>
              <a:t>development partners </a:t>
            </a:r>
            <a:endParaRPr lang="en-US" sz="2000" dirty="0">
              <a:gradFill>
                <a:gsLst>
                  <a:gs pos="0">
                    <a:schemeClr val="tx1"/>
                  </a:gs>
                  <a:gs pos="100000">
                    <a:schemeClr val="tx1"/>
                  </a:gs>
                </a:gsLst>
                <a:lin ang="5400000" scaled="0"/>
              </a:gradFill>
            </a:endParaRPr>
          </a:p>
          <a:p>
            <a:pPr marL="571500" lvl="2" indent="-285750" fontAlgn="base">
              <a:lnSpc>
                <a:spcPct val="90000"/>
              </a:lnSpc>
              <a:spcBef>
                <a:spcPct val="20000"/>
              </a:spcBef>
              <a:spcAft>
                <a:spcPts val="300"/>
              </a:spcAft>
              <a:buClr>
                <a:srgbClr val="A8BEE2"/>
              </a:buClr>
              <a:buSzPct val="100000"/>
              <a:buBlip>
                <a:blip r:embed="rId3"/>
              </a:buBlip>
              <a:defRPr/>
            </a:pPr>
            <a:r>
              <a:rPr lang="en-US" sz="2000" dirty="0" smtClean="0">
                <a:gradFill>
                  <a:gsLst>
                    <a:gs pos="0">
                      <a:schemeClr val="tx1"/>
                    </a:gs>
                    <a:gs pos="100000">
                      <a:schemeClr val="tx1"/>
                    </a:gs>
                  </a:gsLst>
                  <a:lin ang="5400000" scaled="0"/>
                </a:gradFill>
              </a:rPr>
              <a:t>Microsoft </a:t>
            </a:r>
            <a:r>
              <a:rPr lang="en-US" sz="2000" dirty="0">
                <a:gradFill>
                  <a:gsLst>
                    <a:gs pos="0">
                      <a:schemeClr val="tx1"/>
                    </a:gs>
                    <a:gs pos="100000">
                      <a:schemeClr val="tx1"/>
                    </a:gs>
                  </a:gsLst>
                  <a:lin ang="5400000" scaled="0"/>
                </a:gradFill>
              </a:rPr>
              <a:t>Gold Certified </a:t>
            </a:r>
            <a:r>
              <a:rPr lang="en-US" sz="2000" dirty="0" smtClean="0">
                <a:gradFill>
                  <a:gsLst>
                    <a:gs pos="0">
                      <a:schemeClr val="tx1"/>
                    </a:gs>
                    <a:gs pos="100000">
                      <a:schemeClr val="tx1"/>
                    </a:gs>
                  </a:gsLst>
                  <a:lin ang="5400000" scaled="0"/>
                </a:gradFill>
              </a:rPr>
              <a:t>hosting</a:t>
            </a:r>
            <a:endParaRPr lang="en-US" sz="2000" dirty="0">
              <a:gradFill>
                <a:gsLst>
                  <a:gs pos="0">
                    <a:schemeClr val="tx1"/>
                  </a:gs>
                  <a:gs pos="100000">
                    <a:schemeClr val="tx1"/>
                  </a:gs>
                </a:gsLst>
                <a:lin ang="5400000" scaled="0"/>
              </a:gradFill>
            </a:endParaRPr>
          </a:p>
          <a:p>
            <a:pPr marL="571500" lvl="2" indent="-285750" fontAlgn="base">
              <a:lnSpc>
                <a:spcPct val="90000"/>
              </a:lnSpc>
              <a:spcBef>
                <a:spcPct val="20000"/>
              </a:spcBef>
              <a:spcAft>
                <a:spcPts val="300"/>
              </a:spcAft>
              <a:buClr>
                <a:srgbClr val="A8BEE2"/>
              </a:buClr>
              <a:buSzPct val="100000"/>
              <a:buBlip>
                <a:blip r:embed="rId3"/>
              </a:buBlip>
              <a:defRPr/>
            </a:pPr>
            <a:r>
              <a:rPr lang="en-US" sz="2000" dirty="0">
                <a:gradFill>
                  <a:gsLst>
                    <a:gs pos="0">
                      <a:schemeClr val="tx1"/>
                    </a:gs>
                    <a:gs pos="100000">
                      <a:schemeClr val="tx1"/>
                    </a:gs>
                  </a:gsLst>
                  <a:lin ang="5400000" scaled="0"/>
                </a:gradFill>
              </a:rPr>
              <a:t>Access to new channels to market</a:t>
            </a:r>
            <a:endParaRPr lang="en-GB" sz="2000" dirty="0">
              <a:gradFill>
                <a:gsLst>
                  <a:gs pos="0">
                    <a:schemeClr val="tx1"/>
                  </a:gs>
                  <a:gs pos="100000">
                    <a:schemeClr val="tx1"/>
                  </a:gs>
                </a:gsLst>
                <a:lin ang="5400000" scaled="0"/>
              </a:gradFill>
            </a:endParaRPr>
          </a:p>
          <a:p>
            <a:pPr marL="569913" lvl="1" indent="-284163" fontAlgn="base">
              <a:lnSpc>
                <a:spcPct val="90000"/>
              </a:lnSpc>
              <a:spcBef>
                <a:spcPct val="20000"/>
              </a:spcBef>
              <a:spcAft>
                <a:spcPts val="300"/>
              </a:spcAft>
              <a:buClr>
                <a:srgbClr val="A8BEE2"/>
              </a:buClr>
              <a:buSzPct val="100000"/>
              <a:buBlip>
                <a:blip r:embed="rId3"/>
              </a:buBlip>
              <a:defRPr/>
            </a:pPr>
            <a:r>
              <a:rPr lang="en-GB" sz="2000" dirty="0">
                <a:gradFill>
                  <a:gsLst>
                    <a:gs pos="0">
                      <a:schemeClr val="tx1"/>
                    </a:gs>
                    <a:gs pos="100000">
                      <a:schemeClr val="tx1"/>
                    </a:gs>
                  </a:gsLst>
                  <a:lin ang="5400000" scaled="0"/>
                </a:gradFill>
              </a:rPr>
              <a:t>Additional technical </a:t>
            </a:r>
            <a:r>
              <a:rPr lang="en-GB" sz="2000" dirty="0" smtClean="0">
                <a:gradFill>
                  <a:gsLst>
                    <a:gs pos="0">
                      <a:schemeClr val="tx1"/>
                    </a:gs>
                    <a:gs pos="100000">
                      <a:schemeClr val="tx1"/>
                    </a:gs>
                  </a:gsLst>
                  <a:lin ang="5400000" scaled="0"/>
                </a:gradFill>
              </a:rPr>
              <a:t>and </a:t>
            </a:r>
            <a:r>
              <a:rPr lang="en-GB" sz="2000" dirty="0">
                <a:gradFill>
                  <a:gsLst>
                    <a:gs pos="0">
                      <a:schemeClr val="tx1"/>
                    </a:gs>
                    <a:gs pos="100000">
                      <a:schemeClr val="tx1"/>
                    </a:gs>
                  </a:gsLst>
                  <a:lin ang="5400000" scaled="0"/>
                </a:gradFill>
              </a:rPr>
              <a:t>business guidance</a:t>
            </a:r>
          </a:p>
        </p:txBody>
      </p:sp>
      <p:sp>
        <p:nvSpPr>
          <p:cNvPr id="19" name="TextBox 18"/>
          <p:cNvSpPr txBox="1"/>
          <p:nvPr/>
        </p:nvSpPr>
        <p:spPr>
          <a:xfrm>
            <a:off x="2286000" y="5345668"/>
            <a:ext cx="6934200" cy="615553"/>
          </a:xfrm>
          <a:prstGeom prst="rect">
            <a:avLst/>
          </a:prstGeom>
          <a:noFill/>
        </p:spPr>
        <p:txBody>
          <a:bodyPr wrap="square" lIns="0" tIns="0" rIns="0" bIns="0" rtlCol="0">
            <a:spAutoFit/>
          </a:bodyPr>
          <a:lstStyle/>
          <a:p>
            <a:pPr algn="l" rtl="0" fontAlgn="base">
              <a:spcBef>
                <a:spcPct val="0"/>
              </a:spcBef>
              <a:spcAft>
                <a:spcPct val="0"/>
              </a:spcAft>
            </a:pPr>
            <a:r>
              <a:rPr lang="en-US" sz="2400" dirty="0" smtClean="0">
                <a:gradFill>
                  <a:gsLst>
                    <a:gs pos="0">
                      <a:schemeClr val="tx1"/>
                    </a:gs>
                    <a:gs pos="100000">
                      <a:schemeClr val="tx1"/>
                    </a:gs>
                  </a:gsLst>
                  <a:lin ang="5400000" scaled="0"/>
                </a:gradFill>
              </a:rPr>
              <a:t>Find a partner today:</a:t>
            </a:r>
          </a:p>
          <a:p>
            <a:pPr fontAlgn="base">
              <a:spcBef>
                <a:spcPct val="0"/>
              </a:spcBef>
              <a:spcAft>
                <a:spcPct val="0"/>
              </a:spcAft>
            </a:pPr>
            <a:r>
              <a:rPr lang="en-US" sz="1600" b="1" dirty="0" smtClean="0">
                <a:gradFill>
                  <a:gsLst>
                    <a:gs pos="0">
                      <a:schemeClr val="tx1"/>
                    </a:gs>
                    <a:gs pos="100000">
                      <a:schemeClr val="tx1"/>
                    </a:gs>
                  </a:gsLst>
                  <a:lin ang="5400000" scaled="0"/>
                </a:gradFill>
                <a:hlinkClick r:id="rId4"/>
              </a:rPr>
              <a:t>http://www.microsoft.com/hosting/programs/incubationcenter.mspx</a:t>
            </a:r>
            <a:r>
              <a:rPr lang="en-US" sz="1600" b="1" dirty="0" smtClean="0">
                <a:gradFill>
                  <a:gsLst>
                    <a:gs pos="0">
                      <a:schemeClr val="tx1"/>
                    </a:gs>
                    <a:gs pos="100000">
                      <a:schemeClr val="tx1"/>
                    </a:gs>
                  </a:gsLst>
                  <a:lin ang="5400000" scaled="0"/>
                </a:gradFill>
              </a:rPr>
              <a:t> </a:t>
            </a:r>
            <a:endParaRPr lang="en-US" sz="1600" b="1" dirty="0">
              <a:gradFill>
                <a:gsLst>
                  <a:gs pos="0">
                    <a:schemeClr val="tx1"/>
                  </a:gs>
                  <a:gs pos="100000">
                    <a:schemeClr val="tx1"/>
                  </a:gs>
                </a:gsLst>
                <a:lin ang="5400000" scaled="0"/>
              </a:gradFill>
            </a:endParaRPr>
          </a:p>
        </p:txBody>
      </p:sp>
      <p:pic>
        <p:nvPicPr>
          <p:cNvPr id="12" name="Picture 11" descr="SSincubation_white.png"/>
          <p:cNvPicPr>
            <a:picLocks noChangeAspect="1"/>
          </p:cNvPicPr>
          <p:nvPr/>
        </p:nvPicPr>
        <p:blipFill>
          <a:blip r:embed="rId5" cstate="print"/>
          <a:stretch>
            <a:fillRect/>
          </a:stretch>
        </p:blipFill>
        <p:spPr>
          <a:xfrm>
            <a:off x="609600" y="1188332"/>
            <a:ext cx="3200400" cy="945268"/>
          </a:xfrm>
          <a:prstGeom prst="rect">
            <a:avLst/>
          </a:prstGeom>
        </p:spPr>
      </p:pic>
      <p:sp>
        <p:nvSpPr>
          <p:cNvPr id="13" name="Rectangle 12"/>
          <p:cNvSpPr/>
          <p:nvPr/>
        </p:nvSpPr>
        <p:spPr>
          <a:xfrm>
            <a:off x="4572000" y="1194137"/>
            <a:ext cx="3962400" cy="1015663"/>
          </a:xfrm>
          <a:prstGeom prst="rect">
            <a:avLst/>
          </a:prstGeom>
        </p:spPr>
        <p:txBody>
          <a:bodyPr wrap="square">
            <a:spAutoFit/>
          </a:bodyPr>
          <a:lstStyle/>
          <a:p>
            <a:pPr algn="r"/>
            <a:r>
              <a:rPr lang="en-US" sz="2000" i="1" dirty="0" smtClean="0">
                <a:gradFill>
                  <a:gsLst>
                    <a:gs pos="0">
                      <a:srgbClr val="FFFFFF"/>
                    </a:gs>
                    <a:gs pos="100000">
                      <a:srgbClr val="FFFFFF"/>
                    </a:gs>
                  </a:gsLst>
                  <a:lin ang="5400000" scaled="0"/>
                </a:gradFill>
              </a:rPr>
              <a:t>Software+Services Incubation Centers are hosters who specialize in bringing ISVs to market</a:t>
            </a:r>
            <a:endParaRPr lang="en-US" i="1" dirty="0"/>
          </a:p>
        </p:txBody>
      </p:sp>
      <p:cxnSp>
        <p:nvCxnSpPr>
          <p:cNvPr id="15" name="Straight Connector 14"/>
          <p:cNvCxnSpPr/>
          <p:nvPr/>
        </p:nvCxnSpPr>
        <p:spPr>
          <a:xfrm rot="5400000">
            <a:off x="3809206" y="1675606"/>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 More Information</a:t>
            </a:r>
            <a:endParaRPr lang="en-AU" dirty="0"/>
          </a:p>
        </p:txBody>
      </p:sp>
      <p:sp>
        <p:nvSpPr>
          <p:cNvPr id="3" name="Content Placeholder 2"/>
          <p:cNvSpPr>
            <a:spLocks noGrp="1"/>
          </p:cNvSpPr>
          <p:nvPr>
            <p:ph idx="1"/>
          </p:nvPr>
        </p:nvSpPr>
        <p:spPr>
          <a:xfrm>
            <a:off x="381000" y="1295400"/>
            <a:ext cx="8382000" cy="4493538"/>
          </a:xfrm>
        </p:spPr>
        <p:txBody>
          <a:bodyPr/>
          <a:lstStyle/>
          <a:p>
            <a:pPr marL="0" indent="0">
              <a:spcBef>
                <a:spcPts val="800"/>
              </a:spcBef>
              <a:buNone/>
            </a:pPr>
            <a:r>
              <a:rPr lang="en-US" sz="1800" b="1" dirty="0" smtClean="0"/>
              <a:t>Microsoft SaaS Incubation Center Program</a:t>
            </a:r>
          </a:p>
          <a:p>
            <a:pPr marL="228600" indent="-228600"/>
            <a:r>
              <a:rPr lang="en-US" sz="1800" dirty="0" smtClean="0">
                <a:hlinkClick r:id="rId3"/>
              </a:rPr>
              <a:t>http://www.microsoft.com/hosting/programs/incubationcenter.mspx</a:t>
            </a:r>
            <a:r>
              <a:rPr lang="en-US" sz="1800" dirty="0" smtClean="0"/>
              <a:t> </a:t>
            </a:r>
          </a:p>
          <a:p>
            <a:pPr marL="0" indent="0">
              <a:spcBef>
                <a:spcPts val="800"/>
              </a:spcBef>
              <a:buNone/>
            </a:pPr>
            <a:r>
              <a:rPr lang="en-US" sz="1800" b="1" dirty="0" smtClean="0"/>
              <a:t>Microsoft ISV Connector</a:t>
            </a:r>
            <a:endParaRPr lang="en-AU" sz="1800" b="1" dirty="0" smtClean="0"/>
          </a:p>
          <a:p>
            <a:pPr marL="228600" lvl="0" indent="-228600"/>
            <a:r>
              <a:rPr lang="en-US" sz="1800" dirty="0" smtClean="0">
                <a:hlinkClick r:id="rId4"/>
              </a:rPr>
              <a:t>http://www.microsoft.com/isv</a:t>
            </a:r>
            <a:r>
              <a:rPr lang="en-US" sz="1800" dirty="0" smtClean="0"/>
              <a:t> </a:t>
            </a:r>
            <a:endParaRPr lang="en-AU" sz="1800" dirty="0" smtClean="0"/>
          </a:p>
          <a:p>
            <a:pPr marL="0" indent="0">
              <a:spcBef>
                <a:spcPts val="800"/>
              </a:spcBef>
              <a:buNone/>
            </a:pPr>
            <a:r>
              <a:rPr lang="en-US" sz="1800" b="1" dirty="0" smtClean="0"/>
              <a:t>Microsoft Software plus Services</a:t>
            </a:r>
            <a:endParaRPr lang="en-AU" sz="1800" b="1" dirty="0" smtClean="0"/>
          </a:p>
          <a:p>
            <a:pPr marL="228600" lvl="0" indent="-228600"/>
            <a:r>
              <a:rPr lang="en-US" sz="1800" dirty="0" smtClean="0">
                <a:hlinkClick r:id="rId5"/>
              </a:rPr>
              <a:t>http</a:t>
            </a:r>
            <a:r>
              <a:rPr lang="en-US" sz="1800" smtClean="0">
                <a:hlinkClick r:id="rId5"/>
              </a:rPr>
              <a:t>://msdn.microsoft.com/en-us/architecture/aa699384.aspx</a:t>
            </a:r>
            <a:r>
              <a:rPr lang="en-US" sz="1800" smtClean="0"/>
              <a:t> </a:t>
            </a:r>
            <a:endParaRPr lang="en-US" sz="1800" dirty="0" smtClean="0"/>
          </a:p>
          <a:p>
            <a:pPr marL="228600" lvl="0" indent="-228600">
              <a:spcBef>
                <a:spcPts val="800"/>
              </a:spcBef>
              <a:buNone/>
            </a:pPr>
            <a:r>
              <a:rPr lang="en-US" sz="1800" b="1" dirty="0" smtClean="0"/>
              <a:t>Microsoft Software plus Services hosting providers</a:t>
            </a:r>
            <a:endParaRPr lang="en-AU" sz="1800" b="1" dirty="0" smtClean="0"/>
          </a:p>
          <a:p>
            <a:pPr marL="228600" lvl="0" indent="-228600"/>
            <a:r>
              <a:rPr lang="en-US" sz="1800" dirty="0" smtClean="0">
                <a:hlinkClick r:id="rId6"/>
              </a:rPr>
              <a:t>http://www.microsoft.com/serviceproviders/scenarios/softwareasaservice.mspx</a:t>
            </a:r>
            <a:r>
              <a:rPr lang="en-US" sz="1800" dirty="0" smtClean="0"/>
              <a:t> </a:t>
            </a:r>
            <a:endParaRPr lang="en-AU" sz="1800" dirty="0" smtClean="0"/>
          </a:p>
          <a:p>
            <a:pPr marL="0" indent="0">
              <a:spcBef>
                <a:spcPts val="800"/>
              </a:spcBef>
              <a:buNone/>
            </a:pPr>
            <a:r>
              <a:rPr lang="en-US" sz="1800" b="1" dirty="0" smtClean="0"/>
              <a:t>Microsoft Partner Program</a:t>
            </a:r>
            <a:endParaRPr lang="en-AU" sz="1800" b="1" dirty="0" smtClean="0"/>
          </a:p>
          <a:p>
            <a:pPr marL="228600" lvl="0" indent="-228600"/>
            <a:r>
              <a:rPr lang="en-US" sz="1800" dirty="0" smtClean="0">
                <a:hlinkClick r:id="rId7"/>
              </a:rPr>
              <a:t>https://partner.microsoft.com/global/program/competencies/isvsolutions</a:t>
            </a:r>
            <a:r>
              <a:rPr lang="en-US" sz="1800" dirty="0" smtClean="0"/>
              <a:t> </a:t>
            </a:r>
            <a:endParaRPr lang="en-AU" sz="1800" dirty="0" smtClean="0"/>
          </a:p>
          <a:p>
            <a:pPr marL="0" indent="0">
              <a:spcBef>
                <a:spcPts val="800"/>
              </a:spcBef>
              <a:buNone/>
            </a:pPr>
            <a:r>
              <a:rPr lang="en-US" sz="1800" b="1" dirty="0" smtClean="0"/>
              <a:t>How Microsoft products are licensed by hosters and S+S ISVs</a:t>
            </a:r>
            <a:endParaRPr lang="en-AU" sz="1800" b="1" dirty="0" smtClean="0"/>
          </a:p>
          <a:p>
            <a:pPr marL="228600" indent="-228600"/>
            <a:r>
              <a:rPr lang="en-US" sz="1800" dirty="0" smtClean="0">
                <a:hlinkClick r:id="rId8"/>
              </a:rPr>
              <a:t>http://www.microsoft.com/serviceproviders/licensing/default.mspx</a:t>
            </a:r>
            <a:endParaRPr lang="en-AU" sz="1800" dirty="0" smtClean="0"/>
          </a:p>
          <a:p>
            <a:pPr marL="0" indent="0">
              <a:spcBef>
                <a:spcPts val="800"/>
              </a:spcBef>
              <a:buNone/>
            </a:pPr>
            <a:r>
              <a:rPr lang="en-US" sz="1800" b="1" dirty="0" smtClean="0"/>
              <a:t>Special information for Startups</a:t>
            </a:r>
            <a:endParaRPr lang="en-AU" sz="1800" b="1" dirty="0" smtClean="0"/>
          </a:p>
          <a:p>
            <a:pPr marL="228600" indent="-228600"/>
            <a:r>
              <a:rPr lang="en-US" sz="1800" dirty="0" smtClean="0">
                <a:hlinkClick r:id="rId9"/>
              </a:rPr>
              <a:t>http://www.microsoftstartupzone.com/</a:t>
            </a:r>
            <a:r>
              <a:rPr lang="en-US" sz="1800" dirty="0" smtClean="0"/>
              <a:t> </a:t>
            </a:r>
            <a:endParaRPr lang="en-AU" sz="18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itle 502785"/>
          <p:cNvSpPr>
            <a:spLocks noGrp="1" noChangeArrowheads="1"/>
          </p:cNvSpPr>
          <p:nvPr>
            <p:ph type="ctrTitle"/>
          </p:nvPr>
        </p:nvSpPr>
        <p:spPr/>
        <p:txBody>
          <a:bodyPr/>
          <a:lstStyle/>
          <a:p>
            <a:r>
              <a:rPr lang="en-US" dirty="0" smtClean="0"/>
              <a:t>Questions?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2008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a:t>
            </a:r>
            <a:r>
              <a:rPr lang="en-US" sz="700" dirty="0" smtClean="0">
                <a:latin typeface="Segoe" pitchFamily="34" charset="0"/>
                <a:cs typeface="Arial" charset="0"/>
              </a:rPr>
              <a:t>. Because </a:t>
            </a:r>
            <a:r>
              <a:rPr lang="en-US" sz="700" dirty="0">
                <a:latin typeface="Segoe" pitchFamily="34" charset="0"/>
                <a:cs typeface="Arial"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latin typeface="Segoe" pitchFamily="34" charset="0"/>
                <a:cs typeface="Arial" charset="0"/>
              </a:rPr>
              <a:t>.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studies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471041"/>
          <p:cNvSpPr>
            <a:spLocks noGrp="1" noChangeArrowheads="1"/>
          </p:cNvSpPr>
          <p:nvPr>
            <p:ph type="title"/>
          </p:nvPr>
        </p:nvSpPr>
        <p:spPr/>
        <p:txBody>
          <a:bodyPr/>
          <a:lstStyle/>
          <a:p>
            <a:r>
              <a:rPr lang="en-US" dirty="0" smtClean="0"/>
              <a:t>Agenda</a:t>
            </a:r>
          </a:p>
        </p:txBody>
      </p:sp>
      <p:sp>
        <p:nvSpPr>
          <p:cNvPr id="471043" name="Text Placeholder 471042"/>
          <p:cNvSpPr>
            <a:spLocks noGrp="1" noChangeArrowheads="1"/>
          </p:cNvSpPr>
          <p:nvPr>
            <p:ph idx="1"/>
          </p:nvPr>
        </p:nvSpPr>
        <p:spPr>
          <a:xfrm>
            <a:off x="381000" y="1412875"/>
            <a:ext cx="8382000" cy="2283702"/>
          </a:xfrm>
        </p:spPr>
        <p:txBody>
          <a:bodyPr/>
          <a:lstStyle/>
          <a:p>
            <a:r>
              <a:rPr lang="en-US" dirty="0" smtClean="0"/>
              <a:t>Software as a Service (SaaS) Overview</a:t>
            </a:r>
          </a:p>
          <a:p>
            <a:r>
              <a:rPr lang="en-US" dirty="0" smtClean="0"/>
              <a:t>Architectural Shift Overview</a:t>
            </a:r>
          </a:p>
          <a:p>
            <a:r>
              <a:rPr lang="en-US" dirty="0" smtClean="0"/>
              <a:t>Some Design Patterns</a:t>
            </a:r>
          </a:p>
          <a:p>
            <a:r>
              <a:rPr lang="en-US" dirty="0" smtClean="0"/>
              <a:t>Microsoft Resources that can help you</a:t>
            </a:r>
          </a:p>
          <a:p>
            <a:r>
              <a:rPr lang="en-US" dirty="0" smtClean="0"/>
              <a:t>Q&amp;A </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3"/>
          <p:cNvGrpSpPr/>
          <p:nvPr/>
        </p:nvGrpSpPr>
        <p:grpSpPr>
          <a:xfrm>
            <a:off x="354495" y="1066800"/>
            <a:ext cx="8412480" cy="5029200"/>
            <a:chOff x="354495" y="1066800"/>
            <a:chExt cx="8412480" cy="5029200"/>
          </a:xfrm>
        </p:grpSpPr>
        <p:sp>
          <p:nvSpPr>
            <p:cNvPr id="27" name="Rounded Rectangle 26"/>
            <p:cNvSpPr/>
            <p:nvPr/>
          </p:nvSpPr>
          <p:spPr bwMode="auto">
            <a:xfrm>
              <a:off x="354495" y="2200919"/>
              <a:ext cx="8412480" cy="50243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3291840" tIns="36576" rIns="82305" bIns="0" numCol="1" rtlCol="0" anchor="ctr" anchorCtr="0" compatLnSpc="1">
              <a:prstTxWarp prst="textNoShape">
                <a:avLst/>
              </a:prstTxWarp>
            </a:bodyPr>
            <a:lstStyle/>
            <a:p>
              <a:pPr fontAlgn="base">
                <a:lnSpc>
                  <a:spcPct val="85000"/>
                </a:lnSpc>
                <a:spcBef>
                  <a:spcPct val="0"/>
                </a:spcBef>
                <a:defRPr/>
              </a:pPr>
              <a:r>
                <a:rPr lang="en-US" dirty="0" smtClean="0">
                  <a:gradFill>
                    <a:gsLst>
                      <a:gs pos="0">
                        <a:schemeClr val="tx1"/>
                      </a:gs>
                      <a:gs pos="100000">
                        <a:schemeClr val="tx1"/>
                      </a:gs>
                    </a:gsLst>
                    <a:lin ang="5400000" scaled="0"/>
                  </a:gradFill>
                </a:rPr>
                <a:t>Solution provider delivers greater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flexibility to customers</a:t>
              </a:r>
            </a:p>
          </p:txBody>
        </p:sp>
        <p:sp>
          <p:nvSpPr>
            <p:cNvPr id="28" name="Rounded Rectangle 27"/>
            <p:cNvSpPr/>
            <p:nvPr/>
          </p:nvSpPr>
          <p:spPr bwMode="auto">
            <a:xfrm>
              <a:off x="354495" y="2758359"/>
              <a:ext cx="8412480" cy="51313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3291840" tIns="36576" rIns="82305" bIns="0" numCol="1" rtlCol="0" anchor="ctr" anchorCtr="0" compatLnSpc="1">
              <a:prstTxWarp prst="textNoShape">
                <a:avLst/>
              </a:prstTxWarp>
            </a:bodyPr>
            <a:lstStyle/>
            <a:p>
              <a:pPr fontAlgn="base">
                <a:lnSpc>
                  <a:spcPct val="85000"/>
                </a:lnSpc>
                <a:spcBef>
                  <a:spcPct val="0"/>
                </a:spcBef>
                <a:defRPr/>
              </a:pPr>
              <a:r>
                <a:rPr lang="en-US" dirty="0" smtClean="0">
                  <a:gradFill>
                    <a:gsLst>
                      <a:gs pos="0">
                        <a:schemeClr val="tx1"/>
                      </a:gs>
                      <a:gs pos="100000">
                        <a:schemeClr val="tx1"/>
                      </a:gs>
                    </a:gsLst>
                    <a:lin ang="5400000" scaled="0"/>
                  </a:gradFill>
                </a:rPr>
                <a:t>LogicaCMG wins Microsoft partner award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for innovative USB mobile security solution</a:t>
              </a:r>
            </a:p>
          </p:txBody>
        </p:sp>
        <p:sp>
          <p:nvSpPr>
            <p:cNvPr id="26" name="Rounded Rectangle 25"/>
            <p:cNvSpPr/>
            <p:nvPr/>
          </p:nvSpPr>
          <p:spPr bwMode="auto">
            <a:xfrm>
              <a:off x="354495" y="3326492"/>
              <a:ext cx="8412480" cy="50318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3291840" tIns="36576" rIns="82305" bIns="0" numCol="1" rtlCol="0" anchor="ctr" anchorCtr="0" compatLnSpc="1">
              <a:prstTxWarp prst="textNoShape">
                <a:avLst/>
              </a:prstTxWarp>
            </a:bodyPr>
            <a:lstStyle/>
            <a:p>
              <a:pPr fontAlgn="base">
                <a:lnSpc>
                  <a:spcPct val="85000"/>
                </a:lnSpc>
                <a:spcBef>
                  <a:spcPct val="0"/>
                </a:spcBef>
                <a:defRPr/>
              </a:pPr>
              <a:r>
                <a:rPr lang="en-US" dirty="0" smtClean="0">
                  <a:gradFill>
                    <a:gsLst>
                      <a:gs pos="0">
                        <a:schemeClr val="tx1"/>
                      </a:gs>
                      <a:gs pos="100000">
                        <a:schemeClr val="tx1"/>
                      </a:gs>
                    </a:gsLst>
                    <a:lin ang="5400000" scaled="0"/>
                  </a:gradFill>
                </a:rPr>
                <a:t>Web-based accounting solution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increases business growth, customer flexibility</a:t>
              </a:r>
            </a:p>
          </p:txBody>
        </p:sp>
        <p:sp>
          <p:nvSpPr>
            <p:cNvPr id="29" name="Rounded Rectangle 28"/>
            <p:cNvSpPr/>
            <p:nvPr/>
          </p:nvSpPr>
          <p:spPr bwMode="auto">
            <a:xfrm>
              <a:off x="354495" y="3884679"/>
              <a:ext cx="8412480" cy="5035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3291840" tIns="36576" rIns="82305" bIns="0" numCol="1" rtlCol="0" anchor="ctr" anchorCtr="0" compatLnSpc="1">
              <a:prstTxWarp prst="textNoShape">
                <a:avLst/>
              </a:prstTxWarp>
            </a:bodyPr>
            <a:lstStyle/>
            <a:p>
              <a:pPr fontAlgn="base">
                <a:lnSpc>
                  <a:spcPct val="85000"/>
                </a:lnSpc>
                <a:spcBef>
                  <a:spcPct val="0"/>
                </a:spcBef>
                <a:defRPr/>
              </a:pPr>
              <a:r>
                <a:rPr lang="en-US" dirty="0" smtClean="0">
                  <a:gradFill>
                    <a:gsLst>
                      <a:gs pos="0">
                        <a:schemeClr val="tx1"/>
                      </a:gs>
                      <a:gs pos="100000">
                        <a:schemeClr val="tx1"/>
                      </a:gs>
                    </a:gsLst>
                    <a:lin ang="5400000" scaled="0"/>
                  </a:gradFill>
                </a:rPr>
                <a:t>Solution provider helps client save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39% with Software + Services solution</a:t>
              </a:r>
            </a:p>
          </p:txBody>
        </p:sp>
        <p:sp>
          <p:nvSpPr>
            <p:cNvPr id="30" name="Rounded Rectangle 29"/>
            <p:cNvSpPr/>
            <p:nvPr/>
          </p:nvSpPr>
          <p:spPr bwMode="auto">
            <a:xfrm>
              <a:off x="354495" y="4443240"/>
              <a:ext cx="8412480" cy="51425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3291840" tIns="36576" rIns="82305" bIns="0" numCol="1" rtlCol="0" anchor="ctr" anchorCtr="0" compatLnSpc="1">
              <a:prstTxWarp prst="textNoShape">
                <a:avLst/>
              </a:prstTxWarp>
            </a:bodyPr>
            <a:lstStyle/>
            <a:p>
              <a:pPr fontAlgn="base">
                <a:lnSpc>
                  <a:spcPct val="85000"/>
                </a:lnSpc>
                <a:spcBef>
                  <a:spcPct val="0"/>
                </a:spcBef>
                <a:defRPr/>
              </a:pPr>
              <a:r>
                <a:rPr lang="en-US" dirty="0" smtClean="0">
                  <a:gradFill>
                    <a:gsLst>
                      <a:gs pos="0">
                        <a:schemeClr val="tx1"/>
                      </a:gs>
                      <a:gs pos="100000">
                        <a:schemeClr val="tx1"/>
                      </a:gs>
                    </a:gsLst>
                    <a:lin ang="5400000" scaled="0"/>
                  </a:gradFill>
                </a:rPr>
                <a:t>Solution developer helps customers minimize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recruitment costs with Web-based model</a:t>
              </a:r>
            </a:p>
          </p:txBody>
        </p:sp>
        <p:sp>
          <p:nvSpPr>
            <p:cNvPr id="24" name="Rounded Rectangle 23"/>
            <p:cNvSpPr/>
            <p:nvPr/>
          </p:nvSpPr>
          <p:spPr bwMode="auto">
            <a:xfrm>
              <a:off x="354495" y="1634508"/>
              <a:ext cx="8412480" cy="51141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3291840" tIns="36576" rIns="82305" bIns="0" numCol="1" rtlCol="0" anchor="ctr" anchorCtr="0" compatLnSpc="1">
              <a:prstTxWarp prst="textNoShape">
                <a:avLst/>
              </a:prstTxWarp>
            </a:bodyPr>
            <a:lstStyle/>
            <a:p>
              <a:pPr fontAlgn="base">
                <a:lnSpc>
                  <a:spcPct val="85000"/>
                </a:lnSpc>
                <a:spcBef>
                  <a:spcPct val="0"/>
                </a:spcBef>
                <a:defRPr/>
              </a:pPr>
              <a:r>
                <a:rPr lang="en-US" dirty="0" smtClean="0">
                  <a:gradFill>
                    <a:gsLst>
                      <a:gs pos="0">
                        <a:schemeClr val="tx1"/>
                      </a:gs>
                      <a:gs pos="100000">
                        <a:schemeClr val="tx1"/>
                      </a:gs>
                    </a:gsLst>
                    <a:lin ang="5400000" scaled="0"/>
                  </a:gradFill>
                </a:rPr>
                <a:t>Innovative data visualization and analysis in Excel</a:t>
              </a:r>
            </a:p>
          </p:txBody>
        </p:sp>
        <p:sp>
          <p:nvSpPr>
            <p:cNvPr id="21" name="Rounded Rectangle 20"/>
            <p:cNvSpPr/>
            <p:nvPr/>
          </p:nvSpPr>
          <p:spPr bwMode="auto">
            <a:xfrm>
              <a:off x="354495" y="1066800"/>
              <a:ext cx="8412480" cy="51270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3291840" tIns="36576" rIns="82305" bIns="0" numCol="1" rtlCol="0" anchor="ctr" anchorCtr="0" compatLnSpc="1">
              <a:prstTxWarp prst="textNoShape">
                <a:avLst/>
              </a:prstTxWarp>
            </a:bodyPr>
            <a:lstStyle/>
            <a:p>
              <a:pPr fontAlgn="base">
                <a:lnSpc>
                  <a:spcPct val="85000"/>
                </a:lnSpc>
                <a:spcBef>
                  <a:spcPct val="0"/>
                </a:spcBef>
                <a:defRPr/>
              </a:pPr>
              <a:r>
                <a:rPr lang="en-US" dirty="0" smtClean="0">
                  <a:gradFill>
                    <a:gsLst>
                      <a:gs pos="0">
                        <a:schemeClr val="tx1"/>
                      </a:gs>
                      <a:gs pos="100000">
                        <a:schemeClr val="tx1"/>
                      </a:gs>
                    </a:gsLst>
                    <a:lin ang="5400000" scaled="0"/>
                  </a:gradFill>
                </a:rPr>
                <a:t>Real Estate Performance Management,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through Microsoft Office integration</a:t>
              </a:r>
            </a:p>
          </p:txBody>
        </p:sp>
        <p:sp>
          <p:nvSpPr>
            <p:cNvPr id="25" name="Rounded Rectangle 24"/>
            <p:cNvSpPr/>
            <p:nvPr/>
          </p:nvSpPr>
          <p:spPr bwMode="auto">
            <a:xfrm>
              <a:off x="354495" y="5012494"/>
              <a:ext cx="8412480" cy="51425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3291840" tIns="36576" rIns="82305" bIns="0" numCol="1" rtlCol="0" anchor="ctr" anchorCtr="0" compatLnSpc="1">
              <a:prstTxWarp prst="textNoShape">
                <a:avLst/>
              </a:prstTxWarp>
            </a:bodyPr>
            <a:lstStyle/>
            <a:p>
              <a:pPr fontAlgn="base">
                <a:lnSpc>
                  <a:spcPct val="85000"/>
                </a:lnSpc>
                <a:spcBef>
                  <a:spcPct val="0"/>
                </a:spcBef>
                <a:defRPr/>
              </a:pPr>
              <a:r>
                <a:rPr lang="en-US" dirty="0" smtClean="0">
                  <a:gradFill>
                    <a:gsLst>
                      <a:gs pos="0">
                        <a:schemeClr val="tx1"/>
                      </a:gs>
                      <a:gs pos="100000">
                        <a:schemeClr val="tx1"/>
                      </a:gs>
                    </a:gsLst>
                    <a:lin ang="5400000" scaled="0"/>
                  </a:gradFill>
                </a:rPr>
                <a:t>Portable Payment System integrates with Windows Mobile and other ISV applications</a:t>
              </a:r>
            </a:p>
          </p:txBody>
        </p:sp>
        <p:sp>
          <p:nvSpPr>
            <p:cNvPr id="49" name="Rounded Rectangle 48"/>
            <p:cNvSpPr/>
            <p:nvPr/>
          </p:nvSpPr>
          <p:spPr bwMode="auto">
            <a:xfrm>
              <a:off x="354495" y="5581747"/>
              <a:ext cx="8412480" cy="51425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3291840" tIns="36576" rIns="82305" bIns="0" numCol="1" rtlCol="0" anchor="ctr" anchorCtr="0" compatLnSpc="1">
              <a:prstTxWarp prst="textNoShape">
                <a:avLst/>
              </a:prstTxWarp>
            </a:bodyPr>
            <a:lstStyle/>
            <a:p>
              <a:pPr fontAlgn="base">
                <a:lnSpc>
                  <a:spcPct val="85000"/>
                </a:lnSpc>
                <a:spcBef>
                  <a:spcPct val="0"/>
                </a:spcBef>
                <a:defRPr/>
              </a:pPr>
              <a:r>
                <a:rPr lang="en-US" dirty="0" smtClean="0">
                  <a:gradFill>
                    <a:gsLst>
                      <a:gs pos="0">
                        <a:schemeClr val="tx1"/>
                      </a:gs>
                      <a:gs pos="100000">
                        <a:schemeClr val="tx1"/>
                      </a:gs>
                    </a:gsLst>
                    <a:lin ang="5400000" scaled="0"/>
                  </a:gradFill>
                </a:rPr>
                <a:t>S+S based Sales Tax calculation service integrates with MS Dynamics and other Accounting systems</a:t>
              </a:r>
            </a:p>
          </p:txBody>
        </p:sp>
      </p:grpSp>
      <p:sp>
        <p:nvSpPr>
          <p:cNvPr id="46" name="Rounded Rectangle 45"/>
          <p:cNvSpPr/>
          <p:nvPr/>
        </p:nvSpPr>
        <p:spPr bwMode="auto">
          <a:xfrm>
            <a:off x="354495" y="2200919"/>
            <a:ext cx="3455505" cy="502439"/>
          </a:xfrm>
          <a:prstGeom prst="roundRect">
            <a:avLst/>
          </a:prstGeom>
          <a:gradFill>
            <a:gsLst>
              <a:gs pos="0">
                <a:schemeClr val="tx1"/>
              </a:gs>
              <a:gs pos="60000">
                <a:schemeClr val="tx1"/>
              </a:gs>
              <a:gs pos="100000">
                <a:schemeClr val="tx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354495" y="2758359"/>
            <a:ext cx="3455505" cy="513132"/>
          </a:xfrm>
          <a:prstGeom prst="roundRect">
            <a:avLst/>
          </a:prstGeom>
          <a:gradFill>
            <a:gsLst>
              <a:gs pos="0">
                <a:schemeClr val="tx1"/>
              </a:gs>
              <a:gs pos="60000">
                <a:schemeClr val="tx1"/>
              </a:gs>
              <a:gs pos="100000">
                <a:schemeClr val="tx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354495" y="3326492"/>
            <a:ext cx="3455505" cy="503186"/>
          </a:xfrm>
          <a:prstGeom prst="roundRect">
            <a:avLst/>
          </a:prstGeom>
          <a:gradFill>
            <a:gsLst>
              <a:gs pos="0">
                <a:schemeClr val="tx1"/>
              </a:gs>
              <a:gs pos="60000">
                <a:schemeClr val="tx1"/>
              </a:gs>
              <a:gs pos="100000">
                <a:schemeClr val="tx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354495" y="3884679"/>
            <a:ext cx="3455505" cy="503560"/>
          </a:xfrm>
          <a:prstGeom prst="roundRect">
            <a:avLst/>
          </a:prstGeom>
          <a:gradFill>
            <a:gsLst>
              <a:gs pos="0">
                <a:schemeClr val="tx1"/>
              </a:gs>
              <a:gs pos="60000">
                <a:schemeClr val="tx1"/>
              </a:gs>
              <a:gs pos="100000">
                <a:schemeClr val="tx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354495" y="4443240"/>
            <a:ext cx="3455505" cy="514253"/>
          </a:xfrm>
          <a:prstGeom prst="roundRect">
            <a:avLst/>
          </a:prstGeom>
          <a:gradFill>
            <a:gsLst>
              <a:gs pos="0">
                <a:schemeClr val="tx1"/>
              </a:gs>
              <a:gs pos="60000">
                <a:schemeClr val="tx1"/>
              </a:gs>
              <a:gs pos="100000">
                <a:schemeClr val="tx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354495" y="1634508"/>
            <a:ext cx="3455505" cy="511410"/>
          </a:xfrm>
          <a:prstGeom prst="roundRect">
            <a:avLst/>
          </a:prstGeom>
          <a:gradFill>
            <a:gsLst>
              <a:gs pos="0">
                <a:schemeClr val="tx1"/>
              </a:gs>
              <a:gs pos="60000">
                <a:schemeClr val="tx1"/>
              </a:gs>
              <a:gs pos="100000">
                <a:schemeClr val="tx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Rounded Rectangle 53"/>
          <p:cNvSpPr/>
          <p:nvPr/>
        </p:nvSpPr>
        <p:spPr bwMode="auto">
          <a:xfrm>
            <a:off x="354495" y="1066800"/>
            <a:ext cx="3455505" cy="512707"/>
          </a:xfrm>
          <a:prstGeom prst="roundRect">
            <a:avLst/>
          </a:prstGeom>
          <a:gradFill>
            <a:gsLst>
              <a:gs pos="0">
                <a:schemeClr val="tx1"/>
              </a:gs>
              <a:gs pos="60000">
                <a:schemeClr val="tx1"/>
              </a:gs>
              <a:gs pos="100000">
                <a:schemeClr val="tx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Rounded Rectangle 54"/>
          <p:cNvSpPr/>
          <p:nvPr/>
        </p:nvSpPr>
        <p:spPr bwMode="auto">
          <a:xfrm>
            <a:off x="354495" y="5012494"/>
            <a:ext cx="3455505" cy="514253"/>
          </a:xfrm>
          <a:prstGeom prst="roundRect">
            <a:avLst/>
          </a:prstGeom>
          <a:gradFill>
            <a:gsLst>
              <a:gs pos="0">
                <a:schemeClr val="tx1"/>
              </a:gs>
              <a:gs pos="60000">
                <a:schemeClr val="tx1"/>
              </a:gs>
              <a:gs pos="100000">
                <a:schemeClr val="tx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ounded Rectangle 55"/>
          <p:cNvSpPr/>
          <p:nvPr/>
        </p:nvSpPr>
        <p:spPr bwMode="auto">
          <a:xfrm>
            <a:off x="354495" y="5581747"/>
            <a:ext cx="3455505" cy="514253"/>
          </a:xfrm>
          <a:prstGeom prst="roundRect">
            <a:avLst/>
          </a:prstGeom>
          <a:gradFill>
            <a:gsLst>
              <a:gs pos="0">
                <a:schemeClr val="tx1"/>
              </a:gs>
              <a:gs pos="60000">
                <a:schemeClr val="tx1"/>
              </a:gs>
              <a:gs pos="100000">
                <a:schemeClr val="tx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Success Stories</a:t>
            </a:r>
            <a:endParaRPr lang="en-US" dirty="0"/>
          </a:p>
        </p:txBody>
      </p:sp>
      <p:sp>
        <p:nvSpPr>
          <p:cNvPr id="31" name="TextBox 30"/>
          <p:cNvSpPr txBox="1"/>
          <p:nvPr/>
        </p:nvSpPr>
        <p:spPr>
          <a:xfrm>
            <a:off x="6019800" y="228600"/>
            <a:ext cx="2816942" cy="276999"/>
          </a:xfrm>
          <a:prstGeom prst="rect">
            <a:avLst/>
          </a:prstGeom>
          <a:noFill/>
        </p:spPr>
        <p:txBody>
          <a:bodyPr wrap="square" lIns="0" tIns="0" rIns="0" bIns="0" rtlCol="0">
            <a:spAutoFit/>
          </a:bodyPr>
          <a:lstStyle/>
          <a:p>
            <a:pPr algn="r"/>
            <a:r>
              <a:rPr lang="en-US" dirty="0" smtClean="0">
                <a:gradFill>
                  <a:gsLst>
                    <a:gs pos="0">
                      <a:schemeClr val="tx1"/>
                    </a:gs>
                    <a:gs pos="100000">
                      <a:schemeClr val="tx1"/>
                    </a:gs>
                  </a:gsLst>
                  <a:lin ang="5400000" scaled="0"/>
                </a:gradFill>
              </a:rPr>
              <a:t>Click logo to see details</a:t>
            </a:r>
          </a:p>
        </p:txBody>
      </p:sp>
      <p:pic>
        <p:nvPicPr>
          <p:cNvPr id="32" name="Picture 73" descr="ABS LOGO - BI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4454" y="2129492"/>
            <a:ext cx="780271" cy="692797"/>
          </a:xfrm>
          <a:prstGeom prst="rect">
            <a:avLst/>
          </a:prstGeom>
          <a:noFill/>
          <a:ln w="9525">
            <a:noFill/>
            <a:miter lim="800000"/>
            <a:headEnd/>
            <a:tailEnd/>
          </a:ln>
        </p:spPr>
      </p:pic>
      <p:pic>
        <p:nvPicPr>
          <p:cNvPr id="33" name="Picture 2" descr="logo_black-on-white">
            <a:hlinkClick r:id="rId5" action="ppaction://hlinksldjump"/>
          </p:cNvPr>
          <p:cNvPicPr>
            <a:picLocks noChangeAspect="1" noChangeArrowheads="1"/>
          </p:cNvPicPr>
          <p:nvPr/>
        </p:nvPicPr>
        <p:blipFill>
          <a:blip r:embed="rId6" cstate="print"/>
          <a:stretch>
            <a:fillRect/>
          </a:stretch>
        </p:blipFill>
        <p:spPr bwMode="auto">
          <a:xfrm>
            <a:off x="550492" y="2888841"/>
            <a:ext cx="1749913" cy="328369"/>
          </a:xfrm>
          <a:prstGeom prst="rect">
            <a:avLst/>
          </a:prstGeom>
          <a:noFill/>
          <a:ln w="9525">
            <a:noFill/>
            <a:miter lim="800000"/>
            <a:headEnd/>
            <a:tailEnd/>
          </a:ln>
        </p:spPr>
      </p:pic>
      <p:pic>
        <p:nvPicPr>
          <p:cNvPr id="34" name="Picture 72" descr="xero-logo-large">
            <a:hlinkClick r:id="rId7" action="ppaction://hlinksldjump"/>
          </p:cNvPr>
          <p:cNvPicPr>
            <a:picLocks noChangeAspect="1" noChangeArrowheads="1"/>
          </p:cNvPicPr>
          <p:nvPr/>
        </p:nvPicPr>
        <p:blipFill>
          <a:blip r:embed="rId8" cstate="print"/>
          <a:stretch>
            <a:fillRect/>
          </a:stretch>
        </p:blipFill>
        <p:spPr bwMode="auto">
          <a:xfrm>
            <a:off x="961991" y="3445075"/>
            <a:ext cx="926914" cy="266020"/>
          </a:xfrm>
          <a:prstGeom prst="rect">
            <a:avLst/>
          </a:prstGeom>
          <a:noFill/>
          <a:ln w="9525">
            <a:noFill/>
            <a:miter lim="800000"/>
            <a:headEnd/>
            <a:tailEnd/>
          </a:ln>
        </p:spPr>
      </p:pic>
      <p:pic>
        <p:nvPicPr>
          <p:cNvPr id="35" name="Picture 73" descr="Omnivue_logo_only">
            <a:hlinkClick r:id="rId9" action="ppaction://hlinksldjump"/>
          </p:cNvPr>
          <p:cNvPicPr>
            <a:picLocks noChangeAspect="1" noChangeArrowheads="1"/>
          </p:cNvPicPr>
          <p:nvPr/>
        </p:nvPicPr>
        <p:blipFill>
          <a:blip r:embed="rId10" cstate="print"/>
          <a:srcRect b="9105"/>
          <a:stretch>
            <a:fillRect/>
          </a:stretch>
        </p:blipFill>
        <p:spPr bwMode="auto">
          <a:xfrm>
            <a:off x="1007132" y="3895949"/>
            <a:ext cx="836633" cy="489265"/>
          </a:xfrm>
          <a:prstGeom prst="rect">
            <a:avLst/>
          </a:prstGeom>
          <a:noFill/>
          <a:ln w="38100">
            <a:noFill/>
            <a:miter lim="800000"/>
            <a:headEnd/>
            <a:tailEnd/>
          </a:ln>
        </p:spPr>
      </p:pic>
      <p:pic>
        <p:nvPicPr>
          <p:cNvPr id="36" name="Picture 33" descr="expressHR_logo_514x114">
            <a:hlinkClick r:id="rId11" action="ppaction://hlinksldjump"/>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81000" y="4475121"/>
            <a:ext cx="2088896" cy="463296"/>
          </a:xfrm>
          <a:prstGeom prst="rect">
            <a:avLst/>
          </a:prstGeom>
          <a:noFill/>
          <a:ln w="28575">
            <a:noFill/>
            <a:miter lim="800000"/>
            <a:headEnd/>
            <a:tailEnd/>
          </a:ln>
        </p:spPr>
      </p:pic>
      <p:pic>
        <p:nvPicPr>
          <p:cNvPr id="37" name="Picture 14" descr="fractaledgelogo720x123">
            <a:hlinkClick r:id="rId13" action="ppaction://hlinksldjump"/>
          </p:cNvPr>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64846" y="1764025"/>
            <a:ext cx="1921205" cy="328576"/>
          </a:xfrm>
          <a:prstGeom prst="rect">
            <a:avLst/>
          </a:prstGeom>
          <a:solidFill>
            <a:srgbClr val="FFFFFF"/>
          </a:solidFill>
        </p:spPr>
      </p:pic>
      <p:pic>
        <p:nvPicPr>
          <p:cNvPr id="40" name="Rectangle 2058">
            <a:hlinkClick r:id="rId15" action="ppaction://hlinksldjump"/>
          </p:cNvPr>
          <p:cNvPicPr>
            <a:picLocks noChangeAspect="1"/>
          </p:cNvPicPr>
          <p:nvPr/>
        </p:nvPicPr>
        <p:blipFill>
          <a:blip r:embed="rId16" cstate="print">
            <a:clrChange>
              <a:clrFrom>
                <a:srgbClr val="FFFFFF"/>
              </a:clrFrom>
              <a:clrTo>
                <a:srgbClr val="FFFFFF">
                  <a:alpha val="0"/>
                </a:srgbClr>
              </a:clrTo>
            </a:clrChange>
          </a:blip>
          <a:srcRect/>
          <a:stretch>
            <a:fillRect/>
          </a:stretch>
        </p:blipFill>
        <p:spPr bwMode="auto">
          <a:xfrm>
            <a:off x="681168" y="1164436"/>
            <a:ext cx="1488561" cy="355535"/>
          </a:xfrm>
          <a:prstGeom prst="rect">
            <a:avLst/>
          </a:prstGeom>
          <a:noFill/>
          <a:ln w="9525">
            <a:noFill/>
            <a:miter lim="800000"/>
            <a:headEnd/>
            <a:tailEnd/>
          </a:ln>
        </p:spPr>
      </p:pic>
      <p:pic>
        <p:nvPicPr>
          <p:cNvPr id="42" name="Picture 74" descr="mint_logo">
            <a:hlinkClick r:id="rId17" action="ppaction://hlinksldjump"/>
          </p:cNvPr>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029243" y="5037849"/>
            <a:ext cx="792411" cy="463851"/>
          </a:xfrm>
          <a:prstGeom prst="rect">
            <a:avLst/>
          </a:prstGeom>
          <a:noFill/>
          <a:ln w="9525">
            <a:noFill/>
            <a:miter lim="800000"/>
            <a:headEnd/>
            <a:tailEnd/>
          </a:ln>
        </p:spPr>
      </p:pic>
      <p:pic>
        <p:nvPicPr>
          <p:cNvPr id="50" name="Picture 2" descr="Avalara. Making sales tax less taxing.">
            <a:hlinkClick r:id="rId19" action="ppaction://hlinksldjump"/>
          </p:cNvPr>
          <p:cNvPicPr>
            <a:picLocks noChangeAspect="1" noChangeArrowheads="1"/>
          </p:cNvPicPr>
          <p:nvPr/>
        </p:nvPicPr>
        <p:blipFill>
          <a:blip r:embed="rId20" cstate="print"/>
          <a:srcRect/>
          <a:stretch>
            <a:fillRect/>
          </a:stretch>
        </p:blipFill>
        <p:spPr bwMode="auto">
          <a:xfrm>
            <a:off x="751459" y="5629704"/>
            <a:ext cx="1347978" cy="418338"/>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6550152" y="400050"/>
            <a:ext cx="2212848" cy="85725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rtlCol="0" anchor="ctr" anchorCtr="0" compatLnSpc="1">
            <a:prstTxWarp prst="textNoShape">
              <a:avLst/>
            </a:prstTxWarp>
          </a:bodyPr>
          <a:lstStyle/>
          <a:p>
            <a:pPr algn="ctr" fontAlgn="base">
              <a:lnSpc>
                <a:spcPct val="90000"/>
              </a:lnSpc>
              <a:spcBef>
                <a:spcPct val="0"/>
              </a:spcBef>
              <a:defRPr/>
            </a:pPr>
            <a:r>
              <a:rPr lang="en-US" altLang="zh-CN" b="1" dirty="0" smtClean="0">
                <a:gradFill>
                  <a:gsLst>
                    <a:gs pos="0">
                      <a:schemeClr val="bg1"/>
                    </a:gs>
                    <a:gs pos="100000">
                      <a:schemeClr val="bg1"/>
                    </a:gs>
                  </a:gsLst>
                  <a:lin ang="5400000" scaled="0"/>
                </a:gradFill>
              </a:rPr>
              <a:t>USA</a:t>
            </a:r>
          </a:p>
          <a:p>
            <a:pPr algn="ctr" fontAlgn="base">
              <a:lnSpc>
                <a:spcPct val="90000"/>
              </a:lnSpc>
              <a:spcBef>
                <a:spcPct val="0"/>
              </a:spcBef>
              <a:defRPr/>
            </a:pPr>
            <a:r>
              <a:rPr lang="en-US" altLang="zh-CN" sz="1600" dirty="0" smtClean="0">
                <a:gradFill>
                  <a:gsLst>
                    <a:gs pos="0">
                      <a:schemeClr val="bg1"/>
                    </a:gs>
                    <a:gs pos="100000">
                      <a:schemeClr val="bg1"/>
                    </a:gs>
                  </a:gsLst>
                  <a:lin ang="5400000" scaled="0"/>
                </a:gradFill>
              </a:rPr>
              <a:t>ISV</a:t>
            </a:r>
          </a:p>
          <a:p>
            <a:pPr algn="ctr" fontAlgn="base">
              <a:lnSpc>
                <a:spcPct val="90000"/>
              </a:lnSpc>
              <a:spcBef>
                <a:spcPct val="0"/>
              </a:spcBef>
              <a:defRPr/>
            </a:pPr>
            <a:r>
              <a:rPr lang="en-US" altLang="zh-CN" sz="1600" dirty="0" smtClean="0">
                <a:gradFill>
                  <a:gsLst>
                    <a:gs pos="0">
                      <a:schemeClr val="bg1"/>
                    </a:gs>
                    <a:gs pos="100000">
                      <a:schemeClr val="bg1"/>
                    </a:gs>
                  </a:gsLst>
                  <a:lin ang="5400000" scaled="0"/>
                </a:gradFill>
              </a:rPr>
              <a:t>www.accruent.com</a:t>
            </a:r>
          </a:p>
        </p:txBody>
      </p:sp>
      <p:pic>
        <p:nvPicPr>
          <p:cNvPr id="33794" name="Rectangle 2049"/>
          <p:cNvPicPr>
            <a:picLocks noChangeAspect="1" noChangeArrowheads="1"/>
          </p:cNvPicPr>
          <p:nvPr/>
        </p:nvPicPr>
        <p:blipFill>
          <a:blip r:embed="rId3" cstate="print"/>
          <a:stretch>
            <a:fillRect/>
          </a:stretch>
        </p:blipFill>
        <p:spPr bwMode="auto">
          <a:xfrm>
            <a:off x="304800" y="5694674"/>
            <a:ext cx="1149350" cy="325126"/>
          </a:xfrm>
          <a:prstGeom prst="rect">
            <a:avLst/>
          </a:prstGeom>
          <a:noFill/>
          <a:ln w="9525">
            <a:noFill/>
            <a:miter lim="800000"/>
            <a:headEnd/>
            <a:tailEnd/>
          </a:ln>
        </p:spPr>
      </p:pic>
      <p:sp>
        <p:nvSpPr>
          <p:cNvPr id="33799" name="TextBox 2054"/>
          <p:cNvSpPr txBox="1">
            <a:spLocks noChangeArrowheads="1"/>
          </p:cNvSpPr>
          <p:nvPr/>
        </p:nvSpPr>
        <p:spPr bwMode="auto">
          <a:xfrm>
            <a:off x="250825" y="2103438"/>
            <a:ext cx="184150" cy="338137"/>
          </a:xfrm>
          <a:prstGeom prst="rect">
            <a:avLst/>
          </a:prstGeom>
          <a:noFill/>
          <a:ln w="9525">
            <a:noFill/>
            <a:miter lim="800000"/>
            <a:headEnd/>
            <a:tailEnd/>
          </a:ln>
        </p:spPr>
        <p:txBody>
          <a:bodyPr wrap="none" lIns="91436" tIns="45718" rIns="91436" bIns="45718">
            <a:spAutoFit/>
          </a:bodyPr>
          <a:lstStyle/>
          <a:p>
            <a:endParaRPr lang="en-US" sz="1600" dirty="0"/>
          </a:p>
        </p:txBody>
      </p:sp>
      <p:sp>
        <p:nvSpPr>
          <p:cNvPr id="33800" name="TextBox 2055"/>
          <p:cNvSpPr txBox="1">
            <a:spLocks noChangeArrowheads="1"/>
          </p:cNvSpPr>
          <p:nvPr/>
        </p:nvSpPr>
        <p:spPr bwMode="auto">
          <a:xfrm>
            <a:off x="250825" y="-1538844"/>
            <a:ext cx="184150" cy="338138"/>
          </a:xfrm>
          <a:prstGeom prst="rect">
            <a:avLst/>
          </a:prstGeom>
          <a:noFill/>
          <a:ln w="9525">
            <a:noFill/>
            <a:miter lim="800000"/>
            <a:headEnd/>
            <a:tailEnd/>
          </a:ln>
        </p:spPr>
        <p:txBody>
          <a:bodyPr wrap="none" lIns="91436" tIns="45718" rIns="91436" bIns="45718">
            <a:spAutoFit/>
          </a:bodyPr>
          <a:lstStyle/>
          <a:p>
            <a:endParaRPr lang="en-US" sz="1600" dirty="0"/>
          </a:p>
        </p:txBody>
      </p:sp>
      <p:grpSp>
        <p:nvGrpSpPr>
          <p:cNvPr id="2" name="Group 18"/>
          <p:cNvGrpSpPr/>
          <p:nvPr/>
        </p:nvGrpSpPr>
        <p:grpSpPr>
          <a:xfrm>
            <a:off x="381000" y="228600"/>
            <a:ext cx="2491970" cy="739146"/>
            <a:chOff x="204952" y="63064"/>
            <a:chExt cx="4414345" cy="1466191"/>
          </a:xfrm>
          <a:effectLst/>
        </p:grpSpPr>
        <p:sp>
          <p:nvSpPr>
            <p:cNvPr id="18" name="Rounded Rectangle 17"/>
            <p:cNvSpPr/>
            <p:nvPr/>
          </p:nvSpPr>
          <p:spPr bwMode="auto">
            <a:xfrm>
              <a:off x="204952" y="63064"/>
              <a:ext cx="4414345" cy="146619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2"/>
                </a:solidFill>
                <a:latin typeface="Segoe" pitchFamily="34" charset="0"/>
              </a:endParaRPr>
            </a:p>
          </p:txBody>
        </p:sp>
        <p:pic>
          <p:nvPicPr>
            <p:cNvPr id="33807" name="Rectangle 2058"/>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00991" y="175260"/>
              <a:ext cx="4217670" cy="1202056"/>
            </a:xfrm>
            <a:prstGeom prst="rect">
              <a:avLst/>
            </a:prstGeom>
            <a:noFill/>
            <a:ln w="9525">
              <a:noFill/>
              <a:miter lim="800000"/>
              <a:headEnd/>
              <a:tailEnd/>
            </a:ln>
          </p:spPr>
        </p:pic>
      </p:grpSp>
      <p:pic>
        <p:nvPicPr>
          <p:cNvPr id="22" name="Picture 3" descr="C:\Program Files\Microsoft Resource DVD Artwork\DVD_ART\BoxShots_Logos\MICROSOFT\Microsoft logo and tagline.png"/>
          <p:cNvPicPr>
            <a:picLocks noChangeAspect="1" noChangeArrowheads="1"/>
          </p:cNvPicPr>
          <p:nvPr/>
        </p:nvPicPr>
        <p:blipFill>
          <a:blip r:embed="rId5" cstate="print"/>
          <a:srcRect r="25734" b="41262"/>
          <a:stretch>
            <a:fillRect/>
          </a:stretch>
        </p:blipFill>
        <p:spPr bwMode="auto">
          <a:xfrm>
            <a:off x="7920201" y="152400"/>
            <a:ext cx="995199" cy="169772"/>
          </a:xfrm>
          <a:prstGeom prst="rect">
            <a:avLst/>
          </a:prstGeom>
          <a:noFill/>
        </p:spPr>
      </p:pic>
      <p:grpSp>
        <p:nvGrpSpPr>
          <p:cNvPr id="3" name="Group 23"/>
          <p:cNvGrpSpPr/>
          <p:nvPr/>
        </p:nvGrpSpPr>
        <p:grpSpPr>
          <a:xfrm>
            <a:off x="232860" y="1981200"/>
            <a:ext cx="5097511" cy="3656870"/>
            <a:chOff x="232860" y="1981200"/>
            <a:chExt cx="5660668" cy="4060869"/>
          </a:xfrm>
        </p:grpSpPr>
        <p:pic>
          <p:nvPicPr>
            <p:cNvPr id="33808" name="Rectangle 2059"/>
            <p:cNvPicPr>
              <a:picLocks noChangeAspect="1" noChangeArrowheads="1"/>
            </p:cNvPicPr>
            <p:nvPr/>
          </p:nvPicPr>
          <p:blipFill>
            <a:blip r:embed="rId6" cstate="print"/>
            <a:srcRect/>
            <a:stretch>
              <a:fillRect/>
            </a:stretch>
          </p:blipFill>
          <p:spPr bwMode="auto">
            <a:xfrm>
              <a:off x="232860" y="1981200"/>
              <a:ext cx="4686300" cy="3387725"/>
            </a:xfrm>
            <a:prstGeom prst="rect">
              <a:avLst/>
            </a:prstGeom>
            <a:noFill/>
            <a:ln w="9525">
              <a:noFill/>
              <a:miter lim="800000"/>
              <a:headEnd/>
              <a:tailEnd/>
            </a:ln>
            <a:effectLst>
              <a:outerShdw blurRad="127000" algn="ctr" rotWithShape="0">
                <a:prstClr val="black">
                  <a:alpha val="40000"/>
                </a:prstClr>
              </a:outerShdw>
            </a:effectLst>
          </p:spPr>
        </p:pic>
        <p:pic>
          <p:nvPicPr>
            <p:cNvPr id="33809" name="Rectangle 2060"/>
            <p:cNvPicPr>
              <a:picLocks noChangeAspect="1" noChangeArrowheads="1"/>
            </p:cNvPicPr>
            <p:nvPr/>
          </p:nvPicPr>
          <p:blipFill>
            <a:blip r:embed="rId7" cstate="print"/>
            <a:srcRect/>
            <a:stretch>
              <a:fillRect/>
            </a:stretch>
          </p:blipFill>
          <p:spPr bwMode="auto">
            <a:xfrm>
              <a:off x="1835878" y="2827383"/>
              <a:ext cx="4057650" cy="3214686"/>
            </a:xfrm>
            <a:prstGeom prst="rect">
              <a:avLst/>
            </a:prstGeom>
            <a:noFill/>
            <a:ln w="9525">
              <a:noFill/>
              <a:miter lim="800000"/>
              <a:headEnd/>
              <a:tailEnd/>
            </a:ln>
            <a:effectLst>
              <a:outerShdw blurRad="127000" algn="ctr" rotWithShape="0">
                <a:prstClr val="black">
                  <a:alpha val="40000"/>
                </a:prstClr>
              </a:outerShdw>
            </a:effectLst>
          </p:spPr>
        </p:pic>
      </p:grpSp>
      <p:sp>
        <p:nvSpPr>
          <p:cNvPr id="17" name="Rectangle 16"/>
          <p:cNvSpPr/>
          <p:nvPr/>
        </p:nvSpPr>
        <p:spPr bwMode="auto">
          <a:xfrm>
            <a:off x="5486398" y="1918449"/>
            <a:ext cx="3276601" cy="596152"/>
          </a:xfrm>
          <a:prstGeom prst="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gradFill>
          <a:ln>
            <a:gradFill>
              <a:gsLst>
                <a:gs pos="0">
                  <a:schemeClr val="accent2"/>
                </a:gs>
                <a:gs pos="50000">
                  <a:schemeClr val="accent2"/>
                </a:gs>
                <a:gs pos="100000">
                  <a:schemeClr val="accent2">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Capability</a:t>
            </a:r>
          </a:p>
          <a:p>
            <a:pPr marL="171450" indent="-171450" fontAlgn="base">
              <a:lnSpc>
                <a:spcPct val="90000"/>
              </a:lnSpc>
              <a:buBlip>
                <a:blip r:embed="rId8"/>
              </a:buBlip>
              <a:defRPr/>
            </a:pPr>
            <a:r>
              <a:rPr lang="en-US" altLang="zh-CN" sz="1400" dirty="0" smtClean="0">
                <a:gradFill>
                  <a:gsLst>
                    <a:gs pos="0">
                      <a:schemeClr val="tx1"/>
                    </a:gs>
                    <a:gs pos="100000">
                      <a:schemeClr val="tx1"/>
                    </a:gs>
                  </a:gsLst>
                  <a:lin ang="5400000" scaled="0"/>
                </a:gradFill>
              </a:rPr>
              <a:t>BI and Portals</a:t>
            </a:r>
          </a:p>
        </p:txBody>
      </p:sp>
      <p:sp>
        <p:nvSpPr>
          <p:cNvPr id="21" name="Rectangle 20"/>
          <p:cNvSpPr/>
          <p:nvPr/>
        </p:nvSpPr>
        <p:spPr bwMode="auto">
          <a:xfrm>
            <a:off x="0" y="1257300"/>
            <a:ext cx="9144000" cy="59055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365760" tIns="41153" rIns="365760" bIns="41153" numCol="1" rtlCol="0" anchor="ctr" anchorCtr="0" compatLnSpc="1">
            <a:prstTxWarp prst="textNoShape">
              <a:avLst/>
            </a:prstTxWarp>
          </a:bodyPr>
          <a:lstStyle/>
          <a:p>
            <a:pPr algn="ctr" eaLnBrk="0" hangingPunct="0">
              <a:lnSpc>
                <a:spcPct val="90000"/>
              </a:lnSpc>
              <a:spcBef>
                <a:spcPct val="30000"/>
              </a:spcBef>
              <a:buClr>
                <a:schemeClr val="tx2"/>
              </a:buClr>
              <a:buSzPct val="85000"/>
            </a:pPr>
            <a:r>
              <a:rPr lang="en-US" b="1" dirty="0" smtClean="0">
                <a:gradFill>
                  <a:gsLst>
                    <a:gs pos="0">
                      <a:schemeClr val="tx1"/>
                    </a:gs>
                    <a:gs pos="100000">
                      <a:schemeClr val="tx1"/>
                    </a:gs>
                  </a:gsLst>
                  <a:lin ang="5400000" scaled="0"/>
                </a:gradFill>
              </a:rPr>
              <a:t>Real Estate Performance Management: </a:t>
            </a:r>
            <a:r>
              <a:rPr lang="en-US" dirty="0" smtClean="0">
                <a:gradFill>
                  <a:gsLst>
                    <a:gs pos="0">
                      <a:schemeClr val="tx1"/>
                    </a:gs>
                    <a:gs pos="100000">
                      <a:schemeClr val="tx1"/>
                    </a:gs>
                  </a:gsLst>
                  <a:lin ang="5400000" scaled="0"/>
                </a:gradFill>
              </a:rPr>
              <a:t>Creating visibility across the real estate lifecycle to deliver revenue growth, cost reduction, and compliance</a:t>
            </a:r>
          </a:p>
        </p:txBody>
      </p:sp>
      <p:sp>
        <p:nvSpPr>
          <p:cNvPr id="26" name="Rectangle 25"/>
          <p:cNvSpPr/>
          <p:nvPr/>
        </p:nvSpPr>
        <p:spPr bwMode="auto">
          <a:xfrm>
            <a:off x="5486399" y="3733799"/>
            <a:ext cx="3276601" cy="2257425"/>
          </a:xfrm>
          <a:prstGeom prst="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400" b="1" dirty="0" smtClean="0">
                <a:gradFill>
                  <a:gsLst>
                    <a:gs pos="0">
                      <a:schemeClr val="tx1"/>
                    </a:gs>
                    <a:gs pos="100000">
                      <a:schemeClr val="tx1"/>
                    </a:gs>
                  </a:gsLst>
                  <a:lin ang="5400000" scaled="0"/>
                </a:gradFill>
              </a:rPr>
              <a:t>About Accruent </a:t>
            </a:r>
            <a:endParaRPr lang="en-US" altLang="zh-CN" sz="1200" dirty="0" smtClean="0">
              <a:gradFill>
                <a:gsLst>
                  <a:gs pos="0">
                    <a:schemeClr val="tx1"/>
                  </a:gs>
                  <a:gs pos="100000">
                    <a:schemeClr val="tx1"/>
                  </a:gs>
                </a:gsLst>
                <a:lin ang="5400000" scaled="0"/>
              </a:gradFill>
            </a:endParaRPr>
          </a:p>
          <a:p>
            <a:pPr fontAlgn="base">
              <a:lnSpc>
                <a:spcPct val="90000"/>
              </a:lnSpc>
              <a:spcBef>
                <a:spcPct val="20000"/>
              </a:spcBef>
              <a:spcAft>
                <a:spcPts val="300"/>
              </a:spcAft>
              <a:defRPr/>
            </a:pPr>
            <a:r>
              <a:rPr lang="en-US" altLang="zh-CN" sz="1200" dirty="0" smtClean="0">
                <a:gradFill>
                  <a:gsLst>
                    <a:gs pos="0">
                      <a:schemeClr val="tx1"/>
                    </a:gs>
                    <a:gs pos="100000">
                      <a:schemeClr val="tx1"/>
                    </a:gs>
                  </a:gsLst>
                  <a:lin ang="5400000" scaled="0"/>
                </a:gradFill>
              </a:rPr>
              <a:t>Accruent, is the leader in real estate performance management (RPM) application solutions. Accruent has over a decade of innovation in the market and helps more than 340 of the world’s most demanding companies manage real estate cost and revenue drivers to optimize their impact on company performance. This experience and customer best practices are institutionalized and embedded into our solutions. </a:t>
            </a:r>
          </a:p>
        </p:txBody>
      </p:sp>
      <p:grpSp>
        <p:nvGrpSpPr>
          <p:cNvPr id="4" name="Group 27"/>
          <p:cNvGrpSpPr/>
          <p:nvPr/>
        </p:nvGrpSpPr>
        <p:grpSpPr>
          <a:xfrm>
            <a:off x="5484539" y="2543175"/>
            <a:ext cx="3276601" cy="1219200"/>
            <a:chOff x="5638802" y="2743200"/>
            <a:chExt cx="3124198" cy="1219200"/>
          </a:xfrm>
        </p:grpSpPr>
        <p:sp>
          <p:nvSpPr>
            <p:cNvPr id="25" name="Rectangle 24"/>
            <p:cNvSpPr/>
            <p:nvPr/>
          </p:nvSpPr>
          <p:spPr bwMode="auto">
            <a:xfrm>
              <a:off x="5638802" y="2743200"/>
              <a:ext cx="3124198" cy="1219200"/>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400" b="1" dirty="0" smtClean="0">
                  <a:gradFill>
                    <a:gsLst>
                      <a:gs pos="0">
                        <a:schemeClr val="tx1"/>
                      </a:gs>
                      <a:gs pos="100000">
                        <a:schemeClr val="tx1"/>
                      </a:gs>
                    </a:gsLst>
                    <a:lin ang="5400000" scaled="0"/>
                  </a:gradFill>
                </a:rPr>
                <a:t>Key Office 2007 Technologies Used</a:t>
              </a:r>
            </a:p>
            <a:p>
              <a:pPr marL="171450" indent="-171450" fontAlgn="base">
                <a:lnSpc>
                  <a:spcPct val="90000"/>
                </a:lnSpc>
                <a:buBlip>
                  <a:blip r:embed="rId8"/>
                </a:buBlip>
                <a:defRPr/>
              </a:pPr>
              <a:r>
                <a:rPr lang="en-US" altLang="zh-CN" sz="1400" dirty="0" smtClean="0">
                  <a:gradFill>
                    <a:gsLst>
                      <a:gs pos="0">
                        <a:schemeClr val="tx1"/>
                      </a:gs>
                      <a:gs pos="100000">
                        <a:schemeClr val="tx1"/>
                      </a:gs>
                    </a:gsLst>
                    <a:lin ang="5400000" scaled="0"/>
                  </a:gradFill>
                </a:rPr>
                <a:t>Excel</a:t>
              </a:r>
            </a:p>
            <a:p>
              <a:pPr marL="171450" indent="-171450" fontAlgn="base">
                <a:lnSpc>
                  <a:spcPct val="90000"/>
                </a:lnSpc>
                <a:buBlip>
                  <a:blip r:embed="rId8"/>
                </a:buBlip>
                <a:defRPr/>
              </a:pPr>
              <a:r>
                <a:rPr lang="en-US" altLang="zh-CN" sz="1400" dirty="0" smtClean="0">
                  <a:gradFill>
                    <a:gsLst>
                      <a:gs pos="0">
                        <a:schemeClr val="tx1"/>
                      </a:gs>
                      <a:gs pos="100000">
                        <a:schemeClr val="tx1"/>
                      </a:gs>
                    </a:gsLst>
                    <a:lin ang="5400000" scaled="0"/>
                  </a:gradFill>
                </a:rPr>
                <a:t>Exchange</a:t>
              </a:r>
            </a:p>
            <a:p>
              <a:pPr marL="171450" indent="-171450" fontAlgn="base">
                <a:lnSpc>
                  <a:spcPct val="90000"/>
                </a:lnSpc>
                <a:buBlip>
                  <a:blip r:embed="rId8"/>
                </a:buBlip>
                <a:defRPr/>
              </a:pPr>
              <a:r>
                <a:rPr lang="en-US" altLang="zh-CN" sz="1400" dirty="0" smtClean="0">
                  <a:gradFill>
                    <a:gsLst>
                      <a:gs pos="0">
                        <a:schemeClr val="tx1"/>
                      </a:gs>
                      <a:gs pos="100000">
                        <a:schemeClr val="tx1"/>
                      </a:gs>
                    </a:gsLst>
                    <a:lin ang="5400000" scaled="0"/>
                  </a:gradFill>
                </a:rPr>
                <a:t>Outlook</a:t>
              </a:r>
            </a:p>
            <a:p>
              <a:pPr marL="171450" indent="-171450" fontAlgn="base">
                <a:lnSpc>
                  <a:spcPct val="90000"/>
                </a:lnSpc>
                <a:buBlip>
                  <a:blip r:embed="rId8"/>
                </a:buBlip>
                <a:defRPr/>
              </a:pPr>
              <a:r>
                <a:rPr lang="en-US" altLang="zh-CN" sz="1400" dirty="0" smtClean="0">
                  <a:gradFill>
                    <a:gsLst>
                      <a:gs pos="0">
                        <a:schemeClr val="tx1"/>
                      </a:gs>
                      <a:gs pos="100000">
                        <a:schemeClr val="tx1"/>
                      </a:gs>
                    </a:gsLst>
                    <a:lin ang="5400000" scaled="0"/>
                  </a:gradFill>
                </a:rPr>
                <a:t>SharePoint Server</a:t>
              </a:r>
              <a:endParaRPr lang="en-US" altLang="zh-CN" sz="1200" dirty="0" smtClean="0">
                <a:gradFill>
                  <a:gsLst>
                    <a:gs pos="0">
                      <a:schemeClr val="tx1"/>
                    </a:gs>
                    <a:gs pos="100000">
                      <a:schemeClr val="tx1"/>
                    </a:gs>
                  </a:gsLst>
                  <a:lin ang="5400000" scaled="0"/>
                </a:gradFill>
              </a:endParaRPr>
            </a:p>
          </p:txBody>
        </p:sp>
        <p:sp>
          <p:nvSpPr>
            <p:cNvPr id="27" name="Rectangle 26"/>
            <p:cNvSpPr/>
            <p:nvPr/>
          </p:nvSpPr>
          <p:spPr>
            <a:xfrm>
              <a:off x="7166347" y="3011853"/>
              <a:ext cx="1562100" cy="674031"/>
            </a:xfrm>
            <a:prstGeom prst="rect">
              <a:avLst/>
            </a:prstGeom>
            <a:effectLst/>
          </p:spPr>
          <p:txBody>
            <a:bodyPr wrap="square">
              <a:spAutoFit/>
            </a:bodyPr>
            <a:lstStyle/>
            <a:p>
              <a:pPr marL="171450" lvl="0" indent="-171450" fontAlgn="base">
                <a:lnSpc>
                  <a:spcPct val="90000"/>
                </a:lnSpc>
                <a:buBlip>
                  <a:blip r:embed="rId8"/>
                </a:buBlip>
                <a:defRPr/>
              </a:pPr>
              <a:r>
                <a:rPr lang="en-US" altLang="zh-CN" sz="1400" dirty="0" smtClean="0">
                  <a:gradFill>
                    <a:gsLst>
                      <a:gs pos="0">
                        <a:srgbClr val="FFFFFF"/>
                      </a:gs>
                      <a:gs pos="100000">
                        <a:srgbClr val="FFFFFF"/>
                      </a:gs>
                    </a:gsLst>
                    <a:lin ang="5400000" scaled="0"/>
                  </a:gradFill>
                </a:rPr>
                <a:t>Word</a:t>
              </a:r>
            </a:p>
            <a:p>
              <a:pPr marL="171450" lvl="0" indent="-171450" fontAlgn="base">
                <a:lnSpc>
                  <a:spcPct val="90000"/>
                </a:lnSpc>
                <a:buBlip>
                  <a:blip r:embed="rId8"/>
                </a:buBlip>
                <a:defRPr/>
              </a:pPr>
              <a:r>
                <a:rPr lang="en-US" altLang="zh-CN" sz="1400" dirty="0" smtClean="0">
                  <a:gradFill>
                    <a:gsLst>
                      <a:gs pos="0">
                        <a:srgbClr val="FFFFFF"/>
                      </a:gs>
                      <a:gs pos="100000">
                        <a:srgbClr val="FFFFFF"/>
                      </a:gs>
                    </a:gsLst>
                    <a:lin ang="5400000" scaled="0"/>
                  </a:gradFill>
                </a:rPr>
                <a:t>XML file format</a:t>
              </a:r>
            </a:p>
            <a:p>
              <a:pPr marL="171450" lvl="0" indent="-171450" fontAlgn="base">
                <a:lnSpc>
                  <a:spcPct val="90000"/>
                </a:lnSpc>
                <a:buBlip>
                  <a:blip r:embed="rId8"/>
                </a:buBlip>
                <a:defRPr/>
              </a:pPr>
              <a:r>
                <a:rPr lang="en-US" altLang="zh-CN" sz="1400" dirty="0" smtClean="0">
                  <a:gradFill>
                    <a:gsLst>
                      <a:gs pos="0">
                        <a:srgbClr val="FFFFFF"/>
                      </a:gs>
                      <a:gs pos="100000">
                        <a:srgbClr val="FFFFFF"/>
                      </a:gs>
                    </a:gsLst>
                    <a:lin ang="5400000" scaled="0"/>
                  </a:gradFill>
                </a:rPr>
                <a:t>Virtual Earth</a:t>
              </a:r>
              <a:endParaRPr lang="en-US" dirty="0"/>
            </a:p>
          </p:txBody>
        </p:sp>
      </p:grpSp>
      <p:sp>
        <p:nvSpPr>
          <p:cNvPr id="19" name="TextBox 18">
            <a:hlinkClick r:id="rId9" action="ppaction://hlinksldjump"/>
          </p:cNvPr>
          <p:cNvSpPr txBox="1"/>
          <p:nvPr/>
        </p:nvSpPr>
        <p:spPr>
          <a:xfrm>
            <a:off x="5714999" y="5866626"/>
            <a:ext cx="3048001" cy="307777"/>
          </a:xfrm>
          <a:prstGeom prst="rect">
            <a:avLst/>
          </a:prstGeom>
          <a:noFill/>
        </p:spPr>
        <p:txBody>
          <a:bodyPr wrap="square" lIns="0" tIns="0" rIns="0" bIns="0" rtlCol="0">
            <a:spAutoFit/>
          </a:bodyPr>
          <a:lstStyle/>
          <a:p>
            <a:pPr algn="r"/>
            <a:r>
              <a:rPr lang="en-US" sz="2000" dirty="0" smtClean="0">
                <a:gradFill>
                  <a:gsLst>
                    <a:gs pos="0">
                      <a:schemeClr val="tx1">
                        <a:alpha val="60000"/>
                      </a:schemeClr>
                    </a:gs>
                    <a:gs pos="100000">
                      <a:schemeClr val="tx1">
                        <a:alpha val="60000"/>
                      </a:schemeClr>
                    </a:gs>
                  </a:gsLst>
                  <a:lin ang="5400000" scaled="0"/>
                </a:gradFill>
                <a:sym typeface="Wingdings"/>
              </a:rPr>
              <a:t> </a:t>
            </a:r>
            <a:r>
              <a:rPr lang="en-US" sz="2000" dirty="0" smtClean="0">
                <a:gradFill>
                  <a:gsLst>
                    <a:gs pos="0">
                      <a:schemeClr val="tx1">
                        <a:alpha val="60000"/>
                      </a:schemeClr>
                    </a:gs>
                    <a:gs pos="100000">
                      <a:schemeClr val="tx1">
                        <a:alpha val="60000"/>
                      </a:schemeClr>
                    </a:gs>
                  </a:gsLst>
                  <a:lin ang="5400000" scaled="0"/>
                </a:gradFill>
              </a:rPr>
              <a:t>Case Studies Overview</a:t>
            </a:r>
          </a:p>
        </p:txBody>
      </p:sp>
      <p:sp>
        <p:nvSpPr>
          <p:cNvPr id="29" name="Rectangle 2052"/>
          <p:cNvSpPr>
            <a:spLocks noChangeArrowheads="1"/>
          </p:cNvSpPr>
          <p:nvPr/>
        </p:nvSpPr>
        <p:spPr bwMode="auto">
          <a:xfrm>
            <a:off x="1600200" y="5715000"/>
            <a:ext cx="3733800" cy="400105"/>
          </a:xfrm>
          <a:prstGeom prst="rect">
            <a:avLst/>
          </a:prstGeom>
          <a:noFill/>
          <a:ln w="9525">
            <a:noFill/>
            <a:miter lim="800000"/>
            <a:headEnd/>
            <a:tailEnd/>
          </a:ln>
          <a:effectLst/>
        </p:spPr>
        <p:txBody>
          <a:bodyPr wrap="square" lIns="91436" tIns="45718" rIns="91436" bIns="45718">
            <a:spAutoFit/>
          </a:bodyPr>
          <a:lstStyle/>
          <a:p>
            <a:r>
              <a:rPr lang="en-US" altLang="zh-CN" sz="500" dirty="0">
                <a:gradFill>
                  <a:gsLst>
                    <a:gs pos="0">
                      <a:schemeClr val="tx1"/>
                    </a:gs>
                    <a:gs pos="100000">
                      <a:schemeClr val="tx1"/>
                    </a:gs>
                  </a:gsLst>
                  <a:lin ang="5400000" scaled="0"/>
                </a:gradFill>
              </a:rPr>
              <a:t>The information contained in this document relates to prerelease software product which may be substantially modified before its first commercial release. Accordingly, the information may not accurately describe or reflect the software product when first commercially released. This document is provided for informational purposes only and Microsoft makes no warranties, express or implied, with respect to this document or the information contained in it.</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6553200" y="400050"/>
            <a:ext cx="2209801" cy="85725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rtlCol="0" anchor="ctr" anchorCtr="0" compatLnSpc="1">
            <a:prstTxWarp prst="textNoShape">
              <a:avLst/>
            </a:prstTxWarp>
          </a:bodyPr>
          <a:lstStyle/>
          <a:p>
            <a:pPr algn="ctr" fontAlgn="base">
              <a:lnSpc>
                <a:spcPct val="90000"/>
              </a:lnSpc>
              <a:spcBef>
                <a:spcPct val="0"/>
              </a:spcBef>
              <a:defRPr/>
            </a:pPr>
            <a:r>
              <a:rPr lang="en-US" altLang="zh-CN" b="1" dirty="0" smtClean="0">
                <a:gradFill>
                  <a:gsLst>
                    <a:gs pos="0">
                      <a:schemeClr val="bg1"/>
                    </a:gs>
                    <a:gs pos="100000">
                      <a:schemeClr val="bg1"/>
                    </a:gs>
                  </a:gsLst>
                  <a:lin ang="5400000" scaled="0"/>
                </a:gradFill>
              </a:rPr>
              <a:t>USA</a:t>
            </a:r>
          </a:p>
          <a:p>
            <a:pPr algn="ctr" fontAlgn="base">
              <a:lnSpc>
                <a:spcPct val="90000"/>
              </a:lnSpc>
              <a:spcBef>
                <a:spcPct val="0"/>
              </a:spcBef>
              <a:defRPr/>
            </a:pPr>
            <a:r>
              <a:rPr lang="en-US" altLang="zh-CN" sz="1600" dirty="0" smtClean="0">
                <a:gradFill>
                  <a:gsLst>
                    <a:gs pos="0">
                      <a:schemeClr val="bg1"/>
                    </a:gs>
                    <a:gs pos="100000">
                      <a:schemeClr val="bg1"/>
                    </a:gs>
                  </a:gsLst>
                  <a:lin ang="5400000" scaled="0"/>
                </a:gradFill>
              </a:rPr>
              <a:t>ISV</a:t>
            </a:r>
          </a:p>
          <a:p>
            <a:pPr algn="ctr" fontAlgn="base">
              <a:lnSpc>
                <a:spcPct val="90000"/>
              </a:lnSpc>
              <a:spcBef>
                <a:spcPct val="0"/>
              </a:spcBef>
              <a:defRPr/>
            </a:pPr>
            <a:r>
              <a:rPr lang="en-US" altLang="zh-CN" sz="1600" dirty="0" smtClean="0">
                <a:gradFill>
                  <a:gsLst>
                    <a:gs pos="0">
                      <a:schemeClr val="bg1"/>
                    </a:gs>
                    <a:gs pos="100000">
                      <a:schemeClr val="bg1"/>
                    </a:gs>
                  </a:gsLst>
                  <a:lin ang="5400000" scaled="0"/>
                </a:gradFill>
              </a:rPr>
              <a:t>www.fractaledge.com</a:t>
            </a:r>
          </a:p>
        </p:txBody>
      </p:sp>
      <p:pic>
        <p:nvPicPr>
          <p:cNvPr id="33794" name="Rectangle 2049"/>
          <p:cNvPicPr>
            <a:picLocks noChangeAspect="1" noChangeArrowheads="1"/>
          </p:cNvPicPr>
          <p:nvPr/>
        </p:nvPicPr>
        <p:blipFill>
          <a:blip r:embed="rId3" cstate="print"/>
          <a:stretch>
            <a:fillRect/>
          </a:stretch>
        </p:blipFill>
        <p:spPr bwMode="auto">
          <a:xfrm>
            <a:off x="304800" y="5694674"/>
            <a:ext cx="1149350" cy="325126"/>
          </a:xfrm>
          <a:prstGeom prst="rect">
            <a:avLst/>
          </a:prstGeom>
          <a:noFill/>
          <a:ln w="9525">
            <a:noFill/>
            <a:miter lim="800000"/>
            <a:headEnd/>
            <a:tailEnd/>
          </a:ln>
        </p:spPr>
      </p:pic>
      <p:sp>
        <p:nvSpPr>
          <p:cNvPr id="33799" name="TextBox 2054"/>
          <p:cNvSpPr txBox="1">
            <a:spLocks noChangeArrowheads="1"/>
          </p:cNvSpPr>
          <p:nvPr/>
        </p:nvSpPr>
        <p:spPr bwMode="auto">
          <a:xfrm>
            <a:off x="250825" y="2103438"/>
            <a:ext cx="184150" cy="338137"/>
          </a:xfrm>
          <a:prstGeom prst="rect">
            <a:avLst/>
          </a:prstGeom>
          <a:noFill/>
          <a:ln w="9525">
            <a:noFill/>
            <a:miter lim="800000"/>
            <a:headEnd/>
            <a:tailEnd/>
          </a:ln>
        </p:spPr>
        <p:txBody>
          <a:bodyPr wrap="none" lIns="91436" tIns="45718" rIns="91436" bIns="45718">
            <a:spAutoFit/>
          </a:bodyPr>
          <a:lstStyle/>
          <a:p>
            <a:endParaRPr lang="en-US" sz="1600" dirty="0"/>
          </a:p>
        </p:txBody>
      </p:sp>
      <p:sp>
        <p:nvSpPr>
          <p:cNvPr id="33800" name="TextBox 2055"/>
          <p:cNvSpPr txBox="1">
            <a:spLocks noChangeArrowheads="1"/>
          </p:cNvSpPr>
          <p:nvPr/>
        </p:nvSpPr>
        <p:spPr bwMode="auto">
          <a:xfrm>
            <a:off x="250825" y="-1538844"/>
            <a:ext cx="184150" cy="338138"/>
          </a:xfrm>
          <a:prstGeom prst="rect">
            <a:avLst/>
          </a:prstGeom>
          <a:noFill/>
          <a:ln w="9525">
            <a:noFill/>
            <a:miter lim="800000"/>
            <a:headEnd/>
            <a:tailEnd/>
          </a:ln>
        </p:spPr>
        <p:txBody>
          <a:bodyPr wrap="none" lIns="91436" tIns="45718" rIns="91436" bIns="45718">
            <a:spAutoFit/>
          </a:bodyPr>
          <a:lstStyle/>
          <a:p>
            <a:endParaRPr lang="en-US" sz="1600" dirty="0"/>
          </a:p>
        </p:txBody>
      </p:sp>
      <p:pic>
        <p:nvPicPr>
          <p:cNvPr id="22" name="Picture 3" descr="C:\Program Files\Microsoft Resource DVD Artwork\DVD_ART\BoxShots_Logos\MICROSOFT\Microsoft logo and tagline.png"/>
          <p:cNvPicPr>
            <a:picLocks noChangeAspect="1" noChangeArrowheads="1"/>
          </p:cNvPicPr>
          <p:nvPr/>
        </p:nvPicPr>
        <p:blipFill>
          <a:blip r:embed="rId4" cstate="print"/>
          <a:srcRect r="25734" b="41262"/>
          <a:stretch>
            <a:fillRect/>
          </a:stretch>
        </p:blipFill>
        <p:spPr bwMode="auto">
          <a:xfrm>
            <a:off x="7920201" y="152400"/>
            <a:ext cx="995199" cy="169772"/>
          </a:xfrm>
          <a:prstGeom prst="rect">
            <a:avLst/>
          </a:prstGeom>
          <a:noFill/>
        </p:spPr>
      </p:pic>
      <p:sp>
        <p:nvSpPr>
          <p:cNvPr id="17" name="Rectangle 16"/>
          <p:cNvSpPr/>
          <p:nvPr/>
        </p:nvSpPr>
        <p:spPr bwMode="auto">
          <a:xfrm>
            <a:off x="5486398" y="1918449"/>
            <a:ext cx="3276601" cy="596152"/>
          </a:xfrm>
          <a:prstGeom prst="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gradFill>
          <a:ln>
            <a:gradFill>
              <a:gsLst>
                <a:gs pos="0">
                  <a:schemeClr val="accent2"/>
                </a:gs>
                <a:gs pos="50000">
                  <a:schemeClr val="accent2"/>
                </a:gs>
                <a:gs pos="100000">
                  <a:schemeClr val="accent2">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Capability</a:t>
            </a:r>
          </a:p>
          <a:p>
            <a:pPr marL="171450" indent="-171450" fontAlgn="base">
              <a:lnSpc>
                <a:spcPct val="90000"/>
              </a:lnSpc>
              <a:buBlip>
                <a:blip r:embed="rId5"/>
              </a:buBlip>
              <a:defRPr/>
            </a:pPr>
            <a:r>
              <a:rPr lang="en-US" altLang="zh-CN" sz="1400" dirty="0" smtClean="0">
                <a:gradFill>
                  <a:gsLst>
                    <a:gs pos="0">
                      <a:schemeClr val="tx1"/>
                    </a:gs>
                    <a:gs pos="100000">
                      <a:schemeClr val="tx1"/>
                    </a:gs>
                  </a:gsLst>
                  <a:lin ang="5400000" scaled="0"/>
                </a:gradFill>
              </a:rPr>
              <a:t>BI and Portals</a:t>
            </a:r>
          </a:p>
        </p:txBody>
      </p:sp>
      <p:sp>
        <p:nvSpPr>
          <p:cNvPr id="21" name="Rectangle 20"/>
          <p:cNvSpPr/>
          <p:nvPr/>
        </p:nvSpPr>
        <p:spPr bwMode="auto">
          <a:xfrm>
            <a:off x="0" y="1257300"/>
            <a:ext cx="9144000" cy="59055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365760" tIns="41153" rIns="365760" bIns="41153" numCol="1" rtlCol="0" anchor="ctr" anchorCtr="0" compatLnSpc="1">
            <a:prstTxWarp prst="textNoShape">
              <a:avLst/>
            </a:prstTxWarp>
          </a:bodyPr>
          <a:lstStyle/>
          <a:p>
            <a:pPr algn="ctr" eaLnBrk="0" hangingPunct="0">
              <a:lnSpc>
                <a:spcPct val="90000"/>
              </a:lnSpc>
              <a:spcBef>
                <a:spcPct val="30000"/>
              </a:spcBef>
              <a:buClr>
                <a:schemeClr val="tx2"/>
              </a:buClr>
              <a:buSzPct val="85000"/>
            </a:pPr>
            <a:r>
              <a:rPr lang="en-US" b="1" dirty="0" smtClean="0">
                <a:gradFill>
                  <a:gsLst>
                    <a:gs pos="0">
                      <a:schemeClr val="tx1"/>
                    </a:gs>
                    <a:gs pos="100000">
                      <a:schemeClr val="tx1"/>
                    </a:gs>
                  </a:gsLst>
                  <a:lin ang="5400000" scaled="0"/>
                </a:gradFill>
              </a:rPr>
              <a:t>Fractal Maps for Office 2007: </a:t>
            </a:r>
            <a:r>
              <a:rPr lang="en-US" dirty="0" smtClean="0">
                <a:gradFill>
                  <a:gsLst>
                    <a:gs pos="0">
                      <a:schemeClr val="tx1"/>
                    </a:gs>
                    <a:gs pos="100000">
                      <a:schemeClr val="tx1"/>
                    </a:gs>
                  </a:gsLst>
                  <a:lin ang="5400000" scaled="0"/>
                </a:gradFill>
              </a:rPr>
              <a:t>Award-winning data visualization system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made readily available to all information workers for the first time</a:t>
            </a:r>
          </a:p>
        </p:txBody>
      </p:sp>
      <p:sp>
        <p:nvSpPr>
          <p:cNvPr id="26" name="Rectangle 25"/>
          <p:cNvSpPr/>
          <p:nvPr/>
        </p:nvSpPr>
        <p:spPr bwMode="auto">
          <a:xfrm>
            <a:off x="5486399" y="3733799"/>
            <a:ext cx="3276601" cy="2257425"/>
          </a:xfrm>
          <a:prstGeom prst="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400" b="1" dirty="0" smtClean="0">
                <a:gradFill>
                  <a:gsLst>
                    <a:gs pos="0">
                      <a:schemeClr val="tx1"/>
                    </a:gs>
                    <a:gs pos="100000">
                      <a:schemeClr val="tx1"/>
                    </a:gs>
                  </a:gsLst>
                  <a:lin ang="5400000" scaled="0"/>
                </a:gradFill>
              </a:rPr>
              <a:t>About Accruent </a:t>
            </a:r>
            <a:endParaRPr lang="en-US" altLang="zh-CN" sz="1200" dirty="0" smtClean="0">
              <a:gradFill>
                <a:gsLst>
                  <a:gs pos="0">
                    <a:schemeClr val="tx1"/>
                  </a:gs>
                  <a:gs pos="100000">
                    <a:schemeClr val="tx1"/>
                  </a:gs>
                </a:gsLst>
                <a:lin ang="5400000" scaled="0"/>
              </a:gradFill>
            </a:endParaRPr>
          </a:p>
          <a:p>
            <a:pPr fontAlgn="base">
              <a:lnSpc>
                <a:spcPct val="90000"/>
              </a:lnSpc>
              <a:spcBef>
                <a:spcPct val="20000"/>
              </a:spcBef>
              <a:spcAft>
                <a:spcPts val="300"/>
              </a:spcAft>
              <a:defRPr/>
            </a:pPr>
            <a:r>
              <a:rPr lang="en-US" altLang="zh-CN" sz="1200" dirty="0" smtClean="0">
                <a:gradFill>
                  <a:gsLst>
                    <a:gs pos="0">
                      <a:schemeClr val="tx1"/>
                    </a:gs>
                    <a:gs pos="100000">
                      <a:schemeClr val="tx1"/>
                    </a:gs>
                  </a:gsLst>
                  <a:lin ang="5400000" scaled="0"/>
                </a:gradFill>
              </a:rPr>
              <a:t>We provide breakthrough data visualization software that allows our customers to understand and act on their business intelligence more quickly and accurately.</a:t>
            </a:r>
          </a:p>
          <a:p>
            <a:pPr fontAlgn="base">
              <a:lnSpc>
                <a:spcPct val="90000"/>
              </a:lnSpc>
              <a:spcBef>
                <a:spcPct val="20000"/>
              </a:spcBef>
              <a:spcAft>
                <a:spcPts val="300"/>
              </a:spcAft>
              <a:defRPr/>
            </a:pPr>
            <a:r>
              <a:rPr lang="en-US" altLang="zh-CN" sz="1200" dirty="0" smtClean="0">
                <a:gradFill>
                  <a:gsLst>
                    <a:gs pos="0">
                      <a:schemeClr val="tx1"/>
                    </a:gs>
                    <a:gs pos="100000">
                      <a:schemeClr val="tx1"/>
                    </a:gs>
                  </a:gsLst>
                  <a:lin ang="5400000" scaled="0"/>
                </a:gradFill>
              </a:rPr>
              <a:t>8 of the global top 10 investment banks use our patented technology for compliance and risk management. Now, with Fractal Maps for Office 2007, you too can find out how to get more out of your critical business information.</a:t>
            </a:r>
          </a:p>
        </p:txBody>
      </p:sp>
      <p:grpSp>
        <p:nvGrpSpPr>
          <p:cNvPr id="2" name="Group 27"/>
          <p:cNvGrpSpPr/>
          <p:nvPr/>
        </p:nvGrpSpPr>
        <p:grpSpPr>
          <a:xfrm>
            <a:off x="5484539" y="2543175"/>
            <a:ext cx="3276601" cy="1219200"/>
            <a:chOff x="5638802" y="2743200"/>
            <a:chExt cx="3124198" cy="1219200"/>
          </a:xfrm>
        </p:grpSpPr>
        <p:sp>
          <p:nvSpPr>
            <p:cNvPr id="25" name="Rectangle 24"/>
            <p:cNvSpPr/>
            <p:nvPr/>
          </p:nvSpPr>
          <p:spPr bwMode="auto">
            <a:xfrm>
              <a:off x="5638802" y="2743200"/>
              <a:ext cx="3124198" cy="1219200"/>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400" b="1" dirty="0" smtClean="0">
                  <a:gradFill>
                    <a:gsLst>
                      <a:gs pos="0">
                        <a:schemeClr val="tx1"/>
                      </a:gs>
                      <a:gs pos="100000">
                        <a:schemeClr val="tx1"/>
                      </a:gs>
                    </a:gsLst>
                    <a:lin ang="5400000" scaled="0"/>
                  </a:gradFill>
                </a:rPr>
                <a:t>Key Office 2007 Technologies Used</a:t>
              </a:r>
            </a:p>
            <a:p>
              <a:pPr marL="171450" indent="-171450" fontAlgn="base">
                <a:lnSpc>
                  <a:spcPct val="90000"/>
                </a:lnSpc>
                <a:buBlip>
                  <a:blip r:embed="rId5"/>
                </a:buBlip>
                <a:defRPr/>
              </a:pPr>
              <a:r>
                <a:rPr lang="en-US" altLang="zh-CN" sz="1200" dirty="0" smtClean="0">
                  <a:gradFill>
                    <a:gsLst>
                      <a:gs pos="0">
                        <a:schemeClr val="tx1"/>
                      </a:gs>
                      <a:gs pos="100000">
                        <a:schemeClr val="tx1"/>
                      </a:gs>
                    </a:gsLst>
                    <a:lin ang="5400000" scaled="0"/>
                  </a:gradFill>
                </a:rPr>
                <a:t>Excel</a:t>
              </a:r>
            </a:p>
            <a:p>
              <a:pPr marL="171450" indent="-171450" fontAlgn="base">
                <a:lnSpc>
                  <a:spcPct val="90000"/>
                </a:lnSpc>
                <a:buBlip>
                  <a:blip r:embed="rId5"/>
                </a:buBlip>
                <a:defRPr/>
              </a:pPr>
              <a:r>
                <a:rPr lang="en-US" altLang="zh-CN" sz="1200" dirty="0" smtClean="0">
                  <a:gradFill>
                    <a:gsLst>
                      <a:gs pos="0">
                        <a:schemeClr val="tx1"/>
                      </a:gs>
                      <a:gs pos="100000">
                        <a:schemeClr val="tx1"/>
                      </a:gs>
                    </a:gsLst>
                    <a:lin ang="5400000" scaled="0"/>
                  </a:gradFill>
                </a:rPr>
                <a:t>Pivot tables</a:t>
              </a:r>
            </a:p>
            <a:p>
              <a:pPr marL="171450" indent="-171450" fontAlgn="base">
                <a:lnSpc>
                  <a:spcPct val="90000"/>
                </a:lnSpc>
                <a:buBlip>
                  <a:blip r:embed="rId5"/>
                </a:buBlip>
                <a:defRPr/>
              </a:pPr>
              <a:r>
                <a:rPr lang="en-US" altLang="zh-CN" sz="1200" dirty="0" smtClean="0">
                  <a:gradFill>
                    <a:gsLst>
                      <a:gs pos="0">
                        <a:schemeClr val="tx1"/>
                      </a:gs>
                      <a:gs pos="100000">
                        <a:schemeClr val="tx1"/>
                      </a:gs>
                    </a:gsLst>
                    <a:lin ang="5400000" scaled="0"/>
                  </a:gradFill>
                </a:rPr>
                <a:t>XML file format</a:t>
              </a:r>
            </a:p>
            <a:p>
              <a:pPr marL="171450" indent="-171450" fontAlgn="base">
                <a:lnSpc>
                  <a:spcPct val="90000"/>
                </a:lnSpc>
                <a:buBlip>
                  <a:blip r:embed="rId5"/>
                </a:buBlip>
                <a:defRPr/>
              </a:pPr>
              <a:r>
                <a:rPr lang="en-US" altLang="zh-CN" sz="1200" dirty="0" smtClean="0">
                  <a:gradFill>
                    <a:gsLst>
                      <a:gs pos="0">
                        <a:schemeClr val="tx1"/>
                      </a:gs>
                      <a:gs pos="100000">
                        <a:schemeClr val="tx1"/>
                      </a:gs>
                    </a:gsLst>
                    <a:lin ang="5400000" scaled="0"/>
                  </a:gradFill>
                </a:rPr>
                <a:t>Custom ribbon/task pane</a:t>
              </a:r>
            </a:p>
          </p:txBody>
        </p:sp>
        <p:sp>
          <p:nvSpPr>
            <p:cNvPr id="27" name="Rectangle 26"/>
            <p:cNvSpPr/>
            <p:nvPr/>
          </p:nvSpPr>
          <p:spPr>
            <a:xfrm>
              <a:off x="7166347" y="3011853"/>
              <a:ext cx="1562100" cy="424732"/>
            </a:xfrm>
            <a:prstGeom prst="rect">
              <a:avLst/>
            </a:prstGeom>
            <a:effectLst/>
          </p:spPr>
          <p:txBody>
            <a:bodyPr wrap="square">
              <a:spAutoFit/>
            </a:bodyPr>
            <a:lstStyle/>
            <a:p>
              <a:pPr marL="171450" lvl="0" indent="-171450" fontAlgn="base">
                <a:lnSpc>
                  <a:spcPct val="90000"/>
                </a:lnSpc>
                <a:buBlip>
                  <a:blip r:embed="rId5"/>
                </a:buBlip>
                <a:defRPr/>
              </a:pPr>
              <a:r>
                <a:rPr lang="en-US" altLang="zh-CN" sz="1200" dirty="0" smtClean="0">
                  <a:gradFill>
                    <a:gsLst>
                      <a:gs pos="0">
                        <a:schemeClr val="tx1"/>
                      </a:gs>
                      <a:gs pos="100000">
                        <a:schemeClr val="tx1"/>
                      </a:gs>
                    </a:gsLst>
                    <a:lin ang="5400000" scaled="0"/>
                  </a:gradFill>
                </a:rPr>
                <a:t>Analysis/ Reporting Services</a:t>
              </a:r>
              <a:endParaRPr lang="en-US" sz="1600" dirty="0"/>
            </a:p>
          </p:txBody>
        </p:sp>
      </p:grpSp>
      <p:pic>
        <p:nvPicPr>
          <p:cNvPr id="24" name="Picture 14" descr="fractaledgelogo720x123"/>
          <p:cNvPicPr>
            <a:picLocks noChangeAspect="1" noChangeArrowheads="1"/>
          </p:cNvPicPr>
          <p:nvPr/>
        </p:nvPicPr>
        <p:blipFill>
          <a:blip r:embed="rId6" cstate="print">
            <a:clrChange>
              <a:clrFrom>
                <a:srgbClr val="FFFFFF"/>
              </a:clrFrom>
              <a:clrTo>
                <a:srgbClr val="FFFFFF">
                  <a:alpha val="0"/>
                </a:srgbClr>
              </a:clrTo>
            </a:clrChange>
          </a:blip>
          <a:srcRect l="-3125" t="-18291" r="-3125" b="-12194"/>
          <a:stretch>
            <a:fillRect/>
          </a:stretch>
        </p:blipFill>
        <p:spPr bwMode="auto">
          <a:xfrm>
            <a:off x="381000" y="228600"/>
            <a:ext cx="3108615" cy="651411"/>
          </a:xfrm>
          <a:prstGeom prst="rect">
            <a:avLst/>
          </a:prstGeom>
          <a:solidFill>
            <a:srgbClr val="FFFFFF"/>
          </a:solidFill>
        </p:spPr>
      </p:pic>
      <p:pic>
        <p:nvPicPr>
          <p:cNvPr id="28" name="Picture 15" descr="4"/>
          <p:cNvPicPr>
            <a:picLocks noChangeAspect="1" noChangeArrowheads="1"/>
          </p:cNvPicPr>
          <p:nvPr/>
        </p:nvPicPr>
        <p:blipFill>
          <a:blip r:embed="rId7" cstate="print"/>
          <a:srcRect/>
          <a:stretch>
            <a:fillRect/>
          </a:stretch>
        </p:blipFill>
        <p:spPr bwMode="auto">
          <a:xfrm>
            <a:off x="237744" y="1984248"/>
            <a:ext cx="5020056" cy="3638252"/>
          </a:xfrm>
          <a:prstGeom prst="rect">
            <a:avLst/>
          </a:prstGeom>
          <a:noFill/>
          <a:ln w="9525">
            <a:noFill/>
            <a:miter lim="800000"/>
            <a:headEnd/>
            <a:tailEnd/>
          </a:ln>
          <a:effectLst>
            <a:outerShdw blurRad="127000" algn="ctr" rotWithShape="0">
              <a:prstClr val="black">
                <a:alpha val="40000"/>
              </a:prstClr>
            </a:outerShdw>
          </a:effectLst>
        </p:spPr>
      </p:pic>
      <p:sp>
        <p:nvSpPr>
          <p:cNvPr id="29" name="Rectangle 5"/>
          <p:cNvSpPr>
            <a:spLocks noChangeArrowheads="1"/>
          </p:cNvSpPr>
          <p:nvPr/>
        </p:nvSpPr>
        <p:spPr bwMode="auto">
          <a:xfrm>
            <a:off x="1600200" y="5715000"/>
            <a:ext cx="3810000" cy="400105"/>
          </a:xfrm>
          <a:prstGeom prst="rect">
            <a:avLst/>
          </a:prstGeom>
          <a:noFill/>
          <a:ln w="9525">
            <a:noFill/>
            <a:miter lim="800000"/>
            <a:headEnd/>
            <a:tailEnd/>
          </a:ln>
          <a:effectLst/>
        </p:spPr>
        <p:txBody>
          <a:bodyPr wrap="square" lIns="91436" tIns="45718" rIns="91436" bIns="45718">
            <a:spAutoFit/>
          </a:bodyPr>
          <a:lstStyle/>
          <a:p>
            <a:r>
              <a:rPr lang="en-US" altLang="zh-CN" sz="500" dirty="0">
                <a:gradFill>
                  <a:gsLst>
                    <a:gs pos="0">
                      <a:schemeClr val="tx1"/>
                    </a:gs>
                    <a:gs pos="100000">
                      <a:schemeClr val="tx1"/>
                    </a:gs>
                  </a:gsLst>
                  <a:lin ang="5400000" scaled="0"/>
                </a:gradFill>
              </a:rPr>
              <a:t>The information contained in this document relates to prerelease software product which may be substantially modified before its first commercial release. Accordingly, the information may not accurately describe or reflect the software product when first commercially released. This document is provided for informational purposes only and Microsoft makes no warranties, express or implied, with respect to this document or the information contained in it.</a:t>
            </a:r>
          </a:p>
        </p:txBody>
      </p:sp>
      <p:sp>
        <p:nvSpPr>
          <p:cNvPr id="18" name="TextBox 17">
            <a:hlinkClick r:id="rId8" action="ppaction://hlinksldjump"/>
          </p:cNvPr>
          <p:cNvSpPr txBox="1"/>
          <p:nvPr/>
        </p:nvSpPr>
        <p:spPr>
          <a:xfrm>
            <a:off x="5714999" y="5866626"/>
            <a:ext cx="3048001" cy="307777"/>
          </a:xfrm>
          <a:prstGeom prst="rect">
            <a:avLst/>
          </a:prstGeom>
          <a:noFill/>
        </p:spPr>
        <p:txBody>
          <a:bodyPr wrap="square" lIns="0" tIns="0" rIns="0" bIns="0" rtlCol="0">
            <a:spAutoFit/>
          </a:bodyPr>
          <a:lstStyle/>
          <a:p>
            <a:pPr algn="r"/>
            <a:r>
              <a:rPr lang="en-US" sz="2000" dirty="0" smtClean="0">
                <a:gradFill>
                  <a:gsLst>
                    <a:gs pos="0">
                      <a:schemeClr val="tx1">
                        <a:alpha val="60000"/>
                      </a:schemeClr>
                    </a:gs>
                    <a:gs pos="100000">
                      <a:schemeClr val="tx1">
                        <a:alpha val="60000"/>
                      </a:schemeClr>
                    </a:gs>
                  </a:gsLst>
                  <a:lin ang="5400000" scaled="0"/>
                </a:gradFill>
                <a:sym typeface="Wingdings"/>
              </a:rPr>
              <a:t> </a:t>
            </a:r>
            <a:r>
              <a:rPr lang="en-US" sz="2000" dirty="0" smtClean="0">
                <a:gradFill>
                  <a:gsLst>
                    <a:gs pos="0">
                      <a:schemeClr val="tx1">
                        <a:alpha val="60000"/>
                      </a:schemeClr>
                    </a:gs>
                    <a:gs pos="100000">
                      <a:schemeClr val="tx1">
                        <a:alpha val="60000"/>
                      </a:schemeClr>
                    </a:gs>
                  </a:gsLst>
                  <a:lin ang="5400000" scaled="0"/>
                </a:gradFill>
              </a:rPr>
              <a:t>Case Studies Overview</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53199" y="1918448"/>
            <a:ext cx="2209799" cy="4025152"/>
          </a:xfrm>
          <a:prstGeom prst="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Results/Benefits</a:t>
            </a:r>
          </a:p>
          <a:p>
            <a:pPr marL="171450" lvl="0" indent="-171450" fontAlgn="base">
              <a:lnSpc>
                <a:spcPct val="90000"/>
              </a:lnSpc>
              <a:spcBef>
                <a:spcPct val="20000"/>
              </a:spcBef>
              <a:spcAft>
                <a:spcPts val="300"/>
              </a:spcAft>
              <a:buBlip>
                <a:blip r:embed="rId3"/>
              </a:buBlip>
              <a:defRPr/>
            </a:pPr>
            <a:r>
              <a:rPr lang="en-US" sz="1600" dirty="0" smtClean="0">
                <a:gradFill>
                  <a:gsLst>
                    <a:gs pos="0">
                      <a:schemeClr val="tx1"/>
                    </a:gs>
                    <a:gs pos="100000">
                      <a:schemeClr val="tx1"/>
                    </a:gs>
                  </a:gsLst>
                  <a:lin ang="5400000" scaled="0"/>
                </a:gradFill>
              </a:rPr>
              <a:t>Revenue</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Annual revenue growth of 50%</a:t>
            </a:r>
          </a:p>
          <a:p>
            <a:pPr marL="171450" indent="-171450" fontAlgn="base">
              <a:lnSpc>
                <a:spcPct val="90000"/>
              </a:lnSpc>
              <a:spcBef>
                <a:spcPct val="20000"/>
              </a:spcBef>
              <a:spcAft>
                <a:spcPts val="300"/>
              </a:spcAft>
              <a:buBlip>
                <a:blip r:embed="rId3"/>
              </a:buBlip>
              <a:defRPr/>
            </a:pPr>
            <a:r>
              <a:rPr lang="en-US" sz="1600" dirty="0" smtClean="0">
                <a:gradFill>
                  <a:gsLst>
                    <a:gs pos="0">
                      <a:schemeClr val="tx1"/>
                    </a:gs>
                    <a:gs pos="100000">
                      <a:schemeClr val="tx1"/>
                    </a:gs>
                  </a:gsLst>
                  <a:lin ang="5400000" scaled="0"/>
                </a:gradFill>
              </a:rPr>
              <a:t>Reach</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Increased business scalability</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Partnership support for enhanced credibility</a:t>
            </a:r>
          </a:p>
          <a:p>
            <a:pPr marL="171450" indent="-171450" fontAlgn="base">
              <a:lnSpc>
                <a:spcPct val="90000"/>
              </a:lnSpc>
              <a:spcBef>
                <a:spcPct val="20000"/>
              </a:spcBef>
              <a:spcAft>
                <a:spcPts val="300"/>
              </a:spcAft>
              <a:buBlip>
                <a:blip r:embed="rId3"/>
              </a:buBlip>
              <a:defRPr/>
            </a:pPr>
            <a:r>
              <a:rPr lang="en-US" sz="1600" dirty="0" smtClean="0">
                <a:gradFill>
                  <a:gsLst>
                    <a:gs pos="0">
                      <a:schemeClr val="tx1"/>
                    </a:gs>
                    <a:gs pos="100000">
                      <a:schemeClr val="tx1"/>
                    </a:gs>
                  </a:gsLst>
                  <a:lin ang="5400000" scaled="0"/>
                </a:gradFill>
              </a:rPr>
              <a:t>Flexibility</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Improved flexibility for customers</a:t>
            </a:r>
          </a:p>
        </p:txBody>
      </p:sp>
      <p:sp>
        <p:nvSpPr>
          <p:cNvPr id="32" name="Rectangle 31"/>
          <p:cNvSpPr/>
          <p:nvPr/>
        </p:nvSpPr>
        <p:spPr bwMode="auto">
          <a:xfrm>
            <a:off x="381000" y="1904999"/>
            <a:ext cx="2667000" cy="4038109"/>
          </a:xfrm>
          <a:prstGeom prst="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gradFill>
          <a:ln>
            <a:gradFill>
              <a:gsLst>
                <a:gs pos="0">
                  <a:schemeClr val="accent2"/>
                </a:gs>
                <a:gs pos="50000">
                  <a:schemeClr val="accent2"/>
                </a:gs>
                <a:gs pos="100000">
                  <a:schemeClr val="accent2">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b="1" dirty="0" smtClean="0">
                <a:gradFill>
                  <a:gsLst>
                    <a:gs pos="0">
                      <a:schemeClr val="tx1"/>
                    </a:gs>
                    <a:gs pos="100000">
                      <a:schemeClr val="tx1"/>
                    </a:gs>
                  </a:gsLst>
                  <a:lin ang="5400000" scaled="0"/>
                </a:gradFill>
              </a:rPr>
              <a:t>Profile</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Partner</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Affordable Business Solutions (ABS)</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Bangalore, India</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Type: ISV/VAR</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Customers</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Raman FibreScience</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Products involved</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Dynamics AX 4.0</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Dynamics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CRM 3.0</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Dynamics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NAV 5.0</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Office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Project Server 2007</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SQL Server 2005</a:t>
            </a:r>
          </a:p>
        </p:txBody>
      </p:sp>
      <p:sp>
        <p:nvSpPr>
          <p:cNvPr id="33" name="Rectangle 32"/>
          <p:cNvSpPr/>
          <p:nvPr/>
        </p:nvSpPr>
        <p:spPr bwMode="auto">
          <a:xfrm>
            <a:off x="0" y="1495425"/>
            <a:ext cx="9144000" cy="35242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305" tIns="41153" rIns="82305" bIns="41153" numCol="1" rtlCol="0" anchor="ctr" anchorCtr="0" compatLnSpc="1">
            <a:prstTxWarp prst="textNoShape">
              <a:avLst/>
            </a:prstTxWarp>
          </a:bodyPr>
          <a:lstStyle/>
          <a:p>
            <a:pPr algn="ctr" eaLnBrk="0" hangingPunct="0">
              <a:lnSpc>
                <a:spcPct val="90000"/>
              </a:lnSpc>
              <a:spcBef>
                <a:spcPct val="30000"/>
              </a:spcBef>
              <a:buClr>
                <a:schemeClr val="tx2"/>
              </a:buClr>
              <a:buSzPct val="85000"/>
            </a:pPr>
            <a:r>
              <a:rPr lang="en-US" b="1" dirty="0" smtClean="0">
                <a:gradFill>
                  <a:gsLst>
                    <a:gs pos="0">
                      <a:schemeClr val="tx1"/>
                    </a:gs>
                    <a:gs pos="100000">
                      <a:schemeClr val="tx1"/>
                    </a:gs>
                  </a:gsLst>
                  <a:lin ang="5400000" scaled="0"/>
                </a:gradFill>
              </a:rPr>
              <a:t>Solution provider delivers greater flexibility to customers</a:t>
            </a:r>
          </a:p>
        </p:txBody>
      </p:sp>
      <p:sp>
        <p:nvSpPr>
          <p:cNvPr id="34" name="Rectangle 33"/>
          <p:cNvSpPr/>
          <p:nvPr/>
        </p:nvSpPr>
        <p:spPr bwMode="auto">
          <a:xfrm>
            <a:off x="3115233" y="1905000"/>
            <a:ext cx="3133167" cy="1905000"/>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Business Challenge</a:t>
            </a:r>
          </a:p>
          <a:p>
            <a:pPr marL="171450" indent="-171450" fontAlgn="base">
              <a:lnSpc>
                <a:spcPct val="90000"/>
              </a:lnSpc>
              <a:spcBef>
                <a:spcPct val="20000"/>
              </a:spcBef>
              <a:spcAft>
                <a:spcPts val="300"/>
              </a:spcAft>
              <a:buBlip>
                <a:blip r:embed="rId3"/>
              </a:buBlip>
              <a:defRPr/>
            </a:pPr>
            <a:r>
              <a:rPr lang="en-US" sz="1600" dirty="0" smtClean="0">
                <a:gradFill>
                  <a:gsLst>
                    <a:gs pos="0">
                      <a:schemeClr val="tx1"/>
                    </a:gs>
                    <a:gs pos="100000">
                      <a:schemeClr val="tx1"/>
                    </a:gs>
                  </a:gsLst>
                  <a:lin ang="5400000" scaled="0"/>
                </a:gradFill>
              </a:rPr>
              <a:t>Targets India’s small and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midsize businesses</a:t>
            </a:r>
          </a:p>
          <a:p>
            <a:pPr marL="171450" indent="-171450" fontAlgn="base">
              <a:lnSpc>
                <a:spcPct val="90000"/>
              </a:lnSpc>
              <a:spcBef>
                <a:spcPct val="20000"/>
              </a:spcBef>
              <a:spcAft>
                <a:spcPts val="300"/>
              </a:spcAft>
              <a:buBlip>
                <a:blip r:embed="rId3"/>
              </a:buBlip>
              <a:defRPr/>
            </a:pPr>
            <a:r>
              <a:rPr lang="en-US" sz="1600" dirty="0" smtClean="0">
                <a:gradFill>
                  <a:gsLst>
                    <a:gs pos="0">
                      <a:schemeClr val="tx1"/>
                    </a:gs>
                    <a:gs pos="100000">
                      <a:schemeClr val="tx1"/>
                    </a:gs>
                  </a:gsLst>
                  <a:lin ang="5400000" scaled="0"/>
                </a:gradFill>
              </a:rPr>
              <a:t>Wanted to remove high up-front costs as barrier for customer adoption of solutions</a:t>
            </a:r>
          </a:p>
        </p:txBody>
      </p:sp>
      <p:sp>
        <p:nvSpPr>
          <p:cNvPr id="35" name="Rectangle 34"/>
          <p:cNvSpPr/>
          <p:nvPr/>
        </p:nvSpPr>
        <p:spPr bwMode="auto">
          <a:xfrm>
            <a:off x="3115233" y="3810000"/>
            <a:ext cx="3133167" cy="2133601"/>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Solution</a:t>
            </a:r>
          </a:p>
          <a:p>
            <a:pPr marL="171450" indent="-171450" fontAlgn="base">
              <a:lnSpc>
                <a:spcPct val="90000"/>
              </a:lnSpc>
              <a:spcBef>
                <a:spcPct val="20000"/>
              </a:spcBef>
              <a:spcAft>
                <a:spcPts val="300"/>
              </a:spcAft>
              <a:buBlip>
                <a:blip r:embed="rId3"/>
              </a:buBlip>
              <a:defRPr/>
            </a:pPr>
            <a:r>
              <a:rPr lang="en-US" sz="1600" dirty="0" smtClean="0">
                <a:gradFill>
                  <a:gsLst>
                    <a:gs pos="0">
                      <a:schemeClr val="tx1"/>
                    </a:gs>
                    <a:gs pos="100000">
                      <a:schemeClr val="tx1"/>
                    </a:gs>
                  </a:gsLst>
                  <a:lin ang="5400000" scaled="0"/>
                </a:gradFill>
              </a:rPr>
              <a:t>Joined the Microsoft®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Partner Program as a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Microsoft Dynamics™ implementation partner</a:t>
            </a:r>
          </a:p>
          <a:p>
            <a:pPr marL="171450" indent="-171450" fontAlgn="base">
              <a:lnSpc>
                <a:spcPct val="90000"/>
              </a:lnSpc>
              <a:spcBef>
                <a:spcPct val="20000"/>
              </a:spcBef>
              <a:spcAft>
                <a:spcPts val="300"/>
              </a:spcAft>
              <a:buBlip>
                <a:blip r:embed="rId3"/>
              </a:buBlip>
              <a:defRPr/>
            </a:pPr>
            <a:r>
              <a:rPr lang="en-US" sz="1600" dirty="0" smtClean="0">
                <a:gradFill>
                  <a:gsLst>
                    <a:gs pos="0">
                      <a:schemeClr val="tx1"/>
                    </a:gs>
                    <a:gs pos="100000">
                      <a:schemeClr val="tx1"/>
                    </a:gs>
                  </a:gsLst>
                  <a:lin ang="5400000" scaled="0"/>
                </a:gradFill>
              </a:rPr>
              <a:t>Decided to offer business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solutions through hosted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Software + Services model </a:t>
            </a:r>
          </a:p>
        </p:txBody>
      </p:sp>
      <p:pic>
        <p:nvPicPr>
          <p:cNvPr id="7" name="Picture 6" descr="Partner-Program-Logo-white.png"/>
          <p:cNvPicPr>
            <a:picLocks noChangeAspect="1"/>
          </p:cNvPicPr>
          <p:nvPr/>
        </p:nvPicPr>
        <p:blipFill>
          <a:blip r:embed="rId4" cstate="print"/>
          <a:stretch>
            <a:fillRect/>
          </a:stretch>
        </p:blipFill>
        <p:spPr>
          <a:xfrm>
            <a:off x="381000" y="1073373"/>
            <a:ext cx="2486526" cy="295275"/>
          </a:xfrm>
          <a:prstGeom prst="rect">
            <a:avLst/>
          </a:prstGeom>
        </p:spPr>
      </p:pic>
      <p:sp>
        <p:nvSpPr>
          <p:cNvPr id="10" name="Text Box 76"/>
          <p:cNvSpPr txBox="1">
            <a:spLocks noChangeArrowheads="1"/>
          </p:cNvSpPr>
          <p:nvPr/>
        </p:nvSpPr>
        <p:spPr bwMode="auto">
          <a:xfrm>
            <a:off x="3505200" y="214313"/>
            <a:ext cx="5257799" cy="867930"/>
          </a:xfrm>
          <a:prstGeom prst="rect">
            <a:avLst/>
          </a:prstGeom>
          <a:noFill/>
          <a:ln w="12700" algn="ctr">
            <a:noFill/>
            <a:miter lim="800000"/>
            <a:headEnd type="none" w="sm" len="sm"/>
            <a:tailEnd type="none" w="sm" len="sm"/>
          </a:ln>
        </p:spPr>
        <p:txBody>
          <a:bodyPr wrap="square">
            <a:spAutoFit/>
          </a:bodyPr>
          <a:lstStyle/>
          <a:p>
            <a:pPr marL="66675" indent="-66675" eaLnBrk="0" hangingPunct="0">
              <a:lnSpc>
                <a:spcPct val="85000"/>
              </a:lnSpc>
              <a:spcBef>
                <a:spcPct val="20000"/>
              </a:spcBef>
            </a:pPr>
            <a:r>
              <a:rPr lang="en-US" sz="1400" dirty="0" smtClean="0">
                <a:gradFill>
                  <a:gsLst>
                    <a:gs pos="0">
                      <a:schemeClr val="tx1"/>
                    </a:gs>
                    <a:gs pos="100000">
                      <a:schemeClr val="tx1"/>
                    </a:gs>
                  </a:gsLst>
                  <a:lin ang="5400000" scaled="0"/>
                </a:gradFill>
              </a:rPr>
              <a:t>“We’ve experienced 50% year-over-year growth, but, really, our opportunities are limitless because the Software + Services model removes... [price as an obstacle] for our customers.”</a:t>
            </a:r>
          </a:p>
          <a:p>
            <a:pPr algn="r" eaLnBrk="0" hangingPunct="0">
              <a:lnSpc>
                <a:spcPct val="85000"/>
              </a:lnSpc>
              <a:spcBef>
                <a:spcPct val="20000"/>
              </a:spcBef>
            </a:pPr>
            <a:r>
              <a:rPr lang="en-US" sz="1200" dirty="0" smtClean="0">
                <a:gradFill>
                  <a:gsLst>
                    <a:gs pos="0">
                      <a:schemeClr val="tx1"/>
                    </a:gs>
                    <a:gs pos="100000">
                      <a:schemeClr val="tx1"/>
                    </a:gs>
                  </a:gsLst>
                  <a:lin ang="5400000" scaled="0"/>
                </a:gradFill>
              </a:rPr>
              <a:t>– Srikant Rao, Chief Executive Officer, Affordable Business Solutions</a:t>
            </a:r>
          </a:p>
        </p:txBody>
      </p:sp>
      <p:pic>
        <p:nvPicPr>
          <p:cNvPr id="13" name="Picture 73" descr="ABS LOGO - BIG"/>
          <p:cNvPicPr>
            <a:picLocks noChangeAspect="1" noChangeArrowheads="1"/>
          </p:cNvPicPr>
          <p:nvPr/>
        </p:nvPicPr>
        <p:blipFill>
          <a:blip r:embed="rId5" cstate="print"/>
          <a:srcRect/>
          <a:stretch>
            <a:fillRect/>
          </a:stretch>
        </p:blipFill>
        <p:spPr bwMode="auto">
          <a:xfrm>
            <a:off x="381001" y="214313"/>
            <a:ext cx="928688" cy="821631"/>
          </a:xfrm>
          <a:prstGeom prst="rect">
            <a:avLst/>
          </a:prstGeom>
          <a:noFill/>
          <a:ln w="9525">
            <a:noFill/>
            <a:miter lim="800000"/>
            <a:headEnd/>
            <a:tailEnd/>
          </a:ln>
        </p:spPr>
      </p:pic>
      <p:sp>
        <p:nvSpPr>
          <p:cNvPr id="16" name="Isosceles Triangle 15"/>
          <p:cNvSpPr/>
          <p:nvPr/>
        </p:nvSpPr>
        <p:spPr bwMode="auto">
          <a:xfrm rot="5400000">
            <a:off x="5608700" y="2714625"/>
            <a:ext cx="1527048"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Isosceles Triangle 17"/>
          <p:cNvSpPr/>
          <p:nvPr/>
        </p:nvSpPr>
        <p:spPr bwMode="auto">
          <a:xfrm rot="5400000">
            <a:off x="5608700" y="4733925"/>
            <a:ext cx="1527048"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a:hlinkClick r:id="rId6" action="ppaction://hlinksldjump"/>
          </p:cNvPr>
          <p:cNvSpPr txBox="1"/>
          <p:nvPr/>
        </p:nvSpPr>
        <p:spPr>
          <a:xfrm>
            <a:off x="5714999" y="5866626"/>
            <a:ext cx="3048001" cy="307777"/>
          </a:xfrm>
          <a:prstGeom prst="rect">
            <a:avLst/>
          </a:prstGeom>
          <a:noFill/>
        </p:spPr>
        <p:txBody>
          <a:bodyPr wrap="square" lIns="0" tIns="0" rIns="0" bIns="0" rtlCol="0">
            <a:spAutoFit/>
          </a:bodyPr>
          <a:lstStyle/>
          <a:p>
            <a:pPr algn="r"/>
            <a:r>
              <a:rPr lang="en-US" sz="2000" dirty="0" smtClean="0">
                <a:gradFill>
                  <a:gsLst>
                    <a:gs pos="0">
                      <a:schemeClr val="tx1">
                        <a:alpha val="60000"/>
                      </a:schemeClr>
                    </a:gs>
                    <a:gs pos="100000">
                      <a:schemeClr val="tx1">
                        <a:alpha val="60000"/>
                      </a:schemeClr>
                    </a:gs>
                  </a:gsLst>
                  <a:lin ang="5400000" scaled="0"/>
                </a:gradFill>
                <a:sym typeface="Wingdings"/>
              </a:rPr>
              <a:t> </a:t>
            </a:r>
            <a:r>
              <a:rPr lang="en-US" sz="2000" dirty="0" smtClean="0">
                <a:gradFill>
                  <a:gsLst>
                    <a:gs pos="0">
                      <a:schemeClr val="tx1">
                        <a:alpha val="60000"/>
                      </a:schemeClr>
                    </a:gs>
                    <a:gs pos="100000">
                      <a:schemeClr val="tx1">
                        <a:alpha val="60000"/>
                      </a:schemeClr>
                    </a:gs>
                  </a:gsLst>
                  <a:lin ang="5400000" scaled="0"/>
                </a:gradFill>
              </a:rPr>
              <a:t>Case Studies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53199" y="1918448"/>
            <a:ext cx="2209799" cy="4025152"/>
          </a:xfrm>
          <a:prstGeom prst="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Results/Benefits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Reach</a:t>
            </a:r>
          </a:p>
          <a:p>
            <a:pPr marL="341313"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Danish National Police chose Windows-based solution over Linux</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Revenue</a:t>
            </a:r>
          </a:p>
          <a:p>
            <a:pPr marL="341313"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Boost security solution revenue 20%</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Velocity</a:t>
            </a:r>
          </a:p>
          <a:p>
            <a:pPr marL="341313"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Microsoft alliance helps to grow market share, to drive innovation, and to endorse the solution through awards</a:t>
            </a:r>
          </a:p>
        </p:txBody>
      </p:sp>
      <p:sp>
        <p:nvSpPr>
          <p:cNvPr id="32" name="Rectangle 31"/>
          <p:cNvSpPr/>
          <p:nvPr/>
        </p:nvSpPr>
        <p:spPr bwMode="auto">
          <a:xfrm>
            <a:off x="381000" y="1904999"/>
            <a:ext cx="2667000" cy="4038109"/>
          </a:xfrm>
          <a:prstGeom prst="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gradFill>
          <a:ln>
            <a:gradFill>
              <a:gsLst>
                <a:gs pos="0">
                  <a:schemeClr val="accent2"/>
                </a:gs>
                <a:gs pos="50000">
                  <a:schemeClr val="accent2"/>
                </a:gs>
                <a:gs pos="100000">
                  <a:schemeClr val="accent2">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b="1" dirty="0" smtClean="0">
                <a:gradFill>
                  <a:gsLst>
                    <a:gs pos="0">
                      <a:schemeClr val="tx1"/>
                    </a:gs>
                    <a:gs pos="100000">
                      <a:schemeClr val="tx1"/>
                    </a:gs>
                  </a:gsLst>
                  <a:lin ang="5400000" scaled="0"/>
                </a:gradFill>
              </a:rPr>
              <a:t>Profile</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Partner</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LogicaCMG, a global IT services and wireless telecom company based in Europe, employs 20,000 staff in 34 countries, and has nearly 40 years of experience</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Type: Hoster/ISV</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Products involved</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SQL Server 2000</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Windows 2000 Server</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SAP on Microsoft Technologies</a:t>
            </a:r>
          </a:p>
        </p:txBody>
      </p:sp>
      <p:sp>
        <p:nvSpPr>
          <p:cNvPr id="33" name="Rectangle 32"/>
          <p:cNvSpPr/>
          <p:nvPr/>
        </p:nvSpPr>
        <p:spPr bwMode="auto">
          <a:xfrm>
            <a:off x="0" y="1257300"/>
            <a:ext cx="9144000" cy="59055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305" tIns="41153" rIns="82305" bIns="41153" numCol="1" rtlCol="0" anchor="ctr" anchorCtr="0" compatLnSpc="1">
            <a:prstTxWarp prst="textNoShape">
              <a:avLst/>
            </a:prstTxWarp>
          </a:bodyPr>
          <a:lstStyle/>
          <a:p>
            <a:pPr algn="ctr" eaLnBrk="0" hangingPunct="0">
              <a:lnSpc>
                <a:spcPct val="90000"/>
              </a:lnSpc>
              <a:spcBef>
                <a:spcPct val="30000"/>
              </a:spcBef>
              <a:buClr>
                <a:schemeClr val="tx2"/>
              </a:buClr>
              <a:buSzPct val="85000"/>
            </a:pPr>
            <a:r>
              <a:rPr lang="en-US" b="1" dirty="0" smtClean="0">
                <a:gradFill>
                  <a:gsLst>
                    <a:gs pos="0">
                      <a:schemeClr val="tx1"/>
                    </a:gs>
                    <a:gs pos="100000">
                      <a:schemeClr val="tx1"/>
                    </a:gs>
                  </a:gsLst>
                  <a:lin ang="5400000" scaled="0"/>
                </a:gradFill>
              </a:rPr>
              <a:t>LogicaCMG wins Microsoft partner award for </a:t>
            </a:r>
            <a:br>
              <a:rPr lang="en-US" b="1" dirty="0" smtClean="0">
                <a:gradFill>
                  <a:gsLst>
                    <a:gs pos="0">
                      <a:schemeClr val="tx1"/>
                    </a:gs>
                    <a:gs pos="100000">
                      <a:schemeClr val="tx1"/>
                    </a:gs>
                  </a:gsLst>
                  <a:lin ang="5400000" scaled="0"/>
                </a:gradFill>
              </a:rPr>
            </a:br>
            <a:r>
              <a:rPr lang="en-US" b="1" dirty="0" smtClean="0">
                <a:gradFill>
                  <a:gsLst>
                    <a:gs pos="0">
                      <a:schemeClr val="tx1"/>
                    </a:gs>
                    <a:gs pos="100000">
                      <a:schemeClr val="tx1"/>
                    </a:gs>
                  </a:gsLst>
                  <a:lin ang="5400000" scaled="0"/>
                </a:gradFill>
              </a:rPr>
              <a:t>innovative USB mobile security solution</a:t>
            </a:r>
          </a:p>
        </p:txBody>
      </p:sp>
      <p:sp>
        <p:nvSpPr>
          <p:cNvPr id="34" name="Rectangle 33"/>
          <p:cNvSpPr/>
          <p:nvPr/>
        </p:nvSpPr>
        <p:spPr bwMode="auto">
          <a:xfrm>
            <a:off x="3115233" y="1905000"/>
            <a:ext cx="3133167" cy="2438400"/>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Business Challenge</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Develop mobile computing solution for clients with security concerns </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Show that Windows®-based mobile solution is more secure, reliable, and flexible than a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Linux-based solution</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Grow market for new solution</a:t>
            </a:r>
          </a:p>
        </p:txBody>
      </p:sp>
      <p:sp>
        <p:nvSpPr>
          <p:cNvPr id="35" name="Rectangle 34"/>
          <p:cNvSpPr/>
          <p:nvPr/>
        </p:nvSpPr>
        <p:spPr bwMode="auto">
          <a:xfrm>
            <a:off x="3115233" y="4343399"/>
            <a:ext cx="3133167" cy="1600201"/>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Solution</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Created an adaptable mobile solution that allows users to boot Windows XP from a USB device</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Worked with Microsoft Partner Program to solve licensing issues</a:t>
            </a:r>
          </a:p>
        </p:txBody>
      </p:sp>
      <p:pic>
        <p:nvPicPr>
          <p:cNvPr id="7" name="Picture 6" descr="Partner-Program-Logo-white.png"/>
          <p:cNvPicPr>
            <a:picLocks noChangeAspect="1"/>
          </p:cNvPicPr>
          <p:nvPr/>
        </p:nvPicPr>
        <p:blipFill>
          <a:blip r:embed="rId4" cstate="print"/>
          <a:stretch>
            <a:fillRect/>
          </a:stretch>
        </p:blipFill>
        <p:spPr>
          <a:xfrm>
            <a:off x="381000" y="838200"/>
            <a:ext cx="2486526" cy="295275"/>
          </a:xfrm>
          <a:prstGeom prst="rect">
            <a:avLst/>
          </a:prstGeom>
        </p:spPr>
      </p:pic>
      <p:sp>
        <p:nvSpPr>
          <p:cNvPr id="10" name="Text Box 76"/>
          <p:cNvSpPr txBox="1">
            <a:spLocks noChangeArrowheads="1"/>
          </p:cNvSpPr>
          <p:nvPr/>
        </p:nvSpPr>
        <p:spPr bwMode="auto">
          <a:xfrm>
            <a:off x="4572000" y="214313"/>
            <a:ext cx="4190999" cy="867930"/>
          </a:xfrm>
          <a:prstGeom prst="rect">
            <a:avLst/>
          </a:prstGeom>
          <a:noFill/>
          <a:ln w="12700" algn="ctr">
            <a:noFill/>
            <a:miter lim="800000"/>
            <a:headEnd type="none" w="sm" len="sm"/>
            <a:tailEnd type="none" w="sm" len="sm"/>
          </a:ln>
        </p:spPr>
        <p:txBody>
          <a:bodyPr wrap="square">
            <a:spAutoFit/>
          </a:bodyPr>
          <a:lstStyle/>
          <a:p>
            <a:pPr marL="66675" indent="-66675" eaLnBrk="0" hangingPunct="0">
              <a:lnSpc>
                <a:spcPct val="85000"/>
              </a:lnSpc>
              <a:spcBef>
                <a:spcPct val="20000"/>
              </a:spcBef>
            </a:pPr>
            <a:r>
              <a:rPr lang="en-US" sz="1400" dirty="0" smtClean="0">
                <a:gradFill>
                  <a:gsLst>
                    <a:gs pos="0">
                      <a:schemeClr val="tx1"/>
                    </a:gs>
                    <a:gs pos="100000">
                      <a:schemeClr val="tx1"/>
                    </a:gs>
                  </a:gsLst>
                  <a:lin ang="5400000" scaled="0"/>
                </a:gradFill>
              </a:rPr>
              <a:t>“Our Microsoft partnership was crucial in ensuring that this unique solution was deployed and supported correctly from a legal standpoint.”</a:t>
            </a:r>
          </a:p>
          <a:p>
            <a:pPr algn="r" eaLnBrk="0" hangingPunct="0">
              <a:lnSpc>
                <a:spcPct val="85000"/>
              </a:lnSpc>
              <a:spcBef>
                <a:spcPct val="20000"/>
              </a:spcBef>
            </a:pPr>
            <a:r>
              <a:rPr lang="en-US" sz="1200" dirty="0" smtClean="0">
                <a:gradFill>
                  <a:gsLst>
                    <a:gs pos="0">
                      <a:schemeClr val="tx1"/>
                    </a:gs>
                    <a:gs pos="100000">
                      <a:schemeClr val="tx1"/>
                    </a:gs>
                  </a:gsLst>
                  <a:lin ang="5400000" scaled="0"/>
                </a:gradFill>
              </a:rPr>
              <a:t>– Martin Kiaer, Principal Consultant, LogicaCMG</a:t>
            </a:r>
          </a:p>
        </p:txBody>
      </p:sp>
      <p:sp>
        <p:nvSpPr>
          <p:cNvPr id="16" name="Isosceles Triangle 15"/>
          <p:cNvSpPr/>
          <p:nvPr/>
        </p:nvSpPr>
        <p:spPr bwMode="auto">
          <a:xfrm rot="5400000">
            <a:off x="5608700" y="2981325"/>
            <a:ext cx="1527048"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Isosceles Triangle 17"/>
          <p:cNvSpPr/>
          <p:nvPr/>
        </p:nvSpPr>
        <p:spPr bwMode="auto">
          <a:xfrm rot="5400000">
            <a:off x="5610224" y="5000624"/>
            <a:ext cx="1524001"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 name="Picture 2" descr="logo_black-on-white"/>
          <p:cNvPicPr>
            <a:picLocks noChangeAspect="1" noChangeArrowheads="1"/>
          </p:cNvPicPr>
          <p:nvPr/>
        </p:nvPicPr>
        <p:blipFill>
          <a:blip r:embed="rId5" cstate="print"/>
          <a:srcRect/>
          <a:stretch>
            <a:fillRect/>
          </a:stretch>
        </p:blipFill>
        <p:spPr bwMode="auto">
          <a:xfrm>
            <a:off x="381000" y="228600"/>
            <a:ext cx="2051289" cy="525275"/>
          </a:xfrm>
          <a:prstGeom prst="rect">
            <a:avLst/>
          </a:prstGeom>
          <a:noFill/>
          <a:ln w="9525">
            <a:noFill/>
            <a:miter lim="800000"/>
            <a:headEnd/>
            <a:tailEnd/>
          </a:ln>
        </p:spPr>
      </p:pic>
      <p:sp>
        <p:nvSpPr>
          <p:cNvPr id="14" name="TextBox 13">
            <a:hlinkClick r:id="rId6" action="ppaction://hlinksldjump"/>
          </p:cNvPr>
          <p:cNvSpPr txBox="1"/>
          <p:nvPr/>
        </p:nvSpPr>
        <p:spPr>
          <a:xfrm>
            <a:off x="5714999" y="5866626"/>
            <a:ext cx="3048001" cy="307777"/>
          </a:xfrm>
          <a:prstGeom prst="rect">
            <a:avLst/>
          </a:prstGeom>
          <a:noFill/>
        </p:spPr>
        <p:txBody>
          <a:bodyPr wrap="square" lIns="0" tIns="0" rIns="0" bIns="0" rtlCol="0">
            <a:spAutoFit/>
          </a:bodyPr>
          <a:lstStyle/>
          <a:p>
            <a:pPr algn="r"/>
            <a:r>
              <a:rPr lang="en-US" sz="2000" dirty="0" smtClean="0">
                <a:gradFill>
                  <a:gsLst>
                    <a:gs pos="0">
                      <a:schemeClr val="tx1">
                        <a:alpha val="60000"/>
                      </a:schemeClr>
                    </a:gs>
                    <a:gs pos="100000">
                      <a:schemeClr val="tx1">
                        <a:alpha val="60000"/>
                      </a:schemeClr>
                    </a:gs>
                  </a:gsLst>
                  <a:lin ang="5400000" scaled="0"/>
                </a:gradFill>
                <a:sym typeface="Wingdings"/>
              </a:rPr>
              <a:t> </a:t>
            </a:r>
            <a:r>
              <a:rPr lang="en-US" sz="2000" dirty="0" smtClean="0">
                <a:gradFill>
                  <a:gsLst>
                    <a:gs pos="0">
                      <a:schemeClr val="tx1">
                        <a:alpha val="60000"/>
                      </a:schemeClr>
                    </a:gs>
                    <a:gs pos="100000">
                      <a:schemeClr val="tx1">
                        <a:alpha val="60000"/>
                      </a:schemeClr>
                    </a:gs>
                  </a:gsLst>
                  <a:lin ang="5400000" scaled="0"/>
                </a:gradFill>
              </a:rPr>
              <a:t>Case Studies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53199" y="1918448"/>
            <a:ext cx="2209799" cy="4025152"/>
          </a:xfrm>
          <a:prstGeom prst="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Results/Benefits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Reach</a:t>
            </a:r>
          </a:p>
          <a:p>
            <a:pPr marL="341313"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Faster introduction to new markets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Velocity</a:t>
            </a:r>
          </a:p>
          <a:p>
            <a:pPr marL="341313"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Increased opportunity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for growth</a:t>
            </a:r>
          </a:p>
          <a:p>
            <a:pPr marL="341313"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Rapid Product Development</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Flexibility</a:t>
            </a:r>
          </a:p>
          <a:p>
            <a:pPr marL="341313"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Access to resources </a:t>
            </a:r>
          </a:p>
          <a:p>
            <a:pPr marL="341313"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Increased exposure for more sales opportunities</a:t>
            </a:r>
          </a:p>
        </p:txBody>
      </p:sp>
      <p:sp>
        <p:nvSpPr>
          <p:cNvPr id="32" name="Rectangle 31"/>
          <p:cNvSpPr/>
          <p:nvPr/>
        </p:nvSpPr>
        <p:spPr bwMode="auto">
          <a:xfrm>
            <a:off x="381000" y="1904999"/>
            <a:ext cx="2819400" cy="4038109"/>
          </a:xfrm>
          <a:prstGeom prst="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gradFill>
          <a:ln>
            <a:gradFill>
              <a:gsLst>
                <a:gs pos="0">
                  <a:schemeClr val="accent2"/>
                </a:gs>
                <a:gs pos="50000">
                  <a:schemeClr val="accent2"/>
                </a:gs>
                <a:gs pos="100000">
                  <a:schemeClr val="accent2">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b="1" dirty="0" smtClean="0">
                <a:gradFill>
                  <a:gsLst>
                    <a:gs pos="0">
                      <a:schemeClr val="tx1"/>
                    </a:gs>
                    <a:gs pos="100000">
                      <a:schemeClr val="tx1"/>
                    </a:gs>
                  </a:gsLst>
                  <a:lin ang="5400000" scaled="0"/>
                </a:gradFill>
              </a:rPr>
              <a:t>Profile</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Partner</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Xero is a 32-person strong company offering an online accounting system for small and medium sized businesses</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Wellington, New Zealand</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Type: ISV</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Products involved</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2007 Microsoft Office suites</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ASP.NET</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SQL Server 2005</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Visual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Studio 2005</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Visual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Studio 2005</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Team Foundation Server</a:t>
            </a:r>
          </a:p>
        </p:txBody>
      </p:sp>
      <p:sp>
        <p:nvSpPr>
          <p:cNvPr id="34" name="Rectangle 33"/>
          <p:cNvSpPr/>
          <p:nvPr/>
        </p:nvSpPr>
        <p:spPr bwMode="auto">
          <a:xfrm>
            <a:off x="3292475" y="1905000"/>
            <a:ext cx="2955925" cy="2057400"/>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Business Challenge</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Built Web-based accounting solution for small businesses</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Chose to build as a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subscription service</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Decided to use Microsoft products and development tools</a:t>
            </a:r>
          </a:p>
        </p:txBody>
      </p:sp>
      <p:sp>
        <p:nvSpPr>
          <p:cNvPr id="35" name="Rectangle 34"/>
          <p:cNvSpPr/>
          <p:nvPr/>
        </p:nvSpPr>
        <p:spPr bwMode="auto">
          <a:xfrm>
            <a:off x="3292475" y="3962400"/>
            <a:ext cx="2955925" cy="1981201"/>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Solution</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Joined the Microsoft Partner Program and achieved Gold Certified Partner status in May 2007</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Was the first independent software vendor to be certified as a hosted solution provider in New Zealand</a:t>
            </a:r>
          </a:p>
        </p:txBody>
      </p:sp>
      <p:sp>
        <p:nvSpPr>
          <p:cNvPr id="10" name="Text Box 76"/>
          <p:cNvSpPr txBox="1">
            <a:spLocks noChangeArrowheads="1"/>
          </p:cNvSpPr>
          <p:nvPr/>
        </p:nvSpPr>
        <p:spPr bwMode="auto">
          <a:xfrm>
            <a:off x="3581400" y="214313"/>
            <a:ext cx="5181599" cy="835613"/>
          </a:xfrm>
          <a:prstGeom prst="rect">
            <a:avLst/>
          </a:prstGeom>
          <a:noFill/>
          <a:ln w="12700" algn="ctr">
            <a:noFill/>
            <a:miter lim="800000"/>
            <a:headEnd type="none" w="sm" len="sm"/>
            <a:tailEnd type="none" w="sm" len="sm"/>
          </a:ln>
        </p:spPr>
        <p:txBody>
          <a:bodyPr wrap="square">
            <a:spAutoFit/>
          </a:bodyPr>
          <a:lstStyle/>
          <a:p>
            <a:pPr marL="66675" indent="-66675" eaLnBrk="0" hangingPunct="0">
              <a:lnSpc>
                <a:spcPct val="85000"/>
              </a:lnSpc>
              <a:spcBef>
                <a:spcPct val="20000"/>
              </a:spcBef>
            </a:pPr>
            <a:r>
              <a:rPr lang="en-US" sz="1400" dirty="0" smtClean="0">
                <a:gradFill>
                  <a:gsLst>
                    <a:gs pos="0">
                      <a:schemeClr val="tx1"/>
                    </a:gs>
                    <a:gs pos="100000">
                      <a:schemeClr val="tx1"/>
                    </a:gs>
                  </a:gsLst>
                  <a:lin ang="5400000" scaled="0"/>
                </a:gradFill>
              </a:rPr>
              <a:t>“The small-business market presents us with a massive opportunity, and it’s a market that is easy to reach with Software + Services because we can offer a low cost for entry.”</a:t>
            </a:r>
          </a:p>
          <a:p>
            <a:pPr algn="r" eaLnBrk="0" hangingPunct="0">
              <a:lnSpc>
                <a:spcPct val="85000"/>
              </a:lnSpc>
              <a:spcBef>
                <a:spcPct val="20000"/>
              </a:spcBef>
            </a:pPr>
            <a:r>
              <a:rPr lang="en-US" sz="1200" dirty="0" smtClean="0">
                <a:gradFill>
                  <a:gsLst>
                    <a:gs pos="0">
                      <a:schemeClr val="tx1"/>
                    </a:gs>
                    <a:gs pos="100000">
                      <a:schemeClr val="tx1"/>
                    </a:gs>
                  </a:gsLst>
                  <a:lin ang="5400000" scaled="0"/>
                </a:gradFill>
              </a:rPr>
              <a:t>– Rod Drury, Chief Executive Officer, Xero</a:t>
            </a:r>
          </a:p>
        </p:txBody>
      </p:sp>
      <p:sp>
        <p:nvSpPr>
          <p:cNvPr id="16" name="Isosceles Triangle 15"/>
          <p:cNvSpPr/>
          <p:nvPr/>
        </p:nvSpPr>
        <p:spPr bwMode="auto">
          <a:xfrm rot="5400000">
            <a:off x="5608700" y="2790825"/>
            <a:ext cx="1527048"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Isosceles Triangle 17"/>
          <p:cNvSpPr/>
          <p:nvPr/>
        </p:nvSpPr>
        <p:spPr bwMode="auto">
          <a:xfrm rot="5400000">
            <a:off x="5610224" y="4810125"/>
            <a:ext cx="1524001"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9" name="Picture 18" descr="Partner-Program-Logo-white.png"/>
          <p:cNvPicPr>
            <a:picLocks noChangeAspect="1"/>
          </p:cNvPicPr>
          <p:nvPr/>
        </p:nvPicPr>
        <p:blipFill>
          <a:blip r:embed="rId4" cstate="print"/>
          <a:stretch>
            <a:fillRect/>
          </a:stretch>
        </p:blipFill>
        <p:spPr>
          <a:xfrm>
            <a:off x="381000" y="1073373"/>
            <a:ext cx="2486526" cy="295275"/>
          </a:xfrm>
          <a:prstGeom prst="rect">
            <a:avLst/>
          </a:prstGeom>
        </p:spPr>
      </p:pic>
      <p:sp>
        <p:nvSpPr>
          <p:cNvPr id="20" name="Rectangle 19"/>
          <p:cNvSpPr/>
          <p:nvPr/>
        </p:nvSpPr>
        <p:spPr bwMode="auto">
          <a:xfrm>
            <a:off x="0" y="1495425"/>
            <a:ext cx="9144000" cy="35242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305" tIns="41153" rIns="82305" bIns="41153" numCol="1" rtlCol="0" anchor="ctr" anchorCtr="0" compatLnSpc="1">
            <a:prstTxWarp prst="textNoShape">
              <a:avLst/>
            </a:prstTxWarp>
          </a:bodyPr>
          <a:lstStyle/>
          <a:p>
            <a:pPr algn="ctr" eaLnBrk="0" hangingPunct="0">
              <a:lnSpc>
                <a:spcPct val="90000"/>
              </a:lnSpc>
              <a:spcBef>
                <a:spcPct val="30000"/>
              </a:spcBef>
              <a:buClr>
                <a:schemeClr val="tx2"/>
              </a:buClr>
              <a:buSzPct val="85000"/>
            </a:pPr>
            <a:r>
              <a:rPr lang="en-US" b="1" dirty="0" smtClean="0">
                <a:gradFill>
                  <a:gsLst>
                    <a:gs pos="0">
                      <a:schemeClr val="tx1"/>
                    </a:gs>
                    <a:gs pos="100000">
                      <a:schemeClr val="tx1"/>
                    </a:gs>
                  </a:gsLst>
                  <a:lin ang="5400000" scaled="0"/>
                </a:gradFill>
              </a:rPr>
              <a:t>Web-based accounting solution increases business growth, customer flexibility</a:t>
            </a:r>
          </a:p>
        </p:txBody>
      </p:sp>
      <p:pic>
        <p:nvPicPr>
          <p:cNvPr id="21" name="Picture 72" descr="xero-logo-large"/>
          <p:cNvPicPr>
            <a:picLocks noChangeAspect="1" noChangeArrowheads="1"/>
          </p:cNvPicPr>
          <p:nvPr/>
        </p:nvPicPr>
        <p:blipFill>
          <a:blip r:embed="rId5" cstate="print"/>
          <a:srcRect/>
          <a:stretch>
            <a:fillRect/>
          </a:stretch>
        </p:blipFill>
        <p:spPr bwMode="auto">
          <a:xfrm>
            <a:off x="381000" y="214313"/>
            <a:ext cx="1600200" cy="738188"/>
          </a:xfrm>
          <a:prstGeom prst="rect">
            <a:avLst/>
          </a:prstGeom>
          <a:noFill/>
          <a:ln w="9525">
            <a:noFill/>
            <a:miter lim="800000"/>
            <a:headEnd/>
            <a:tailEnd/>
          </a:ln>
        </p:spPr>
      </p:pic>
      <p:sp>
        <p:nvSpPr>
          <p:cNvPr id="14" name="TextBox 13">
            <a:hlinkClick r:id="rId6" action="ppaction://hlinksldjump"/>
          </p:cNvPr>
          <p:cNvSpPr txBox="1"/>
          <p:nvPr/>
        </p:nvSpPr>
        <p:spPr>
          <a:xfrm>
            <a:off x="5714999" y="5866626"/>
            <a:ext cx="3048001" cy="307777"/>
          </a:xfrm>
          <a:prstGeom prst="rect">
            <a:avLst/>
          </a:prstGeom>
          <a:noFill/>
        </p:spPr>
        <p:txBody>
          <a:bodyPr wrap="square" lIns="0" tIns="0" rIns="0" bIns="0" rtlCol="0">
            <a:spAutoFit/>
          </a:bodyPr>
          <a:lstStyle/>
          <a:p>
            <a:pPr algn="r"/>
            <a:r>
              <a:rPr lang="en-US" sz="2000" dirty="0" smtClean="0">
                <a:gradFill>
                  <a:gsLst>
                    <a:gs pos="0">
                      <a:schemeClr val="tx1">
                        <a:alpha val="60000"/>
                      </a:schemeClr>
                    </a:gs>
                    <a:gs pos="100000">
                      <a:schemeClr val="tx1">
                        <a:alpha val="60000"/>
                      </a:schemeClr>
                    </a:gs>
                  </a:gsLst>
                  <a:lin ang="5400000" scaled="0"/>
                </a:gradFill>
                <a:sym typeface="Wingdings"/>
              </a:rPr>
              <a:t> </a:t>
            </a:r>
            <a:r>
              <a:rPr lang="en-US" sz="2000" dirty="0" smtClean="0">
                <a:gradFill>
                  <a:gsLst>
                    <a:gs pos="0">
                      <a:schemeClr val="tx1">
                        <a:alpha val="60000"/>
                      </a:schemeClr>
                    </a:gs>
                    <a:gs pos="100000">
                      <a:schemeClr val="tx1">
                        <a:alpha val="60000"/>
                      </a:schemeClr>
                    </a:gs>
                  </a:gsLst>
                  <a:lin ang="5400000" scaled="0"/>
                </a:gradFill>
              </a:rPr>
              <a:t>Case Studies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53199" y="1918448"/>
            <a:ext cx="2209799" cy="4025152"/>
          </a:xfrm>
          <a:prstGeom prst="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Results/Benefits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Reach</a:t>
            </a:r>
          </a:p>
          <a:p>
            <a:pPr marL="341313" lvl="1" indent="-171450" fontAlgn="base">
              <a:lnSpc>
                <a:spcPct val="87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Ability to offer added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value to clients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Revenue</a:t>
            </a:r>
          </a:p>
          <a:p>
            <a:pPr marL="341313" lvl="1" indent="-171450" fontAlgn="base">
              <a:lnSpc>
                <a:spcPct val="87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Increased growth opportunity with 100% to 200% growth in hosting revenue in the last few years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Flexibility</a:t>
            </a:r>
          </a:p>
          <a:p>
            <a:pPr marL="341313" lvl="1" indent="-171450" fontAlgn="base">
              <a:lnSpc>
                <a:spcPct val="87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Improved quality of life for consultants</a:t>
            </a:r>
          </a:p>
        </p:txBody>
      </p:sp>
      <p:sp>
        <p:nvSpPr>
          <p:cNvPr id="32" name="Rectangle 31"/>
          <p:cNvSpPr/>
          <p:nvPr/>
        </p:nvSpPr>
        <p:spPr bwMode="auto">
          <a:xfrm>
            <a:off x="381000" y="1904999"/>
            <a:ext cx="2819400" cy="4038109"/>
          </a:xfrm>
          <a:prstGeom prst="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gradFill>
          <a:ln>
            <a:gradFill>
              <a:gsLst>
                <a:gs pos="0">
                  <a:schemeClr val="accent2"/>
                </a:gs>
                <a:gs pos="50000">
                  <a:schemeClr val="accent2"/>
                </a:gs>
                <a:gs pos="100000">
                  <a:schemeClr val="accent2">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b="1" dirty="0" smtClean="0">
                <a:gradFill>
                  <a:gsLst>
                    <a:gs pos="0">
                      <a:schemeClr val="tx1"/>
                    </a:gs>
                    <a:gs pos="100000">
                      <a:schemeClr val="tx1"/>
                    </a:gs>
                  </a:gsLst>
                  <a:lin ang="5400000" scaled="0"/>
                </a:gradFill>
              </a:rPr>
              <a:t>Profile</a:t>
            </a:r>
          </a:p>
          <a:p>
            <a:pPr marL="171450"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Partner</a:t>
            </a:r>
          </a:p>
          <a:p>
            <a:pPr marL="342900"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Alpharetta, Georgia–based OmniVue Business Solutions </a:t>
            </a:r>
            <a:br>
              <a:rPr lang="en-US" sz="1200" dirty="0" smtClean="0">
                <a:gradFill>
                  <a:gsLst>
                    <a:gs pos="0">
                      <a:schemeClr val="tx1"/>
                    </a:gs>
                    <a:gs pos="100000">
                      <a:schemeClr val="tx1"/>
                    </a:gs>
                  </a:gsLst>
                  <a:lin ang="5400000" scaled="0"/>
                </a:gradFill>
              </a:rPr>
            </a:br>
            <a:r>
              <a:rPr lang="en-US" sz="1200" dirty="0" smtClean="0">
                <a:gradFill>
                  <a:gsLst>
                    <a:gs pos="0">
                      <a:schemeClr val="tx1"/>
                    </a:gs>
                    <a:gs pos="100000">
                      <a:schemeClr val="tx1"/>
                    </a:gs>
                  </a:gsLst>
                  <a:lin ang="5400000" scaled="0"/>
                </a:gradFill>
              </a:rPr>
              <a:t>is a Microsoft® Gold Certified Partner that provides hosted and on-premise Microsoft Dynamics business solutions</a:t>
            </a:r>
          </a:p>
          <a:p>
            <a:pPr marL="171450"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Type: Hoster</a:t>
            </a:r>
          </a:p>
          <a:p>
            <a:pPr marL="171450"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Customers</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Flo Healthcare</a:t>
            </a:r>
          </a:p>
          <a:p>
            <a:pPr marL="171450"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Products involved</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Microsoft Dynamics CRM 3.0 </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Microsoft Dynamics GP 10.0 </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Microsoft Dynamics SL 6.5 </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Microsoft Exchange Server 2007 </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Microsoft Forecaster </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Microsoft FRx </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Microsoft SQL Server 2000 </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Microsoft Virtual Server 2005 </a:t>
            </a:r>
          </a:p>
          <a:p>
            <a:pPr marL="341313" lvl="1" indent="-171450">
              <a:lnSpc>
                <a:spcPct val="85000"/>
              </a:lnSpc>
              <a:spcBef>
                <a:spcPct val="20000"/>
              </a:spcBef>
              <a:buBlip>
                <a:blip r:embed="rId3"/>
              </a:buBlip>
            </a:pPr>
            <a:r>
              <a:rPr lang="en-US" sz="1200" dirty="0" smtClean="0">
                <a:gradFill>
                  <a:gsLst>
                    <a:gs pos="0">
                      <a:schemeClr val="tx1"/>
                    </a:gs>
                    <a:gs pos="100000">
                      <a:schemeClr val="tx1"/>
                    </a:gs>
                  </a:gsLst>
                  <a:lin ang="5400000" scaled="0"/>
                </a:gradFill>
              </a:rPr>
              <a:t>Microsoft Windows Server 2003</a:t>
            </a:r>
          </a:p>
        </p:txBody>
      </p:sp>
      <p:sp>
        <p:nvSpPr>
          <p:cNvPr id="34" name="Rectangle 33"/>
          <p:cNvSpPr/>
          <p:nvPr/>
        </p:nvSpPr>
        <p:spPr bwMode="auto">
          <a:xfrm>
            <a:off x="3292475" y="1905000"/>
            <a:ext cx="2955925" cy="2057400"/>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Business Challenge</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Provides small and midsize companies with enterprise-level financial and business solutions </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Wanted to give clients a range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of software, financing, and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support options</a:t>
            </a:r>
          </a:p>
        </p:txBody>
      </p:sp>
      <p:sp>
        <p:nvSpPr>
          <p:cNvPr id="35" name="Rectangle 34"/>
          <p:cNvSpPr/>
          <p:nvPr/>
        </p:nvSpPr>
        <p:spPr bwMode="auto">
          <a:xfrm>
            <a:off x="3292475" y="3962400"/>
            <a:ext cx="2955925" cy="1981201"/>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Solution</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Decided to offer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organizations choice of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on-site or hosted solutions</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Provides Software+Services offering, which is especially helpful for start-up organizations</a:t>
            </a:r>
          </a:p>
        </p:txBody>
      </p:sp>
      <p:sp>
        <p:nvSpPr>
          <p:cNvPr id="10" name="Text Box 76"/>
          <p:cNvSpPr txBox="1">
            <a:spLocks noChangeArrowheads="1"/>
          </p:cNvSpPr>
          <p:nvPr/>
        </p:nvSpPr>
        <p:spPr bwMode="auto">
          <a:xfrm>
            <a:off x="3962400" y="214313"/>
            <a:ext cx="4800600" cy="1018740"/>
          </a:xfrm>
          <a:prstGeom prst="rect">
            <a:avLst/>
          </a:prstGeom>
          <a:noFill/>
          <a:ln w="12700" algn="ctr">
            <a:noFill/>
            <a:miter lim="800000"/>
            <a:headEnd type="none" w="sm" len="sm"/>
            <a:tailEnd type="none" w="sm" len="sm"/>
          </a:ln>
        </p:spPr>
        <p:txBody>
          <a:bodyPr wrap="square">
            <a:spAutoFit/>
          </a:bodyPr>
          <a:lstStyle/>
          <a:p>
            <a:pPr marL="66675" indent="-66675" eaLnBrk="0" hangingPunct="0">
              <a:lnSpc>
                <a:spcPct val="85000"/>
              </a:lnSpc>
              <a:spcBef>
                <a:spcPct val="20000"/>
              </a:spcBef>
            </a:pPr>
            <a:r>
              <a:rPr lang="en-US" sz="1400" dirty="0" smtClean="0">
                <a:gradFill>
                  <a:gsLst>
                    <a:gs pos="0">
                      <a:schemeClr val="tx1"/>
                    </a:gs>
                    <a:gs pos="100000">
                      <a:schemeClr val="tx1"/>
                    </a:gs>
                  </a:gsLst>
                  <a:lin ang="5400000" scaled="0"/>
                </a:gradFill>
              </a:rPr>
              <a:t>“We view the Software + Services model as a way to offer small and start-up businesses the same financial management and CRM solutions that are typically reserved for upper midsize and enterprise organizations.”</a:t>
            </a:r>
          </a:p>
          <a:p>
            <a:pPr algn="r" eaLnBrk="0" hangingPunct="0">
              <a:lnSpc>
                <a:spcPct val="85000"/>
              </a:lnSpc>
              <a:spcBef>
                <a:spcPct val="20000"/>
              </a:spcBef>
            </a:pPr>
            <a:r>
              <a:rPr lang="en-US" sz="1200" dirty="0" smtClean="0">
                <a:gradFill>
                  <a:gsLst>
                    <a:gs pos="0">
                      <a:schemeClr val="tx1"/>
                    </a:gs>
                    <a:gs pos="100000">
                      <a:schemeClr val="tx1"/>
                    </a:gs>
                  </a:gsLst>
                  <a:lin ang="5400000" scaled="0"/>
                </a:gradFill>
              </a:rPr>
              <a:t>– Jeff Pyden, Managing Director, OmniVue Business Solutions</a:t>
            </a:r>
          </a:p>
        </p:txBody>
      </p:sp>
      <p:sp>
        <p:nvSpPr>
          <p:cNvPr id="16" name="Isosceles Triangle 15"/>
          <p:cNvSpPr/>
          <p:nvPr/>
        </p:nvSpPr>
        <p:spPr bwMode="auto">
          <a:xfrm rot="5400000">
            <a:off x="5608700" y="2790825"/>
            <a:ext cx="1527048"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Isosceles Triangle 17"/>
          <p:cNvSpPr/>
          <p:nvPr/>
        </p:nvSpPr>
        <p:spPr bwMode="auto">
          <a:xfrm rot="5400000">
            <a:off x="5610224" y="4810125"/>
            <a:ext cx="1524001"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9" name="Picture 18" descr="Partner-Program-Logo-white.png"/>
          <p:cNvPicPr>
            <a:picLocks noChangeAspect="1"/>
          </p:cNvPicPr>
          <p:nvPr/>
        </p:nvPicPr>
        <p:blipFill>
          <a:blip r:embed="rId4" cstate="print"/>
          <a:stretch>
            <a:fillRect/>
          </a:stretch>
        </p:blipFill>
        <p:spPr>
          <a:xfrm>
            <a:off x="381000" y="1073373"/>
            <a:ext cx="2486526" cy="295275"/>
          </a:xfrm>
          <a:prstGeom prst="rect">
            <a:avLst/>
          </a:prstGeom>
        </p:spPr>
      </p:pic>
      <p:sp>
        <p:nvSpPr>
          <p:cNvPr id="20" name="Rectangle 19"/>
          <p:cNvSpPr/>
          <p:nvPr/>
        </p:nvSpPr>
        <p:spPr bwMode="auto">
          <a:xfrm>
            <a:off x="0" y="1495425"/>
            <a:ext cx="9144000" cy="35242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305" tIns="41153" rIns="82305" bIns="41153" numCol="1" rtlCol="0" anchor="ctr" anchorCtr="0" compatLnSpc="1">
            <a:prstTxWarp prst="textNoShape">
              <a:avLst/>
            </a:prstTxWarp>
          </a:bodyPr>
          <a:lstStyle/>
          <a:p>
            <a:pPr algn="ctr" eaLnBrk="0" hangingPunct="0">
              <a:lnSpc>
                <a:spcPct val="90000"/>
              </a:lnSpc>
              <a:spcBef>
                <a:spcPct val="30000"/>
              </a:spcBef>
              <a:buClr>
                <a:schemeClr val="tx2"/>
              </a:buClr>
              <a:buSzPct val="85000"/>
            </a:pPr>
            <a:r>
              <a:rPr lang="en-US" b="1" dirty="0" smtClean="0">
                <a:gradFill>
                  <a:gsLst>
                    <a:gs pos="0">
                      <a:schemeClr val="tx1"/>
                    </a:gs>
                    <a:gs pos="100000">
                      <a:schemeClr val="tx1"/>
                    </a:gs>
                  </a:gsLst>
                  <a:lin ang="5400000" scaled="0"/>
                </a:gradFill>
              </a:rPr>
              <a:t>Solution provider helps client save 39% with Software+Services solution</a:t>
            </a:r>
          </a:p>
        </p:txBody>
      </p:sp>
      <p:pic>
        <p:nvPicPr>
          <p:cNvPr id="17" name="Picture 73" descr="Omnivue_logo_only"/>
          <p:cNvPicPr>
            <a:picLocks noChangeAspect="1" noChangeArrowheads="1"/>
          </p:cNvPicPr>
          <p:nvPr/>
        </p:nvPicPr>
        <p:blipFill>
          <a:blip r:embed="rId5" cstate="print"/>
          <a:srcRect l="-3410" t="-5429" r="-3410" b="-5429"/>
          <a:stretch>
            <a:fillRect/>
          </a:stretch>
        </p:blipFill>
        <p:spPr bwMode="auto">
          <a:xfrm>
            <a:off x="381000" y="228600"/>
            <a:ext cx="1679916" cy="804253"/>
          </a:xfrm>
          <a:prstGeom prst="rect">
            <a:avLst/>
          </a:prstGeom>
          <a:solidFill>
            <a:schemeClr val="tx1"/>
          </a:solidFill>
          <a:ln w="38100">
            <a:noFill/>
            <a:miter lim="800000"/>
            <a:headEnd/>
            <a:tailEnd/>
          </a:ln>
        </p:spPr>
      </p:pic>
      <p:sp>
        <p:nvSpPr>
          <p:cNvPr id="14" name="TextBox 13">
            <a:hlinkClick r:id="rId6" action="ppaction://hlinksldjump"/>
          </p:cNvPr>
          <p:cNvSpPr txBox="1"/>
          <p:nvPr/>
        </p:nvSpPr>
        <p:spPr>
          <a:xfrm>
            <a:off x="5714999" y="5866626"/>
            <a:ext cx="3048001" cy="307777"/>
          </a:xfrm>
          <a:prstGeom prst="rect">
            <a:avLst/>
          </a:prstGeom>
          <a:noFill/>
        </p:spPr>
        <p:txBody>
          <a:bodyPr wrap="square" lIns="0" tIns="0" rIns="0" bIns="0" rtlCol="0">
            <a:spAutoFit/>
          </a:bodyPr>
          <a:lstStyle/>
          <a:p>
            <a:pPr algn="r"/>
            <a:r>
              <a:rPr lang="en-US" sz="2000" dirty="0" smtClean="0">
                <a:gradFill>
                  <a:gsLst>
                    <a:gs pos="0">
                      <a:schemeClr val="tx1">
                        <a:alpha val="60000"/>
                      </a:schemeClr>
                    </a:gs>
                    <a:gs pos="100000">
                      <a:schemeClr val="tx1">
                        <a:alpha val="60000"/>
                      </a:schemeClr>
                    </a:gs>
                  </a:gsLst>
                  <a:lin ang="5400000" scaled="0"/>
                </a:gradFill>
                <a:sym typeface="Wingdings"/>
              </a:rPr>
              <a:t> </a:t>
            </a:r>
            <a:r>
              <a:rPr lang="en-US" sz="2000" dirty="0" smtClean="0">
                <a:gradFill>
                  <a:gsLst>
                    <a:gs pos="0">
                      <a:schemeClr val="tx1">
                        <a:alpha val="60000"/>
                      </a:schemeClr>
                    </a:gs>
                    <a:gs pos="100000">
                      <a:schemeClr val="tx1">
                        <a:alpha val="60000"/>
                      </a:schemeClr>
                    </a:gs>
                  </a:gsLst>
                  <a:lin ang="5400000" scaled="0"/>
                </a:gradFill>
              </a:rPr>
              <a:t>Case Studies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53199" y="1918448"/>
            <a:ext cx="2209799" cy="4025152"/>
          </a:xfrm>
          <a:prstGeom prst="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Results/Benefits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Revenue</a:t>
            </a:r>
          </a:p>
          <a:p>
            <a:pPr marL="342900"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Expanding revenue base; 35% yearly growth</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Reach</a:t>
            </a:r>
          </a:p>
          <a:p>
            <a:pPr marL="342900"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Greater customer acceptance, value</a:t>
            </a:r>
          </a:p>
          <a:p>
            <a:pPr marL="342900"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Partnership support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and credibility</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Velocity</a:t>
            </a:r>
          </a:p>
          <a:p>
            <a:pPr marL="342900" lvl="1"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Faster deployment and greater flexibility for software changes</a:t>
            </a:r>
          </a:p>
        </p:txBody>
      </p:sp>
      <p:sp>
        <p:nvSpPr>
          <p:cNvPr id="32" name="Rectangle 31"/>
          <p:cNvSpPr/>
          <p:nvPr/>
        </p:nvSpPr>
        <p:spPr bwMode="auto">
          <a:xfrm>
            <a:off x="381000" y="1904999"/>
            <a:ext cx="2667000" cy="4038109"/>
          </a:xfrm>
          <a:prstGeom prst="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gradFill>
          <a:ln>
            <a:gradFill>
              <a:gsLst>
                <a:gs pos="0">
                  <a:schemeClr val="accent2"/>
                </a:gs>
                <a:gs pos="50000">
                  <a:schemeClr val="accent2"/>
                </a:gs>
                <a:gs pos="100000">
                  <a:schemeClr val="accent2">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b="1" dirty="0" smtClean="0">
                <a:gradFill>
                  <a:gsLst>
                    <a:gs pos="0">
                      <a:schemeClr val="tx1"/>
                    </a:gs>
                    <a:gs pos="100000">
                      <a:schemeClr val="tx1"/>
                    </a:gs>
                  </a:gsLst>
                  <a:lin ang="5400000" scaled="0"/>
                </a:gradFill>
              </a:rPr>
              <a:t>Profile</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Partner</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Feltham, England–based expressHR is a leading provider of recruitment vendor management technology for permanent, temporary, and contract labor</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Type: ISV</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Customers</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Carillion</a:t>
            </a:r>
          </a:p>
          <a:p>
            <a:pPr marL="171450" indent="-171450">
              <a:lnSpc>
                <a:spcPct val="90000"/>
              </a:lnSpc>
              <a:spcBef>
                <a:spcPct val="20000"/>
              </a:spcBef>
              <a:buBlip>
                <a:blip r:embed="rId3"/>
              </a:buBlip>
            </a:pPr>
            <a:r>
              <a:rPr lang="en-US" sz="1600" dirty="0" smtClean="0">
                <a:gradFill>
                  <a:gsLst>
                    <a:gs pos="0">
                      <a:schemeClr val="tx1"/>
                    </a:gs>
                    <a:gs pos="100000">
                      <a:schemeClr val="tx1"/>
                    </a:gs>
                  </a:gsLst>
                  <a:lin ang="5400000" scaled="0"/>
                </a:gradFill>
              </a:rPr>
              <a:t>Products involved</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SQL Server 2005</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Microsoft Windows Server 2003 </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Enterprise Edition</a:t>
            </a:r>
          </a:p>
        </p:txBody>
      </p:sp>
      <p:sp>
        <p:nvSpPr>
          <p:cNvPr id="33" name="Rectangle 32"/>
          <p:cNvSpPr/>
          <p:nvPr/>
        </p:nvSpPr>
        <p:spPr bwMode="auto">
          <a:xfrm>
            <a:off x="0" y="1257300"/>
            <a:ext cx="9144000" cy="59055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305" tIns="41153" rIns="82305" bIns="41153" numCol="1" rtlCol="0" anchor="ctr" anchorCtr="0" compatLnSpc="1">
            <a:prstTxWarp prst="textNoShape">
              <a:avLst/>
            </a:prstTxWarp>
          </a:bodyPr>
          <a:lstStyle/>
          <a:p>
            <a:pPr algn="ctr" eaLnBrk="0" hangingPunct="0">
              <a:lnSpc>
                <a:spcPct val="90000"/>
              </a:lnSpc>
              <a:spcBef>
                <a:spcPct val="30000"/>
              </a:spcBef>
              <a:buClr>
                <a:schemeClr val="tx2"/>
              </a:buClr>
              <a:buSzPct val="85000"/>
            </a:pPr>
            <a:r>
              <a:rPr lang="en-US" b="1" dirty="0" smtClean="0">
                <a:gradFill>
                  <a:gsLst>
                    <a:gs pos="0">
                      <a:schemeClr val="tx1"/>
                    </a:gs>
                    <a:gs pos="100000">
                      <a:schemeClr val="tx1"/>
                    </a:gs>
                  </a:gsLst>
                  <a:lin ang="5400000" scaled="0"/>
                </a:gradFill>
              </a:rPr>
              <a:t>Solution developer helps customers minimize </a:t>
            </a:r>
            <a:br>
              <a:rPr lang="en-US" b="1" dirty="0" smtClean="0">
                <a:gradFill>
                  <a:gsLst>
                    <a:gs pos="0">
                      <a:schemeClr val="tx1"/>
                    </a:gs>
                    <a:gs pos="100000">
                      <a:schemeClr val="tx1"/>
                    </a:gs>
                  </a:gsLst>
                  <a:lin ang="5400000" scaled="0"/>
                </a:gradFill>
              </a:rPr>
            </a:br>
            <a:r>
              <a:rPr lang="en-US" b="1" dirty="0" smtClean="0">
                <a:gradFill>
                  <a:gsLst>
                    <a:gs pos="0">
                      <a:schemeClr val="tx1"/>
                    </a:gs>
                    <a:gs pos="100000">
                      <a:schemeClr val="tx1"/>
                    </a:gs>
                  </a:gsLst>
                  <a:lin ang="5400000" scaled="0"/>
                </a:gradFill>
              </a:rPr>
              <a:t>recruitment costs with Web-based model</a:t>
            </a:r>
          </a:p>
        </p:txBody>
      </p:sp>
      <p:sp>
        <p:nvSpPr>
          <p:cNvPr id="34" name="Rectangle 33"/>
          <p:cNvSpPr/>
          <p:nvPr/>
        </p:nvSpPr>
        <p:spPr bwMode="auto">
          <a:xfrm>
            <a:off x="3115233" y="1905000"/>
            <a:ext cx="3133167" cy="2057400"/>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Business Challenge</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Provides automated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recruitment solution for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enterprise organizations</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Wanted to provide better access to information for employers, recruiters, and potential employees</a:t>
            </a:r>
          </a:p>
        </p:txBody>
      </p:sp>
      <p:sp>
        <p:nvSpPr>
          <p:cNvPr id="35" name="Rectangle 34"/>
          <p:cNvSpPr/>
          <p:nvPr/>
        </p:nvSpPr>
        <p:spPr bwMode="auto">
          <a:xfrm>
            <a:off x="3115233" y="3962400"/>
            <a:ext cx="3133167" cy="1981201"/>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Solution</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Developed a Software+Services business model in which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expressHR hosts the solution and customers pay based on their transaction throughput</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Joined Microsoft Partner Program</a:t>
            </a:r>
          </a:p>
        </p:txBody>
      </p:sp>
      <p:pic>
        <p:nvPicPr>
          <p:cNvPr id="7" name="Picture 6" descr="Partner-Program-Logo-white.png"/>
          <p:cNvPicPr>
            <a:picLocks noChangeAspect="1"/>
          </p:cNvPicPr>
          <p:nvPr/>
        </p:nvPicPr>
        <p:blipFill>
          <a:blip r:embed="rId4" cstate="print"/>
          <a:stretch>
            <a:fillRect/>
          </a:stretch>
        </p:blipFill>
        <p:spPr>
          <a:xfrm>
            <a:off x="381000" y="838200"/>
            <a:ext cx="2486526" cy="295275"/>
          </a:xfrm>
          <a:prstGeom prst="rect">
            <a:avLst/>
          </a:prstGeom>
        </p:spPr>
      </p:pic>
      <p:sp>
        <p:nvSpPr>
          <p:cNvPr id="10" name="Text Box 76"/>
          <p:cNvSpPr txBox="1">
            <a:spLocks noChangeArrowheads="1"/>
          </p:cNvSpPr>
          <p:nvPr/>
        </p:nvSpPr>
        <p:spPr bwMode="auto">
          <a:xfrm>
            <a:off x="4267200" y="214313"/>
            <a:ext cx="4495799" cy="1018740"/>
          </a:xfrm>
          <a:prstGeom prst="rect">
            <a:avLst/>
          </a:prstGeom>
          <a:noFill/>
          <a:ln w="12700" algn="ctr">
            <a:noFill/>
            <a:miter lim="800000"/>
            <a:headEnd type="none" w="sm" len="sm"/>
            <a:tailEnd type="none" w="sm" len="sm"/>
          </a:ln>
        </p:spPr>
        <p:txBody>
          <a:bodyPr wrap="square">
            <a:spAutoFit/>
          </a:bodyPr>
          <a:lstStyle/>
          <a:p>
            <a:pPr marL="66675" indent="-66675" eaLnBrk="0" hangingPunct="0">
              <a:lnSpc>
                <a:spcPct val="85000"/>
              </a:lnSpc>
              <a:spcBef>
                <a:spcPct val="20000"/>
              </a:spcBef>
            </a:pPr>
            <a:r>
              <a:rPr lang="en-US" sz="1400" dirty="0" smtClean="0">
                <a:gradFill>
                  <a:gsLst>
                    <a:gs pos="0">
                      <a:schemeClr val="tx1"/>
                    </a:gs>
                    <a:gs pos="100000">
                      <a:schemeClr val="tx1"/>
                    </a:gs>
                  </a:gsLst>
                  <a:lin ang="5400000" scaled="0"/>
                </a:gradFill>
              </a:rPr>
              <a:t>“Software + Services also makes it possible for companies to streamline their accounting practices – some of our customers have used our solutions to reduce invoicing costs by up to 75 percent.”</a:t>
            </a:r>
          </a:p>
          <a:p>
            <a:pPr algn="r" eaLnBrk="0" hangingPunct="0">
              <a:lnSpc>
                <a:spcPct val="85000"/>
              </a:lnSpc>
              <a:spcBef>
                <a:spcPct val="20000"/>
              </a:spcBef>
            </a:pPr>
            <a:r>
              <a:rPr lang="en-US" sz="1200" dirty="0" smtClean="0">
                <a:gradFill>
                  <a:gsLst>
                    <a:gs pos="0">
                      <a:schemeClr val="tx1"/>
                    </a:gs>
                    <a:gs pos="100000">
                      <a:schemeClr val="tx1"/>
                    </a:gs>
                  </a:gsLst>
                  <a:lin ang="5400000" scaled="0"/>
                </a:gradFill>
              </a:rPr>
              <a:t>– Nick Ray, Chief Executive Officer, expressHR</a:t>
            </a:r>
          </a:p>
        </p:txBody>
      </p:sp>
      <p:sp>
        <p:nvSpPr>
          <p:cNvPr id="16" name="Isosceles Triangle 15"/>
          <p:cNvSpPr/>
          <p:nvPr/>
        </p:nvSpPr>
        <p:spPr bwMode="auto">
          <a:xfrm rot="5400000">
            <a:off x="5608700" y="2790825"/>
            <a:ext cx="1527048"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Isosceles Triangle 17"/>
          <p:cNvSpPr/>
          <p:nvPr/>
        </p:nvSpPr>
        <p:spPr bwMode="auto">
          <a:xfrm rot="5400000">
            <a:off x="5610224" y="4810125"/>
            <a:ext cx="1524001"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9" name="Picture 33" descr="expressHR_logo_514x114"/>
          <p:cNvPicPr>
            <a:picLocks noChangeAspect="1" noChangeArrowheads="1"/>
          </p:cNvPicPr>
          <p:nvPr/>
        </p:nvPicPr>
        <p:blipFill>
          <a:blip r:embed="rId5" cstate="print"/>
          <a:srcRect l="-2802" t="-12632" r="-2802" b="-12632"/>
          <a:stretch>
            <a:fillRect/>
          </a:stretch>
        </p:blipFill>
        <p:spPr bwMode="auto">
          <a:xfrm>
            <a:off x="381000" y="228600"/>
            <a:ext cx="2273259" cy="596563"/>
          </a:xfrm>
          <a:prstGeom prst="rect">
            <a:avLst/>
          </a:prstGeom>
          <a:solidFill>
            <a:schemeClr val="tx1"/>
          </a:solidFill>
          <a:ln w="9525">
            <a:noFill/>
            <a:miter lim="800000"/>
            <a:headEnd/>
            <a:tailEnd/>
          </a:ln>
        </p:spPr>
      </p:pic>
      <p:sp>
        <p:nvSpPr>
          <p:cNvPr id="14" name="TextBox 13">
            <a:hlinkClick r:id="rId6" action="ppaction://hlinksldjump"/>
          </p:cNvPr>
          <p:cNvSpPr txBox="1"/>
          <p:nvPr/>
        </p:nvSpPr>
        <p:spPr>
          <a:xfrm>
            <a:off x="5714999" y="5866626"/>
            <a:ext cx="3048001" cy="307777"/>
          </a:xfrm>
          <a:prstGeom prst="rect">
            <a:avLst/>
          </a:prstGeom>
          <a:noFill/>
        </p:spPr>
        <p:txBody>
          <a:bodyPr wrap="square" lIns="0" tIns="0" rIns="0" bIns="0" rtlCol="0">
            <a:spAutoFit/>
          </a:bodyPr>
          <a:lstStyle/>
          <a:p>
            <a:pPr algn="r"/>
            <a:r>
              <a:rPr lang="en-US" sz="2000" dirty="0" smtClean="0">
                <a:gradFill>
                  <a:gsLst>
                    <a:gs pos="0">
                      <a:schemeClr val="tx1">
                        <a:alpha val="60000"/>
                      </a:schemeClr>
                    </a:gs>
                    <a:gs pos="100000">
                      <a:schemeClr val="tx1">
                        <a:alpha val="60000"/>
                      </a:schemeClr>
                    </a:gs>
                  </a:gsLst>
                  <a:lin ang="5400000" scaled="0"/>
                </a:gradFill>
                <a:sym typeface="Wingdings"/>
              </a:rPr>
              <a:t> </a:t>
            </a:r>
            <a:r>
              <a:rPr lang="en-US" sz="2000" dirty="0" smtClean="0">
                <a:gradFill>
                  <a:gsLst>
                    <a:gs pos="0">
                      <a:schemeClr val="tx1">
                        <a:alpha val="60000"/>
                      </a:schemeClr>
                    </a:gs>
                    <a:gs pos="100000">
                      <a:schemeClr val="tx1">
                        <a:alpha val="60000"/>
                      </a:schemeClr>
                    </a:gs>
                  </a:gsLst>
                  <a:lin ang="5400000" scaled="0"/>
                </a:gradFill>
              </a:rPr>
              <a:t>Case Studies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53199" y="1918448"/>
            <a:ext cx="2209799" cy="4025152"/>
          </a:xfrm>
          <a:prstGeom prst="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Results/Benefits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Improved cash flow and reduced administration </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Cost-effective subscription-based solution </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Ease of use </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Ease of maintenance </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Enhanced security</a:t>
            </a:r>
          </a:p>
        </p:txBody>
      </p:sp>
      <p:sp>
        <p:nvSpPr>
          <p:cNvPr id="32" name="Rectangle 31"/>
          <p:cNvSpPr/>
          <p:nvPr/>
        </p:nvSpPr>
        <p:spPr bwMode="auto">
          <a:xfrm>
            <a:off x="381000" y="1904999"/>
            <a:ext cx="2667000" cy="4038109"/>
          </a:xfrm>
          <a:prstGeom prst="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gradFill>
          <a:ln>
            <a:gradFill>
              <a:gsLst>
                <a:gs pos="0">
                  <a:schemeClr val="accent2"/>
                </a:gs>
                <a:gs pos="50000">
                  <a:schemeClr val="accent2"/>
                </a:gs>
                <a:gs pos="100000">
                  <a:schemeClr val="accent2">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b="1" dirty="0" smtClean="0">
                <a:gradFill>
                  <a:gsLst>
                    <a:gs pos="0">
                      <a:schemeClr val="tx1"/>
                    </a:gs>
                    <a:gs pos="100000">
                      <a:schemeClr val="tx1"/>
                    </a:gs>
                  </a:gsLst>
                  <a:lin ang="5400000" scaled="0"/>
                </a:gradFill>
              </a:rPr>
              <a:t>Profile</a:t>
            </a:r>
          </a:p>
          <a:p>
            <a:pPr marL="171450"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Partner</a:t>
            </a:r>
          </a:p>
          <a:p>
            <a:pPr marL="342900" lvl="1" indent="-171450">
              <a:lnSpc>
                <a:spcPct val="90000"/>
              </a:lnSpc>
              <a:spcBef>
                <a:spcPct val="20000"/>
              </a:spcBef>
              <a:buBlip>
                <a:blip r:embed="rId3"/>
              </a:buBlip>
            </a:pPr>
            <a:r>
              <a:rPr lang="en-US" sz="1200" dirty="0" smtClean="0">
                <a:gradFill>
                  <a:gsLst>
                    <a:gs pos="0">
                      <a:schemeClr val="tx1"/>
                    </a:gs>
                    <a:gs pos="100000">
                      <a:schemeClr val="tx1"/>
                    </a:gs>
                  </a:gsLst>
                  <a:lin ang="5400000" scaled="0"/>
                </a:gradFill>
              </a:rPr>
              <a:t>Mint Wireless set out to provide a solution that could help on-site workers of all kinds—from mechanics to builders—immediately collect credit card payments from a customer </a:t>
            </a:r>
          </a:p>
          <a:p>
            <a:pPr marL="171450"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Type: ISV</a:t>
            </a:r>
          </a:p>
          <a:p>
            <a:pPr marL="171450"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Customers</a:t>
            </a:r>
          </a:p>
          <a:p>
            <a:pPr marL="342900" lvl="1" indent="-171450">
              <a:lnSpc>
                <a:spcPct val="90000"/>
              </a:lnSpc>
              <a:spcBef>
                <a:spcPct val="20000"/>
              </a:spcBef>
              <a:buBlip>
                <a:blip r:embed="rId3"/>
              </a:buBlip>
            </a:pPr>
            <a:r>
              <a:rPr lang="en-US" sz="1200" dirty="0" smtClean="0">
                <a:gradFill>
                  <a:gsLst>
                    <a:gs pos="0">
                      <a:schemeClr val="tx1"/>
                    </a:gs>
                    <a:gs pos="100000">
                      <a:schemeClr val="tx1"/>
                    </a:gs>
                  </a:gsLst>
                  <a:lin ang="5400000" scaled="0"/>
                </a:gradFill>
              </a:rPr>
              <a:t>Waste Wizards</a:t>
            </a:r>
          </a:p>
          <a:p>
            <a:pPr marL="342900" lvl="1" indent="-171450">
              <a:lnSpc>
                <a:spcPct val="90000"/>
              </a:lnSpc>
              <a:spcBef>
                <a:spcPct val="20000"/>
              </a:spcBef>
              <a:buBlip>
                <a:blip r:embed="rId3"/>
              </a:buBlip>
            </a:pPr>
            <a:r>
              <a:rPr lang="en-US" sz="1200" dirty="0" smtClean="0">
                <a:gradFill>
                  <a:gsLst>
                    <a:gs pos="0">
                      <a:schemeClr val="tx1"/>
                    </a:gs>
                    <a:gs pos="100000">
                      <a:schemeClr val="tx1"/>
                    </a:gs>
                  </a:gsLst>
                  <a:lin ang="5400000" scaled="0"/>
                </a:gradFill>
              </a:rPr>
              <a:t>Whitford City Glass</a:t>
            </a:r>
          </a:p>
          <a:p>
            <a:pPr marL="342900" lvl="1" indent="-171450">
              <a:lnSpc>
                <a:spcPct val="90000"/>
              </a:lnSpc>
              <a:spcBef>
                <a:spcPct val="20000"/>
              </a:spcBef>
              <a:buBlip>
                <a:blip r:embed="rId3"/>
              </a:buBlip>
            </a:pPr>
            <a:r>
              <a:rPr lang="en-US" sz="1200" dirty="0" smtClean="0">
                <a:gradFill>
                  <a:gsLst>
                    <a:gs pos="0">
                      <a:schemeClr val="tx1"/>
                    </a:gs>
                    <a:gs pos="100000">
                      <a:schemeClr val="tx1"/>
                    </a:gs>
                  </a:gsLst>
                  <a:lin ang="5400000" scaled="0"/>
                </a:gradFill>
              </a:rPr>
              <a:t>Concrete Cutting</a:t>
            </a:r>
          </a:p>
          <a:p>
            <a:pPr marL="342900" lvl="1" indent="-171450">
              <a:lnSpc>
                <a:spcPct val="90000"/>
              </a:lnSpc>
              <a:spcBef>
                <a:spcPct val="20000"/>
              </a:spcBef>
              <a:buBlip>
                <a:blip r:embed="rId3"/>
              </a:buBlip>
            </a:pPr>
            <a:r>
              <a:rPr lang="en-US" sz="1200" dirty="0" smtClean="0">
                <a:gradFill>
                  <a:gsLst>
                    <a:gs pos="0">
                      <a:schemeClr val="tx1"/>
                    </a:gs>
                    <a:gs pos="100000">
                      <a:schemeClr val="tx1"/>
                    </a:gs>
                  </a:gsLst>
                  <a:lin ang="5400000" scaled="0"/>
                </a:gradFill>
              </a:rPr>
              <a:t>Just Desserts</a:t>
            </a:r>
            <a:endParaRPr lang="en-US" sz="1400" dirty="0" smtClean="0">
              <a:gradFill>
                <a:gsLst>
                  <a:gs pos="0">
                    <a:schemeClr val="tx1"/>
                  </a:gs>
                  <a:gs pos="100000">
                    <a:schemeClr val="tx1"/>
                  </a:gs>
                </a:gsLst>
                <a:lin ang="5400000" scaled="0"/>
              </a:gradFill>
            </a:endParaRPr>
          </a:p>
          <a:p>
            <a:pPr marL="171450"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Products involved</a:t>
            </a:r>
          </a:p>
          <a:p>
            <a:pPr marL="342900" lvl="1" indent="-171450">
              <a:lnSpc>
                <a:spcPct val="90000"/>
              </a:lnSpc>
              <a:spcBef>
                <a:spcPct val="20000"/>
              </a:spcBef>
              <a:buBlip>
                <a:blip r:embed="rId3"/>
              </a:buBlip>
            </a:pPr>
            <a:r>
              <a:rPr lang="en-US" sz="1200" dirty="0" smtClean="0">
                <a:gradFill>
                  <a:gsLst>
                    <a:gs pos="0">
                      <a:schemeClr val="tx1"/>
                    </a:gs>
                    <a:gs pos="100000">
                      <a:schemeClr val="tx1"/>
                    </a:gs>
                  </a:gsLst>
                  <a:lin ang="5400000" scaled="0"/>
                </a:gradFill>
              </a:rPr>
              <a:t>.NET Framework</a:t>
            </a:r>
          </a:p>
          <a:p>
            <a:pPr marL="342900" lvl="1" indent="-171450">
              <a:lnSpc>
                <a:spcPct val="90000"/>
              </a:lnSpc>
              <a:spcBef>
                <a:spcPct val="20000"/>
              </a:spcBef>
              <a:buBlip>
                <a:blip r:embed="rId3"/>
              </a:buBlip>
            </a:pPr>
            <a:r>
              <a:rPr lang="en-US" sz="1200" dirty="0" smtClean="0">
                <a:gradFill>
                  <a:gsLst>
                    <a:gs pos="0">
                      <a:schemeClr val="tx1"/>
                    </a:gs>
                    <a:gs pos="100000">
                      <a:schemeClr val="tx1"/>
                    </a:gs>
                  </a:gsLst>
                  <a:lin ang="5400000" scaled="0"/>
                </a:gradFill>
              </a:rPr>
              <a:t>Windows Server 2003</a:t>
            </a:r>
          </a:p>
          <a:p>
            <a:pPr marL="342900" lvl="1" indent="-171450">
              <a:lnSpc>
                <a:spcPct val="90000"/>
              </a:lnSpc>
              <a:spcBef>
                <a:spcPct val="20000"/>
              </a:spcBef>
              <a:buBlip>
                <a:blip r:embed="rId3"/>
              </a:buBlip>
            </a:pPr>
            <a:r>
              <a:rPr lang="en-US" sz="1200" dirty="0" smtClean="0">
                <a:gradFill>
                  <a:gsLst>
                    <a:gs pos="0">
                      <a:schemeClr val="tx1"/>
                    </a:gs>
                    <a:gs pos="100000">
                      <a:schemeClr val="tx1"/>
                    </a:gs>
                  </a:gsLst>
                  <a:lin ang="5400000" scaled="0"/>
                </a:gradFill>
              </a:rPr>
              <a:t>SQL Server 2005</a:t>
            </a:r>
          </a:p>
          <a:p>
            <a:pPr marL="342900" lvl="1" indent="-171450">
              <a:lnSpc>
                <a:spcPct val="90000"/>
              </a:lnSpc>
              <a:spcBef>
                <a:spcPct val="20000"/>
              </a:spcBef>
              <a:buBlip>
                <a:blip r:embed="rId3"/>
              </a:buBlip>
            </a:pPr>
            <a:r>
              <a:rPr lang="en-US" sz="1200" dirty="0" smtClean="0">
                <a:gradFill>
                  <a:gsLst>
                    <a:gs pos="0">
                      <a:schemeClr val="tx1"/>
                    </a:gs>
                    <a:gs pos="100000">
                      <a:schemeClr val="tx1"/>
                    </a:gs>
                  </a:gsLst>
                  <a:lin ang="5400000" scaled="0"/>
                </a:gradFill>
              </a:rPr>
              <a:t>Windows Mobile 5 &amp; 6</a:t>
            </a:r>
          </a:p>
        </p:txBody>
      </p:sp>
      <p:sp>
        <p:nvSpPr>
          <p:cNvPr id="33" name="Rectangle 32"/>
          <p:cNvSpPr/>
          <p:nvPr/>
        </p:nvSpPr>
        <p:spPr bwMode="auto">
          <a:xfrm>
            <a:off x="0" y="1257300"/>
            <a:ext cx="9144000" cy="59055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305" tIns="41153" rIns="82305" bIns="41153" numCol="1" rtlCol="0" anchor="ctr" anchorCtr="0" compatLnSpc="1">
            <a:prstTxWarp prst="textNoShape">
              <a:avLst/>
            </a:prstTxWarp>
          </a:bodyPr>
          <a:lstStyle/>
          <a:p>
            <a:pPr algn="ctr" eaLnBrk="0" hangingPunct="0">
              <a:lnSpc>
                <a:spcPct val="90000"/>
              </a:lnSpc>
              <a:spcBef>
                <a:spcPct val="30000"/>
              </a:spcBef>
              <a:buClr>
                <a:schemeClr val="tx2"/>
              </a:buClr>
              <a:buSzPct val="85000"/>
            </a:pPr>
            <a:r>
              <a:rPr lang="en-US" b="1" dirty="0" smtClean="0">
                <a:gradFill>
                  <a:gsLst>
                    <a:gs pos="0">
                      <a:schemeClr val="tx1"/>
                    </a:gs>
                    <a:gs pos="100000">
                      <a:schemeClr val="tx1"/>
                    </a:gs>
                  </a:gsLst>
                  <a:lin ang="5400000" scaled="0"/>
                </a:gradFill>
              </a:rPr>
              <a:t>Portable Payment System integrates with </a:t>
            </a:r>
            <a:br>
              <a:rPr lang="en-US" b="1" dirty="0" smtClean="0">
                <a:gradFill>
                  <a:gsLst>
                    <a:gs pos="0">
                      <a:schemeClr val="tx1"/>
                    </a:gs>
                    <a:gs pos="100000">
                      <a:schemeClr val="tx1"/>
                    </a:gs>
                  </a:gsLst>
                  <a:lin ang="5400000" scaled="0"/>
                </a:gradFill>
              </a:rPr>
            </a:br>
            <a:r>
              <a:rPr lang="en-US" b="1" dirty="0" smtClean="0">
                <a:gradFill>
                  <a:gsLst>
                    <a:gs pos="0">
                      <a:schemeClr val="tx1"/>
                    </a:gs>
                    <a:gs pos="100000">
                      <a:schemeClr val="tx1"/>
                    </a:gs>
                  </a:gsLst>
                  <a:lin ang="5400000" scaled="0"/>
                </a:gradFill>
              </a:rPr>
              <a:t>mobile devices, accounting packages, and the web</a:t>
            </a:r>
          </a:p>
        </p:txBody>
      </p:sp>
      <p:sp>
        <p:nvSpPr>
          <p:cNvPr id="34" name="Rectangle 33"/>
          <p:cNvSpPr/>
          <p:nvPr/>
        </p:nvSpPr>
        <p:spPr bwMode="auto">
          <a:xfrm>
            <a:off x="3115233" y="1905000"/>
            <a:ext cx="3133167" cy="1981200"/>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Business Challenge</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Mint wanted to create a mobile payment solution so that trades people and other mobile on-site workers could better manage their cash flow</a:t>
            </a:r>
          </a:p>
        </p:txBody>
      </p:sp>
      <p:sp>
        <p:nvSpPr>
          <p:cNvPr id="35" name="Rectangle 34"/>
          <p:cNvSpPr/>
          <p:nvPr/>
        </p:nvSpPr>
        <p:spPr bwMode="auto">
          <a:xfrm>
            <a:off x="3115233" y="3886200"/>
            <a:ext cx="3133167" cy="2057401"/>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Solution</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Using Microsoft technologies and a software + services approach, Mint Wireless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developed a solution that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supports mobile credit card payments, invoicing, and transaction integration with accounting systems</a:t>
            </a:r>
          </a:p>
        </p:txBody>
      </p:sp>
      <p:pic>
        <p:nvPicPr>
          <p:cNvPr id="7" name="Picture 6" descr="Partner-Program-Logo-white.png"/>
          <p:cNvPicPr>
            <a:picLocks noChangeAspect="1"/>
          </p:cNvPicPr>
          <p:nvPr/>
        </p:nvPicPr>
        <p:blipFill>
          <a:blip r:embed="rId4" cstate="print"/>
          <a:stretch>
            <a:fillRect/>
          </a:stretch>
        </p:blipFill>
        <p:spPr>
          <a:xfrm>
            <a:off x="381000" y="838200"/>
            <a:ext cx="2486526" cy="295275"/>
          </a:xfrm>
          <a:prstGeom prst="rect">
            <a:avLst/>
          </a:prstGeom>
        </p:spPr>
      </p:pic>
      <p:sp>
        <p:nvSpPr>
          <p:cNvPr id="10" name="Text Box 76"/>
          <p:cNvSpPr txBox="1">
            <a:spLocks noChangeArrowheads="1"/>
          </p:cNvSpPr>
          <p:nvPr/>
        </p:nvSpPr>
        <p:spPr bwMode="auto">
          <a:xfrm>
            <a:off x="4267200" y="214313"/>
            <a:ext cx="4495799" cy="1018740"/>
          </a:xfrm>
          <a:prstGeom prst="rect">
            <a:avLst/>
          </a:prstGeom>
          <a:noFill/>
          <a:ln w="12700" algn="ctr">
            <a:noFill/>
            <a:miter lim="800000"/>
            <a:headEnd type="none" w="sm" len="sm"/>
            <a:tailEnd type="none" w="sm" len="sm"/>
          </a:ln>
        </p:spPr>
        <p:txBody>
          <a:bodyPr wrap="square">
            <a:spAutoFit/>
          </a:bodyPr>
          <a:lstStyle/>
          <a:p>
            <a:pPr marL="66675" indent="-66675" eaLnBrk="0" hangingPunct="0">
              <a:lnSpc>
                <a:spcPct val="85000"/>
              </a:lnSpc>
              <a:spcBef>
                <a:spcPct val="20000"/>
              </a:spcBef>
            </a:pPr>
            <a:r>
              <a:rPr lang="en-US" sz="1400" dirty="0" smtClean="0">
                <a:gradFill>
                  <a:gsLst>
                    <a:gs pos="0">
                      <a:schemeClr val="tx1"/>
                    </a:gs>
                    <a:gs pos="100000">
                      <a:schemeClr val="tx1"/>
                    </a:gs>
                  </a:gsLst>
                  <a:lin ang="5400000" scaled="0"/>
                </a:gradFill>
              </a:rPr>
              <a:t>“Our software-plus-services approach, our use of Microsoft technologies, and our innovative design all contribute to a solution that’s making a positive difference for our customers.”</a:t>
            </a:r>
          </a:p>
          <a:p>
            <a:pPr algn="r" eaLnBrk="0" hangingPunct="0">
              <a:lnSpc>
                <a:spcPct val="85000"/>
              </a:lnSpc>
              <a:spcBef>
                <a:spcPct val="20000"/>
              </a:spcBef>
            </a:pPr>
            <a:r>
              <a:rPr lang="en-US" sz="1200" dirty="0" smtClean="0">
                <a:gradFill>
                  <a:gsLst>
                    <a:gs pos="0">
                      <a:schemeClr val="tx1"/>
                    </a:gs>
                    <a:gs pos="100000">
                      <a:schemeClr val="tx1"/>
                    </a:gs>
                  </a:gsLst>
                  <a:lin ang="5400000" scaled="0"/>
                </a:gradFill>
              </a:rPr>
              <a:t>– Ross Gillies-Tuck, Senior Product Manager, Mint Wireless</a:t>
            </a:r>
          </a:p>
        </p:txBody>
      </p:sp>
      <p:sp>
        <p:nvSpPr>
          <p:cNvPr id="16" name="Isosceles Triangle 15"/>
          <p:cNvSpPr/>
          <p:nvPr/>
        </p:nvSpPr>
        <p:spPr bwMode="auto">
          <a:xfrm rot="5400000">
            <a:off x="5608700" y="2752725"/>
            <a:ext cx="1527048"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Isosceles Triangle 17"/>
          <p:cNvSpPr/>
          <p:nvPr/>
        </p:nvSpPr>
        <p:spPr bwMode="auto">
          <a:xfrm rot="5400000">
            <a:off x="5610224" y="4772025"/>
            <a:ext cx="1524001"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 name="Picture 74" descr="mint_logo"/>
          <p:cNvPicPr>
            <a:picLocks noChangeAspect="1" noChangeArrowheads="1"/>
          </p:cNvPicPr>
          <p:nvPr/>
        </p:nvPicPr>
        <p:blipFill>
          <a:blip r:embed="rId5" cstate="print">
            <a:clrChange>
              <a:clrFrom>
                <a:srgbClr val="FFFFFF"/>
              </a:clrFrom>
              <a:clrTo>
                <a:srgbClr val="FFFFFF">
                  <a:alpha val="0"/>
                </a:srgbClr>
              </a:clrTo>
            </a:clrChange>
          </a:blip>
          <a:srcRect l="-7801" t="-13333" r="-7801" b="-13333"/>
          <a:stretch>
            <a:fillRect/>
          </a:stretch>
        </p:blipFill>
        <p:spPr bwMode="auto">
          <a:xfrm>
            <a:off x="381000" y="228600"/>
            <a:ext cx="926675" cy="594360"/>
          </a:xfrm>
          <a:prstGeom prst="rect">
            <a:avLst/>
          </a:prstGeom>
          <a:solidFill>
            <a:schemeClr val="tx1"/>
          </a:solidFill>
          <a:ln w="9525">
            <a:noFill/>
            <a:miter lim="800000"/>
            <a:headEnd/>
            <a:tailEnd/>
          </a:ln>
        </p:spPr>
      </p:pic>
      <p:sp>
        <p:nvSpPr>
          <p:cNvPr id="14" name="TextBox 13">
            <a:hlinkClick r:id="rId6" action="ppaction://hlinksldjump"/>
          </p:cNvPr>
          <p:cNvSpPr txBox="1"/>
          <p:nvPr/>
        </p:nvSpPr>
        <p:spPr>
          <a:xfrm>
            <a:off x="5714999" y="5866626"/>
            <a:ext cx="3048001" cy="307777"/>
          </a:xfrm>
          <a:prstGeom prst="rect">
            <a:avLst/>
          </a:prstGeom>
          <a:noFill/>
        </p:spPr>
        <p:txBody>
          <a:bodyPr wrap="square" lIns="0" tIns="0" rIns="0" bIns="0" rtlCol="0">
            <a:spAutoFit/>
          </a:bodyPr>
          <a:lstStyle/>
          <a:p>
            <a:pPr algn="r"/>
            <a:r>
              <a:rPr lang="en-US" sz="2000" dirty="0" smtClean="0">
                <a:gradFill>
                  <a:gsLst>
                    <a:gs pos="0">
                      <a:schemeClr val="tx1">
                        <a:alpha val="60000"/>
                      </a:schemeClr>
                    </a:gs>
                    <a:gs pos="100000">
                      <a:schemeClr val="tx1">
                        <a:alpha val="60000"/>
                      </a:schemeClr>
                    </a:gs>
                  </a:gsLst>
                  <a:lin ang="5400000" scaled="0"/>
                </a:gradFill>
                <a:sym typeface="Wingdings"/>
              </a:rPr>
              <a:t> </a:t>
            </a:r>
            <a:r>
              <a:rPr lang="en-US" sz="2000" dirty="0" smtClean="0">
                <a:gradFill>
                  <a:gsLst>
                    <a:gs pos="0">
                      <a:schemeClr val="tx1">
                        <a:alpha val="60000"/>
                      </a:schemeClr>
                    </a:gs>
                    <a:gs pos="100000">
                      <a:schemeClr val="tx1">
                        <a:alpha val="60000"/>
                      </a:schemeClr>
                    </a:gs>
                  </a:gsLst>
                  <a:lin ang="5400000" scaled="0"/>
                </a:gradFill>
              </a:rPr>
              <a:t>Case Studies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53199" y="1683275"/>
            <a:ext cx="2209799" cy="4260325"/>
          </a:xfrm>
          <a:prstGeom prst="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Results/Benefits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Smaller businesses benefit from an affordable sales-tax services</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Customers save valuable time and resources while reducing exposure to possible audits </a:t>
            </a:r>
          </a:p>
          <a:p>
            <a:pPr marL="171450" lvl="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Solution provider sees rapid business growth</a:t>
            </a:r>
          </a:p>
        </p:txBody>
      </p:sp>
      <p:sp>
        <p:nvSpPr>
          <p:cNvPr id="32" name="Rectangle 31"/>
          <p:cNvSpPr/>
          <p:nvPr/>
        </p:nvSpPr>
        <p:spPr bwMode="auto">
          <a:xfrm>
            <a:off x="381000" y="1669826"/>
            <a:ext cx="2819400" cy="4273774"/>
          </a:xfrm>
          <a:prstGeom prst="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gradFill>
          <a:ln>
            <a:gradFill>
              <a:gsLst>
                <a:gs pos="0">
                  <a:schemeClr val="accent2"/>
                </a:gs>
                <a:gs pos="50000">
                  <a:schemeClr val="accent2"/>
                </a:gs>
                <a:gs pos="100000">
                  <a:schemeClr val="accent2">
                    <a:alpha val="0"/>
                  </a:schemeClr>
                </a:gs>
              </a:gsLst>
              <a:lin ang="54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b="1" dirty="0" smtClean="0">
                <a:gradFill>
                  <a:gsLst>
                    <a:gs pos="0">
                      <a:schemeClr val="tx1"/>
                    </a:gs>
                    <a:gs pos="100000">
                      <a:schemeClr val="tx1"/>
                    </a:gs>
                  </a:gsLst>
                  <a:lin ang="5400000" scaled="0"/>
                </a:gradFill>
              </a:rPr>
              <a:t>Profile</a:t>
            </a:r>
          </a:p>
          <a:p>
            <a:pPr marL="171450" indent="-171450">
              <a:lnSpc>
                <a:spcPct val="85000"/>
              </a:lnSpc>
              <a:spcBef>
                <a:spcPct val="20000"/>
              </a:spcBef>
              <a:buBlip>
                <a:blip r:embed="rId3"/>
              </a:buBlip>
            </a:pPr>
            <a:r>
              <a:rPr lang="en-US" sz="1600" dirty="0" smtClean="0">
                <a:gradFill>
                  <a:gsLst>
                    <a:gs pos="0">
                      <a:schemeClr val="tx1"/>
                    </a:gs>
                    <a:gs pos="100000">
                      <a:schemeClr val="tx1"/>
                    </a:gs>
                  </a:gsLst>
                  <a:lin ang="5400000" scaled="0"/>
                </a:gradFill>
              </a:rPr>
              <a:t>Partner</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Avalara is a solution provider focusing on transactional tax services. The company, located on Bainbridge Island, Washington, has about 100 employees </a:t>
            </a:r>
          </a:p>
          <a:p>
            <a:pPr marL="171450" indent="-171450">
              <a:lnSpc>
                <a:spcPct val="85000"/>
              </a:lnSpc>
              <a:spcBef>
                <a:spcPct val="20000"/>
              </a:spcBef>
              <a:buBlip>
                <a:blip r:embed="rId3"/>
              </a:buBlip>
            </a:pPr>
            <a:r>
              <a:rPr lang="en-US" sz="1600" dirty="0" smtClean="0">
                <a:gradFill>
                  <a:gsLst>
                    <a:gs pos="0">
                      <a:schemeClr val="tx1"/>
                    </a:gs>
                    <a:gs pos="100000">
                      <a:schemeClr val="tx1"/>
                    </a:gs>
                  </a:gsLst>
                  <a:lin ang="5400000" scaled="0"/>
                </a:gradFill>
              </a:rPr>
              <a:t>Type: ISV</a:t>
            </a:r>
          </a:p>
          <a:p>
            <a:pPr marL="171450" indent="-171450">
              <a:lnSpc>
                <a:spcPct val="85000"/>
              </a:lnSpc>
              <a:spcBef>
                <a:spcPct val="20000"/>
              </a:spcBef>
              <a:buBlip>
                <a:blip r:embed="rId3"/>
              </a:buBlip>
            </a:pPr>
            <a:r>
              <a:rPr lang="en-US" sz="1600" dirty="0" smtClean="0">
                <a:gradFill>
                  <a:gsLst>
                    <a:gs pos="0">
                      <a:schemeClr val="tx1"/>
                    </a:gs>
                    <a:gs pos="100000">
                      <a:schemeClr val="tx1"/>
                    </a:gs>
                  </a:gsLst>
                  <a:lin ang="5400000" scaled="0"/>
                </a:gradFill>
              </a:rPr>
              <a:t>Customers</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Tapco</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Moveable Cubicle</a:t>
            </a:r>
            <a:endParaRPr lang="en-US" sz="1600" dirty="0" smtClean="0">
              <a:gradFill>
                <a:gsLst>
                  <a:gs pos="0">
                    <a:schemeClr val="tx1"/>
                  </a:gs>
                  <a:gs pos="100000">
                    <a:schemeClr val="tx1"/>
                  </a:gs>
                </a:gsLst>
                <a:lin ang="5400000" scaled="0"/>
              </a:gradFill>
            </a:endParaRPr>
          </a:p>
          <a:p>
            <a:pPr marL="171450" indent="-171450">
              <a:lnSpc>
                <a:spcPct val="85000"/>
              </a:lnSpc>
              <a:spcBef>
                <a:spcPct val="20000"/>
              </a:spcBef>
              <a:buBlip>
                <a:blip r:embed="rId3"/>
              </a:buBlip>
            </a:pPr>
            <a:r>
              <a:rPr lang="en-US" sz="1600" dirty="0" smtClean="0">
                <a:gradFill>
                  <a:gsLst>
                    <a:gs pos="0">
                      <a:schemeClr val="tx1"/>
                    </a:gs>
                    <a:gs pos="100000">
                      <a:schemeClr val="tx1"/>
                    </a:gs>
                  </a:gsLst>
                  <a:lin ang="5400000" scaled="0"/>
                </a:gradFill>
              </a:rPr>
              <a:t>Products involved</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ASP.NET 2.0</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Visual Studio 2005</a:t>
            </a:r>
          </a:p>
          <a:p>
            <a:pPr marL="342900" lvl="1" indent="-171450">
              <a:lnSpc>
                <a:spcPct val="90000"/>
              </a:lnSpc>
              <a:spcBef>
                <a:spcPct val="20000"/>
              </a:spcBef>
              <a:buBlip>
                <a:blip r:embed="rId3"/>
              </a:buBlip>
            </a:pPr>
            <a:r>
              <a:rPr lang="en-US" sz="1400" dirty="0" smtClean="0">
                <a:gradFill>
                  <a:gsLst>
                    <a:gs pos="0">
                      <a:schemeClr val="tx1"/>
                    </a:gs>
                    <a:gs pos="100000">
                      <a:schemeClr val="tx1"/>
                    </a:gs>
                  </a:gsLst>
                  <a:lin ang="5400000" scaled="0"/>
                </a:gradFill>
              </a:rPr>
              <a:t>SQL Server 2005</a:t>
            </a:r>
          </a:p>
        </p:txBody>
      </p:sp>
      <p:sp>
        <p:nvSpPr>
          <p:cNvPr id="34" name="Rectangle 33"/>
          <p:cNvSpPr/>
          <p:nvPr/>
        </p:nvSpPr>
        <p:spPr bwMode="auto">
          <a:xfrm>
            <a:off x="3292475" y="1669827"/>
            <a:ext cx="2955925" cy="1835373"/>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Customer </a:t>
            </a:r>
            <a:br>
              <a:rPr lang="en-US" altLang="zh-CN" sz="1600" b="1" dirty="0" smtClean="0">
                <a:gradFill>
                  <a:gsLst>
                    <a:gs pos="0">
                      <a:schemeClr val="tx1"/>
                    </a:gs>
                    <a:gs pos="100000">
                      <a:schemeClr val="tx1"/>
                    </a:gs>
                  </a:gsLst>
                  <a:lin ang="5400000" scaled="0"/>
                </a:gradFill>
              </a:rPr>
            </a:br>
            <a:r>
              <a:rPr lang="en-US" altLang="zh-CN" sz="1600" b="1" dirty="0" smtClean="0">
                <a:gradFill>
                  <a:gsLst>
                    <a:gs pos="0">
                      <a:schemeClr val="tx1"/>
                    </a:gs>
                    <a:gs pos="100000">
                      <a:schemeClr val="tx1"/>
                    </a:gs>
                  </a:gsLst>
                  <a:lin ang="5400000" scaled="0"/>
                </a:gradFill>
              </a:rPr>
              <a:t>Business Challenge</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Avalara recognized a need for affordable sales tax calculation and compliance services by small and mid-sized businesses</a:t>
            </a:r>
          </a:p>
        </p:txBody>
      </p:sp>
      <p:sp>
        <p:nvSpPr>
          <p:cNvPr id="35" name="Rectangle 34"/>
          <p:cNvSpPr/>
          <p:nvPr/>
        </p:nvSpPr>
        <p:spPr bwMode="auto">
          <a:xfrm>
            <a:off x="3292475" y="3505200"/>
            <a:ext cx="2955925" cy="2438400"/>
          </a:xfrm>
          <a:prstGeom prst="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r>
              <a:rPr lang="en-US" altLang="zh-CN" sz="1600" b="1" dirty="0" smtClean="0">
                <a:gradFill>
                  <a:gsLst>
                    <a:gs pos="0">
                      <a:schemeClr val="tx1"/>
                    </a:gs>
                    <a:gs pos="100000">
                      <a:schemeClr val="tx1"/>
                    </a:gs>
                  </a:gsLst>
                  <a:lin ang="5400000" scaled="0"/>
                </a:gradFill>
              </a:rPr>
              <a:t>Solution</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Avalara created AvaTax,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a sales tax calculation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service that is built on a software-plus-service model</a:t>
            </a:r>
          </a:p>
          <a:p>
            <a:pPr marL="171450" indent="-171450" fontAlgn="base">
              <a:lnSpc>
                <a:spcPct val="90000"/>
              </a:lnSpc>
              <a:spcBef>
                <a:spcPct val="20000"/>
              </a:spcBef>
              <a:spcAft>
                <a:spcPts val="300"/>
              </a:spcAft>
              <a:buBlip>
                <a:blip r:embed="rId3"/>
              </a:buBlip>
              <a:defRPr/>
            </a:pPr>
            <a:r>
              <a:rPr lang="en-US" sz="1400" dirty="0" smtClean="0">
                <a:gradFill>
                  <a:gsLst>
                    <a:gs pos="0">
                      <a:schemeClr val="tx1"/>
                    </a:gs>
                    <a:gs pos="100000">
                      <a:schemeClr val="tx1"/>
                    </a:gs>
                  </a:gsLst>
                  <a:lin ang="5400000" scaled="0"/>
                </a:gradFill>
              </a:rPr>
              <a:t>The cloud-based AvaTax service integrates with MS Dynamics and other Accounting systems using adapters</a:t>
            </a:r>
          </a:p>
        </p:txBody>
      </p:sp>
      <p:sp>
        <p:nvSpPr>
          <p:cNvPr id="16" name="Isosceles Triangle 15"/>
          <p:cNvSpPr/>
          <p:nvPr/>
        </p:nvSpPr>
        <p:spPr bwMode="auto">
          <a:xfrm rot="5400000">
            <a:off x="5608700" y="2444638"/>
            <a:ext cx="1527048"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Isosceles Triangle 17"/>
          <p:cNvSpPr/>
          <p:nvPr/>
        </p:nvSpPr>
        <p:spPr bwMode="auto">
          <a:xfrm rot="5400000">
            <a:off x="5610224" y="4581525"/>
            <a:ext cx="1524001" cy="285750"/>
          </a:xfrm>
          <a:prstGeom prst="triangle">
            <a:avLst/>
          </a:prstGeom>
          <a:gradFill>
            <a:gsLst>
              <a:gs pos="0">
                <a:schemeClr val="tx1">
                  <a:alpha val="70000"/>
                </a:schemeClr>
              </a:gs>
              <a:gs pos="100000">
                <a:schemeClr val="tx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9" name="Picture 18" descr="Partner-Program-Logo-white.png"/>
          <p:cNvPicPr>
            <a:picLocks noChangeAspect="1"/>
          </p:cNvPicPr>
          <p:nvPr/>
        </p:nvPicPr>
        <p:blipFill>
          <a:blip r:embed="rId4" cstate="print"/>
          <a:stretch>
            <a:fillRect/>
          </a:stretch>
        </p:blipFill>
        <p:spPr>
          <a:xfrm>
            <a:off x="381000" y="838200"/>
            <a:ext cx="2486526" cy="295275"/>
          </a:xfrm>
          <a:prstGeom prst="rect">
            <a:avLst/>
          </a:prstGeom>
        </p:spPr>
      </p:pic>
      <p:sp>
        <p:nvSpPr>
          <p:cNvPr id="20" name="Rectangle 19"/>
          <p:cNvSpPr/>
          <p:nvPr/>
        </p:nvSpPr>
        <p:spPr bwMode="auto">
          <a:xfrm>
            <a:off x="0" y="1260252"/>
            <a:ext cx="9144000" cy="35242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305" tIns="41153" rIns="82305" bIns="41153" numCol="1" rtlCol="0" anchor="ctr" anchorCtr="0" compatLnSpc="1">
            <a:prstTxWarp prst="textNoShape">
              <a:avLst/>
            </a:prstTxWarp>
          </a:bodyPr>
          <a:lstStyle/>
          <a:p>
            <a:pPr algn="ctr" eaLnBrk="0" hangingPunct="0">
              <a:lnSpc>
                <a:spcPct val="90000"/>
              </a:lnSpc>
              <a:spcBef>
                <a:spcPct val="30000"/>
              </a:spcBef>
              <a:buClr>
                <a:schemeClr val="tx2"/>
              </a:buClr>
              <a:buSzPct val="85000"/>
            </a:pPr>
            <a:r>
              <a:rPr lang="en-US" b="1" dirty="0" smtClean="0">
                <a:gradFill>
                  <a:gsLst>
                    <a:gs pos="0">
                      <a:schemeClr val="tx1"/>
                    </a:gs>
                    <a:gs pos="100000">
                      <a:schemeClr val="tx1"/>
                    </a:gs>
                  </a:gsLst>
                  <a:lin ang="5400000" scaled="0"/>
                </a:gradFill>
              </a:rPr>
              <a:t>Solution Provider solves Sales Tax complexities using Software + Services</a:t>
            </a:r>
          </a:p>
        </p:txBody>
      </p:sp>
      <p:sp>
        <p:nvSpPr>
          <p:cNvPr id="13" name="Text Box 76"/>
          <p:cNvSpPr txBox="1">
            <a:spLocks noChangeArrowheads="1"/>
          </p:cNvSpPr>
          <p:nvPr/>
        </p:nvSpPr>
        <p:spPr bwMode="auto">
          <a:xfrm>
            <a:off x="3292474" y="214313"/>
            <a:ext cx="5470525" cy="819455"/>
          </a:xfrm>
          <a:prstGeom prst="rect">
            <a:avLst/>
          </a:prstGeom>
          <a:noFill/>
          <a:ln w="12700" algn="ctr">
            <a:noFill/>
            <a:miter lim="800000"/>
            <a:headEnd type="none" w="sm" len="sm"/>
            <a:tailEnd type="none" w="sm" len="sm"/>
          </a:ln>
        </p:spPr>
        <p:txBody>
          <a:bodyPr wrap="square">
            <a:spAutoFit/>
          </a:bodyPr>
          <a:lstStyle/>
          <a:p>
            <a:pPr marL="66675" indent="-66675" eaLnBrk="0" hangingPunct="0">
              <a:lnSpc>
                <a:spcPct val="85000"/>
              </a:lnSpc>
              <a:spcBef>
                <a:spcPct val="20000"/>
              </a:spcBef>
            </a:pPr>
            <a:r>
              <a:rPr lang="en-US" sz="1400" dirty="0" smtClean="0">
                <a:gradFill>
                  <a:gsLst>
                    <a:gs pos="0">
                      <a:schemeClr val="tx1"/>
                    </a:gs>
                    <a:gs pos="100000">
                      <a:schemeClr val="tx1"/>
                    </a:gs>
                  </a:gsLst>
                  <a:lin ang="5400000" scaled="0"/>
                </a:gradFill>
              </a:rPr>
              <a:t>“The software-plus-services approach allows us to provide small and mid-sized organizations with the ‘big business’ protection of sales tax automation without breaking their budgets.”</a:t>
            </a:r>
          </a:p>
          <a:p>
            <a:pPr algn="r" eaLnBrk="0" hangingPunct="0">
              <a:lnSpc>
                <a:spcPct val="85000"/>
              </a:lnSpc>
              <a:spcBef>
                <a:spcPct val="20000"/>
              </a:spcBef>
            </a:pPr>
            <a:r>
              <a:rPr lang="en-US" sz="1100" dirty="0" smtClean="0">
                <a:gradFill>
                  <a:gsLst>
                    <a:gs pos="0">
                      <a:schemeClr val="tx1"/>
                    </a:gs>
                    <a:gs pos="100000">
                      <a:schemeClr val="tx1"/>
                    </a:gs>
                  </a:gsLst>
                  <a:lin ang="5400000" scaled="0"/>
                </a:gradFill>
              </a:rPr>
              <a:t>– Marshal Kushniruk, VP of Customer Experience and Strategic Accounts, Avalara</a:t>
            </a:r>
          </a:p>
        </p:txBody>
      </p:sp>
      <p:pic>
        <p:nvPicPr>
          <p:cNvPr id="15" name="Picture 2" descr="Avalara. Making sales tax less taxing.">
            <a:hlinkClick r:id="rId5"/>
          </p:cNvPr>
          <p:cNvPicPr>
            <a:picLocks noChangeAspect="1" noChangeArrowheads="1"/>
          </p:cNvPicPr>
          <p:nvPr/>
        </p:nvPicPr>
        <p:blipFill>
          <a:blip r:embed="rId6" cstate="print"/>
          <a:srcRect l="-2069" t="-6667" r="-2069" b="-6667"/>
          <a:stretch>
            <a:fillRect/>
          </a:stretch>
        </p:blipFill>
        <p:spPr bwMode="auto">
          <a:xfrm>
            <a:off x="381000" y="228600"/>
            <a:ext cx="1752600" cy="591939"/>
          </a:xfrm>
          <a:prstGeom prst="rect">
            <a:avLst/>
          </a:prstGeom>
          <a:solidFill>
            <a:schemeClr val="tx1"/>
          </a:solidFill>
        </p:spPr>
      </p:pic>
      <p:sp>
        <p:nvSpPr>
          <p:cNvPr id="14" name="TextBox 13">
            <a:hlinkClick r:id="rId7" action="ppaction://hlinksldjump"/>
          </p:cNvPr>
          <p:cNvSpPr txBox="1"/>
          <p:nvPr/>
        </p:nvSpPr>
        <p:spPr>
          <a:xfrm>
            <a:off x="5714999" y="5866626"/>
            <a:ext cx="3048001" cy="307777"/>
          </a:xfrm>
          <a:prstGeom prst="rect">
            <a:avLst/>
          </a:prstGeom>
          <a:noFill/>
        </p:spPr>
        <p:txBody>
          <a:bodyPr wrap="square" lIns="0" tIns="0" rIns="0" bIns="0" rtlCol="0">
            <a:spAutoFit/>
          </a:bodyPr>
          <a:lstStyle/>
          <a:p>
            <a:pPr algn="r"/>
            <a:r>
              <a:rPr lang="en-US" sz="2000" dirty="0" smtClean="0">
                <a:gradFill>
                  <a:gsLst>
                    <a:gs pos="0">
                      <a:schemeClr val="tx1">
                        <a:alpha val="60000"/>
                      </a:schemeClr>
                    </a:gs>
                    <a:gs pos="100000">
                      <a:schemeClr val="tx1">
                        <a:alpha val="60000"/>
                      </a:schemeClr>
                    </a:gs>
                  </a:gsLst>
                  <a:lin ang="5400000" scaled="0"/>
                </a:gradFill>
                <a:sym typeface="Wingdings"/>
              </a:rPr>
              <a:t> </a:t>
            </a:r>
            <a:r>
              <a:rPr lang="en-US" sz="2000" dirty="0" smtClean="0">
                <a:gradFill>
                  <a:gsLst>
                    <a:gs pos="0">
                      <a:schemeClr val="tx1">
                        <a:alpha val="60000"/>
                      </a:schemeClr>
                    </a:gs>
                    <a:gs pos="100000">
                      <a:schemeClr val="tx1">
                        <a:alpha val="60000"/>
                      </a:schemeClr>
                    </a:gs>
                  </a:gsLst>
                  <a:lin ang="5400000" scaled="0"/>
                </a:gradFill>
              </a:rPr>
              <a:t>Case Studies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99" y="4406900"/>
            <a:ext cx="5218113" cy="1661993"/>
          </a:xfrm>
        </p:spPr>
        <p:txBody>
          <a:bodyPr/>
          <a:lstStyle/>
          <a:p>
            <a:r>
              <a:rPr dirty="0" smtClean="0"/>
              <a:t>Overview of software as a service</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5105400"/>
            <a:ext cx="9144000" cy="1066800"/>
          </a:xfrm>
          <a:prstGeom prst="rect">
            <a:avLst/>
          </a:prstGeom>
          <a:gradFill>
            <a:gsLst>
              <a:gs pos="0">
                <a:schemeClr val="bg1">
                  <a:alpha val="30000"/>
                </a:schemeClr>
              </a:gs>
              <a:gs pos="100000">
                <a:schemeClr val="bg1">
                  <a:alpha val="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4114" name="Title 474113"/>
          <p:cNvSpPr>
            <a:spLocks noGrp="1" noChangeArrowheads="1"/>
          </p:cNvSpPr>
          <p:nvPr>
            <p:ph type="title"/>
          </p:nvPr>
        </p:nvSpPr>
        <p:spPr>
          <a:xfrm>
            <a:off x="381000" y="230188"/>
            <a:ext cx="8382000" cy="941796"/>
          </a:xfrm>
        </p:spPr>
        <p:txBody>
          <a:bodyPr/>
          <a:lstStyle/>
          <a:p>
            <a:r>
              <a:rPr lang="en-US" dirty="0" smtClean="0"/>
              <a:t>What Is a SaaS ISV?</a:t>
            </a:r>
            <a:br>
              <a:rPr lang="en-US" dirty="0" smtClean="0"/>
            </a:br>
            <a:endParaRPr sz="2800" dirty="0" smtClean="0">
              <a:gradFill>
                <a:gsLst>
                  <a:gs pos="5000">
                    <a:schemeClr val="accent2">
                      <a:lumMod val="20000"/>
                      <a:lumOff val="80000"/>
                    </a:schemeClr>
                  </a:gs>
                  <a:gs pos="85000">
                    <a:schemeClr val="accent2">
                      <a:lumMod val="20000"/>
                      <a:lumOff val="80000"/>
                    </a:schemeClr>
                  </a:gs>
                </a:gsLst>
                <a:lin ang="5400000" scaled="0"/>
              </a:gradFill>
            </a:endParaRPr>
          </a:p>
        </p:txBody>
      </p:sp>
      <p:sp>
        <p:nvSpPr>
          <p:cNvPr id="474117" name="Rectangle 474116"/>
          <p:cNvSpPr>
            <a:spLocks noChangeArrowheads="1"/>
          </p:cNvSpPr>
          <p:nvPr/>
        </p:nvSpPr>
        <p:spPr bwMode="auto">
          <a:xfrm>
            <a:off x="730250" y="5181600"/>
            <a:ext cx="8032750" cy="933589"/>
          </a:xfrm>
          <a:prstGeom prst="rect">
            <a:avLst/>
          </a:prstGeom>
          <a:noFill/>
          <a:ln w="9525">
            <a:noFill/>
            <a:miter lim="800000"/>
            <a:headEnd/>
            <a:tailEnd/>
          </a:ln>
        </p:spPr>
        <p:txBody>
          <a:bodyPr wrap="square" lIns="0" tIns="0" rIns="0" bIns="0">
            <a:spAutoFit/>
          </a:bodyPr>
          <a:lstStyle/>
          <a:p>
            <a:pPr algn="l">
              <a:lnSpc>
                <a:spcPct val="90000"/>
              </a:lnSpc>
              <a:spcBef>
                <a:spcPts val="400"/>
              </a:spcBef>
            </a:pPr>
            <a:r>
              <a:rPr lang="en-US" sz="2000" b="1" dirty="0">
                <a:gradFill>
                  <a:gsLst>
                    <a:gs pos="0">
                      <a:schemeClr val="tx1"/>
                    </a:gs>
                    <a:gs pos="100000">
                      <a:schemeClr val="tx1"/>
                    </a:gs>
                  </a:gsLst>
                  <a:lin ang="5400000" scaled="0"/>
                </a:gradFill>
              </a:rPr>
              <a:t>2 categories of SaaS applications are getting the most </a:t>
            </a:r>
            <a:r>
              <a:rPr lang="en-US" sz="2000" b="1" dirty="0" smtClean="0">
                <a:gradFill>
                  <a:gsLst>
                    <a:gs pos="0">
                      <a:schemeClr val="tx1"/>
                    </a:gs>
                    <a:gs pos="100000">
                      <a:schemeClr val="tx1"/>
                    </a:gs>
                  </a:gsLst>
                  <a:lin ang="5400000" scaled="0"/>
                </a:gradFill>
              </a:rPr>
              <a:t>attention: </a:t>
            </a:r>
            <a:endParaRPr lang="en-US" sz="2000" b="1" dirty="0">
              <a:gradFill>
                <a:gsLst>
                  <a:gs pos="0">
                    <a:schemeClr val="tx1"/>
                  </a:gs>
                  <a:gs pos="100000">
                    <a:schemeClr val="tx1"/>
                  </a:gs>
                </a:gsLst>
                <a:lin ang="5400000" scaled="0"/>
              </a:gradFill>
            </a:endParaRPr>
          </a:p>
          <a:p>
            <a:pPr algn="l">
              <a:lnSpc>
                <a:spcPct val="90000"/>
              </a:lnSpc>
              <a:spcBef>
                <a:spcPts val="400"/>
              </a:spcBef>
            </a:pPr>
            <a:r>
              <a:rPr lang="en-US" sz="2000" b="1" dirty="0">
                <a:gradFill>
                  <a:gsLst>
                    <a:gs pos="0">
                      <a:schemeClr val="tx1"/>
                    </a:gs>
                    <a:gs pos="100000">
                      <a:schemeClr val="tx1"/>
                    </a:gs>
                  </a:gsLst>
                  <a:lin ang="5400000" scaled="0"/>
                </a:gradFill>
              </a:rPr>
              <a:t>	(a) Enterprise LOB SaaS</a:t>
            </a:r>
          </a:p>
          <a:p>
            <a:pPr algn="l">
              <a:lnSpc>
                <a:spcPct val="90000"/>
              </a:lnSpc>
              <a:spcBef>
                <a:spcPts val="400"/>
              </a:spcBef>
            </a:pPr>
            <a:r>
              <a:rPr lang="en-US" sz="2000" b="1" dirty="0">
                <a:gradFill>
                  <a:gsLst>
                    <a:gs pos="0">
                      <a:schemeClr val="tx1"/>
                    </a:gs>
                    <a:gs pos="100000">
                      <a:schemeClr val="tx1"/>
                    </a:gs>
                  </a:gsLst>
                  <a:lin ang="5400000" scaled="0"/>
                </a:gradFill>
              </a:rPr>
              <a:t>	(b) “Web 2.0” Consumer SaaS</a:t>
            </a:r>
          </a:p>
        </p:txBody>
      </p:sp>
      <p:sp>
        <p:nvSpPr>
          <p:cNvPr id="474118" name="Straight Connector 474117"/>
          <p:cNvSpPr>
            <a:spLocks noChangeShapeType="1"/>
          </p:cNvSpPr>
          <p:nvPr/>
        </p:nvSpPr>
        <p:spPr bwMode="auto">
          <a:xfrm flipV="1">
            <a:off x="381000" y="5638799"/>
            <a:ext cx="1181100" cy="0"/>
          </a:xfrm>
          <a:prstGeom prst="line">
            <a:avLst/>
          </a:prstGeom>
          <a:noFill/>
          <a:ln w="76200" algn="ctr">
            <a:gradFill>
              <a:gsLst>
                <a:gs pos="0">
                  <a:schemeClr val="tx1">
                    <a:alpha val="0"/>
                  </a:schemeClr>
                </a:gs>
                <a:gs pos="100000">
                  <a:schemeClr val="tx1"/>
                </a:gs>
              </a:gsLst>
              <a:lin ang="0" scaled="0"/>
            </a:gradFill>
            <a:round/>
            <a:headEnd/>
            <a:tailEnd type="triangle" w="med" len="med"/>
          </a:ln>
          <a:effectLst>
            <a:outerShdw blurRad="101600" algn="ctr" rotWithShape="0">
              <a:prstClr val="black">
                <a:alpha val="40000"/>
              </a:prstClr>
            </a:outerShdw>
          </a:effectLst>
        </p:spPr>
        <p:txBody>
          <a:bodyPr/>
          <a:lstStyle/>
          <a:p>
            <a:endParaRPr lang="en-US" dirty="0"/>
          </a:p>
        </p:txBody>
      </p:sp>
      <p:grpSp>
        <p:nvGrpSpPr>
          <p:cNvPr id="2" name="Group 15"/>
          <p:cNvGrpSpPr/>
          <p:nvPr/>
        </p:nvGrpSpPr>
        <p:grpSpPr>
          <a:xfrm>
            <a:off x="730249" y="1420813"/>
            <a:ext cx="7681913" cy="2389187"/>
            <a:chOff x="381000" y="1420813"/>
            <a:chExt cx="7391400" cy="2389187"/>
          </a:xfrm>
        </p:grpSpPr>
        <p:sp>
          <p:nvSpPr>
            <p:cNvPr id="15" name="Rectangle 14"/>
            <p:cNvSpPr/>
            <p:nvPr/>
          </p:nvSpPr>
          <p:spPr bwMode="auto">
            <a:xfrm>
              <a:off x="381000" y="1420813"/>
              <a:ext cx="7391400" cy="23891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R="0" lvl="0" indent="0" fontAlgn="base">
                <a:lnSpc>
                  <a:spcPct val="90000"/>
                </a:lnSpc>
                <a:spcBef>
                  <a:spcPct val="20000"/>
                </a:spcBef>
                <a:spcAft>
                  <a:spcPct val="0"/>
                </a:spcAft>
                <a:buClr>
                  <a:srgbClr val="A8BEE2"/>
                </a:buClr>
                <a:buSzPct val="100000"/>
                <a:buFontTx/>
                <a:buNone/>
                <a:tabLst/>
                <a:defRPr/>
              </a:pPr>
              <a:endParaRPr lang="en-US" altLang="zh-CN" sz="1600" b="1" dirty="0">
                <a:gradFill>
                  <a:gsLst>
                    <a:gs pos="0">
                      <a:schemeClr val="tx1"/>
                    </a:gs>
                    <a:gs pos="100000">
                      <a:schemeClr val="tx1"/>
                    </a:gs>
                  </a:gsLst>
                  <a:lin ang="5400000" scaled="0"/>
                </a:gradFill>
              </a:endParaRPr>
            </a:p>
          </p:txBody>
        </p:sp>
        <p:sp>
          <p:nvSpPr>
            <p:cNvPr id="12" name="Text Placeholder 474114"/>
            <p:cNvSpPr txBox="1">
              <a:spLocks noChangeArrowheads="1"/>
            </p:cNvSpPr>
            <p:nvPr/>
          </p:nvSpPr>
          <p:spPr>
            <a:xfrm>
              <a:off x="730251" y="1664934"/>
              <a:ext cx="6965950" cy="480131"/>
            </a:xfrm>
            <a:prstGeom prst="rect">
              <a:avLst/>
            </a:prstGeom>
          </p:spPr>
          <p:txBody>
            <a:bodyPr wrap="square">
              <a:spAutoFit/>
            </a:bodyPr>
            <a:lstStyle/>
            <a:p>
              <a:pPr marL="0" marR="0" lvl="0" indent="0" algn="l" defTabSz="914363" rtl="0" eaLnBrk="1" fontAlgn="auto" latinLnBrk="0" hangingPunct="1">
                <a:lnSpc>
                  <a:spcPct val="90000"/>
                </a:lnSpc>
                <a:spcBef>
                  <a:spcPct val="20000"/>
                </a:spcBef>
                <a:spcAft>
                  <a:spcPts val="0"/>
                </a:spcAft>
                <a:buClrTx/>
                <a:buSzTx/>
                <a:buFontTx/>
                <a:buNone/>
                <a:tabLst/>
                <a:defRPr/>
              </a:pPr>
              <a:r>
                <a:rPr kumimoji="0" lang="en-US" sz="2800" b="1"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Simply put:</a:t>
              </a:r>
            </a:p>
          </p:txBody>
        </p:sp>
        <p:sp>
          <p:nvSpPr>
            <p:cNvPr id="13" name="Text Placeholder 474114"/>
            <p:cNvSpPr txBox="1">
              <a:spLocks noChangeArrowheads="1"/>
            </p:cNvSpPr>
            <p:nvPr/>
          </p:nvSpPr>
          <p:spPr>
            <a:xfrm>
              <a:off x="1105199" y="2146604"/>
              <a:ext cx="6249987" cy="867930"/>
            </a:xfrm>
            <a:prstGeom prst="rect">
              <a:avLst/>
            </a:prstGeom>
          </p:spPr>
          <p:txBody>
            <a:bodyPr wrap="square">
              <a:spAutoFit/>
            </a:bodyPr>
            <a:lstStyle/>
            <a:p>
              <a:pPr marR="0" lvl="0" algn="l" defTabSz="914363"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Software deployed as a hosted service and accessed over the Internet.</a:t>
              </a:r>
            </a:p>
          </p:txBody>
        </p:sp>
        <p:sp>
          <p:nvSpPr>
            <p:cNvPr id="14" name="Text Placeholder 474114"/>
            <p:cNvSpPr txBox="1">
              <a:spLocks noChangeArrowheads="1"/>
            </p:cNvSpPr>
            <p:nvPr/>
          </p:nvSpPr>
          <p:spPr>
            <a:xfrm>
              <a:off x="1105199" y="3044119"/>
              <a:ext cx="6249987" cy="480131"/>
            </a:xfrm>
            <a:prstGeom prst="rect">
              <a:avLst/>
            </a:prstGeom>
          </p:spPr>
          <p:txBody>
            <a:bodyPr wrap="square">
              <a:spAutoFit/>
            </a:bodyPr>
            <a:lstStyle/>
            <a:p>
              <a:pPr marR="0" lvl="0" algn="l" defTabSz="914363"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As opposed to: “On premise”</a:t>
              </a:r>
            </a:p>
          </p:txBody>
        </p:sp>
      </p:grpSp>
      <p:sp>
        <p:nvSpPr>
          <p:cNvPr id="474116" name="TextBox 474115"/>
          <p:cNvSpPr txBox="1">
            <a:spLocks noChangeArrowheads="1"/>
          </p:cNvSpPr>
          <p:nvPr/>
        </p:nvSpPr>
        <p:spPr bwMode="auto">
          <a:xfrm>
            <a:off x="731044" y="914400"/>
            <a:ext cx="7681913" cy="398262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square" lIns="228600" tIns="137160" rIns="228600" bIns="137160" anchor="ctr" anchorCtr="0">
            <a:spAutoFit/>
          </a:bodyPr>
          <a:lstStyle/>
          <a:p>
            <a:pPr>
              <a:lnSpc>
                <a:spcPct val="90000"/>
              </a:lnSpc>
              <a:spcBef>
                <a:spcPct val="20000"/>
              </a:spcBef>
            </a:pPr>
            <a:r>
              <a:rPr lang="en-US" sz="2800" b="1" dirty="0" smtClean="0">
                <a:gradFill>
                  <a:gsLst>
                    <a:gs pos="0">
                      <a:schemeClr val="tx1"/>
                    </a:gs>
                    <a:gs pos="100000">
                      <a:schemeClr val="tx1"/>
                    </a:gs>
                  </a:gsLst>
                  <a:lin ang="5400000" scaled="0"/>
                </a:gradFill>
              </a:rPr>
              <a:t>Not all </a:t>
            </a:r>
            <a:r>
              <a:rPr lang="en-US" sz="2800" b="1" dirty="0">
                <a:gradFill>
                  <a:gsLst>
                    <a:gs pos="0">
                      <a:schemeClr val="tx1"/>
                    </a:gs>
                    <a:gs pos="100000">
                      <a:schemeClr val="tx1"/>
                    </a:gs>
                  </a:gsLst>
                  <a:lin ang="5400000" scaled="0"/>
                </a:gradFill>
              </a:rPr>
              <a:t>SaaS </a:t>
            </a:r>
            <a:r>
              <a:rPr lang="en-US" sz="2800" b="1" dirty="0" smtClean="0">
                <a:gradFill>
                  <a:gsLst>
                    <a:gs pos="0">
                      <a:schemeClr val="tx1"/>
                    </a:gs>
                    <a:gs pos="100000">
                      <a:schemeClr val="tx1"/>
                    </a:gs>
                  </a:gsLst>
                  <a:lin ang="5400000" scaled="0"/>
                </a:gradFill>
              </a:rPr>
              <a:t>ISVs are created equal</a:t>
            </a:r>
            <a:endParaRPr lang="en-US" sz="2800" b="1" dirty="0">
              <a:gradFill>
                <a:gsLst>
                  <a:gs pos="0">
                    <a:schemeClr val="tx1"/>
                  </a:gs>
                  <a:gs pos="100000">
                    <a:schemeClr val="tx1"/>
                  </a:gs>
                </a:gsLst>
                <a:lin ang="5400000" scaled="0"/>
              </a:gradFill>
            </a:endParaRPr>
          </a:p>
          <a:p>
            <a:pPr marL="344488" indent="-344488">
              <a:lnSpc>
                <a:spcPct val="90000"/>
              </a:lnSpc>
              <a:spcBef>
                <a:spcPct val="20000"/>
              </a:spcBef>
              <a:buBlip>
                <a:blip r:embed="rId3"/>
              </a:buBlip>
            </a:pPr>
            <a:r>
              <a:rPr lang="en-US" sz="2800" dirty="0" smtClean="0">
                <a:gradFill>
                  <a:gsLst>
                    <a:gs pos="0">
                      <a:schemeClr val="tx1"/>
                    </a:gs>
                    <a:gs pos="100000">
                      <a:schemeClr val="tx1"/>
                    </a:gs>
                  </a:gsLst>
                  <a:lin ang="5400000" scaled="0"/>
                </a:gradFill>
              </a:rPr>
              <a:t>Single / Multi-Tenancy</a:t>
            </a:r>
          </a:p>
          <a:p>
            <a:pPr marL="344488" indent="-344488">
              <a:lnSpc>
                <a:spcPct val="90000"/>
              </a:lnSpc>
              <a:spcBef>
                <a:spcPct val="20000"/>
              </a:spcBef>
              <a:buBlip>
                <a:blip r:embed="rId3"/>
              </a:buBlip>
            </a:pPr>
            <a:r>
              <a:rPr lang="en-US" sz="2800" dirty="0" smtClean="0">
                <a:gradFill>
                  <a:gsLst>
                    <a:gs pos="0">
                      <a:schemeClr val="tx1"/>
                    </a:gs>
                    <a:gs pos="100000">
                      <a:schemeClr val="tx1"/>
                    </a:gs>
                  </a:gsLst>
                  <a:lin ang="5400000" scaled="0"/>
                </a:gradFill>
              </a:rPr>
              <a:t>Degree </a:t>
            </a:r>
            <a:r>
              <a:rPr lang="en-US" sz="2800" dirty="0">
                <a:gradFill>
                  <a:gsLst>
                    <a:gs pos="0">
                      <a:schemeClr val="tx1"/>
                    </a:gs>
                    <a:gs pos="100000">
                      <a:schemeClr val="tx1"/>
                    </a:gs>
                  </a:gsLst>
                  <a:lin ang="5400000" scaled="0"/>
                </a:gradFill>
              </a:rPr>
              <a:t>of customization per “user”</a:t>
            </a:r>
          </a:p>
          <a:p>
            <a:pPr marL="344488" indent="-344488">
              <a:lnSpc>
                <a:spcPct val="90000"/>
              </a:lnSpc>
              <a:spcBef>
                <a:spcPct val="20000"/>
              </a:spcBef>
              <a:buBlip>
                <a:blip r:embed="rId3"/>
              </a:buBlip>
            </a:pPr>
            <a:r>
              <a:rPr lang="en-US" sz="2800" dirty="0">
                <a:gradFill>
                  <a:gsLst>
                    <a:gs pos="0">
                      <a:schemeClr val="tx1"/>
                    </a:gs>
                    <a:gs pos="100000">
                      <a:schemeClr val="tx1"/>
                    </a:gs>
                  </a:gsLst>
                  <a:lin ang="5400000" scaled="0"/>
                </a:gradFill>
              </a:rPr>
              <a:t>Scalability of the service</a:t>
            </a:r>
          </a:p>
          <a:p>
            <a:pPr marL="344488" indent="-344488">
              <a:lnSpc>
                <a:spcPct val="90000"/>
              </a:lnSpc>
              <a:spcBef>
                <a:spcPct val="20000"/>
              </a:spcBef>
              <a:buBlip>
                <a:blip r:embed="rId3"/>
              </a:buBlip>
            </a:pPr>
            <a:r>
              <a:rPr lang="en-US" sz="2800" dirty="0" smtClean="0">
                <a:gradFill>
                  <a:gsLst>
                    <a:gs pos="0">
                      <a:schemeClr val="tx1"/>
                    </a:gs>
                    <a:gs pos="100000">
                      <a:schemeClr val="tx1"/>
                    </a:gs>
                  </a:gsLst>
                  <a:lin ang="5400000" scaled="0"/>
                </a:gradFill>
              </a:rPr>
              <a:t>Enterprise vs. consumer market</a:t>
            </a:r>
            <a:endParaRPr lang="en-US" sz="2800" dirty="0">
              <a:gradFill>
                <a:gsLst>
                  <a:gs pos="0">
                    <a:schemeClr val="tx1"/>
                  </a:gs>
                  <a:gs pos="100000">
                    <a:schemeClr val="tx1"/>
                  </a:gs>
                </a:gsLst>
                <a:lin ang="5400000" scaled="0"/>
              </a:gradFill>
            </a:endParaRPr>
          </a:p>
          <a:p>
            <a:pPr marL="344488" indent="-344488">
              <a:lnSpc>
                <a:spcPct val="90000"/>
              </a:lnSpc>
              <a:spcBef>
                <a:spcPct val="20000"/>
              </a:spcBef>
              <a:buBlip>
                <a:blip r:embed="rId3"/>
              </a:buBlip>
            </a:pPr>
            <a:r>
              <a:rPr lang="en-US" sz="2800" dirty="0">
                <a:gradFill>
                  <a:gsLst>
                    <a:gs pos="0">
                      <a:schemeClr val="tx1"/>
                    </a:gs>
                    <a:gs pos="100000">
                      <a:schemeClr val="tx1"/>
                    </a:gs>
                  </a:gsLst>
                  <a:lin ang="5400000" scaled="0"/>
                </a:gradFill>
              </a:rPr>
              <a:t>Monetization model </a:t>
            </a:r>
          </a:p>
          <a:p>
            <a:pPr marL="344488" indent="-344488">
              <a:lnSpc>
                <a:spcPct val="90000"/>
              </a:lnSpc>
              <a:spcBef>
                <a:spcPct val="20000"/>
              </a:spcBef>
              <a:buBlip>
                <a:blip r:embed="rId3"/>
              </a:buBlip>
            </a:pPr>
            <a:r>
              <a:rPr lang="en-US" sz="2800" dirty="0">
                <a:gradFill>
                  <a:gsLst>
                    <a:gs pos="0">
                      <a:schemeClr val="tx1"/>
                    </a:gs>
                    <a:gs pos="100000">
                      <a:schemeClr val="tx1"/>
                    </a:gs>
                  </a:gsLst>
                  <a:lin ang="5400000" scaled="0"/>
                </a:gradFill>
              </a:rPr>
              <a:t>Sales model (</a:t>
            </a:r>
            <a:r>
              <a:rPr lang="en-US" sz="2800" dirty="0" smtClean="0">
                <a:gradFill>
                  <a:gsLst>
                    <a:gs pos="0">
                      <a:schemeClr val="tx1"/>
                    </a:gs>
                    <a:gs pos="100000">
                      <a:schemeClr val="tx1"/>
                    </a:gs>
                  </a:gsLst>
                  <a:lin ang="5400000" scaled="0"/>
                </a:gradFill>
              </a:rPr>
              <a:t>direct/indirect</a:t>
            </a:r>
            <a:r>
              <a:rPr lang="en-US" sz="2800" dirty="0">
                <a:gradFill>
                  <a:gsLst>
                    <a:gs pos="0">
                      <a:schemeClr val="tx1"/>
                    </a:gs>
                    <a:gs pos="100000">
                      <a:schemeClr val="tx1"/>
                    </a:gs>
                  </a:gsLst>
                  <a:lin ang="5400000" scaled="0"/>
                </a:gradFill>
              </a:rPr>
              <a:t>)</a:t>
            </a:r>
          </a:p>
          <a:p>
            <a:pPr marL="344488" indent="-344488">
              <a:lnSpc>
                <a:spcPct val="90000"/>
              </a:lnSpc>
              <a:spcBef>
                <a:spcPct val="20000"/>
              </a:spcBef>
              <a:buBlip>
                <a:blip r:embed="rId3"/>
              </a:buBlip>
            </a:pPr>
            <a:r>
              <a:rPr lang="en-US" sz="2800" dirty="0">
                <a:gradFill>
                  <a:gsLst>
                    <a:gs pos="0">
                      <a:schemeClr val="tx1"/>
                    </a:gs>
                    <a:gs pos="100000">
                      <a:schemeClr val="tx1"/>
                    </a:gs>
                  </a:gsLst>
                  <a:lin ang="5400000" scaled="0"/>
                </a:gra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4116"/>
                                        </p:tgtEl>
                                        <p:attrNameLst>
                                          <p:attrName>style.visibility</p:attrName>
                                        </p:attrNameLst>
                                      </p:cBhvr>
                                      <p:to>
                                        <p:strVal val="visible"/>
                                      </p:to>
                                    </p:set>
                                    <p:anim calcmode="lin" valueType="num">
                                      <p:cBhvr>
                                        <p:cTn id="7" dur="500" fill="hold"/>
                                        <p:tgtEl>
                                          <p:spTgt spid="474116"/>
                                        </p:tgtEl>
                                        <p:attrNameLst>
                                          <p:attrName>ppt_w</p:attrName>
                                        </p:attrNameLst>
                                      </p:cBhvr>
                                      <p:tavLst>
                                        <p:tav tm="0">
                                          <p:val>
                                            <p:fltVal val="0"/>
                                          </p:val>
                                        </p:tav>
                                        <p:tav tm="100000">
                                          <p:val>
                                            <p:strVal val="#ppt_w"/>
                                          </p:val>
                                        </p:tav>
                                      </p:tavLst>
                                    </p:anim>
                                    <p:anim calcmode="lin" valueType="num">
                                      <p:cBhvr>
                                        <p:cTn id="8" dur="500" fill="hold"/>
                                        <p:tgtEl>
                                          <p:spTgt spid="474116"/>
                                        </p:tgtEl>
                                        <p:attrNameLst>
                                          <p:attrName>ppt_h</p:attrName>
                                        </p:attrNameLst>
                                      </p:cBhvr>
                                      <p:tavLst>
                                        <p:tav tm="0">
                                          <p:val>
                                            <p:fltVal val="0"/>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74117"/>
                                        </p:tgtEl>
                                        <p:attrNameLst>
                                          <p:attrName>style.visibility</p:attrName>
                                        </p:attrNameLst>
                                      </p:cBhvr>
                                      <p:to>
                                        <p:strVal val="visible"/>
                                      </p:to>
                                    </p:set>
                                    <p:animEffect transition="in" filter="fade">
                                      <p:cBhvr>
                                        <p:cTn id="15" dur="1000"/>
                                        <p:tgtEl>
                                          <p:spTgt spid="4741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74118"/>
                                        </p:tgtEl>
                                        <p:attrNameLst>
                                          <p:attrName>style.visibility</p:attrName>
                                        </p:attrNameLst>
                                      </p:cBhvr>
                                      <p:to>
                                        <p:strVal val="visible"/>
                                      </p:to>
                                    </p:set>
                                    <p:animEffect transition="in" filter="fade">
                                      <p:cBhvr>
                                        <p:cTn id="22" dur="1000"/>
                                        <p:tgtEl>
                                          <p:spTgt spid="47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74117" grpId="0"/>
      <p:bldP spid="474118" grpId="0" animBg="1"/>
      <p:bldP spid="4741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rrowheads="1"/>
          </p:cNvSpPr>
          <p:nvPr>
            <p:ph type="title"/>
          </p:nvPr>
        </p:nvSpPr>
        <p:spPr/>
        <p:txBody>
          <a:bodyPr/>
          <a:lstStyle/>
          <a:p>
            <a:r>
              <a:rPr lang="en-US" dirty="0" smtClean="0"/>
              <a:t>SaaS “Actors” And Interests</a:t>
            </a:r>
          </a:p>
        </p:txBody>
      </p:sp>
      <p:grpSp>
        <p:nvGrpSpPr>
          <p:cNvPr id="26" name="Group 25"/>
          <p:cNvGrpSpPr/>
          <p:nvPr/>
        </p:nvGrpSpPr>
        <p:grpSpPr>
          <a:xfrm>
            <a:off x="381000" y="1905000"/>
            <a:ext cx="4029075" cy="3986784"/>
            <a:chOff x="2066925" y="2136775"/>
            <a:chExt cx="4029075" cy="2873375"/>
          </a:xfrm>
        </p:grpSpPr>
        <p:sp>
          <p:nvSpPr>
            <p:cNvPr id="10" name="Rectangle 9"/>
            <p:cNvSpPr/>
            <p:nvPr/>
          </p:nvSpPr>
          <p:spPr bwMode="auto">
            <a:xfrm>
              <a:off x="2066925" y="2136775"/>
              <a:ext cx="762000" cy="287121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SIs and VARs</a:t>
              </a:r>
            </a:p>
          </p:txBody>
        </p:sp>
        <p:grpSp>
          <p:nvGrpSpPr>
            <p:cNvPr id="25" name="Group 24"/>
            <p:cNvGrpSpPr/>
            <p:nvPr/>
          </p:nvGrpSpPr>
          <p:grpSpPr>
            <a:xfrm>
              <a:off x="2895600" y="2136775"/>
              <a:ext cx="3200400" cy="2873375"/>
              <a:chOff x="2895600" y="2136775"/>
              <a:chExt cx="3200400" cy="2873375"/>
            </a:xfrm>
          </p:grpSpPr>
          <p:sp>
            <p:nvSpPr>
              <p:cNvPr id="11" name="Rectangle 10"/>
              <p:cNvSpPr/>
              <p:nvPr/>
            </p:nvSpPr>
            <p:spPr bwMode="auto">
              <a:xfrm>
                <a:off x="2895600" y="2136775"/>
                <a:ext cx="3200400" cy="6762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“SaaS” Buyers (consumer/enterprise)</a:t>
                </a:r>
              </a:p>
            </p:txBody>
          </p:sp>
          <p:sp>
            <p:nvSpPr>
              <p:cNvPr id="12" name="Rectangle 11"/>
              <p:cNvSpPr/>
              <p:nvPr/>
            </p:nvSpPr>
            <p:spPr bwMode="auto">
              <a:xfrm>
                <a:off x="2895600" y="4333875"/>
                <a:ext cx="3200400" cy="67627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“Classic” Hosters</a:t>
                </a:r>
              </a:p>
            </p:txBody>
          </p:sp>
          <p:sp>
            <p:nvSpPr>
              <p:cNvPr id="13" name="Rectangle 12"/>
              <p:cNvSpPr/>
              <p:nvPr/>
            </p:nvSpPr>
            <p:spPr bwMode="auto">
              <a:xfrm>
                <a:off x="2895600" y="3601509"/>
                <a:ext cx="3200400" cy="67627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“SaaS” Hosters</a:t>
                </a:r>
              </a:p>
            </p:txBody>
          </p:sp>
          <p:grpSp>
            <p:nvGrpSpPr>
              <p:cNvPr id="24" name="Group 23"/>
              <p:cNvGrpSpPr/>
              <p:nvPr/>
            </p:nvGrpSpPr>
            <p:grpSpPr>
              <a:xfrm>
                <a:off x="2895600" y="2869142"/>
                <a:ext cx="3200400" cy="676275"/>
                <a:chOff x="2895600" y="2869142"/>
                <a:chExt cx="3200400" cy="676275"/>
              </a:xfrm>
            </p:grpSpPr>
            <p:sp>
              <p:nvSpPr>
                <p:cNvPr id="15" name="Rectangle 14"/>
                <p:cNvSpPr/>
                <p:nvPr/>
              </p:nvSpPr>
              <p:spPr bwMode="auto">
                <a:xfrm>
                  <a:off x="4607457" y="2869142"/>
                  <a:ext cx="710668" cy="67627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ISVc</a:t>
                  </a:r>
                </a:p>
              </p:txBody>
            </p:sp>
            <p:sp>
              <p:nvSpPr>
                <p:cNvPr id="16" name="Rectangle 15"/>
                <p:cNvSpPr/>
                <p:nvPr/>
              </p:nvSpPr>
              <p:spPr bwMode="auto">
                <a:xfrm>
                  <a:off x="5385332" y="2869142"/>
                  <a:ext cx="710668" cy="67627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ISVd</a:t>
                  </a:r>
                </a:p>
              </p:txBody>
            </p:sp>
            <p:grpSp>
              <p:nvGrpSpPr>
                <p:cNvPr id="23" name="Group 22"/>
                <p:cNvGrpSpPr/>
                <p:nvPr/>
              </p:nvGrpSpPr>
              <p:grpSpPr>
                <a:xfrm>
                  <a:off x="2895600" y="2869142"/>
                  <a:ext cx="1644650" cy="676275"/>
                  <a:chOff x="2895600" y="2869142"/>
                  <a:chExt cx="1644650" cy="676275"/>
                </a:xfrm>
              </p:grpSpPr>
              <p:sp>
                <p:nvSpPr>
                  <p:cNvPr id="14" name="Rectangle 13"/>
                  <p:cNvSpPr/>
                  <p:nvPr/>
                </p:nvSpPr>
                <p:spPr bwMode="auto">
                  <a:xfrm>
                    <a:off x="2895600" y="2869142"/>
                    <a:ext cx="1644650" cy="67627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0">
                              <a:schemeClr val="tx1"/>
                            </a:gs>
                            <a:gs pos="100000">
                              <a:schemeClr val="tx1"/>
                            </a:gs>
                          </a:gsLst>
                          <a:lin ang="5400000" scaled="0"/>
                        </a:gradFill>
                      </a:rPr>
                      <a:t>Aggregators</a:t>
                    </a:r>
                  </a:p>
                </p:txBody>
              </p:sp>
              <p:grpSp>
                <p:nvGrpSpPr>
                  <p:cNvPr id="22" name="Group 21"/>
                  <p:cNvGrpSpPr/>
                  <p:nvPr/>
                </p:nvGrpSpPr>
                <p:grpSpPr>
                  <a:xfrm>
                    <a:off x="2951162" y="3228975"/>
                    <a:ext cx="1535113" cy="266700"/>
                    <a:chOff x="2941637" y="3200400"/>
                    <a:chExt cx="1465263" cy="295275"/>
                  </a:xfrm>
                </p:grpSpPr>
                <p:sp>
                  <p:nvSpPr>
                    <p:cNvPr id="20" name="Rectangle 19"/>
                    <p:cNvSpPr/>
                    <p:nvPr/>
                  </p:nvSpPr>
                  <p:spPr bwMode="auto">
                    <a:xfrm>
                      <a:off x="2941637" y="3200400"/>
                      <a:ext cx="701675" cy="29527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18288" numCol="1" rtlCol="0" anchor="ctr" anchorCtr="0" compatLnSpc="1">
                      <a:prstTxWarp prst="textNoShape">
                        <a:avLst/>
                      </a:prstTxWarp>
                    </a:bodyPr>
                    <a:lstStyle/>
                    <a:p>
                      <a:pPr algn="ctr" defTabSz="914099" fontAlgn="base">
                        <a:lnSpc>
                          <a:spcPct val="90000"/>
                        </a:lnSpc>
                        <a:spcBef>
                          <a:spcPct val="0"/>
                        </a:spcBef>
                        <a:spcAft>
                          <a:spcPct val="0"/>
                        </a:spcAft>
                      </a:pPr>
                      <a:r>
                        <a:rPr lang="en-US" dirty="0" smtClean="0">
                          <a:gradFill>
                            <a:gsLst>
                              <a:gs pos="0">
                                <a:schemeClr val="tx1"/>
                              </a:gs>
                              <a:gs pos="100000">
                                <a:schemeClr val="tx1"/>
                              </a:gs>
                            </a:gsLst>
                            <a:lin ang="5400000" scaled="0"/>
                          </a:gradFill>
                        </a:rPr>
                        <a:t>ISVa</a:t>
                      </a:r>
                    </a:p>
                  </p:txBody>
                </p:sp>
                <p:sp>
                  <p:nvSpPr>
                    <p:cNvPr id="21" name="Rectangle 20"/>
                    <p:cNvSpPr/>
                    <p:nvPr/>
                  </p:nvSpPr>
                  <p:spPr bwMode="auto">
                    <a:xfrm>
                      <a:off x="3705225" y="3200400"/>
                      <a:ext cx="701675" cy="29527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18288" numCol="1" rtlCol="0" anchor="ctr" anchorCtr="0" compatLnSpc="1">
                      <a:prstTxWarp prst="textNoShape">
                        <a:avLst/>
                      </a:prstTxWarp>
                    </a:bodyPr>
                    <a:lstStyle/>
                    <a:p>
                      <a:pPr algn="ctr" defTabSz="914099" fontAlgn="base">
                        <a:lnSpc>
                          <a:spcPct val="90000"/>
                        </a:lnSpc>
                        <a:spcBef>
                          <a:spcPct val="0"/>
                        </a:spcBef>
                        <a:spcAft>
                          <a:spcPct val="0"/>
                        </a:spcAft>
                      </a:pPr>
                      <a:r>
                        <a:rPr lang="en-US" dirty="0" smtClean="0">
                          <a:gradFill>
                            <a:gsLst>
                              <a:gs pos="0">
                                <a:schemeClr val="tx1"/>
                              </a:gs>
                              <a:gs pos="100000">
                                <a:schemeClr val="tx1"/>
                              </a:gs>
                            </a:gsLst>
                            <a:lin ang="5400000" scaled="0"/>
                          </a:gradFill>
                        </a:rPr>
                        <a:t>ISVb</a:t>
                      </a:r>
                    </a:p>
                  </p:txBody>
                </p:sp>
              </p:grpSp>
            </p:grpSp>
          </p:grpSp>
        </p:grpSp>
      </p:grpSp>
      <p:grpSp>
        <p:nvGrpSpPr>
          <p:cNvPr id="45" name="Group 44"/>
          <p:cNvGrpSpPr/>
          <p:nvPr/>
        </p:nvGrpSpPr>
        <p:grpSpPr>
          <a:xfrm>
            <a:off x="4524374" y="1801090"/>
            <a:ext cx="4619625" cy="4218710"/>
            <a:chOff x="4524374" y="1801090"/>
            <a:chExt cx="4619625" cy="4218710"/>
          </a:xfrm>
        </p:grpSpPr>
        <p:sp>
          <p:nvSpPr>
            <p:cNvPr id="44" name="Rectangle 43"/>
            <p:cNvSpPr/>
            <p:nvPr/>
          </p:nvSpPr>
          <p:spPr bwMode="auto">
            <a:xfrm>
              <a:off x="4524374" y="1801090"/>
              <a:ext cx="4619625" cy="4218710"/>
            </a:xfrm>
            <a:prstGeom prst="rect">
              <a:avLst/>
            </a:prstGeom>
            <a:gradFill>
              <a:gsLst>
                <a:gs pos="0">
                  <a:schemeClr val="bg1">
                    <a:alpha val="30000"/>
                  </a:schemeClr>
                </a:gs>
                <a:gs pos="100000">
                  <a:schemeClr val="bg1">
                    <a:alpha val="0"/>
                  </a:schemeClr>
                </a:gs>
              </a:gsLst>
              <a:lin ang="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Rectangle 26"/>
            <p:cNvSpPr/>
            <p:nvPr/>
          </p:nvSpPr>
          <p:spPr bwMode="auto">
            <a:xfrm>
              <a:off x="4648200" y="1905000"/>
              <a:ext cx="4572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28" name="Rectangle 27"/>
            <p:cNvSpPr/>
            <p:nvPr/>
          </p:nvSpPr>
          <p:spPr bwMode="auto">
            <a:xfrm>
              <a:off x="4648200" y="2611303"/>
              <a:ext cx="457200"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29" name="Rectangle 28"/>
            <p:cNvSpPr/>
            <p:nvPr/>
          </p:nvSpPr>
          <p:spPr bwMode="auto">
            <a:xfrm>
              <a:off x="4648200" y="3317606"/>
              <a:ext cx="4572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30" name="Rectangle 29"/>
            <p:cNvSpPr/>
            <p:nvPr/>
          </p:nvSpPr>
          <p:spPr bwMode="auto">
            <a:xfrm>
              <a:off x="4648200" y="4023909"/>
              <a:ext cx="457200" cy="457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31" name="Rectangle 30"/>
            <p:cNvSpPr/>
            <p:nvPr/>
          </p:nvSpPr>
          <p:spPr bwMode="auto">
            <a:xfrm>
              <a:off x="4648200" y="4730212"/>
              <a:ext cx="4572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32" name="Rectangle 31"/>
            <p:cNvSpPr/>
            <p:nvPr/>
          </p:nvSpPr>
          <p:spPr bwMode="auto">
            <a:xfrm>
              <a:off x="4648200" y="5436513"/>
              <a:ext cx="457200"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gs>
                    <a:gs pos="100000">
                      <a:schemeClr val="tx1"/>
                    </a:gs>
                  </a:gsLst>
                  <a:lin ang="5400000" scaled="0"/>
                </a:gradFill>
              </a:endParaRPr>
            </a:p>
          </p:txBody>
        </p:sp>
        <p:sp>
          <p:nvSpPr>
            <p:cNvPr id="36" name="TextBox 35"/>
            <p:cNvSpPr txBox="1"/>
            <p:nvPr/>
          </p:nvSpPr>
          <p:spPr>
            <a:xfrm>
              <a:off x="5181600" y="1914525"/>
              <a:ext cx="3581400" cy="430887"/>
            </a:xfrm>
            <a:prstGeom prst="rect">
              <a:avLst/>
            </a:prstGeom>
            <a:noFill/>
          </p:spPr>
          <p:txBody>
            <a:bodyPr wrap="square" lIns="0" tIns="0" rIns="0" bIns="0" rtlCol="0" anchor="t" anchorCtr="0">
              <a:spAutoFit/>
            </a:bodyPr>
            <a:lstStyle/>
            <a:p>
              <a:r>
                <a:rPr lang="en-US" sz="1400" dirty="0" smtClean="0">
                  <a:gradFill>
                    <a:gsLst>
                      <a:gs pos="0">
                        <a:schemeClr val="tx1"/>
                      </a:gs>
                      <a:gs pos="100000">
                        <a:schemeClr val="tx1"/>
                      </a:gs>
                    </a:gsLst>
                    <a:lin ang="5400000" scaled="0"/>
                  </a:gradFill>
                </a:rPr>
                <a:t>More control; Try before buy; Pay what I use; De-risk operations; Quicker time-to-value</a:t>
              </a:r>
            </a:p>
          </p:txBody>
        </p:sp>
        <p:sp>
          <p:nvSpPr>
            <p:cNvPr id="39" name="TextBox 38"/>
            <p:cNvSpPr txBox="1"/>
            <p:nvPr/>
          </p:nvSpPr>
          <p:spPr>
            <a:xfrm>
              <a:off x="5181600" y="2620828"/>
              <a:ext cx="3581400" cy="430887"/>
            </a:xfrm>
            <a:prstGeom prst="rect">
              <a:avLst/>
            </a:prstGeom>
            <a:noFill/>
          </p:spPr>
          <p:txBody>
            <a:bodyPr wrap="square" lIns="0" tIns="0" rIns="0" bIns="0" rtlCol="0" anchor="t" anchorCtr="0">
              <a:spAutoFit/>
            </a:bodyPr>
            <a:lstStyle/>
            <a:p>
              <a:r>
                <a:rPr lang="en-US" sz="1400" dirty="0" smtClean="0">
                  <a:gradFill>
                    <a:gsLst>
                      <a:gs pos="0">
                        <a:schemeClr val="tx1"/>
                      </a:gs>
                      <a:gs pos="100000">
                        <a:schemeClr val="tx1"/>
                      </a:gs>
                    </a:gsLst>
                    <a:lin ang="5400000" scaled="0"/>
                  </a:gradFill>
                </a:rPr>
                <a:t>Create marketplaces; Offer composite applications; Become a platform</a:t>
              </a:r>
            </a:p>
          </p:txBody>
        </p:sp>
        <p:sp>
          <p:nvSpPr>
            <p:cNvPr id="40" name="TextBox 39"/>
            <p:cNvSpPr txBox="1"/>
            <p:nvPr/>
          </p:nvSpPr>
          <p:spPr>
            <a:xfrm>
              <a:off x="5181600" y="3327131"/>
              <a:ext cx="3581400" cy="430887"/>
            </a:xfrm>
            <a:prstGeom prst="rect">
              <a:avLst/>
            </a:prstGeom>
            <a:noFill/>
          </p:spPr>
          <p:txBody>
            <a:bodyPr wrap="square" lIns="0" tIns="0" rIns="0" bIns="0" rtlCol="0" anchor="t" anchorCtr="0">
              <a:spAutoFit/>
            </a:bodyPr>
            <a:lstStyle/>
            <a:p>
              <a:r>
                <a:rPr lang="en-US" sz="1400" dirty="0" smtClean="0">
                  <a:gradFill>
                    <a:gsLst>
                      <a:gs pos="0">
                        <a:schemeClr val="tx1"/>
                      </a:gs>
                      <a:gs pos="100000">
                        <a:schemeClr val="tx1"/>
                      </a:gs>
                    </a:gsLst>
                    <a:lin ang="5400000" scaled="0"/>
                  </a:gradFill>
                </a:rPr>
                <a:t>Enable new business models (“long tail”,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ad-funded); (Re)Architect for SaaS delivery</a:t>
              </a:r>
            </a:p>
          </p:txBody>
        </p:sp>
        <p:sp>
          <p:nvSpPr>
            <p:cNvPr id="41" name="TextBox 40"/>
            <p:cNvSpPr txBox="1"/>
            <p:nvPr/>
          </p:nvSpPr>
          <p:spPr>
            <a:xfrm>
              <a:off x="5181600" y="4033434"/>
              <a:ext cx="3581400" cy="430887"/>
            </a:xfrm>
            <a:prstGeom prst="rect">
              <a:avLst/>
            </a:prstGeom>
            <a:noFill/>
          </p:spPr>
          <p:txBody>
            <a:bodyPr wrap="square" lIns="0" tIns="0" rIns="0" bIns="0" rtlCol="0" anchor="t" anchorCtr="0">
              <a:spAutoFit/>
            </a:bodyPr>
            <a:lstStyle/>
            <a:p>
              <a:r>
                <a:rPr lang="en-US" sz="1400" dirty="0" smtClean="0">
                  <a:gradFill>
                    <a:gsLst>
                      <a:gs pos="0">
                        <a:schemeClr val="tx1"/>
                      </a:gs>
                      <a:gs pos="100000">
                        <a:schemeClr val="tx1"/>
                      </a:gs>
                    </a:gsLst>
                    <a:lin ang="5400000" scaled="0"/>
                  </a:gradFill>
                </a:rPr>
                <a:t>Provide shared services (billing, SLA monitoring and enforcement) to SaaS ISVs</a:t>
              </a:r>
            </a:p>
          </p:txBody>
        </p:sp>
        <p:sp>
          <p:nvSpPr>
            <p:cNvPr id="42" name="TextBox 41"/>
            <p:cNvSpPr txBox="1"/>
            <p:nvPr/>
          </p:nvSpPr>
          <p:spPr>
            <a:xfrm>
              <a:off x="5181600" y="4739737"/>
              <a:ext cx="3581400" cy="430887"/>
            </a:xfrm>
            <a:prstGeom prst="rect">
              <a:avLst/>
            </a:prstGeom>
            <a:noFill/>
          </p:spPr>
          <p:txBody>
            <a:bodyPr wrap="square" lIns="0" tIns="0" rIns="0" bIns="0" rtlCol="0" anchor="t" anchorCtr="0">
              <a:spAutoFit/>
            </a:bodyPr>
            <a:lstStyle/>
            <a:p>
              <a:r>
                <a:rPr lang="en-US" sz="1400" dirty="0" smtClean="0">
                  <a:gradFill>
                    <a:gsLst>
                      <a:gs pos="0">
                        <a:schemeClr val="tx1"/>
                      </a:gs>
                      <a:gs pos="100000">
                        <a:schemeClr val="tx1"/>
                      </a:gs>
                    </a:gsLst>
                    <a:lin ang="5400000" scaled="0"/>
                  </a:gradFill>
                </a:rPr>
                <a:t>Move “up the stack” provide value-added services: Become SaaS hoster</a:t>
              </a:r>
            </a:p>
          </p:txBody>
        </p:sp>
        <p:sp>
          <p:nvSpPr>
            <p:cNvPr id="43" name="TextBox 42"/>
            <p:cNvSpPr txBox="1"/>
            <p:nvPr/>
          </p:nvSpPr>
          <p:spPr>
            <a:xfrm>
              <a:off x="5181600" y="5446038"/>
              <a:ext cx="3581400" cy="430887"/>
            </a:xfrm>
            <a:prstGeom prst="rect">
              <a:avLst/>
            </a:prstGeom>
            <a:noFill/>
          </p:spPr>
          <p:txBody>
            <a:bodyPr wrap="square" lIns="0" tIns="0" rIns="0" bIns="0" rtlCol="0" anchor="t" anchorCtr="0">
              <a:spAutoFit/>
            </a:bodyPr>
            <a:lstStyle/>
            <a:p>
              <a:r>
                <a:rPr lang="en-US" sz="1400" dirty="0" smtClean="0">
                  <a:gradFill>
                    <a:gsLst>
                      <a:gs pos="0">
                        <a:schemeClr val="tx1"/>
                      </a:gs>
                      <a:gs pos="100000">
                        <a:schemeClr val="tx1"/>
                      </a:gs>
                    </a:gsLst>
                    <a:lin ang="5400000" scaled="0"/>
                  </a:gradFill>
                </a:rPr>
                <a:t>With no deployment and little “in-house” customization, where can I add value?</a:t>
              </a:r>
            </a:p>
          </p:txBody>
        </p:sp>
      </p:grpSp>
      <p:grpSp>
        <p:nvGrpSpPr>
          <p:cNvPr id="2" name="Group 13"/>
          <p:cNvGrpSpPr>
            <a:grpSpLocks/>
          </p:cNvGrpSpPr>
          <p:nvPr/>
        </p:nvGrpSpPr>
        <p:grpSpPr bwMode="auto">
          <a:xfrm>
            <a:off x="3762376" y="3048000"/>
            <a:ext cx="4857749" cy="812800"/>
            <a:chOff x="3972036" y="2979089"/>
            <a:chExt cx="4857821" cy="811672"/>
          </a:xfrm>
        </p:grpSpPr>
        <p:sp>
          <p:nvSpPr>
            <p:cNvPr id="6151" name="Rectangle 6150"/>
            <p:cNvSpPr>
              <a:spLocks noChangeArrowheads="1"/>
            </p:cNvSpPr>
            <p:nvPr/>
          </p:nvSpPr>
          <p:spPr bwMode="auto">
            <a:xfrm>
              <a:off x="4793942" y="3169325"/>
              <a:ext cx="4035915" cy="621436"/>
            </a:xfrm>
            <a:prstGeom prst="rect">
              <a:avLst/>
            </a:prstGeom>
            <a:noFill/>
            <a:ln w="38100" algn="ctr">
              <a:solidFill>
                <a:schemeClr val="tx1"/>
              </a:solidFill>
              <a:round/>
              <a:headEnd/>
              <a:tailEnd/>
            </a:ln>
            <a:effectLst>
              <a:outerShdw blurRad="88900" algn="ctr" rotWithShape="0">
                <a:prstClr val="black">
                  <a:alpha val="40000"/>
                </a:prstClr>
              </a:outerShdw>
            </a:effectLst>
          </p:spPr>
          <p:txBody>
            <a:bodyPr wrap="none">
              <a:noAutofit/>
            </a:bodyPr>
            <a:lstStyle/>
            <a:p>
              <a:endParaRPr lang="en-US" dirty="0">
                <a:effectLst>
                  <a:outerShdw blurRad="38100" dist="38100" dir="2700000" algn="tl">
                    <a:srgbClr val="000000"/>
                  </a:outerShdw>
                </a:effectLst>
              </a:endParaRPr>
            </a:p>
          </p:txBody>
        </p:sp>
        <p:sp>
          <p:nvSpPr>
            <p:cNvPr id="6152" name="Right Arrow 6151"/>
            <p:cNvSpPr>
              <a:spLocks noChangeArrowheads="1"/>
            </p:cNvSpPr>
            <p:nvPr/>
          </p:nvSpPr>
          <p:spPr bwMode="auto">
            <a:xfrm>
              <a:off x="3972036" y="2979089"/>
              <a:ext cx="762011" cy="646800"/>
            </a:xfrm>
            <a:prstGeom prst="rightArrow">
              <a:avLst>
                <a:gd name="adj1" fmla="val 50000"/>
                <a:gd name="adj2" fmla="val 49997"/>
              </a:avLst>
            </a:prstGeom>
            <a:noFill/>
            <a:ln w="38100" algn="ctr">
              <a:solidFill>
                <a:schemeClr val="tx1"/>
              </a:solidFill>
              <a:round/>
              <a:headEnd/>
              <a:tailEnd/>
            </a:ln>
            <a:effectLst>
              <a:outerShdw blurRad="88900" algn="ctr" rotWithShape="0">
                <a:prstClr val="black">
                  <a:alpha val="40000"/>
                </a:prstClr>
              </a:outerShdw>
            </a:effectLst>
          </p:spPr>
          <p:txBody>
            <a:bodyPr wrap="none">
              <a:noAutofit/>
            </a:bodyPr>
            <a:lstStyle/>
            <a:p>
              <a:endParaRPr lang="en-US" dirty="0">
                <a:effectLst>
                  <a:outerShdw blurRad="38100" dist="38100" dir="2700000" algn="tl">
                    <a:srgbClr val="000000"/>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107996"/>
          </a:xfrm>
        </p:spPr>
        <p:txBody>
          <a:bodyPr/>
          <a:lstStyle/>
          <a:p>
            <a:r>
              <a:rPr lang="en-US" dirty="0" smtClean="0"/>
              <a:t>SaaS is the Delivery Aspect of a</a:t>
            </a:r>
            <a:br>
              <a:rPr lang="en-US" dirty="0" smtClean="0"/>
            </a:br>
            <a:r>
              <a:rPr lang="en-US" dirty="0" smtClean="0"/>
              <a:t>Larger Value Proposition Called S+S</a:t>
            </a:r>
            <a:endParaRPr lang="en-US" dirty="0"/>
          </a:p>
        </p:txBody>
      </p:sp>
      <p:sp>
        <p:nvSpPr>
          <p:cNvPr id="27" name="Rounded Rectangle 26"/>
          <p:cNvSpPr/>
          <p:nvPr/>
        </p:nvSpPr>
        <p:spPr bwMode="auto">
          <a:xfrm>
            <a:off x="381000" y="2125980"/>
            <a:ext cx="8381999" cy="3941423"/>
          </a:xfrm>
          <a:prstGeom prst="roundRect">
            <a:avLst>
              <a:gd name="adj" fmla="val 4917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1458"/>
              </a:spcAft>
              <a:defRPr/>
            </a:pPr>
            <a:endParaRPr lang="en-US" altLang="zh-CN" sz="1600" b="1" dirty="0" smtClean="0">
              <a:gradFill>
                <a:gsLst>
                  <a:gs pos="0">
                    <a:schemeClr val="tx1"/>
                  </a:gs>
                  <a:gs pos="100000">
                    <a:schemeClr val="tx1"/>
                  </a:gs>
                </a:gsLst>
                <a:lin ang="5400000" scaled="0"/>
              </a:gradFill>
            </a:endParaRPr>
          </a:p>
        </p:txBody>
      </p:sp>
      <p:grpSp>
        <p:nvGrpSpPr>
          <p:cNvPr id="2" name="Group 50"/>
          <p:cNvGrpSpPr/>
          <p:nvPr/>
        </p:nvGrpSpPr>
        <p:grpSpPr>
          <a:xfrm>
            <a:off x="523461" y="2575733"/>
            <a:ext cx="3668789" cy="3349940"/>
            <a:chOff x="388294" y="1607564"/>
            <a:chExt cx="3902258" cy="4436809"/>
          </a:xfrm>
        </p:grpSpPr>
        <p:sp>
          <p:nvSpPr>
            <p:cNvPr id="29" name="Round Same Side Corner Rectangle 28"/>
            <p:cNvSpPr>
              <a:spLocks noChangeArrowheads="1"/>
            </p:cNvSpPr>
            <p:nvPr/>
          </p:nvSpPr>
          <p:spPr bwMode="auto">
            <a:xfrm rot="5400000">
              <a:off x="928135" y="3051567"/>
              <a:ext cx="4425258" cy="1537252"/>
            </a:xfrm>
            <a:prstGeom prst="round2SameRect">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lin ang="0" scaled="0"/>
            </a:gradFill>
            <a:ln>
              <a:gradFill>
                <a:gsLst>
                  <a:gs pos="0">
                    <a:schemeClr val="accent2"/>
                  </a:gs>
                  <a:gs pos="50000">
                    <a:schemeClr val="accent2"/>
                  </a:gs>
                  <a:gs pos="100000">
                    <a:schemeClr val="accent2">
                      <a:alpha val="0"/>
                    </a:schemeClr>
                  </a:gs>
                </a:gsLst>
                <a:lin ang="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1458"/>
                </a:spcAft>
                <a:defRPr/>
              </a:pPr>
              <a:endParaRPr lang="en-US" altLang="zh-CN" sz="1600" b="1" dirty="0">
                <a:gradFill>
                  <a:gsLst>
                    <a:gs pos="0">
                      <a:schemeClr val="tx1"/>
                    </a:gs>
                    <a:gs pos="100000">
                      <a:schemeClr val="tx1"/>
                    </a:gs>
                  </a:gsLst>
                  <a:lin ang="5400000" scaled="0"/>
                </a:gradFill>
              </a:endParaRPr>
            </a:p>
          </p:txBody>
        </p:sp>
        <p:sp>
          <p:nvSpPr>
            <p:cNvPr id="31" name="Chord 30"/>
            <p:cNvSpPr>
              <a:spLocks noChangeArrowheads="1"/>
            </p:cNvSpPr>
            <p:nvPr/>
          </p:nvSpPr>
          <p:spPr bwMode="auto">
            <a:xfrm rot="10800000">
              <a:off x="388294" y="1615387"/>
              <a:ext cx="3902258" cy="4428986"/>
            </a:xfrm>
            <a:prstGeom prst="chord">
              <a:avLst>
                <a:gd name="adj1" fmla="val 16217003"/>
                <a:gd name="adj2" fmla="val 5372843"/>
              </a:avLst>
            </a:prstGeom>
            <a:gradFill>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alpha val="10000"/>
                  </a:schemeClr>
                </a:gs>
                <a:gs pos="100000">
                  <a:schemeClr val="accent2">
                    <a:tint val="90000"/>
                    <a:shade val="97000"/>
                    <a:satMod val="128000"/>
                    <a:alpha val="0"/>
                  </a:schemeClr>
                </a:gs>
              </a:gsLst>
              <a:lin ang="16200000" scaled="0"/>
            </a:gradFill>
            <a:ln>
              <a:gradFill>
                <a:gsLst>
                  <a:gs pos="0">
                    <a:schemeClr val="accent2"/>
                  </a:gs>
                  <a:gs pos="50000">
                    <a:schemeClr val="accent2"/>
                  </a:gs>
                  <a:gs pos="100000">
                    <a:schemeClr val="accent2">
                      <a:alpha val="0"/>
                    </a:schemeClr>
                  </a:gs>
                </a:gsLst>
                <a:lin ang="16200000" scaled="0"/>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1458"/>
                </a:spcAft>
                <a:defRPr/>
              </a:pPr>
              <a:endParaRPr lang="en-US" altLang="zh-CN" sz="1600" b="1" dirty="0">
                <a:gradFill>
                  <a:gsLst>
                    <a:gs pos="0">
                      <a:schemeClr val="tx1"/>
                    </a:gs>
                    <a:gs pos="100000">
                      <a:schemeClr val="tx1"/>
                    </a:gs>
                  </a:gsLst>
                  <a:lin ang="5400000" scaled="0"/>
                </a:gradFill>
              </a:endParaRPr>
            </a:p>
          </p:txBody>
        </p:sp>
      </p:grpSp>
      <p:sp>
        <p:nvSpPr>
          <p:cNvPr id="50" name="Rounded Rectangle 49"/>
          <p:cNvSpPr>
            <a:spLocks noChangeArrowheads="1"/>
          </p:cNvSpPr>
          <p:nvPr/>
        </p:nvSpPr>
        <p:spPr bwMode="auto">
          <a:xfrm>
            <a:off x="3888244" y="2575732"/>
            <a:ext cx="1316404" cy="3341218"/>
          </a:xfrm>
          <a:prstGeom prst="roundRect">
            <a:avLst/>
          </a:prstGeom>
          <a:gradFill>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alpha val="10000"/>
                </a:schemeClr>
              </a:gs>
              <a:gs pos="100000">
                <a:schemeClr val="accent3">
                  <a:tint val="90000"/>
                  <a:shade val="97000"/>
                  <a:satMod val="128000"/>
                  <a:alpha val="0"/>
                </a:schemeClr>
              </a:gs>
            </a:gsLst>
          </a:gradFill>
          <a:ln>
            <a:gradFill>
              <a:gsLst>
                <a:gs pos="0">
                  <a:schemeClr val="accent3"/>
                </a:gs>
                <a:gs pos="50000">
                  <a:schemeClr val="accent3"/>
                </a:gs>
                <a:gs pos="100000">
                  <a:schemeClr val="accent3">
                    <a:alpha val="0"/>
                  </a:schemeClr>
                </a:gs>
              </a:gsLst>
              <a:lin ang="5400000" scaled="0"/>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1458"/>
              </a:spcAft>
              <a:defRPr/>
            </a:pPr>
            <a:endParaRPr lang="en-US" altLang="zh-CN" sz="1400" b="1" dirty="0">
              <a:gradFill>
                <a:gsLst>
                  <a:gs pos="0">
                    <a:schemeClr val="tx1"/>
                  </a:gs>
                  <a:gs pos="100000">
                    <a:schemeClr val="tx1"/>
                  </a:gs>
                </a:gsLst>
                <a:lin ang="5400000" scaled="0"/>
              </a:gradFill>
            </a:endParaRPr>
          </a:p>
        </p:txBody>
      </p:sp>
      <p:grpSp>
        <p:nvGrpSpPr>
          <p:cNvPr id="3" name="Group 49"/>
          <p:cNvGrpSpPr/>
          <p:nvPr/>
        </p:nvGrpSpPr>
        <p:grpSpPr>
          <a:xfrm rot="10800000">
            <a:off x="4905367" y="2575730"/>
            <a:ext cx="3668789" cy="3344033"/>
            <a:chOff x="4860744" y="1627257"/>
            <a:chExt cx="3902258" cy="4428987"/>
          </a:xfrm>
        </p:grpSpPr>
        <p:sp>
          <p:nvSpPr>
            <p:cNvPr id="52" name="Round Same Side Corner Rectangle 51"/>
            <p:cNvSpPr>
              <a:spLocks noChangeArrowheads="1"/>
            </p:cNvSpPr>
            <p:nvPr/>
          </p:nvSpPr>
          <p:spPr bwMode="auto">
            <a:xfrm rot="5400000">
              <a:off x="5400586" y="3074986"/>
              <a:ext cx="4425257" cy="1537252"/>
            </a:xfrm>
            <a:prstGeom prst="round2SameRect">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lin ang="10800000" scaled="0"/>
            </a:gradFill>
            <a:ln>
              <a:gradFill>
                <a:gsLst>
                  <a:gs pos="0">
                    <a:schemeClr val="accent4"/>
                  </a:gs>
                  <a:gs pos="50000">
                    <a:schemeClr val="accent4"/>
                  </a:gs>
                  <a:gs pos="100000">
                    <a:schemeClr val="accent4">
                      <a:alpha val="0"/>
                    </a:schemeClr>
                  </a:gs>
                </a:gsLst>
                <a:lin ang="108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endParaRPr lang="en-US" altLang="zh-CN" sz="1400" b="1" dirty="0">
                <a:gradFill>
                  <a:gsLst>
                    <a:gs pos="0">
                      <a:schemeClr val="tx1"/>
                    </a:gs>
                    <a:gs pos="100000">
                      <a:schemeClr val="tx1"/>
                    </a:gs>
                  </a:gsLst>
                  <a:lin ang="5400000" scaled="0"/>
                </a:gradFill>
              </a:endParaRPr>
            </a:p>
          </p:txBody>
        </p:sp>
        <p:sp>
          <p:nvSpPr>
            <p:cNvPr id="53" name="Chord 52"/>
            <p:cNvSpPr>
              <a:spLocks noChangeArrowheads="1"/>
            </p:cNvSpPr>
            <p:nvPr/>
          </p:nvSpPr>
          <p:spPr bwMode="auto">
            <a:xfrm rot="10800000">
              <a:off x="4860744" y="1627257"/>
              <a:ext cx="3902258" cy="4428987"/>
            </a:xfrm>
            <a:prstGeom prst="chord">
              <a:avLst>
                <a:gd name="adj1" fmla="val 16217003"/>
                <a:gd name="adj2" fmla="val 5372843"/>
              </a:avLst>
            </a:prstGeom>
            <a:gradFill>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alpha val="10000"/>
                  </a:schemeClr>
                </a:gs>
                <a:gs pos="100000">
                  <a:schemeClr val="accent4">
                    <a:tint val="90000"/>
                    <a:shade val="97000"/>
                    <a:satMod val="128000"/>
                    <a:alpha val="0"/>
                  </a:schemeClr>
                </a:gs>
              </a:gsLst>
            </a:gradFill>
            <a:ln>
              <a:gradFill>
                <a:gsLst>
                  <a:gs pos="0">
                    <a:schemeClr val="accent4"/>
                  </a:gs>
                  <a:gs pos="50000">
                    <a:schemeClr val="accent4"/>
                  </a:gs>
                  <a:gs pos="100000">
                    <a:schemeClr val="accent4">
                      <a:alpha val="0"/>
                    </a:schemeClr>
                  </a:gs>
                </a:gsLst>
                <a:lin ang="5400000" scaled="0"/>
              </a:gra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0" numCol="1" rtlCol="0" anchor="t" anchorCtr="0" compatLnSpc="1">
              <a:prstTxWarp prst="textNoShape">
                <a:avLst/>
              </a:prstTxWarp>
            </a:bodyPr>
            <a:lstStyle/>
            <a:p>
              <a:pPr algn="ctr" fontAlgn="base">
                <a:lnSpc>
                  <a:spcPct val="90000"/>
                </a:lnSpc>
                <a:spcBef>
                  <a:spcPct val="0"/>
                </a:spcBef>
                <a:spcAft>
                  <a:spcPts val="300"/>
                </a:spcAft>
                <a:defRPr/>
              </a:pPr>
              <a:endParaRPr lang="en-US" altLang="zh-CN" sz="1400" b="1" dirty="0">
                <a:gradFill>
                  <a:gsLst>
                    <a:gs pos="0">
                      <a:schemeClr val="tx1"/>
                    </a:gs>
                    <a:gs pos="100000">
                      <a:schemeClr val="tx1"/>
                    </a:gs>
                  </a:gsLst>
                  <a:lin ang="5400000" scaled="0"/>
                </a:gradFill>
              </a:endParaRPr>
            </a:p>
          </p:txBody>
        </p:sp>
      </p:grpSp>
      <p:sp>
        <p:nvSpPr>
          <p:cNvPr id="54" name="TextBox 53"/>
          <p:cNvSpPr txBox="1"/>
          <p:nvPr/>
        </p:nvSpPr>
        <p:spPr>
          <a:xfrm>
            <a:off x="733040" y="1714500"/>
            <a:ext cx="7543799" cy="369332"/>
          </a:xfrm>
          <a:prstGeom prst="rect">
            <a:avLst/>
          </a:prstGeom>
          <a:effectLst/>
        </p:spPr>
        <p:txBody>
          <a:bodyPr wrap="square" lIns="0" tIns="0" rIns="0" bIns="0">
            <a:spAutoFit/>
          </a:bodyPr>
          <a:lstStyle/>
          <a:p>
            <a:pPr algn="ctr" defTabSz="987227" fontAlgn="base">
              <a:lnSpc>
                <a:spcPct val="75000"/>
              </a:lnSpc>
              <a:spcBef>
                <a:spcPct val="0"/>
              </a:spcBef>
              <a:spcAft>
                <a:spcPct val="0"/>
              </a:spcAft>
              <a:defRPr/>
            </a:pPr>
            <a:r>
              <a:rPr lang="en-US" altLang="zh-CN" sz="3200" spc="-135" dirty="0">
                <a:ln w="3175">
                  <a:noFill/>
                </a:ln>
                <a:gradFill>
                  <a:gsLst>
                    <a:gs pos="5000">
                      <a:schemeClr val="tx1"/>
                    </a:gs>
                    <a:gs pos="85000">
                      <a:schemeClr val="tx2"/>
                    </a:gs>
                  </a:gsLst>
                  <a:lin ang="5400000" scaled="0"/>
                </a:gradFill>
                <a:effectLst>
                  <a:outerShdw blurRad="152400" algn="ctr" rotWithShape="0">
                    <a:prstClr val="black"/>
                  </a:outerShdw>
                </a:effectLst>
                <a:latin typeface="+mj-lt"/>
                <a:ea typeface="+mj-ea"/>
                <a:cs typeface="+mj-cs"/>
              </a:rPr>
              <a:t>Software + Services</a:t>
            </a:r>
          </a:p>
        </p:txBody>
      </p:sp>
      <p:sp>
        <p:nvSpPr>
          <p:cNvPr id="55" name="Rounded Rectangle 54"/>
          <p:cNvSpPr/>
          <p:nvPr/>
        </p:nvSpPr>
        <p:spPr>
          <a:xfrm>
            <a:off x="1749849" y="2184610"/>
            <a:ext cx="1441710" cy="342900"/>
          </a:xfrm>
          <a:prstGeom prst="roundRect">
            <a:avLst>
              <a:gd name="adj" fmla="val 4763"/>
            </a:avLst>
          </a:prstGeom>
          <a:noFill/>
          <a:ln w="25400" cap="flat" cmpd="sng" algn="ctr">
            <a:noFill/>
            <a:prstDash val="solid"/>
          </a:ln>
          <a:effectLst/>
        </p:spPr>
        <p:txBody>
          <a:bodyPr lIns="82296" tIns="41148" rIns="82296" bIns="41148" rtlCol="0" anchor="t"/>
          <a:lstStyle/>
          <a:p>
            <a:pPr algn="ctr" fontAlgn="base">
              <a:spcBef>
                <a:spcPct val="0"/>
              </a:spcBef>
              <a:spcAft>
                <a:spcPct val="0"/>
              </a:spcAft>
              <a:defRPr/>
            </a:pPr>
            <a:r>
              <a:rPr lang="en-US" altLang="zh-CN" sz="2000" spc="-150" dirty="0">
                <a:ln w="3175">
                  <a:noFill/>
                </a:ln>
                <a:gradFill>
                  <a:gsLst>
                    <a:gs pos="5000">
                      <a:schemeClr val="bg2"/>
                    </a:gs>
                    <a:gs pos="85000">
                      <a:schemeClr val="bg2"/>
                    </a:gs>
                  </a:gsLst>
                  <a:lin ang="5400000" scaled="0"/>
                </a:gradFill>
                <a:effectLst>
                  <a:outerShdw blurRad="88900" algn="ctr" rotWithShape="0">
                    <a:schemeClr val="tx1">
                      <a:alpha val="40000"/>
                    </a:schemeClr>
                  </a:outerShdw>
                </a:effectLst>
                <a:latin typeface="+mj-lt"/>
                <a:ea typeface="+mj-ea"/>
                <a:cs typeface="+mj-cs"/>
              </a:rPr>
              <a:t>Web 2.0</a:t>
            </a:r>
          </a:p>
        </p:txBody>
      </p:sp>
      <p:sp>
        <p:nvSpPr>
          <p:cNvPr id="56" name="Rounded Rectangle 55"/>
          <p:cNvSpPr/>
          <p:nvPr/>
        </p:nvSpPr>
        <p:spPr>
          <a:xfrm>
            <a:off x="5882157" y="2186749"/>
            <a:ext cx="1024296" cy="338621"/>
          </a:xfrm>
          <a:prstGeom prst="roundRect">
            <a:avLst>
              <a:gd name="adj" fmla="val 2589"/>
            </a:avLst>
          </a:prstGeom>
          <a:noFill/>
          <a:ln w="25400" cap="flat" cmpd="sng" algn="ctr">
            <a:noFill/>
            <a:prstDash val="solid"/>
          </a:ln>
          <a:effectLst/>
        </p:spPr>
        <p:txBody>
          <a:bodyPr lIns="82296" tIns="41148" rIns="82296" bIns="41148" rtlCol="0" anchor="t"/>
          <a:lstStyle/>
          <a:p>
            <a:pPr algn="ctr" fontAlgn="base">
              <a:spcBef>
                <a:spcPct val="0"/>
              </a:spcBef>
              <a:spcAft>
                <a:spcPct val="0"/>
              </a:spcAft>
              <a:defRPr/>
            </a:pPr>
            <a:r>
              <a:rPr lang="en-US" altLang="zh-CN" sz="2000" spc="-150" dirty="0">
                <a:ln w="3175">
                  <a:noFill/>
                </a:ln>
                <a:gradFill>
                  <a:gsLst>
                    <a:gs pos="5000">
                      <a:schemeClr val="accent4">
                        <a:lumMod val="50000"/>
                      </a:schemeClr>
                    </a:gs>
                    <a:gs pos="85000">
                      <a:schemeClr val="accent4">
                        <a:lumMod val="50000"/>
                      </a:schemeClr>
                    </a:gs>
                  </a:gsLst>
                  <a:lin ang="5400000" scaled="0"/>
                </a:gradFill>
                <a:effectLst>
                  <a:outerShdw blurRad="88900" algn="ctr" rotWithShape="0">
                    <a:schemeClr val="tx1">
                      <a:alpha val="40000"/>
                    </a:schemeClr>
                  </a:outerShdw>
                </a:effectLst>
                <a:latin typeface="+mj-lt"/>
                <a:ea typeface="+mj-ea"/>
                <a:cs typeface="+mj-cs"/>
              </a:rPr>
              <a:t>SOA</a:t>
            </a:r>
          </a:p>
        </p:txBody>
      </p:sp>
      <p:sp>
        <p:nvSpPr>
          <p:cNvPr id="58" name="Rounded Rectangle 57"/>
          <p:cNvSpPr/>
          <p:nvPr/>
        </p:nvSpPr>
        <p:spPr>
          <a:xfrm>
            <a:off x="4024093" y="2186749"/>
            <a:ext cx="1042727" cy="338621"/>
          </a:xfrm>
          <a:prstGeom prst="roundRect">
            <a:avLst>
              <a:gd name="adj" fmla="val 7292"/>
            </a:avLst>
          </a:prstGeom>
          <a:noFill/>
          <a:ln w="25400" cap="flat" cmpd="sng" algn="ctr">
            <a:noFill/>
            <a:prstDash val="solid"/>
          </a:ln>
          <a:effectLst/>
        </p:spPr>
        <p:txBody>
          <a:bodyPr lIns="82296" tIns="41148" rIns="82296" bIns="41148" rtlCol="0" anchor="t"/>
          <a:lstStyle/>
          <a:p>
            <a:pPr algn="ctr" fontAlgn="base">
              <a:spcBef>
                <a:spcPct val="0"/>
              </a:spcBef>
              <a:spcAft>
                <a:spcPct val="0"/>
              </a:spcAft>
              <a:defRPr/>
            </a:pPr>
            <a:r>
              <a:rPr lang="en-US" altLang="zh-CN" sz="2000" spc="-150" dirty="0">
                <a:ln w="3175">
                  <a:noFill/>
                </a:ln>
                <a:gradFill>
                  <a:gsLst>
                    <a:gs pos="5000">
                      <a:schemeClr val="accent3">
                        <a:lumMod val="50000"/>
                      </a:schemeClr>
                    </a:gs>
                    <a:gs pos="85000">
                      <a:schemeClr val="accent3">
                        <a:lumMod val="50000"/>
                      </a:schemeClr>
                    </a:gs>
                  </a:gsLst>
                  <a:lin ang="5400000" scaled="0"/>
                </a:gradFill>
                <a:effectLst>
                  <a:outerShdw blurRad="88900" algn="ctr" rotWithShape="0">
                    <a:schemeClr val="tx1">
                      <a:alpha val="40000"/>
                    </a:schemeClr>
                  </a:outerShdw>
                </a:effectLst>
                <a:latin typeface="+mj-lt"/>
                <a:ea typeface="+mj-ea"/>
                <a:cs typeface="+mj-cs"/>
              </a:rPr>
              <a:t>SaaS</a:t>
            </a:r>
          </a:p>
        </p:txBody>
      </p:sp>
      <p:sp>
        <p:nvSpPr>
          <p:cNvPr id="59" name="Rectangle 58"/>
          <p:cNvSpPr/>
          <p:nvPr/>
        </p:nvSpPr>
        <p:spPr>
          <a:xfrm>
            <a:off x="3412550" y="2136643"/>
            <a:ext cx="390552" cy="452432"/>
          </a:xfrm>
          <a:prstGeom prst="rect">
            <a:avLst/>
          </a:prstGeom>
          <a:effectLst/>
        </p:spPr>
        <p:txBody>
          <a:bodyPr wrap="square" lIns="82296" tIns="41148" rIns="82296" bIns="41148">
            <a:spAutoFit/>
          </a:bodyPr>
          <a:lstStyle/>
          <a:p>
            <a:pPr algn="ctr" fontAlgn="base">
              <a:spcBef>
                <a:spcPct val="0"/>
              </a:spcBef>
              <a:spcAft>
                <a:spcPct val="0"/>
              </a:spcAft>
              <a:defRPr/>
            </a:pPr>
            <a:r>
              <a:rPr lang="en-US" altLang="zh-CN" sz="2400" spc="-150" dirty="0">
                <a:ln w="3175">
                  <a:noFill/>
                </a:ln>
                <a:gradFill>
                  <a:gsLst>
                    <a:gs pos="5000">
                      <a:schemeClr val="accent2"/>
                    </a:gs>
                    <a:gs pos="85000">
                      <a:schemeClr val="accent2"/>
                    </a:gs>
                  </a:gsLst>
                  <a:lin ang="5400000" scaled="0"/>
                </a:gradFill>
                <a:effectLst>
                  <a:outerShdw blurRad="88900" algn="ctr" rotWithShape="0">
                    <a:schemeClr val="tx1">
                      <a:alpha val="40000"/>
                    </a:schemeClr>
                  </a:outerShdw>
                </a:effectLst>
                <a:latin typeface="+mj-lt"/>
                <a:ea typeface="+mj-ea"/>
                <a:cs typeface="+mj-cs"/>
              </a:rPr>
              <a:t>+</a:t>
            </a:r>
          </a:p>
        </p:txBody>
      </p:sp>
      <p:sp>
        <p:nvSpPr>
          <p:cNvPr id="60" name="Rectangle 59"/>
          <p:cNvSpPr/>
          <p:nvPr/>
        </p:nvSpPr>
        <p:spPr>
          <a:xfrm>
            <a:off x="5279213" y="2159503"/>
            <a:ext cx="390551" cy="452432"/>
          </a:xfrm>
          <a:prstGeom prst="rect">
            <a:avLst/>
          </a:prstGeom>
          <a:effectLst/>
        </p:spPr>
        <p:txBody>
          <a:bodyPr wrap="square" lIns="82296" tIns="41148" rIns="82296" bIns="41148">
            <a:spAutoFit/>
          </a:bodyPr>
          <a:lstStyle/>
          <a:p>
            <a:pPr algn="ctr" fontAlgn="base">
              <a:spcBef>
                <a:spcPct val="0"/>
              </a:spcBef>
              <a:spcAft>
                <a:spcPct val="0"/>
              </a:spcAft>
              <a:defRPr/>
            </a:pPr>
            <a:r>
              <a:rPr lang="en-US" altLang="zh-CN" sz="2400" spc="-150" dirty="0">
                <a:ln w="3175">
                  <a:noFill/>
                </a:ln>
                <a:gradFill>
                  <a:gsLst>
                    <a:gs pos="5000">
                      <a:schemeClr val="accent2"/>
                    </a:gs>
                    <a:gs pos="85000">
                      <a:schemeClr val="accent2"/>
                    </a:gs>
                  </a:gsLst>
                  <a:lin ang="5400000" scaled="0"/>
                </a:gradFill>
                <a:effectLst>
                  <a:outerShdw blurRad="88900" algn="ctr" rotWithShape="0">
                    <a:schemeClr val="tx1">
                      <a:alpha val="40000"/>
                    </a:schemeClr>
                  </a:outerShdw>
                </a:effectLst>
                <a:latin typeface="+mj-lt"/>
                <a:ea typeface="+mj-ea"/>
                <a:cs typeface="+mj-cs"/>
              </a:rPr>
              <a:t>+</a:t>
            </a:r>
          </a:p>
        </p:txBody>
      </p:sp>
      <p:sp>
        <p:nvSpPr>
          <p:cNvPr id="62" name="&quot;GLASS&quot;; White to Transparent Linear; Shadow; 1pt stroke;"/>
          <p:cNvSpPr/>
          <p:nvPr/>
        </p:nvSpPr>
        <p:spPr bwMode="auto">
          <a:xfrm>
            <a:off x="2395330" y="3310236"/>
            <a:ext cx="1394341" cy="271164"/>
          </a:xfrm>
          <a:prstGeom prst="rect">
            <a:avLst/>
          </a:prstGeom>
          <a:noFill/>
          <a:ln w="19050">
            <a:noFill/>
            <a:round/>
            <a:headEnd/>
            <a:tailEnd/>
          </a:ln>
          <a:effectLst>
            <a:reflection blurRad="6350" stA="52000" endA="300" endPos="35000" dir="5400000" sy="-100000" algn="bl" rotWithShape="0"/>
          </a:effectLst>
          <a:scene3d>
            <a:camera prst="orthographicFront"/>
            <a:lightRig rig="glow" dir="t"/>
          </a:scene3d>
          <a:sp3d prstMaterial="dkEdge">
            <a:bevelT w="63500" h="127000" prst="hardEdge"/>
          </a:sp3d>
        </p:spPr>
        <p:txBody>
          <a:bodyPr lIns="82296" tIns="45720" rIns="82296" bIns="45720" anchor="t" anchorCtr="0">
            <a:spAutoFit/>
          </a:bodyPr>
          <a:lstStyle/>
          <a:p>
            <a:pPr defTabSz="987473" fontAlgn="base">
              <a:lnSpc>
                <a:spcPct val="83000"/>
              </a:lnSpc>
              <a:spcBef>
                <a:spcPct val="0"/>
              </a:spcBef>
              <a:spcAft>
                <a:spcPct val="0"/>
              </a:spcAft>
              <a:defRPr/>
            </a:pPr>
            <a:r>
              <a:rPr lang="en-US" altLang="zh-CN" sz="1400" b="1" dirty="0" smtClean="0">
                <a:gradFill>
                  <a:gsLst>
                    <a:gs pos="0">
                      <a:schemeClr val="tx1"/>
                    </a:gs>
                    <a:gs pos="100000">
                      <a:schemeClr val="tx1"/>
                    </a:gs>
                  </a:gsLst>
                  <a:lin ang="5400000" scaled="0"/>
                </a:gradFill>
              </a:rPr>
              <a:t>Monetization</a:t>
            </a:r>
            <a:endParaRPr lang="en-US" altLang="zh-CN" sz="1400" b="1" dirty="0">
              <a:gradFill>
                <a:gsLst>
                  <a:gs pos="0">
                    <a:schemeClr val="tx1"/>
                  </a:gs>
                  <a:gs pos="100000">
                    <a:schemeClr val="tx1"/>
                  </a:gs>
                </a:gsLst>
                <a:lin ang="5400000" scaled="0"/>
              </a:gradFill>
            </a:endParaRPr>
          </a:p>
        </p:txBody>
      </p:sp>
      <p:sp>
        <p:nvSpPr>
          <p:cNvPr id="63" name="&quot;GLASS&quot;; White to Transparent Linear; Shadow; 1pt stroke;"/>
          <p:cNvSpPr/>
          <p:nvPr/>
        </p:nvSpPr>
        <p:spPr bwMode="auto">
          <a:xfrm>
            <a:off x="5257800" y="3310236"/>
            <a:ext cx="1394341" cy="271164"/>
          </a:xfrm>
          <a:prstGeom prst="rect">
            <a:avLst/>
          </a:prstGeom>
          <a:noFill/>
          <a:ln w="19050">
            <a:noFill/>
            <a:round/>
            <a:headEnd/>
            <a:tailEnd/>
          </a:ln>
          <a:effectLst>
            <a:reflection blurRad="6350" stA="52000" endA="300" endPos="35000" dir="5400000" sy="-100000" algn="bl" rotWithShape="0"/>
          </a:effectLst>
          <a:scene3d>
            <a:camera prst="orthographicFront"/>
            <a:lightRig rig="glow" dir="t">
              <a:rot lat="0" lon="0" rev="5400000"/>
            </a:lightRig>
          </a:scene3d>
          <a:sp3d prstMaterial="dkEdge">
            <a:bevelT w="63500" h="127000" prst="hardEdge"/>
          </a:sp3d>
        </p:spPr>
        <p:txBody>
          <a:bodyPr lIns="82296" tIns="45720" rIns="82296" bIns="45720" anchor="t" anchorCtr="0">
            <a:spAutoFit/>
          </a:bodyPr>
          <a:lstStyle/>
          <a:p>
            <a:pPr defTabSz="987473" fontAlgn="base">
              <a:lnSpc>
                <a:spcPct val="83000"/>
              </a:lnSpc>
              <a:spcBef>
                <a:spcPct val="0"/>
              </a:spcBef>
              <a:spcAft>
                <a:spcPct val="0"/>
              </a:spcAft>
              <a:defRPr/>
            </a:pPr>
            <a:r>
              <a:rPr lang="en-US" altLang="zh-CN" sz="1400" b="1" dirty="0">
                <a:gradFill>
                  <a:gsLst>
                    <a:gs pos="0">
                      <a:schemeClr val="tx1"/>
                    </a:gs>
                    <a:gs pos="100000">
                      <a:schemeClr val="tx1"/>
                    </a:gs>
                  </a:gsLst>
                  <a:lin ang="5400000" scaled="0"/>
                </a:gradFill>
              </a:rPr>
              <a:t>Composition</a:t>
            </a:r>
          </a:p>
        </p:txBody>
      </p:sp>
      <p:sp>
        <p:nvSpPr>
          <p:cNvPr id="64" name="&quot;GLASS&quot;; White to Transparent Linear; Shadow; 1pt stroke;"/>
          <p:cNvSpPr/>
          <p:nvPr/>
        </p:nvSpPr>
        <p:spPr bwMode="auto">
          <a:xfrm>
            <a:off x="6781800" y="3310236"/>
            <a:ext cx="1183891" cy="271164"/>
          </a:xfrm>
          <a:prstGeom prst="rect">
            <a:avLst/>
          </a:prstGeom>
          <a:noFill/>
          <a:ln w="19050">
            <a:noFill/>
            <a:round/>
            <a:headEnd/>
            <a:tailEnd/>
          </a:ln>
          <a:effectLst>
            <a:reflection blurRad="6350" stA="52000" endA="300" endPos="35000" dir="5400000" sy="-100000" algn="bl" rotWithShape="0"/>
          </a:effectLst>
          <a:scene3d>
            <a:camera prst="orthographicFront"/>
            <a:lightRig rig="glow" dir="t">
              <a:rot lat="0" lon="0" rev="5400000"/>
            </a:lightRig>
          </a:scene3d>
          <a:sp3d prstMaterial="dkEdge">
            <a:bevelT w="63500" h="127000" prst="hardEdge"/>
          </a:sp3d>
        </p:spPr>
        <p:txBody>
          <a:bodyPr lIns="82296" tIns="45720" rIns="82296" bIns="45720" anchor="t" anchorCtr="0">
            <a:spAutoFit/>
          </a:bodyPr>
          <a:lstStyle/>
          <a:p>
            <a:pPr defTabSz="987473" fontAlgn="base">
              <a:lnSpc>
                <a:spcPct val="83000"/>
              </a:lnSpc>
              <a:spcBef>
                <a:spcPct val="0"/>
              </a:spcBef>
              <a:spcAft>
                <a:spcPct val="0"/>
              </a:spcAft>
              <a:defRPr/>
            </a:pPr>
            <a:r>
              <a:rPr lang="en-US" altLang="zh-CN" sz="1400" b="1" dirty="0">
                <a:gradFill>
                  <a:gsLst>
                    <a:gs pos="0">
                      <a:schemeClr val="tx1"/>
                    </a:gs>
                    <a:gs pos="100000">
                      <a:schemeClr val="tx1"/>
                    </a:gs>
                  </a:gsLst>
                  <a:lin ang="5400000" scaled="0"/>
                </a:gradFill>
              </a:rPr>
              <a:t>Federation</a:t>
            </a:r>
          </a:p>
        </p:txBody>
      </p:sp>
      <p:sp>
        <p:nvSpPr>
          <p:cNvPr id="65" name="&quot;GLASS&quot;; White to Transparent Linear; Shadow; 1pt stroke;"/>
          <p:cNvSpPr/>
          <p:nvPr/>
        </p:nvSpPr>
        <p:spPr bwMode="auto">
          <a:xfrm>
            <a:off x="3886200" y="3310236"/>
            <a:ext cx="1275093" cy="271164"/>
          </a:xfrm>
          <a:prstGeom prst="rect">
            <a:avLst/>
          </a:prstGeom>
          <a:noFill/>
          <a:ln w="19050">
            <a:noFill/>
            <a:round/>
            <a:headEnd/>
            <a:tailEnd/>
          </a:ln>
          <a:effectLst>
            <a:reflection blurRad="6350" stA="52000" endA="300" endPos="35000" dir="5400000" sy="-100000" algn="bl" rotWithShape="0"/>
          </a:effectLst>
          <a:scene3d>
            <a:camera prst="orthographicFront"/>
            <a:lightRig rig="glow" dir="t">
              <a:rot lat="0" lon="0" rev="5400000"/>
            </a:lightRig>
          </a:scene3d>
          <a:sp3d prstMaterial="dkEdge">
            <a:bevelT w="63500" h="127000" prst="hardEdge"/>
          </a:sp3d>
        </p:spPr>
        <p:txBody>
          <a:bodyPr lIns="82296" tIns="45720" rIns="82296" bIns="45720" anchor="t" anchorCtr="0">
            <a:spAutoFit/>
          </a:bodyPr>
          <a:lstStyle/>
          <a:p>
            <a:pPr defTabSz="987473" fontAlgn="base">
              <a:lnSpc>
                <a:spcPct val="83000"/>
              </a:lnSpc>
              <a:spcBef>
                <a:spcPct val="0"/>
              </a:spcBef>
              <a:spcAft>
                <a:spcPct val="0"/>
              </a:spcAft>
              <a:defRPr/>
            </a:pPr>
            <a:r>
              <a:rPr lang="en-US" altLang="zh-CN" sz="1400" b="1" dirty="0">
                <a:gradFill>
                  <a:gsLst>
                    <a:gs pos="0">
                      <a:schemeClr val="tx1"/>
                    </a:gs>
                    <a:gs pos="100000">
                      <a:schemeClr val="tx1"/>
                    </a:gs>
                  </a:gsLst>
                  <a:lin ang="5400000" scaled="0"/>
                </a:gradFill>
              </a:rPr>
              <a:t>Delivery</a:t>
            </a:r>
          </a:p>
        </p:txBody>
      </p:sp>
      <p:sp>
        <p:nvSpPr>
          <p:cNvPr id="66" name="&quot;GLASS&quot;; White to Transparent Linear; Shadow; 1pt stroke;"/>
          <p:cNvSpPr/>
          <p:nvPr/>
        </p:nvSpPr>
        <p:spPr bwMode="auto">
          <a:xfrm>
            <a:off x="1115402" y="3310236"/>
            <a:ext cx="1178300" cy="271164"/>
          </a:xfrm>
          <a:prstGeom prst="rect">
            <a:avLst/>
          </a:prstGeom>
          <a:noFill/>
          <a:ln w="19050">
            <a:noFill/>
            <a:round/>
            <a:headEnd/>
            <a:tailEnd/>
          </a:ln>
          <a:effectLst>
            <a:reflection blurRad="6350" stA="52000" endA="300" endPos="35000" dir="5400000" sy="-100000" algn="bl" rotWithShape="0"/>
          </a:effectLst>
          <a:scene3d>
            <a:camera prst="orthographicFront"/>
            <a:lightRig rig="glow" dir="t">
              <a:rot lat="0" lon="0" rev="5400000"/>
            </a:lightRig>
          </a:scene3d>
          <a:sp3d prstMaterial="dkEdge">
            <a:bevelT w="63500" h="127000" prst="hardEdge"/>
          </a:sp3d>
        </p:spPr>
        <p:txBody>
          <a:bodyPr lIns="82296" tIns="45720" rIns="82296" bIns="45720" anchor="t" anchorCtr="0">
            <a:spAutoFit/>
          </a:bodyPr>
          <a:lstStyle/>
          <a:p>
            <a:pPr defTabSz="987473" fontAlgn="base">
              <a:lnSpc>
                <a:spcPct val="83000"/>
              </a:lnSpc>
              <a:spcBef>
                <a:spcPct val="0"/>
              </a:spcBef>
              <a:spcAft>
                <a:spcPct val="0"/>
              </a:spcAft>
              <a:buClr>
                <a:srgbClr val="FFFFFF"/>
              </a:buClr>
              <a:buSzPct val="95000"/>
              <a:defRPr/>
            </a:pPr>
            <a:r>
              <a:rPr lang="en-US" altLang="zh-CN" sz="1400" b="1" dirty="0">
                <a:gradFill>
                  <a:gsLst>
                    <a:gs pos="0">
                      <a:schemeClr val="tx1"/>
                    </a:gs>
                    <a:gs pos="100000">
                      <a:schemeClr val="tx1"/>
                    </a:gs>
                  </a:gsLst>
                  <a:lin ang="5400000" scaled="0"/>
                </a:gradFill>
              </a:rPr>
              <a:t>Experience</a:t>
            </a:r>
          </a:p>
        </p:txBody>
      </p:sp>
      <p:sp>
        <p:nvSpPr>
          <p:cNvPr id="67" name="TextBox 66"/>
          <p:cNvSpPr txBox="1"/>
          <p:nvPr/>
        </p:nvSpPr>
        <p:spPr>
          <a:xfrm>
            <a:off x="1115401" y="3572934"/>
            <a:ext cx="1246799" cy="987963"/>
          </a:xfrm>
          <a:prstGeom prst="rect">
            <a:avLst/>
          </a:prstGeom>
          <a:noFill/>
        </p:spPr>
        <p:txBody>
          <a:bodyPr wrap="square" lIns="82296" tIns="41148" rIns="82296" bIns="41148" rtlCol="0">
            <a:spAutoFit/>
          </a:bodyPr>
          <a:lstStyle/>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PC</a:t>
            </a:r>
          </a:p>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Browser</a:t>
            </a:r>
          </a:p>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Mobile</a:t>
            </a:r>
          </a:p>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TV</a:t>
            </a:r>
          </a:p>
        </p:txBody>
      </p:sp>
      <p:sp>
        <p:nvSpPr>
          <p:cNvPr id="68" name="TextBox 67"/>
          <p:cNvSpPr txBox="1"/>
          <p:nvPr/>
        </p:nvSpPr>
        <p:spPr>
          <a:xfrm>
            <a:off x="2395330" y="3572933"/>
            <a:ext cx="1441174" cy="1523494"/>
          </a:xfrm>
          <a:prstGeom prst="rect">
            <a:avLst/>
          </a:prstGeom>
          <a:noFill/>
        </p:spPr>
        <p:txBody>
          <a:bodyPr wrap="square" lIns="82296" tIns="41148" rIns="82296" bIns="41148" rtlCol="0">
            <a:spAutoFit/>
          </a:bodyPr>
          <a:lstStyle/>
          <a:p>
            <a:pPr marL="166688" indent="-166688" fontAlgn="base">
              <a:lnSpc>
                <a:spcPct val="90000"/>
              </a:lnSpc>
              <a:spcBef>
                <a:spcPct val="20000"/>
              </a:spcBef>
              <a:spcAft>
                <a:spcPct val="0"/>
              </a:spcAft>
              <a:buClr>
                <a:srgbClr val="A8BEE2"/>
              </a:buClr>
              <a:buSzPct val="100000"/>
              <a:buBlip>
                <a:blip r:embed="rId3"/>
              </a:buBlip>
              <a:defRPr/>
            </a:pPr>
            <a:r>
              <a:rPr lang="en-US" sz="1600" dirty="0" smtClean="0">
                <a:gradFill>
                  <a:gsLst>
                    <a:gs pos="0">
                      <a:srgbClr val="FFFFFF"/>
                    </a:gs>
                    <a:gs pos="100000">
                      <a:srgbClr val="FFFFFF"/>
                    </a:gs>
                  </a:gsLst>
                  <a:lin ang="5400000" scaled="0"/>
                </a:gradFill>
              </a:rPr>
              <a:t>Software</a:t>
            </a:r>
          </a:p>
          <a:p>
            <a:pPr marL="288925" lvl="1" indent="-122238" fontAlgn="base">
              <a:lnSpc>
                <a:spcPct val="90000"/>
              </a:lnSpc>
              <a:spcBef>
                <a:spcPct val="20000"/>
              </a:spcBef>
              <a:spcAft>
                <a:spcPct val="0"/>
              </a:spcAft>
              <a:buClr>
                <a:srgbClr val="A8BEE2"/>
              </a:buClr>
              <a:buSzPct val="100000"/>
              <a:buBlip>
                <a:blip r:embed="rId3"/>
              </a:buBlip>
              <a:defRPr/>
            </a:pPr>
            <a:r>
              <a:rPr lang="en-US" sz="1400" dirty="0" smtClean="0">
                <a:gradFill>
                  <a:gsLst>
                    <a:gs pos="0">
                      <a:srgbClr val="FFFFFF"/>
                    </a:gs>
                    <a:gs pos="100000">
                      <a:srgbClr val="FFFFFF"/>
                    </a:gs>
                  </a:gsLst>
                  <a:lin ang="5400000" scaled="0"/>
                </a:gradFill>
              </a:rPr>
              <a:t>License</a:t>
            </a:r>
          </a:p>
          <a:p>
            <a:pPr marL="288925" lvl="1" indent="-122238" fontAlgn="base">
              <a:lnSpc>
                <a:spcPct val="90000"/>
              </a:lnSpc>
              <a:spcBef>
                <a:spcPct val="20000"/>
              </a:spcBef>
              <a:spcAft>
                <a:spcPct val="0"/>
              </a:spcAft>
              <a:buClr>
                <a:srgbClr val="A8BEE2"/>
              </a:buClr>
              <a:buSzPct val="100000"/>
              <a:buBlip>
                <a:blip r:embed="rId3"/>
              </a:buBlip>
              <a:defRPr/>
            </a:pPr>
            <a:r>
              <a:rPr lang="en-US" sz="1400" dirty="0" smtClean="0">
                <a:gradFill>
                  <a:gsLst>
                    <a:gs pos="0">
                      <a:srgbClr val="FFFFFF"/>
                    </a:gs>
                    <a:gs pos="100000">
                      <a:srgbClr val="FFFFFF"/>
                    </a:gs>
                  </a:gsLst>
                  <a:lin ang="5400000" scaled="0"/>
                </a:gradFill>
              </a:rPr>
              <a:t>Subscription</a:t>
            </a:r>
            <a:endParaRPr lang="en-US" sz="1200" dirty="0" smtClean="0">
              <a:gradFill>
                <a:gsLst>
                  <a:gs pos="0">
                    <a:srgbClr val="FFFFFF"/>
                  </a:gs>
                  <a:gs pos="100000">
                    <a:srgbClr val="FFFFFF"/>
                  </a:gs>
                </a:gsLst>
                <a:lin ang="5400000" scaled="0"/>
              </a:gradFill>
            </a:endParaRPr>
          </a:p>
          <a:p>
            <a:pPr marL="166688" indent="-166688" fontAlgn="base">
              <a:lnSpc>
                <a:spcPct val="90000"/>
              </a:lnSpc>
              <a:spcBef>
                <a:spcPct val="20000"/>
              </a:spcBef>
              <a:spcAft>
                <a:spcPct val="0"/>
              </a:spcAft>
              <a:buClr>
                <a:srgbClr val="A8BEE2"/>
              </a:buClr>
              <a:buSzPct val="100000"/>
              <a:buBlip>
                <a:blip r:embed="rId3"/>
              </a:buBlip>
              <a:defRPr/>
            </a:pPr>
            <a:r>
              <a:rPr lang="en-US" sz="1600" dirty="0" smtClean="0">
                <a:gradFill>
                  <a:gsLst>
                    <a:gs pos="0">
                      <a:srgbClr val="FFFFFF"/>
                    </a:gs>
                    <a:gs pos="100000">
                      <a:srgbClr val="FFFFFF"/>
                    </a:gs>
                  </a:gsLst>
                  <a:lin ang="5400000" scaled="0"/>
                </a:gradFill>
              </a:rPr>
              <a:t>Service</a:t>
            </a:r>
          </a:p>
          <a:p>
            <a:pPr marL="288925" lvl="1" indent="-122238" fontAlgn="base">
              <a:lnSpc>
                <a:spcPct val="90000"/>
              </a:lnSpc>
              <a:spcBef>
                <a:spcPct val="20000"/>
              </a:spcBef>
              <a:spcAft>
                <a:spcPct val="0"/>
              </a:spcAft>
              <a:buClr>
                <a:srgbClr val="A8BEE2"/>
              </a:buClr>
              <a:buSzPct val="100000"/>
              <a:buBlip>
                <a:blip r:embed="rId3"/>
              </a:buBlip>
              <a:defRPr/>
            </a:pPr>
            <a:r>
              <a:rPr lang="en-US" sz="1400" dirty="0" smtClean="0">
                <a:gradFill>
                  <a:gsLst>
                    <a:gs pos="0">
                      <a:srgbClr val="FFFFFF"/>
                    </a:gs>
                    <a:gs pos="100000">
                      <a:srgbClr val="FFFFFF"/>
                    </a:gs>
                  </a:gsLst>
                  <a:lin ang="5400000" scaled="0"/>
                </a:gradFill>
              </a:rPr>
              <a:t>Transaction</a:t>
            </a:r>
          </a:p>
          <a:p>
            <a:pPr marL="288925" lvl="1" indent="-122238" fontAlgn="base">
              <a:lnSpc>
                <a:spcPct val="90000"/>
              </a:lnSpc>
              <a:spcBef>
                <a:spcPct val="20000"/>
              </a:spcBef>
              <a:spcAft>
                <a:spcPct val="0"/>
              </a:spcAft>
              <a:buClr>
                <a:srgbClr val="A8BEE2"/>
              </a:buClr>
              <a:buSzPct val="100000"/>
              <a:buBlip>
                <a:blip r:embed="rId3"/>
              </a:buBlip>
              <a:defRPr/>
            </a:pPr>
            <a:r>
              <a:rPr lang="en-US" sz="1400" dirty="0" smtClean="0">
                <a:gradFill>
                  <a:gsLst>
                    <a:gs pos="0">
                      <a:srgbClr val="FFFFFF"/>
                    </a:gs>
                    <a:gs pos="100000">
                      <a:srgbClr val="FFFFFF"/>
                    </a:gs>
                  </a:gsLst>
                  <a:lin ang="5400000" scaled="0"/>
                </a:gradFill>
              </a:rPr>
              <a:t>Advertising</a:t>
            </a:r>
          </a:p>
        </p:txBody>
      </p:sp>
      <p:sp>
        <p:nvSpPr>
          <p:cNvPr id="69" name="TextBox 68"/>
          <p:cNvSpPr txBox="1"/>
          <p:nvPr/>
        </p:nvSpPr>
        <p:spPr>
          <a:xfrm>
            <a:off x="3879459" y="3572934"/>
            <a:ext cx="1394341" cy="1138773"/>
          </a:xfrm>
          <a:prstGeom prst="rect">
            <a:avLst/>
          </a:prstGeom>
          <a:noFill/>
        </p:spPr>
        <p:txBody>
          <a:bodyPr wrap="square" lIns="82296" tIns="41148" rIns="82296" bIns="41148" rtlCol="0">
            <a:spAutoFit/>
          </a:bodyPr>
          <a:lstStyle/>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On </a:t>
            </a:r>
            <a:r>
              <a:rPr lang="en-US" altLang="zh-CN" sz="1400" dirty="0" smtClean="0">
                <a:gradFill>
                  <a:gsLst>
                    <a:gs pos="0">
                      <a:schemeClr val="tx1"/>
                    </a:gs>
                    <a:gs pos="100000">
                      <a:schemeClr val="tx1"/>
                    </a:gs>
                  </a:gsLst>
                  <a:lin ang="5400000" scaled="0"/>
                </a:gradFill>
              </a:rPr>
              <a:t>Premises</a:t>
            </a:r>
            <a:endParaRPr lang="en-US" altLang="zh-CN" sz="1400" dirty="0">
              <a:gradFill>
                <a:gsLst>
                  <a:gs pos="0">
                    <a:schemeClr val="tx1"/>
                  </a:gs>
                  <a:gs pos="100000">
                    <a:schemeClr val="tx1"/>
                  </a:gs>
                </a:gsLst>
                <a:lin ang="5400000" scaled="0"/>
              </a:gradFill>
            </a:endParaRPr>
          </a:p>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Partner Hosted</a:t>
            </a:r>
          </a:p>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Microsoft Hosted</a:t>
            </a:r>
          </a:p>
        </p:txBody>
      </p:sp>
      <p:sp>
        <p:nvSpPr>
          <p:cNvPr id="70" name="TextBox 69"/>
          <p:cNvSpPr txBox="1"/>
          <p:nvPr/>
        </p:nvSpPr>
        <p:spPr>
          <a:xfrm>
            <a:off x="5257800" y="3572934"/>
            <a:ext cx="1478206" cy="470898"/>
          </a:xfrm>
          <a:prstGeom prst="rect">
            <a:avLst/>
          </a:prstGeom>
          <a:noFill/>
        </p:spPr>
        <p:txBody>
          <a:bodyPr wrap="square" lIns="82296" tIns="41148" rIns="82296" bIns="41148" rtlCol="0">
            <a:spAutoFit/>
          </a:bodyPr>
          <a:lstStyle/>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Aggregation of Services</a:t>
            </a:r>
          </a:p>
        </p:txBody>
      </p:sp>
      <p:sp>
        <p:nvSpPr>
          <p:cNvPr id="71" name="TextBox 70"/>
          <p:cNvSpPr txBox="1"/>
          <p:nvPr/>
        </p:nvSpPr>
        <p:spPr>
          <a:xfrm>
            <a:off x="6759059" y="3572934"/>
            <a:ext cx="1653104" cy="1138773"/>
          </a:xfrm>
          <a:prstGeom prst="rect">
            <a:avLst/>
          </a:prstGeom>
          <a:noFill/>
        </p:spPr>
        <p:txBody>
          <a:bodyPr wrap="square" lIns="82296" tIns="41148" rIns="82296" bIns="41148" rtlCol="0">
            <a:spAutoFit/>
          </a:bodyPr>
          <a:lstStyle/>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Directory federation</a:t>
            </a:r>
          </a:p>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Storage</a:t>
            </a:r>
          </a:p>
          <a:p>
            <a:pPr marL="171450" indent="-171450" fontAlgn="base">
              <a:lnSpc>
                <a:spcPct val="90000"/>
              </a:lnSpc>
              <a:spcBef>
                <a:spcPct val="20000"/>
              </a:spcBef>
              <a:spcAft>
                <a:spcPct val="0"/>
              </a:spcAft>
              <a:buClr>
                <a:srgbClr val="A8BEE2"/>
              </a:buClr>
              <a:buSzPct val="100000"/>
              <a:buBlip>
                <a:blip r:embed="rId3"/>
              </a:buBlip>
              <a:defRPr/>
            </a:pPr>
            <a:r>
              <a:rPr lang="en-US" altLang="zh-CN" sz="1400" dirty="0">
                <a:gradFill>
                  <a:gsLst>
                    <a:gs pos="0">
                      <a:schemeClr val="tx1"/>
                    </a:gs>
                    <a:gs pos="100000">
                      <a:schemeClr val="tx1"/>
                    </a:gs>
                  </a:gsLst>
                  <a:lin ang="5400000" scaled="0"/>
                </a:gradFill>
              </a:rPr>
              <a:t>Computer resources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1000"/>
                                        <p:tgtEl>
                                          <p:spTgt spid="6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1000"/>
                                        <p:tgtEl>
                                          <p:spTgt spid="59"/>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1000"/>
                                        <p:tgtEl>
                                          <p:spTgt spid="62"/>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1000"/>
                                        <p:tgtEl>
                                          <p:spTgt spid="60"/>
                                        </p:tgtEl>
                                      </p:cBhvr>
                                    </p:animEffect>
                                  </p:childTnLst>
                                </p:cTn>
                              </p:par>
                              <p:par>
                                <p:cTn id="46" presetID="10"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1000"/>
                                        <p:tgtEl>
                                          <p:spTgt spid="71"/>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0" grpId="0" animBg="1"/>
      <p:bldP spid="54" grpId="0"/>
      <p:bldP spid="55" grpId="0"/>
      <p:bldP spid="56" grpId="0"/>
      <p:bldP spid="58" grpId="0"/>
      <p:bldP spid="59" grpId="0"/>
      <p:bldP spid="60" grpId="0"/>
      <p:bldP spid="62" grpId="0"/>
      <p:bldP spid="63" grpId="0"/>
      <p:bldP spid="64" grpId="0"/>
      <p:bldP spid="65" grpId="0"/>
      <p:bldP spid="66" grpId="0"/>
      <p:bldP spid="67" grpId="0"/>
      <p:bldP spid="68" grpId="0"/>
      <p:bldP spid="69"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4267200"/>
            <a:ext cx="5470525" cy="1663195"/>
          </a:xfrm>
        </p:spPr>
        <p:txBody>
          <a:bodyPr/>
          <a:lstStyle/>
          <a:p>
            <a:r>
              <a:rPr lang="en-US" dirty="0" smtClean="0"/>
              <a:t>How does saas impact your system architecture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osting_Days_2009_Template_v02">
  <a:themeElements>
    <a:clrScheme name="1 Hosting Days 2">
      <a:dk1>
        <a:srgbClr val="000000"/>
      </a:dk1>
      <a:lt1>
        <a:srgbClr val="FFFFFF"/>
      </a:lt1>
      <a:dk2>
        <a:srgbClr val="1B4B6F"/>
      </a:dk2>
      <a:lt2>
        <a:srgbClr val="D9E9F5"/>
      </a:lt2>
      <a:accent1>
        <a:srgbClr val="4595D1"/>
      </a:accent1>
      <a:accent2>
        <a:srgbClr val="05619F"/>
      </a:accent2>
      <a:accent3>
        <a:srgbClr val="6DAA44"/>
      </a:accent3>
      <a:accent4>
        <a:srgbClr val="9E77D1"/>
      </a:accent4>
      <a:accent5>
        <a:srgbClr val="C49F00"/>
      </a:accent5>
      <a:accent6>
        <a:srgbClr val="CA7402"/>
      </a:accent6>
      <a:hlink>
        <a:srgbClr val="D2E5F3"/>
      </a:hlink>
      <a:folHlink>
        <a:srgbClr val="CFEFE4"/>
      </a:folHlink>
    </a:clrScheme>
    <a:fontScheme name="Blue-Purple TT">
      <a:majorFont>
        <a:latin typeface="Segoe"/>
        <a:ea typeface=""/>
        <a:cs typeface=""/>
      </a:majorFont>
      <a:minorFont>
        <a:latin typeface="Segoe"/>
        <a:ea typeface=""/>
        <a:cs typeface=""/>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chemeClr val="tx1"/>
                </a:gs>
                <a:gs pos="100000">
                  <a:schemeClr val="tx1"/>
                </a:gs>
              </a:gsLst>
              <a:lin ang="5400000" scaled="0"/>
            </a:gra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sz="2400" dirty="0" err="1"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D46F7EC7E95947B67BEC980D487292" ma:contentTypeVersion="0" ma:contentTypeDescription="Create a new document." ma:contentTypeScope="" ma:versionID="5e8459bbc925ded571ac90d9a99ef01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8C32D8C-107E-4895-B760-CA61E57A079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CE839A28-C691-4256-9034-4A1D2094276A}">
  <ds:schemaRefs>
    <ds:schemaRef ds:uri="http://schemas.microsoft.com/sharepoint/v3/contenttype/forms"/>
  </ds:schemaRefs>
</ds:datastoreItem>
</file>

<file path=customXml/itemProps3.xml><?xml version="1.0" encoding="utf-8"?>
<ds:datastoreItem xmlns:ds="http://schemas.openxmlformats.org/officeDocument/2006/customXml" ds:itemID="{AEB7B68A-DA9E-4F01-9C75-CEB138F08B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Hosting_Days_2009_Template_v02</Template>
  <TotalTime>0</TotalTime>
  <Words>2525</Words>
  <Application>Microsoft Office PowerPoint</Application>
  <PresentationFormat>On-screen Show (4:3)</PresentationFormat>
  <Paragraphs>802</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Hosting_Days_2009_Template_v02</vt:lpstr>
      <vt:lpstr>Slide 1</vt:lpstr>
      <vt:lpstr>Software plus Services Architecture BEST PRACTICES FOR THE ISV</vt:lpstr>
      <vt:lpstr>Context</vt:lpstr>
      <vt:lpstr>Agenda</vt:lpstr>
      <vt:lpstr>Overview of software as a service</vt:lpstr>
      <vt:lpstr>What Is a SaaS ISV? </vt:lpstr>
      <vt:lpstr>SaaS “Actors” And Interests</vt:lpstr>
      <vt:lpstr>SaaS is the Delivery Aspect of a Larger Value Proposition Called S+S</vt:lpstr>
      <vt:lpstr>How does saas impact your system architecture</vt:lpstr>
      <vt:lpstr>SaaS Affects the Entire Consumption Cycle In particular in the L.O.B. application space</vt:lpstr>
      <vt:lpstr>Big Deal 1  Importance of economy of scale</vt:lpstr>
      <vt:lpstr>Big Deal 2 The long tail</vt:lpstr>
      <vt:lpstr>Big Deal 3 Monetization options</vt:lpstr>
      <vt:lpstr>Big Deal 4 Humans are costly</vt:lpstr>
      <vt:lpstr>Some Design patterns</vt:lpstr>
      <vt:lpstr>Requires Architectural Shift Single instance – multi-tenancy</vt:lpstr>
      <vt:lpstr>“Basic” SaaS Maturity Model</vt:lpstr>
      <vt:lpstr>Share Versus Isolate</vt:lpstr>
      <vt:lpstr>High Level Application Architecture</vt:lpstr>
      <vt:lpstr>Meta Data Service</vt:lpstr>
      <vt:lpstr>Security Services</vt:lpstr>
      <vt:lpstr>Access Control</vt:lpstr>
      <vt:lpstr>Data Model Extension</vt:lpstr>
      <vt:lpstr>Custom Fields Data And Definition</vt:lpstr>
      <vt:lpstr>Dedicated Tenant Database</vt:lpstr>
      <vt:lpstr>Shared Database, Fixed Set of Extensions</vt:lpstr>
      <vt:lpstr>Same Database, Variable Custom Extensions</vt:lpstr>
      <vt:lpstr>Scaling the Application</vt:lpstr>
      <vt:lpstr>Shared Services</vt:lpstr>
      <vt:lpstr>Fundamental Question “Do it yourself” vs. get it “as a service”</vt:lpstr>
      <vt:lpstr>Microsoft resources that will help you</vt:lpstr>
      <vt:lpstr>LitwareHR Reference Application Multiple clients, servers + services</vt:lpstr>
      <vt:lpstr>Application Design Tools The Software+Services Blueprints Library</vt:lpstr>
      <vt:lpstr>Find a Development Partner: www.isvnxt.com </vt:lpstr>
      <vt:lpstr>Select the Right Hosting Partner</vt:lpstr>
      <vt:lpstr>For More Information</vt:lpstr>
      <vt:lpstr>Questions?</vt:lpstr>
      <vt:lpstr>Slide 38</vt:lpstr>
      <vt:lpstr>Case studies</vt:lpstr>
      <vt:lpstr>Success Stories</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2009-05-20T13:55:33Z</dcterms:created>
  <dcterms:modified xsi:type="dcterms:W3CDTF">2009-07-22T21:14:26Z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0x01010085D46F7EC7E95947B67BEC980D487292</vt:lpwstr>
  </property>
  <property fmtid="{D5CDD505-2E9C-101B-9397-08002B2CF9AE}" pid="3" name="_MarkAsFinal">
    <vt:bool>true</vt:bool>
  </property>
</Properties>
</file>