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4"/>
  </p:sldMasterIdLst>
  <p:notesMasterIdLst>
    <p:notesMasterId r:id="rId35"/>
  </p:notesMasterIdLst>
  <p:handoutMasterIdLst>
    <p:handoutMasterId r:id="rId36"/>
  </p:handoutMasterIdLst>
  <p:sldIdLst>
    <p:sldId id="285" r:id="rId5"/>
    <p:sldId id="322" r:id="rId6"/>
    <p:sldId id="323" r:id="rId7"/>
    <p:sldId id="324" r:id="rId8"/>
    <p:sldId id="325" r:id="rId9"/>
    <p:sldId id="328" r:id="rId10"/>
    <p:sldId id="380" r:id="rId11"/>
    <p:sldId id="398" r:id="rId12"/>
    <p:sldId id="331" r:id="rId13"/>
    <p:sldId id="332" r:id="rId14"/>
    <p:sldId id="333" r:id="rId15"/>
    <p:sldId id="334" r:id="rId16"/>
    <p:sldId id="397" r:id="rId17"/>
    <p:sldId id="336" r:id="rId18"/>
    <p:sldId id="396" r:id="rId19"/>
    <p:sldId id="338" r:id="rId20"/>
    <p:sldId id="339" r:id="rId21"/>
    <p:sldId id="340" r:id="rId22"/>
    <p:sldId id="381" r:id="rId23"/>
    <p:sldId id="382" r:id="rId24"/>
    <p:sldId id="343" r:id="rId25"/>
    <p:sldId id="383" r:id="rId26"/>
    <p:sldId id="378" r:id="rId27"/>
    <p:sldId id="346" r:id="rId28"/>
    <p:sldId id="347" r:id="rId29"/>
    <p:sldId id="399" r:id="rId30"/>
    <p:sldId id="400" r:id="rId31"/>
    <p:sldId id="379" r:id="rId32"/>
    <p:sldId id="351" r:id="rId33"/>
    <p:sldId id="375" r:id="rId34"/>
  </p:sldIdLst>
  <p:sldSz cx="9144000" cy="6858000" type="screen4x3"/>
  <p:notesSz cx="6858000" cy="9144000"/>
  <p:defaultTextStyle>
    <a:defPPr>
      <a:defRPr lang="en-U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661C"/>
    <a:srgbClr val="000000"/>
    <a:srgbClr val="DCDCDC"/>
    <a:srgbClr val="CFCFCF"/>
    <a:srgbClr val="B6B6B6"/>
    <a:srgbClr val="FFFFFF"/>
    <a:srgbClr val="E48302"/>
    <a:srgbClr val="FD9203"/>
    <a:srgbClr val="5DB224"/>
    <a:srgbClr val="96C7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0" autoAdjust="0"/>
    <p:restoredTop sz="76667" autoAdjust="0"/>
  </p:normalViewPr>
  <p:slideViewPr>
    <p:cSldViewPr>
      <p:cViewPr varScale="1">
        <p:scale>
          <a:sx n="79" d="100"/>
          <a:sy n="79" d="100"/>
        </p:scale>
        <p:origin x="-990" y="-90"/>
      </p:cViewPr>
      <p:guideLst>
        <p:guide orient="horz" pos="144"/>
        <p:guide orient="horz" pos="912"/>
        <p:guide orient="horz" pos="1488"/>
        <p:guide orient="horz" pos="1200"/>
        <p:guide orient="horz" pos="2736"/>
        <p:guide orient="horz" pos="4319"/>
        <p:guide pos="2880"/>
        <p:guide pos="240"/>
        <p:guide pos="480"/>
        <p:guide pos="5520"/>
        <p:guide pos="863"/>
        <p:guide pos="5299"/>
        <p:guide pos="20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F5198-D814-4F07-A84F-942E63C84983}" type="datetimeFigureOut">
              <a:rPr lang="en-US" smtClean="0"/>
              <a:pPr/>
              <a:t>7/22/2009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248399" y="8685213"/>
            <a:ext cx="6080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0CB99-47E3-46F4-AAEB-3919FBEFC0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FBCD4-166E-446F-AF18-7D4A0CF9AEF6}" type="datetimeFigureOut">
              <a:rPr lang="en-US" smtClean="0"/>
              <a:pPr/>
              <a:t>7/22/2009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63312-38AA-4E1E-B2B5-0F8F122B2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lnSpc>
        <a:spcPct val="90000"/>
      </a:lnSpc>
      <a:spcAft>
        <a:spcPts val="333"/>
      </a:spcAft>
      <a:defRPr sz="900" kern="1200">
        <a:solidFill>
          <a:schemeClr val="tx1"/>
        </a:solidFill>
        <a:latin typeface="Segoe" pitchFamily="34" charset="0"/>
        <a:ea typeface="+mn-ea"/>
        <a:cs typeface="+mn-cs"/>
      </a:defRPr>
    </a:lvl1pPr>
    <a:lvl2pPr marL="212981" indent="-105829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" pitchFamily="34" charset="0"/>
        <a:ea typeface="+mn-ea"/>
        <a:cs typeface="+mn-cs"/>
      </a:defRPr>
    </a:lvl2pPr>
    <a:lvl3pPr marL="328070" indent="-115090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" pitchFamily="34" charset="0"/>
        <a:ea typeface="+mn-ea"/>
        <a:cs typeface="+mn-cs"/>
      </a:defRPr>
    </a:lvl3pPr>
    <a:lvl4pPr marL="482846" indent="-146838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" pitchFamily="34" charset="0"/>
        <a:ea typeface="+mn-ea"/>
        <a:cs typeface="+mn-cs"/>
      </a:defRPr>
    </a:lvl4pPr>
    <a:lvl5pPr marL="615132" indent="-115090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" pitchFamily="34" charset="0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536EA1-9F17-4651-8A75-B6C133850D3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27872-CE04-43B8-A9B6-A13B5C25C6F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spcAft>
                <a:spcPts val="589"/>
              </a:spcAft>
            </a:pPr>
            <a:endParaRPr lang="en-US" dirty="0"/>
          </a:p>
        </p:txBody>
      </p:sp>
      <p:sp>
        <p:nvSpPr>
          <p:cNvPr id="368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73695-8E18-4EE5-A74F-ED0F0F85AF39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264">
              <a:spcAft>
                <a:spcPts val="327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4C5C4-93B9-45E7-9B50-AC4DBE504C8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42C4C5C4-93B9-45E7-9B50-AC4DBE504C85}" type="slidenum">
              <a:rPr lang="en-US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42C4C5C4-93B9-45E7-9B50-AC4DBE504C85}" type="slidenum">
              <a:rPr lang="en-US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42C4C5C4-93B9-45E7-9B50-AC4DBE504C85}" type="slidenum">
              <a:rPr lang="en-US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42C4C5C4-93B9-45E7-9B50-AC4DBE504C85}" type="slidenum">
              <a:rPr lang="en-US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4C5C4-93B9-45E7-9B50-AC4DBE504C8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4C5C4-93B9-45E7-9B50-AC4DBE504C8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9617F17-64BC-4A2E-ADE1-AB5EC1AD9AF8}" type="slidenum">
              <a:rPr lang="en-US" sz="1200" kern="120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z="1200" kern="1200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9617F17-64BC-4A2E-ADE1-AB5EC1AD9AF8}" type="slidenum">
              <a:rPr lang="en-US" sz="1200" kern="120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z="1200" kern="1200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17144-4315-49C6-915D-CD14A505FC3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7/22/2009 2:13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211E-D7A4-40B3-A148-C1ADFAD86B3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366C4-86DD-42EE-A6DE-C7CD15E2FEA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29E26-5A3B-4A1F-A30C-456A91DA67B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4406900"/>
            <a:ext cx="5470525" cy="1523495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kumimoji="0" lang="en-US" sz="4000" b="1" i="0" u="none" strike="noStrike" kern="1200" cap="all" spc="-150" normalizeH="0" baseline="0" noProof="0" dirty="0">
                <a:ln w="3175"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2"/>
                    </a:gs>
                  </a:gsLst>
                  <a:lin ang="5400000" scaled="0"/>
                </a:gradFill>
                <a:effectLst>
                  <a:outerShdw blurRad="889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475" y="2895600"/>
            <a:ext cx="5470525" cy="1447801"/>
          </a:xfrm>
        </p:spPr>
        <p:txBody>
          <a:bodyPr vert="horz" lIns="0" tIns="0" rIns="0" bIns="0" rtlCol="0"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742015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1 - Prints in GRAYSCAL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177587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7" r:id="rId2"/>
    <p:sldLayoutId id="2147483698" r:id="rId3"/>
    <p:sldLayoutId id="2147483700" r:id="rId4"/>
    <p:sldLayoutId id="2147483701" r:id="rId5"/>
    <p:sldLayoutId id="2147483702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000" b="0" kern="1200" cap="none" spc="-150" dirty="0">
          <a:ln w="3175">
            <a:noFill/>
          </a:ln>
          <a:gradFill>
            <a:gsLst>
              <a:gs pos="5000">
                <a:schemeClr val="tx1"/>
              </a:gs>
              <a:gs pos="85000">
                <a:schemeClr val="tx2"/>
              </a:gs>
            </a:gsLst>
            <a:lin ang="5400000" scaled="0"/>
          </a:gradFill>
          <a:effectLst>
            <a:outerShdw blurRad="88900" algn="c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44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9"/>
        </a:buBlip>
        <a:defRPr sz="28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630238" indent="-2857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9"/>
        </a:buBlip>
        <a:defRPr sz="24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914400" indent="-284163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9"/>
        </a:buBlip>
        <a:defRPr sz="20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146175" indent="-2317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9"/>
        </a:buBlip>
        <a:defRPr sz="18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371600" indent="-22542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9"/>
        </a:buBlip>
        <a:defRPr sz="18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9" Type="http://schemas.openxmlformats.org/officeDocument/2006/relationships/image" Target="../media/image77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34" Type="http://schemas.openxmlformats.org/officeDocument/2006/relationships/image" Target="../media/image7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33" Type="http://schemas.openxmlformats.org/officeDocument/2006/relationships/image" Target="../media/image71.png"/><Relationship Id="rId38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37" Type="http://schemas.openxmlformats.org/officeDocument/2006/relationships/image" Target="../media/image75.png"/><Relationship Id="rId40" Type="http://schemas.openxmlformats.org/officeDocument/2006/relationships/image" Target="../media/image78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36" Type="http://schemas.openxmlformats.org/officeDocument/2006/relationships/image" Target="../media/image74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5" Type="http://schemas.openxmlformats.org/officeDocument/2006/relationships/image" Target="../media/image82.jpeg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plussready.com/" TargetMode="External"/><Relationship Id="rId4" Type="http://schemas.openxmlformats.org/officeDocument/2006/relationships/image" Target="../media/image8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png"/><Relationship Id="rId4" Type="http://schemas.openxmlformats.org/officeDocument/2006/relationships/hyperlink" Target="http://www.microsoft.com/hosting/programs/incubationcenter.msp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bizspark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uralconsulting.co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sisvoff@microsoft.com" TargetMode="External"/><Relationship Id="rId4" Type="http://schemas.openxmlformats.org/officeDocument/2006/relationships/hyperlink" Target="http://www.microsoft.com/hosting/isv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hyperlink" Target="http://www.asp.net/ajax" TargetMode="External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gif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hyperlink" Target="http://quickbooks.intuit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6.gif"/><Relationship Id="rId5" Type="http://schemas.openxmlformats.org/officeDocument/2006/relationships/image" Target="../media/image31.jpeg"/><Relationship Id="rId15" Type="http://schemas.openxmlformats.org/officeDocument/2006/relationships/image" Target="../media/image39.png"/><Relationship Id="rId10" Type="http://schemas.openxmlformats.org/officeDocument/2006/relationships/hyperlink" Target="http://myob.com/servlet/Satellite?cid=1105078110482&amp;pagename=MYOB/Page/HomePageTemplate&amp;site=en_AU&amp;c=Page" TargetMode="External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The Partner Opportunity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4453247"/>
            <a:ext cx="9144000" cy="1718953"/>
          </a:xfrm>
          <a:prstGeom prst="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Positioned For Success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005513"/>
            <a:ext cx="8382000" cy="3573286"/>
          </a:xfrm>
        </p:spPr>
        <p:txBody>
          <a:bodyPr/>
          <a:lstStyle/>
          <a:p>
            <a:pPr marL="225425" indent="-225425">
              <a:spcAft>
                <a:spcPts val="600"/>
              </a:spcAft>
            </a:pPr>
            <a:r>
              <a:rPr lang="en-US" sz="2000" dirty="0" smtClean="0"/>
              <a:t>Microsoft, more than any other major technology company, is channel driven </a:t>
            </a:r>
          </a:p>
          <a:p>
            <a:pPr marL="225425" indent="-225425">
              <a:spcAft>
                <a:spcPts val="600"/>
              </a:spcAft>
            </a:pPr>
            <a:r>
              <a:rPr lang="en-US" sz="2000" dirty="0" smtClean="0"/>
              <a:t>Microsoft will continue to be a platform company… </a:t>
            </a:r>
            <a:br>
              <a:rPr lang="en-US" sz="2000" dirty="0" smtClean="0"/>
            </a:br>
            <a:r>
              <a:rPr lang="en-US" sz="2000" dirty="0" smtClean="0"/>
              <a:t>no matter where the platform resides</a:t>
            </a:r>
          </a:p>
          <a:p>
            <a:pPr marL="225425" indent="-225425">
              <a:spcAft>
                <a:spcPts val="600"/>
              </a:spcAft>
            </a:pPr>
            <a:r>
              <a:rPr lang="en-US" sz="2000" dirty="0" smtClean="0"/>
              <a:t>Microsoft has a track record of innovation with respect to </a:t>
            </a:r>
            <a:br>
              <a:rPr lang="en-US" sz="2000" dirty="0" smtClean="0"/>
            </a:br>
            <a:r>
              <a:rPr lang="en-US" sz="2000" dirty="0" smtClean="0"/>
              <a:t>partner business models that helps Microsoft and our partners </a:t>
            </a:r>
            <a:br>
              <a:rPr lang="en-US" sz="2000" dirty="0" smtClean="0"/>
            </a:br>
            <a:r>
              <a:rPr lang="en-US" sz="2000" dirty="0" smtClean="0"/>
              <a:t>take advantage of new opportunities</a:t>
            </a:r>
          </a:p>
          <a:p>
            <a:pPr marL="225425" indent="-225425">
              <a:spcAft>
                <a:spcPts val="600"/>
              </a:spcAft>
            </a:pPr>
            <a:r>
              <a:rPr lang="en-US" sz="2000" dirty="0" smtClean="0"/>
              <a:t>The Software Applications market will grow by $51B in the next 5 years – </a:t>
            </a:r>
            <a:br>
              <a:rPr lang="en-US" sz="2000" dirty="0" smtClean="0"/>
            </a:br>
            <a:r>
              <a:rPr lang="en-US" sz="2000" dirty="0" smtClean="0"/>
              <a:t>five times more growth than the SaaS market. Microsoft’s Software+Services strategy gives ISVs a way to embrace SaaS but still target the larger opportunity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11364" y="4578676"/>
            <a:ext cx="6523036" cy="14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2550" marR="0" lvl="0" indent="-82550" algn="l" defTabSz="-13873163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“</a:t>
            </a:r>
            <a:r>
              <a:rPr lang="en-US" i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Everyone in our industry is rethinking the relationship between software and services. We believe the future is in software plus services – combinations that give customers more options and create great new opportunities for partners. Microsoft, with our partners, is positioned to lead the way.” </a:t>
            </a:r>
            <a:endParaRPr lang="en-US" sz="1600" i="1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pPr marL="342900" marR="0" lvl="0" indent="0" algn="r" defTabSz="-13873163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– Steve Ballmer, WPC 2007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475" y="4559155"/>
            <a:ext cx="1076526" cy="150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74"/>
          <p:cNvGrpSpPr/>
          <p:nvPr/>
        </p:nvGrpSpPr>
        <p:grpSpPr>
          <a:xfrm>
            <a:off x="4876800" y="1653688"/>
            <a:ext cx="4210878" cy="2398163"/>
            <a:chOff x="4876800" y="1653688"/>
            <a:chExt cx="4210878" cy="2398163"/>
          </a:xfrm>
        </p:grpSpPr>
        <p:grpSp>
          <p:nvGrpSpPr>
            <p:cNvPr id="144" name="Group 143"/>
            <p:cNvGrpSpPr/>
            <p:nvPr/>
          </p:nvGrpSpPr>
          <p:grpSpPr>
            <a:xfrm>
              <a:off x="4876800" y="1653688"/>
              <a:ext cx="3886200" cy="1905000"/>
              <a:chOff x="4876800" y="1676400"/>
              <a:chExt cx="3886200" cy="1905000"/>
            </a:xfrm>
          </p:grpSpPr>
          <p:sp>
            <p:nvSpPr>
              <p:cNvPr id="142" name="Rectangle 141"/>
              <p:cNvSpPr/>
              <p:nvPr/>
            </p:nvSpPr>
            <p:spPr bwMode="auto">
              <a:xfrm>
                <a:off x="4904977" y="1676400"/>
                <a:ext cx="3858023" cy="1905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82880" tIns="137160" rIns="182880" bIns="13716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lvl="1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US" altLang="zh-CN" sz="1400" b="1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Independent Software+Services Vendor:</a:t>
                </a:r>
                <a:r>
                  <a:rPr lang="en-US" altLang="zh-CN" sz="14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 </a:t>
                </a:r>
                <a:br>
                  <a:rPr lang="en-US" altLang="zh-CN" sz="14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</a:br>
                <a:r>
                  <a:rPr lang="en-US" altLang="zh-CN" sz="14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Develops Intellectual Property comprised of unique combinations of on-premise and hosted capabilities which they repeatedly sell as a service to customers.</a:t>
                </a:r>
                <a:endParaRPr lang="en-US" altLang="zh-CN" sz="14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4876800" y="2891292"/>
                <a:ext cx="3200400" cy="685800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200" dirty="0" smtClean="0">
                  <a:solidFill>
                    <a:prstClr val="black"/>
                  </a:solidFill>
                  <a:latin typeface="Arial" charset="0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953000" y="3008041"/>
                <a:ext cx="2819400" cy="4523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0" rIns="17780" bIns="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1400" b="1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Independent </a:t>
                </a:r>
                <a:br>
                  <a:rPr lang="en-US" altLang="zh-CN" sz="1400" b="1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</a:br>
                <a:r>
                  <a:rPr lang="en-US" altLang="zh-CN" sz="1400" b="1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Software+Services Vendor</a:t>
                </a:r>
                <a:endParaRPr lang="en-US" altLang="zh-CN" sz="1400" b="1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pic>
          <p:nvPicPr>
            <p:cNvPr id="86" name="Picture 9" descr="C:\Users\kimboeh\Documents\MARCOM\Logos\Hosted Dynamics CRM\VPService_NoBar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472238" y="2436411"/>
              <a:ext cx="1615440" cy="161544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r>
              <a:rPr lang="en-US" dirty="0" smtClean="0"/>
              <a:t>Microsoft’s Software+Services Expands ISV Opportunities</a:t>
            </a:r>
            <a:endParaRPr lang="en-US" dirty="0"/>
          </a:p>
        </p:txBody>
      </p:sp>
      <p:sp>
        <p:nvSpPr>
          <p:cNvPr id="84" name="Up Arrow 83"/>
          <p:cNvSpPr/>
          <p:nvPr/>
        </p:nvSpPr>
        <p:spPr bwMode="auto">
          <a:xfrm rot="5400000">
            <a:off x="4107732" y="2122417"/>
            <a:ext cx="875394" cy="967542"/>
          </a:xfrm>
          <a:prstGeom prst="upArrow">
            <a:avLst>
              <a:gd name="adj1" fmla="val 62926"/>
              <a:gd name="adj2" fmla="val 58615"/>
            </a:avLst>
          </a:prstGeom>
          <a:gradFill rotWithShape="1">
            <a:gsLst>
              <a:gs pos="0">
                <a:schemeClr val="tx1">
                  <a:alpha val="0"/>
                </a:schemeClr>
              </a:gs>
              <a:gs pos="66000">
                <a:schemeClr val="tx1">
                  <a:alpha val="50000"/>
                </a:schemeClr>
              </a:gs>
              <a:gs pos="100000">
                <a:schemeClr val="tx1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/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380999" y="3508374"/>
            <a:ext cx="8597350" cy="2809599"/>
            <a:chOff x="380999" y="3508374"/>
            <a:chExt cx="8597350" cy="2809599"/>
          </a:xfrm>
        </p:grpSpPr>
        <p:grpSp>
          <p:nvGrpSpPr>
            <p:cNvPr id="174" name="Group 173"/>
            <p:cNvGrpSpPr/>
            <p:nvPr/>
          </p:nvGrpSpPr>
          <p:grpSpPr>
            <a:xfrm>
              <a:off x="380999" y="3508374"/>
              <a:ext cx="8597350" cy="2809599"/>
              <a:chOff x="380999" y="3508374"/>
              <a:chExt cx="8597350" cy="2809599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6623304" y="3703836"/>
                <a:ext cx="393192" cy="2268"/>
              </a:xfrm>
              <a:prstGeom prst="line">
                <a:avLst/>
              </a:prstGeom>
              <a:ln w="38100">
                <a:solidFill>
                  <a:schemeClr val="accent2">
                    <a:lumMod val="20000"/>
                    <a:lumOff val="8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2" name="Group 171"/>
              <p:cNvGrpSpPr/>
              <p:nvPr/>
            </p:nvGrpSpPr>
            <p:grpSpPr>
              <a:xfrm>
                <a:off x="380999" y="3903648"/>
                <a:ext cx="8597350" cy="2414325"/>
                <a:chOff x="380999" y="3903648"/>
                <a:chExt cx="8597350" cy="2414325"/>
              </a:xfrm>
            </p:grpSpPr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1368485" y="3915522"/>
                  <a:ext cx="6409944" cy="1588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TextBox 123"/>
                <p:cNvSpPr txBox="1"/>
                <p:nvPr/>
              </p:nvSpPr>
              <p:spPr>
                <a:xfrm>
                  <a:off x="3536849" y="3930976"/>
                  <a:ext cx="62598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spc="-150" dirty="0" smtClean="0">
                      <a:ln w="3175">
                        <a:noFill/>
                      </a:ln>
                      <a:gradFill>
                        <a:gsLst>
                          <a:gs pos="5000">
                            <a:schemeClr val="tx1"/>
                          </a:gs>
                          <a:gs pos="85000">
                            <a:schemeClr val="tx2"/>
                          </a:gs>
                        </a:gsLst>
                        <a:lin ang="5400000" scaled="0"/>
                      </a:gradFill>
                      <a:effectLst>
                        <a:outerShdw blurRad="88900" algn="ctr" rotWithShape="0">
                          <a:prstClr val="black">
                            <a:alpha val="40000"/>
                          </a:prstClr>
                        </a:outerShdw>
                      </a:effectLst>
                      <a:latin typeface="+mj-lt"/>
                      <a:ea typeface="+mj-ea"/>
                      <a:cs typeface="+mj-cs"/>
                    </a:rPr>
                    <a:t>+?</a:t>
                  </a:r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5658678" y="3930976"/>
                  <a:ext cx="62598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spc="-150" dirty="0" smtClean="0">
                      <a:ln w="3175">
                        <a:noFill/>
                      </a:ln>
                      <a:gradFill>
                        <a:gsLst>
                          <a:gs pos="5000">
                            <a:schemeClr val="tx1"/>
                          </a:gs>
                          <a:gs pos="85000">
                            <a:schemeClr val="tx2"/>
                          </a:gs>
                        </a:gsLst>
                        <a:lin ang="5400000" scaled="0"/>
                      </a:gradFill>
                      <a:effectLst>
                        <a:outerShdw blurRad="88900" algn="ctr" rotWithShape="0">
                          <a:prstClr val="black">
                            <a:alpha val="40000"/>
                          </a:prstClr>
                        </a:outerShdw>
                      </a:effectLst>
                      <a:latin typeface="+mj-lt"/>
                      <a:ea typeface="+mj-ea"/>
                      <a:cs typeface="+mj-cs"/>
                    </a:rPr>
                    <a:t>+?</a:t>
                  </a:r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7782339" y="3930976"/>
                  <a:ext cx="62598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spc="-150" dirty="0" smtClean="0">
                      <a:ln w="3175">
                        <a:noFill/>
                      </a:ln>
                      <a:gradFill>
                        <a:gsLst>
                          <a:gs pos="5000">
                            <a:schemeClr val="tx1"/>
                          </a:gs>
                          <a:gs pos="85000">
                            <a:schemeClr val="tx2"/>
                          </a:gs>
                        </a:gsLst>
                        <a:lin ang="5400000" scaled="0"/>
                      </a:gradFill>
                      <a:effectLst>
                        <a:outerShdw blurRad="88900" algn="ctr" rotWithShape="0">
                          <a:prstClr val="black">
                            <a:alpha val="40000"/>
                          </a:prstClr>
                        </a:outerShdw>
                      </a:effectLst>
                      <a:latin typeface="+mj-lt"/>
                      <a:ea typeface="+mj-ea"/>
                      <a:cs typeface="+mj-cs"/>
                    </a:rPr>
                    <a:t>+?</a:t>
                  </a:r>
                </a:p>
              </p:txBody>
            </p:sp>
            <p:grpSp>
              <p:nvGrpSpPr>
                <p:cNvPr id="170" name="Group 169"/>
                <p:cNvGrpSpPr/>
                <p:nvPr/>
              </p:nvGrpSpPr>
              <p:grpSpPr>
                <a:xfrm>
                  <a:off x="4631738" y="3903648"/>
                  <a:ext cx="2218214" cy="2376982"/>
                  <a:chOff x="4631738" y="3903648"/>
                  <a:chExt cx="2218214" cy="2376982"/>
                </a:xfrm>
              </p:grpSpPr>
              <p:cxnSp>
                <p:nvCxnSpPr>
                  <p:cNvPr id="109" name="Straight Connector 108"/>
                  <p:cNvCxnSpPr/>
                  <p:nvPr/>
                </p:nvCxnSpPr>
                <p:spPr>
                  <a:xfrm rot="5400000" flipH="1" flipV="1">
                    <a:off x="5406084" y="4132248"/>
                    <a:ext cx="457200" cy="0"/>
                  </a:xfrm>
                  <a:prstGeom prst="line">
                    <a:avLst/>
                  </a:prstGeom>
                  <a:ln w="38100">
                    <a:solidFill>
                      <a:schemeClr val="accent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4" name="Group 153"/>
                  <p:cNvGrpSpPr/>
                  <p:nvPr/>
                </p:nvGrpSpPr>
                <p:grpSpPr>
                  <a:xfrm>
                    <a:off x="4631738" y="4344987"/>
                    <a:ext cx="2005893" cy="1600200"/>
                    <a:chOff x="352823" y="6858000"/>
                    <a:chExt cx="3886200" cy="1905000"/>
                  </a:xfrm>
                </p:grpSpPr>
                <p:sp>
                  <p:nvSpPr>
                    <p:cNvPr id="155" name="Rectangle 154"/>
                    <p:cNvSpPr/>
                    <p:nvPr/>
                  </p:nvSpPr>
                  <p:spPr bwMode="auto">
                    <a:xfrm>
                      <a:off x="381000" y="6858000"/>
                      <a:ext cx="3858023" cy="19050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137160" tIns="91440" rIns="137160" bIns="9144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lvl="1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/>
                      </a:pPr>
                      <a:r>
                        <a:rPr lang="en-US" altLang="zh-CN" sz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</a:rPr>
                        <a:t>Bundled hosting of customer web sites and web services that leverage the core solution.</a:t>
                      </a:r>
                    </a:p>
                  </p:txBody>
                </p:sp>
                <p:sp>
                  <p:nvSpPr>
                    <p:cNvPr id="156" name="Rectangle 155"/>
                    <p:cNvSpPr/>
                    <p:nvPr/>
                  </p:nvSpPr>
                  <p:spPr bwMode="auto">
                    <a:xfrm>
                      <a:off x="352823" y="8072892"/>
                      <a:ext cx="3200400" cy="68580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chemeClr val="bg1">
                            <a:alpha val="50000"/>
                          </a:schemeClr>
                        </a:gs>
                      </a:gsLst>
                      <a:lin ang="0" scaled="0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200" dirty="0" smtClean="0">
                        <a:solidFill>
                          <a:prstClr val="black"/>
                        </a:solidFill>
                        <a:latin typeface="Arial" charset="0"/>
                        <a:ea typeface="ＭＳ Ｐゴシック" pitchFamily="34" charset="-128"/>
                        <a:cs typeface="Arial"/>
                      </a:endParaRPr>
                    </a:p>
                  </p:txBody>
                </p:sp>
                <p:sp>
                  <p:nvSpPr>
                    <p:cNvPr id="157" name="Rectangle 156"/>
                    <p:cNvSpPr/>
                    <p:nvPr/>
                  </p:nvSpPr>
                  <p:spPr>
                    <a:xfrm>
                      <a:off x="429023" y="8189640"/>
                      <a:ext cx="2628967" cy="452304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53340" tIns="0" rIns="17780" bIns="0" numCol="1" spcCol="1270" anchor="ctr" anchorCtr="0">
                      <a:noAutofit/>
                    </a:bodyPr>
                    <a:lstStyle/>
                    <a:p>
                      <a:pPr lvl="0" algn="ctr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US" altLang="zh-CN" sz="1200" b="1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</a:rPr>
                        <a:t>Hosting Service Provider</a:t>
                      </a:r>
                    </a:p>
                  </p:txBody>
                </p:sp>
              </p:grpSp>
              <p:pic>
                <p:nvPicPr>
                  <p:cNvPr id="1032" name="Picture 8" descr="C:\Users\kimboeh\Documents\MARCOM\Logos\Hosted Dynamics CRM\ExternalManager_NoBar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/>
                  <a:srcRect/>
                  <a:stretch>
                    <a:fillRect/>
                  </a:stretch>
                </p:blipFill>
                <p:spPr bwMode="auto">
                  <a:xfrm>
                    <a:off x="5780105" y="5210783"/>
                    <a:ext cx="1069847" cy="1069847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</p:pic>
            </p:grpSp>
            <p:grpSp>
              <p:nvGrpSpPr>
                <p:cNvPr id="169" name="Group 168"/>
                <p:cNvGrpSpPr/>
                <p:nvPr/>
              </p:nvGrpSpPr>
              <p:grpSpPr>
                <a:xfrm>
                  <a:off x="2506368" y="3903649"/>
                  <a:ext cx="2223629" cy="2367837"/>
                  <a:chOff x="2506368" y="3903649"/>
                  <a:chExt cx="2223629" cy="2367837"/>
                </a:xfrm>
              </p:grpSpPr>
              <p:cxnSp>
                <p:nvCxnSpPr>
                  <p:cNvPr id="110" name="Straight Connector 109"/>
                  <p:cNvCxnSpPr/>
                  <p:nvPr/>
                </p:nvCxnSpPr>
                <p:spPr>
                  <a:xfrm rot="5400000" flipH="1" flipV="1">
                    <a:off x="3280714" y="4132249"/>
                    <a:ext cx="457200" cy="0"/>
                  </a:xfrm>
                  <a:prstGeom prst="line">
                    <a:avLst/>
                  </a:prstGeom>
                  <a:ln w="38100">
                    <a:solidFill>
                      <a:schemeClr val="accent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0" name="Group 149"/>
                  <p:cNvGrpSpPr/>
                  <p:nvPr/>
                </p:nvGrpSpPr>
                <p:grpSpPr>
                  <a:xfrm>
                    <a:off x="2506368" y="4344987"/>
                    <a:ext cx="2005893" cy="1600200"/>
                    <a:chOff x="352823" y="6858000"/>
                    <a:chExt cx="3886200" cy="1905000"/>
                  </a:xfrm>
                </p:grpSpPr>
                <p:sp>
                  <p:nvSpPr>
                    <p:cNvPr id="151" name="Rectangle 150"/>
                    <p:cNvSpPr/>
                    <p:nvPr/>
                  </p:nvSpPr>
                  <p:spPr bwMode="auto">
                    <a:xfrm>
                      <a:off x="381000" y="6858000"/>
                      <a:ext cx="3858023" cy="19050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137160" tIns="91440" rIns="137160" bIns="9144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lvl="1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/>
                      </a:pPr>
                      <a:r>
                        <a:rPr lang="en-US" altLang="zh-CN" sz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</a:rPr>
                        <a:t>Value-added resale of complementary services developed by other ISVs.</a:t>
                      </a:r>
                    </a:p>
                  </p:txBody>
                </p:sp>
                <p:sp>
                  <p:nvSpPr>
                    <p:cNvPr id="152" name="Rectangle 151"/>
                    <p:cNvSpPr/>
                    <p:nvPr/>
                  </p:nvSpPr>
                  <p:spPr bwMode="auto">
                    <a:xfrm>
                      <a:off x="352823" y="8072892"/>
                      <a:ext cx="3200400" cy="68580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chemeClr val="bg1">
                            <a:alpha val="50000"/>
                          </a:schemeClr>
                        </a:gs>
                      </a:gsLst>
                      <a:lin ang="0" scaled="0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200" dirty="0" smtClean="0">
                        <a:solidFill>
                          <a:prstClr val="black"/>
                        </a:solidFill>
                        <a:latin typeface="Arial" charset="0"/>
                        <a:ea typeface="ＭＳ Ｐゴシック" pitchFamily="34" charset="-128"/>
                        <a:cs typeface="Arial"/>
                      </a:endParaRPr>
                    </a:p>
                  </p:txBody>
                </p:sp>
                <p:sp>
                  <p:nvSpPr>
                    <p:cNvPr id="153" name="Rectangle 152"/>
                    <p:cNvSpPr/>
                    <p:nvPr/>
                  </p:nvSpPr>
                  <p:spPr>
                    <a:xfrm>
                      <a:off x="429023" y="8189640"/>
                      <a:ext cx="2628967" cy="452304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53340" tIns="0" rIns="17780" bIns="0" numCol="1" spcCol="1270" anchor="ctr" anchorCtr="0">
                      <a:noAutofit/>
                    </a:bodyPr>
                    <a:lstStyle/>
                    <a:p>
                      <a:pPr lvl="0" algn="ctr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US" altLang="zh-CN" sz="1200" b="1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</a:rPr>
                        <a:t>Value-added Reseller</a:t>
                      </a:r>
                    </a:p>
                  </p:txBody>
                </p:sp>
              </p:grpSp>
              <p:pic>
                <p:nvPicPr>
                  <p:cNvPr id="1029" name="Picture 5" descr="C:\Users\kimboeh\Documents\MARCOM\Logos\Hosted Dynamics CRM\VPMarketing_NoBar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/>
                  <a:srcRect/>
                  <a:stretch>
                    <a:fillRect/>
                  </a:stretch>
                </p:blipFill>
                <p:spPr bwMode="auto">
                  <a:xfrm>
                    <a:off x="3669294" y="5210783"/>
                    <a:ext cx="1060703" cy="1060703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</p:pic>
            </p:grpSp>
            <p:grpSp>
              <p:nvGrpSpPr>
                <p:cNvPr id="171" name="Group 170"/>
                <p:cNvGrpSpPr/>
                <p:nvPr/>
              </p:nvGrpSpPr>
              <p:grpSpPr>
                <a:xfrm>
                  <a:off x="6757107" y="3903649"/>
                  <a:ext cx="2221242" cy="2405302"/>
                  <a:chOff x="6757107" y="3903649"/>
                  <a:chExt cx="2221242" cy="2405302"/>
                </a:xfrm>
              </p:grpSpPr>
              <p:cxnSp>
                <p:nvCxnSpPr>
                  <p:cNvPr id="111" name="Straight Connector 110"/>
                  <p:cNvCxnSpPr/>
                  <p:nvPr/>
                </p:nvCxnSpPr>
                <p:spPr>
                  <a:xfrm rot="5400000" flipH="1" flipV="1">
                    <a:off x="7531455" y="4132249"/>
                    <a:ext cx="457200" cy="0"/>
                  </a:xfrm>
                  <a:prstGeom prst="line">
                    <a:avLst/>
                  </a:prstGeom>
                  <a:ln w="38100">
                    <a:solidFill>
                      <a:schemeClr val="accent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8" name="Group 157"/>
                  <p:cNvGrpSpPr/>
                  <p:nvPr/>
                </p:nvGrpSpPr>
                <p:grpSpPr>
                  <a:xfrm>
                    <a:off x="6757107" y="4346574"/>
                    <a:ext cx="2005893" cy="1600200"/>
                    <a:chOff x="352823" y="6858000"/>
                    <a:chExt cx="3886200" cy="1905000"/>
                  </a:xfrm>
                </p:grpSpPr>
                <p:sp>
                  <p:nvSpPr>
                    <p:cNvPr id="159" name="Rectangle 158"/>
                    <p:cNvSpPr/>
                    <p:nvPr/>
                  </p:nvSpPr>
                  <p:spPr bwMode="auto">
                    <a:xfrm>
                      <a:off x="381000" y="6858000"/>
                      <a:ext cx="3858023" cy="19050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137160" tIns="91440" rIns="137160" bIns="9144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lvl="1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/>
                      </a:pPr>
                      <a:r>
                        <a:rPr lang="en-US" altLang="zh-CN" sz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</a:rPr>
                        <a:t>Related business process services and consulting, delivered remotely.</a:t>
                      </a:r>
                    </a:p>
                  </p:txBody>
                </p:sp>
                <p:sp>
                  <p:nvSpPr>
                    <p:cNvPr id="160" name="Rectangle 159"/>
                    <p:cNvSpPr/>
                    <p:nvPr/>
                  </p:nvSpPr>
                  <p:spPr bwMode="auto">
                    <a:xfrm>
                      <a:off x="352823" y="8072892"/>
                      <a:ext cx="3200400" cy="68580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chemeClr val="bg1">
                            <a:alpha val="50000"/>
                          </a:schemeClr>
                        </a:gs>
                      </a:gsLst>
                      <a:lin ang="0" scaled="0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200" dirty="0" smtClean="0">
                        <a:solidFill>
                          <a:prstClr val="black"/>
                        </a:solidFill>
                        <a:latin typeface="Arial" charset="0"/>
                        <a:ea typeface="ＭＳ Ｐゴシック" pitchFamily="34" charset="-128"/>
                        <a:cs typeface="Arial"/>
                      </a:endParaRPr>
                    </a:p>
                  </p:txBody>
                </p:sp>
                <p:sp>
                  <p:nvSpPr>
                    <p:cNvPr id="161" name="Rectangle 160"/>
                    <p:cNvSpPr/>
                    <p:nvPr/>
                  </p:nvSpPr>
                  <p:spPr>
                    <a:xfrm>
                      <a:off x="429023" y="8189640"/>
                      <a:ext cx="2628967" cy="452304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53340" tIns="0" rIns="17780" bIns="0" numCol="1" spcCol="1270" anchor="ctr" anchorCtr="0">
                      <a:noAutofit/>
                    </a:bodyPr>
                    <a:lstStyle/>
                    <a:p>
                      <a:pPr lvl="0" algn="ctr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US" altLang="zh-CN" sz="1200" b="1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</a:rPr>
                        <a:t>Business Process Service Provider</a:t>
                      </a:r>
                    </a:p>
                  </p:txBody>
                </p:sp>
              </p:grpSp>
              <p:pic>
                <p:nvPicPr>
                  <p:cNvPr id="1031" name="Picture 7" descr="C:\Users\kimboeh\Documents\MARCOM\Logos\Hosted Dynamics CRM\BusinessConsumer_2_NoBar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/>
                  <a:srcRect/>
                  <a:stretch>
                    <a:fillRect/>
                  </a:stretch>
                </p:blipFill>
                <p:spPr bwMode="auto">
                  <a:xfrm>
                    <a:off x="7880181" y="5210783"/>
                    <a:ext cx="1098168" cy="1098168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</p:pic>
            </p:grpSp>
            <p:grpSp>
              <p:nvGrpSpPr>
                <p:cNvPr id="168" name="Group 167"/>
                <p:cNvGrpSpPr/>
                <p:nvPr/>
              </p:nvGrpSpPr>
              <p:grpSpPr>
                <a:xfrm>
                  <a:off x="380999" y="3903649"/>
                  <a:ext cx="2218309" cy="2414324"/>
                  <a:chOff x="380999" y="3903649"/>
                  <a:chExt cx="2218309" cy="2414324"/>
                </a:xfrm>
              </p:grpSpPr>
              <p:cxnSp>
                <p:nvCxnSpPr>
                  <p:cNvPr id="106" name="Straight Connector 105"/>
                  <p:cNvCxnSpPr/>
                  <p:nvPr/>
                </p:nvCxnSpPr>
                <p:spPr>
                  <a:xfrm rot="5400000" flipH="1" flipV="1">
                    <a:off x="1155345" y="4132249"/>
                    <a:ext cx="457200" cy="0"/>
                  </a:xfrm>
                  <a:prstGeom prst="line">
                    <a:avLst/>
                  </a:prstGeom>
                  <a:ln w="38100">
                    <a:solidFill>
                      <a:schemeClr val="accent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9" name="Group 148"/>
                  <p:cNvGrpSpPr/>
                  <p:nvPr/>
                </p:nvGrpSpPr>
                <p:grpSpPr>
                  <a:xfrm>
                    <a:off x="380999" y="4343400"/>
                    <a:ext cx="2005893" cy="1600200"/>
                    <a:chOff x="352823" y="6858000"/>
                    <a:chExt cx="3886200" cy="1905000"/>
                  </a:xfrm>
                </p:grpSpPr>
                <p:sp>
                  <p:nvSpPr>
                    <p:cNvPr id="146" name="Rectangle 145"/>
                    <p:cNvSpPr/>
                    <p:nvPr/>
                  </p:nvSpPr>
                  <p:spPr bwMode="auto">
                    <a:xfrm>
                      <a:off x="381000" y="6858000"/>
                      <a:ext cx="3858023" cy="19050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137160" tIns="91440" rIns="137160" bIns="9144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lvl="1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/>
                      </a:pPr>
                      <a:r>
                        <a:rPr lang="en-US" altLang="zh-CN" sz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</a:rPr>
                        <a:t>Sale of custom application software and services.</a:t>
                      </a:r>
                      <a:endParaRPr lang="en-US" altLang="zh-CN" sz="120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0"/>
                        </a:gradFill>
                      </a:endParaRPr>
                    </a:p>
                  </p:txBody>
                </p:sp>
                <p:sp>
                  <p:nvSpPr>
                    <p:cNvPr id="147" name="Rectangle 146"/>
                    <p:cNvSpPr/>
                    <p:nvPr/>
                  </p:nvSpPr>
                  <p:spPr bwMode="auto">
                    <a:xfrm>
                      <a:off x="352823" y="8072892"/>
                      <a:ext cx="3200400" cy="68580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chemeClr val="bg1">
                            <a:alpha val="50000"/>
                          </a:schemeClr>
                        </a:gs>
                      </a:gsLst>
                      <a:lin ang="0" scaled="0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200" dirty="0" smtClean="0">
                        <a:solidFill>
                          <a:prstClr val="black"/>
                        </a:solidFill>
                        <a:latin typeface="Arial" charset="0"/>
                        <a:ea typeface="ＭＳ Ｐゴシック" pitchFamily="34" charset="-128"/>
                        <a:cs typeface="Arial"/>
                      </a:endParaRPr>
                    </a:p>
                  </p:txBody>
                </p:sp>
                <p:sp>
                  <p:nvSpPr>
                    <p:cNvPr id="148" name="Rectangle 147"/>
                    <p:cNvSpPr/>
                    <p:nvPr/>
                  </p:nvSpPr>
                  <p:spPr>
                    <a:xfrm>
                      <a:off x="429023" y="8189640"/>
                      <a:ext cx="2628967" cy="452304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53340" tIns="0" rIns="17780" bIns="0" numCol="1" spcCol="1270" anchor="ctr" anchorCtr="0">
                      <a:noAutofit/>
                    </a:bodyPr>
                    <a:lstStyle/>
                    <a:p>
                      <a:pPr lvl="0" algn="ctr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US" altLang="zh-CN" sz="1200" b="1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</a:rPr>
                        <a:t>Independent </a:t>
                      </a:r>
                      <a:br>
                        <a:rPr lang="en-US" altLang="zh-CN" sz="1200" b="1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</a:rPr>
                      </a:br>
                      <a:r>
                        <a:rPr lang="en-US" altLang="zh-CN" sz="1200" b="1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</a:rPr>
                        <a:t>Software Vendor</a:t>
                      </a:r>
                      <a:endParaRPr lang="en-US" altLang="zh-CN" sz="1200" b="1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0"/>
                        </a:gradFill>
                      </a:endParaRPr>
                    </a:p>
                  </p:txBody>
                </p:sp>
              </p:grpSp>
              <p:pic>
                <p:nvPicPr>
                  <p:cNvPr id="1030" name="Picture 6" descr="C:\Users\kimboeh\Documents\MARCOM\Logos\Hosted Dynamics CRM\Analyst_NoBar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/>
                  <a:srcRect/>
                  <a:stretch>
                    <a:fillRect/>
                  </a:stretch>
                </p:blipFill>
                <p:spPr bwMode="auto">
                  <a:xfrm>
                    <a:off x="1492118" y="5210783"/>
                    <a:ext cx="1107190" cy="110719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</p:pic>
            </p:grpSp>
          </p:grpSp>
        </p:grpSp>
        <p:pic>
          <p:nvPicPr>
            <p:cNvPr id="2051" name="Picture 3" descr="H:\SilverFox\Clients_Microsoft\_7-10444_Joel_Gray_11-21\Working\checkmark_bullet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906134" y="3886200"/>
              <a:ext cx="389266" cy="381000"/>
            </a:xfrm>
            <a:prstGeom prst="rect">
              <a:avLst/>
            </a:prstGeom>
            <a:noFill/>
          </p:spPr>
        </p:pic>
      </p:grpSp>
      <p:grpSp>
        <p:nvGrpSpPr>
          <p:cNvPr id="183" name="Group 182"/>
          <p:cNvGrpSpPr/>
          <p:nvPr/>
        </p:nvGrpSpPr>
        <p:grpSpPr>
          <a:xfrm>
            <a:off x="381000" y="1494183"/>
            <a:ext cx="3858023" cy="2224010"/>
            <a:chOff x="381000" y="1494183"/>
            <a:chExt cx="3858023" cy="2224010"/>
          </a:xfrm>
        </p:grpSpPr>
        <p:sp>
          <p:nvSpPr>
            <p:cNvPr id="96" name="Rounded Rectangle 95"/>
            <p:cNvSpPr/>
            <p:nvPr/>
          </p:nvSpPr>
          <p:spPr bwMode="auto">
            <a:xfrm>
              <a:off x="381000" y="1494183"/>
              <a:ext cx="3858023" cy="2224010"/>
            </a:xfrm>
            <a:prstGeom prst="roundRect">
              <a:avLst>
                <a:gd name="adj" fmla="val 1193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65818" tIns="219396" rIns="65818" bIns="32909" numCol="1" rtlCol="0" anchor="t" anchorCtr="0" compatLnSpc="1">
              <a:prstTxWarp prst="textNoShape">
                <a:avLst/>
              </a:prstTxWarp>
            </a:bodyPr>
            <a:lstStyle/>
            <a:p>
              <a:pPr marL="0" lvl="1" indent="-102852" algn="ctr" defTabSz="370306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90000"/>
                <a:buBlip>
                  <a:blip r:embed="rId9"/>
                </a:buBlip>
                <a:defRPr/>
              </a:pPr>
              <a:endParaRPr lang="en-US" altLang="zh-CN" sz="1400" i="1" spc="-81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glow rad="101600">
                    <a:srgbClr val="CCECFF"/>
                  </a:glow>
                  <a:innerShdw blurRad="114300">
                    <a:prstClr val="black"/>
                  </a:innerShdw>
                </a:effectLst>
                <a:latin typeface="Segoe Black" pitchFamily="34" charset="0"/>
              </a:endParaRPr>
            </a:p>
          </p:txBody>
        </p:sp>
        <p:grpSp>
          <p:nvGrpSpPr>
            <p:cNvPr id="98" name="Group 64"/>
            <p:cNvGrpSpPr/>
            <p:nvPr/>
          </p:nvGrpSpPr>
          <p:grpSpPr>
            <a:xfrm>
              <a:off x="1708971" y="2985345"/>
              <a:ext cx="1202215" cy="683124"/>
              <a:chOff x="3269366" y="4724401"/>
              <a:chExt cx="2615717" cy="1645920"/>
            </a:xfrm>
          </p:grpSpPr>
          <p:sp>
            <p:nvSpPr>
              <p:cNvPr id="140" name="Round Single Corner Rectangle 4"/>
              <p:cNvSpPr/>
              <p:nvPr/>
            </p:nvSpPr>
            <p:spPr bwMode="auto">
              <a:xfrm flipH="1" flipV="1">
                <a:off x="3269366" y="4724401"/>
                <a:ext cx="2612926" cy="1645920"/>
              </a:xfrm>
              <a:prstGeom prst="round1Rect">
                <a:avLst>
                  <a:gd name="adj" fmla="val 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1130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141" name="TextBox 5"/>
              <p:cNvSpPr txBox="1"/>
              <p:nvPr/>
            </p:nvSpPr>
            <p:spPr>
              <a:xfrm>
                <a:off x="3276729" y="4800601"/>
                <a:ext cx="2608354" cy="300332"/>
              </a:xfrm>
              <a:prstGeom prst="rect">
                <a:avLst/>
              </a:prstGeom>
              <a:noFill/>
              <a:ln w="38100"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900" b="1" dirty="0" smtClean="0">
                    <a:gradFill>
                      <a:gsLst>
                        <a:gs pos="5000">
                          <a:schemeClr val="bg1"/>
                        </a:gs>
                        <a:gs pos="85000">
                          <a:schemeClr val="bg1"/>
                        </a:gs>
                      </a:gsLst>
                      <a:lin ang="5400000" scaled="0"/>
                    </a:gradFill>
                  </a:rPr>
                  <a:t>Computers</a:t>
                </a:r>
              </a:p>
            </p:txBody>
          </p:sp>
        </p:grpSp>
        <p:grpSp>
          <p:nvGrpSpPr>
            <p:cNvPr id="101" name="Group 65"/>
            <p:cNvGrpSpPr/>
            <p:nvPr/>
          </p:nvGrpSpPr>
          <p:grpSpPr>
            <a:xfrm>
              <a:off x="424856" y="2985345"/>
              <a:ext cx="1244328" cy="683610"/>
              <a:chOff x="475456" y="4724401"/>
              <a:chExt cx="2707345" cy="1647091"/>
            </a:xfrm>
          </p:grpSpPr>
          <p:grpSp>
            <p:nvGrpSpPr>
              <p:cNvPr id="130" name="Group 50"/>
              <p:cNvGrpSpPr/>
              <p:nvPr/>
            </p:nvGrpSpPr>
            <p:grpSpPr>
              <a:xfrm>
                <a:off x="475456" y="4724401"/>
                <a:ext cx="2703026" cy="1645920"/>
                <a:chOff x="475456" y="4724401"/>
                <a:chExt cx="2703026" cy="1645920"/>
              </a:xfrm>
            </p:grpSpPr>
            <p:sp>
              <p:nvSpPr>
                <p:cNvPr id="132" name="Round Single Corner Rectangle 131"/>
                <p:cNvSpPr/>
                <p:nvPr/>
              </p:nvSpPr>
              <p:spPr bwMode="auto">
                <a:xfrm flipH="1" flipV="1">
                  <a:off x="475456" y="4724401"/>
                  <a:ext cx="2703026" cy="1645920"/>
                </a:xfrm>
                <a:prstGeom prst="round1Rect">
                  <a:avLst>
                    <a:gd name="adj" fmla="val 33334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41130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478987" y="4800601"/>
                  <a:ext cx="2694438" cy="300332"/>
                </a:xfrm>
                <a:prstGeom prst="rect">
                  <a:avLst/>
                </a:prstGeom>
                <a:noFill/>
                <a:ln w="38100">
                  <a:noFill/>
                </a:ln>
                <a:effectLst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900" b="1" dirty="0" smtClean="0">
                      <a:gradFill>
                        <a:gsLst>
                          <a:gs pos="5000">
                            <a:schemeClr val="bg1"/>
                          </a:gs>
                          <a:gs pos="85000">
                            <a:schemeClr val="bg1"/>
                          </a:gs>
                        </a:gsLst>
                        <a:lin ang="5400000" scaled="0"/>
                      </a:gradFill>
                    </a:rPr>
                    <a:t>Datacenters</a:t>
                  </a:r>
                </a:p>
              </p:txBody>
            </p:sp>
          </p:grpSp>
          <p:sp>
            <p:nvSpPr>
              <p:cNvPr id="131" name="Round Single Corner Rectangle 130"/>
              <p:cNvSpPr/>
              <p:nvPr/>
            </p:nvSpPr>
            <p:spPr bwMode="auto">
              <a:xfrm flipH="1" flipV="1">
                <a:off x="479775" y="4918613"/>
                <a:ext cx="2703026" cy="1452879"/>
              </a:xfrm>
              <a:prstGeom prst="round1Rect">
                <a:avLst>
                  <a:gd name="adj" fmla="val 38606"/>
                </a:avLst>
              </a:prstGeom>
              <a:blipFill dpi="0" rotWithShape="0">
                <a:blip r:embed="rId10" cstate="email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30000" contrast="10000"/>
                </a:blip>
                <a:srcRect/>
                <a:stretch>
                  <a:fillRect/>
                </a:stretch>
              </a:blipFill>
              <a:ln w="3175" cmpd="sng">
                <a:noFill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36" tIns="45718" rIns="91436" bIns="4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1130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</p:grpSp>
        <p:pic>
          <p:nvPicPr>
            <p:cNvPr id="113" name="Rectangle 24595" descr="Hub"/>
            <p:cNvPicPr>
              <a:picLocks noChangeAspect="1" noChangeArrowheads="1"/>
            </p:cNvPicPr>
            <p:nvPr/>
          </p:nvPicPr>
          <p:blipFill>
            <a:blip r:embed="rId11" cstate="email">
              <a:grayscl/>
              <a:lum contrast="-10000"/>
            </a:blip>
            <a:srcRect/>
            <a:stretch>
              <a:fillRect/>
            </a:stretch>
          </p:blipFill>
          <p:spPr bwMode="auto">
            <a:xfrm flipH="1">
              <a:off x="2444743" y="3304464"/>
              <a:ext cx="273309" cy="310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Rectangle 24596" descr="Connected"/>
            <p:cNvPicPr>
              <a:picLocks noChangeAspect="1" noChangeArrowheads="1"/>
            </p:cNvPicPr>
            <p:nvPr/>
          </p:nvPicPr>
          <p:blipFill>
            <a:blip r:embed="rId12" cstate="email">
              <a:grayscl/>
              <a:lum contrast="-10000"/>
            </a:blip>
            <a:srcRect/>
            <a:stretch>
              <a:fillRect/>
            </a:stretch>
          </p:blipFill>
          <p:spPr bwMode="auto">
            <a:xfrm flipH="1">
              <a:off x="2109939" y="3149234"/>
              <a:ext cx="416796" cy="488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Rectangle 24597" descr="VPN"/>
            <p:cNvPicPr>
              <a:picLocks noChangeAspect="1" noChangeArrowheads="1"/>
            </p:cNvPicPr>
            <p:nvPr/>
          </p:nvPicPr>
          <p:blipFill>
            <a:blip r:embed="rId13" cstate="email">
              <a:grayscl/>
              <a:lum contrast="-10000"/>
            </a:blip>
            <a:srcRect/>
            <a:stretch>
              <a:fillRect/>
            </a:stretch>
          </p:blipFill>
          <p:spPr bwMode="auto">
            <a:xfrm flipH="1">
              <a:off x="1899708" y="3231342"/>
              <a:ext cx="258111" cy="410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6" name="Group 62"/>
            <p:cNvGrpSpPr/>
            <p:nvPr/>
          </p:nvGrpSpPr>
          <p:grpSpPr>
            <a:xfrm>
              <a:off x="2951674" y="2985345"/>
              <a:ext cx="1242343" cy="683124"/>
              <a:chOff x="5973175" y="4724401"/>
              <a:chExt cx="2703026" cy="1645920"/>
            </a:xfrm>
          </p:grpSpPr>
          <p:sp>
            <p:nvSpPr>
              <p:cNvPr id="122" name="Round Single Corner Rectangle 8"/>
              <p:cNvSpPr/>
              <p:nvPr/>
            </p:nvSpPr>
            <p:spPr bwMode="auto">
              <a:xfrm flipV="1">
                <a:off x="5973175" y="4724401"/>
                <a:ext cx="2703026" cy="1645920"/>
              </a:xfrm>
              <a:prstGeom prst="round1Rect">
                <a:avLst>
                  <a:gd name="adj" fmla="val 33334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1130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123" name="TextBox 9"/>
              <p:cNvSpPr txBox="1"/>
              <p:nvPr/>
            </p:nvSpPr>
            <p:spPr>
              <a:xfrm>
                <a:off x="5979776" y="4800601"/>
                <a:ext cx="2677222" cy="300332"/>
              </a:xfrm>
              <a:prstGeom prst="rect">
                <a:avLst/>
              </a:prstGeom>
              <a:noFill/>
              <a:ln w="38100"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900" b="1" dirty="0" smtClean="0">
                    <a:gradFill>
                      <a:gsLst>
                        <a:gs pos="5000">
                          <a:schemeClr val="bg1"/>
                        </a:gs>
                        <a:gs pos="85000">
                          <a:schemeClr val="bg1"/>
                        </a:gs>
                      </a:gsLst>
                      <a:lin ang="5400000" scaled="0"/>
                    </a:gradFill>
                  </a:rPr>
                  <a:t>Networks</a:t>
                </a:r>
              </a:p>
            </p:txBody>
          </p:sp>
          <p:grpSp>
            <p:nvGrpSpPr>
              <p:cNvPr id="127" name="Group 33"/>
              <p:cNvGrpSpPr/>
              <p:nvPr/>
            </p:nvGrpSpPr>
            <p:grpSpPr>
              <a:xfrm>
                <a:off x="6159699" y="5047163"/>
                <a:ext cx="1837849" cy="1236079"/>
                <a:chOff x="5306482" y="5166679"/>
                <a:chExt cx="2026548" cy="1343030"/>
              </a:xfrm>
            </p:grpSpPr>
            <p:pic>
              <p:nvPicPr>
                <p:cNvPr id="128" name="Picture 2" descr="C:\Program Files\Microsoft Resource DVD Artwork\DVD_ART\Artwork_Imagery\Shapes and Graphics\communication towers satellites\pink wireless waves.png"/>
                <p:cNvPicPr>
                  <a:picLocks noChangeAspect="1" noChangeArrowheads="1"/>
                </p:cNvPicPr>
                <p:nvPr/>
              </p:nvPicPr>
              <p:blipFill>
                <a:blip r:embed="rId14" cstate="email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40000"/>
                </a:blip>
                <a:srcRect/>
                <a:stretch>
                  <a:fillRect/>
                </a:stretch>
              </p:blipFill>
              <p:spPr bwMode="auto">
                <a:xfrm>
                  <a:off x="5306482" y="5166679"/>
                  <a:ext cx="1342707" cy="13430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9" name="Picture 3" descr="C:\Program Files\Microsoft Resource DVD Artwork\DVD_ART\Artwork_Imagery\HARDWARE_IMAGERY\Illustration - Misc Hardware\Windows Server Icons\Hardware\Plug Ethernet Cat-5.png"/>
                <p:cNvPicPr>
                  <a:picLocks noChangeAspect="1" noChangeArrowheads="1"/>
                </p:cNvPicPr>
                <p:nvPr/>
              </p:nvPicPr>
              <p:blipFill>
                <a:blip r:embed="rId15" cstate="email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6032189" y="5548077"/>
                  <a:ext cx="1300841" cy="824735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17" name="Group 49"/>
            <p:cNvGrpSpPr/>
            <p:nvPr/>
          </p:nvGrpSpPr>
          <p:grpSpPr>
            <a:xfrm>
              <a:off x="2951675" y="1530949"/>
              <a:ext cx="1242344" cy="684220"/>
              <a:chOff x="5973175" y="1290321"/>
              <a:chExt cx="2703026" cy="1648559"/>
            </a:xfrm>
          </p:grpSpPr>
          <p:sp>
            <p:nvSpPr>
              <p:cNvPr id="118" name="Round Single Corner Rectangle 117"/>
              <p:cNvSpPr/>
              <p:nvPr/>
            </p:nvSpPr>
            <p:spPr bwMode="auto">
              <a:xfrm>
                <a:off x="5973175" y="1290321"/>
                <a:ext cx="2703026" cy="1645920"/>
              </a:xfrm>
              <a:prstGeom prst="round1Rect">
                <a:avLst>
                  <a:gd name="adj" fmla="val 33334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1130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pic>
            <p:nvPicPr>
              <p:cNvPr id="119" name="Picture 4" descr="C:\Program Files\Microsoft Resource DVD Artwork\DVD_ART\Artwork_Imagery\Photos_for_PPT\Photo_backgrounds\Miscellaneous\world map background.png"/>
              <p:cNvPicPr>
                <a:picLocks noChangeAspect="1" noChangeArrowheads="1"/>
              </p:cNvPicPr>
              <p:nvPr/>
            </p:nvPicPr>
            <p:blipFill>
              <a:blip r:embed="rId16" cstate="email">
                <a:lum bright="100000" contrast="40000"/>
              </a:blip>
              <a:srcRect/>
              <a:stretch>
                <a:fillRect/>
              </a:stretch>
            </p:blipFill>
            <p:spPr bwMode="auto">
              <a:xfrm>
                <a:off x="5973778" y="1325303"/>
                <a:ext cx="2668275" cy="1613577"/>
              </a:xfrm>
              <a:prstGeom prst="rect">
                <a:avLst/>
              </a:prstGeom>
              <a:noFill/>
            </p:spPr>
          </p:pic>
          <p:sp>
            <p:nvSpPr>
              <p:cNvPr id="121" name="TextBox 120"/>
              <p:cNvSpPr txBox="1"/>
              <p:nvPr/>
            </p:nvSpPr>
            <p:spPr>
              <a:xfrm>
                <a:off x="6021026" y="1391908"/>
                <a:ext cx="2607315" cy="900992"/>
              </a:xfrm>
              <a:prstGeom prst="rect">
                <a:avLst/>
              </a:prstGeom>
              <a:noFill/>
              <a:ln w="38100"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900" b="1" dirty="0" smtClean="0">
                    <a:gradFill>
                      <a:gsLst>
                        <a:gs pos="5000">
                          <a:schemeClr val="bg1"/>
                        </a:gs>
                        <a:gs pos="85000">
                          <a:schemeClr val="bg1"/>
                        </a:gs>
                      </a:gsLst>
                      <a:lin ang="5400000" scaled="0"/>
                    </a:gradFill>
                  </a:rPr>
                  <a:t>3rd Party </a:t>
                </a:r>
                <a:br>
                  <a:rPr lang="en-US" sz="900" b="1" dirty="0" smtClean="0">
                    <a:gradFill>
                      <a:gsLst>
                        <a:gs pos="5000">
                          <a:schemeClr val="bg1"/>
                        </a:gs>
                        <a:gs pos="85000">
                          <a:schemeClr val="bg1"/>
                        </a:gs>
                      </a:gsLst>
                      <a:lin ang="5400000" scaled="0"/>
                    </a:gradFill>
                  </a:rPr>
                </a:br>
                <a:r>
                  <a:rPr lang="en-US" sz="900" b="1" dirty="0" smtClean="0">
                    <a:gradFill>
                      <a:gsLst>
                        <a:gs pos="5000">
                          <a:schemeClr val="bg1"/>
                        </a:gs>
                        <a:gs pos="85000">
                          <a:schemeClr val="bg1"/>
                        </a:gs>
                      </a:gsLst>
                      <a:lin ang="5400000" scaled="0"/>
                    </a:gradFill>
                  </a:rPr>
                  <a:t>Applications and Solutions</a:t>
                </a: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424856" y="2251846"/>
              <a:ext cx="3769162" cy="696020"/>
              <a:chOff x="424856" y="2251846"/>
              <a:chExt cx="3769162" cy="696020"/>
            </a:xfrm>
          </p:grpSpPr>
          <p:sp>
            <p:nvSpPr>
              <p:cNvPr id="102" name="Round Same Side Corner Rectangle 101"/>
              <p:cNvSpPr/>
              <p:nvPr/>
            </p:nvSpPr>
            <p:spPr bwMode="auto">
              <a:xfrm>
                <a:off x="424856" y="2251846"/>
                <a:ext cx="3769162" cy="696020"/>
              </a:xfrm>
              <a:prstGeom prst="round2SameRect">
                <a:avLst>
                  <a:gd name="adj1" fmla="val 0"/>
                  <a:gd name="adj2" fmla="val 1252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1130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463299" y="2287769"/>
                <a:ext cx="1692276" cy="249299"/>
              </a:xfrm>
              <a:prstGeom prst="rect">
                <a:avLst/>
              </a:prstGeom>
              <a:noFill/>
              <a:ln w="38100"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900" b="1" dirty="0" smtClean="0">
                    <a:gradFill>
                      <a:gsLst>
                        <a:gs pos="5000">
                          <a:schemeClr val="bg1"/>
                        </a:gs>
                        <a:gs pos="85000">
                          <a:schemeClr val="bg1"/>
                        </a:gs>
                      </a:gsLst>
                      <a:lin ang="5400000" scaled="0"/>
                    </a:gradFill>
                  </a:rPr>
                  <a:t>Building Block and </a:t>
                </a:r>
                <a:br>
                  <a:rPr lang="en-US" sz="900" b="1" dirty="0" smtClean="0">
                    <a:gradFill>
                      <a:gsLst>
                        <a:gs pos="5000">
                          <a:schemeClr val="bg1"/>
                        </a:gs>
                        <a:gs pos="85000">
                          <a:schemeClr val="bg1"/>
                        </a:gs>
                      </a:gsLst>
                      <a:lin ang="5400000" scaled="0"/>
                    </a:gradFill>
                  </a:rPr>
                </a:br>
                <a:r>
                  <a:rPr lang="en-US" sz="900" b="1" dirty="0" smtClean="0">
                    <a:gradFill>
                      <a:gsLst>
                        <a:gs pos="5000">
                          <a:schemeClr val="bg1"/>
                        </a:gs>
                        <a:gs pos="85000">
                          <a:schemeClr val="bg1"/>
                        </a:gs>
                      </a:gsLst>
                      <a:lin ang="5400000" scaled="0"/>
                    </a:gradFill>
                  </a:rPr>
                  <a:t>Developer Services</a:t>
                </a:r>
              </a:p>
            </p:txBody>
          </p:sp>
          <p:pic>
            <p:nvPicPr>
              <p:cNvPr id="38" name="Picture 2" descr="C:\Program Files\Microsoft Resource DVD Artwork\DVD_ART\BoxShots_Logos\adCenter\MS adCenter logo white.png"/>
              <p:cNvPicPr>
                <a:picLocks noChangeAspect="1" noChangeArrowheads="1"/>
              </p:cNvPicPr>
              <p:nvPr/>
            </p:nvPicPr>
            <p:blipFill>
              <a:blip r:embed="rId17" cstate="email"/>
              <a:stretch>
                <a:fillRect/>
              </a:stretch>
            </p:blipFill>
            <p:spPr bwMode="auto">
              <a:xfrm>
                <a:off x="530550" y="2342761"/>
                <a:ext cx="688650" cy="95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" name="Picture 5" descr="\\eventsql\dvd27\Clip_Installer\DVD_ART\BoxShots_Logos\Microsoft .NET - NET\Microsoft .NET logo white.png"/>
              <p:cNvPicPr>
                <a:picLocks noChangeAspect="1" noChangeArrowheads="1"/>
              </p:cNvPicPr>
              <p:nvPr/>
            </p:nvPicPr>
            <p:blipFill>
              <a:blip r:embed="rId18" cstate="email"/>
              <a:stretch>
                <a:fillRect/>
              </a:stretch>
            </p:blipFill>
            <p:spPr bwMode="auto">
              <a:xfrm>
                <a:off x="3717570" y="2726089"/>
                <a:ext cx="266208" cy="1667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" name="Picture 2" descr="C:\Users\JanettG.REDMOND\AppData\Local\Microsoft\Windows\Temporary Internet Files\Content.Outlook\YK2KSB64\Popfly_white.png"/>
              <p:cNvPicPr>
                <a:picLocks noChangeAspect="1" noChangeArrowheads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 bwMode="auto">
              <a:xfrm>
                <a:off x="1447800" y="2514600"/>
                <a:ext cx="330992" cy="186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r="5640000" algn="tl" rotWithShape="0">
                  <a:prstClr val="black">
                    <a:alpha val="98000"/>
                  </a:prstClr>
                </a:outerShdw>
              </a:effectLst>
            </p:spPr>
          </p:pic>
          <p:pic>
            <p:nvPicPr>
              <p:cNvPr id="43" name="Picture 20" descr="Visual Studio 2005 logo h white"/>
              <p:cNvPicPr>
                <a:picLocks noChangeAspect="1" noChangeArrowheads="1"/>
              </p:cNvPicPr>
              <p:nvPr/>
            </p:nvPicPr>
            <p:blipFill>
              <a:blip r:embed="rId20" cstate="email"/>
              <a:srcRect/>
              <a:stretch>
                <a:fillRect/>
              </a:stretch>
            </p:blipFill>
            <p:spPr bwMode="auto">
              <a:xfrm>
                <a:off x="2815689" y="2751409"/>
                <a:ext cx="752400" cy="140596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6" name="Group 140"/>
              <p:cNvGrpSpPr/>
              <p:nvPr/>
            </p:nvGrpSpPr>
            <p:grpSpPr>
              <a:xfrm>
                <a:off x="3695351" y="2479992"/>
                <a:ext cx="495649" cy="276963"/>
                <a:chOff x="4875838" y="4125951"/>
                <a:chExt cx="1403798" cy="644109"/>
              </a:xfrm>
            </p:grpSpPr>
            <p:sp>
              <p:nvSpPr>
                <p:cNvPr id="64" name="TextBox 63"/>
                <p:cNvSpPr txBox="1"/>
                <p:nvPr/>
              </p:nvSpPr>
              <p:spPr>
                <a:xfrm>
                  <a:off x="4875838" y="4329861"/>
                  <a:ext cx="1403798" cy="4401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50800" dir="5640000" algn="tl" rotWithShape="0">
                    <a:prstClr val="black">
                      <a:alpha val="98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 marL="0" lvl="1" fontAlgn="base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90000"/>
                    <a:defRPr/>
                  </a:pPr>
                  <a:r>
                    <a:rPr lang="en-US" altLang="zh-CN" sz="700" dirty="0" smtClean="0">
                      <a:gradFill>
                        <a:gsLst>
                          <a:gs pos="0">
                            <a:schemeClr val="tx1"/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</a:rPr>
                    <a:t>Services</a:t>
                  </a:r>
                  <a:endParaRPr lang="en-US" altLang="zh-CN" sz="70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endParaRPr>
                </a:p>
              </p:txBody>
            </p:sp>
            <p:pic>
              <p:nvPicPr>
                <p:cNvPr id="65" name="Picture 3" descr="\\eventsql\dvd27\Clip_Installer\DVD_ART\BoxShots_Logos\Biztalk Server\BizTalk Server logo r.png"/>
                <p:cNvPicPr>
                  <a:picLocks noChangeAspect="1" noChangeArrowheads="1"/>
                </p:cNvPicPr>
                <p:nvPr/>
              </p:nvPicPr>
              <p:blipFill>
                <a:blip r:embed="rId21" cstate="email"/>
                <a:srcRect/>
                <a:stretch>
                  <a:fillRect/>
                </a:stretch>
              </p:blipFill>
              <p:spPr bwMode="auto">
                <a:xfrm>
                  <a:off x="5170215" y="4125951"/>
                  <a:ext cx="815649" cy="339648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45" name="Picture 5"/>
              <p:cNvPicPr>
                <a:picLocks noChangeAspect="1" noChangeArrowheads="1"/>
              </p:cNvPicPr>
              <p:nvPr/>
            </p:nvPicPr>
            <p:blipFill>
              <a:blip r:embed="rId22" cstate="email"/>
              <a:srcRect/>
              <a:stretch>
                <a:fillRect/>
              </a:stretch>
            </p:blipFill>
            <p:spPr bwMode="auto">
              <a:xfrm>
                <a:off x="730101" y="2683404"/>
                <a:ext cx="992330" cy="215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r="5640000" algn="tl" rotWithShape="0">
                  <a:prstClr val="black">
                    <a:alpha val="98000"/>
                  </a:prstClr>
                </a:outerShdw>
              </a:effectLst>
            </p:spPr>
          </p:pic>
          <p:pic>
            <p:nvPicPr>
              <p:cNvPr id="46" name="Picture 45" descr="VirtualEarth-1_bL_r.png"/>
              <p:cNvPicPr>
                <a:picLocks noChangeAspect="1"/>
              </p:cNvPicPr>
              <p:nvPr/>
            </p:nvPicPr>
            <p:blipFill>
              <a:blip r:embed="rId23" cstate="email"/>
              <a:stretch>
                <a:fillRect/>
              </a:stretch>
            </p:blipFill>
            <p:spPr>
              <a:xfrm>
                <a:off x="1805980" y="2780460"/>
                <a:ext cx="918155" cy="88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r="5640000" algn="tl" rotWithShape="0">
                  <a:prstClr val="black">
                    <a:alpha val="98000"/>
                  </a:prstClr>
                </a:outerShdw>
              </a:effectLst>
            </p:spPr>
          </p:pic>
          <p:pic>
            <p:nvPicPr>
              <p:cNvPr id="47" name="Picture 46" descr="Windows_Server_Active.png"/>
              <p:cNvPicPr>
                <a:picLocks noChangeAspect="1"/>
              </p:cNvPicPr>
              <p:nvPr/>
            </p:nvPicPr>
            <p:blipFill>
              <a:blip r:embed="rId24" cstate="email"/>
              <a:srcRect/>
              <a:stretch>
                <a:fillRect/>
              </a:stretch>
            </p:blipFill>
            <p:spPr>
              <a:xfrm>
                <a:off x="2962931" y="2447193"/>
                <a:ext cx="694669" cy="21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r="5640000" algn="tl" rotWithShape="0">
                  <a:prstClr val="black">
                    <a:alpha val="98000"/>
                  </a:prstClr>
                </a:outerShdw>
              </a:effectLst>
            </p:spPr>
          </p:pic>
          <p:grpSp>
            <p:nvGrpSpPr>
              <p:cNvPr id="17" name="Group 76"/>
              <p:cNvGrpSpPr/>
              <p:nvPr/>
            </p:nvGrpSpPr>
            <p:grpSpPr>
              <a:xfrm>
                <a:off x="533400" y="2484255"/>
                <a:ext cx="823282" cy="182745"/>
                <a:chOff x="763473" y="3352763"/>
                <a:chExt cx="2244044" cy="397706"/>
              </a:xfrm>
            </p:grpSpPr>
            <p:pic>
              <p:nvPicPr>
                <p:cNvPr id="62" name="Picture 61" descr="windows-Live.png"/>
                <p:cNvPicPr>
                  <a:picLocks noChangeAspect="1"/>
                </p:cNvPicPr>
                <p:nvPr/>
              </p:nvPicPr>
              <p:blipFill>
                <a:blip r:embed="rId25" cstate="email"/>
                <a:stretch>
                  <a:fillRect/>
                </a:stretch>
              </p:blipFill>
              <p:spPr>
                <a:xfrm>
                  <a:off x="763473" y="3366748"/>
                  <a:ext cx="1821135" cy="364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50800" dir="5640000" algn="tl" rotWithShape="0">
                    <a:prstClr val="black">
                      <a:alpha val="98000"/>
                    </a:prstClr>
                  </a:outerShdw>
                </a:effectLst>
              </p:spPr>
            </p:pic>
            <p:pic>
              <p:nvPicPr>
                <p:cNvPr id="63" name="Picture 4"/>
                <p:cNvPicPr>
                  <a:picLocks noChangeAspect="1" noChangeArrowheads="1"/>
                </p:cNvPicPr>
                <p:nvPr/>
              </p:nvPicPr>
              <p:blipFill>
                <a:blip r:embed="rId26" cstate="email"/>
                <a:srcRect/>
                <a:stretch>
                  <a:fillRect/>
                </a:stretch>
              </p:blipFill>
              <p:spPr bwMode="auto">
                <a:xfrm>
                  <a:off x="2452685" y="3352763"/>
                  <a:ext cx="554832" cy="3977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50800" dir="5640000" algn="tl" rotWithShape="0">
                    <a:prstClr val="black">
                      <a:alpha val="98000"/>
                    </a:prstClr>
                  </a:outerShdw>
                </a:effectLst>
              </p:spPr>
            </p:pic>
          </p:grpSp>
          <p:pic>
            <p:nvPicPr>
              <p:cNvPr id="53" name="Picture 8"/>
              <p:cNvPicPr>
                <a:picLocks noChangeAspect="1" noChangeArrowheads="1"/>
              </p:cNvPicPr>
              <p:nvPr/>
            </p:nvPicPr>
            <p:blipFill>
              <a:blip r:embed="rId27" cstate="email"/>
              <a:srcRect/>
              <a:stretch>
                <a:fillRect/>
              </a:stretch>
            </p:blipFill>
            <p:spPr bwMode="auto">
              <a:xfrm>
                <a:off x="3294212" y="2299856"/>
                <a:ext cx="820588" cy="1455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r="5640000" algn="tl" rotWithShape="0">
                  <a:prstClr val="black">
                    <a:alpha val="98000"/>
                  </a:prstClr>
                </a:outerShdw>
              </a:effectLst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424856" y="1530948"/>
              <a:ext cx="1242343" cy="683124"/>
              <a:chOff x="424856" y="1530948"/>
              <a:chExt cx="1242343" cy="683124"/>
            </a:xfrm>
          </p:grpSpPr>
          <p:sp>
            <p:nvSpPr>
              <p:cNvPr id="134" name="Round Single Corner Rectangle 133"/>
              <p:cNvSpPr/>
              <p:nvPr/>
            </p:nvSpPr>
            <p:spPr bwMode="auto">
              <a:xfrm flipH="1">
                <a:off x="424856" y="1530948"/>
                <a:ext cx="1242343" cy="683124"/>
              </a:xfrm>
              <a:prstGeom prst="round1Rect">
                <a:avLst>
                  <a:gd name="adj" fmla="val 33334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1130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136" name="TextBox 17"/>
              <p:cNvSpPr txBox="1"/>
              <p:nvPr/>
            </p:nvSpPr>
            <p:spPr>
              <a:xfrm>
                <a:off x="433631" y="1573112"/>
                <a:ext cx="1226527" cy="124650"/>
              </a:xfrm>
              <a:prstGeom prst="rect">
                <a:avLst/>
              </a:prstGeom>
              <a:noFill/>
              <a:ln w="38100"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900" b="1" dirty="0" smtClean="0">
                    <a:gradFill>
                      <a:gsLst>
                        <a:gs pos="5000">
                          <a:schemeClr val="bg1"/>
                        </a:gs>
                        <a:gs pos="85000">
                          <a:schemeClr val="bg1"/>
                        </a:gs>
                      </a:gsLst>
                      <a:lin ang="5400000" scaled="0"/>
                    </a:gradFill>
                  </a:rPr>
                  <a:t>Live Services</a:t>
                </a:r>
              </a:p>
            </p:txBody>
          </p:sp>
          <p:grpSp>
            <p:nvGrpSpPr>
              <p:cNvPr id="178" name="Group 177"/>
              <p:cNvGrpSpPr/>
              <p:nvPr/>
            </p:nvGrpSpPr>
            <p:grpSpPr>
              <a:xfrm>
                <a:off x="554666" y="1736385"/>
                <a:ext cx="991372" cy="397215"/>
                <a:chOff x="-3619615" y="2043200"/>
                <a:chExt cx="991372" cy="397215"/>
              </a:xfrm>
            </p:grpSpPr>
            <p:pic>
              <p:nvPicPr>
                <p:cNvPr id="41" name="Picture 2" descr="C:\Program Files\Microsoft Resource DVD Artwork\DVD_ART\BoxShots_Logos\Xbox Live\Xbox Live logo horiz.png"/>
                <p:cNvPicPr>
                  <a:picLocks noChangeAspect="1" noChangeArrowheads="1"/>
                </p:cNvPicPr>
                <p:nvPr/>
              </p:nvPicPr>
              <p:blipFill>
                <a:blip r:embed="rId28" cstate="email"/>
                <a:stretch>
                  <a:fillRect/>
                </a:stretch>
              </p:blipFill>
              <p:spPr bwMode="auto">
                <a:xfrm>
                  <a:off x="-3083509" y="2080151"/>
                  <a:ext cx="455266" cy="70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50800" dir="5640000" algn="tl" rotWithShape="0">
                    <a:prstClr val="black">
                      <a:alpha val="98000"/>
                    </a:prstClr>
                  </a:outerShdw>
                </a:effectLst>
              </p:spPr>
            </p:pic>
            <p:pic>
              <p:nvPicPr>
                <p:cNvPr id="42" name="Picture 41" descr="Windows-Live-logo-hr.png"/>
                <p:cNvPicPr>
                  <a:picLocks noChangeAspect="1"/>
                </p:cNvPicPr>
                <p:nvPr/>
              </p:nvPicPr>
              <p:blipFill>
                <a:blip r:embed="rId29" cstate="email"/>
                <a:stretch>
                  <a:fillRect/>
                </a:stretch>
              </p:blipFill>
              <p:spPr bwMode="black">
                <a:xfrm>
                  <a:off x="-3619615" y="2043200"/>
                  <a:ext cx="484847" cy="116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50800" dir="5640000" algn="tl" rotWithShape="0">
                    <a:prstClr val="black">
                      <a:alpha val="98000"/>
                    </a:prstClr>
                  </a:outerShdw>
                </a:effectLst>
              </p:spPr>
            </p:pic>
            <p:grpSp>
              <p:nvGrpSpPr>
                <p:cNvPr id="18" name="Group 105"/>
                <p:cNvGrpSpPr/>
                <p:nvPr/>
              </p:nvGrpSpPr>
              <p:grpSpPr>
                <a:xfrm>
                  <a:off x="-3096927" y="2235347"/>
                  <a:ext cx="465107" cy="199539"/>
                  <a:chOff x="-1623109" y="4212026"/>
                  <a:chExt cx="2500271" cy="900994"/>
                </a:xfrm>
              </p:grpSpPr>
              <p:pic>
                <p:nvPicPr>
                  <p:cNvPr id="60" name="Picture 2" descr="\\eventsql\dvd27\Clip_Installer\DVD_ART\BoxShots_Logos\Office Live Premium\Office Live Premium logo r.png"/>
                  <p:cNvPicPr>
                    <a:picLocks noChangeAspect="1" noChangeArrowheads="1"/>
                  </p:cNvPicPr>
                  <p:nvPr/>
                </p:nvPicPr>
                <p:blipFill>
                  <a:blip r:embed="rId30" cstate="email"/>
                  <a:srcRect/>
                  <a:stretch>
                    <a:fillRect/>
                  </a:stretch>
                </p:blipFill>
                <p:spPr bwMode="auto">
                  <a:xfrm>
                    <a:off x="-1623109" y="4212026"/>
                    <a:ext cx="2377489" cy="6190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61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31" cstate="email"/>
                  <a:srcRect/>
                  <a:stretch>
                    <a:fillRect/>
                  </a:stretch>
                </p:blipFill>
                <p:spPr bwMode="auto">
                  <a:xfrm>
                    <a:off x="-1149980" y="4686620"/>
                    <a:ext cx="2027142" cy="4264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grpSp>
              <p:nvGrpSpPr>
                <p:cNvPr id="19" name="Group 107"/>
                <p:cNvGrpSpPr/>
                <p:nvPr/>
              </p:nvGrpSpPr>
              <p:grpSpPr>
                <a:xfrm>
                  <a:off x="-3606545" y="2231652"/>
                  <a:ext cx="443439" cy="208763"/>
                  <a:chOff x="-1623109" y="2906876"/>
                  <a:chExt cx="2515082" cy="994564"/>
                </a:xfrm>
              </p:grpSpPr>
              <p:grpSp>
                <p:nvGrpSpPr>
                  <p:cNvPr id="21" name="Group 106"/>
                  <p:cNvGrpSpPr/>
                  <p:nvPr/>
                </p:nvGrpSpPr>
                <p:grpSpPr>
                  <a:xfrm>
                    <a:off x="-1623109" y="2939486"/>
                    <a:ext cx="2515082" cy="961954"/>
                    <a:chOff x="-1623109" y="2939486"/>
                    <a:chExt cx="2515082" cy="961954"/>
                  </a:xfrm>
                </p:grpSpPr>
                <p:pic>
                  <p:nvPicPr>
                    <p:cNvPr id="58" name="Picture 2" descr="\\eventsql\dvd27\Clip_Installer\DVD_ART\BoxShots_Logos\Office Live Premium\Office Live Premium logo r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2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-1623109" y="2939486"/>
                      <a:ext cx="2377489" cy="6190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59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3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-1158441" y="3360420"/>
                      <a:ext cx="2050414" cy="54102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</p:grpSp>
              <p:pic>
                <p:nvPicPr>
                  <p:cNvPr id="57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34" cstate="email">
                    <a:lum bright="-3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5850" y="2906876"/>
                    <a:ext cx="579119" cy="2948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</p:grpSp>
        </p:grpSp>
        <p:grpSp>
          <p:nvGrpSpPr>
            <p:cNvPr id="181" name="Group 180"/>
            <p:cNvGrpSpPr/>
            <p:nvPr/>
          </p:nvGrpSpPr>
          <p:grpSpPr>
            <a:xfrm>
              <a:off x="1708970" y="1530948"/>
              <a:ext cx="1200932" cy="683124"/>
              <a:chOff x="1708970" y="1530948"/>
              <a:chExt cx="1200932" cy="683124"/>
            </a:xfrm>
          </p:grpSpPr>
          <p:sp>
            <p:nvSpPr>
              <p:cNvPr id="137" name="Round Single Corner Rectangle 136"/>
              <p:cNvSpPr/>
              <p:nvPr/>
            </p:nvSpPr>
            <p:spPr bwMode="auto">
              <a:xfrm flipH="1">
                <a:off x="1708970" y="1530948"/>
                <a:ext cx="1200932" cy="683124"/>
              </a:xfrm>
              <a:prstGeom prst="round1Rect">
                <a:avLst>
                  <a:gd name="adj" fmla="val 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1130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769453" y="1573112"/>
                <a:ext cx="1049180" cy="124650"/>
              </a:xfrm>
              <a:prstGeom prst="rect">
                <a:avLst/>
              </a:prstGeom>
              <a:noFill/>
              <a:ln w="38100"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900" b="1" dirty="0" smtClean="0">
                    <a:gradFill>
                      <a:gsLst>
                        <a:gs pos="5000">
                          <a:schemeClr val="bg1"/>
                        </a:gs>
                        <a:gs pos="85000">
                          <a:schemeClr val="bg1"/>
                        </a:gs>
                      </a:gsLst>
                      <a:lin ang="5400000" scaled="0"/>
                    </a:gradFill>
                  </a:rPr>
                  <a:t>Online Services</a:t>
                </a:r>
              </a:p>
            </p:txBody>
          </p:sp>
          <p:grpSp>
            <p:nvGrpSpPr>
              <p:cNvPr id="179" name="Group 178"/>
              <p:cNvGrpSpPr/>
              <p:nvPr/>
            </p:nvGrpSpPr>
            <p:grpSpPr>
              <a:xfrm>
                <a:off x="1828800" y="1752600"/>
                <a:ext cx="1016620" cy="432333"/>
                <a:chOff x="-2475342" y="1998858"/>
                <a:chExt cx="1016620" cy="432333"/>
              </a:xfrm>
            </p:grpSpPr>
            <p:pic>
              <p:nvPicPr>
                <p:cNvPr id="35" name="Picture 3" descr="C:\Users\tobrien\Desktop\ofc-SharePt-online_rgb_r.png"/>
                <p:cNvPicPr>
                  <a:picLocks noChangeAspect="1" noChangeArrowheads="1"/>
                </p:cNvPicPr>
                <p:nvPr/>
              </p:nvPicPr>
              <p:blipFill>
                <a:blip r:embed="rId35" cstate="email"/>
                <a:stretch>
                  <a:fillRect/>
                </a:stretch>
              </p:blipFill>
              <p:spPr bwMode="auto">
                <a:xfrm>
                  <a:off x="-2036258" y="2116720"/>
                  <a:ext cx="543395" cy="935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50800" dir="5640000" algn="tl" rotWithShape="0">
                    <a:prstClr val="black">
                      <a:alpha val="98000"/>
                    </a:prstClr>
                  </a:outerShdw>
                </a:effectLst>
              </p:spPr>
            </p:pic>
            <p:pic>
              <p:nvPicPr>
                <p:cNvPr id="36" name="Picture 5" descr="C:\Users\tobrien\Desktop\MediaBin_Items_1\ofc-Comm-Online_rgb_r.png"/>
                <p:cNvPicPr>
                  <a:picLocks noChangeAspect="1" noChangeArrowheads="1"/>
                </p:cNvPicPr>
                <p:nvPr/>
              </p:nvPicPr>
              <p:blipFill>
                <a:blip r:embed="rId36" cstate="email"/>
                <a:stretch>
                  <a:fillRect/>
                </a:stretch>
              </p:blipFill>
              <p:spPr bwMode="auto">
                <a:xfrm>
                  <a:off x="-2466544" y="1998858"/>
                  <a:ext cx="733082" cy="924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50800" dir="5640000" algn="tl" rotWithShape="0">
                    <a:prstClr val="black">
                      <a:alpha val="98000"/>
                    </a:prstClr>
                  </a:outerShdw>
                </a:effectLst>
              </p:spPr>
            </p:pic>
            <p:pic>
              <p:nvPicPr>
                <p:cNvPr id="37" name="Picture 5"/>
                <p:cNvPicPr>
                  <a:picLocks noChangeAspect="1" noChangeArrowheads="1"/>
                </p:cNvPicPr>
                <p:nvPr/>
              </p:nvPicPr>
              <p:blipFill>
                <a:blip r:embed="rId37" cstate="email"/>
                <a:stretch>
                  <a:fillRect/>
                </a:stretch>
              </p:blipFill>
              <p:spPr bwMode="auto">
                <a:xfrm>
                  <a:off x="-2335254" y="2220646"/>
                  <a:ext cx="432691" cy="90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50800" dir="5640000" algn="tl" rotWithShape="0">
                    <a:prstClr val="black">
                      <a:alpha val="98000"/>
                    </a:prstClr>
                  </a:outerShdw>
                </a:effectLst>
              </p:spPr>
            </p:pic>
            <p:pic>
              <p:nvPicPr>
                <p:cNvPr id="48" name="Picture 5" descr="crm"/>
                <p:cNvPicPr>
                  <a:picLocks noChangeAspect="1" noChangeArrowheads="1"/>
                </p:cNvPicPr>
                <p:nvPr/>
              </p:nvPicPr>
              <p:blipFill>
                <a:blip r:embed="rId38" cstate="email"/>
                <a:srcRect/>
                <a:stretch>
                  <a:fillRect/>
                </a:stretch>
              </p:blipFill>
              <p:spPr bwMode="auto">
                <a:xfrm>
                  <a:off x="-2475342" y="2299813"/>
                  <a:ext cx="631221" cy="1313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50800" dir="5640000" algn="tl" rotWithShape="0">
                    <a:prstClr val="black">
                      <a:alpha val="98000"/>
                    </a:prstClr>
                  </a:outerShdw>
                </a:effectLst>
              </p:spPr>
            </p:pic>
            <p:grpSp>
              <p:nvGrpSpPr>
                <p:cNvPr id="23" name="Group 123"/>
                <p:cNvGrpSpPr/>
                <p:nvPr/>
              </p:nvGrpSpPr>
              <p:grpSpPr>
                <a:xfrm>
                  <a:off x="-1828072" y="2244132"/>
                  <a:ext cx="369350" cy="105291"/>
                  <a:chOff x="4716780" y="95884"/>
                  <a:chExt cx="5295900" cy="1268095"/>
                </a:xfrm>
              </p:grpSpPr>
              <p:pic>
                <p:nvPicPr>
                  <p:cNvPr id="54" name="Picture 8" descr="\\eventsql\dvd27\Clip_Installer\DVD_ART\BoxShots_Logos\Exchange Server 2003\Exchange Serve 2003 white.png"/>
                  <p:cNvPicPr>
                    <a:picLocks noChangeAspect="1" noChangeArrowheads="1"/>
                  </p:cNvPicPr>
                  <p:nvPr/>
                </p:nvPicPr>
                <p:blipFill>
                  <a:blip r:embed="rId39" cstate="email"/>
                  <a:srcRect/>
                  <a:stretch>
                    <a:fillRect/>
                  </a:stretch>
                </p:blipFill>
                <p:spPr bwMode="auto">
                  <a:xfrm>
                    <a:off x="4716780" y="215172"/>
                    <a:ext cx="2766059" cy="114119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55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40" cstate="email"/>
                  <a:srcRect/>
                  <a:stretch>
                    <a:fillRect/>
                  </a:stretch>
                </p:blipFill>
                <p:spPr bwMode="auto">
                  <a:xfrm>
                    <a:off x="7165659" y="95884"/>
                    <a:ext cx="2847021" cy="126809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blurRad="50800" dir="5640000" algn="tl" rotWithShape="0">
                      <a:prstClr val="black">
                        <a:alpha val="98000"/>
                      </a:prstClr>
                    </a:outerShdw>
                  </a:effectLst>
                </p:spPr>
              </p:pic>
            </p:grpSp>
          </p:grp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0" y="1219200"/>
            <a:ext cx="9144000" cy="5867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gradFill>
                  <a:gsLst>
                    <a:gs pos="5000">
                      <a:srgbClr val="FFFFFF"/>
                    </a:gs>
                    <a:gs pos="85000">
                      <a:srgbClr val="FFFFFF"/>
                    </a:gs>
                  </a:gsLst>
                  <a:lin ang="5400000" scaled="0"/>
                </a:gradFill>
              </a:rPr>
              <a:t>Make the move to services and use Software+Services to </a:t>
            </a:r>
            <a:br>
              <a:rPr lang="en-US" b="1" dirty="0" smtClean="0">
                <a:gradFill>
                  <a:gsLst>
                    <a:gs pos="5000">
                      <a:srgbClr val="FFFFFF"/>
                    </a:gs>
                    <a:gs pos="85000">
                      <a:srgbClr val="FFFFFF"/>
                    </a:gs>
                  </a:gsLst>
                  <a:lin ang="5400000" scaled="0"/>
                </a:gradFill>
              </a:rPr>
            </a:br>
            <a:r>
              <a:rPr lang="en-US" b="1" dirty="0" smtClean="0">
                <a:gradFill>
                  <a:gsLst>
                    <a:gs pos="5000">
                      <a:srgbClr val="FFFFFF"/>
                    </a:gs>
                    <a:gs pos="85000">
                      <a:srgbClr val="FFFFFF"/>
                    </a:gs>
                  </a:gsLst>
                  <a:lin ang="5400000" scaled="0"/>
                </a:gradFill>
              </a:rPr>
              <a:t>differentiate, increase yield, and expand reach</a:t>
            </a:r>
            <a:endParaRPr lang="en-US" b="1" dirty="0">
              <a:gradFill>
                <a:gsLst>
                  <a:gs pos="5000">
                    <a:srgbClr val="FFFFFF"/>
                  </a:gs>
                  <a:gs pos="85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Clear Path to ISV Revenue </a:t>
            </a:r>
            <a:endParaRPr lang="en-US" dirty="0"/>
          </a:p>
        </p:txBody>
      </p:sp>
      <p:sp>
        <p:nvSpPr>
          <p:cNvPr id="40" name="Freeform 152"/>
          <p:cNvSpPr>
            <a:spLocks/>
          </p:cNvSpPr>
          <p:nvPr/>
        </p:nvSpPr>
        <p:spPr bwMode="auto">
          <a:xfrm rot="21422207">
            <a:off x="300267" y="1691095"/>
            <a:ext cx="8622956" cy="2477092"/>
          </a:xfrm>
          <a:custGeom>
            <a:avLst/>
            <a:gdLst/>
            <a:ahLst/>
            <a:cxnLst>
              <a:cxn ang="0">
                <a:pos x="2539" y="0"/>
              </a:cxn>
              <a:cxn ang="0">
                <a:pos x="2920" y="392"/>
              </a:cxn>
              <a:cxn ang="0">
                <a:pos x="2538" y="756"/>
              </a:cxn>
              <a:cxn ang="0">
                <a:pos x="2538" y="611"/>
              </a:cxn>
              <a:cxn ang="0">
                <a:pos x="2456" y="611"/>
              </a:cxn>
              <a:cxn ang="0">
                <a:pos x="2295" y="614"/>
              </a:cxn>
              <a:cxn ang="0">
                <a:pos x="2215" y="615"/>
              </a:cxn>
              <a:cxn ang="0">
                <a:pos x="2135" y="619"/>
              </a:cxn>
              <a:cxn ang="0">
                <a:pos x="2054" y="625"/>
              </a:cxn>
              <a:cxn ang="0">
                <a:pos x="1973" y="634"/>
              </a:cxn>
              <a:cxn ang="0">
                <a:pos x="1890" y="644"/>
              </a:cxn>
              <a:cxn ang="0">
                <a:pos x="1805" y="658"/>
              </a:cxn>
              <a:cxn ang="0">
                <a:pos x="1718" y="674"/>
              </a:cxn>
              <a:cxn ang="0">
                <a:pos x="1628" y="694"/>
              </a:cxn>
              <a:cxn ang="0">
                <a:pos x="1534" y="717"/>
              </a:cxn>
              <a:cxn ang="0">
                <a:pos x="1437" y="745"/>
              </a:cxn>
              <a:cxn ang="0">
                <a:pos x="1335" y="778"/>
              </a:cxn>
              <a:cxn ang="0">
                <a:pos x="1230" y="814"/>
              </a:cxn>
              <a:cxn ang="0">
                <a:pos x="1116" y="856"/>
              </a:cxn>
              <a:cxn ang="0">
                <a:pos x="1010" y="899"/>
              </a:cxn>
              <a:cxn ang="0">
                <a:pos x="912" y="942"/>
              </a:cxn>
              <a:cxn ang="0">
                <a:pos x="821" y="985"/>
              </a:cxn>
              <a:cxn ang="0">
                <a:pos x="736" y="1031"/>
              </a:cxn>
              <a:cxn ang="0">
                <a:pos x="657" y="1077"/>
              </a:cxn>
              <a:cxn ang="0">
                <a:pos x="580" y="1128"/>
              </a:cxn>
              <a:cxn ang="0">
                <a:pos x="507" y="1180"/>
              </a:cxn>
              <a:cxn ang="0">
                <a:pos x="436" y="1236"/>
              </a:cxn>
              <a:cxn ang="0">
                <a:pos x="366" y="1295"/>
              </a:cxn>
              <a:cxn ang="0">
                <a:pos x="296" y="1358"/>
              </a:cxn>
              <a:cxn ang="0">
                <a:pos x="226" y="1426"/>
              </a:cxn>
              <a:cxn ang="0">
                <a:pos x="154" y="1499"/>
              </a:cxn>
              <a:cxn ang="0">
                <a:pos x="79" y="1579"/>
              </a:cxn>
              <a:cxn ang="0">
                <a:pos x="0" y="1664"/>
              </a:cxn>
              <a:cxn ang="0">
                <a:pos x="56" y="1561"/>
              </a:cxn>
              <a:cxn ang="0">
                <a:pos x="116" y="1461"/>
              </a:cxn>
              <a:cxn ang="0">
                <a:pos x="180" y="1363"/>
              </a:cxn>
              <a:cxn ang="0">
                <a:pos x="247" y="1266"/>
              </a:cxn>
              <a:cxn ang="0">
                <a:pos x="320" y="1171"/>
              </a:cxn>
              <a:cxn ang="0">
                <a:pos x="396" y="1080"/>
              </a:cxn>
              <a:cxn ang="0">
                <a:pos x="478" y="992"/>
              </a:cxn>
              <a:cxn ang="0">
                <a:pos x="563" y="907"/>
              </a:cxn>
              <a:cxn ang="0">
                <a:pos x="654" y="825"/>
              </a:cxn>
              <a:cxn ang="0">
                <a:pos x="750" y="748"/>
              </a:cxn>
              <a:cxn ang="0">
                <a:pos x="851" y="673"/>
              </a:cxn>
              <a:cxn ang="0">
                <a:pos x="958" y="602"/>
              </a:cxn>
              <a:cxn ang="0">
                <a:pos x="1071" y="537"/>
              </a:cxn>
              <a:cxn ang="0">
                <a:pos x="1190" y="475"/>
              </a:cxn>
              <a:cxn ang="0">
                <a:pos x="1315" y="419"/>
              </a:cxn>
              <a:cxn ang="0">
                <a:pos x="1432" y="372"/>
              </a:cxn>
              <a:cxn ang="0">
                <a:pos x="1551" y="330"/>
              </a:cxn>
              <a:cxn ang="0">
                <a:pos x="1669" y="291"/>
              </a:cxn>
              <a:cxn ang="0">
                <a:pos x="1787" y="256"/>
              </a:cxn>
              <a:cxn ang="0">
                <a:pos x="1906" y="228"/>
              </a:cxn>
              <a:cxn ang="0">
                <a:pos x="2021" y="202"/>
              </a:cxn>
              <a:cxn ang="0">
                <a:pos x="2133" y="179"/>
              </a:cxn>
              <a:cxn ang="0">
                <a:pos x="2243" y="161"/>
              </a:cxn>
              <a:cxn ang="0">
                <a:pos x="2346" y="147"/>
              </a:cxn>
              <a:cxn ang="0">
                <a:pos x="2446" y="137"/>
              </a:cxn>
              <a:cxn ang="0">
                <a:pos x="2539" y="131"/>
              </a:cxn>
              <a:cxn ang="0">
                <a:pos x="2539" y="0"/>
              </a:cxn>
            </a:cxnLst>
            <a:rect l="0" t="0" r="r" b="b"/>
            <a:pathLst>
              <a:path w="2920" h="1664">
                <a:moveTo>
                  <a:pt x="2539" y="0"/>
                </a:moveTo>
                <a:lnTo>
                  <a:pt x="2920" y="392"/>
                </a:lnTo>
                <a:lnTo>
                  <a:pt x="2538" y="756"/>
                </a:lnTo>
                <a:lnTo>
                  <a:pt x="2538" y="611"/>
                </a:lnTo>
                <a:lnTo>
                  <a:pt x="2456" y="611"/>
                </a:lnTo>
                <a:lnTo>
                  <a:pt x="2295" y="614"/>
                </a:lnTo>
                <a:lnTo>
                  <a:pt x="2215" y="615"/>
                </a:lnTo>
                <a:lnTo>
                  <a:pt x="2135" y="619"/>
                </a:lnTo>
                <a:lnTo>
                  <a:pt x="2054" y="625"/>
                </a:lnTo>
                <a:lnTo>
                  <a:pt x="1973" y="634"/>
                </a:lnTo>
                <a:lnTo>
                  <a:pt x="1890" y="644"/>
                </a:lnTo>
                <a:lnTo>
                  <a:pt x="1805" y="658"/>
                </a:lnTo>
                <a:lnTo>
                  <a:pt x="1718" y="674"/>
                </a:lnTo>
                <a:lnTo>
                  <a:pt x="1628" y="694"/>
                </a:lnTo>
                <a:lnTo>
                  <a:pt x="1534" y="717"/>
                </a:lnTo>
                <a:lnTo>
                  <a:pt x="1437" y="745"/>
                </a:lnTo>
                <a:lnTo>
                  <a:pt x="1335" y="778"/>
                </a:lnTo>
                <a:lnTo>
                  <a:pt x="1230" y="814"/>
                </a:lnTo>
                <a:lnTo>
                  <a:pt x="1116" y="856"/>
                </a:lnTo>
                <a:lnTo>
                  <a:pt x="1010" y="899"/>
                </a:lnTo>
                <a:lnTo>
                  <a:pt x="912" y="942"/>
                </a:lnTo>
                <a:lnTo>
                  <a:pt x="821" y="985"/>
                </a:lnTo>
                <a:lnTo>
                  <a:pt x="736" y="1031"/>
                </a:lnTo>
                <a:lnTo>
                  <a:pt x="657" y="1077"/>
                </a:lnTo>
                <a:lnTo>
                  <a:pt x="580" y="1128"/>
                </a:lnTo>
                <a:lnTo>
                  <a:pt x="507" y="1180"/>
                </a:lnTo>
                <a:lnTo>
                  <a:pt x="436" y="1236"/>
                </a:lnTo>
                <a:lnTo>
                  <a:pt x="366" y="1295"/>
                </a:lnTo>
                <a:lnTo>
                  <a:pt x="296" y="1358"/>
                </a:lnTo>
                <a:lnTo>
                  <a:pt x="226" y="1426"/>
                </a:lnTo>
                <a:lnTo>
                  <a:pt x="154" y="1499"/>
                </a:lnTo>
                <a:lnTo>
                  <a:pt x="79" y="1579"/>
                </a:lnTo>
                <a:lnTo>
                  <a:pt x="0" y="1664"/>
                </a:lnTo>
                <a:lnTo>
                  <a:pt x="56" y="1561"/>
                </a:lnTo>
                <a:lnTo>
                  <a:pt x="116" y="1461"/>
                </a:lnTo>
                <a:lnTo>
                  <a:pt x="180" y="1363"/>
                </a:lnTo>
                <a:lnTo>
                  <a:pt x="247" y="1266"/>
                </a:lnTo>
                <a:lnTo>
                  <a:pt x="320" y="1171"/>
                </a:lnTo>
                <a:lnTo>
                  <a:pt x="396" y="1080"/>
                </a:lnTo>
                <a:lnTo>
                  <a:pt x="478" y="992"/>
                </a:lnTo>
                <a:lnTo>
                  <a:pt x="563" y="907"/>
                </a:lnTo>
                <a:lnTo>
                  <a:pt x="654" y="825"/>
                </a:lnTo>
                <a:lnTo>
                  <a:pt x="750" y="748"/>
                </a:lnTo>
                <a:lnTo>
                  <a:pt x="851" y="673"/>
                </a:lnTo>
                <a:lnTo>
                  <a:pt x="958" y="602"/>
                </a:lnTo>
                <a:lnTo>
                  <a:pt x="1071" y="537"/>
                </a:lnTo>
                <a:lnTo>
                  <a:pt x="1190" y="475"/>
                </a:lnTo>
                <a:lnTo>
                  <a:pt x="1315" y="419"/>
                </a:lnTo>
                <a:lnTo>
                  <a:pt x="1432" y="372"/>
                </a:lnTo>
                <a:lnTo>
                  <a:pt x="1551" y="330"/>
                </a:lnTo>
                <a:lnTo>
                  <a:pt x="1669" y="291"/>
                </a:lnTo>
                <a:lnTo>
                  <a:pt x="1787" y="256"/>
                </a:lnTo>
                <a:lnTo>
                  <a:pt x="1906" y="228"/>
                </a:lnTo>
                <a:lnTo>
                  <a:pt x="2021" y="202"/>
                </a:lnTo>
                <a:lnTo>
                  <a:pt x="2133" y="179"/>
                </a:lnTo>
                <a:lnTo>
                  <a:pt x="2243" y="161"/>
                </a:lnTo>
                <a:lnTo>
                  <a:pt x="2346" y="147"/>
                </a:lnTo>
                <a:lnTo>
                  <a:pt x="2446" y="137"/>
                </a:lnTo>
                <a:lnTo>
                  <a:pt x="2539" y="131"/>
                </a:lnTo>
                <a:lnTo>
                  <a:pt x="2539" y="0"/>
                </a:lnTo>
                <a:close/>
              </a:path>
            </a:pathLst>
          </a:custGeom>
          <a:gradFill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US" sz="900" dirty="0"/>
          </a:p>
        </p:txBody>
      </p:sp>
      <p:grpSp>
        <p:nvGrpSpPr>
          <p:cNvPr id="41" name="Group 35"/>
          <p:cNvGrpSpPr/>
          <p:nvPr/>
        </p:nvGrpSpPr>
        <p:grpSpPr>
          <a:xfrm>
            <a:off x="6470374" y="1858617"/>
            <a:ext cx="2140225" cy="4137529"/>
            <a:chOff x="6537529" y="1407306"/>
            <a:chExt cx="2378025" cy="4597254"/>
          </a:xfrm>
        </p:grpSpPr>
        <p:sp>
          <p:nvSpPr>
            <p:cNvPr id="44" name="Oval 43"/>
            <p:cNvSpPr/>
            <p:nvPr/>
          </p:nvSpPr>
          <p:spPr>
            <a:xfrm>
              <a:off x="7616446" y="1407306"/>
              <a:ext cx="526152" cy="51320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grpSp>
          <p:nvGrpSpPr>
            <p:cNvPr id="46" name="Group 29"/>
            <p:cNvGrpSpPr/>
            <p:nvPr/>
          </p:nvGrpSpPr>
          <p:grpSpPr>
            <a:xfrm>
              <a:off x="8462454" y="1447800"/>
              <a:ext cx="414610" cy="403919"/>
              <a:chOff x="7716195" y="1424838"/>
              <a:chExt cx="698230" cy="728082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7716195" y="1424838"/>
                <a:ext cx="698230" cy="72808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</p:sp>
          <p:pic>
            <p:nvPicPr>
              <p:cNvPr id="69" name="Picture 3" descr="C:\Program Files\Microsoft Resource DVD Artwork\DVD_ART\Artwork_Imagery\Shapes and Graphics\Symbols\green blue gradient dollar sign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7853177" y="1436182"/>
                <a:ext cx="411481" cy="705394"/>
              </a:xfrm>
              <a:prstGeom prst="rect">
                <a:avLst/>
              </a:prstGeom>
              <a:noFill/>
            </p:spPr>
          </p:pic>
        </p:grpSp>
        <p:sp>
          <p:nvSpPr>
            <p:cNvPr id="47" name="Rectangle 46"/>
            <p:cNvSpPr/>
            <p:nvPr/>
          </p:nvSpPr>
          <p:spPr bwMode="auto">
            <a:xfrm>
              <a:off x="6843481" y="4572000"/>
              <a:ext cx="2072073" cy="143256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09724" tIns="54862" rIns="109724" bIns="54862" numCol="1" rtlCol="0" anchor="ctr" anchorCtr="0" compatLnSpc="1">
              <a:prstTxWarp prst="textNoShape">
                <a:avLst/>
              </a:prstTxWarp>
            </a:bodyPr>
            <a:lstStyle/>
            <a:p>
              <a:pPr marL="151448" indent="-151448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  <a:defRPr/>
              </a:pPr>
              <a:r>
                <a:rPr lang="en-US" altLang="zh-CN" sz="13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Microsoft Channel Builder programs</a:t>
              </a:r>
            </a:p>
            <a:p>
              <a:pPr marL="151448" indent="-151448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  <a:defRPr/>
              </a:pPr>
              <a:r>
                <a:rPr lang="en-US" altLang="zh-CN" sz="13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Online SaaS catalogs</a:t>
              </a:r>
            </a:p>
            <a:p>
              <a:pPr marL="151448" indent="-151448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  <a:defRPr/>
              </a:pPr>
              <a:r>
                <a:rPr lang="en-US" altLang="zh-CN" sz="13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MSPP resellers</a:t>
              </a:r>
            </a:p>
            <a:p>
              <a:pPr marL="151448" indent="-151448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  <a:defRPr/>
              </a:pPr>
              <a:r>
                <a:rPr lang="en-US" altLang="zh-CN" sz="13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Consultants and SIs</a:t>
              </a:r>
            </a:p>
          </p:txBody>
        </p:sp>
        <p:sp>
          <p:nvSpPr>
            <p:cNvPr id="57" name="Right Arrow 56"/>
            <p:cNvSpPr/>
            <p:nvPr/>
          </p:nvSpPr>
          <p:spPr bwMode="auto">
            <a:xfrm>
              <a:off x="6537529" y="5056052"/>
              <a:ext cx="393042" cy="464457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22689"/>
              <a:endPara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65" name="Up Arrow 64"/>
            <p:cNvSpPr/>
            <p:nvPr/>
          </p:nvSpPr>
          <p:spPr bwMode="auto">
            <a:xfrm rot="10800000">
              <a:off x="7618917" y="2040265"/>
              <a:ext cx="521208" cy="2307772"/>
            </a:xfrm>
            <a:prstGeom prst="upArrow">
              <a:avLst>
                <a:gd name="adj1" fmla="val 62926"/>
                <a:gd name="adj2" fmla="val 72240"/>
              </a:avLst>
            </a:prstGeom>
            <a:gradFill rotWithShape="1">
              <a:gsLst>
                <a:gs pos="0">
                  <a:schemeClr val="tx1">
                    <a:alpha val="0"/>
                  </a:schemeClr>
                </a:gs>
                <a:gs pos="66000">
                  <a:schemeClr val="tx1">
                    <a:alpha val="50000"/>
                  </a:schemeClr>
                </a:gs>
                <a:gs pos="100000">
                  <a:schemeClr val="tx1"/>
                </a:gs>
              </a:gsLst>
              <a:lin ang="162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010842" y="4382739"/>
              <a:ext cx="1737359" cy="20005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822689">
                <a:lnSpc>
                  <a:spcPct val="90000"/>
                </a:lnSpc>
              </a:pPr>
              <a:r>
                <a:rPr lang="en-US" altLang="zh-CN" sz="1300" b="1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Grow Your Channel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994490" y="2336399"/>
              <a:ext cx="177006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pc="-135" dirty="0">
                  <a:ln w="3175">
                    <a:noFill/>
                  </a:ln>
                  <a:gradFill>
                    <a:gsLst>
                      <a:gs pos="5000">
                        <a:schemeClr val="tx1"/>
                      </a:gs>
                      <a:gs pos="85000">
                        <a:schemeClr val="tx2"/>
                      </a:gs>
                    </a:gsLst>
                    <a:lin ang="5400000" scaled="0"/>
                  </a:gradFill>
                  <a:effectLst>
                    <a:outerShdw blurRad="889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Expand Reach</a:t>
              </a:r>
            </a:p>
          </p:txBody>
        </p:sp>
      </p:grpSp>
      <p:grpSp>
        <p:nvGrpSpPr>
          <p:cNvPr id="70" name="Group 34"/>
          <p:cNvGrpSpPr/>
          <p:nvPr/>
        </p:nvGrpSpPr>
        <p:grpSpPr>
          <a:xfrm>
            <a:off x="4303643" y="2160105"/>
            <a:ext cx="2185001" cy="3836042"/>
            <a:chOff x="4638525" y="1742293"/>
            <a:chExt cx="2427778" cy="4262267"/>
          </a:xfrm>
        </p:grpSpPr>
        <p:sp>
          <p:nvSpPr>
            <p:cNvPr id="71" name="Oval 70"/>
            <p:cNvSpPr/>
            <p:nvPr/>
          </p:nvSpPr>
          <p:spPr>
            <a:xfrm>
              <a:off x="5804032" y="1742293"/>
              <a:ext cx="400348" cy="406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72" name="Rectangle 71"/>
            <p:cNvSpPr/>
            <p:nvPr/>
          </p:nvSpPr>
          <p:spPr bwMode="auto">
            <a:xfrm>
              <a:off x="4942116" y="4572001"/>
              <a:ext cx="2124187" cy="143255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09724" tIns="54862" rIns="109724" bIns="54862" numCol="1" rtlCol="0" anchor="ctr" anchorCtr="0" compatLnSpc="1">
              <a:prstTxWarp prst="textNoShape">
                <a:avLst/>
              </a:prstTxWarp>
            </a:bodyPr>
            <a:lstStyle/>
            <a:p>
              <a:pPr marL="151448" indent="-151448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  <a:defRPr/>
              </a:pPr>
              <a:r>
                <a:rPr lang="en-US" altLang="zh-CN" sz="13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Cloud-based services</a:t>
              </a:r>
            </a:p>
            <a:p>
              <a:pPr marL="151448" indent="-151448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  <a:defRPr/>
              </a:pPr>
              <a:r>
                <a:rPr lang="en-US" altLang="zh-CN" sz="13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Community portals</a:t>
              </a:r>
            </a:p>
            <a:p>
              <a:pPr marL="151448" indent="-151448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  <a:defRPr/>
              </a:pPr>
              <a:r>
                <a:rPr lang="en-US" altLang="zh-CN" sz="13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Mobile access</a:t>
              </a:r>
            </a:p>
            <a:p>
              <a:pPr marL="151448" indent="-151448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  <a:defRPr/>
              </a:pPr>
              <a:r>
                <a:rPr lang="en-US" altLang="zh-CN" sz="13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On-demand analytics</a:t>
              </a:r>
            </a:p>
          </p:txBody>
        </p:sp>
        <p:sp>
          <p:nvSpPr>
            <p:cNvPr id="73" name="Right Arrow 72"/>
            <p:cNvSpPr/>
            <p:nvPr/>
          </p:nvSpPr>
          <p:spPr bwMode="auto">
            <a:xfrm>
              <a:off x="4638525" y="5056053"/>
              <a:ext cx="395777" cy="464456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22689"/>
              <a:endPara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74" name="Up Arrow 73"/>
            <p:cNvSpPr/>
            <p:nvPr/>
          </p:nvSpPr>
          <p:spPr bwMode="auto">
            <a:xfrm rot="10800000">
              <a:off x="5743606" y="2080179"/>
              <a:ext cx="521208" cy="2039258"/>
            </a:xfrm>
            <a:prstGeom prst="upArrow">
              <a:avLst>
                <a:gd name="adj1" fmla="val 62926"/>
                <a:gd name="adj2" fmla="val 72240"/>
              </a:avLst>
            </a:prstGeom>
            <a:gradFill rotWithShape="1">
              <a:gsLst>
                <a:gs pos="0">
                  <a:schemeClr val="tx1">
                    <a:alpha val="0"/>
                  </a:schemeClr>
                </a:gs>
                <a:gs pos="66000">
                  <a:schemeClr val="tx1">
                    <a:alpha val="50000"/>
                  </a:schemeClr>
                </a:gs>
                <a:gs pos="100000">
                  <a:schemeClr val="tx1"/>
                </a:gs>
              </a:gsLst>
              <a:lin ang="162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35529" y="4188840"/>
              <a:ext cx="1737360" cy="40011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822689">
                <a:lnSpc>
                  <a:spcPct val="90000"/>
                </a:lnSpc>
              </a:pPr>
              <a:r>
                <a:rPr lang="en-US" altLang="zh-CN" sz="1300" b="1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Up-sell Attached Services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163853" y="2390176"/>
              <a:ext cx="168070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pc="-135" dirty="0">
                  <a:ln w="3175">
                    <a:noFill/>
                  </a:ln>
                  <a:gradFill>
                    <a:gsLst>
                      <a:gs pos="5000">
                        <a:schemeClr val="tx1"/>
                      </a:gs>
                      <a:gs pos="85000">
                        <a:schemeClr val="tx2"/>
                      </a:gs>
                    </a:gsLst>
                    <a:lin ang="5400000" scaled="0"/>
                  </a:gradFill>
                  <a:effectLst>
                    <a:outerShdw blurRad="889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Increase Yield</a:t>
              </a:r>
            </a:p>
          </p:txBody>
        </p:sp>
      </p:grpSp>
      <p:sp>
        <p:nvSpPr>
          <p:cNvPr id="77" name="Rectangle 76"/>
          <p:cNvSpPr/>
          <p:nvPr/>
        </p:nvSpPr>
        <p:spPr>
          <a:xfrm rot="20628339">
            <a:off x="1465740" y="2296077"/>
            <a:ext cx="4942423" cy="995423"/>
          </a:xfrm>
          <a:prstGeom prst="rect">
            <a:avLst/>
          </a:prstGeom>
          <a:noFill/>
        </p:spPr>
        <p:txBody>
          <a:bodyPr wrap="square" lIns="66659" tIns="33330" rIns="66659" bIns="33330">
            <a:prstTxWarp prst="textArchUp">
              <a:avLst>
                <a:gd name="adj" fmla="val 10880472"/>
              </a:avLst>
            </a:prstTxWarp>
            <a:spAutoFit/>
          </a:bodyPr>
          <a:lstStyle/>
          <a:p>
            <a:pPr algn="ctr" defTabSz="822689">
              <a:defRPr/>
            </a:pPr>
            <a:r>
              <a:rPr lang="en-US" sz="2400" spc="-150" dirty="0" smtClean="0">
                <a:ln w="3175"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2"/>
                    </a:gs>
                  </a:gsLst>
                  <a:lin ang="5400000" scaled="0"/>
                </a:gradFill>
                <a:effectLst>
                  <a:outerShdw blurRad="889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Path to Revenue Growth</a:t>
            </a:r>
            <a:endParaRPr lang="en-US" sz="2400" spc="-150" dirty="0">
              <a:ln w="3175">
                <a:noFill/>
              </a:ln>
              <a:gradFill>
                <a:gsLst>
                  <a:gs pos="5000">
                    <a:schemeClr val="tx1"/>
                  </a:gs>
                  <a:gs pos="85000">
                    <a:schemeClr val="tx2"/>
                  </a:gs>
                </a:gsLst>
                <a:lin ang="5400000" scaled="0"/>
              </a:gradFill>
              <a:effectLst>
                <a:outerShdw blurRad="88900" algn="c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78" name="Group 33"/>
          <p:cNvGrpSpPr/>
          <p:nvPr/>
        </p:nvGrpSpPr>
        <p:grpSpPr>
          <a:xfrm>
            <a:off x="2256183" y="2703444"/>
            <a:ext cx="2068190" cy="3292702"/>
            <a:chOff x="2292049" y="2346003"/>
            <a:chExt cx="2297989" cy="3658557"/>
          </a:xfrm>
        </p:grpSpPr>
        <p:sp>
          <p:nvSpPr>
            <p:cNvPr id="82" name="Up Arrow 81"/>
            <p:cNvSpPr/>
            <p:nvPr/>
          </p:nvSpPr>
          <p:spPr bwMode="auto">
            <a:xfrm rot="10800000">
              <a:off x="3331630" y="2515794"/>
              <a:ext cx="521208" cy="1603644"/>
            </a:xfrm>
            <a:prstGeom prst="upArrow">
              <a:avLst>
                <a:gd name="adj1" fmla="val 62926"/>
                <a:gd name="adj2" fmla="val 72240"/>
              </a:avLst>
            </a:prstGeom>
            <a:gradFill rotWithShape="1">
              <a:gsLst>
                <a:gs pos="0">
                  <a:schemeClr val="tx1">
                    <a:alpha val="0"/>
                  </a:schemeClr>
                </a:gs>
                <a:gs pos="66000">
                  <a:schemeClr val="tx1">
                    <a:alpha val="50000"/>
                  </a:schemeClr>
                </a:gs>
                <a:gs pos="100000">
                  <a:schemeClr val="tx1"/>
                </a:gs>
              </a:gsLst>
              <a:lin ang="162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3451807" y="2346003"/>
              <a:ext cx="280854" cy="2567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80" name="Rectangle 79"/>
            <p:cNvSpPr/>
            <p:nvPr/>
          </p:nvSpPr>
          <p:spPr bwMode="auto">
            <a:xfrm>
              <a:off x="2594429" y="4572000"/>
              <a:ext cx="1995609" cy="143256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09724" tIns="54862" rIns="109724" bIns="54862" numCol="1" rtlCol="0" anchor="ctr" anchorCtr="0" compatLnSpc="1">
              <a:prstTxWarp prst="textNoShape">
                <a:avLst/>
              </a:prstTxWarp>
            </a:bodyPr>
            <a:lstStyle/>
            <a:p>
              <a:pPr marL="151448" indent="-151448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  <a:defRPr/>
              </a:pPr>
              <a:r>
                <a:rPr lang="en-US" altLang="zh-CN" sz="13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Microsoft Office add-ins</a:t>
              </a:r>
            </a:p>
            <a:p>
              <a:pPr marL="151448" indent="-151448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  <a:defRPr/>
              </a:pPr>
              <a:r>
                <a:rPr lang="en-US" altLang="zh-CN" sz="13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Silverlight UI</a:t>
              </a:r>
            </a:p>
            <a:p>
              <a:pPr marL="151448" indent="-151448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  <a:defRPr/>
              </a:pPr>
              <a:r>
                <a:rPr lang="en-US" altLang="zh-CN" sz="13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Mobile devices </a:t>
              </a:r>
            </a:p>
            <a:p>
              <a:pPr marL="151448" indent="-151448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  <a:defRPr/>
              </a:pPr>
              <a:r>
                <a:rPr lang="en-US" altLang="zh-CN" sz="13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Microsoft Dynamics</a:t>
              </a:r>
            </a:p>
            <a:p>
              <a:pPr marL="151448" indent="-151448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  <a:defRPr/>
              </a:pPr>
              <a:r>
                <a:rPr lang="en-US" altLang="zh-CN" sz="13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SharePoint</a:t>
              </a:r>
              <a:endParaRPr lang="en-US" altLang="zh-CN" sz="13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81" name="Right Arrow 80"/>
            <p:cNvSpPr/>
            <p:nvPr/>
          </p:nvSpPr>
          <p:spPr bwMode="auto">
            <a:xfrm>
              <a:off x="2292049" y="5056052"/>
              <a:ext cx="383786" cy="464457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22689"/>
              <a:endPara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715933" y="4188840"/>
              <a:ext cx="1752601" cy="40011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822689">
                <a:lnSpc>
                  <a:spcPct val="90000"/>
                </a:lnSpc>
              </a:pPr>
              <a:r>
                <a:rPr lang="en-US" altLang="zh-CN" sz="1300" b="1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Connect into New User Environments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804362" y="2920263"/>
              <a:ext cx="157574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pc="-135" dirty="0">
                  <a:ln w="3175">
                    <a:noFill/>
                  </a:ln>
                  <a:gradFill>
                    <a:gsLst>
                      <a:gs pos="5000">
                        <a:schemeClr val="tx1"/>
                      </a:gs>
                      <a:gs pos="85000">
                        <a:schemeClr val="tx2"/>
                      </a:gs>
                    </a:gsLst>
                    <a:lin ang="5400000" scaled="0"/>
                  </a:gradFill>
                  <a:effectLst>
                    <a:outerShdw blurRad="889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Differentiate</a:t>
              </a:r>
            </a:p>
          </p:txBody>
        </p:sp>
      </p:grpSp>
      <p:grpSp>
        <p:nvGrpSpPr>
          <p:cNvPr id="85" name="Group 32"/>
          <p:cNvGrpSpPr/>
          <p:nvPr/>
        </p:nvGrpSpPr>
        <p:grpSpPr>
          <a:xfrm>
            <a:off x="491466" y="3581399"/>
            <a:ext cx="1774656" cy="2414747"/>
            <a:chOff x="486440" y="3321508"/>
            <a:chExt cx="1971840" cy="2683052"/>
          </a:xfrm>
        </p:grpSpPr>
        <p:sp>
          <p:nvSpPr>
            <p:cNvPr id="88" name="Up Arrow 87"/>
            <p:cNvSpPr/>
            <p:nvPr/>
          </p:nvSpPr>
          <p:spPr bwMode="auto">
            <a:xfrm rot="10800000">
              <a:off x="1210775" y="3506209"/>
              <a:ext cx="523171" cy="841829"/>
            </a:xfrm>
            <a:prstGeom prst="upArrow">
              <a:avLst>
                <a:gd name="adj1" fmla="val 62926"/>
                <a:gd name="adj2" fmla="val 72240"/>
              </a:avLst>
            </a:prstGeom>
            <a:gradFill rotWithShape="1">
              <a:gsLst>
                <a:gs pos="0">
                  <a:schemeClr val="tx1">
                    <a:alpha val="0"/>
                  </a:schemeClr>
                </a:gs>
                <a:gs pos="66000">
                  <a:schemeClr val="tx1">
                    <a:alpha val="50000"/>
                  </a:schemeClr>
                </a:gs>
                <a:gs pos="100000">
                  <a:schemeClr val="tx1"/>
                </a:gs>
              </a:gsLst>
              <a:lin ang="16200000" scaled="0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486440" y="4572000"/>
              <a:ext cx="1971840" cy="143256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09724" tIns="54862" rIns="109724" bIns="54862" numCol="1" rtlCol="0" anchor="ctr" anchorCtr="0" compatLnSpc="1">
              <a:prstTxWarp prst="textNoShape">
                <a:avLst/>
              </a:prstTxWarp>
            </a:bodyPr>
            <a:lstStyle/>
            <a:p>
              <a:pPr marL="151448" indent="-151448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  <a:defRPr/>
              </a:pPr>
              <a:r>
                <a:rPr lang="en-US" altLang="zh-CN" sz="13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Per-month pricing</a:t>
              </a:r>
            </a:p>
            <a:p>
              <a:pPr marL="151448" indent="-151448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  <a:defRPr/>
              </a:pPr>
              <a:r>
                <a:rPr lang="en-US" altLang="zh-CN" sz="13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Transaction pricing </a:t>
              </a:r>
            </a:p>
            <a:p>
              <a:pPr marL="151448" indent="-151448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  <a:defRPr/>
              </a:pPr>
              <a:r>
                <a:rPr lang="en-US" altLang="zh-CN" sz="13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Ad-funded models</a:t>
              </a:r>
            </a:p>
            <a:p>
              <a:pPr marL="151448" indent="-151448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  <a:defRPr/>
              </a:pPr>
              <a:r>
                <a:rPr lang="en-US" altLang="zh-CN" sz="13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Single-tenant</a:t>
              </a:r>
            </a:p>
            <a:p>
              <a:pPr marL="151448" indent="-151448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  <a:defRPr/>
              </a:pPr>
              <a:r>
                <a:rPr lang="en-US" altLang="zh-CN" sz="13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Multi-tenant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56325" y="4361194"/>
              <a:ext cx="1632071" cy="2222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822689"/>
              <a:r>
                <a:rPr lang="en-US" altLang="zh-CN" sz="1300" b="1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Offer Hosted Options</a:t>
              </a:r>
            </a:p>
          </p:txBody>
        </p:sp>
        <p:sp>
          <p:nvSpPr>
            <p:cNvPr id="86" name="Oval 85"/>
            <p:cNvSpPr/>
            <p:nvPr/>
          </p:nvSpPr>
          <p:spPr>
            <a:xfrm>
              <a:off x="1363181" y="3321508"/>
              <a:ext cx="218358" cy="2126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TextBox 88"/>
            <p:cNvSpPr txBox="1"/>
            <p:nvPr/>
          </p:nvSpPr>
          <p:spPr>
            <a:xfrm>
              <a:off x="593826" y="3624654"/>
              <a:ext cx="175707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/>
              <a:r>
                <a:rPr lang="en-US" sz="1800" spc="-135" dirty="0">
                  <a:ln w="3175">
                    <a:noFill/>
                  </a:ln>
                  <a:gradFill>
                    <a:gsLst>
                      <a:gs pos="5000">
                        <a:schemeClr val="tx1"/>
                      </a:gs>
                      <a:gs pos="85000">
                        <a:schemeClr val="tx2"/>
                      </a:gs>
                    </a:gsLst>
                    <a:lin ang="5400000" scaled="0"/>
                  </a:gradFill>
                  <a:effectLst>
                    <a:outerShdw blurRad="889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Enable New Value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Are you Ready </a:t>
            </a:r>
            <a:br>
              <a:rPr lang="en-US" dirty="0" smtClean="0"/>
            </a:br>
            <a:r>
              <a:rPr lang="en-US" dirty="0" smtClean="0"/>
              <a:t>for Software </a:t>
            </a:r>
            <a:br>
              <a:rPr lang="en-US" dirty="0" smtClean="0"/>
            </a:br>
            <a:r>
              <a:rPr lang="en-US" dirty="0" smtClean="0"/>
              <a:t>plus Services?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"/>
          <p:cNvGrpSpPr/>
          <p:nvPr/>
        </p:nvGrpSpPr>
        <p:grpSpPr>
          <a:xfrm>
            <a:off x="6484749" y="1143000"/>
            <a:ext cx="2039056" cy="2017294"/>
            <a:chOff x="6224634" y="2672360"/>
            <a:chExt cx="2039056" cy="2017294"/>
          </a:xfrm>
        </p:grpSpPr>
        <p:sp>
          <p:nvSpPr>
            <p:cNvPr id="54" name="Oval 53"/>
            <p:cNvSpPr/>
            <p:nvPr/>
          </p:nvSpPr>
          <p:spPr>
            <a:xfrm>
              <a:off x="6224634" y="2762741"/>
              <a:ext cx="2039056" cy="1926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r="21540000" sx="92000" sy="92000" kx="800400" algn="br" rotWithShape="0">
                <a:prstClr val="black">
                  <a:alpha val="20000"/>
                </a:prstClr>
              </a:outerShdw>
            </a:effectLst>
            <a:scene3d>
              <a:camera prst="isometricTopUp"/>
              <a:lightRig rig="threePt" dir="t">
                <a:rot lat="0" lon="0" rev="0"/>
              </a:lightRig>
            </a:scene3d>
            <a:sp3d extrusionH="254000"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461441" y="3428277"/>
              <a:ext cx="1192955" cy="68679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 rtl="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S+S</a:t>
              </a:r>
              <a:br>
                <a:rPr lang="en-US" sz="2400" kern="12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</a:br>
              <a:r>
                <a:rPr lang="en-US" sz="2400" kern="12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Success</a:t>
              </a:r>
              <a:endParaRPr lang="en-US" sz="2400" kern="12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/>
            <a:stretch>
              <a:fillRect/>
            </a:stretch>
          </p:blipFill>
          <p:spPr bwMode="auto">
            <a:xfrm>
              <a:off x="7529450" y="2672360"/>
              <a:ext cx="597520" cy="844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Software+Services Challenge</a:t>
            </a:r>
            <a:endParaRPr lang="en-US" dirty="0"/>
          </a:p>
        </p:txBody>
      </p: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747616" y="3496771"/>
            <a:ext cx="1850502" cy="131335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TextBox 90"/>
          <p:cNvSpPr txBox="1"/>
          <p:nvPr/>
        </p:nvSpPr>
        <p:spPr>
          <a:xfrm>
            <a:off x="691989" y="3210196"/>
            <a:ext cx="498791" cy="292388"/>
          </a:xfrm>
          <a:prstGeom prst="rect">
            <a:avLst/>
          </a:prstGeom>
          <a:noFill/>
        </p:spPr>
        <p:txBody>
          <a:bodyPr wrap="none" lIns="82296" tIns="41148" rIns="82296" bIns="41148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ISVs</a:t>
            </a:r>
            <a:endParaRPr lang="en-US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grpSp>
        <p:nvGrpSpPr>
          <p:cNvPr id="92" name="Group 150"/>
          <p:cNvGrpSpPr/>
          <p:nvPr/>
        </p:nvGrpSpPr>
        <p:grpSpPr>
          <a:xfrm>
            <a:off x="-1773172" y="3088586"/>
            <a:ext cx="5374771" cy="3159814"/>
            <a:chOff x="-2191276" y="2762144"/>
            <a:chExt cx="5971969" cy="3510904"/>
          </a:xfrm>
        </p:grpSpPr>
        <p:sp>
          <p:nvSpPr>
            <p:cNvPr id="93" name="Right Arrow 92"/>
            <p:cNvSpPr/>
            <p:nvPr/>
          </p:nvSpPr>
          <p:spPr>
            <a:xfrm>
              <a:off x="-2191276" y="5619331"/>
              <a:ext cx="5971969" cy="653717"/>
            </a:xfrm>
            <a:prstGeom prst="rightArrow">
              <a:avLst>
                <a:gd name="adj1" fmla="val 54669"/>
                <a:gd name="adj2" fmla="val 49953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64000">
                  <a:schemeClr val="bg1">
                    <a:lumMod val="65000"/>
                    <a:alpha val="0"/>
                  </a:schemeClr>
                </a:gs>
              </a:gsLst>
              <a:lin ang="10200000" scaled="0"/>
              <a:tileRect/>
            </a:grad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4" name="Group 115"/>
            <p:cNvGrpSpPr/>
            <p:nvPr/>
          </p:nvGrpSpPr>
          <p:grpSpPr>
            <a:xfrm>
              <a:off x="654116" y="2762144"/>
              <a:ext cx="2003876" cy="3374695"/>
              <a:chOff x="861140" y="2736266"/>
              <a:chExt cx="2003876" cy="3374695"/>
            </a:xfrm>
          </p:grpSpPr>
          <p:grpSp>
            <p:nvGrpSpPr>
              <p:cNvPr id="95" name="Group 109"/>
              <p:cNvGrpSpPr/>
              <p:nvPr/>
            </p:nvGrpSpPr>
            <p:grpSpPr>
              <a:xfrm>
                <a:off x="1026539" y="2736266"/>
                <a:ext cx="1838477" cy="3374695"/>
                <a:chOff x="207032" y="2520609"/>
                <a:chExt cx="1838477" cy="3374695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207032" y="4157938"/>
                  <a:ext cx="1838477" cy="173736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228600" dir="21540000" sx="92000" sy="92000" kx="800400" algn="br" rotWithShape="0">
                    <a:prstClr val="black">
                      <a:alpha val="20000"/>
                    </a:prstClr>
                  </a:outerShdw>
                </a:effectLst>
                <a:scene3d>
                  <a:camera prst="isometricTopUp"/>
                  <a:lightRig rig="threePt" dir="t">
                    <a:rot lat="0" lon="0" rev="0"/>
                  </a:lightRig>
                </a:scene3d>
                <a:sp3d extrusionH="254000"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  <p:pic>
              <p:nvPicPr>
                <p:cNvPr id="98" name="Picture 4" descr="Click once to zoom in.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23590" y="2520609"/>
                  <a:ext cx="1115425" cy="2635878"/>
                </a:xfrm>
                <a:prstGeom prst="rect">
                  <a:avLst/>
                </a:prstGeom>
                <a:noFill/>
                <a:effectLst>
                  <a:innerShdw blurRad="25400">
                    <a:prstClr val="black"/>
                  </a:innerShdw>
                </a:effectLst>
              </p:spPr>
            </p:pic>
          </p:grpSp>
          <p:sp>
            <p:nvSpPr>
              <p:cNvPr id="96" name="TextBox 95"/>
              <p:cNvSpPr txBox="1"/>
              <p:nvPr/>
            </p:nvSpPr>
            <p:spPr>
              <a:xfrm>
                <a:off x="861140" y="5194372"/>
                <a:ext cx="1803334" cy="443198"/>
              </a:xfrm>
              <a:prstGeom prst="rect">
                <a:avLst/>
              </a:prstGeom>
              <a:noFill/>
              <a:effectLst/>
              <a:scene3d>
                <a:camera prst="isometricBottomDown"/>
                <a:lightRig rig="threePt" dir="t"/>
              </a:scene3d>
              <a:sp3d/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S + S</a:t>
                </a:r>
                <a:br>
                  <a:rPr lang="en-US" dirty="0" smtClean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</a:br>
                <a:r>
                  <a:rPr lang="en-US" dirty="0" smtClean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Candidate</a:t>
                </a:r>
              </a:p>
            </p:txBody>
          </p:sp>
        </p:grpSp>
      </p:grpSp>
      <p:grpSp>
        <p:nvGrpSpPr>
          <p:cNvPr id="100" name="Group 111"/>
          <p:cNvGrpSpPr/>
          <p:nvPr/>
        </p:nvGrpSpPr>
        <p:grpSpPr>
          <a:xfrm>
            <a:off x="2599275" y="958672"/>
            <a:ext cx="3725325" cy="4650508"/>
            <a:chOff x="2572102" y="455962"/>
            <a:chExt cx="4139250" cy="5167231"/>
          </a:xfrm>
        </p:grpSpPr>
        <p:sp>
          <p:nvSpPr>
            <p:cNvPr id="102" name="Oval 101"/>
            <p:cNvSpPr/>
            <p:nvPr/>
          </p:nvSpPr>
          <p:spPr>
            <a:xfrm>
              <a:off x="2639682" y="1775454"/>
              <a:ext cx="4071670" cy="384773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228600" dir="21540000" sx="92000" sy="92000" kx="800400" algn="br" rotWithShape="0">
                <a:prstClr val="black">
                  <a:alpha val="20000"/>
                </a:prstClr>
              </a:outerShdw>
            </a:effectLst>
            <a:scene3d>
              <a:camera prst="isometricTopUp"/>
              <a:lightRig rig="threePt" dir="t">
                <a:rot lat="0" lon="0" rev="0"/>
              </a:lightRig>
            </a:scene3d>
            <a:sp3d extrusionH="508000"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grpSp>
          <p:nvGrpSpPr>
            <p:cNvPr id="103" name="Group 90"/>
            <p:cNvGrpSpPr/>
            <p:nvPr/>
          </p:nvGrpSpPr>
          <p:grpSpPr>
            <a:xfrm>
              <a:off x="3045123" y="455962"/>
              <a:ext cx="3445820" cy="4220908"/>
              <a:chOff x="3027871" y="430084"/>
              <a:chExt cx="3445820" cy="4220908"/>
            </a:xfrm>
          </p:grpSpPr>
          <p:sp>
            <p:nvSpPr>
              <p:cNvPr id="105" name="Cube 104"/>
              <p:cNvSpPr/>
              <p:nvPr/>
            </p:nvSpPr>
            <p:spPr>
              <a:xfrm>
                <a:off x="4613871" y="430084"/>
                <a:ext cx="763882" cy="3198681"/>
              </a:xfrm>
              <a:prstGeom prst="cub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279400" dir="20280000" sx="95000" sy="95000" kx="-1200000" algn="bl" rotWithShape="0">
                  <a:prstClr val="black">
                    <a:alpha val="14000"/>
                  </a:prstClr>
                </a:outerShdw>
              </a:effectLst>
              <a:scene3d>
                <a:camera prst="isometricLeftDown"/>
                <a:lightRig rig="balanced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/>
                    <a:cs typeface="Arial"/>
                  </a:rPr>
                  <a:t>Configuration Management</a:t>
                </a:r>
              </a:p>
            </p:txBody>
          </p:sp>
          <p:sp>
            <p:nvSpPr>
              <p:cNvPr id="106" name="Cube 105"/>
              <p:cNvSpPr/>
              <p:nvPr/>
            </p:nvSpPr>
            <p:spPr>
              <a:xfrm>
                <a:off x="5644275" y="1328470"/>
                <a:ext cx="555551" cy="2603088"/>
              </a:xfrm>
              <a:prstGeom prst="cub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279400" dir="20280000" sx="95000" sy="95000" kx="-1200000" algn="bl" rotWithShape="0">
                  <a:prstClr val="black">
                    <a:alpha val="14000"/>
                  </a:prstClr>
                </a:outerShdw>
              </a:effectLst>
              <a:scene3d>
                <a:camera prst="isometricLeftDown"/>
                <a:lightRig rig="balanced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  <a:latin typeface="Arial"/>
                    <a:cs typeface="Arial"/>
                  </a:rPr>
                  <a:t>Product Integration</a:t>
                </a:r>
              </a:p>
            </p:txBody>
          </p:sp>
          <p:sp>
            <p:nvSpPr>
              <p:cNvPr id="107" name="Cube 106"/>
              <p:cNvSpPr/>
              <p:nvPr/>
            </p:nvSpPr>
            <p:spPr>
              <a:xfrm>
                <a:off x="3588156" y="710194"/>
                <a:ext cx="897578" cy="2953511"/>
              </a:xfrm>
              <a:prstGeom prst="cub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279400" dir="20280000" sx="95000" sy="95000" kx="-1200000" algn="bl" rotWithShape="0">
                  <a:prstClr val="black">
                    <a:alpha val="14000"/>
                  </a:prstClr>
                </a:outerShdw>
              </a:effectLst>
              <a:scene3d>
                <a:camera prst="isometricLeftDown"/>
                <a:lightRig rig="balanced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Hosting</a:t>
                </a:r>
              </a:p>
            </p:txBody>
          </p:sp>
          <p:sp>
            <p:nvSpPr>
              <p:cNvPr id="108" name="Cube 107"/>
              <p:cNvSpPr/>
              <p:nvPr/>
            </p:nvSpPr>
            <p:spPr>
              <a:xfrm>
                <a:off x="3998799" y="595225"/>
                <a:ext cx="694438" cy="3612386"/>
              </a:xfrm>
              <a:prstGeom prst="cub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279400" dir="20280000" sx="95000" sy="95000" kx="-1200000" algn="bl" rotWithShape="0">
                  <a:prstClr val="black">
                    <a:alpha val="14000"/>
                  </a:prstClr>
                </a:outerShdw>
              </a:effectLst>
              <a:scene3d>
                <a:camera prst="isometricLeftDown"/>
                <a:lightRig rig="balanced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Billing &amp; provisioning</a:t>
                </a:r>
              </a:p>
            </p:txBody>
          </p:sp>
          <p:sp>
            <p:nvSpPr>
              <p:cNvPr id="109" name="Cube 108"/>
              <p:cNvSpPr/>
              <p:nvPr/>
            </p:nvSpPr>
            <p:spPr>
              <a:xfrm>
                <a:off x="3027871" y="1190455"/>
                <a:ext cx="691164" cy="2343861"/>
              </a:xfrm>
              <a:prstGeom prst="cub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279400" dir="20280000" sx="95000" sy="95000" kx="-1200000" algn="bl" rotWithShape="0">
                  <a:prstClr val="black">
                    <a:alpha val="14000"/>
                  </a:prstClr>
                </a:outerShdw>
              </a:effectLst>
              <a:scene3d>
                <a:camera prst="isometricLeftDown"/>
                <a:lightRig rig="balanced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25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SLAs</a:t>
                </a:r>
              </a:p>
            </p:txBody>
          </p:sp>
          <p:sp>
            <p:nvSpPr>
              <p:cNvPr id="110" name="Cube 109"/>
              <p:cNvSpPr/>
              <p:nvPr/>
            </p:nvSpPr>
            <p:spPr>
              <a:xfrm>
                <a:off x="5918140" y="2751822"/>
                <a:ext cx="555551" cy="1458372"/>
              </a:xfrm>
              <a:prstGeom prst="cub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279400" dir="20280000" sx="95000" sy="95000" kx="-1200000" algn="bl" rotWithShape="0">
                  <a:prstClr val="black">
                    <a:alpha val="14000"/>
                  </a:prstClr>
                </a:outerShdw>
              </a:effectLst>
              <a:scene3d>
                <a:camera prst="isometricLeftDown"/>
                <a:lightRig rig="balanced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/>
                    <a:cs typeface="Arial"/>
                  </a:rPr>
                  <a:t>PPC/SEO</a:t>
                </a:r>
              </a:p>
            </p:txBody>
          </p:sp>
          <p:sp>
            <p:nvSpPr>
              <p:cNvPr id="111" name="Cube 110"/>
              <p:cNvSpPr/>
              <p:nvPr/>
            </p:nvSpPr>
            <p:spPr>
              <a:xfrm>
                <a:off x="3337132" y="1954360"/>
                <a:ext cx="555551" cy="2152758"/>
              </a:xfrm>
              <a:prstGeom prst="cub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279400" dir="20280000" sx="95000" sy="95000" kx="-1200000" algn="bl" rotWithShape="0">
                  <a:prstClr val="black">
                    <a:alpha val="14000"/>
                  </a:prstClr>
                </a:outerShdw>
              </a:effectLst>
              <a:scene3d>
                <a:camera prst="isometricLeftDown"/>
                <a:lightRig rig="balanced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300" dirty="0">
                    <a:solidFill>
                      <a:schemeClr val="bg1"/>
                    </a:solidFill>
                    <a:latin typeface="Arial"/>
                    <a:cs typeface="Arial"/>
                  </a:rPr>
                  <a:t>Web Based Business</a:t>
                </a:r>
              </a:p>
            </p:txBody>
          </p:sp>
          <p:sp>
            <p:nvSpPr>
              <p:cNvPr id="112" name="Cube 111"/>
              <p:cNvSpPr/>
              <p:nvPr/>
            </p:nvSpPr>
            <p:spPr>
              <a:xfrm>
                <a:off x="4371035" y="2596556"/>
                <a:ext cx="555551" cy="2054436"/>
              </a:xfrm>
              <a:prstGeom prst="cub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279400" dir="20280000" sx="95000" sy="95000" kx="-1200000" algn="bl" rotWithShape="0">
                  <a:prstClr val="black">
                    <a:alpha val="14000"/>
                  </a:prstClr>
                </a:outerShdw>
              </a:effectLst>
              <a:scene3d>
                <a:camera prst="isometricLeftDown"/>
                <a:lightRig rig="balanced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Availability</a:t>
                </a:r>
                <a:endParaRPr lang="en-US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3" name="Cube 112"/>
              <p:cNvSpPr/>
              <p:nvPr/>
            </p:nvSpPr>
            <p:spPr>
              <a:xfrm>
                <a:off x="4944769" y="1475118"/>
                <a:ext cx="972214" cy="3048207"/>
              </a:xfrm>
              <a:prstGeom prst="cub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279400" dir="20280000" sx="95000" sy="95000" kx="-1200000" algn="bl" rotWithShape="0">
                  <a:prstClr val="black">
                    <a:alpha val="14000"/>
                  </a:prstClr>
                </a:outerShdw>
              </a:effectLst>
              <a:scene3d>
                <a:camera prst="isometricLeftDown"/>
                <a:lightRig rig="balanced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25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Multi-Tenancy</a:t>
                </a: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2572102" y="3927425"/>
              <a:ext cx="2044149" cy="570156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>
                  <a:solidFill>
                    <a:schemeClr val="bg1"/>
                  </a:solidFill>
                  <a:latin typeface="Arial"/>
                  <a:cs typeface="Arial"/>
                </a:rPr>
                <a:t>Long Term</a:t>
              </a:r>
              <a:br>
                <a:rPr lang="en-US" b="1" dirty="0">
                  <a:solidFill>
                    <a:schemeClr val="bg1"/>
                  </a:solidFill>
                  <a:latin typeface="Arial"/>
                  <a:cs typeface="Arial"/>
                </a:rPr>
              </a:br>
              <a:r>
                <a:rPr lang="en-US" b="1" dirty="0">
                  <a:solidFill>
                    <a:schemeClr val="bg1"/>
                  </a:solidFill>
                  <a:latin typeface="Arial"/>
                  <a:cs typeface="Arial"/>
                </a:rPr>
                <a:t>Technology Debt</a:t>
              </a:r>
            </a:p>
          </p:txBody>
        </p:sp>
      </p:grpSp>
      <p:grpSp>
        <p:nvGrpSpPr>
          <p:cNvPr id="114" name="Group 148"/>
          <p:cNvGrpSpPr/>
          <p:nvPr/>
        </p:nvGrpSpPr>
        <p:grpSpPr>
          <a:xfrm>
            <a:off x="501764" y="1282288"/>
            <a:ext cx="2383477" cy="1952291"/>
            <a:chOff x="336432" y="755146"/>
            <a:chExt cx="2648308" cy="2169212"/>
          </a:xfrm>
        </p:grpSpPr>
        <p:grpSp>
          <p:nvGrpSpPr>
            <p:cNvPr id="115" name="Group 128"/>
            <p:cNvGrpSpPr/>
            <p:nvPr/>
          </p:nvGrpSpPr>
          <p:grpSpPr>
            <a:xfrm>
              <a:off x="336432" y="797634"/>
              <a:ext cx="2648308" cy="2126724"/>
              <a:chOff x="362310" y="832138"/>
              <a:chExt cx="2648308" cy="2126724"/>
            </a:xfrm>
          </p:grpSpPr>
          <p:sp>
            <p:nvSpPr>
              <p:cNvPr id="125" name="Cloud 124"/>
              <p:cNvSpPr/>
              <p:nvPr/>
            </p:nvSpPr>
            <p:spPr>
              <a:xfrm>
                <a:off x="362310" y="832138"/>
                <a:ext cx="2648308" cy="1803801"/>
              </a:xfrm>
              <a:prstGeom prst="cloud">
                <a:avLst/>
              </a:pr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64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880558" y="2838092"/>
                <a:ext cx="120770" cy="12077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929442" y="2625306"/>
                <a:ext cx="201284" cy="2012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1969697" y="2320506"/>
                <a:ext cx="296173" cy="2961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6" name="Group 138"/>
            <p:cNvGrpSpPr/>
            <p:nvPr/>
          </p:nvGrpSpPr>
          <p:grpSpPr>
            <a:xfrm>
              <a:off x="531790" y="755146"/>
              <a:ext cx="2121797" cy="1743854"/>
              <a:chOff x="522998" y="746354"/>
              <a:chExt cx="2121797" cy="1743854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1844718" y="746354"/>
                <a:ext cx="800077" cy="1641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0" b="1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1531141" y="881170"/>
                <a:ext cx="442073" cy="718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1446165" y="2079839"/>
                <a:ext cx="324520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92956" y="1265102"/>
                <a:ext cx="561408" cy="1025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>
                        <a:lumMod val="65000"/>
                      </a:schemeClr>
                    </a:solidFill>
                  </a:rPr>
                  <a:t>?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153061" y="819640"/>
                <a:ext cx="621966" cy="1641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0" b="1" dirty="0">
                    <a:solidFill>
                      <a:schemeClr val="bg1"/>
                    </a:solidFill>
                  </a:rPr>
                  <a:t>!</a:t>
                </a:r>
                <a:endParaRPr lang="en-US" sz="90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522998" y="1534714"/>
                <a:ext cx="372609" cy="718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</a:rPr>
                  <a:t>!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789672" y="1071667"/>
                <a:ext cx="28889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bg1"/>
                    </a:solidFill>
                  </a:rPr>
                  <a:t>!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1636662" y="1355957"/>
                <a:ext cx="456322" cy="1025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>
                        <a:lumMod val="75000"/>
                      </a:schemeClr>
                    </a:solidFill>
                  </a:rPr>
                  <a:t>!</a:t>
                </a:r>
              </a:p>
            </p:txBody>
          </p:sp>
        </p:grpSp>
      </p:grpSp>
      <p:grpSp>
        <p:nvGrpSpPr>
          <p:cNvPr id="129" name="Group 47"/>
          <p:cNvGrpSpPr>
            <a:grpSpLocks/>
          </p:cNvGrpSpPr>
          <p:nvPr/>
        </p:nvGrpSpPr>
        <p:grpSpPr bwMode="auto">
          <a:xfrm>
            <a:off x="420432" y="4503262"/>
            <a:ext cx="895826" cy="847248"/>
            <a:chOff x="-1923849" y="3777768"/>
            <a:chExt cx="1523190" cy="1439001"/>
          </a:xfrm>
        </p:grpSpPr>
        <p:sp>
          <p:nvSpPr>
            <p:cNvPr id="130" name="Oval 129"/>
            <p:cNvSpPr/>
            <p:nvPr/>
          </p:nvSpPr>
          <p:spPr bwMode="auto">
            <a:xfrm>
              <a:off x="-1923849" y="3777768"/>
              <a:ext cx="1523190" cy="143900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28600" dir="21540000" sx="92000" sy="92000" kx="800400" algn="br" rotWithShape="0">
                <a:prstClr val="black">
                  <a:alpha val="20000"/>
                </a:prstClr>
              </a:outerShdw>
            </a:effectLst>
            <a:scene3d>
              <a:camera prst="isometricTopUp"/>
              <a:lightRig rig="threePt" dir="t">
                <a:rot lat="0" lon="0" rev="0"/>
              </a:lightRig>
            </a:scene3d>
            <a:sp3d extrusionH="254000"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00" dirty="0"/>
            </a:p>
          </p:txBody>
        </p:sp>
        <p:sp>
          <p:nvSpPr>
            <p:cNvPr id="131" name="Text Box 48"/>
            <p:cNvSpPr txBox="1">
              <a:spLocks noChangeArrowheads="1"/>
            </p:cNvSpPr>
            <p:nvPr/>
          </p:nvSpPr>
          <p:spPr bwMode="auto">
            <a:xfrm>
              <a:off x="-1855791" y="4252108"/>
              <a:ext cx="1392485" cy="513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isometricBottomDown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>
                <a:lnSpc>
                  <a:spcPct val="75000"/>
                </a:lnSpc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"/>
                  <a:cs typeface="Arial"/>
                </a:rPr>
                <a:t>YOU?</a:t>
              </a:r>
            </a:p>
          </p:txBody>
        </p:sp>
      </p:grpSp>
      <p:pic>
        <p:nvPicPr>
          <p:cNvPr id="132" name="Picture 13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2855741" y="4876800"/>
            <a:ext cx="1487659" cy="104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8100">
              <a:prstClr val="black"/>
            </a:innerShdw>
          </a:effectLst>
        </p:spPr>
      </p:pic>
      <p:sp>
        <p:nvSpPr>
          <p:cNvPr id="34" name="Rectangle 33"/>
          <p:cNvSpPr/>
          <p:nvPr/>
        </p:nvSpPr>
        <p:spPr>
          <a:xfrm>
            <a:off x="5486400" y="4648200"/>
            <a:ext cx="3276600" cy="12967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182880" tIns="91440" rIns="182880" bIns="91440" anchor="ctr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The road to Software+Services is </a:t>
            </a:r>
            <a:r>
              <a:rPr lang="en-US" sz="1600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fraught with challenges</a:t>
            </a:r>
            <a:r>
              <a:rPr lang="en-US" sz="1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. ISVs are faced with new business and market dynamics as well as </a:t>
            </a:r>
            <a:r>
              <a:rPr lang="en-US" sz="1600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“black box” factors that cloud their path</a:t>
            </a:r>
            <a:r>
              <a:rPr lang="en-US" sz="1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.</a:t>
            </a:r>
            <a:endParaRPr lang="en-US" sz="16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0" y="4773881"/>
            <a:ext cx="9144000" cy="1398319"/>
          </a:xfrm>
          <a:prstGeom prst="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598"/>
          </a:xfrm>
        </p:spPr>
        <p:txBody>
          <a:bodyPr/>
          <a:lstStyle/>
          <a:p>
            <a:r>
              <a:rPr lang="en-US" sz="3600" dirty="0" smtClean="0"/>
              <a:t>Microsoft has Partnered with Mural Ventures</a:t>
            </a:r>
            <a:endParaRPr lang="en-US" sz="36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3535871" y="2209800"/>
            <a:ext cx="3227059" cy="2409018"/>
            <a:chOff x="3535871" y="2209800"/>
            <a:chExt cx="3227059" cy="2409018"/>
          </a:xfrm>
        </p:grpSpPr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3535871" y="2211097"/>
              <a:ext cx="3227059" cy="2407721"/>
            </a:xfrm>
            <a:prstGeom prst="roundRect">
              <a:avLst>
                <a:gd name="adj" fmla="val 2403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30751" y="2209800"/>
              <a:ext cx="18866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Technology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35188" y="2209800"/>
            <a:ext cx="2069122" cy="2409018"/>
            <a:chOff x="6835188" y="2209800"/>
            <a:chExt cx="2069122" cy="2409018"/>
          </a:xfrm>
        </p:grpSpPr>
        <p:sp>
          <p:nvSpPr>
            <p:cNvPr id="8" name="AutoShape 29"/>
            <p:cNvSpPr>
              <a:spLocks noChangeArrowheads="1"/>
            </p:cNvSpPr>
            <p:nvPr/>
          </p:nvSpPr>
          <p:spPr bwMode="auto">
            <a:xfrm>
              <a:off x="6835188" y="2211097"/>
              <a:ext cx="2069122" cy="2407721"/>
            </a:xfrm>
            <a:prstGeom prst="roundRect">
              <a:avLst>
                <a:gd name="adj" fmla="val 2403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38954" y="2209800"/>
              <a:ext cx="18085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Operations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3484" y="2209800"/>
            <a:ext cx="3227059" cy="2407722"/>
            <a:chOff x="253484" y="2209800"/>
            <a:chExt cx="3227059" cy="2407722"/>
          </a:xfrm>
        </p:grpSpPr>
        <p:sp>
          <p:nvSpPr>
            <p:cNvPr id="9" name="AutoShape 32"/>
            <p:cNvSpPr>
              <a:spLocks noChangeArrowheads="1"/>
            </p:cNvSpPr>
            <p:nvPr/>
          </p:nvSpPr>
          <p:spPr bwMode="auto">
            <a:xfrm>
              <a:off x="253484" y="2209801"/>
              <a:ext cx="3227059" cy="2407721"/>
            </a:xfrm>
            <a:prstGeom prst="roundRect">
              <a:avLst>
                <a:gd name="adj" fmla="val 2403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47530" y="2209800"/>
              <a:ext cx="14125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Business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1965" y="2655126"/>
            <a:ext cx="8221397" cy="2069274"/>
            <a:chOff x="381965" y="2578926"/>
            <a:chExt cx="8221397" cy="2776114"/>
          </a:xfrm>
        </p:grpSpPr>
        <p:sp>
          <p:nvSpPr>
            <p:cNvPr id="20" name="AutoShape 29"/>
            <p:cNvSpPr>
              <a:spLocks noChangeArrowheads="1"/>
            </p:cNvSpPr>
            <p:nvPr/>
          </p:nvSpPr>
          <p:spPr bwMode="auto">
            <a:xfrm>
              <a:off x="5176279" y="2588004"/>
              <a:ext cx="1467226" cy="2461648"/>
            </a:xfrm>
            <a:prstGeom prst="roundRect">
              <a:avLst>
                <a:gd name="adj" fmla="val 359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" tIns="274320" rIns="9144" bIns="91440" anchor="t" anchorCtr="0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Hosting Architecture</a:t>
              </a:r>
            </a:p>
          </p:txBody>
        </p:sp>
        <p:sp>
          <p:nvSpPr>
            <p:cNvPr id="21" name="AutoShape 29"/>
            <p:cNvSpPr>
              <a:spLocks noChangeArrowheads="1"/>
            </p:cNvSpPr>
            <p:nvPr/>
          </p:nvSpPr>
          <p:spPr bwMode="auto">
            <a:xfrm>
              <a:off x="3664352" y="2586706"/>
              <a:ext cx="1467226" cy="2461648"/>
            </a:xfrm>
            <a:prstGeom prst="roundRect">
              <a:avLst>
                <a:gd name="adj" fmla="val 359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" tIns="274320" rIns="9144" bIns="91440" anchor="t" anchorCtr="0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Application Architecture</a:t>
              </a:r>
            </a:p>
          </p:txBody>
        </p:sp>
        <p:sp>
          <p:nvSpPr>
            <p:cNvPr id="22" name="AutoShape 29"/>
            <p:cNvSpPr>
              <a:spLocks noChangeArrowheads="1"/>
            </p:cNvSpPr>
            <p:nvPr/>
          </p:nvSpPr>
          <p:spPr bwMode="auto">
            <a:xfrm>
              <a:off x="7136136" y="2593190"/>
              <a:ext cx="1467226" cy="2461648"/>
            </a:xfrm>
            <a:prstGeom prst="roundRect">
              <a:avLst>
                <a:gd name="adj" fmla="val 359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" tIns="274320" rIns="9144" bIns="91440" anchor="t" anchorCtr="0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Operations </a:t>
              </a:r>
              <a:r>
                <a:rPr lang="en-US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and Support</a:t>
              </a:r>
              <a:endParaRPr 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6" name="AutoShape 29"/>
            <p:cNvSpPr>
              <a:spLocks noChangeArrowheads="1"/>
            </p:cNvSpPr>
            <p:nvPr/>
          </p:nvSpPr>
          <p:spPr bwMode="auto">
            <a:xfrm>
              <a:off x="1893892" y="2578926"/>
              <a:ext cx="1467226" cy="2461648"/>
            </a:xfrm>
            <a:prstGeom prst="roundRect">
              <a:avLst>
                <a:gd name="adj" fmla="val 359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" tIns="274320" rIns="9144" bIns="91440" anchor="t" anchorCtr="0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Go-To-Market Effectiveness</a:t>
              </a:r>
            </a:p>
          </p:txBody>
        </p:sp>
        <p:sp>
          <p:nvSpPr>
            <p:cNvPr id="27" name="AutoShape 29"/>
            <p:cNvSpPr>
              <a:spLocks noChangeArrowheads="1"/>
            </p:cNvSpPr>
            <p:nvPr/>
          </p:nvSpPr>
          <p:spPr bwMode="auto">
            <a:xfrm>
              <a:off x="381965" y="2585410"/>
              <a:ext cx="1467226" cy="2461648"/>
            </a:xfrm>
            <a:prstGeom prst="roundRect">
              <a:avLst>
                <a:gd name="adj" fmla="val 359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" tIns="274320" rIns="9144" bIns="91440" anchor="t" anchorCtr="0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Business </a:t>
              </a:r>
              <a:r>
                <a:rPr lang="en-US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and </a:t>
              </a:r>
              <a:r>
                <a:rPr lang="en-US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Financial Management</a:t>
              </a:r>
            </a:p>
          </p:txBody>
        </p:sp>
        <p:sp>
          <p:nvSpPr>
            <p:cNvPr id="15" name="AutoShape 45"/>
            <p:cNvSpPr>
              <a:spLocks noChangeArrowheads="1"/>
            </p:cNvSpPr>
            <p:nvPr/>
          </p:nvSpPr>
          <p:spPr bwMode="auto">
            <a:xfrm>
              <a:off x="4496938" y="3101137"/>
              <a:ext cx="1304925" cy="2253903"/>
            </a:xfrm>
            <a:prstGeom prst="downArrow">
              <a:avLst>
                <a:gd name="adj1" fmla="val 50000"/>
                <a:gd name="adj2" fmla="val 50243"/>
              </a:avLst>
            </a:prstGeom>
            <a:gradFill rotWithShape="1">
              <a:gsLst>
                <a:gs pos="0">
                  <a:schemeClr val="tx1">
                    <a:alpha val="0"/>
                  </a:schemeClr>
                </a:gs>
                <a:gs pos="66000">
                  <a:schemeClr val="tx1">
                    <a:alpha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6" name="AutoShape 45"/>
            <p:cNvSpPr>
              <a:spLocks noChangeArrowheads="1"/>
            </p:cNvSpPr>
            <p:nvPr/>
          </p:nvSpPr>
          <p:spPr bwMode="auto">
            <a:xfrm>
              <a:off x="7217287" y="3101137"/>
              <a:ext cx="1304925" cy="2253903"/>
            </a:xfrm>
            <a:prstGeom prst="downArrow">
              <a:avLst>
                <a:gd name="adj1" fmla="val 50000"/>
                <a:gd name="adj2" fmla="val 50243"/>
              </a:avLst>
            </a:prstGeom>
            <a:gradFill rotWithShape="1">
              <a:gsLst>
                <a:gs pos="0">
                  <a:schemeClr val="tx1">
                    <a:alpha val="0"/>
                  </a:schemeClr>
                </a:gs>
                <a:gs pos="66000">
                  <a:schemeClr val="tx1">
                    <a:alpha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3" name="AutoShape 45"/>
            <p:cNvSpPr>
              <a:spLocks noChangeArrowheads="1"/>
            </p:cNvSpPr>
            <p:nvPr/>
          </p:nvSpPr>
          <p:spPr bwMode="auto">
            <a:xfrm>
              <a:off x="1214551" y="3099841"/>
              <a:ext cx="1304925" cy="2253903"/>
            </a:xfrm>
            <a:prstGeom prst="downArrow">
              <a:avLst>
                <a:gd name="adj1" fmla="val 50000"/>
                <a:gd name="adj2" fmla="val 50243"/>
              </a:avLst>
            </a:prstGeom>
            <a:gradFill rotWithShape="1">
              <a:gsLst>
                <a:gs pos="0">
                  <a:schemeClr val="tx1">
                    <a:alpha val="0"/>
                  </a:schemeClr>
                </a:gs>
                <a:gs pos="66000">
                  <a:schemeClr val="tx1">
                    <a:alpha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</p:grp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381001" y="4876800"/>
            <a:ext cx="8382000" cy="87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Based on over 300 engagements with service providers and ISVs,</a:t>
            </a:r>
            <a:b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Mural has developed </a:t>
            </a:r>
            <a:r>
              <a:rPr lang="en-US" sz="2000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40 SaaS Key Success Factors</a:t>
            </a: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that form a </a:t>
            </a:r>
            <a:b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basis for </a:t>
            </a:r>
            <a:r>
              <a:rPr lang="en-US" sz="2000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continuous improvement across 5 Key Process Areas</a:t>
            </a: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.</a:t>
            </a:r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381000" y="1420813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000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Microsoft has partnered with noted Software+Services consulting firm Mural Ventures on a readiness assessment framework and tools.</a:t>
            </a:r>
            <a:endParaRPr lang="en-US" sz="2000" b="1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r>
              <a:rPr dirty="0" smtClean="0"/>
              <a:t>5 Business Areas, each with 8 Key Success Factors</a:t>
            </a:r>
            <a:endParaRPr lang="en-US" dirty="0"/>
          </a:p>
        </p:txBody>
      </p:sp>
      <p:sp>
        <p:nvSpPr>
          <p:cNvPr id="6" name="AutoShape 29"/>
          <p:cNvSpPr>
            <a:spLocks noChangeArrowheads="1"/>
          </p:cNvSpPr>
          <p:nvPr/>
        </p:nvSpPr>
        <p:spPr bwMode="auto">
          <a:xfrm>
            <a:off x="5460117" y="1295400"/>
            <a:ext cx="1609845" cy="4751386"/>
          </a:xfrm>
          <a:prstGeom prst="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182880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Hosting Architecture</a:t>
            </a:r>
          </a:p>
        </p:txBody>
      </p:sp>
      <p:sp>
        <p:nvSpPr>
          <p:cNvPr id="7" name="AutoShape 29"/>
          <p:cNvSpPr>
            <a:spLocks noChangeArrowheads="1"/>
          </p:cNvSpPr>
          <p:nvPr/>
        </p:nvSpPr>
        <p:spPr bwMode="auto">
          <a:xfrm>
            <a:off x="3767078" y="1295400"/>
            <a:ext cx="1609845" cy="4751386"/>
          </a:xfrm>
          <a:prstGeom prst="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182880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Application Architecture</a:t>
            </a:r>
          </a:p>
        </p:txBody>
      </p:sp>
      <p:sp>
        <p:nvSpPr>
          <p:cNvPr id="8" name="AutoShape 29"/>
          <p:cNvSpPr>
            <a:spLocks noChangeArrowheads="1"/>
          </p:cNvSpPr>
          <p:nvPr/>
        </p:nvSpPr>
        <p:spPr bwMode="auto">
          <a:xfrm>
            <a:off x="7153155" y="1295400"/>
            <a:ext cx="1609845" cy="4751386"/>
          </a:xfrm>
          <a:prstGeom prst="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182880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Operations and Support</a:t>
            </a:r>
          </a:p>
        </p:txBody>
      </p:sp>
      <p:sp>
        <p:nvSpPr>
          <p:cNvPr id="9" name="AutoShape 29"/>
          <p:cNvSpPr>
            <a:spLocks noChangeArrowheads="1"/>
          </p:cNvSpPr>
          <p:nvPr/>
        </p:nvSpPr>
        <p:spPr bwMode="auto">
          <a:xfrm>
            <a:off x="2074039" y="1295400"/>
            <a:ext cx="1609845" cy="4751386"/>
          </a:xfrm>
          <a:prstGeom prst="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182880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Go-To-Market Effectiveness</a:t>
            </a:r>
          </a:p>
        </p:txBody>
      </p:sp>
      <p:sp>
        <p:nvSpPr>
          <p:cNvPr id="10" name="AutoShape 29"/>
          <p:cNvSpPr>
            <a:spLocks noChangeArrowheads="1"/>
          </p:cNvSpPr>
          <p:nvPr/>
        </p:nvSpPr>
        <p:spPr bwMode="auto">
          <a:xfrm>
            <a:off x="381000" y="1295400"/>
            <a:ext cx="1609845" cy="4751386"/>
          </a:xfrm>
          <a:prstGeom prst="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Business and Financial Management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477897" y="1955736"/>
            <a:ext cx="8188205" cy="3910674"/>
            <a:chOff x="477897" y="1955736"/>
            <a:chExt cx="8188205" cy="3502964"/>
          </a:xfrm>
        </p:grpSpPr>
        <p:sp>
          <p:nvSpPr>
            <p:cNvPr id="12" name="Rectangle 11"/>
            <p:cNvSpPr/>
            <p:nvPr/>
          </p:nvSpPr>
          <p:spPr bwMode="auto">
            <a:xfrm>
              <a:off x="477897" y="1955736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Business Planning and Budgeting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77897" y="2397243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Financial Modeling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77897" y="2838750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Financial Analysis and Reporting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77897" y="3280257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Talent Recruitment and Management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77897" y="3721764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Employee Performance Management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77897" y="4163271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Business Process Management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77897" y="4604778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Organizational Structure and Responsibilities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77897" y="5046285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Decision Making Authority and Accountability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170936" y="1955736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Organizational Effectiveness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70936" y="2397243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Persona-driven Offerings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170936" y="2838750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Competitive Differentiation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170936" y="3280256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Messaging and Positioning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170936" y="3721763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Demand Generation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170936" y="4163270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Sales Process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170936" y="4604777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Customer Service and Support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170936" y="5046284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Web-centric Customer Experience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863975" y="1955736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Organizational Effectiveness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863975" y="2397243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Tenancy Model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863975" y="2838750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Environmental Model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863975" y="3280256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Identification and Authorization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863975" y="3721763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Ordering, Provisioning, and Billing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863975" y="4163270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Performance, Scalability, and Resource Mgmt.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863975" y="4604777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Reliability and Supportability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863975" y="5046285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Service Customization and Integration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5557014" y="1955736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User Accessibility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5557014" y="2397243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End-user Performance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557014" y="2838750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Reliability and Availability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557014" y="3280256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Computing Platform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557014" y="3721763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Storage Management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557014" y="4163270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Security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557014" y="4604777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Database and Integration Management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557014" y="5046284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Facilities</a:t>
              </a: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7250052" y="1955736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Self Management/ Support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7250052" y="2397243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Product/Support Integration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250052" y="2838750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Service Responsivement and Viability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250052" y="3280256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Help Desk/Problem Management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7250052" y="3721763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Configuration/ Charge Management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7250052" y="4163270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Capacity and Cost Management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250052" y="4604777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SLA and Business Continuity Management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250052" y="5046285"/>
              <a:ext cx="1416050" cy="4124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Organizational Effectiveness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r>
              <a:rPr lang="en-US" dirty="0" smtClean="0"/>
              <a:t>Organized into Different Tracks for Business…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266700" y="1905000"/>
            <a:ext cx="8610600" cy="2726377"/>
            <a:chOff x="266700" y="1905000"/>
            <a:chExt cx="8610600" cy="2726377"/>
          </a:xfrm>
        </p:grpSpPr>
        <p:sp>
          <p:nvSpPr>
            <p:cNvPr id="50" name="AutoShape 32"/>
            <p:cNvSpPr>
              <a:spLocks noChangeArrowheads="1"/>
            </p:cNvSpPr>
            <p:nvPr/>
          </p:nvSpPr>
          <p:spPr bwMode="auto">
            <a:xfrm>
              <a:off x="266700" y="1905001"/>
              <a:ext cx="8610600" cy="2726376"/>
            </a:xfrm>
            <a:prstGeom prst="roundRect">
              <a:avLst>
                <a:gd name="adj" fmla="val 2403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1000" y="1905000"/>
              <a:ext cx="838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Business Track</a:t>
              </a:r>
              <a:endParaRPr lang="en-US" sz="2400" b="1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73" name="Rectangle 72"/>
          <p:cNvSpPr/>
          <p:nvPr/>
        </p:nvSpPr>
        <p:spPr bwMode="auto">
          <a:xfrm>
            <a:off x="0" y="4773881"/>
            <a:ext cx="9144000" cy="1398319"/>
          </a:xfrm>
          <a:prstGeom prst="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 bwMode="auto">
          <a:xfrm>
            <a:off x="381001" y="4876800"/>
            <a:ext cx="8382000" cy="87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Based on over 300 engagements with service providers and ISVs,</a:t>
            </a:r>
            <a:b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Mural has developed </a:t>
            </a:r>
            <a:r>
              <a:rPr lang="en-US" sz="2000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40 SaaS Key Success Factors </a:t>
            </a: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that form a </a:t>
            </a:r>
            <a:b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basis for </a:t>
            </a:r>
            <a:r>
              <a:rPr lang="en-US" sz="2000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continuous improvement across 5 Key Process Areas</a:t>
            </a: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.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6182396" y="2374075"/>
            <a:ext cx="2523454" cy="2112264"/>
            <a:chOff x="8686800" y="2374076"/>
            <a:chExt cx="2523454" cy="1988755"/>
          </a:xfrm>
        </p:grpSpPr>
        <p:sp>
          <p:nvSpPr>
            <p:cNvPr id="31" name="TextBox 30"/>
            <p:cNvSpPr txBox="1"/>
            <p:nvPr/>
          </p:nvSpPr>
          <p:spPr>
            <a:xfrm>
              <a:off x="8686800" y="2374076"/>
              <a:ext cx="2523454" cy="219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Organizational Effectiveness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686800" y="2626833"/>
              <a:ext cx="2523454" cy="219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Persona-Driven Offerings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86800" y="2879590"/>
              <a:ext cx="2523454" cy="219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Competitive Differentiation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686800" y="3132347"/>
              <a:ext cx="2523454" cy="219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Messaging </a:t>
              </a: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and </a:t>
              </a:r>
              <a:r>
                <a:rPr lang="en-US" sz="11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Positioning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686800" y="3385104"/>
              <a:ext cx="2523454" cy="219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Demand Generation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86800" y="3637861"/>
              <a:ext cx="2523454" cy="219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Sales Process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686800" y="3890618"/>
              <a:ext cx="2523454" cy="219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Customer Service </a:t>
              </a: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and </a:t>
              </a:r>
              <a:r>
                <a:rPr lang="en-US" sz="11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Support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686800" y="4143375"/>
              <a:ext cx="2523454" cy="219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Web-Centric </a:t>
              </a:r>
              <a:r>
                <a:rPr lang="en-US" sz="11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Customer Experience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848521" y="2374076"/>
            <a:ext cx="2523454" cy="2112199"/>
            <a:chOff x="1860521" y="2374076"/>
            <a:chExt cx="2523454" cy="2112199"/>
          </a:xfrm>
        </p:grpSpPr>
        <p:sp>
          <p:nvSpPr>
            <p:cNvPr id="51" name="TextBox 50"/>
            <p:cNvSpPr txBox="1"/>
            <p:nvPr/>
          </p:nvSpPr>
          <p:spPr>
            <a:xfrm>
              <a:off x="1860521" y="2374076"/>
              <a:ext cx="2523454" cy="2169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Business Planning </a:t>
              </a: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and Budgeting</a:t>
              </a:r>
              <a:endParaRPr lang="en-US" sz="11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60521" y="2626832"/>
              <a:ext cx="2523454" cy="216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Financial Modeling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60521" y="2879589"/>
              <a:ext cx="2523454" cy="216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Financial Analysis </a:t>
              </a: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and Reporting</a:t>
              </a:r>
              <a:endParaRPr lang="en-US" sz="11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860521" y="3132346"/>
              <a:ext cx="2523454" cy="216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Talent Recruitment </a:t>
              </a: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and Management</a:t>
              </a:r>
              <a:endParaRPr lang="en-US" sz="11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60521" y="3385103"/>
              <a:ext cx="2523454" cy="216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Employee Performance Management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860521" y="3637860"/>
              <a:ext cx="2523454" cy="216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Business Process Management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60521" y="3890617"/>
              <a:ext cx="2523454" cy="216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Org. Structure </a:t>
              </a: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and Responsibilities</a:t>
              </a:r>
              <a:endParaRPr lang="en-US" sz="11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860521" y="4143375"/>
              <a:ext cx="2523454" cy="3429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Decision-Making Authority </a:t>
              </a: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and Accountability</a:t>
              </a:r>
              <a:endParaRPr lang="en-US" sz="11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20065" y="2362200"/>
            <a:ext cx="1446835" cy="2361234"/>
            <a:chOff x="381965" y="2362200"/>
            <a:chExt cx="1446835" cy="2361234"/>
          </a:xfrm>
        </p:grpSpPr>
        <p:sp>
          <p:nvSpPr>
            <p:cNvPr id="78" name="AutoShape 29"/>
            <p:cNvSpPr>
              <a:spLocks noChangeArrowheads="1"/>
            </p:cNvSpPr>
            <p:nvPr/>
          </p:nvSpPr>
          <p:spPr bwMode="auto">
            <a:xfrm>
              <a:off x="381965" y="2362200"/>
              <a:ext cx="1446835" cy="2132635"/>
            </a:xfrm>
            <a:prstGeom prst="roundRect">
              <a:avLst>
                <a:gd name="adj" fmla="val 359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" tIns="91440" rIns="9144" bIns="91440" anchor="t" anchorCtr="0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Business </a:t>
              </a:r>
              <a:r>
                <a:rPr lang="en-US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and </a:t>
              </a:r>
              <a:r>
                <a:rPr lang="en-US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Financial Management</a:t>
              </a:r>
            </a:p>
          </p:txBody>
        </p:sp>
        <p:sp>
          <p:nvSpPr>
            <p:cNvPr id="79" name="AutoShape 45"/>
            <p:cNvSpPr>
              <a:spLocks noChangeArrowheads="1"/>
            </p:cNvSpPr>
            <p:nvPr/>
          </p:nvSpPr>
          <p:spPr bwMode="auto">
            <a:xfrm>
              <a:off x="452920" y="3043408"/>
              <a:ext cx="1304925" cy="1680026"/>
            </a:xfrm>
            <a:prstGeom prst="downArrow">
              <a:avLst>
                <a:gd name="adj1" fmla="val 50000"/>
                <a:gd name="adj2" fmla="val 50243"/>
              </a:avLst>
            </a:prstGeom>
            <a:gradFill rotWithShape="1">
              <a:gsLst>
                <a:gs pos="0">
                  <a:schemeClr val="tx1">
                    <a:alpha val="0"/>
                  </a:schemeClr>
                </a:gs>
                <a:gs pos="66000">
                  <a:schemeClr val="tx1">
                    <a:alpha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752975" y="2357367"/>
            <a:ext cx="1446835" cy="2366067"/>
            <a:chOff x="1893892" y="2357367"/>
            <a:chExt cx="1446835" cy="2366067"/>
          </a:xfrm>
        </p:grpSpPr>
        <p:sp>
          <p:nvSpPr>
            <p:cNvPr id="77" name="AutoShape 29"/>
            <p:cNvSpPr>
              <a:spLocks noChangeArrowheads="1"/>
            </p:cNvSpPr>
            <p:nvPr/>
          </p:nvSpPr>
          <p:spPr bwMode="auto">
            <a:xfrm>
              <a:off x="1893892" y="2357367"/>
              <a:ext cx="1446835" cy="2132635"/>
            </a:xfrm>
            <a:prstGeom prst="roundRect">
              <a:avLst>
                <a:gd name="adj" fmla="val 359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" tIns="91440" rIns="9144" bIns="91440" anchor="t" anchorCtr="0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Go-To-Market Effectiveness</a:t>
              </a:r>
            </a:p>
          </p:txBody>
        </p:sp>
        <p:sp>
          <p:nvSpPr>
            <p:cNvPr id="80" name="AutoShape 45"/>
            <p:cNvSpPr>
              <a:spLocks noChangeArrowheads="1"/>
            </p:cNvSpPr>
            <p:nvPr/>
          </p:nvSpPr>
          <p:spPr bwMode="auto">
            <a:xfrm>
              <a:off x="1964847" y="3043408"/>
              <a:ext cx="1304925" cy="1680026"/>
            </a:xfrm>
            <a:prstGeom prst="downArrow">
              <a:avLst>
                <a:gd name="adj1" fmla="val 50000"/>
                <a:gd name="adj2" fmla="val 50243"/>
              </a:avLst>
            </a:prstGeom>
            <a:gradFill rotWithShape="1">
              <a:gsLst>
                <a:gs pos="0">
                  <a:schemeClr val="tx1">
                    <a:alpha val="0"/>
                  </a:schemeClr>
                </a:gs>
                <a:gs pos="66000">
                  <a:schemeClr val="tx1">
                    <a:alpha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dirty="0" smtClean="0"/>
              <a:t>Technology, and…</a:t>
            </a:r>
            <a:endParaRPr lang="en-US" dirty="0"/>
          </a:p>
        </p:txBody>
      </p:sp>
      <p:grpSp>
        <p:nvGrpSpPr>
          <p:cNvPr id="2" name="Group 75"/>
          <p:cNvGrpSpPr/>
          <p:nvPr/>
        </p:nvGrpSpPr>
        <p:grpSpPr>
          <a:xfrm>
            <a:off x="266700" y="1905000"/>
            <a:ext cx="8610600" cy="2726377"/>
            <a:chOff x="266700" y="1905000"/>
            <a:chExt cx="8610600" cy="2726377"/>
          </a:xfrm>
        </p:grpSpPr>
        <p:sp>
          <p:nvSpPr>
            <p:cNvPr id="50" name="AutoShape 32"/>
            <p:cNvSpPr>
              <a:spLocks noChangeArrowheads="1"/>
            </p:cNvSpPr>
            <p:nvPr/>
          </p:nvSpPr>
          <p:spPr bwMode="auto">
            <a:xfrm>
              <a:off x="266700" y="1905001"/>
              <a:ext cx="8610600" cy="2726376"/>
            </a:xfrm>
            <a:prstGeom prst="roundRect">
              <a:avLst>
                <a:gd name="adj" fmla="val 2403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1000" y="1905000"/>
              <a:ext cx="838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Technology Track</a:t>
              </a:r>
              <a:endParaRPr lang="en-US" sz="2400" b="1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73" name="Rectangle 72"/>
          <p:cNvSpPr/>
          <p:nvPr/>
        </p:nvSpPr>
        <p:spPr bwMode="auto">
          <a:xfrm>
            <a:off x="0" y="4773881"/>
            <a:ext cx="9144000" cy="1398319"/>
          </a:xfrm>
          <a:prstGeom prst="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 bwMode="auto">
          <a:xfrm>
            <a:off x="381001" y="4876800"/>
            <a:ext cx="8382000" cy="87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Based on over 300 engagements with service providers and ISVs,</a:t>
            </a:r>
            <a:b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Mural has developed </a:t>
            </a:r>
            <a:r>
              <a:rPr lang="en-US" sz="2000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40 SaaS Key Success Factors</a:t>
            </a: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that form a </a:t>
            </a:r>
            <a:b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basis for </a:t>
            </a:r>
            <a:r>
              <a:rPr lang="en-US" sz="2000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continuous improvement across 5 Key Process Areas</a:t>
            </a: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.</a:t>
            </a:r>
          </a:p>
        </p:txBody>
      </p:sp>
      <p:grpSp>
        <p:nvGrpSpPr>
          <p:cNvPr id="3" name="Group 93"/>
          <p:cNvGrpSpPr/>
          <p:nvPr/>
        </p:nvGrpSpPr>
        <p:grpSpPr>
          <a:xfrm>
            <a:off x="6182396" y="2374075"/>
            <a:ext cx="2523454" cy="2102739"/>
            <a:chOff x="8686800" y="2374076"/>
            <a:chExt cx="2523454" cy="1979787"/>
          </a:xfrm>
        </p:grpSpPr>
        <p:sp>
          <p:nvSpPr>
            <p:cNvPr id="31" name="TextBox 30"/>
            <p:cNvSpPr txBox="1"/>
            <p:nvPr/>
          </p:nvSpPr>
          <p:spPr>
            <a:xfrm>
              <a:off x="8686800" y="2374076"/>
              <a:ext cx="2523454" cy="2066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User Accessibility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686800" y="2610209"/>
              <a:ext cx="2523454" cy="2066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End-User Performance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86800" y="2846343"/>
              <a:ext cx="2523454" cy="2066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Reliability and Availability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686800" y="3082476"/>
              <a:ext cx="2523454" cy="2066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Computing Platform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686800" y="3318609"/>
              <a:ext cx="2523454" cy="2066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Storage Management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86800" y="3554742"/>
              <a:ext cx="2523454" cy="2066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Security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686800" y="3790876"/>
              <a:ext cx="2523454" cy="32715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Database and </a:t>
              </a:r>
              <a:b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</a:b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Integration Management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686800" y="4147538"/>
              <a:ext cx="2523454" cy="2063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Facilities</a:t>
              </a:r>
            </a:p>
          </p:txBody>
        </p:sp>
      </p:grpSp>
      <p:grpSp>
        <p:nvGrpSpPr>
          <p:cNvPr id="4" name="Group 83"/>
          <p:cNvGrpSpPr/>
          <p:nvPr/>
        </p:nvGrpSpPr>
        <p:grpSpPr>
          <a:xfrm>
            <a:off x="1848521" y="2374075"/>
            <a:ext cx="2523454" cy="2112198"/>
            <a:chOff x="1860521" y="2374076"/>
            <a:chExt cx="2523454" cy="2112198"/>
          </a:xfrm>
        </p:grpSpPr>
        <p:sp>
          <p:nvSpPr>
            <p:cNvPr id="51" name="TextBox 50"/>
            <p:cNvSpPr txBox="1"/>
            <p:nvPr/>
          </p:nvSpPr>
          <p:spPr>
            <a:xfrm>
              <a:off x="1860521" y="2374076"/>
              <a:ext cx="2523454" cy="2169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Organizational Effectiveness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60521" y="2625527"/>
              <a:ext cx="2523454" cy="216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Tenancy Model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60521" y="2876979"/>
              <a:ext cx="2523454" cy="216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Environment Model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860521" y="3128431"/>
              <a:ext cx="2523454" cy="216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Identification and Authorization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60521" y="3379883"/>
              <a:ext cx="2523454" cy="216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Ordering, Provisioning and Billing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860521" y="3631335"/>
              <a:ext cx="2523454" cy="3474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Performance, Scalability, </a:t>
              </a:r>
              <a:b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</a:b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and Resource Management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60521" y="4013275"/>
              <a:ext cx="2523454" cy="219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Reliability and Supportability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860521" y="4267200"/>
              <a:ext cx="2523454" cy="2190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Service Customization and Integration</a:t>
              </a:r>
            </a:p>
          </p:txBody>
        </p:sp>
      </p:grpSp>
      <p:grpSp>
        <p:nvGrpSpPr>
          <p:cNvPr id="6" name="Group 80"/>
          <p:cNvGrpSpPr/>
          <p:nvPr/>
        </p:nvGrpSpPr>
        <p:grpSpPr>
          <a:xfrm>
            <a:off x="420065" y="2362200"/>
            <a:ext cx="1446835" cy="2361234"/>
            <a:chOff x="381965" y="2362200"/>
            <a:chExt cx="1446835" cy="2361234"/>
          </a:xfrm>
        </p:grpSpPr>
        <p:sp>
          <p:nvSpPr>
            <p:cNvPr id="78" name="AutoShape 29"/>
            <p:cNvSpPr>
              <a:spLocks noChangeArrowheads="1"/>
            </p:cNvSpPr>
            <p:nvPr/>
          </p:nvSpPr>
          <p:spPr bwMode="auto">
            <a:xfrm>
              <a:off x="381965" y="2362200"/>
              <a:ext cx="1446835" cy="2132635"/>
            </a:xfrm>
            <a:prstGeom prst="roundRect">
              <a:avLst>
                <a:gd name="adj" fmla="val 359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" tIns="91440" rIns="9144" bIns="91440" anchor="t" anchorCtr="0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Application Architecture</a:t>
              </a:r>
              <a:endParaRPr 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79" name="AutoShape 45"/>
            <p:cNvSpPr>
              <a:spLocks noChangeArrowheads="1"/>
            </p:cNvSpPr>
            <p:nvPr/>
          </p:nvSpPr>
          <p:spPr bwMode="auto">
            <a:xfrm>
              <a:off x="452920" y="3043408"/>
              <a:ext cx="1304925" cy="1680026"/>
            </a:xfrm>
            <a:prstGeom prst="downArrow">
              <a:avLst>
                <a:gd name="adj1" fmla="val 50000"/>
                <a:gd name="adj2" fmla="val 50243"/>
              </a:avLst>
            </a:prstGeom>
            <a:gradFill rotWithShape="1">
              <a:gsLst>
                <a:gs pos="0">
                  <a:schemeClr val="tx1">
                    <a:alpha val="0"/>
                  </a:schemeClr>
                </a:gs>
                <a:gs pos="66000">
                  <a:schemeClr val="tx1">
                    <a:alpha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</p:grpSp>
      <p:grpSp>
        <p:nvGrpSpPr>
          <p:cNvPr id="7" name="Group 81"/>
          <p:cNvGrpSpPr/>
          <p:nvPr/>
        </p:nvGrpSpPr>
        <p:grpSpPr>
          <a:xfrm>
            <a:off x="4752975" y="2357367"/>
            <a:ext cx="1446835" cy="2366067"/>
            <a:chOff x="1893892" y="2357367"/>
            <a:chExt cx="1446835" cy="2366067"/>
          </a:xfrm>
        </p:grpSpPr>
        <p:sp>
          <p:nvSpPr>
            <p:cNvPr id="77" name="AutoShape 29"/>
            <p:cNvSpPr>
              <a:spLocks noChangeArrowheads="1"/>
            </p:cNvSpPr>
            <p:nvPr/>
          </p:nvSpPr>
          <p:spPr bwMode="auto">
            <a:xfrm>
              <a:off x="1893892" y="2357367"/>
              <a:ext cx="1446835" cy="2132635"/>
            </a:xfrm>
            <a:prstGeom prst="roundRect">
              <a:avLst>
                <a:gd name="adj" fmla="val 359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" tIns="91440" rIns="9144" bIns="91440" anchor="t" anchorCtr="0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Hosting Architecture</a:t>
              </a:r>
              <a:endParaRPr 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80" name="AutoShape 45"/>
            <p:cNvSpPr>
              <a:spLocks noChangeArrowheads="1"/>
            </p:cNvSpPr>
            <p:nvPr/>
          </p:nvSpPr>
          <p:spPr bwMode="auto">
            <a:xfrm>
              <a:off x="1964847" y="3043408"/>
              <a:ext cx="1304925" cy="1680026"/>
            </a:xfrm>
            <a:prstGeom prst="downArrow">
              <a:avLst>
                <a:gd name="adj1" fmla="val 50000"/>
                <a:gd name="adj2" fmla="val 50243"/>
              </a:avLst>
            </a:prstGeom>
            <a:gradFill rotWithShape="1">
              <a:gsLst>
                <a:gs pos="0">
                  <a:schemeClr val="tx1">
                    <a:alpha val="0"/>
                  </a:schemeClr>
                </a:gs>
                <a:gs pos="66000">
                  <a:schemeClr val="tx1">
                    <a:alpha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Are you Ready </a:t>
            </a:r>
            <a:br>
              <a:rPr lang="en-US" dirty="0" smtClean="0"/>
            </a:br>
            <a:r>
              <a:rPr lang="en-US" dirty="0" smtClean="0"/>
              <a:t>for Software </a:t>
            </a:r>
            <a:br>
              <a:rPr lang="en-US" dirty="0" smtClean="0"/>
            </a:br>
            <a:r>
              <a:rPr lang="en-US" dirty="0" smtClean="0"/>
              <a:t>plus Services?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dirty="0" smtClean="0"/>
              <a:t>Operations…</a:t>
            </a:r>
            <a:endParaRPr lang="en-US" dirty="0"/>
          </a:p>
        </p:txBody>
      </p:sp>
      <p:grpSp>
        <p:nvGrpSpPr>
          <p:cNvPr id="2" name="Group 75"/>
          <p:cNvGrpSpPr/>
          <p:nvPr/>
        </p:nvGrpSpPr>
        <p:grpSpPr>
          <a:xfrm>
            <a:off x="2428875" y="1905000"/>
            <a:ext cx="4286250" cy="2726377"/>
            <a:chOff x="266700" y="1905000"/>
            <a:chExt cx="8610600" cy="2726377"/>
          </a:xfrm>
        </p:grpSpPr>
        <p:sp>
          <p:nvSpPr>
            <p:cNvPr id="50" name="AutoShape 32"/>
            <p:cNvSpPr>
              <a:spLocks noChangeArrowheads="1"/>
            </p:cNvSpPr>
            <p:nvPr/>
          </p:nvSpPr>
          <p:spPr bwMode="auto">
            <a:xfrm>
              <a:off x="266700" y="1905001"/>
              <a:ext cx="8610600" cy="2726376"/>
            </a:xfrm>
            <a:prstGeom prst="roundRect">
              <a:avLst>
                <a:gd name="adj" fmla="val 2403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1000" y="1905000"/>
              <a:ext cx="838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Operations Track</a:t>
              </a:r>
              <a:endParaRPr lang="en-US" sz="2400" b="1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73" name="Rectangle 72"/>
          <p:cNvSpPr/>
          <p:nvPr/>
        </p:nvSpPr>
        <p:spPr bwMode="auto">
          <a:xfrm>
            <a:off x="0" y="4773881"/>
            <a:ext cx="9144000" cy="1398319"/>
          </a:xfrm>
          <a:prstGeom prst="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 bwMode="auto">
          <a:xfrm>
            <a:off x="381001" y="4876800"/>
            <a:ext cx="8382000" cy="87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Based on over 300 engagements with service providers and ISVs,</a:t>
            </a:r>
            <a:b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Mural has developed </a:t>
            </a:r>
            <a:r>
              <a:rPr lang="en-US" sz="2000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40 SaaS Key Success Factors</a:t>
            </a: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that form a </a:t>
            </a:r>
            <a:b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basis for </a:t>
            </a:r>
            <a:r>
              <a:rPr lang="en-US" sz="2000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continuous improvement across 5 Key Process Areas</a:t>
            </a: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.</a:t>
            </a:r>
          </a:p>
        </p:txBody>
      </p:sp>
      <p:grpSp>
        <p:nvGrpSpPr>
          <p:cNvPr id="3" name="Group 93"/>
          <p:cNvGrpSpPr/>
          <p:nvPr/>
        </p:nvGrpSpPr>
        <p:grpSpPr>
          <a:xfrm>
            <a:off x="4020221" y="2374075"/>
            <a:ext cx="2523454" cy="2102739"/>
            <a:chOff x="8686800" y="2374076"/>
            <a:chExt cx="2523454" cy="1979787"/>
          </a:xfrm>
        </p:grpSpPr>
        <p:sp>
          <p:nvSpPr>
            <p:cNvPr id="31" name="TextBox 30"/>
            <p:cNvSpPr txBox="1"/>
            <p:nvPr/>
          </p:nvSpPr>
          <p:spPr>
            <a:xfrm>
              <a:off x="8686800" y="2374076"/>
              <a:ext cx="2523454" cy="2066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Self Management/Support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686800" y="2610209"/>
              <a:ext cx="2523454" cy="2066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Product/Support Integration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86800" y="2846343"/>
              <a:ext cx="2523454" cy="2066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Service Responsiveness and Visibility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686800" y="3082476"/>
              <a:ext cx="2523454" cy="2066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Help Desk/Problem Management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686800" y="3318609"/>
              <a:ext cx="2523454" cy="2066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Configuration/Change Management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86800" y="3554742"/>
              <a:ext cx="2523454" cy="2066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Capacity and Cost Management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686800" y="3790876"/>
              <a:ext cx="2523454" cy="32715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SLA and Business Continuity Management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686800" y="4147538"/>
              <a:ext cx="2523454" cy="2063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Organizational Effectiveness</a:t>
              </a:r>
            </a:p>
          </p:txBody>
        </p:sp>
      </p:grpSp>
      <p:grpSp>
        <p:nvGrpSpPr>
          <p:cNvPr id="7" name="Group 81"/>
          <p:cNvGrpSpPr/>
          <p:nvPr/>
        </p:nvGrpSpPr>
        <p:grpSpPr>
          <a:xfrm>
            <a:off x="2590800" y="2357367"/>
            <a:ext cx="1446835" cy="2366067"/>
            <a:chOff x="1893892" y="2357367"/>
            <a:chExt cx="1446835" cy="2366067"/>
          </a:xfrm>
        </p:grpSpPr>
        <p:sp>
          <p:nvSpPr>
            <p:cNvPr id="77" name="AutoShape 29"/>
            <p:cNvSpPr>
              <a:spLocks noChangeArrowheads="1"/>
            </p:cNvSpPr>
            <p:nvPr/>
          </p:nvSpPr>
          <p:spPr bwMode="auto">
            <a:xfrm>
              <a:off x="1893892" y="2357367"/>
              <a:ext cx="1446835" cy="2132635"/>
            </a:xfrm>
            <a:prstGeom prst="roundRect">
              <a:avLst>
                <a:gd name="adj" fmla="val 359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" tIns="91440" rIns="9144" bIns="91440" anchor="t" anchorCtr="0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Operations and Support</a:t>
              </a:r>
              <a:endParaRPr 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80" name="AutoShape 45"/>
            <p:cNvSpPr>
              <a:spLocks noChangeArrowheads="1"/>
            </p:cNvSpPr>
            <p:nvPr/>
          </p:nvSpPr>
          <p:spPr bwMode="auto">
            <a:xfrm>
              <a:off x="1964847" y="3043408"/>
              <a:ext cx="1304925" cy="1680026"/>
            </a:xfrm>
            <a:prstGeom prst="downArrow">
              <a:avLst>
                <a:gd name="adj1" fmla="val 50000"/>
                <a:gd name="adj2" fmla="val 50243"/>
              </a:avLst>
            </a:prstGeom>
            <a:gradFill rotWithShape="1">
              <a:gsLst>
                <a:gs pos="0">
                  <a:schemeClr val="tx1">
                    <a:alpha val="0"/>
                  </a:schemeClr>
                </a:gs>
                <a:gs pos="66000">
                  <a:schemeClr val="tx1">
                    <a:alpha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r>
              <a:rPr lang="en-US" dirty="0" smtClean="0"/>
              <a:t>Readiness Success Factors </a:t>
            </a:r>
            <a:br>
              <a:rPr lang="en-US" dirty="0" smtClean="0"/>
            </a:br>
            <a:r>
              <a:rPr lang="en-US" dirty="0" smtClean="0"/>
              <a:t>By Business Stage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381000" y="1600200"/>
            <a:ext cx="8382000" cy="4267200"/>
            <a:chOff x="381000" y="1600200"/>
            <a:chExt cx="8382000" cy="4460580"/>
          </a:xfrm>
        </p:grpSpPr>
        <p:grpSp>
          <p:nvGrpSpPr>
            <p:cNvPr id="79" name="Group 78"/>
            <p:cNvGrpSpPr/>
            <p:nvPr/>
          </p:nvGrpSpPr>
          <p:grpSpPr>
            <a:xfrm>
              <a:off x="381000" y="3919932"/>
              <a:ext cx="8382000" cy="594360"/>
              <a:chOff x="381000" y="3935884"/>
              <a:chExt cx="8382000" cy="59436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381000" y="3935884"/>
                <a:ext cx="8382000" cy="59436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45720"/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rPr>
                  <a:t>Go (Launch)</a:t>
                </a:r>
                <a:endParaRPr lang="en-US" sz="1600" b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521971" y="4282232"/>
                <a:ext cx="8100059" cy="219437"/>
                <a:chOff x="495300" y="4276363"/>
                <a:chExt cx="8100059" cy="219437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495300" y="4276363"/>
                  <a:ext cx="4023360" cy="21943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8232" tIns="13970" rIns="78232" bIns="1397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400" dirty="0" smtClean="0">
                      <a:gradFill>
                        <a:gsLst>
                          <a:gs pos="0">
                            <a:schemeClr val="tx1"/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</a:rPr>
                    <a:t>Go-To-Market Effectiveness</a:t>
                  </a:r>
                  <a:endParaRPr lang="en-US" sz="140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4571999" y="4276363"/>
                  <a:ext cx="4023360" cy="21943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8232" tIns="13970" rIns="78232" bIns="1397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400" dirty="0" smtClean="0">
                      <a:gradFill>
                        <a:gsLst>
                          <a:gs pos="0">
                            <a:schemeClr val="tx1"/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</a:rPr>
                    <a:t>Operations and Support</a:t>
                  </a:r>
                  <a:endParaRPr lang="en-US" sz="140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  <p:grpSp>
          <p:nvGrpSpPr>
            <p:cNvPr id="78" name="Group 77"/>
            <p:cNvGrpSpPr/>
            <p:nvPr/>
          </p:nvGrpSpPr>
          <p:grpSpPr>
            <a:xfrm>
              <a:off x="381000" y="3146688"/>
              <a:ext cx="8382000" cy="594360"/>
              <a:chOff x="381000" y="3209139"/>
              <a:chExt cx="8382000" cy="59436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381000" y="3209139"/>
                <a:ext cx="8382000" cy="59436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tIns="45720"/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rPr>
                  <a:t>Build</a:t>
                </a:r>
                <a:endParaRPr lang="en-US" sz="1600" b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495300" y="3536799"/>
                <a:ext cx="8153400" cy="238125"/>
                <a:chOff x="495300" y="3505200"/>
                <a:chExt cx="8153400" cy="238125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495300" y="3505200"/>
                  <a:ext cx="2324100" cy="23812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8232" tIns="13970" rIns="78232" bIns="1397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400" dirty="0" smtClean="0">
                      <a:gradFill>
                        <a:gsLst>
                          <a:gs pos="0">
                            <a:schemeClr val="tx1"/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</a:rPr>
                    <a:t>Application Architecture</a:t>
                  </a:r>
                  <a:endParaRPr lang="en-US" sz="140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3065837" y="3505200"/>
                  <a:ext cx="2161654" cy="22860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8232" tIns="13970" rIns="78232" bIns="1397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400" dirty="0" smtClean="0">
                      <a:gradFill>
                        <a:gsLst>
                          <a:gs pos="0">
                            <a:schemeClr val="tx1"/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</a:rPr>
                    <a:t>Hosting Architecture</a:t>
                  </a:r>
                  <a:endParaRPr lang="en-US" sz="140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5473929" y="3505200"/>
                  <a:ext cx="3174771" cy="22860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1120" tIns="12700" rIns="71120" bIns="1270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400" dirty="0" smtClean="0">
                      <a:gradFill>
                        <a:gsLst>
                          <a:gs pos="0">
                            <a:schemeClr val="tx1"/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</a:rPr>
                    <a:t>Go-To-Market Effectiveness – (#5-#8)</a:t>
                  </a:r>
                  <a:endParaRPr lang="en-US" sz="140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  <p:grpSp>
          <p:nvGrpSpPr>
            <p:cNvPr id="77" name="Group 76"/>
            <p:cNvGrpSpPr/>
            <p:nvPr/>
          </p:nvGrpSpPr>
          <p:grpSpPr>
            <a:xfrm>
              <a:off x="381000" y="2373444"/>
              <a:ext cx="8382000" cy="594360"/>
              <a:chOff x="381000" y="2482393"/>
              <a:chExt cx="8382000" cy="59436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81000" y="2482393"/>
                <a:ext cx="8382000" cy="59436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tIns="45720"/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rPr>
                  <a:t>Plan</a:t>
                </a:r>
                <a:endParaRPr lang="en-US" sz="1600" b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495300" y="2817216"/>
                <a:ext cx="8153400" cy="230962"/>
                <a:chOff x="609600" y="2817038"/>
                <a:chExt cx="8153400" cy="230962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609600" y="2817038"/>
                  <a:ext cx="3003550" cy="23096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8232" tIns="13970" rIns="78232" bIns="1397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400" dirty="0" smtClean="0">
                      <a:gradFill>
                        <a:gsLst>
                          <a:gs pos="0">
                            <a:schemeClr val="tx1"/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</a:rPr>
                    <a:t>Business and Financial Management</a:t>
                  </a:r>
                  <a:endParaRPr lang="en-US" sz="140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3886200" y="2817038"/>
                  <a:ext cx="4876800" cy="23096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8232" tIns="13970" rIns="78232" bIns="1397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400" dirty="0" smtClean="0">
                      <a:gradFill>
                        <a:gsLst>
                          <a:gs pos="0">
                            <a:schemeClr val="tx1"/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</a:rPr>
                    <a:t>Go-To-Market Effectiveness – Product Strategy KSFs (#1-#4)</a:t>
                  </a:r>
                  <a:endParaRPr lang="en-US" sz="140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  <p:grpSp>
          <p:nvGrpSpPr>
            <p:cNvPr id="76" name="Group 75"/>
            <p:cNvGrpSpPr/>
            <p:nvPr/>
          </p:nvGrpSpPr>
          <p:grpSpPr>
            <a:xfrm>
              <a:off x="381000" y="1600200"/>
              <a:ext cx="8382000" cy="594360"/>
              <a:chOff x="381000" y="1600200"/>
              <a:chExt cx="8382000" cy="59436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81000" y="1600200"/>
                <a:ext cx="8382000" cy="59436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tIns="45720"/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rPr>
                  <a:t>Investigate</a:t>
                </a:r>
                <a:endParaRPr lang="en-US" sz="1600" b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1946548"/>
                <a:ext cx="6858000" cy="21943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13970" rIns="78232" bIns="1397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All – In order to understand the scope and complexity of a SaaS offering</a:t>
                </a:r>
                <a:endParaRPr lang="en-US" sz="14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381000" y="4693176"/>
              <a:ext cx="8382000" cy="594360"/>
              <a:chOff x="381000" y="4662630"/>
              <a:chExt cx="8382000" cy="59436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381000" y="4662630"/>
                <a:ext cx="8382000" cy="59436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tIns="45720"/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rPr>
                  <a:t>Growth</a:t>
                </a:r>
                <a:endParaRPr lang="en-US" sz="1600" b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521971" y="5008978"/>
                <a:ext cx="8100059" cy="219437"/>
                <a:chOff x="495300" y="4276363"/>
                <a:chExt cx="8100059" cy="219437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495300" y="4276363"/>
                  <a:ext cx="4023360" cy="21943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8232" tIns="13970" rIns="78232" bIns="1397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400" dirty="0" smtClean="0">
                      <a:gradFill>
                        <a:gsLst>
                          <a:gs pos="0">
                            <a:schemeClr val="tx1"/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</a:rPr>
                    <a:t>Go-To-Market Effectiveness</a:t>
                  </a:r>
                  <a:endParaRPr lang="en-US" sz="140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4571999" y="4276363"/>
                  <a:ext cx="4023360" cy="21943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8232" tIns="13970" rIns="78232" bIns="1397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400" dirty="0" smtClean="0">
                      <a:gradFill>
                        <a:gsLst>
                          <a:gs pos="0">
                            <a:schemeClr val="tx1"/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</a:rPr>
                    <a:t>Operations and Support</a:t>
                  </a:r>
                  <a:endParaRPr lang="en-US" sz="140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  <p:grpSp>
          <p:nvGrpSpPr>
            <p:cNvPr id="81" name="Group 80"/>
            <p:cNvGrpSpPr/>
            <p:nvPr/>
          </p:nvGrpSpPr>
          <p:grpSpPr>
            <a:xfrm>
              <a:off x="381000" y="5466420"/>
              <a:ext cx="8382000" cy="594360"/>
              <a:chOff x="381000" y="5466420"/>
              <a:chExt cx="8382000" cy="59436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381000" y="5466420"/>
                <a:ext cx="8382000" cy="59436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tIns="45720"/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rPr>
                  <a:t>Optimization</a:t>
                </a:r>
                <a:endParaRPr lang="en-US" sz="1600" b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521971" y="5812768"/>
                <a:ext cx="8100059" cy="219437"/>
                <a:chOff x="495300" y="4276363"/>
                <a:chExt cx="8100059" cy="219437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495300" y="4276363"/>
                  <a:ext cx="4023360" cy="21943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8232" tIns="13970" rIns="78232" bIns="1397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400" dirty="0" smtClean="0">
                      <a:gradFill>
                        <a:gsLst>
                          <a:gs pos="0">
                            <a:schemeClr val="tx1"/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</a:rPr>
                    <a:t>Go-To-Market Effectiveness</a:t>
                  </a:r>
                  <a:endParaRPr lang="en-US" sz="140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571999" y="4276363"/>
                  <a:ext cx="4023360" cy="21943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8232" tIns="13970" rIns="78232" bIns="1397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400" dirty="0" smtClean="0">
                      <a:gradFill>
                        <a:gsLst>
                          <a:gs pos="0">
                            <a:schemeClr val="tx1"/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</a:rPr>
                    <a:t>Operations and Support</a:t>
                  </a:r>
                  <a:endParaRPr lang="en-US" sz="140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  <p:sp>
          <p:nvSpPr>
            <p:cNvPr id="82" name="Isosceles Triangle 81"/>
            <p:cNvSpPr/>
            <p:nvPr/>
          </p:nvSpPr>
          <p:spPr bwMode="auto">
            <a:xfrm rot="10800000">
              <a:off x="2895600" y="2198277"/>
              <a:ext cx="3352800" cy="152400"/>
            </a:xfrm>
            <a:prstGeom prst="triangle">
              <a:avLst/>
            </a:prstGeom>
            <a:gradFill>
              <a:gsLst>
                <a:gs pos="0">
                  <a:schemeClr val="tx1">
                    <a:alpha val="7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1270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83" name="Isosceles Triangle 82"/>
            <p:cNvSpPr/>
            <p:nvPr/>
          </p:nvSpPr>
          <p:spPr bwMode="auto">
            <a:xfrm rot="10800000">
              <a:off x="2895600" y="2971521"/>
              <a:ext cx="3352800" cy="152400"/>
            </a:xfrm>
            <a:prstGeom prst="triangle">
              <a:avLst/>
            </a:prstGeom>
            <a:gradFill>
              <a:gsLst>
                <a:gs pos="0">
                  <a:schemeClr val="tx1">
                    <a:alpha val="7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1270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84" name="Isosceles Triangle 83"/>
            <p:cNvSpPr/>
            <p:nvPr/>
          </p:nvSpPr>
          <p:spPr bwMode="auto">
            <a:xfrm rot="10800000">
              <a:off x="2895601" y="3744765"/>
              <a:ext cx="3352800" cy="152400"/>
            </a:xfrm>
            <a:prstGeom prst="triangle">
              <a:avLst/>
            </a:prstGeom>
            <a:gradFill>
              <a:gsLst>
                <a:gs pos="0">
                  <a:schemeClr val="tx1">
                    <a:alpha val="7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1270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85" name="Isosceles Triangle 84"/>
            <p:cNvSpPr/>
            <p:nvPr/>
          </p:nvSpPr>
          <p:spPr bwMode="auto">
            <a:xfrm rot="10800000">
              <a:off x="2895601" y="4518009"/>
              <a:ext cx="3352800" cy="152400"/>
            </a:xfrm>
            <a:prstGeom prst="triangle">
              <a:avLst/>
            </a:prstGeom>
            <a:gradFill>
              <a:gsLst>
                <a:gs pos="0">
                  <a:schemeClr val="tx1">
                    <a:alpha val="7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1270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86" name="Isosceles Triangle 85"/>
            <p:cNvSpPr/>
            <p:nvPr/>
          </p:nvSpPr>
          <p:spPr bwMode="auto">
            <a:xfrm rot="10800000">
              <a:off x="2895601" y="5291253"/>
              <a:ext cx="3352800" cy="152400"/>
            </a:xfrm>
            <a:prstGeom prst="triangle">
              <a:avLst/>
            </a:prstGeom>
            <a:gradFill>
              <a:gsLst>
                <a:gs pos="0">
                  <a:schemeClr val="tx1">
                    <a:alpha val="7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1270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dirty="0" smtClean="0"/>
              <a:t>How the Go-to-Market KSFs Apply</a:t>
            </a:r>
            <a:endParaRPr lang="en-US" dirty="0"/>
          </a:p>
        </p:txBody>
      </p:sp>
      <p:grpSp>
        <p:nvGrpSpPr>
          <p:cNvPr id="10" name="Group 75"/>
          <p:cNvGrpSpPr/>
          <p:nvPr/>
        </p:nvGrpSpPr>
        <p:grpSpPr>
          <a:xfrm>
            <a:off x="381000" y="1600200"/>
            <a:ext cx="8382000" cy="568593"/>
            <a:chOff x="381000" y="1600200"/>
            <a:chExt cx="8382000" cy="594360"/>
          </a:xfrm>
        </p:grpSpPr>
        <p:sp>
          <p:nvSpPr>
            <p:cNvPr id="29" name="Rectangle 28"/>
            <p:cNvSpPr/>
            <p:nvPr/>
          </p:nvSpPr>
          <p:spPr>
            <a:xfrm>
              <a:off x="381000" y="1600200"/>
              <a:ext cx="8382000" cy="59436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tIns="45720"/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Investigate</a:t>
              </a:r>
              <a:endPara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43000" y="1946548"/>
              <a:ext cx="6858000" cy="21943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13970" rIns="78232" bIns="1397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ALL</a:t>
              </a:r>
              <a:endParaRPr lang="en-US" sz="1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82" name="Isosceles Triangle 81"/>
          <p:cNvSpPr/>
          <p:nvPr/>
        </p:nvSpPr>
        <p:spPr bwMode="auto">
          <a:xfrm rot="10800000">
            <a:off x="2895600" y="2172349"/>
            <a:ext cx="3352800" cy="145793"/>
          </a:xfrm>
          <a:prstGeom prst="triangle">
            <a:avLst/>
          </a:prstGeom>
          <a:gradFill>
            <a:gsLst>
              <a:gs pos="0">
                <a:schemeClr val="tx1">
                  <a:alpha val="7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>
            <a:outerShdw blurRad="127000" algn="ctr" rotWithShape="0">
              <a:prstClr val="black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3" name="Isosceles Triangle 82"/>
          <p:cNvSpPr/>
          <p:nvPr/>
        </p:nvSpPr>
        <p:spPr bwMode="auto">
          <a:xfrm rot="10800000">
            <a:off x="2895600" y="2912070"/>
            <a:ext cx="3352800" cy="145793"/>
          </a:xfrm>
          <a:prstGeom prst="triangle">
            <a:avLst/>
          </a:prstGeom>
          <a:gradFill>
            <a:gsLst>
              <a:gs pos="0">
                <a:schemeClr val="tx1">
                  <a:alpha val="7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>
            <a:outerShdw blurRad="127000" algn="ctr" rotWithShape="0">
              <a:prstClr val="black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4" name="Isosceles Triangle 83"/>
          <p:cNvSpPr/>
          <p:nvPr/>
        </p:nvSpPr>
        <p:spPr bwMode="auto">
          <a:xfrm rot="10800000">
            <a:off x="2895601" y="3651791"/>
            <a:ext cx="3352800" cy="145793"/>
          </a:xfrm>
          <a:prstGeom prst="triangle">
            <a:avLst/>
          </a:prstGeom>
          <a:gradFill>
            <a:gsLst>
              <a:gs pos="0">
                <a:schemeClr val="tx1">
                  <a:alpha val="7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>
            <a:outerShdw blurRad="127000" algn="ctr" rotWithShape="0">
              <a:prstClr val="black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5" name="Isosceles Triangle 84"/>
          <p:cNvSpPr/>
          <p:nvPr/>
        </p:nvSpPr>
        <p:spPr bwMode="auto">
          <a:xfrm rot="10800000">
            <a:off x="2895601" y="4391513"/>
            <a:ext cx="3352800" cy="145793"/>
          </a:xfrm>
          <a:prstGeom prst="triangle">
            <a:avLst/>
          </a:prstGeom>
          <a:gradFill>
            <a:gsLst>
              <a:gs pos="0">
                <a:schemeClr val="tx1">
                  <a:alpha val="7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>
            <a:outerShdw blurRad="127000" algn="ctr" rotWithShape="0">
              <a:prstClr val="black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6" name="Isosceles Triangle 85"/>
          <p:cNvSpPr/>
          <p:nvPr/>
        </p:nvSpPr>
        <p:spPr bwMode="auto">
          <a:xfrm rot="10800000">
            <a:off x="2895601" y="5131234"/>
            <a:ext cx="3352800" cy="145793"/>
          </a:xfrm>
          <a:prstGeom prst="triangle">
            <a:avLst/>
          </a:prstGeom>
          <a:gradFill>
            <a:gsLst>
              <a:gs pos="0">
                <a:schemeClr val="tx1">
                  <a:alpha val="7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>
            <a:outerShdw blurRad="127000" algn="ctr" rotWithShape="0">
              <a:prstClr val="black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381000" y="2339921"/>
            <a:ext cx="8382000" cy="568593"/>
            <a:chOff x="381000" y="2339921"/>
            <a:chExt cx="8382000" cy="568593"/>
          </a:xfrm>
        </p:grpSpPr>
        <p:sp>
          <p:nvSpPr>
            <p:cNvPr id="35" name="Rectangle 34"/>
            <p:cNvSpPr/>
            <p:nvPr/>
          </p:nvSpPr>
          <p:spPr>
            <a:xfrm>
              <a:off x="381000" y="2339921"/>
              <a:ext cx="8382000" cy="56859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tIns="45720"/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Plan</a:t>
              </a:r>
              <a:endPara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438150" y="2686791"/>
              <a:ext cx="8267700" cy="180562"/>
              <a:chOff x="438150" y="2686791"/>
              <a:chExt cx="8267700" cy="180562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38150" y="2686791"/>
                <a:ext cx="1920240" cy="1805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13970" rIns="78232" bIns="13970" numCol="1" spcCol="1270" anchor="ctr" anchorCtr="0">
                <a:sp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Organizational Effectiveness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613661" y="2686791"/>
                <a:ext cx="1777120" cy="1805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13970" rIns="78232" bIns="13970" numCol="1" spcCol="1270" anchor="ctr" anchorCtr="0">
                <a:sp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Persona-based Offerings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646052" y="2686791"/>
                <a:ext cx="1880478" cy="1805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13970" rIns="78232" bIns="13970" numCol="1" spcCol="1270" anchor="ctr" anchorCtr="0">
                <a:sp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Competitive Differentiation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781800" y="2686791"/>
                <a:ext cx="1924050" cy="1805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13970" rIns="78232" bIns="13970" numCol="1" spcCol="1270" anchor="ctr" anchorCtr="0">
                <a:sp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Messaging and Positioning</a:t>
                </a: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381000" y="3079643"/>
            <a:ext cx="8382000" cy="568593"/>
            <a:chOff x="381000" y="3079643"/>
            <a:chExt cx="8382000" cy="568593"/>
          </a:xfrm>
        </p:grpSpPr>
        <p:sp>
          <p:nvSpPr>
            <p:cNvPr id="43" name="Rectangle 42"/>
            <p:cNvSpPr/>
            <p:nvPr/>
          </p:nvSpPr>
          <p:spPr>
            <a:xfrm>
              <a:off x="381000" y="3079643"/>
              <a:ext cx="8382000" cy="56859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tIns="45720"/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Build</a:t>
              </a:r>
              <a:endPara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438150" y="3426512"/>
              <a:ext cx="8267701" cy="180562"/>
              <a:chOff x="438150" y="3426512"/>
              <a:chExt cx="8267701" cy="180562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438150" y="3426512"/>
                <a:ext cx="1920240" cy="1805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13970" rIns="78232" bIns="13970" numCol="1" spcCol="1270" anchor="ctr" anchorCtr="0">
                <a:sp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Organizational Effectiveness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424826" y="3426512"/>
                <a:ext cx="1762755" cy="1805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13970" rIns="78232" bIns="13970" numCol="1" spcCol="1270" anchor="ctr" anchorCtr="0">
                <a:sp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Persona-based Offerings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254017" y="3426512"/>
                <a:ext cx="2308948" cy="1805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13970" rIns="78232" bIns="13970" numCol="1" spcCol="1270" anchor="ctr" anchorCtr="0">
                <a:sp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Web-Centric Customer Experience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629400" y="3426512"/>
                <a:ext cx="2076451" cy="1805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13970" rIns="78232" bIns="13970" numCol="1" spcCol="1270" anchor="ctr" anchorCtr="0">
                <a:sp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Customer Service and Support</a:t>
                </a: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381000" y="3819364"/>
            <a:ext cx="8382000" cy="588136"/>
            <a:chOff x="381000" y="3819364"/>
            <a:chExt cx="8382000" cy="588136"/>
          </a:xfrm>
        </p:grpSpPr>
        <p:sp>
          <p:nvSpPr>
            <p:cNvPr id="49" name="Rectangle 48"/>
            <p:cNvSpPr/>
            <p:nvPr/>
          </p:nvSpPr>
          <p:spPr>
            <a:xfrm>
              <a:off x="381000" y="3819364"/>
              <a:ext cx="8382000" cy="56859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45720"/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Go (Launch)</a:t>
              </a:r>
              <a:endPara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38150" y="4174551"/>
              <a:ext cx="1924050" cy="1652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13970" rIns="78232" bIns="13970" numCol="1" spcCol="1270" anchor="ctr" anchorCtr="0">
              <a:spAutoFit/>
            </a:bodyPr>
            <a:lstStyle/>
            <a:p>
              <a:pPr lvl="0" algn="ctr" defTabSz="533400">
                <a:lnSpc>
                  <a:spcPct val="80000"/>
                </a:lnSpc>
                <a:spcBef>
                  <a:spcPct val="0"/>
                </a:spcBef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Organizational Effectiveness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305300" y="4174551"/>
              <a:ext cx="1447800" cy="1652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13970" rIns="78232" bIns="13970" numCol="1" spcCol="1270" anchor="ctr" anchorCtr="0">
              <a:spAutoFit/>
            </a:bodyPr>
            <a:lstStyle/>
            <a:p>
              <a:pPr lvl="0" algn="ctr" defTabSz="533400">
                <a:lnSpc>
                  <a:spcPct val="80000"/>
                </a:lnSpc>
                <a:spcBef>
                  <a:spcPct val="0"/>
                </a:spcBef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Demand Generation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609850" y="4106840"/>
              <a:ext cx="1447800" cy="300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13970" rIns="78232" bIns="13970" numCol="1" spcCol="1270" anchor="ctr" anchorCtr="0">
              <a:spAutoFit/>
            </a:bodyPr>
            <a:lstStyle/>
            <a:p>
              <a:pPr lvl="0" algn="ctr" defTabSz="533400">
                <a:lnSpc>
                  <a:spcPct val="80000"/>
                </a:lnSpc>
                <a:spcBef>
                  <a:spcPct val="0"/>
                </a:spcBef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Web-Centric Customer Experience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239000" y="4106840"/>
              <a:ext cx="1466851" cy="300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13970" rIns="78232" bIns="13970" numCol="1" spcCol="1270" anchor="ctr" anchorCtr="0">
              <a:spAutoFit/>
            </a:bodyPr>
            <a:lstStyle/>
            <a:p>
              <a:pPr lvl="0" algn="ctr" defTabSz="533400">
                <a:lnSpc>
                  <a:spcPct val="80000"/>
                </a:lnSpc>
                <a:spcBef>
                  <a:spcPct val="0"/>
                </a:spcBef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Customer Service and Support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000750" y="4174551"/>
              <a:ext cx="990600" cy="1652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13970" rIns="78232" bIns="13970" numCol="1" spcCol="1270" anchor="ctr" anchorCtr="0">
              <a:spAutoFit/>
            </a:bodyPr>
            <a:lstStyle/>
            <a:p>
              <a:pPr lvl="0" algn="ctr" defTabSz="533400">
                <a:lnSpc>
                  <a:spcPct val="80000"/>
                </a:lnSpc>
                <a:spcBef>
                  <a:spcPct val="0"/>
                </a:spcBef>
              </a:pPr>
              <a:r>
                <a:rPr lang="en-US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Sales Process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81000" y="4559086"/>
            <a:ext cx="8382000" cy="588136"/>
            <a:chOff x="381000" y="3819364"/>
            <a:chExt cx="8382000" cy="588136"/>
          </a:xfrm>
        </p:grpSpPr>
        <p:sp>
          <p:nvSpPr>
            <p:cNvPr id="69" name="Rectangle 68"/>
            <p:cNvSpPr/>
            <p:nvPr/>
          </p:nvSpPr>
          <p:spPr>
            <a:xfrm>
              <a:off x="381000" y="3819364"/>
              <a:ext cx="8382000" cy="56859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45720"/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Growth</a:t>
              </a:r>
            </a:p>
          </p:txBody>
        </p:sp>
        <p:grpSp>
          <p:nvGrpSpPr>
            <p:cNvPr id="70" name="Group 65"/>
            <p:cNvGrpSpPr/>
            <p:nvPr/>
          </p:nvGrpSpPr>
          <p:grpSpPr>
            <a:xfrm>
              <a:off x="438150" y="4106840"/>
              <a:ext cx="8267701" cy="300660"/>
              <a:chOff x="438150" y="4162824"/>
              <a:chExt cx="8267701" cy="300660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438150" y="4230535"/>
                <a:ext cx="1924050" cy="1652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13970" rIns="78232" bIns="13970" numCol="1" spcCol="1270" anchor="ctr" anchorCtr="0">
                <a:spAutoFit/>
              </a:bodyPr>
              <a:lstStyle/>
              <a:p>
                <a:pPr lvl="0" algn="ctr" defTabSz="533400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11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Organizational Effectiveness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305300" y="4230535"/>
                <a:ext cx="1447800" cy="1652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13970" rIns="78232" bIns="13970" numCol="1" spcCol="1270" anchor="ctr" anchorCtr="0">
                <a:spAutoFit/>
              </a:bodyPr>
              <a:lstStyle/>
              <a:p>
                <a:pPr lvl="0" algn="ctr" defTabSz="533400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11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Demand Generation</a:t>
                </a: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2609850" y="4162824"/>
                <a:ext cx="1447800" cy="3006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13970" rIns="78232" bIns="13970" numCol="1" spcCol="1270" anchor="ctr" anchorCtr="0">
                <a:spAutoFit/>
              </a:bodyPr>
              <a:lstStyle/>
              <a:p>
                <a:pPr lvl="0" algn="ctr" defTabSz="533400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11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Web-Centric Customer Experience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239000" y="4162824"/>
                <a:ext cx="1466851" cy="3006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13970" rIns="78232" bIns="13970" numCol="1" spcCol="1270" anchor="ctr" anchorCtr="0">
                <a:spAutoFit/>
              </a:bodyPr>
              <a:lstStyle/>
              <a:p>
                <a:pPr lvl="0" algn="ctr" defTabSz="533400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11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Customer Service and Support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000750" y="4230535"/>
                <a:ext cx="990600" cy="1652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13970" rIns="78232" bIns="13970" numCol="1" spcCol="1270" anchor="ctr" anchorCtr="0">
                <a:spAutoFit/>
              </a:bodyPr>
              <a:lstStyle/>
              <a:p>
                <a:pPr lvl="0" algn="ctr" defTabSz="533400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11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Sales Process</a:t>
                </a: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381000" y="5298807"/>
            <a:ext cx="8382000" cy="588136"/>
            <a:chOff x="381000" y="3819364"/>
            <a:chExt cx="8382000" cy="588136"/>
          </a:xfrm>
        </p:grpSpPr>
        <p:sp>
          <p:nvSpPr>
            <p:cNvPr id="81" name="Rectangle 80"/>
            <p:cNvSpPr/>
            <p:nvPr/>
          </p:nvSpPr>
          <p:spPr>
            <a:xfrm>
              <a:off x="381000" y="3819364"/>
              <a:ext cx="8382000" cy="5685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tIns="45720"/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Optimization</a:t>
              </a:r>
            </a:p>
          </p:txBody>
        </p:sp>
        <p:grpSp>
          <p:nvGrpSpPr>
            <p:cNvPr id="88" name="Group 65"/>
            <p:cNvGrpSpPr/>
            <p:nvPr/>
          </p:nvGrpSpPr>
          <p:grpSpPr>
            <a:xfrm>
              <a:off x="438150" y="4106840"/>
              <a:ext cx="8267701" cy="300660"/>
              <a:chOff x="438150" y="4162824"/>
              <a:chExt cx="8267701" cy="30066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438150" y="4230535"/>
                <a:ext cx="1924050" cy="1652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13970" rIns="78232" bIns="13970" numCol="1" spcCol="1270" anchor="ctr" anchorCtr="0">
                <a:spAutoFit/>
              </a:bodyPr>
              <a:lstStyle/>
              <a:p>
                <a:pPr lvl="0" algn="ctr" defTabSz="533400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11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Organizational Effectiveness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305300" y="4230535"/>
                <a:ext cx="1447800" cy="1652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13970" rIns="78232" bIns="13970" numCol="1" spcCol="1270" anchor="ctr" anchorCtr="0">
                <a:spAutoFit/>
              </a:bodyPr>
              <a:lstStyle/>
              <a:p>
                <a:pPr lvl="0" algn="ctr" defTabSz="533400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11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Demand Generation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609850" y="4162824"/>
                <a:ext cx="1447800" cy="3006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13970" rIns="78232" bIns="13970" numCol="1" spcCol="1270" anchor="ctr" anchorCtr="0">
                <a:spAutoFit/>
              </a:bodyPr>
              <a:lstStyle/>
              <a:p>
                <a:pPr lvl="0" algn="ctr" defTabSz="533400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11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Web-Centric Customer Experience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239000" y="4162824"/>
                <a:ext cx="1466851" cy="3006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13970" rIns="78232" bIns="13970" numCol="1" spcCol="1270" anchor="ctr" anchorCtr="0">
                <a:spAutoFit/>
              </a:bodyPr>
              <a:lstStyle/>
              <a:p>
                <a:pPr lvl="0" algn="ctr" defTabSz="533400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11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Customer Service and Support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000750" y="4230535"/>
                <a:ext cx="990600" cy="1652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13970" rIns="78232" bIns="13970" numCol="1" spcCol="1270" anchor="ctr" anchorCtr="0">
                <a:spAutoFit/>
              </a:bodyPr>
              <a:lstStyle/>
              <a:p>
                <a:pPr lvl="0" algn="ctr" defTabSz="533400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11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Sales Process</a:t>
                </a: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2518" y="1371600"/>
            <a:ext cx="7618082" cy="424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9" name="Rectangle 53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r>
              <a:rPr lang="en-US" dirty="0" smtClean="0"/>
              <a:t>We’ve Wrapped the Framework in an Online Assessment Tool</a:t>
            </a:r>
          </a:p>
        </p:txBody>
      </p:sp>
      <p:pic>
        <p:nvPicPr>
          <p:cNvPr id="61" name="Picture 60" descr="iStock_000000431718Large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4A7BA6"/>
              </a:clrFrom>
              <a:clrTo>
                <a:srgbClr val="4A7BA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52400" y="3280883"/>
            <a:ext cx="1858430" cy="35943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16"/>
          <p:cNvGrpSpPr/>
          <p:nvPr/>
        </p:nvGrpSpPr>
        <p:grpSpPr>
          <a:xfrm>
            <a:off x="4096831" y="5273958"/>
            <a:ext cx="4589969" cy="802992"/>
            <a:chOff x="3648258" y="5368849"/>
            <a:chExt cx="4589969" cy="802992"/>
          </a:xfrm>
        </p:grpSpPr>
        <p:sp>
          <p:nvSpPr>
            <p:cNvPr id="45" name="TextBox 44"/>
            <p:cNvSpPr txBox="1"/>
            <p:nvPr/>
          </p:nvSpPr>
          <p:spPr>
            <a:xfrm>
              <a:off x="3648258" y="5368849"/>
              <a:ext cx="4589969" cy="80299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76194" tIns="38097" rIns="76194" bIns="3809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71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00" kern="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32328" y="5416402"/>
              <a:ext cx="4421829" cy="7078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lvl="0" algn="ctr">
                <a:buNone/>
              </a:pPr>
              <a:r>
                <a:rPr lang="en-US" sz="2000" dirty="0" smtClean="0">
                  <a:gradFill>
                    <a:gsLst>
                      <a:gs pos="5000">
                        <a:schemeClr val="tx1"/>
                      </a:gs>
                      <a:gs pos="85000">
                        <a:schemeClr val="tx1"/>
                      </a:gs>
                    </a:gsLst>
                    <a:lin ang="5400000" scaled="0"/>
                  </a:gradFill>
                  <a:latin typeface="+mj-lt"/>
                </a:rPr>
                <a:t>Visit </a:t>
              </a:r>
              <a:r>
                <a:rPr lang="en-US" sz="2000" dirty="0" smtClean="0">
                  <a:gradFill>
                    <a:gsLst>
                      <a:gs pos="5000">
                        <a:schemeClr val="tx1"/>
                      </a:gs>
                      <a:gs pos="85000">
                        <a:schemeClr val="tx1"/>
                      </a:gs>
                    </a:gsLst>
                    <a:lin ang="5400000" scaled="0"/>
                  </a:gradFill>
                  <a:latin typeface="+mj-lt"/>
                  <a:hlinkClick r:id="rId5"/>
                </a:rPr>
                <a:t>http</a:t>
              </a:r>
              <a:r>
                <a:rPr lang="en-US" sz="2000" smtClean="0">
                  <a:gradFill>
                    <a:gsLst>
                      <a:gs pos="5000">
                        <a:schemeClr val="tx1"/>
                      </a:gs>
                      <a:gs pos="85000">
                        <a:schemeClr val="tx1"/>
                      </a:gs>
                    </a:gsLst>
                    <a:lin ang="5400000" scaled="0"/>
                  </a:gradFill>
                  <a:latin typeface="+mj-lt"/>
                  <a:hlinkClick r:id="rId5"/>
                </a:rPr>
                <a:t>://www.splussready.com</a:t>
              </a:r>
              <a:r>
                <a:rPr lang="en-US" sz="2000" smtClean="0">
                  <a:gradFill>
                    <a:gsLst>
                      <a:gs pos="5000">
                        <a:schemeClr val="tx1"/>
                      </a:gs>
                      <a:gs pos="85000">
                        <a:schemeClr val="tx1"/>
                      </a:gs>
                    </a:gsLst>
                    <a:lin ang="5400000" scaled="0"/>
                  </a:gradFill>
                  <a:latin typeface="+mj-lt"/>
                </a:rPr>
                <a:t> </a:t>
              </a:r>
              <a:endParaRPr lang="en-US" sz="2000" dirty="0" smtClean="0">
                <a:gradFill>
                  <a:gsLst>
                    <a:gs pos="5000">
                      <a:schemeClr val="tx1"/>
                    </a:gs>
                    <a:gs pos="85000">
                      <a:schemeClr val="tx1"/>
                    </a:gs>
                  </a:gsLst>
                  <a:lin ang="5400000" scaled="0"/>
                </a:gradFill>
                <a:latin typeface="+mj-lt"/>
              </a:endParaRPr>
            </a:p>
            <a:p>
              <a:pPr lvl="0" algn="ctr">
                <a:buNone/>
              </a:pPr>
              <a:r>
                <a:rPr lang="en-US" sz="2000" dirty="0" smtClean="0">
                  <a:gradFill>
                    <a:gsLst>
                      <a:gs pos="5000">
                        <a:schemeClr val="tx1"/>
                      </a:gs>
                      <a:gs pos="85000">
                        <a:schemeClr val="tx1"/>
                      </a:gs>
                    </a:gsLst>
                    <a:lin ang="5400000" scaled="0"/>
                  </a:gradFill>
                  <a:latin typeface="+mj-lt"/>
                </a:rPr>
                <a:t>and start an evaluation today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495794"/>
          </a:xfrm>
        </p:spPr>
        <p:txBody>
          <a:bodyPr/>
          <a:lstStyle/>
          <a:p>
            <a:r>
              <a:rPr dirty="0" smtClean="0"/>
              <a:t>You Can Move to a 2-Day </a:t>
            </a:r>
            <a:br>
              <a:rPr dirty="0" smtClean="0"/>
            </a:br>
            <a:r>
              <a:rPr dirty="0" smtClean="0"/>
              <a:t>In-Depth Business Design Workshop</a:t>
            </a:r>
            <a:br>
              <a:rPr dirty="0" smtClean="0"/>
            </a:br>
            <a:r>
              <a:rPr sz="2800" dirty="0" smtClean="0">
                <a:gradFill>
                  <a:gsLst>
                    <a:gs pos="5000">
                      <a:schemeClr val="accent2">
                        <a:lumMod val="20000"/>
                        <a:lumOff val="80000"/>
                      </a:schemeClr>
                    </a:gs>
                    <a:gs pos="85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</a:rPr>
              <a:t>Day 1 – Offering strategy</a:t>
            </a:r>
            <a:endParaRPr sz="2800" dirty="0">
              <a:gradFill>
                <a:gsLst>
                  <a:gs pos="5000">
                    <a:schemeClr val="accent2">
                      <a:lumMod val="20000"/>
                      <a:lumOff val="80000"/>
                    </a:schemeClr>
                  </a:gs>
                  <a:gs pos="85000">
                    <a:schemeClr val="accent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294967295"/>
          </p:nvPr>
        </p:nvSpPr>
        <p:spPr>
          <a:xfrm>
            <a:off x="7315200" y="6265863"/>
            <a:ext cx="1828800" cy="476250"/>
          </a:xfrm>
          <a:prstGeom prst="rect">
            <a:avLst/>
          </a:prstGeom>
        </p:spPr>
        <p:txBody>
          <a:bodyPr/>
          <a:lstStyle/>
          <a:p>
            <a:fld id="{DBDCDA43-5D04-41CC-AFBB-0688E955BB88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/>
        </p:nvGraphicFramePr>
        <p:xfrm>
          <a:off x="381000" y="1981200"/>
          <a:ext cx="8382000" cy="314553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057400"/>
                <a:gridCol w="6324600"/>
              </a:tblGrid>
              <a:tr h="200891">
                <a:tc>
                  <a:txBody>
                    <a:bodyPr/>
                    <a:lstStyle/>
                    <a:p>
                      <a:pPr marL="0" marR="0" lvl="0" indent="0" algn="ctr" defTabSz="91436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FFFFFF"/>
                              </a:gs>
                              <a:gs pos="100000">
                                <a:srgbClr val="FFFFFF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Section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74000"/>
                          </a:schemeClr>
                        </a:gs>
                        <a:gs pos="49000">
                          <a:schemeClr val="accent1">
                            <a:tint val="96000"/>
                            <a:shade val="84000"/>
                            <a:satMod val="110000"/>
                          </a:schemeClr>
                        </a:gs>
                        <a:gs pos="49100">
                          <a:schemeClr val="accent1">
                            <a:shade val="55000"/>
                            <a:satMod val="150000"/>
                          </a:schemeClr>
                        </a:gs>
                        <a:gs pos="92000">
                          <a:schemeClr val="accent1">
                            <a:tint val="98000"/>
                            <a:shade val="90000"/>
                            <a:satMod val="128000"/>
                          </a:schemeClr>
                        </a:gs>
                        <a:gs pos="100000">
                          <a:schemeClr val="accent1">
                            <a:tint val="90000"/>
                            <a:shade val="97000"/>
                            <a:satMod val="128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en-US" sz="1600" kern="120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0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74000"/>
                          </a:schemeClr>
                        </a:gs>
                        <a:gs pos="49000">
                          <a:schemeClr val="accent1">
                            <a:tint val="96000"/>
                            <a:shade val="84000"/>
                            <a:satMod val="110000"/>
                          </a:schemeClr>
                        </a:gs>
                        <a:gs pos="49100">
                          <a:schemeClr val="accent1">
                            <a:shade val="55000"/>
                            <a:satMod val="150000"/>
                          </a:schemeClr>
                        </a:gs>
                        <a:gs pos="92000">
                          <a:schemeClr val="accent1">
                            <a:tint val="98000"/>
                            <a:shade val="90000"/>
                            <a:satMod val="128000"/>
                          </a:schemeClr>
                        </a:gs>
                        <a:gs pos="100000">
                          <a:schemeClr val="accent1">
                            <a:tint val="90000"/>
                            <a:shade val="97000"/>
                            <a:satMod val="128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0178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400" b="1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Introductions and Background</a:t>
                      </a:r>
                      <a:endParaRPr lang="en-GB" sz="1400" b="1" kern="120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0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Introductions and brief summary of short-term and </a:t>
                      </a:r>
                      <a:br>
                        <a:rPr lang="en-US" sz="1400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mid-term objectives, and discussion of any barriers to success.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</a:tr>
              <a:tr h="40178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400" b="1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SaaS Opportunities and Challenges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The broad opportunity for ‘Software-as-a-Service’ (SaaS), the challenges it presents and an overview of the Mural Key Success Factors.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78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400" b="1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Offering Definition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Define target market segments, identify user personas, </a:t>
                      </a:r>
                      <a:br>
                        <a:rPr lang="en-US" sz="1400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buyer/influence roles, map identified personas against key features.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</a:tr>
              <a:tr h="40178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400" b="1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Competitive Differentiation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Identify “Blue Ocean”* using the 4 Actions Framework. </a:t>
                      </a:r>
                      <a:br>
                        <a:rPr lang="en-US" sz="1400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Workshop to generate Strategy Canvas.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78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400" b="1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Messaging and Positioning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Define clear benefit statements associated with </a:t>
                      </a:r>
                      <a:br>
                        <a:rPr lang="en-US" sz="1400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high priority buyer/influencer personas.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495794"/>
          </a:xfrm>
        </p:spPr>
        <p:txBody>
          <a:bodyPr/>
          <a:lstStyle/>
          <a:p>
            <a:r>
              <a:rPr lang="en-US" dirty="0" smtClean="0"/>
              <a:t>You Can Move to a 2-Day </a:t>
            </a:r>
            <a:br>
              <a:rPr lang="en-US" dirty="0" smtClean="0"/>
            </a:br>
            <a:r>
              <a:rPr lang="en-US" dirty="0" smtClean="0"/>
              <a:t>In-Depth Business Design Workshop</a:t>
            </a:r>
            <a:br>
              <a:rPr lang="en-US" dirty="0" smtClean="0"/>
            </a:br>
            <a:r>
              <a:rPr sz="2800" dirty="0" smtClean="0">
                <a:gradFill>
                  <a:gsLst>
                    <a:gs pos="5000">
                      <a:schemeClr val="accent2">
                        <a:lumMod val="20000"/>
                        <a:lumOff val="80000"/>
                      </a:schemeClr>
                    </a:gs>
                    <a:gs pos="85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</a:rPr>
              <a:t>Day 2 – </a:t>
            </a:r>
            <a:r>
              <a:rPr lang="en-US" sz="2800" dirty="0" smtClean="0">
                <a:gradFill>
                  <a:gsLst>
                    <a:gs pos="5000">
                      <a:schemeClr val="accent2">
                        <a:lumMod val="20000"/>
                        <a:lumOff val="80000"/>
                      </a:schemeClr>
                    </a:gs>
                    <a:gs pos="85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</a:rPr>
              <a:t>Go-to-market strategy</a:t>
            </a:r>
            <a:endParaRPr lang="en-US" sz="2800" dirty="0">
              <a:gradFill>
                <a:gsLst>
                  <a:gs pos="5000">
                    <a:schemeClr val="accent2">
                      <a:lumMod val="20000"/>
                      <a:lumOff val="80000"/>
                    </a:schemeClr>
                  </a:gs>
                  <a:gs pos="85000">
                    <a:schemeClr val="accent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381000" y="1981200"/>
          <a:ext cx="8382000" cy="3712464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057400"/>
                <a:gridCol w="6324600"/>
              </a:tblGrid>
              <a:tr h="157815">
                <a:tc>
                  <a:txBody>
                    <a:bodyPr/>
                    <a:lstStyle/>
                    <a:p>
                      <a:pPr marL="0" marR="0" lvl="0" indent="0" algn="ctr" defTabSz="91436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FFFFFF"/>
                              </a:gs>
                              <a:gs pos="100000">
                                <a:srgbClr val="FFFFFF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Section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74000"/>
                          </a:schemeClr>
                        </a:gs>
                        <a:gs pos="49000">
                          <a:schemeClr val="accent1">
                            <a:tint val="96000"/>
                            <a:shade val="84000"/>
                            <a:satMod val="110000"/>
                          </a:schemeClr>
                        </a:gs>
                        <a:gs pos="49100">
                          <a:schemeClr val="accent1">
                            <a:shade val="55000"/>
                            <a:satMod val="150000"/>
                          </a:schemeClr>
                        </a:gs>
                        <a:gs pos="92000">
                          <a:schemeClr val="accent1">
                            <a:tint val="98000"/>
                            <a:shade val="90000"/>
                            <a:satMod val="128000"/>
                          </a:schemeClr>
                        </a:gs>
                        <a:gs pos="100000">
                          <a:schemeClr val="accent1">
                            <a:tint val="90000"/>
                            <a:shade val="97000"/>
                            <a:satMod val="128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en-US" sz="1600" kern="120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0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74000"/>
                          </a:schemeClr>
                        </a:gs>
                        <a:gs pos="49000">
                          <a:schemeClr val="accent1">
                            <a:tint val="96000"/>
                            <a:shade val="84000"/>
                            <a:satMod val="110000"/>
                          </a:schemeClr>
                        </a:gs>
                        <a:gs pos="49100">
                          <a:schemeClr val="accent1">
                            <a:shade val="55000"/>
                            <a:satMod val="150000"/>
                          </a:schemeClr>
                        </a:gs>
                        <a:gs pos="92000">
                          <a:schemeClr val="accent1">
                            <a:tint val="98000"/>
                            <a:shade val="90000"/>
                            <a:satMod val="128000"/>
                          </a:schemeClr>
                        </a:gs>
                        <a:gs pos="100000">
                          <a:schemeClr val="accent1">
                            <a:tint val="90000"/>
                            <a:shade val="97000"/>
                            <a:satMod val="128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597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400" b="1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Demand Generation</a:t>
                      </a:r>
                      <a:endParaRPr lang="en-GB" sz="1400" b="1" kern="120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0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Every impression you have with a customer or potential customer is an opportunity to either lose them or take them to the next level. </a:t>
                      </a:r>
                      <a:br>
                        <a:rPr lang="en-US" sz="1400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How to keep the relationship moving forward across channels and media.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400" b="1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Sales Process</a:t>
                      </a:r>
                      <a:endParaRPr lang="en-GB" sz="1400" b="1" kern="120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0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Selling in a web-centric world</a:t>
                      </a: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597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400" b="1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Customer Service and Support</a:t>
                      </a:r>
                      <a:endParaRPr lang="en-GB" sz="1400" b="1" kern="120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0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Understand the new imperative for SaaS service and support organizations – Reducing Time-to-Value. Understand that customer service and support </a:t>
                      </a:r>
                      <a:br>
                        <a:rPr lang="en-US" sz="1400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are a critical component of your sales and marketing.</a:t>
                      </a: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</a:tr>
              <a:tr h="278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Web-centric Customer Experience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Understanding the web-centric customer life cycle.</a:t>
                      </a: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Organizational Effectiveness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Assess the level of organizational maturity needed to formulate, </a:t>
                      </a:r>
                      <a:br>
                        <a:rPr lang="en-US" sz="1400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implement, deliver and go to market with a SaaS solution.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400" b="1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Day 1 Wrap Up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  <a:ea typeface="+mn-ea"/>
                          <a:cs typeface="+mn-cs"/>
                        </a:rPr>
                        <a:t>Wrap up Day 1. Agree next steps.</a:t>
                      </a: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04801" y="1865670"/>
            <a:ext cx="4343400" cy="4230330"/>
          </a:xfrm>
          <a:prstGeom prst="rect">
            <a:avLst/>
          </a:prstGeom>
          <a:gradFill>
            <a:gsLst>
              <a:gs pos="0">
                <a:schemeClr val="bg1">
                  <a:alpha val="1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00600" y="1865670"/>
            <a:ext cx="4016478" cy="4230330"/>
          </a:xfrm>
          <a:prstGeom prst="rect">
            <a:avLst/>
          </a:prstGeom>
          <a:gradFill>
            <a:gsLst>
              <a:gs pos="0">
                <a:schemeClr val="bg1">
                  <a:alpha val="1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0" y="1371600"/>
            <a:ext cx="9144000" cy="4841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52596"/>
          </a:xfrm>
        </p:spPr>
        <p:txBody>
          <a:bodyPr/>
          <a:lstStyle/>
          <a:p>
            <a:r>
              <a:rPr lang="en-US" dirty="0" smtClean="0"/>
              <a:t>Preparing for </a:t>
            </a:r>
            <a:r>
              <a:rPr dirty="0" smtClean="0"/>
              <a:t>Launch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3600" i="1" dirty="0" smtClean="0"/>
              <a:t>what is </a:t>
            </a:r>
            <a:r>
              <a:rPr sz="3600" i="1" dirty="0" smtClean="0"/>
              <a:t>a</a:t>
            </a:r>
            <a:r>
              <a:rPr lang="en-US" sz="3600" i="1" dirty="0" smtClean="0"/>
              <a:t> SaaS Delivery Platform?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81000" y="1927961"/>
            <a:ext cx="4191000" cy="3854901"/>
          </a:xfrm>
        </p:spPr>
        <p:txBody>
          <a:bodyPr/>
          <a:lstStyle/>
          <a:p>
            <a:pPr marL="231775" indent="-231775">
              <a:spcBef>
                <a:spcPts val="380"/>
              </a:spcBef>
              <a:spcAft>
                <a:spcPts val="300"/>
              </a:spcAft>
            </a:pPr>
            <a:r>
              <a:rPr lang="en-US" sz="2000" b="1" dirty="0" smtClean="0"/>
              <a:t>SaaS business services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Online self-service account management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Usage metering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Easy invoicing, bill presentment and usage explanation</a:t>
            </a:r>
          </a:p>
          <a:p>
            <a:pPr marL="231775" indent="-231775">
              <a:spcBef>
                <a:spcPts val="380"/>
              </a:spcBef>
              <a:spcAft>
                <a:spcPts val="300"/>
              </a:spcAft>
            </a:pPr>
            <a:r>
              <a:rPr lang="en-US" sz="2000" b="1" dirty="0" smtClean="0"/>
              <a:t>SaaS operations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Performance Monitoring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Easy Capacity increase / decrease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Backup / DR of customer data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Datacenter task automation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End to end data / process security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876800" y="1927961"/>
            <a:ext cx="3886200" cy="3924664"/>
          </a:xfrm>
        </p:spPr>
        <p:txBody>
          <a:bodyPr/>
          <a:lstStyle/>
          <a:p>
            <a:pPr marL="231775" indent="-231775">
              <a:spcBef>
                <a:spcPts val="380"/>
              </a:spcBef>
              <a:spcAft>
                <a:spcPts val="300"/>
              </a:spcAft>
            </a:pPr>
            <a:r>
              <a:rPr lang="en-US" sz="2000" b="1" dirty="0" smtClean="0"/>
              <a:t>SaaS support 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End to end customer support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Customized service level agreements</a:t>
            </a:r>
          </a:p>
          <a:p>
            <a:pPr marL="231775" indent="-231775">
              <a:spcBef>
                <a:spcPts val="380"/>
              </a:spcBef>
              <a:spcAft>
                <a:spcPts val="300"/>
              </a:spcAft>
            </a:pPr>
            <a:r>
              <a:rPr lang="en-US" sz="2000" b="1" dirty="0" smtClean="0"/>
              <a:t>SaaS infrastructure 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Firewall, intrusion detection, encryption, access control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Business process integration services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Directory and identity management services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Usage tracking, data warehousing and business intelligence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420813"/>
            <a:ext cx="8382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3175">
                  <a:noFill/>
                </a:ln>
                <a:gradFill>
                  <a:gsLst>
                    <a:gs pos="5000">
                      <a:schemeClr val="accent2">
                        <a:lumMod val="20000"/>
                        <a:lumOff val="80000"/>
                      </a:schemeClr>
                    </a:gs>
                    <a:gs pos="85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effectLst>
                  <a:outerShdw blurRad="889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 fully managed hosting infrastructure, plus…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0" y="5257800"/>
            <a:ext cx="9144000" cy="914400"/>
          </a:xfrm>
          <a:prstGeom prst="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3" name="Group 28"/>
          <p:cNvGrpSpPr/>
          <p:nvPr/>
        </p:nvGrpSpPr>
        <p:grpSpPr>
          <a:xfrm>
            <a:off x="381000" y="2438400"/>
            <a:ext cx="1752600" cy="3629026"/>
            <a:chOff x="381000" y="2133600"/>
            <a:chExt cx="1752600" cy="3933826"/>
          </a:xfrm>
        </p:grpSpPr>
        <p:sp>
          <p:nvSpPr>
            <p:cNvPr id="26" name="Down Arrow Callout 25"/>
            <p:cNvSpPr/>
            <p:nvPr/>
          </p:nvSpPr>
          <p:spPr bwMode="auto">
            <a:xfrm>
              <a:off x="381000" y="4876801"/>
              <a:ext cx="1752600" cy="1190625"/>
            </a:xfrm>
            <a:prstGeom prst="downArrowCallout">
              <a:avLst>
                <a:gd name="adj1" fmla="val 16667"/>
                <a:gd name="adj2" fmla="val 16033"/>
                <a:gd name="adj3" fmla="val 14433"/>
                <a:gd name="adj4" fmla="val 74577"/>
              </a:avLst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20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Catalogue</a:t>
              </a:r>
            </a:p>
          </p:txBody>
        </p:sp>
        <p:sp>
          <p:nvSpPr>
            <p:cNvPr id="22" name="Down Arrow Callout 21"/>
            <p:cNvSpPr/>
            <p:nvPr/>
          </p:nvSpPr>
          <p:spPr bwMode="auto">
            <a:xfrm>
              <a:off x="381000" y="3962400"/>
              <a:ext cx="1752600" cy="1190625"/>
            </a:xfrm>
            <a:prstGeom prst="downArrowCallout">
              <a:avLst>
                <a:gd name="adj1" fmla="val 16667"/>
                <a:gd name="adj2" fmla="val 16033"/>
                <a:gd name="adj3" fmla="val 14433"/>
                <a:gd name="adj4" fmla="val 74577"/>
              </a:avLst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182880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Proof of Concept/Launch</a:t>
              </a:r>
            </a:p>
          </p:txBody>
        </p:sp>
        <p:sp>
          <p:nvSpPr>
            <p:cNvPr id="27" name="Down Arrow Callout 26"/>
            <p:cNvSpPr/>
            <p:nvPr/>
          </p:nvSpPr>
          <p:spPr bwMode="auto">
            <a:xfrm>
              <a:off x="381000" y="3048001"/>
              <a:ext cx="1752600" cy="1190625"/>
            </a:xfrm>
            <a:prstGeom prst="downArrowCallout">
              <a:avLst>
                <a:gd name="adj1" fmla="val 16667"/>
                <a:gd name="adj2" fmla="val 16033"/>
                <a:gd name="adj3" fmla="val 14433"/>
                <a:gd name="adj4" fmla="val 74577"/>
              </a:avLst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182880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Architecture Design Sessions</a:t>
              </a:r>
            </a:p>
          </p:txBody>
        </p:sp>
        <p:sp>
          <p:nvSpPr>
            <p:cNvPr id="28" name="Down Arrow Callout 27"/>
            <p:cNvSpPr/>
            <p:nvPr/>
          </p:nvSpPr>
          <p:spPr bwMode="auto">
            <a:xfrm>
              <a:off x="381000" y="2133600"/>
              <a:ext cx="1752600" cy="1190625"/>
            </a:xfrm>
            <a:prstGeom prst="downArrowCallout">
              <a:avLst>
                <a:gd name="adj1" fmla="val 16667"/>
                <a:gd name="adj2" fmla="val 16033"/>
                <a:gd name="adj3" fmla="val 14433"/>
                <a:gd name="adj4" fmla="val 74577"/>
              </a:avLst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182880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Business Design Sessions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en-US" dirty="0" smtClean="0"/>
              <a:t>Don’t Build – Partner!</a:t>
            </a:r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2296505" y="2510844"/>
            <a:ext cx="6466495" cy="259455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84163" indent="-284163" fontAlgn="base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sz="2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The 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program provides the SaaS ISV </a:t>
            </a:r>
            <a:r>
              <a:rPr lang="en-US" sz="2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with</a:t>
            </a:r>
            <a:endParaRPr lang="en-US" sz="2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pPr marL="571500" lvl="2" indent="-285750" fontAlgn="base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sz="2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Business </a:t>
            </a: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Design Session</a:t>
            </a:r>
            <a:endParaRPr lang="en-US" sz="2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pPr marL="571500" lvl="2" indent="-285750" fontAlgn="base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Architecture Design Session</a:t>
            </a:r>
            <a:endParaRPr lang="en-US" sz="2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pPr marL="571500" lvl="2" indent="-285750" fontAlgn="base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sz="2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Access to Microsoft </a:t>
            </a: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development partners </a:t>
            </a:r>
            <a:endParaRPr lang="en-US" sz="2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pPr marL="571500" lvl="2" indent="-285750" fontAlgn="base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Microsoft 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Gold Certified </a:t>
            </a: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hosting</a:t>
            </a:r>
            <a:endParaRPr lang="en-US" sz="2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pPr marL="571500" lvl="2" indent="-285750" fontAlgn="base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sz="2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Access to new channels to market</a:t>
            </a:r>
            <a:endParaRPr lang="en-GB" sz="2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pPr marL="569913" lvl="1" indent="-284163" fontAlgn="base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GB" sz="2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Additional technical </a:t>
            </a:r>
            <a:r>
              <a:rPr lang="en-GB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and </a:t>
            </a:r>
            <a:r>
              <a:rPr lang="en-GB" sz="2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business guidance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5345668"/>
            <a:ext cx="6934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Find a partner today: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hlinkClick r:id="rId4"/>
              </a:rPr>
              <a:t>http://www.microsoft.com/hosting/programs/incubationcenter.mspx</a:t>
            </a:r>
            <a:r>
              <a:rPr lang="en-US" sz="1600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</a:t>
            </a:r>
            <a:endParaRPr lang="en-US" sz="1600" b="1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12" name="Picture 11" descr="SSincubation_white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34000" y="152400"/>
            <a:ext cx="3657600" cy="10803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1" y="1531203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Software+Services Incubation Centers are hosters who specialize in bringing ISVs to market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en-US" dirty="0" smtClean="0"/>
              <a:t>A Special Opportunity for Startups </a:t>
            </a:r>
            <a:r>
              <a:rPr sz="2800" dirty="0" smtClean="0">
                <a:gradFill>
                  <a:gsLst>
                    <a:gs pos="5000">
                      <a:schemeClr val="accent2">
                        <a:lumMod val="20000"/>
                        <a:lumOff val="80000"/>
                      </a:schemeClr>
                    </a:gs>
                    <a:gs pos="85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</a:rPr>
              <a:t>BizSpark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5772090"/>
            <a:ext cx="77724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63" rtl="0"/>
            <a:r>
              <a:rPr lang="en-US" sz="2000" dirty="0">
                <a:gradFill>
                  <a:gsLst>
                    <a:gs pos="5000">
                      <a:schemeClr val="bg1"/>
                    </a:gs>
                    <a:gs pos="8500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  <a:hlinkClick r:id="rId3"/>
              </a:rPr>
              <a:t>http://www.microsoft.com/bizspark</a:t>
            </a:r>
            <a:r>
              <a:rPr lang="en-US" sz="2000" dirty="0">
                <a:gradFill>
                  <a:gsLst>
                    <a:gs pos="5000">
                      <a:schemeClr val="bg1"/>
                    </a:gs>
                    <a:gs pos="8500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600200"/>
            <a:ext cx="839152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BEE2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Microsoft BizSpark is a new program that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unites Startups with resources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. It is an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extension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to existing Microsoft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Local Software Economy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and academic programs, such as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DreamSpark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, and is delivered in partnership with the entrepreneur and hosting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communities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300446" y="2773172"/>
            <a:ext cx="8543109" cy="2946743"/>
            <a:chOff x="300446" y="2773172"/>
            <a:chExt cx="8543109" cy="2946743"/>
          </a:xfrm>
        </p:grpSpPr>
        <p:grpSp>
          <p:nvGrpSpPr>
            <p:cNvPr id="6" name="Group 11"/>
            <p:cNvGrpSpPr/>
            <p:nvPr/>
          </p:nvGrpSpPr>
          <p:grpSpPr>
            <a:xfrm>
              <a:off x="304800" y="3168444"/>
              <a:ext cx="8534399" cy="2551471"/>
              <a:chOff x="304800" y="3168444"/>
              <a:chExt cx="8534399" cy="2551471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304800" y="3168444"/>
                <a:ext cx="8534399" cy="2551471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30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16200000" scaled="0"/>
              </a:gra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pic>
            <p:nvPicPr>
              <p:cNvPr id="4" name="Picture 5" descr="men two talking laptop meeting office conference roon wondows copy.png"/>
              <p:cNvPicPr>
                <a:picLocks noChangeAspect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5611491" y="3310216"/>
                <a:ext cx="3227708" cy="2409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Rectangle 10"/>
            <p:cNvSpPr/>
            <p:nvPr/>
          </p:nvSpPr>
          <p:spPr bwMode="auto">
            <a:xfrm>
              <a:off x="300446" y="2773172"/>
              <a:ext cx="8543109" cy="39035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</a:rPr>
                <a:t>What do you get?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61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3200400"/>
              <a:ext cx="5943600" cy="24652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31775" lvl="0" indent="-231775" defTabSz="914363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A8BEE2"/>
                </a:buClr>
                <a:buSzPct val="100000"/>
                <a:buBlip>
                  <a:blip r:embed="rId5"/>
                </a:buBlip>
                <a:defRPr/>
              </a:pPr>
              <a:r>
                <a:rPr lang="en-US" sz="1800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  <a:latin typeface="Segoe"/>
                </a:rPr>
                <a:t>Full-featured, world-class development tools and </a:t>
              </a:r>
              <a:br>
                <a:rPr lang="en-US" sz="1800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  <a:latin typeface="Segoe"/>
                </a:rPr>
              </a:br>
              <a:r>
                <a:rPr lang="en-US" sz="1800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  <a:latin typeface="Segoe"/>
                </a:rPr>
                <a:t>platform technologies, all for a small fee (USD$100)</a:t>
              </a:r>
            </a:p>
            <a:p>
              <a:pPr marL="231775" lvl="0" indent="-231775" defTabSz="914363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A8BEE2"/>
                </a:buClr>
                <a:buSzPct val="100000"/>
                <a:buBlip>
                  <a:blip r:embed="rId5"/>
                </a:buBlip>
                <a:defRPr/>
              </a:pPr>
              <a:r>
                <a:rPr lang="en-US" sz="1800" b="1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  <a:latin typeface="Segoe"/>
                </a:rPr>
                <a:t>Rights to put Microsoft server products into </a:t>
              </a:r>
              <a:br>
                <a:rPr lang="en-US" sz="1800" b="1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  <a:latin typeface="Segoe"/>
                </a:rPr>
              </a:br>
              <a:r>
                <a:rPr lang="en-US" sz="1800" b="1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  <a:latin typeface="Segoe"/>
                </a:rPr>
                <a:t>production, with no CPU limits, at no additional </a:t>
              </a:r>
              <a:br>
                <a:rPr lang="en-US" sz="1800" b="1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  <a:latin typeface="Segoe"/>
                </a:rPr>
              </a:br>
              <a:r>
                <a:rPr lang="en-US" sz="1800" b="1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  <a:latin typeface="Segoe"/>
                </a:rPr>
                <a:t>cost for three years, on your own or with a </a:t>
              </a:r>
              <a:br>
                <a:rPr lang="en-US" sz="1800" b="1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  <a:latin typeface="Segoe"/>
                </a:rPr>
              </a:br>
              <a:r>
                <a:rPr lang="en-US" sz="1800" b="1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  <a:latin typeface="Segoe"/>
                </a:rPr>
                <a:t>BizSpark hosting partner</a:t>
              </a:r>
            </a:p>
            <a:p>
              <a:pPr marL="231775" lvl="0" indent="-231775" defTabSz="914363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A8BEE2"/>
                </a:buClr>
                <a:buSzPct val="100000"/>
                <a:buBlip>
                  <a:blip r:embed="rId5"/>
                </a:buBlip>
                <a:defRPr/>
              </a:pPr>
              <a:r>
                <a:rPr lang="en-US" sz="1800" b="1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  <a:latin typeface="Segoe"/>
                </a:rPr>
                <a:t>Visibility on Microsoft’s Startup Zone</a:t>
              </a:r>
            </a:p>
            <a:p>
              <a:pPr marL="231775" lvl="0" indent="-231775" defTabSz="914363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A8BEE2"/>
                </a:buClr>
                <a:buSzPct val="100000"/>
                <a:buBlip>
                  <a:blip r:embed="rId5"/>
                </a:buBlip>
                <a:defRPr/>
              </a:pPr>
              <a:r>
                <a:rPr lang="en-US" sz="1800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  <a:latin typeface="Segoe"/>
                </a:rPr>
                <a:t>A united, global community of support resources</a:t>
              </a:r>
            </a:p>
            <a:p>
              <a:pPr marL="231775" lvl="0" indent="-231775" defTabSz="914363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A8BEE2"/>
                </a:buClr>
                <a:buSzPct val="100000"/>
                <a:buBlip>
                  <a:blip r:embed="rId5"/>
                </a:buBlip>
                <a:defRPr/>
              </a:pPr>
              <a:r>
                <a:rPr lang="en-US" sz="1800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  <a:latin typeface="Segoe"/>
                </a:rPr>
                <a:t>A committed partner in achieving success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990600"/>
            <a:ext cx="7696200" cy="3739485"/>
          </a:xfrm>
        </p:spPr>
        <p:txBody>
          <a:bodyPr/>
          <a:lstStyle/>
          <a:p>
            <a:pPr marL="400050" lvl="0" indent="-40005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Attend the next two sessions in this track to learn about Microsoft programs for Software+Services ISVs</a:t>
            </a:r>
          </a:p>
          <a:p>
            <a:pPr marL="400050" indent="-40005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If you are already building out a Software+Services product, attend the “Hoster Speed Dating” session today to meet and talk with ISV hosting specialists who can help you bring your product into production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After today:</a:t>
            </a:r>
          </a:p>
          <a:p>
            <a:pPr marL="400050" lvl="0" indent="-40005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Take the Online Software+Services Readiness Self-Assessment</a:t>
            </a:r>
          </a:p>
          <a:p>
            <a:pPr marL="400050" lvl="0" indent="-40005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Contact Mural Ventures to learn more about the Key Success Factors framework and offerings: </a:t>
            </a:r>
            <a:r>
              <a:rPr lang="en-US" sz="2000" dirty="0" smtClean="0">
                <a:hlinkClick r:id="rId3"/>
              </a:rPr>
              <a:t>info@muralconsulting.com</a:t>
            </a:r>
            <a:endParaRPr lang="en-US" sz="2000" dirty="0" smtClean="0"/>
          </a:p>
          <a:p>
            <a:pPr marL="400050" lvl="0" indent="-40005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For more resources, visit our S+S ISV Roadmap </a:t>
            </a:r>
            <a:br>
              <a:rPr lang="en-US" sz="2000" dirty="0" smtClean="0"/>
            </a:br>
            <a:r>
              <a:rPr lang="en-US" sz="2000" dirty="0" smtClean="0"/>
              <a:t>website at </a:t>
            </a:r>
            <a:r>
              <a:rPr lang="en-US" sz="2000" dirty="0" smtClean="0">
                <a:hlinkClick r:id="rId4"/>
              </a:rPr>
              <a:t>http://www.microsoft.com/hosting/isvs</a:t>
            </a:r>
            <a:r>
              <a:rPr lang="en-US" sz="2000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54102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Tell us what you need to succeed: email the Software+Services ISV Sales Office (</a:t>
            </a: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5"/>
              </a:rPr>
              <a:t>ssisvoff@microsoft.com</a:t>
            </a: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) </a:t>
            </a:r>
            <a:endParaRPr lang="en-US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this Deck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001" y="2042556"/>
            <a:ext cx="8382000" cy="3883231"/>
          </a:xfrm>
          <a:prstGeom prst="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10000"/>
                </a:scheme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1371600"/>
            <a:ext cx="91440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Purpose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61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0249" y="2286000"/>
            <a:ext cx="768191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Clarify Microsoft’s Software-plus-Services strategy and outline how ISV partners can engage now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30249" y="3200400"/>
            <a:ext cx="7681913" cy="2414016"/>
            <a:chOff x="730249" y="3276600"/>
            <a:chExt cx="7681913" cy="241401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730249" y="3277085"/>
              <a:ext cx="7681913" cy="2413046"/>
            </a:xfrm>
            <a:prstGeom prst="roundRect">
              <a:avLst>
                <a:gd name="adj" fmla="val 908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36576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defTabSz="91409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sz="4000" spc="-150" dirty="0" smtClean="0">
                  <a:ln w="3175">
                    <a:noFill/>
                  </a:ln>
                  <a:gradFill>
                    <a:gsLst>
                      <a:gs pos="5000">
                        <a:schemeClr val="tx1"/>
                      </a:gs>
                      <a:gs pos="85000">
                        <a:schemeClr val="tx2"/>
                      </a:gs>
                    </a:gsLst>
                    <a:lin ang="5400000" scaled="0"/>
                  </a:gradFill>
                  <a:effectLst>
                    <a:outerShdw blurRad="889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Topics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0" y="3477179"/>
              <a:ext cx="4343400" cy="201285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84163" lvl="0" indent="-284163" fontAlgn="base">
                <a:lnSpc>
                  <a:spcPct val="90000"/>
                </a:lnSpc>
                <a:spcBef>
                  <a:spcPct val="20000"/>
                </a:spcBef>
                <a:spcAft>
                  <a:spcPts val="1200"/>
                </a:spcAft>
                <a:buClr>
                  <a:srgbClr val="A8BEE2"/>
                </a:buClr>
                <a:buSzPct val="100000"/>
                <a:buBlip>
                  <a:blip r:embed="rId3"/>
                </a:buBlip>
                <a:defRPr/>
              </a:pPr>
              <a:r>
                <a: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The Industry is Shifting</a:t>
              </a:r>
            </a:p>
            <a:p>
              <a:pPr marL="284163" lvl="0" indent="-284163" fontAlgn="base">
                <a:lnSpc>
                  <a:spcPct val="90000"/>
                </a:lnSpc>
                <a:spcBef>
                  <a:spcPct val="20000"/>
                </a:spcBef>
                <a:spcAft>
                  <a:spcPts val="1200"/>
                </a:spcAft>
                <a:buClr>
                  <a:srgbClr val="A8BEE2"/>
                </a:buClr>
                <a:buSzPct val="100000"/>
                <a:buBlip>
                  <a:blip r:embed="rId3"/>
                </a:buBlip>
                <a:defRPr/>
              </a:pPr>
              <a:r>
                <a: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Microsoft Leadership</a:t>
              </a:r>
            </a:p>
            <a:p>
              <a:pPr marL="284163" lvl="0" indent="-284163" fontAlgn="base">
                <a:lnSpc>
                  <a:spcPct val="90000"/>
                </a:lnSpc>
                <a:spcBef>
                  <a:spcPct val="20000"/>
                </a:spcBef>
                <a:spcAft>
                  <a:spcPts val="1200"/>
                </a:spcAft>
                <a:buClr>
                  <a:srgbClr val="A8BEE2"/>
                </a:buClr>
                <a:buSzPct val="100000"/>
                <a:buBlip>
                  <a:blip r:embed="rId3"/>
                </a:buBlip>
                <a:defRPr/>
              </a:pPr>
              <a:r>
                <a: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The Partner Opportunity</a:t>
              </a:r>
            </a:p>
            <a:p>
              <a:pPr marL="284163" lvl="0" indent="-284163" fontAlgn="base">
                <a:lnSpc>
                  <a:spcPct val="90000"/>
                </a:lnSpc>
                <a:spcBef>
                  <a:spcPct val="20000"/>
                </a:spcBef>
                <a:spcAft>
                  <a:spcPts val="1200"/>
                </a:spcAft>
                <a:buClr>
                  <a:srgbClr val="A8BEE2"/>
                </a:buClr>
                <a:buSzPct val="100000"/>
                <a:buBlip>
                  <a:blip r:embed="rId3"/>
                </a:buBlip>
                <a:defRPr/>
              </a:pPr>
              <a:r>
                <a:rPr lang="en-US" sz="2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Are you Ready?</a:t>
              </a:r>
            </a:p>
          </p:txBody>
        </p:sp>
        <p:sp>
          <p:nvSpPr>
            <p:cNvPr id="11" name="Pentagon 10"/>
            <p:cNvSpPr/>
            <p:nvPr/>
          </p:nvSpPr>
          <p:spPr bwMode="auto">
            <a:xfrm>
              <a:off x="2209800" y="3276600"/>
              <a:ext cx="1371600" cy="2414016"/>
            </a:xfrm>
            <a:prstGeom prst="homePlate">
              <a:avLst/>
            </a:prstGeom>
            <a:gradFill>
              <a:gsLst>
                <a:gs pos="0">
                  <a:schemeClr val="bg1"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icrosoft logo and taglin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black">
          <a:xfrm>
            <a:off x="1602053" y="2787386"/>
            <a:ext cx="5939896" cy="1283229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blackWhite">
          <a:xfrm>
            <a:off x="381000" y="5638800"/>
            <a:ext cx="8382000" cy="52320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099" eaLnBrk="0" hangingPunct="0"/>
            <a:r>
              <a:rPr lang="en-US" sz="700" dirty="0">
                <a:latin typeface="Segoe" pitchFamily="34" charset="0"/>
                <a:cs typeface="Arial" charset="0"/>
              </a:rPr>
              <a:t>© </a:t>
            </a:r>
            <a:r>
              <a:rPr lang="en-US" sz="700" dirty="0" smtClean="0">
                <a:latin typeface="Segoe" pitchFamily="34" charset="0"/>
                <a:cs typeface="Arial" charset="0"/>
              </a:rPr>
              <a:t>2008 Microsoft </a:t>
            </a:r>
            <a:r>
              <a:rPr lang="en-US" sz="700" dirty="0">
                <a:latin typeface="Segoe" pitchFamily="34" charset="0"/>
                <a:cs typeface="Arial" charset="0"/>
              </a:rPr>
              <a:t>Corporation. All rights reserved. Microsoft, Windows, Windows Vista and other product names are or may be registered trademarks and/or trademarks in the U.S. and/or other countries.</a:t>
            </a:r>
          </a:p>
          <a:p>
            <a:pPr algn="ctr" defTabSz="914099" eaLnBrk="0" hangingPunct="0"/>
            <a:r>
              <a:rPr lang="en-US" sz="700" dirty="0">
                <a:latin typeface="Segoe" pitchFamily="34" charset="0"/>
                <a:cs typeface="Arial" charset="0"/>
              </a:rPr>
              <a:t>The information herein is for informational purposes only and represents the current view of Microsoft Corporation as of the date of this presentation</a:t>
            </a:r>
            <a:r>
              <a:rPr lang="en-US" sz="700" dirty="0" smtClean="0">
                <a:latin typeface="Segoe" pitchFamily="34" charset="0"/>
                <a:cs typeface="Arial" charset="0"/>
              </a:rPr>
              <a:t>. Because </a:t>
            </a:r>
            <a:r>
              <a:rPr lang="en-US" sz="700" dirty="0">
                <a:latin typeface="Segoe" pitchFamily="34" charset="0"/>
                <a:cs typeface="Arial" charset="0"/>
              </a:rPr>
              <a:t>Microsoft must respond to changing market conditions, it should not be interpreted to be a commitment on the part of Microsoft, and Microsoft cannot guarantee the accuracy of any information provided after the date of this presentation</a:t>
            </a:r>
            <a:r>
              <a:rPr lang="en-US" sz="700" dirty="0" smtClean="0">
                <a:latin typeface="Segoe" pitchFamily="34" charset="0"/>
                <a:cs typeface="Arial" charset="0"/>
              </a:rPr>
              <a:t>. </a:t>
            </a:r>
            <a:r>
              <a:rPr lang="en-US" sz="700" dirty="0">
                <a:latin typeface="Segoe" pitchFamily="34" charset="0"/>
                <a:cs typeface="Arial" charset="0"/>
              </a:rPr>
              <a:t/>
            </a:r>
            <a:br>
              <a:rPr lang="en-US" sz="700" dirty="0">
                <a:latin typeface="Segoe" pitchFamily="34" charset="0"/>
                <a:cs typeface="Arial" charset="0"/>
              </a:rPr>
            </a:br>
            <a:r>
              <a:rPr lang="en-US" sz="700" dirty="0">
                <a:latin typeface="Segoe" pitchFamily="34" charset="0"/>
                <a:cs typeface="Arial" charset="0"/>
              </a:rPr>
              <a:t>MICROSOFT MAKES NO WARRANTIES, EXPRESS, IMPLIED OR STATUTORY, AS TO THE INFORMATION IN THIS PRESENTATION.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Industry </a:t>
            </a:r>
            <a:br>
              <a:rPr lang="en-US" dirty="0" smtClean="0"/>
            </a:br>
            <a:r>
              <a:rPr lang="en-US" dirty="0" smtClean="0"/>
              <a:t>Is Shifting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Changing Business Environment</a:t>
            </a:r>
            <a:endParaRPr lang="en-US" dirty="0"/>
          </a:p>
        </p:txBody>
      </p:sp>
      <p:grpSp>
        <p:nvGrpSpPr>
          <p:cNvPr id="5" name="Group 32"/>
          <p:cNvGrpSpPr/>
          <p:nvPr/>
        </p:nvGrpSpPr>
        <p:grpSpPr>
          <a:xfrm>
            <a:off x="6109472" y="4026726"/>
            <a:ext cx="2653528" cy="1981200"/>
            <a:chOff x="4336498" y="4097542"/>
            <a:chExt cx="3219592" cy="2403839"/>
          </a:xfrm>
        </p:grpSpPr>
        <p:sp>
          <p:nvSpPr>
            <p:cNvPr id="32" name="&quot;GLASS&quot;; White to Transparent Linear; Shadow; 1pt stroke;"/>
            <p:cNvSpPr/>
            <p:nvPr/>
          </p:nvSpPr>
          <p:spPr bwMode="auto">
            <a:xfrm>
              <a:off x="4336498" y="4097542"/>
              <a:ext cx="3219592" cy="2403839"/>
            </a:xfrm>
            <a:prstGeom prst="roundRect">
              <a:avLst>
                <a:gd name="adj" fmla="val 888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82305" tIns="41153" rIns="82305" bIns="41153" numCol="1" rtlCol="0" anchor="ctr" anchorCtr="0" compatLnSpc="1">
              <a:prstTxWarp prst="textNoShape">
                <a:avLst/>
              </a:prstTxWarp>
            </a:bodyPr>
            <a:lstStyle/>
            <a:p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ts val="1620"/>
                </a:spcAft>
              </a:pPr>
              <a:endParaRPr lang="en-US" altLang="zh-CN" sz="2700" b="1" kern="12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/>
                <a:cs typeface="Arial" charset="0"/>
              </a:endParaRPr>
            </a:p>
          </p:txBody>
        </p:sp>
        <p:grpSp>
          <p:nvGrpSpPr>
            <p:cNvPr id="6" name="Group 28"/>
            <p:cNvGrpSpPr/>
            <p:nvPr/>
          </p:nvGrpSpPr>
          <p:grpSpPr>
            <a:xfrm>
              <a:off x="4516228" y="4572772"/>
              <a:ext cx="2887462" cy="1701978"/>
              <a:chOff x="381000" y="1573078"/>
              <a:chExt cx="3665738" cy="2160722"/>
            </a:xfrm>
          </p:grpSpPr>
          <p:pic>
            <p:nvPicPr>
              <p:cNvPr id="22" name="Picture 21" descr="coursesetter_large.PN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381000" y="1676400"/>
                <a:ext cx="1905000" cy="1253478"/>
              </a:xfrm>
              <a:prstGeom prst="rect">
                <a:avLst/>
              </a:prstGeom>
              <a:ln>
                <a:solidFill>
                  <a:schemeClr val="accent1">
                    <a:lumMod val="90000"/>
                  </a:schemeClr>
                </a:solidFill>
              </a:ln>
              <a:effectLst>
                <a:glow rad="101600">
                  <a:srgbClr val="9EE0F8">
                    <a:alpha val="60000"/>
                  </a:srgbClr>
                </a:glow>
                <a:outerShdw blurRad="127000" dist="139700" dir="2400000" algn="ctr" rotWithShape="0">
                  <a:srgbClr val="000000">
                    <a:alpha val="80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perspectiveContrastingRightFacing"/>
                <a:lightRig rig="threePt" dir="t"/>
              </a:scene3d>
            </p:spPr>
          </p:pic>
          <p:pic>
            <p:nvPicPr>
              <p:cNvPr id="23" name="Picture 3" descr="C:\Users\tims\Desktop\image003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2057400" y="1573078"/>
                <a:ext cx="1989338" cy="1398722"/>
              </a:xfrm>
              <a:prstGeom prst="rect">
                <a:avLst/>
              </a:prstGeom>
              <a:ln>
                <a:solidFill>
                  <a:schemeClr val="accent1">
                    <a:lumMod val="90000"/>
                  </a:schemeClr>
                </a:solidFill>
              </a:ln>
              <a:effectLst>
                <a:glow rad="101600">
                  <a:srgbClr val="9EE0F8">
                    <a:alpha val="60000"/>
                  </a:srgbClr>
                </a:glow>
                <a:outerShdw blurRad="127000" dist="139700" dir="2400000" algn="ctr" rotWithShape="0">
                  <a:srgbClr val="000000">
                    <a:alpha val="80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perspectiveContrastingLeftFacing"/>
                <a:lightRig rig="threePt" dir="t"/>
              </a:scene3d>
            </p:spPr>
          </p:pic>
          <p:grpSp>
            <p:nvGrpSpPr>
              <p:cNvPr id="7" name="Group 19"/>
              <p:cNvGrpSpPr/>
              <p:nvPr/>
            </p:nvGrpSpPr>
            <p:grpSpPr>
              <a:xfrm>
                <a:off x="1170724" y="2191861"/>
                <a:ext cx="2258276" cy="1541939"/>
                <a:chOff x="228600" y="2652998"/>
                <a:chExt cx="2508542" cy="1713265"/>
              </a:xfrm>
            </p:grpSpPr>
            <p:pic>
              <p:nvPicPr>
                <p:cNvPr id="25" name="Picture 24" descr="cell-phone-and-email-screen.png"/>
                <p:cNvPicPr>
                  <a:picLocks noChangeAspect="1"/>
                </p:cNvPicPr>
                <p:nvPr/>
              </p:nvPicPr>
              <p:blipFill>
                <a:blip r:embed="rId5" cstate="email"/>
                <a:stretch>
                  <a:fillRect/>
                </a:stretch>
              </p:blipFill>
              <p:spPr>
                <a:xfrm>
                  <a:off x="228600" y="2652998"/>
                  <a:ext cx="836595" cy="1354785"/>
                </a:xfrm>
                <a:prstGeom prst="rect">
                  <a:avLst/>
                </a:prstGeom>
                <a:effectLst>
                  <a:outerShdw blurRad="190500" dist="50800" dir="2400000" algn="ctr" rotWithShape="0">
                    <a:srgbClr val="000000">
                      <a:alpha val="80000"/>
                    </a:srgbClr>
                  </a:outerShdw>
                </a:effectLst>
              </p:spPr>
            </p:pic>
            <p:pic>
              <p:nvPicPr>
                <p:cNvPr id="26" name="Picture 25" descr="ultra-and-mail-screen.png"/>
                <p:cNvPicPr>
                  <a:picLocks noChangeAspect="1"/>
                </p:cNvPicPr>
                <p:nvPr/>
              </p:nvPicPr>
              <p:blipFill>
                <a:blip r:embed="rId6" cstate="email"/>
                <a:stretch>
                  <a:fillRect/>
                </a:stretch>
              </p:blipFill>
              <p:spPr>
                <a:xfrm rot="617903">
                  <a:off x="1072371" y="3021830"/>
                  <a:ext cx="1664771" cy="1064812"/>
                </a:xfrm>
                <a:prstGeom prst="rect">
                  <a:avLst/>
                </a:prstGeom>
                <a:effectLst>
                  <a:outerShdw blurRad="190500" dist="50800" dir="2400000" algn="ctr" rotWithShape="0">
                    <a:srgbClr val="000000">
                      <a:alpha val="80000"/>
                    </a:srgbClr>
                  </a:outerShdw>
                </a:effectLst>
              </p:spPr>
            </p:pic>
            <p:pic>
              <p:nvPicPr>
                <p:cNvPr id="27" name="Picture 6" descr="C:\Users\arib\Pictures\Presentation Stuff\zune-chocolate-VERTICAL.png"/>
                <p:cNvPicPr>
                  <a:picLocks noChangeAspect="1" noChangeArrowheads="1"/>
                </p:cNvPicPr>
                <p:nvPr/>
              </p:nvPicPr>
              <p:blipFill>
                <a:blip r:embed="rId7" cstate="email"/>
                <a:srcRect/>
                <a:stretch>
                  <a:fillRect/>
                </a:stretch>
              </p:blipFill>
              <p:spPr bwMode="auto">
                <a:xfrm>
                  <a:off x="533400" y="2906444"/>
                  <a:ext cx="938213" cy="1459819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8" name="Picture 2" descr="C:\Documents and Settings\deric\Desktop\Zune80GB_photo-72dpi.pn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1521353" y="2523066"/>
                <a:ext cx="688447" cy="113719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4" name="TextBox 33"/>
          <p:cNvSpPr txBox="1"/>
          <p:nvPr/>
        </p:nvSpPr>
        <p:spPr>
          <a:xfrm>
            <a:off x="3830499" y="4469533"/>
            <a:ext cx="1483003" cy="1274195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fontAlgn="b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88900" algn="ctr" rotWithShape="0">
                    <a:prstClr val="black">
                      <a:alpha val="40000"/>
                    </a:prstClr>
                  </a:outerShdw>
                </a:effectLst>
              </a:rPr>
              <a:t>+</a:t>
            </a:r>
            <a:endParaRPr lang="en-US" sz="9600" b="1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889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69696" y="1903536"/>
            <a:ext cx="2830595" cy="2668464"/>
          </a:xfrm>
          <a:prstGeom prst="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66700" y="1371600"/>
            <a:ext cx="2833484" cy="5319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A8BEE2"/>
              </a:buClr>
              <a:buSzPct val="100000"/>
              <a:defRPr/>
            </a:pPr>
            <a:r>
              <a:rPr lang="en-US" sz="24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Industry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67543" y="2016281"/>
            <a:ext cx="263490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A8BEE2"/>
              </a:buClr>
              <a:buSzPct val="100000"/>
              <a:buBlip>
                <a:blip r:embed="rId9"/>
              </a:buBlip>
              <a:defRPr/>
            </a:pP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Competitive Pressures</a:t>
            </a:r>
          </a:p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A8BEE2"/>
              </a:buClr>
              <a:buSzPct val="100000"/>
              <a:buBlip>
                <a:blip r:embed="rId9"/>
              </a:buBlip>
              <a:defRPr/>
            </a:pP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Cheap bandwidth and storage</a:t>
            </a:r>
          </a:p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A8BEE2"/>
              </a:buClr>
              <a:buSzPct val="100000"/>
              <a:buBlip>
                <a:blip r:embed="rId9"/>
              </a:buBlip>
              <a:defRPr/>
            </a:pP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Multiple devices</a:t>
            </a:r>
          </a:p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A8BEE2"/>
              </a:buClr>
              <a:buSzPct val="100000"/>
              <a:buBlip>
                <a:blip r:embed="rId9"/>
              </a:buBlip>
              <a:defRPr/>
            </a:pP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Web 2.0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3158201" y="1903536"/>
            <a:ext cx="2830595" cy="2668464"/>
          </a:xfrm>
          <a:prstGeom prst="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3155205" y="1371600"/>
            <a:ext cx="2833484" cy="5319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A8BEE2"/>
              </a:buClr>
              <a:buSzPct val="100000"/>
              <a:defRPr/>
            </a:pPr>
            <a:r>
              <a:rPr lang="en-US" sz="24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Customer Choice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256048" y="2016281"/>
            <a:ext cx="263490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A8BEE2"/>
              </a:buClr>
              <a:buSzPct val="100000"/>
              <a:buBlip>
                <a:blip r:embed="rId9"/>
              </a:buBlip>
              <a:defRPr/>
            </a:pP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Flexibility</a:t>
            </a:r>
          </a:p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A8BEE2"/>
              </a:buClr>
              <a:buSzPct val="100000"/>
              <a:buBlip>
                <a:blip r:embed="rId9"/>
              </a:buBlip>
              <a:defRPr/>
            </a:pP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Rich “consumer like” experiences</a:t>
            </a:r>
          </a:p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A8BEE2"/>
              </a:buClr>
              <a:buSzPct val="100000"/>
              <a:buBlip>
                <a:blip r:embed="rId9"/>
              </a:buBlip>
              <a:defRPr/>
            </a:pP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Ease of acquisition </a:t>
            </a:r>
            <a:b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and deployment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6046705" y="1903536"/>
            <a:ext cx="2830595" cy="2668464"/>
          </a:xfrm>
          <a:prstGeom prst="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043709" y="1371600"/>
            <a:ext cx="2833484" cy="5319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rgbClr val="A8BEE2"/>
              </a:buClr>
              <a:buSzPct val="100000"/>
              <a:defRPr/>
            </a:pPr>
            <a:r>
              <a:rPr lang="en-US" sz="24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Delivery Model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6144552" y="2016281"/>
            <a:ext cx="2634900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A8BEE2"/>
              </a:buClr>
              <a:buSzPct val="100000"/>
              <a:buBlip>
                <a:blip r:embed="rId9"/>
              </a:buBlip>
              <a:defRPr/>
            </a:pP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Hybrid model prevailing</a:t>
            </a:r>
          </a:p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A8BEE2"/>
              </a:buClr>
              <a:buSzPct val="100000"/>
              <a:buBlip>
                <a:blip r:embed="rId9"/>
              </a:buBlip>
              <a:defRPr/>
            </a:pP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Scalability is key</a:t>
            </a:r>
          </a:p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A8BEE2"/>
              </a:buClr>
              <a:buSzPct val="100000"/>
              <a:buBlip>
                <a:blip r:embed="rId9"/>
              </a:buBlip>
              <a:defRPr/>
            </a:pP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Best of </a:t>
            </a:r>
            <a:r>
              <a:rPr lang="en-US" sz="2000" dirty="0" smtClean="0"/>
              <a:t>Software+Services </a:t>
            </a: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worlds</a:t>
            </a:r>
          </a:p>
        </p:txBody>
      </p:sp>
      <p:grpSp>
        <p:nvGrpSpPr>
          <p:cNvPr id="3" name="Group 30"/>
          <p:cNvGrpSpPr/>
          <p:nvPr/>
        </p:nvGrpSpPr>
        <p:grpSpPr>
          <a:xfrm>
            <a:off x="381000" y="4026725"/>
            <a:ext cx="2691006" cy="1981200"/>
            <a:chOff x="5192571" y="1378923"/>
            <a:chExt cx="3265064" cy="2403839"/>
          </a:xfrm>
        </p:grpSpPr>
        <p:sp>
          <p:nvSpPr>
            <p:cNvPr id="30" name="&quot;GLASS&quot;; White to Transparent Linear; Shadow; 1pt stroke;"/>
            <p:cNvSpPr/>
            <p:nvPr/>
          </p:nvSpPr>
          <p:spPr bwMode="auto">
            <a:xfrm>
              <a:off x="5192571" y="1378923"/>
              <a:ext cx="3219592" cy="2403839"/>
            </a:xfrm>
            <a:prstGeom prst="roundRect">
              <a:avLst>
                <a:gd name="adj" fmla="val 888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82305" tIns="41153" rIns="82305" bIns="41153" numCol="1" rtlCol="0" anchor="ctr" anchorCtr="0" compatLnSpc="1">
              <a:prstTxWarp prst="textNoShape">
                <a:avLst/>
              </a:prstTxWarp>
            </a:bodyPr>
            <a:lstStyle/>
            <a:p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ts val="1620"/>
                </a:spcAft>
              </a:pPr>
              <a:endParaRPr lang="en-US" altLang="zh-CN" sz="2700" b="1" kern="12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/>
                <a:cs typeface="Arial" charset="0"/>
              </a:endParaRPr>
            </a:p>
          </p:txBody>
        </p:sp>
        <p:grpSp>
          <p:nvGrpSpPr>
            <p:cNvPr id="4" name="Group 11"/>
            <p:cNvGrpSpPr/>
            <p:nvPr/>
          </p:nvGrpSpPr>
          <p:grpSpPr>
            <a:xfrm>
              <a:off x="5302133" y="1592263"/>
              <a:ext cx="3155502" cy="1966178"/>
              <a:chOff x="1981200" y="1219200"/>
              <a:chExt cx="5448300" cy="2743200"/>
            </a:xfrm>
          </p:grpSpPr>
          <p:pic>
            <p:nvPicPr>
              <p:cNvPr id="19" name="Picture 2" descr="C:\Program Files\Microsoft Resource DVD Artwork\DVD_ART\Artwork_Imagery\Shapes and Graphics\Internet Cloud\cloud 1.png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2514600" y="1447800"/>
                <a:ext cx="4284873" cy="2419350"/>
              </a:xfrm>
              <a:prstGeom prst="rect">
                <a:avLst/>
              </a:prstGeom>
              <a:noFill/>
            </p:spPr>
          </p:pic>
          <p:pic>
            <p:nvPicPr>
              <p:cNvPr id="20" name="Picture 3" descr="C:\Program Files\Microsoft Resource DVD Artwork\DVD_ART\Artwork_Imagery\Shapes and Graphics\Internet Cloud\cloud 2.png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1981200" y="1219200"/>
                <a:ext cx="5448300" cy="2743200"/>
              </a:xfrm>
              <a:prstGeom prst="rect">
                <a:avLst/>
              </a:prstGeom>
              <a:noFill/>
            </p:spPr>
          </p:pic>
        </p:grpSp>
        <p:pic>
          <p:nvPicPr>
            <p:cNvPr id="21" name="Picture 2" descr="C:\Users\arib\Pictures\Presentation Stuff\Globe3.png"/>
            <p:cNvPicPr>
              <a:picLocks noChangeAspect="1" noChangeArrowheads="1"/>
            </p:cNvPicPr>
            <p:nvPr/>
          </p:nvPicPr>
          <p:blipFill>
            <a:blip r:embed="rId12" cstate="email"/>
            <a:stretch>
              <a:fillRect/>
            </a:stretch>
          </p:blipFill>
          <p:spPr bwMode="auto">
            <a:xfrm>
              <a:off x="5953769" y="1905000"/>
              <a:ext cx="1852231" cy="169089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21832E-6 L 0.50295 4.21832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21832E-6 L -0.50486 4.21832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Microsoft Leadership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r>
              <a:rPr lang="en-US" dirty="0" smtClean="0"/>
              <a:t>SaaS is the Delivery Aspect of a </a:t>
            </a:r>
            <a:br>
              <a:rPr lang="en-US" dirty="0" smtClean="0"/>
            </a:br>
            <a:r>
              <a:rPr lang="en-US" dirty="0" smtClean="0"/>
              <a:t>Larger Value Proposition We Call S+S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381000" y="2125980"/>
            <a:ext cx="8381999" cy="3941423"/>
          </a:xfrm>
          <a:prstGeom prst="roundRect">
            <a:avLst>
              <a:gd name="adj" fmla="val 4917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458"/>
              </a:spcAft>
              <a:defRPr/>
            </a:pPr>
            <a:endParaRPr lang="en-US" altLang="zh-CN" sz="1600" b="1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grpSp>
        <p:nvGrpSpPr>
          <p:cNvPr id="28" name="Group 50"/>
          <p:cNvGrpSpPr/>
          <p:nvPr/>
        </p:nvGrpSpPr>
        <p:grpSpPr>
          <a:xfrm>
            <a:off x="523461" y="2575733"/>
            <a:ext cx="3668789" cy="3349940"/>
            <a:chOff x="388294" y="1607564"/>
            <a:chExt cx="3902258" cy="4436809"/>
          </a:xfrm>
        </p:grpSpPr>
        <p:sp>
          <p:nvSpPr>
            <p:cNvPr id="29" name="Round Same Side Corner Rectangle 28"/>
            <p:cNvSpPr>
              <a:spLocks noChangeArrowheads="1"/>
            </p:cNvSpPr>
            <p:nvPr/>
          </p:nvSpPr>
          <p:spPr bwMode="auto">
            <a:xfrm rot="5400000">
              <a:off x="928135" y="3051567"/>
              <a:ext cx="4425258" cy="1537252"/>
            </a:xfrm>
            <a:prstGeom prst="round2SameRect">
              <a:avLst/>
            </a:prstGeom>
            <a:gradFill>
              <a:gsLst>
                <a:gs pos="0">
                  <a:schemeClr val="accent2">
                    <a:tint val="74000"/>
                  </a:schemeClr>
                </a:gs>
                <a:gs pos="49000">
                  <a:schemeClr val="accent2">
                    <a:tint val="96000"/>
                    <a:shade val="84000"/>
                    <a:satMod val="110000"/>
                  </a:schemeClr>
                </a:gs>
                <a:gs pos="49100">
                  <a:schemeClr val="accent2">
                    <a:shade val="55000"/>
                    <a:satMod val="150000"/>
                  </a:schemeClr>
                </a:gs>
                <a:gs pos="92000">
                  <a:schemeClr val="accent2">
                    <a:tint val="98000"/>
                    <a:shade val="90000"/>
                    <a:satMod val="128000"/>
                    <a:alpha val="10000"/>
                  </a:schemeClr>
                </a:gs>
                <a:gs pos="100000">
                  <a:schemeClr val="accent2">
                    <a:tint val="90000"/>
                    <a:shade val="97000"/>
                    <a:satMod val="128000"/>
                    <a:alpha val="0"/>
                  </a:schemeClr>
                </a:gs>
              </a:gsLst>
              <a:lin ang="0" scaled="0"/>
            </a:gradFill>
            <a:ln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ts val="1458"/>
                </a:spcAft>
                <a:defRPr/>
              </a:pPr>
              <a:endParaRPr lang="en-US" altLang="zh-CN" sz="1600" b="1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31" name="Chord 30"/>
            <p:cNvSpPr>
              <a:spLocks noChangeArrowheads="1"/>
            </p:cNvSpPr>
            <p:nvPr/>
          </p:nvSpPr>
          <p:spPr bwMode="auto">
            <a:xfrm rot="10800000">
              <a:off x="388294" y="1615387"/>
              <a:ext cx="3902258" cy="4428986"/>
            </a:xfrm>
            <a:prstGeom prst="chord">
              <a:avLst>
                <a:gd name="adj1" fmla="val 16217003"/>
                <a:gd name="adj2" fmla="val 5372843"/>
              </a:avLst>
            </a:prstGeom>
            <a:gradFill>
              <a:gsLst>
                <a:gs pos="0">
                  <a:schemeClr val="accent2">
                    <a:tint val="74000"/>
                  </a:schemeClr>
                </a:gs>
                <a:gs pos="49000">
                  <a:schemeClr val="accent2">
                    <a:tint val="96000"/>
                    <a:shade val="84000"/>
                    <a:satMod val="110000"/>
                  </a:schemeClr>
                </a:gs>
                <a:gs pos="49100">
                  <a:schemeClr val="accent2">
                    <a:shade val="55000"/>
                    <a:satMod val="150000"/>
                  </a:schemeClr>
                </a:gs>
                <a:gs pos="92000">
                  <a:schemeClr val="accent2">
                    <a:tint val="98000"/>
                    <a:shade val="90000"/>
                    <a:satMod val="128000"/>
                    <a:alpha val="10000"/>
                  </a:schemeClr>
                </a:gs>
                <a:gs pos="100000">
                  <a:schemeClr val="accent2">
                    <a:tint val="90000"/>
                    <a:shade val="97000"/>
                    <a:satMod val="128000"/>
                    <a:alpha val="0"/>
                  </a:schemeClr>
                </a:gs>
              </a:gsLst>
              <a:lin ang="16200000" scaled="0"/>
            </a:gradFill>
            <a:ln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16200000" scaled="0"/>
              </a:gra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ts val="1458"/>
                </a:spcAft>
                <a:defRPr/>
              </a:pPr>
              <a:endParaRPr lang="en-US" altLang="zh-CN" sz="1600" b="1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3888244" y="2575732"/>
            <a:ext cx="1316404" cy="3341218"/>
          </a:xfrm>
          <a:prstGeom prst="roundRect">
            <a:avLst/>
          </a:prstGeom>
          <a:gradFill>
            <a:gsLst>
              <a:gs pos="0">
                <a:schemeClr val="accent3">
                  <a:tint val="74000"/>
                </a:schemeClr>
              </a:gs>
              <a:gs pos="49000">
                <a:schemeClr val="accent3">
                  <a:tint val="96000"/>
                  <a:shade val="84000"/>
                  <a:satMod val="110000"/>
                </a:schemeClr>
              </a:gs>
              <a:gs pos="49100">
                <a:schemeClr val="accent3">
                  <a:shade val="55000"/>
                  <a:satMod val="150000"/>
                </a:schemeClr>
              </a:gs>
              <a:gs pos="92000">
                <a:schemeClr val="accent3">
                  <a:tint val="98000"/>
                  <a:shade val="90000"/>
                  <a:satMod val="128000"/>
                  <a:alpha val="10000"/>
                </a:schemeClr>
              </a:gs>
              <a:gs pos="100000">
                <a:schemeClr val="accent3">
                  <a:tint val="90000"/>
                  <a:shade val="97000"/>
                  <a:satMod val="128000"/>
                  <a:alpha val="0"/>
                </a:schemeClr>
              </a:gs>
            </a:gsLst>
          </a:gradFill>
          <a:ln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458"/>
              </a:spcAft>
              <a:defRPr/>
            </a:pPr>
            <a:endParaRPr lang="en-US" altLang="zh-CN" sz="1400" b="1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grpSp>
        <p:nvGrpSpPr>
          <p:cNvPr id="51" name="Group 49"/>
          <p:cNvGrpSpPr/>
          <p:nvPr/>
        </p:nvGrpSpPr>
        <p:grpSpPr>
          <a:xfrm rot="10800000">
            <a:off x="4905367" y="2575730"/>
            <a:ext cx="3668789" cy="3344033"/>
            <a:chOff x="4860744" y="1627257"/>
            <a:chExt cx="3902258" cy="4428987"/>
          </a:xfrm>
        </p:grpSpPr>
        <p:sp>
          <p:nvSpPr>
            <p:cNvPr id="52" name="Round Same Side Corner Rectangle 51"/>
            <p:cNvSpPr>
              <a:spLocks noChangeArrowheads="1"/>
            </p:cNvSpPr>
            <p:nvPr/>
          </p:nvSpPr>
          <p:spPr bwMode="auto">
            <a:xfrm rot="5400000">
              <a:off x="5400586" y="3074986"/>
              <a:ext cx="4425257" cy="1537252"/>
            </a:xfrm>
            <a:prstGeom prst="round2SameRect">
              <a:avLst/>
            </a:prstGeom>
            <a:gradFill>
              <a:gsLst>
                <a:gs pos="0">
                  <a:schemeClr val="accent4">
                    <a:tint val="74000"/>
                  </a:schemeClr>
                </a:gs>
                <a:gs pos="49000">
                  <a:schemeClr val="accent4">
                    <a:tint val="96000"/>
                    <a:shade val="84000"/>
                    <a:satMod val="110000"/>
                  </a:schemeClr>
                </a:gs>
                <a:gs pos="49100">
                  <a:schemeClr val="accent4">
                    <a:shade val="55000"/>
                    <a:satMod val="150000"/>
                  </a:schemeClr>
                </a:gs>
                <a:gs pos="92000">
                  <a:schemeClr val="accent4">
                    <a:tint val="98000"/>
                    <a:shade val="90000"/>
                    <a:satMod val="128000"/>
                    <a:alpha val="10000"/>
                  </a:schemeClr>
                </a:gs>
                <a:gs pos="100000">
                  <a:schemeClr val="accent4">
                    <a:tint val="90000"/>
                    <a:shade val="97000"/>
                    <a:satMod val="128000"/>
                    <a:alpha val="0"/>
                  </a:schemeClr>
                </a:gs>
              </a:gsLst>
              <a:lin ang="10800000" scaled="0"/>
            </a:gradFill>
            <a:ln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10800000" scaled="0"/>
              </a:gra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defRPr/>
              </a:pPr>
              <a:endParaRPr lang="en-US" altLang="zh-CN" sz="1400" b="1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3" name="Chord 52"/>
            <p:cNvSpPr>
              <a:spLocks noChangeArrowheads="1"/>
            </p:cNvSpPr>
            <p:nvPr/>
          </p:nvSpPr>
          <p:spPr bwMode="auto">
            <a:xfrm rot="10800000">
              <a:off x="4860744" y="1627257"/>
              <a:ext cx="3902258" cy="4428987"/>
            </a:xfrm>
            <a:prstGeom prst="chord">
              <a:avLst>
                <a:gd name="adj1" fmla="val 16217003"/>
                <a:gd name="adj2" fmla="val 5372843"/>
              </a:avLst>
            </a:prstGeom>
            <a:gradFill>
              <a:gsLst>
                <a:gs pos="0">
                  <a:schemeClr val="accent4">
                    <a:tint val="74000"/>
                  </a:schemeClr>
                </a:gs>
                <a:gs pos="49000">
                  <a:schemeClr val="accent4">
                    <a:tint val="96000"/>
                    <a:shade val="84000"/>
                    <a:satMod val="110000"/>
                  </a:schemeClr>
                </a:gs>
                <a:gs pos="49100">
                  <a:schemeClr val="accent4">
                    <a:shade val="55000"/>
                    <a:satMod val="150000"/>
                  </a:schemeClr>
                </a:gs>
                <a:gs pos="92000">
                  <a:schemeClr val="accent4">
                    <a:tint val="98000"/>
                    <a:shade val="90000"/>
                    <a:satMod val="128000"/>
                    <a:alpha val="10000"/>
                  </a:schemeClr>
                </a:gs>
                <a:gs pos="100000">
                  <a:schemeClr val="accent4">
                    <a:tint val="90000"/>
                    <a:shade val="97000"/>
                    <a:satMod val="128000"/>
                    <a:alpha val="0"/>
                  </a:schemeClr>
                </a:gs>
              </a:gsLst>
            </a:gradFill>
            <a:ln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5400000" scaled="0"/>
              </a:gra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defRPr/>
              </a:pPr>
              <a:endParaRPr lang="en-US" altLang="zh-CN" sz="1400" b="1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33040" y="1714500"/>
            <a:ext cx="7543799" cy="369332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/>
          <a:p>
            <a:pPr algn="ctr" defTabSz="987227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spc="-135" dirty="0">
                <a:ln w="3175"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2"/>
                    </a:gs>
                  </a:gsLst>
                  <a:lin ang="5400000" scaled="0"/>
                </a:gradFill>
                <a:effectLst>
                  <a:outerShdw blurRad="152400" algn="ctr" rotWithShape="0">
                    <a:prstClr val="black"/>
                  </a:outerShdw>
                </a:effectLst>
                <a:latin typeface="+mj-lt"/>
                <a:ea typeface="+mj-ea"/>
                <a:cs typeface="+mj-cs"/>
              </a:rPr>
              <a:t>Software + Services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749849" y="2184610"/>
            <a:ext cx="1441710" cy="342900"/>
          </a:xfrm>
          <a:prstGeom prst="roundRect">
            <a:avLst>
              <a:gd name="adj" fmla="val 4763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lIns="82296" tIns="41148" rIns="82296" bIns="41148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spc="-150" dirty="0">
                <a:ln w="3175">
                  <a:noFill/>
                </a:ln>
                <a:gradFill>
                  <a:gsLst>
                    <a:gs pos="5000">
                      <a:schemeClr val="bg2"/>
                    </a:gs>
                    <a:gs pos="85000">
                      <a:schemeClr val="bg2"/>
                    </a:gs>
                  </a:gsLst>
                  <a:lin ang="5400000" scaled="0"/>
                </a:gradFill>
                <a:effectLst>
                  <a:outerShdw blurRad="889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Web 2.0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882157" y="2186749"/>
            <a:ext cx="1024296" cy="338621"/>
          </a:xfrm>
          <a:prstGeom prst="roundRect">
            <a:avLst>
              <a:gd name="adj" fmla="val 2589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lIns="82296" tIns="41148" rIns="82296" bIns="41148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spc="-150" dirty="0">
                <a:ln w="3175">
                  <a:noFill/>
                </a:ln>
                <a:gradFill>
                  <a:gsLst>
                    <a:gs pos="5000">
                      <a:schemeClr val="accent4">
                        <a:lumMod val="50000"/>
                      </a:schemeClr>
                    </a:gs>
                    <a:gs pos="85000">
                      <a:schemeClr val="accent4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889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SOA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024093" y="2186749"/>
            <a:ext cx="1042727" cy="338621"/>
          </a:xfrm>
          <a:prstGeom prst="roundRect">
            <a:avLst>
              <a:gd name="adj" fmla="val 7292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lIns="82296" tIns="41148" rIns="82296" bIns="41148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spc="-150" dirty="0">
                <a:ln w="3175">
                  <a:noFill/>
                </a:ln>
                <a:gradFill>
                  <a:gsLst>
                    <a:gs pos="5000">
                      <a:schemeClr val="accent3">
                        <a:lumMod val="50000"/>
                      </a:schemeClr>
                    </a:gs>
                    <a:gs pos="85000">
                      <a:schemeClr val="accent3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889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SaaS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412550" y="2136643"/>
            <a:ext cx="390552" cy="452432"/>
          </a:xfrm>
          <a:prstGeom prst="rect">
            <a:avLst/>
          </a:prstGeom>
          <a:effectLst/>
        </p:spPr>
        <p:txBody>
          <a:bodyPr wrap="square" lIns="82296" tIns="41148" rIns="82296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spc="-150" dirty="0">
                <a:ln w="3175">
                  <a:noFill/>
                </a:ln>
                <a:gradFill>
                  <a:gsLst>
                    <a:gs pos="5000">
                      <a:schemeClr val="accent2"/>
                    </a:gs>
                    <a:gs pos="85000">
                      <a:schemeClr val="accent2"/>
                    </a:gs>
                  </a:gsLst>
                  <a:lin ang="5400000" scaled="0"/>
                </a:gradFill>
                <a:effectLst>
                  <a:outerShdw blurRad="889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+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279213" y="2159503"/>
            <a:ext cx="390551" cy="452432"/>
          </a:xfrm>
          <a:prstGeom prst="rect">
            <a:avLst/>
          </a:prstGeom>
          <a:effectLst/>
        </p:spPr>
        <p:txBody>
          <a:bodyPr wrap="square" lIns="82296" tIns="41148" rIns="82296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spc="-150" dirty="0">
                <a:ln w="3175">
                  <a:noFill/>
                </a:ln>
                <a:gradFill>
                  <a:gsLst>
                    <a:gs pos="5000">
                      <a:schemeClr val="accent2"/>
                    </a:gs>
                    <a:gs pos="85000">
                      <a:schemeClr val="accent2"/>
                    </a:gs>
                  </a:gsLst>
                  <a:lin ang="5400000" scaled="0"/>
                </a:gradFill>
                <a:effectLst>
                  <a:outerShdw blurRad="889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+</a:t>
            </a:r>
          </a:p>
        </p:txBody>
      </p:sp>
      <p:sp>
        <p:nvSpPr>
          <p:cNvPr id="62" name="&quot;GLASS&quot;; White to Transparent Linear; Shadow; 1pt stroke;"/>
          <p:cNvSpPr/>
          <p:nvPr/>
        </p:nvSpPr>
        <p:spPr bwMode="auto">
          <a:xfrm>
            <a:off x="2395330" y="3310236"/>
            <a:ext cx="1394341" cy="271164"/>
          </a:xfrm>
          <a:prstGeom prst="rect">
            <a:avLst/>
          </a:prstGeom>
          <a:noFill/>
          <a:ln w="19050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glow" dir="t"/>
          </a:scene3d>
          <a:sp3d prstMaterial="dkEdge">
            <a:bevelT w="63500" h="127000" prst="hardEdge"/>
          </a:sp3d>
        </p:spPr>
        <p:txBody>
          <a:bodyPr lIns="82296" tIns="45720" rIns="82296" bIns="45720" anchor="t" anchorCtr="0">
            <a:spAutoFit/>
          </a:bodyPr>
          <a:lstStyle/>
          <a:p>
            <a:pPr defTabSz="987473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Monetization</a:t>
            </a:r>
            <a:endParaRPr lang="en-US" altLang="zh-CN" sz="1400" b="1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63" name="&quot;GLASS&quot;; White to Transparent Linear; Shadow; 1pt stroke;"/>
          <p:cNvSpPr/>
          <p:nvPr/>
        </p:nvSpPr>
        <p:spPr bwMode="auto">
          <a:xfrm>
            <a:off x="5257800" y="3310236"/>
            <a:ext cx="1394341" cy="271164"/>
          </a:xfrm>
          <a:prstGeom prst="rect">
            <a:avLst/>
          </a:prstGeom>
          <a:noFill/>
          <a:ln w="19050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glow" dir="t">
              <a:rot lat="0" lon="0" rev="5400000"/>
            </a:lightRig>
          </a:scene3d>
          <a:sp3d prstMaterial="dkEdge">
            <a:bevelT w="63500" h="127000" prst="hardEdge"/>
          </a:sp3d>
        </p:spPr>
        <p:txBody>
          <a:bodyPr lIns="82296" tIns="45720" rIns="82296" bIns="45720" anchor="t" anchorCtr="0">
            <a:spAutoFit/>
          </a:bodyPr>
          <a:lstStyle/>
          <a:p>
            <a:pPr defTabSz="987473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Composition</a:t>
            </a:r>
          </a:p>
        </p:txBody>
      </p:sp>
      <p:sp>
        <p:nvSpPr>
          <p:cNvPr id="64" name="&quot;GLASS&quot;; White to Transparent Linear; Shadow; 1pt stroke;"/>
          <p:cNvSpPr/>
          <p:nvPr/>
        </p:nvSpPr>
        <p:spPr bwMode="auto">
          <a:xfrm>
            <a:off x="6781800" y="3310236"/>
            <a:ext cx="1183891" cy="271164"/>
          </a:xfrm>
          <a:prstGeom prst="rect">
            <a:avLst/>
          </a:prstGeom>
          <a:noFill/>
          <a:ln w="19050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glow" dir="t">
              <a:rot lat="0" lon="0" rev="5400000"/>
            </a:lightRig>
          </a:scene3d>
          <a:sp3d prstMaterial="dkEdge">
            <a:bevelT w="63500" h="127000" prst="hardEdge"/>
          </a:sp3d>
        </p:spPr>
        <p:txBody>
          <a:bodyPr lIns="82296" tIns="45720" rIns="82296" bIns="45720" anchor="t" anchorCtr="0">
            <a:spAutoFit/>
          </a:bodyPr>
          <a:lstStyle/>
          <a:p>
            <a:pPr defTabSz="987473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Federation</a:t>
            </a:r>
          </a:p>
        </p:txBody>
      </p:sp>
      <p:sp>
        <p:nvSpPr>
          <p:cNvPr id="65" name="&quot;GLASS&quot;; White to Transparent Linear; Shadow; 1pt stroke;"/>
          <p:cNvSpPr/>
          <p:nvPr/>
        </p:nvSpPr>
        <p:spPr bwMode="auto">
          <a:xfrm>
            <a:off x="3886200" y="3310236"/>
            <a:ext cx="1275093" cy="271164"/>
          </a:xfrm>
          <a:prstGeom prst="rect">
            <a:avLst/>
          </a:prstGeom>
          <a:noFill/>
          <a:ln w="19050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glow" dir="t">
              <a:rot lat="0" lon="0" rev="5400000"/>
            </a:lightRig>
          </a:scene3d>
          <a:sp3d prstMaterial="dkEdge">
            <a:bevelT w="63500" h="127000" prst="hardEdge"/>
          </a:sp3d>
        </p:spPr>
        <p:txBody>
          <a:bodyPr lIns="82296" tIns="45720" rIns="82296" bIns="45720" anchor="t" anchorCtr="0">
            <a:spAutoFit/>
          </a:bodyPr>
          <a:lstStyle/>
          <a:p>
            <a:pPr defTabSz="987473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Delivery</a:t>
            </a:r>
          </a:p>
        </p:txBody>
      </p:sp>
      <p:sp>
        <p:nvSpPr>
          <p:cNvPr id="66" name="&quot;GLASS&quot;; White to Transparent Linear; Shadow; 1pt stroke;"/>
          <p:cNvSpPr/>
          <p:nvPr/>
        </p:nvSpPr>
        <p:spPr bwMode="auto">
          <a:xfrm>
            <a:off x="1115402" y="3310236"/>
            <a:ext cx="1178300" cy="271164"/>
          </a:xfrm>
          <a:prstGeom prst="rect">
            <a:avLst/>
          </a:prstGeom>
          <a:noFill/>
          <a:ln w="19050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glow" dir="t">
              <a:rot lat="0" lon="0" rev="5400000"/>
            </a:lightRig>
          </a:scene3d>
          <a:sp3d prstMaterial="dkEdge">
            <a:bevelT w="63500" h="127000" prst="hardEdge"/>
          </a:sp3d>
        </p:spPr>
        <p:txBody>
          <a:bodyPr lIns="82296" tIns="45720" rIns="82296" bIns="45720" anchor="t" anchorCtr="0">
            <a:spAutoFit/>
          </a:bodyPr>
          <a:lstStyle/>
          <a:p>
            <a:pPr defTabSz="987473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95000"/>
              <a:defRPr/>
            </a:pPr>
            <a:r>
              <a:rPr lang="en-US" altLang="zh-CN" sz="1400" b="1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Experience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15401" y="3572934"/>
            <a:ext cx="1246799" cy="987963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marL="171450" indent="-1714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altLang="zh-CN" sz="1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PC</a:t>
            </a:r>
          </a:p>
          <a:p>
            <a:pPr marL="171450" indent="-1714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altLang="zh-CN" sz="1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Browser</a:t>
            </a:r>
          </a:p>
          <a:p>
            <a:pPr marL="171450" indent="-1714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altLang="zh-CN" sz="1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Mobile</a:t>
            </a:r>
          </a:p>
          <a:p>
            <a:pPr marL="171450" indent="-1714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altLang="zh-CN" sz="1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TV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395330" y="3572933"/>
            <a:ext cx="1441174" cy="1523494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marL="166688" indent="-1666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sz="16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Software</a:t>
            </a:r>
          </a:p>
          <a:p>
            <a:pPr marL="288925" lvl="1" indent="-1222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sz="1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License</a:t>
            </a:r>
          </a:p>
          <a:p>
            <a:pPr marL="288925" lvl="1" indent="-1222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sz="1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Subscription</a:t>
            </a:r>
            <a:endParaRPr lang="en-US" sz="1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  <a:p>
            <a:pPr marL="166688" indent="-1666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sz="16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Service</a:t>
            </a:r>
          </a:p>
          <a:p>
            <a:pPr marL="288925" lvl="1" indent="-1222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sz="1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Transaction</a:t>
            </a:r>
          </a:p>
          <a:p>
            <a:pPr marL="288925" lvl="1" indent="-1222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sz="1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Advertising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79459" y="3572934"/>
            <a:ext cx="1394341" cy="1138773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marL="171450" indent="-1714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altLang="zh-CN" sz="1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On </a:t>
            </a:r>
            <a:r>
              <a:rPr lang="en-US" altLang="zh-CN" sz="1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Premises</a:t>
            </a:r>
            <a:endParaRPr lang="en-US" altLang="zh-CN" sz="1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pPr marL="171450" indent="-1714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altLang="zh-CN" sz="1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Partner Hosted</a:t>
            </a:r>
          </a:p>
          <a:p>
            <a:pPr marL="171450" indent="-1714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altLang="zh-CN" sz="1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Microsoft Hosted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257800" y="3572934"/>
            <a:ext cx="1478206" cy="470898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marL="171450" indent="-1714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altLang="zh-CN" sz="1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Aggregation of Services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59059" y="3572934"/>
            <a:ext cx="1653104" cy="1138773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marL="171450" indent="-1714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altLang="zh-CN" sz="1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Directory federation</a:t>
            </a:r>
          </a:p>
          <a:p>
            <a:pPr marL="171450" indent="-1714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altLang="zh-CN" sz="1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Storage</a:t>
            </a:r>
          </a:p>
          <a:p>
            <a:pPr marL="171450" indent="-1714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altLang="zh-CN" sz="1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Computer resources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0" grpId="0" animBg="1"/>
      <p:bldP spid="54" grpId="0"/>
      <p:bldP spid="55" grpId="0"/>
      <p:bldP spid="56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pPr lvl="0"/>
            <a:r>
              <a:rPr lang="en-US" dirty="0" smtClean="0"/>
              <a:t>The Microsoft Software+Services Platform</a:t>
            </a:r>
            <a:endParaRPr lang="en-US" dirty="0"/>
          </a:p>
        </p:txBody>
      </p:sp>
      <p:grpSp>
        <p:nvGrpSpPr>
          <p:cNvPr id="3" name="Group 69"/>
          <p:cNvGrpSpPr/>
          <p:nvPr/>
        </p:nvGrpSpPr>
        <p:grpSpPr>
          <a:xfrm>
            <a:off x="381000" y="1280466"/>
            <a:ext cx="8382000" cy="1269898"/>
            <a:chOff x="381000" y="1186286"/>
            <a:chExt cx="8382000" cy="1269898"/>
          </a:xfrm>
        </p:grpSpPr>
        <p:sp>
          <p:nvSpPr>
            <p:cNvPr id="32" name="Rounded Rectangle 31"/>
            <p:cNvSpPr/>
            <p:nvPr/>
          </p:nvSpPr>
          <p:spPr bwMode="auto">
            <a:xfrm>
              <a:off x="381000" y="1203456"/>
              <a:ext cx="4412063" cy="1252728"/>
            </a:xfrm>
            <a:prstGeom prst="roundRect">
              <a:avLst>
                <a:gd name="adj" fmla="val 7042"/>
              </a:avLst>
            </a:prstGeom>
            <a:gradFill>
              <a:gsLst>
                <a:gs pos="0">
                  <a:schemeClr val="bg1">
                    <a:alpha val="3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0" scaled="0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4156076" y="1186286"/>
              <a:ext cx="4606924" cy="1256586"/>
            </a:xfrm>
            <a:prstGeom prst="roundRect">
              <a:avLst>
                <a:gd name="adj" fmla="val 9033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2282" y="1277618"/>
              <a:ext cx="3458224" cy="110440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en-US" sz="20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SOA-based Foundation</a:t>
              </a:r>
            </a:p>
            <a:p>
              <a:pPr algn="ctr" fontAlgn="auto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Next generation hosting and service delivery platform</a:t>
              </a:r>
            </a:p>
          </p:txBody>
        </p:sp>
        <p:pic>
          <p:nvPicPr>
            <p:cNvPr id="45" name="Picture 34" descr="C:\Documents and Settings\Oscar\Desktop\Microsoft_NET.png"/>
            <p:cNvPicPr>
              <a:picLocks noChangeAspect="1" noChangeArrowheads="1"/>
            </p:cNvPicPr>
            <p:nvPr/>
          </p:nvPicPr>
          <p:blipFill>
            <a:blip r:embed="rId3" cstate="email"/>
            <a:stretch>
              <a:fillRect/>
            </a:stretch>
          </p:blipFill>
          <p:spPr bwMode="auto">
            <a:xfrm>
              <a:off x="5207319" y="1912340"/>
              <a:ext cx="701924" cy="369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602079" y="1421997"/>
              <a:ext cx="1200844" cy="248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293950" y="1392061"/>
              <a:ext cx="1842931" cy="342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email"/>
            <a:stretch>
              <a:fillRect/>
            </a:stretch>
          </p:blipFill>
          <p:spPr bwMode="auto">
            <a:xfrm>
              <a:off x="6212112" y="1887021"/>
              <a:ext cx="1456255" cy="402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71"/>
          <p:cNvGrpSpPr/>
          <p:nvPr/>
        </p:nvGrpSpPr>
        <p:grpSpPr>
          <a:xfrm>
            <a:off x="381000" y="4763067"/>
            <a:ext cx="8381999" cy="1266169"/>
            <a:chOff x="381000" y="4668887"/>
            <a:chExt cx="8381999" cy="1266169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381000" y="4682328"/>
              <a:ext cx="4412063" cy="1252728"/>
            </a:xfrm>
            <a:prstGeom prst="roundRect">
              <a:avLst>
                <a:gd name="adj" fmla="val 7042"/>
              </a:avLst>
            </a:prstGeom>
            <a:gradFill>
              <a:gsLst>
                <a:gs pos="0">
                  <a:schemeClr val="bg1">
                    <a:alpha val="3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0" scaled="0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4156074" y="4668887"/>
              <a:ext cx="4606925" cy="1255860"/>
            </a:xfrm>
            <a:prstGeom prst="roundRect">
              <a:avLst>
                <a:gd name="adj" fmla="val 9033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2282" y="4731520"/>
              <a:ext cx="3458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62282" y="4725456"/>
              <a:ext cx="3458224" cy="1166473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en-US" sz="20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Web 2.0 Experience</a:t>
              </a:r>
            </a:p>
            <a:p>
              <a:pPr algn="ctr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en-US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Technologies to deliver next-generation User Experiences over the internet</a:t>
              </a:r>
            </a:p>
          </p:txBody>
        </p:sp>
        <p:pic>
          <p:nvPicPr>
            <p:cNvPr id="59" name="Picture 40" descr="C:\Documents and Settings\Oscar\Desktop\sucai\Silverlight.png"/>
            <p:cNvPicPr>
              <a:picLocks noChangeAspect="1" noChangeArrowheads="1"/>
            </p:cNvPicPr>
            <p:nvPr/>
          </p:nvPicPr>
          <p:blipFill>
            <a:blip r:embed="rId7" cstate="email"/>
            <a:stretch>
              <a:fillRect/>
            </a:stretch>
          </p:blipFill>
          <p:spPr bwMode="auto">
            <a:xfrm>
              <a:off x="6108052" y="4769390"/>
              <a:ext cx="925841" cy="1034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2" descr="D:\Clip_Installer\DVD_ART\BoxShots_Logos\Windows Mobile\Windows Mobile logo vb.png"/>
            <p:cNvPicPr>
              <a:picLocks noChangeAspect="1" noChangeArrowheads="1"/>
            </p:cNvPicPr>
            <p:nvPr/>
          </p:nvPicPr>
          <p:blipFill>
            <a:blip r:embed="rId8" cstate="email"/>
            <a:stretch>
              <a:fillRect/>
            </a:stretch>
          </p:blipFill>
          <p:spPr bwMode="auto">
            <a:xfrm>
              <a:off x="7772400" y="4773544"/>
              <a:ext cx="624430" cy="54904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1" name="Picture 60" descr="\\192.168.183.210\gomshare\MSN Projects\Others_project\Michael_van_Dijken_PPT\Source\ppt\media\image20.png"/>
            <p:cNvPicPr>
              <a:picLocks noChangeAspect="1" noChangeArrowheads="1"/>
            </p:cNvPicPr>
            <p:nvPr/>
          </p:nvPicPr>
          <p:blipFill>
            <a:blip r:embed="rId9" cstate="email"/>
            <a:stretch>
              <a:fillRect/>
            </a:stretch>
          </p:blipFill>
          <p:spPr bwMode="auto">
            <a:xfrm>
              <a:off x="4236881" y="5355770"/>
              <a:ext cx="1629000" cy="32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2" descr="E:\091707\logo.png"/>
            <p:cNvPicPr>
              <a:picLocks noChangeAspect="1" noChangeArrowheads="1"/>
            </p:cNvPicPr>
            <p:nvPr/>
          </p:nvPicPr>
          <p:blipFill>
            <a:blip r:embed="rId10" cstate="email">
              <a:lum bright="100000"/>
            </a:blip>
            <a:srcRect/>
            <a:stretch>
              <a:fillRect/>
            </a:stretch>
          </p:blipFill>
          <p:spPr bwMode="auto">
            <a:xfrm>
              <a:off x="4572000" y="4782620"/>
              <a:ext cx="1204686" cy="435125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60000"/>
                </a:prstClr>
              </a:outerShdw>
            </a:effectLst>
          </p:spPr>
        </p:pic>
        <p:pic>
          <p:nvPicPr>
            <p:cNvPr id="2050" name="Picture 2" descr="ASP.net AJAX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7212349" y="5442854"/>
              <a:ext cx="1032669" cy="328024"/>
            </a:xfrm>
            <a:prstGeom prst="rect">
              <a:avLst/>
            </a:prstGeom>
            <a:noFill/>
          </p:spPr>
        </p:pic>
      </p:grpSp>
      <p:sp>
        <p:nvSpPr>
          <p:cNvPr id="64" name="TextBox 63"/>
          <p:cNvSpPr txBox="1"/>
          <p:nvPr/>
        </p:nvSpPr>
        <p:spPr>
          <a:xfrm>
            <a:off x="2115459" y="2540714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88900" algn="ctr" rotWithShape="0">
                    <a:prstClr val="black">
                      <a:alpha val="40000"/>
                    </a:prstClr>
                  </a:outerShdw>
                </a:effectLst>
              </a:rPr>
              <a:t>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15459" y="4280150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88900" algn="ctr" rotWithShape="0">
                    <a:prstClr val="black">
                      <a:alpha val="40000"/>
                    </a:prstClr>
                  </a:outerShdw>
                </a:effectLst>
              </a:rPr>
              <a:t>+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81000" y="3023631"/>
            <a:ext cx="8381999" cy="1266169"/>
            <a:chOff x="381000" y="3023631"/>
            <a:chExt cx="8381999" cy="1266169"/>
          </a:xfrm>
        </p:grpSpPr>
        <p:sp>
          <p:nvSpPr>
            <p:cNvPr id="31" name="Rounded Rectangle 30"/>
            <p:cNvSpPr/>
            <p:nvPr/>
          </p:nvSpPr>
          <p:spPr bwMode="auto">
            <a:xfrm>
              <a:off x="381000" y="3037072"/>
              <a:ext cx="4412063" cy="1252728"/>
            </a:xfrm>
            <a:prstGeom prst="roundRect">
              <a:avLst>
                <a:gd name="adj" fmla="val 7042"/>
              </a:avLst>
            </a:prstGeom>
            <a:gradFill>
              <a:gsLst>
                <a:gs pos="0">
                  <a:schemeClr val="bg1">
                    <a:alpha val="3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0" scaled="0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4156074" y="3023631"/>
              <a:ext cx="4606925" cy="1255860"/>
            </a:xfrm>
            <a:prstGeom prst="roundRect">
              <a:avLst>
                <a:gd name="adj" fmla="val 9033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2282" y="3080200"/>
              <a:ext cx="3458224" cy="1166473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en-US" sz="20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Services</a:t>
              </a:r>
            </a:p>
            <a:p>
              <a:pPr algn="ctr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en-US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Online services hosted by Microsoft or partners that you can build on or integrate with</a:t>
              </a:r>
            </a:p>
          </p:txBody>
        </p:sp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13" cstate="email"/>
            <a:stretch>
              <a:fillRect/>
            </a:stretch>
          </p:blipFill>
          <p:spPr bwMode="auto">
            <a:xfrm>
              <a:off x="4765693" y="3152117"/>
              <a:ext cx="2359761" cy="330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" name="Group 140"/>
            <p:cNvGrpSpPr/>
            <p:nvPr/>
          </p:nvGrpSpPr>
          <p:grpSpPr>
            <a:xfrm>
              <a:off x="7598154" y="3093103"/>
              <a:ext cx="707648" cy="435702"/>
              <a:chOff x="5179929" y="4101952"/>
              <a:chExt cx="777733" cy="418389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5310324" y="4393810"/>
                <a:ext cx="602242" cy="126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itchFamily="34" charset="0"/>
                    <a:cs typeface="Segoe UI" pitchFamily="34" charset="0"/>
                  </a:rPr>
                  <a:t>Services</a:t>
                </a:r>
                <a:endParaRPr lang="en-US" sz="12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42" name="Picture 3" descr="\\eventsql\dvd27\Clip_Installer\DVD_ART\BoxShots_Logos\Biztalk Server\BizTalk Server logo r.pn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5179929" y="4101952"/>
                <a:ext cx="777733" cy="277308"/>
              </a:xfrm>
              <a:prstGeom prst="rect">
                <a:avLst/>
              </a:prstGeom>
              <a:noFill/>
            </p:spPr>
          </p:pic>
        </p:grpSp>
        <p:pic>
          <p:nvPicPr>
            <p:cNvPr id="52" name="Picture 51" descr="VirtualEarth-1_bL_r.png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7561640" y="3758999"/>
              <a:ext cx="1048960" cy="329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" name="Picture 19" descr="crm.png"/>
            <p:cNvPicPr>
              <a:picLocks noChangeAspect="1"/>
            </p:cNvPicPr>
            <p:nvPr/>
          </p:nvPicPr>
          <p:blipFill>
            <a:blip r:embed="rId16" cstate="email">
              <a:lum bright="100000"/>
            </a:blip>
            <a:srcRect/>
            <a:stretch>
              <a:fillRect/>
            </a:stretch>
          </p:blipFill>
          <p:spPr bwMode="auto">
            <a:xfrm>
              <a:off x="4352410" y="3820168"/>
              <a:ext cx="540737" cy="339555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60000"/>
                </a:prstClr>
              </a:outerShdw>
            </a:effectLst>
          </p:spPr>
        </p:pic>
        <p:grpSp>
          <p:nvGrpSpPr>
            <p:cNvPr id="40" name="Group 39"/>
            <p:cNvGrpSpPr/>
            <p:nvPr/>
          </p:nvGrpSpPr>
          <p:grpSpPr>
            <a:xfrm>
              <a:off x="5046328" y="3597444"/>
              <a:ext cx="2148551" cy="404691"/>
              <a:chOff x="5046328" y="3597444"/>
              <a:chExt cx="2148551" cy="404691"/>
            </a:xfrm>
          </p:grpSpPr>
          <p:pic>
            <p:nvPicPr>
              <p:cNvPr id="55" name="Picture 54" descr="WinAzure_h_rgb.png"/>
              <p:cNvPicPr>
                <a:picLocks noChangeAspect="1"/>
              </p:cNvPicPr>
              <p:nvPr/>
            </p:nvPicPr>
            <p:blipFill>
              <a:blip r:embed="rId17" cstate="email"/>
              <a:srcRect/>
              <a:stretch>
                <a:fillRect/>
              </a:stretch>
            </p:blipFill>
            <p:spPr>
              <a:xfrm>
                <a:off x="5046328" y="3598545"/>
                <a:ext cx="403977" cy="403590"/>
              </a:xfrm>
              <a:prstGeom prst="rect">
                <a:avLst/>
              </a:prstGeom>
            </p:spPr>
          </p:pic>
          <p:pic>
            <p:nvPicPr>
              <p:cNvPr id="36" name="Picture 35" descr="WinAzure_h_rgb.png"/>
              <p:cNvPicPr>
                <a:picLocks noChangeAspect="1"/>
              </p:cNvPicPr>
              <p:nvPr/>
            </p:nvPicPr>
            <p:blipFill>
              <a:blip r:embed="rId18" cstate="email">
                <a:lum bright="100000"/>
              </a:blip>
              <a:srcRect/>
              <a:stretch>
                <a:fillRect/>
              </a:stretch>
            </p:blipFill>
            <p:spPr>
              <a:xfrm>
                <a:off x="5442361" y="3597444"/>
                <a:ext cx="1752518" cy="403590"/>
              </a:xfrm>
              <a:prstGeom prst="rect">
                <a:avLst/>
              </a:prstGeom>
              <a:effectLst>
                <a:outerShdw blurRad="12700" dist="12700" dir="2700000" algn="tl" rotWithShape="0">
                  <a:prstClr val="black">
                    <a:alpha val="60000"/>
                  </a:prstClr>
                </a:outerShdw>
              </a:effectLst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ight Arrow 51"/>
          <p:cNvSpPr/>
          <p:nvPr/>
        </p:nvSpPr>
        <p:spPr bwMode="auto">
          <a:xfrm rot="20043785">
            <a:off x="3925968" y="3035351"/>
            <a:ext cx="2021584" cy="3566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3" name="Right Arrow 62"/>
          <p:cNvSpPr/>
          <p:nvPr/>
        </p:nvSpPr>
        <p:spPr bwMode="auto">
          <a:xfrm rot="21058654">
            <a:off x="4204433" y="3368034"/>
            <a:ext cx="2348738" cy="3566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4" name="Right Arrow 63"/>
          <p:cNvSpPr/>
          <p:nvPr/>
        </p:nvSpPr>
        <p:spPr bwMode="auto">
          <a:xfrm rot="279483">
            <a:off x="4267200" y="3820196"/>
            <a:ext cx="2743200" cy="3566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5" name="Right Arrow 64"/>
          <p:cNvSpPr/>
          <p:nvPr/>
        </p:nvSpPr>
        <p:spPr bwMode="auto">
          <a:xfrm rot="1724376">
            <a:off x="3898617" y="4308019"/>
            <a:ext cx="2228663" cy="3566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6" name="Right Arrow 65"/>
          <p:cNvSpPr/>
          <p:nvPr/>
        </p:nvSpPr>
        <p:spPr bwMode="auto">
          <a:xfrm rot="3576138">
            <a:off x="3484169" y="4272789"/>
            <a:ext cx="1410394" cy="3566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941796"/>
          </a:xfrm>
        </p:spPr>
        <p:txBody>
          <a:bodyPr/>
          <a:lstStyle/>
          <a:p>
            <a:r>
              <a:rPr lang="en-US" dirty="0" smtClean="0"/>
              <a:t>An Example Software+Services ISV</a:t>
            </a:r>
            <a:br>
              <a:rPr lang="en-US" dirty="0" smtClean="0"/>
            </a:br>
            <a:r>
              <a:rPr sz="2800" dirty="0" smtClean="0">
                <a:gradFill>
                  <a:gsLst>
                    <a:gs pos="5000">
                      <a:schemeClr val="accent2">
                        <a:lumMod val="20000"/>
                        <a:lumOff val="80000"/>
                      </a:schemeClr>
                    </a:gs>
                    <a:gs pos="85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</a:rPr>
              <a:t>Mint Wireless</a:t>
            </a:r>
            <a:endParaRPr sz="2800" dirty="0">
              <a:gradFill>
                <a:gsLst>
                  <a:gs pos="5000">
                    <a:schemeClr val="accent2">
                      <a:lumMod val="20000"/>
                      <a:lumOff val="80000"/>
                    </a:schemeClr>
                  </a:gs>
                  <a:gs pos="85000">
                    <a:schemeClr val="accent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81000" y="1498373"/>
            <a:ext cx="5487977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2800" i="1" spc="-100" dirty="0" smtClean="0">
                <a:ln w="3175"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2"/>
                    </a:gs>
                  </a:gsLst>
                  <a:lin ang="5400000" scaled="0"/>
                </a:gradFill>
                <a:effectLst>
                  <a:outerShdw blurRad="889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Software + Services Payments Solution</a:t>
            </a:r>
          </a:p>
        </p:txBody>
      </p:sp>
      <p:pic>
        <p:nvPicPr>
          <p:cNvPr id="33" name="Picture 34" descr="http://www.mobile-printer.com/img/large_images/MtP50s_300x30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3261" y="4855300"/>
            <a:ext cx="1011555" cy="1011555"/>
          </a:xfrm>
          <a:prstGeom prst="rect">
            <a:avLst/>
          </a:prstGeom>
          <a:noFill/>
        </p:spPr>
      </p:pic>
      <p:pic>
        <p:nvPicPr>
          <p:cNvPr id="37" name="Rectangle 72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27521" y="4649560"/>
            <a:ext cx="659264" cy="131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88900" dir="2700000" algn="tl" rotWithShape="0">
              <a:prstClr val="black">
                <a:alpha val="50000"/>
              </a:prstClr>
            </a:outerShdw>
          </a:effectLst>
        </p:spPr>
      </p:pic>
      <p:pic>
        <p:nvPicPr>
          <p:cNvPr id="38" name="Picture 74" descr="mint_logo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70381" t="-67593" r="-89348" b="-66562"/>
          <a:stretch>
            <a:fillRect/>
          </a:stretch>
        </p:blipFill>
        <p:spPr bwMode="auto">
          <a:xfrm>
            <a:off x="1981200" y="2973160"/>
            <a:ext cx="2743200" cy="1447800"/>
          </a:xfrm>
          <a:prstGeom prst="cloud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54" name="Group 53"/>
          <p:cNvGrpSpPr/>
          <p:nvPr/>
        </p:nvGrpSpPr>
        <p:grpSpPr>
          <a:xfrm>
            <a:off x="220340" y="1982560"/>
            <a:ext cx="2564174" cy="1447800"/>
            <a:chOff x="220340" y="1905000"/>
            <a:chExt cx="2564174" cy="1447800"/>
          </a:xfrm>
        </p:grpSpPr>
        <p:pic>
          <p:nvPicPr>
            <p:cNvPr id="35" name="Rectangle 181269"/>
            <p:cNvPicPr>
              <a:picLocks noChangeAspect="1" noChangeArrowheads="1"/>
            </p:cNvPicPr>
            <p:nvPr/>
          </p:nvPicPr>
          <p:blipFill>
            <a:blip r:embed="rId6" cstate="email"/>
            <a:stretch>
              <a:fillRect/>
            </a:stretch>
          </p:blipFill>
          <p:spPr bwMode="auto">
            <a:xfrm>
              <a:off x="220340" y="1905000"/>
              <a:ext cx="2564174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826216" y="2333625"/>
              <a:ext cx="1352422" cy="470898"/>
            </a:xfrm>
            <a:prstGeom prst="rect">
              <a:avLst/>
            </a:prstGeom>
            <a:noFill/>
          </p:spPr>
          <p:txBody>
            <a:bodyPr wrap="none" lIns="82296" tIns="41148" rIns="82296" bIns="41148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</a:rPr>
                <a:t>SMS and SMTP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</a:rPr>
                <a:t>Gateways</a:t>
              </a:r>
            </a:p>
          </p:txBody>
        </p:sp>
      </p:grpSp>
      <p:pic>
        <p:nvPicPr>
          <p:cNvPr id="40" name="Picture 13" descr="C:\Program Files\Microsoft Resource DVD Artwork\DVD_ART\Artwork_Imagery\HARDWARE_IMAGERY\Illustration - Misc Hardware\XML Icons\laptop notebook portable Computer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85480" y="3575140"/>
            <a:ext cx="1228880" cy="1165860"/>
          </a:xfrm>
          <a:prstGeom prst="rect">
            <a:avLst/>
          </a:prstGeom>
          <a:noFill/>
        </p:spPr>
      </p:pic>
      <p:pic>
        <p:nvPicPr>
          <p:cNvPr id="41" name="Picture 21" descr="C:\Program Files\Microsoft Resource DVD Artwork\DVD_ART\Artwork_Imagery\HARDWARE_IMAGERY\Illustration - Misc Hardware\Windows Server Icons\Misc\gears cogwheels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82054" y="5083900"/>
            <a:ext cx="828040" cy="822960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3696254" y="5889661"/>
            <a:ext cx="2171146" cy="282539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Mint SDK</a:t>
            </a:r>
          </a:p>
        </p:txBody>
      </p:sp>
      <p:grpSp>
        <p:nvGrpSpPr>
          <p:cNvPr id="43" name="Group 55"/>
          <p:cNvGrpSpPr/>
          <p:nvPr/>
        </p:nvGrpSpPr>
        <p:grpSpPr>
          <a:xfrm>
            <a:off x="6280794" y="1372960"/>
            <a:ext cx="1236336" cy="1269479"/>
            <a:chOff x="3655490" y="-1733553"/>
            <a:chExt cx="1373710" cy="1410532"/>
          </a:xfrm>
        </p:grpSpPr>
        <p:pic>
          <p:nvPicPr>
            <p:cNvPr id="44" name="Picture 8" descr="C:\Program Files\Microsoft Resource DVD Artwork\DVD_ART\Artwork_Imagery\HARDWARE_IMAGERY\Illustration - Misc Hardware\XML Icons\Server.pn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655490" y="-1733553"/>
              <a:ext cx="956241" cy="1410532"/>
            </a:xfrm>
            <a:prstGeom prst="rect">
              <a:avLst/>
            </a:prstGeom>
            <a:noFill/>
          </p:spPr>
        </p:pic>
        <p:pic>
          <p:nvPicPr>
            <p:cNvPr id="45" name="Picture 31" descr="MYOB - Mind Your Own Business. Smarter">
              <a:hlinkClick r:id="rId10" tooltip="MYOB Home"/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8451" b="20000"/>
            <a:stretch>
              <a:fillRect/>
            </a:stretch>
          </p:blipFill>
          <p:spPr bwMode="auto">
            <a:xfrm>
              <a:off x="3962400" y="-1143000"/>
              <a:ext cx="1066800" cy="381000"/>
            </a:xfrm>
            <a:prstGeom prst="rect">
              <a:avLst/>
            </a:prstGeom>
            <a:noFill/>
          </p:spPr>
        </p:pic>
      </p:grpSp>
      <p:grpSp>
        <p:nvGrpSpPr>
          <p:cNvPr id="47" name="Group 57"/>
          <p:cNvGrpSpPr/>
          <p:nvPr/>
        </p:nvGrpSpPr>
        <p:grpSpPr>
          <a:xfrm>
            <a:off x="6941820" y="2155915"/>
            <a:ext cx="1716409" cy="1269479"/>
            <a:chOff x="6989230" y="1483787"/>
            <a:chExt cx="1907120" cy="1410532"/>
          </a:xfrm>
        </p:grpSpPr>
        <p:pic>
          <p:nvPicPr>
            <p:cNvPr id="48" name="Picture 8" descr="C:\Program Files\Microsoft Resource DVD Artwork\DVD_ART\Artwork_Imagery\HARDWARE_IMAGERY\Illustration - Misc Hardware\XML Icons\Server.pn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6989230" y="1483787"/>
              <a:ext cx="956238" cy="1410532"/>
            </a:xfrm>
            <a:prstGeom prst="rect">
              <a:avLst/>
            </a:prstGeom>
            <a:noFill/>
          </p:spPr>
        </p:pic>
        <p:pic>
          <p:nvPicPr>
            <p:cNvPr id="49" name="Picture 33" descr="Intuit QuickBooks Accounting Software Home">
              <a:hlinkClick r:id="rId12" tooltip="Intuit QuickBooks Accounting Software Home"/>
            </p:cNvPr>
            <p:cNvPicPr>
              <a:picLocks noChangeAspect="1" noChangeArrowheads="1"/>
            </p:cNvPicPr>
            <p:nvPr/>
          </p:nvPicPr>
          <p:blipFill>
            <a:blip r:embed="rId13" cstate="email"/>
            <a:srcRect l="44444" t="33333" b="22222"/>
            <a:stretch>
              <a:fillRect/>
            </a:stretch>
          </p:blipFill>
          <p:spPr bwMode="auto">
            <a:xfrm>
              <a:off x="7467600" y="2286000"/>
              <a:ext cx="1428750" cy="304800"/>
            </a:xfrm>
            <a:prstGeom prst="rect">
              <a:avLst/>
            </a:prstGeom>
            <a:noFill/>
          </p:spPr>
        </p:pic>
      </p:grpSp>
      <p:pic>
        <p:nvPicPr>
          <p:cNvPr id="50" name="Picture 35" descr="C:\Program Files\Microsoft Resource DVD Artwork\DVD_ART\BoxShots_Logos\Internet Explorer\Internet Exlorer 7 logo bug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396960" y="3780880"/>
            <a:ext cx="641786" cy="617220"/>
          </a:xfrm>
          <a:prstGeom prst="rect">
            <a:avLst/>
          </a:prstGeom>
          <a:noFill/>
        </p:spPr>
      </p:pic>
      <p:grpSp>
        <p:nvGrpSpPr>
          <p:cNvPr id="55" name="Group 54"/>
          <p:cNvGrpSpPr/>
          <p:nvPr/>
        </p:nvGrpSpPr>
        <p:grpSpPr>
          <a:xfrm>
            <a:off x="220340" y="4573360"/>
            <a:ext cx="2558777" cy="1444752"/>
            <a:chOff x="220340" y="4495800"/>
            <a:chExt cx="2558777" cy="1444752"/>
          </a:xfrm>
        </p:grpSpPr>
        <p:pic>
          <p:nvPicPr>
            <p:cNvPr id="51" name="Rectangle 181269"/>
            <p:cNvPicPr>
              <a:picLocks noChangeAspect="1" noChangeArrowheads="1"/>
            </p:cNvPicPr>
            <p:nvPr/>
          </p:nvPicPr>
          <p:blipFill>
            <a:blip r:embed="rId6" cstate="email"/>
            <a:stretch>
              <a:fillRect/>
            </a:stretch>
          </p:blipFill>
          <p:spPr bwMode="auto">
            <a:xfrm>
              <a:off x="220340" y="4495800"/>
              <a:ext cx="2558777" cy="1444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Box 52"/>
            <p:cNvSpPr txBox="1"/>
            <p:nvPr/>
          </p:nvSpPr>
          <p:spPr>
            <a:xfrm>
              <a:off x="713295" y="5019851"/>
              <a:ext cx="1572866" cy="276999"/>
            </a:xfrm>
            <a:prstGeom prst="rect">
              <a:avLst/>
            </a:prstGeom>
            <a:noFill/>
          </p:spPr>
          <p:txBody>
            <a:bodyPr wrap="none" lIns="82296" tIns="41148" rIns="82296" bIns="41148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</a:rPr>
                <a:t>Payment Gateway</a:t>
              </a:r>
            </a:p>
          </p:txBody>
        </p:sp>
      </p:grpSp>
      <p:grpSp>
        <p:nvGrpSpPr>
          <p:cNvPr id="56" name="Group 71"/>
          <p:cNvGrpSpPr/>
          <p:nvPr/>
        </p:nvGrpSpPr>
        <p:grpSpPr>
          <a:xfrm>
            <a:off x="6276975" y="3015079"/>
            <a:ext cx="1371600" cy="878209"/>
            <a:chOff x="-1274234" y="3200400"/>
            <a:chExt cx="1524000" cy="975786"/>
          </a:xfrm>
        </p:grpSpPr>
        <p:pic>
          <p:nvPicPr>
            <p:cNvPr id="57" name="Picture 21" descr="C:\Program Files\Microsoft Resource DVD Artwork\DVD_ART\Artwork_Imagery\HARDWARE_IMAGERY\Illustration - Misc Hardware\Windows Server Icons\Misc\gears cogwheels.png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-838200" y="3200400"/>
              <a:ext cx="536692" cy="533400"/>
            </a:xfrm>
            <a:prstGeom prst="rect">
              <a:avLst/>
            </a:prstGeom>
            <a:noFill/>
          </p:spPr>
        </p:pic>
        <p:sp>
          <p:nvSpPr>
            <p:cNvPr id="58" name="TextBox 57"/>
            <p:cNvSpPr txBox="1"/>
            <p:nvPr/>
          </p:nvSpPr>
          <p:spPr>
            <a:xfrm>
              <a:off x="-1274234" y="3640656"/>
              <a:ext cx="1524000" cy="535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Mint Local Integrator</a:t>
              </a:r>
            </a:p>
          </p:txBody>
        </p:sp>
      </p:grpSp>
      <p:grpSp>
        <p:nvGrpSpPr>
          <p:cNvPr id="59" name="Group 72"/>
          <p:cNvGrpSpPr/>
          <p:nvPr/>
        </p:nvGrpSpPr>
        <p:grpSpPr>
          <a:xfrm>
            <a:off x="5610225" y="2237832"/>
            <a:ext cx="1371600" cy="866268"/>
            <a:chOff x="-1274234" y="3200400"/>
            <a:chExt cx="1524000" cy="962520"/>
          </a:xfrm>
        </p:grpSpPr>
        <p:pic>
          <p:nvPicPr>
            <p:cNvPr id="60" name="Picture 21" descr="C:\Program Files\Microsoft Resource DVD Artwork\DVD_ART\Artwork_Imagery\HARDWARE_IMAGERY\Illustration - Misc Hardware\Windows Server Icons\Misc\gears cogwheels.png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-838200" y="3200400"/>
              <a:ext cx="536692" cy="533400"/>
            </a:xfrm>
            <a:prstGeom prst="rect">
              <a:avLst/>
            </a:prstGeom>
            <a:noFill/>
          </p:spPr>
        </p:pic>
        <p:sp>
          <p:nvSpPr>
            <p:cNvPr id="61" name="TextBox 60"/>
            <p:cNvSpPr txBox="1"/>
            <p:nvPr/>
          </p:nvSpPr>
          <p:spPr>
            <a:xfrm>
              <a:off x="-1274234" y="3627389"/>
              <a:ext cx="152400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Mint Local Integrator</a:t>
              </a:r>
            </a:p>
          </p:txBody>
        </p:sp>
      </p:grpSp>
      <p:sp>
        <p:nvSpPr>
          <p:cNvPr id="62" name="TextBox 61">
            <a:hlinkClick r:id="" action="ppaction://noaction"/>
          </p:cNvPr>
          <p:cNvSpPr txBox="1"/>
          <p:nvPr/>
        </p:nvSpPr>
        <p:spPr>
          <a:xfrm>
            <a:off x="5638800" y="5746840"/>
            <a:ext cx="2198948" cy="282539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Case Studies Overview</a:t>
            </a:r>
          </a:p>
        </p:txBody>
      </p:sp>
      <p:sp>
        <p:nvSpPr>
          <p:cNvPr id="32" name="Left-Right Arrow 31"/>
          <p:cNvSpPr/>
          <p:nvPr/>
        </p:nvSpPr>
        <p:spPr bwMode="auto">
          <a:xfrm rot="2608909">
            <a:off x="1746151" y="3067557"/>
            <a:ext cx="661049" cy="35560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6" name="Left-Right Arrow 45"/>
          <p:cNvSpPr/>
          <p:nvPr/>
        </p:nvSpPr>
        <p:spPr bwMode="auto">
          <a:xfrm rot="18900000">
            <a:off x="2003260" y="4253113"/>
            <a:ext cx="666937" cy="35560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sting_Days_2009_Template_v02">
  <a:themeElements>
    <a:clrScheme name="1 Hosting Days 2">
      <a:dk1>
        <a:srgbClr val="000000"/>
      </a:dk1>
      <a:lt1>
        <a:srgbClr val="FFFFFF"/>
      </a:lt1>
      <a:dk2>
        <a:srgbClr val="1B4B6F"/>
      </a:dk2>
      <a:lt2>
        <a:srgbClr val="D9E9F5"/>
      </a:lt2>
      <a:accent1>
        <a:srgbClr val="4595D1"/>
      </a:accent1>
      <a:accent2>
        <a:srgbClr val="05619F"/>
      </a:accent2>
      <a:accent3>
        <a:srgbClr val="6DAA44"/>
      </a:accent3>
      <a:accent4>
        <a:srgbClr val="9E77D1"/>
      </a:accent4>
      <a:accent5>
        <a:srgbClr val="C49F00"/>
      </a:accent5>
      <a:accent6>
        <a:srgbClr val="CA7402"/>
      </a:accent6>
      <a:hlink>
        <a:srgbClr val="D2E5F3"/>
      </a:hlink>
      <a:folHlink>
        <a:srgbClr val="CFEFE4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D46F7EC7E95947B67BEC980D487292" ma:contentTypeVersion="0" ma:contentTypeDescription="Create a new document." ma:contentTypeScope="" ma:versionID="5e8459bbc925ded571ac90d9a99ef01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BF0324B-DF82-438D-A9EB-F666D00383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63FEE7-07AC-4549-A46D-AA88E5F790FB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E43992B-7F99-44F4-A50A-6EE93471BE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Hosting_Days_2009_Template_v02</Template>
  <TotalTime>0</TotalTime>
  <Words>1606</Words>
  <Application>Microsoft Office PowerPoint</Application>
  <PresentationFormat>On-screen Show (4:3)</PresentationFormat>
  <Paragraphs>436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Hosting_Days_2009_Template_v02</vt:lpstr>
      <vt:lpstr>Slide 1</vt:lpstr>
      <vt:lpstr>Are you Ready  for Software  plus Services?</vt:lpstr>
      <vt:lpstr>Purpose of this Deck</vt:lpstr>
      <vt:lpstr>The Industry  Is Shifting </vt:lpstr>
      <vt:lpstr>The Changing Business Environment</vt:lpstr>
      <vt:lpstr>Microsoft Leadership </vt:lpstr>
      <vt:lpstr>SaaS is the Delivery Aspect of a  Larger Value Proposition We Call S+S</vt:lpstr>
      <vt:lpstr>The Microsoft Software+Services Platform</vt:lpstr>
      <vt:lpstr>An Example Software+Services ISV Mint Wireless</vt:lpstr>
      <vt:lpstr>The Partner Opportunity </vt:lpstr>
      <vt:lpstr>Positioned For Success</vt:lpstr>
      <vt:lpstr>Microsoft’s Software+Services Expands ISV Opportunities</vt:lpstr>
      <vt:lpstr>A Clear Path to ISV Revenue </vt:lpstr>
      <vt:lpstr>Are you Ready  for Software  plus Services? </vt:lpstr>
      <vt:lpstr>The Software+Services Challenge</vt:lpstr>
      <vt:lpstr>Microsoft has Partnered with Mural Ventures</vt:lpstr>
      <vt:lpstr>5 Business Areas, each with 8 Key Success Factors</vt:lpstr>
      <vt:lpstr>Organized into Different Tracks for Business…</vt:lpstr>
      <vt:lpstr>Technology, and…</vt:lpstr>
      <vt:lpstr>Operations…</vt:lpstr>
      <vt:lpstr>Readiness Success Factors  By Business Stage</vt:lpstr>
      <vt:lpstr>How the Go-to-Market KSFs Apply</vt:lpstr>
      <vt:lpstr>We’ve Wrapped the Framework in an Online Assessment Tool</vt:lpstr>
      <vt:lpstr>You Can Move to a 2-Day  In-Depth Business Design Workshop Day 1 – Offering strategy</vt:lpstr>
      <vt:lpstr>You Can Move to a 2-Day  In-Depth Business Design Workshop Day 2 – Go-to-market strategy</vt:lpstr>
      <vt:lpstr>Preparing for Launch:  what is a SaaS Delivery Platform?</vt:lpstr>
      <vt:lpstr>Don’t Build – Partner!</vt:lpstr>
      <vt:lpstr>A Special Opportunity for Startups BizSpark</vt:lpstr>
      <vt:lpstr>Next Steps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2009-05-20T13:47:27Z</dcterms:created>
  <dcterms:modified xsi:type="dcterms:W3CDTF">2009-07-22T21:13:51Z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0x01010085D46F7EC7E95947B67BEC980D487292</vt:lpwstr>
  </property>
  <property fmtid="{D5CDD505-2E9C-101B-9397-08002B2CF9AE}" pid="3" name="_MarkAsFinal">
    <vt:bool>true</vt:bool>
  </property>
</Properties>
</file>