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4"/>
  </p:sldMasterIdLst>
  <p:notesMasterIdLst>
    <p:notesMasterId r:id="rId42"/>
  </p:notesMasterIdLst>
  <p:handoutMasterIdLst>
    <p:handoutMasterId r:id="rId43"/>
  </p:handoutMasterIdLst>
  <p:sldIdLst>
    <p:sldId id="285" r:id="rId5"/>
    <p:sldId id="286" r:id="rId6"/>
    <p:sldId id="287" r:id="rId7"/>
    <p:sldId id="322" r:id="rId8"/>
    <p:sldId id="32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18" r:id="rId21"/>
    <p:sldId id="300" r:id="rId22"/>
    <p:sldId id="301" r:id="rId23"/>
    <p:sldId id="319" r:id="rId24"/>
    <p:sldId id="303" r:id="rId25"/>
    <p:sldId id="306" r:id="rId26"/>
    <p:sldId id="305" r:id="rId27"/>
    <p:sldId id="325" r:id="rId28"/>
    <p:sldId id="307" r:id="rId29"/>
    <p:sldId id="308" r:id="rId30"/>
    <p:sldId id="312" r:id="rId31"/>
    <p:sldId id="309" r:id="rId32"/>
    <p:sldId id="310" r:id="rId33"/>
    <p:sldId id="321" r:id="rId34"/>
    <p:sldId id="313" r:id="rId35"/>
    <p:sldId id="314" r:id="rId36"/>
    <p:sldId id="315" r:id="rId37"/>
    <p:sldId id="317" r:id="rId38"/>
    <p:sldId id="326" r:id="rId39"/>
    <p:sldId id="284" r:id="rId40"/>
    <p:sldId id="271" r:id="rId41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224"/>
    <a:srgbClr val="96C77B"/>
    <a:srgbClr val="88C860"/>
    <a:srgbClr val="63BC26"/>
    <a:srgbClr val="66C327"/>
    <a:srgbClr val="86B967"/>
    <a:srgbClr val="BBD4B0"/>
    <a:srgbClr val="ABDA96"/>
    <a:srgbClr val="A3DA8A"/>
    <a:srgbClr val="8FC9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0" autoAdjust="0"/>
    <p:restoredTop sz="71053" autoAdjust="0"/>
  </p:normalViewPr>
  <p:slideViewPr>
    <p:cSldViewPr>
      <p:cViewPr varScale="1">
        <p:scale>
          <a:sx n="79" d="100"/>
          <a:sy n="79" d="100"/>
        </p:scale>
        <p:origin x="-990" y="-90"/>
      </p:cViewPr>
      <p:guideLst>
        <p:guide orient="horz" pos="144"/>
        <p:guide orient="horz" pos="895"/>
        <p:guide orient="horz" pos="1488"/>
        <p:guide orient="horz" pos="1200"/>
        <p:guide orient="horz" pos="2736"/>
        <p:guide orient="horz" pos="4319"/>
        <p:guide pos="2880"/>
        <p:guide pos="240"/>
        <p:guide pos="460"/>
        <p:guide pos="5520"/>
        <p:guide pos="863"/>
        <p:guide pos="5299"/>
        <p:guide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66"/>
    </p:cViewPr>
  </p:sorterViewPr>
  <p:notesViewPr>
    <p:cSldViewPr showGuides="1"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637B0-C278-4917-A12B-6A1F1468260C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F0B69A-0939-4B37-B694-4C08944C4DB0}">
      <dgm:prSet phldrT="[Text]" custT="1"/>
      <dgm:spPr/>
      <dgm:t>
        <a:bodyPr/>
        <a:lstStyle/>
        <a:p>
          <a:r>
            <a:rPr lang="en-US" sz="2000" b="1" dirty="0" smtClean="0"/>
            <a:t>Investigate</a:t>
          </a:r>
          <a:endParaRPr lang="en-US" sz="2000" b="1" dirty="0"/>
        </a:p>
      </dgm:t>
    </dgm:pt>
    <dgm:pt modelId="{421CA21A-2A23-46B6-A584-EC360B01FC66}" type="parTrans" cxnId="{E68549EC-052F-4BD3-9529-19EF73071702}">
      <dgm:prSet/>
      <dgm:spPr/>
      <dgm:t>
        <a:bodyPr/>
        <a:lstStyle/>
        <a:p>
          <a:endParaRPr lang="en-US" sz="3200"/>
        </a:p>
      </dgm:t>
    </dgm:pt>
    <dgm:pt modelId="{FCDDB2A7-FE3A-4F4E-B933-1D035A35EDF3}" type="sibTrans" cxnId="{E68549EC-052F-4BD3-9529-19EF73071702}">
      <dgm:prSet custT="1"/>
      <dgm:spPr/>
      <dgm:t>
        <a:bodyPr/>
        <a:lstStyle/>
        <a:p>
          <a:endParaRPr lang="en-US" sz="1200" dirty="0"/>
        </a:p>
      </dgm:t>
    </dgm:pt>
    <dgm:pt modelId="{EB9C4CF0-F639-41CA-B0D4-F6D97F0F42B4}">
      <dgm:prSet phldrT="[Text]" custT="1"/>
      <dgm:spPr/>
      <dgm:t>
        <a:bodyPr/>
        <a:lstStyle/>
        <a:p>
          <a:r>
            <a:rPr lang="en-US" sz="2000" b="1" dirty="0" smtClean="0"/>
            <a:t>Buildout</a:t>
          </a:r>
          <a:endParaRPr lang="en-US" sz="2000" b="1" dirty="0"/>
        </a:p>
      </dgm:t>
    </dgm:pt>
    <dgm:pt modelId="{DFC89359-A1A0-4E7F-930A-FC693C293B5B}" type="parTrans" cxnId="{BE75CA30-3668-4BF5-9F54-275DE1381916}">
      <dgm:prSet/>
      <dgm:spPr/>
      <dgm:t>
        <a:bodyPr/>
        <a:lstStyle/>
        <a:p>
          <a:endParaRPr lang="en-US" sz="3200"/>
        </a:p>
      </dgm:t>
    </dgm:pt>
    <dgm:pt modelId="{2F541E42-29ED-43EB-A810-ED8BF383A08C}" type="sibTrans" cxnId="{BE75CA30-3668-4BF5-9F54-275DE1381916}">
      <dgm:prSet custT="1"/>
      <dgm:spPr/>
      <dgm:t>
        <a:bodyPr/>
        <a:lstStyle/>
        <a:p>
          <a:endParaRPr lang="en-US" sz="1200" dirty="0"/>
        </a:p>
      </dgm:t>
    </dgm:pt>
    <dgm:pt modelId="{F3FE666C-431F-4F37-A5DA-659371B6E23A}">
      <dgm:prSet phldrT="[Text]" custT="1"/>
      <dgm:spPr/>
      <dgm:t>
        <a:bodyPr/>
        <a:lstStyle/>
        <a:p>
          <a:r>
            <a:rPr lang="en-US" sz="1800" b="1" dirty="0" smtClean="0"/>
            <a:t>Market &amp; Sell</a:t>
          </a:r>
          <a:endParaRPr lang="en-US" sz="1800" b="1" dirty="0"/>
        </a:p>
      </dgm:t>
    </dgm:pt>
    <dgm:pt modelId="{001946B2-4BE4-4D5E-B200-ED740F600D12}" type="parTrans" cxnId="{B13BABE1-5C08-43EE-9A30-4D63BA00A0DD}">
      <dgm:prSet/>
      <dgm:spPr/>
      <dgm:t>
        <a:bodyPr/>
        <a:lstStyle/>
        <a:p>
          <a:endParaRPr lang="en-US" sz="3200"/>
        </a:p>
      </dgm:t>
    </dgm:pt>
    <dgm:pt modelId="{6C93EDC2-77EE-4A61-B5C2-609619DC9B04}" type="sibTrans" cxnId="{B13BABE1-5C08-43EE-9A30-4D63BA00A0DD}">
      <dgm:prSet custT="1"/>
      <dgm:spPr/>
      <dgm:t>
        <a:bodyPr/>
        <a:lstStyle/>
        <a:p>
          <a:endParaRPr lang="en-US" sz="1200"/>
        </a:p>
      </dgm:t>
    </dgm:pt>
    <dgm:pt modelId="{06EF9909-9F2F-4C78-9271-93FCD1A7A82B}" type="pres">
      <dgm:prSet presAssocID="{7BA637B0-C278-4917-A12B-6A1F146826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86507-4C83-4342-BF31-1FE89A147FA7}" type="pres">
      <dgm:prSet presAssocID="{A4F0B69A-0939-4B37-B694-4C08944C4D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11592-EE65-4ECF-9F11-59D831611BAC}" type="pres">
      <dgm:prSet presAssocID="{FCDDB2A7-FE3A-4F4E-B933-1D035A35EDF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FACFDED-22D0-4A90-950C-E7FF1B2BF881}" type="pres">
      <dgm:prSet presAssocID="{FCDDB2A7-FE3A-4F4E-B933-1D035A35EDF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1449F2D-A345-49BF-8C5C-A2071A360327}" type="pres">
      <dgm:prSet presAssocID="{EB9C4CF0-F639-41CA-B0D4-F6D97F0F42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1D856-056B-4443-A002-7C749E44758D}" type="pres">
      <dgm:prSet presAssocID="{2F541E42-29ED-43EB-A810-ED8BF383A0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102B7C-BA90-4CC5-81A2-5276D807FA0C}" type="pres">
      <dgm:prSet presAssocID="{2F541E42-29ED-43EB-A810-ED8BF383A0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941429-3BE1-4806-9CC2-5AA0A1C36DAE}" type="pres">
      <dgm:prSet presAssocID="{F3FE666C-431F-4F37-A5DA-659371B6E2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B9E1EE-9063-4BF2-ABC8-6572BA961A67}" type="presOf" srcId="{A4F0B69A-0939-4B37-B694-4C08944C4DB0}" destId="{D6C86507-4C83-4342-BF31-1FE89A147FA7}" srcOrd="0" destOrd="0" presId="urn:microsoft.com/office/officeart/2005/8/layout/process1"/>
    <dgm:cxn modelId="{BE75CA30-3668-4BF5-9F54-275DE1381916}" srcId="{7BA637B0-C278-4917-A12B-6A1F1468260C}" destId="{EB9C4CF0-F639-41CA-B0D4-F6D97F0F42B4}" srcOrd="1" destOrd="0" parTransId="{DFC89359-A1A0-4E7F-930A-FC693C293B5B}" sibTransId="{2F541E42-29ED-43EB-A810-ED8BF383A08C}"/>
    <dgm:cxn modelId="{4A437FB0-15FF-4F54-8F3F-BC1FCBAB67B1}" type="presOf" srcId="{EB9C4CF0-F639-41CA-B0D4-F6D97F0F42B4}" destId="{51449F2D-A345-49BF-8C5C-A2071A360327}" srcOrd="0" destOrd="0" presId="urn:microsoft.com/office/officeart/2005/8/layout/process1"/>
    <dgm:cxn modelId="{EE15E0F2-6D4E-4C5A-8DA8-A65CC46B0C1D}" type="presOf" srcId="{FCDDB2A7-FE3A-4F4E-B933-1D035A35EDF3}" destId="{92C11592-EE65-4ECF-9F11-59D831611BAC}" srcOrd="0" destOrd="0" presId="urn:microsoft.com/office/officeart/2005/8/layout/process1"/>
    <dgm:cxn modelId="{7E88869E-EC3D-452D-8958-52C1E35D3351}" type="presOf" srcId="{2F541E42-29ED-43EB-A810-ED8BF383A08C}" destId="{CB102B7C-BA90-4CC5-81A2-5276D807FA0C}" srcOrd="1" destOrd="0" presId="urn:microsoft.com/office/officeart/2005/8/layout/process1"/>
    <dgm:cxn modelId="{E2F55578-40F2-4F16-A5B7-F1086B405B52}" type="presOf" srcId="{FCDDB2A7-FE3A-4F4E-B933-1D035A35EDF3}" destId="{8FACFDED-22D0-4A90-950C-E7FF1B2BF881}" srcOrd="1" destOrd="0" presId="urn:microsoft.com/office/officeart/2005/8/layout/process1"/>
    <dgm:cxn modelId="{1E2B94D5-1F66-46FC-9393-7458A66EE684}" type="presOf" srcId="{2F541E42-29ED-43EB-A810-ED8BF383A08C}" destId="{CDC1D856-056B-4443-A002-7C749E44758D}" srcOrd="0" destOrd="0" presId="urn:microsoft.com/office/officeart/2005/8/layout/process1"/>
    <dgm:cxn modelId="{931E4CAA-34CA-4550-940C-875E5DAC8A39}" type="presOf" srcId="{F3FE666C-431F-4F37-A5DA-659371B6E23A}" destId="{E0941429-3BE1-4806-9CC2-5AA0A1C36DAE}" srcOrd="0" destOrd="0" presId="urn:microsoft.com/office/officeart/2005/8/layout/process1"/>
    <dgm:cxn modelId="{E68549EC-052F-4BD3-9529-19EF73071702}" srcId="{7BA637B0-C278-4917-A12B-6A1F1468260C}" destId="{A4F0B69A-0939-4B37-B694-4C08944C4DB0}" srcOrd="0" destOrd="0" parTransId="{421CA21A-2A23-46B6-A584-EC360B01FC66}" sibTransId="{FCDDB2A7-FE3A-4F4E-B933-1D035A35EDF3}"/>
    <dgm:cxn modelId="{036AA8E6-E4BE-494C-9DAF-32F4BE748AAC}" type="presOf" srcId="{7BA637B0-C278-4917-A12B-6A1F1468260C}" destId="{06EF9909-9F2F-4C78-9271-93FCD1A7A82B}" srcOrd="0" destOrd="0" presId="urn:microsoft.com/office/officeart/2005/8/layout/process1"/>
    <dgm:cxn modelId="{B13BABE1-5C08-43EE-9A30-4D63BA00A0DD}" srcId="{7BA637B0-C278-4917-A12B-6A1F1468260C}" destId="{F3FE666C-431F-4F37-A5DA-659371B6E23A}" srcOrd="2" destOrd="0" parTransId="{001946B2-4BE4-4D5E-B200-ED740F600D12}" sibTransId="{6C93EDC2-77EE-4A61-B5C2-609619DC9B04}"/>
    <dgm:cxn modelId="{83B08CE6-44BC-46A0-B870-55F0CD7451FF}" type="presParOf" srcId="{06EF9909-9F2F-4C78-9271-93FCD1A7A82B}" destId="{D6C86507-4C83-4342-BF31-1FE89A147FA7}" srcOrd="0" destOrd="0" presId="urn:microsoft.com/office/officeart/2005/8/layout/process1"/>
    <dgm:cxn modelId="{AFA4FA62-CA91-44E7-B68C-A96F823E46C2}" type="presParOf" srcId="{06EF9909-9F2F-4C78-9271-93FCD1A7A82B}" destId="{92C11592-EE65-4ECF-9F11-59D831611BAC}" srcOrd="1" destOrd="0" presId="urn:microsoft.com/office/officeart/2005/8/layout/process1"/>
    <dgm:cxn modelId="{0FD519F1-C0D9-4BA3-B5CC-A8AF2CBD46A8}" type="presParOf" srcId="{92C11592-EE65-4ECF-9F11-59D831611BAC}" destId="{8FACFDED-22D0-4A90-950C-E7FF1B2BF881}" srcOrd="0" destOrd="0" presId="urn:microsoft.com/office/officeart/2005/8/layout/process1"/>
    <dgm:cxn modelId="{1D052077-0741-4660-9375-0CB05FA5EB07}" type="presParOf" srcId="{06EF9909-9F2F-4C78-9271-93FCD1A7A82B}" destId="{51449F2D-A345-49BF-8C5C-A2071A360327}" srcOrd="2" destOrd="0" presId="urn:microsoft.com/office/officeart/2005/8/layout/process1"/>
    <dgm:cxn modelId="{0C790969-9726-412D-ABFF-E84ACF634AFC}" type="presParOf" srcId="{06EF9909-9F2F-4C78-9271-93FCD1A7A82B}" destId="{CDC1D856-056B-4443-A002-7C749E44758D}" srcOrd="3" destOrd="0" presId="urn:microsoft.com/office/officeart/2005/8/layout/process1"/>
    <dgm:cxn modelId="{C2979AF9-0E3F-4502-87B2-2C97386441C8}" type="presParOf" srcId="{CDC1D856-056B-4443-A002-7C749E44758D}" destId="{CB102B7C-BA90-4CC5-81A2-5276D807FA0C}" srcOrd="0" destOrd="0" presId="urn:microsoft.com/office/officeart/2005/8/layout/process1"/>
    <dgm:cxn modelId="{E15DA085-7BFA-4E71-A102-5A4BF3686919}" type="presParOf" srcId="{06EF9909-9F2F-4C78-9271-93FCD1A7A82B}" destId="{E0941429-3BE1-4806-9CC2-5AA0A1C36D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637B0-C278-4917-A12B-6A1F1468260C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F0B69A-0939-4B37-B694-4C08944C4DB0}">
      <dgm:prSet phldrT="[Text]" custT="1"/>
      <dgm:spPr/>
      <dgm:t>
        <a:bodyPr/>
        <a:lstStyle/>
        <a:p>
          <a:r>
            <a:rPr lang="en-US" sz="2000" b="1" dirty="0" smtClean="0"/>
            <a:t>Investigate</a:t>
          </a:r>
          <a:endParaRPr lang="en-US" sz="2000" b="1" dirty="0"/>
        </a:p>
      </dgm:t>
    </dgm:pt>
    <dgm:pt modelId="{421CA21A-2A23-46B6-A584-EC360B01FC66}" type="parTrans" cxnId="{E68549EC-052F-4BD3-9529-19EF73071702}">
      <dgm:prSet/>
      <dgm:spPr/>
      <dgm:t>
        <a:bodyPr/>
        <a:lstStyle/>
        <a:p>
          <a:endParaRPr lang="en-US" sz="3200"/>
        </a:p>
      </dgm:t>
    </dgm:pt>
    <dgm:pt modelId="{FCDDB2A7-FE3A-4F4E-B933-1D035A35EDF3}" type="sibTrans" cxnId="{E68549EC-052F-4BD3-9529-19EF73071702}">
      <dgm:prSet custT="1"/>
      <dgm:spPr/>
      <dgm:t>
        <a:bodyPr/>
        <a:lstStyle/>
        <a:p>
          <a:endParaRPr lang="en-US" sz="1200" dirty="0"/>
        </a:p>
      </dgm:t>
    </dgm:pt>
    <dgm:pt modelId="{EB9C4CF0-F639-41CA-B0D4-F6D97F0F42B4}">
      <dgm:prSet phldrT="[Text]" custT="1"/>
      <dgm:spPr/>
      <dgm:t>
        <a:bodyPr/>
        <a:lstStyle/>
        <a:p>
          <a:r>
            <a:rPr lang="en-US" sz="2000" b="1" dirty="0" smtClean="0"/>
            <a:t>Buildout</a:t>
          </a:r>
          <a:endParaRPr lang="en-US" sz="2000" b="1" dirty="0"/>
        </a:p>
      </dgm:t>
    </dgm:pt>
    <dgm:pt modelId="{DFC89359-A1A0-4E7F-930A-FC693C293B5B}" type="parTrans" cxnId="{BE75CA30-3668-4BF5-9F54-275DE1381916}">
      <dgm:prSet/>
      <dgm:spPr/>
      <dgm:t>
        <a:bodyPr/>
        <a:lstStyle/>
        <a:p>
          <a:endParaRPr lang="en-US" sz="3200"/>
        </a:p>
      </dgm:t>
    </dgm:pt>
    <dgm:pt modelId="{2F541E42-29ED-43EB-A810-ED8BF383A08C}" type="sibTrans" cxnId="{BE75CA30-3668-4BF5-9F54-275DE1381916}">
      <dgm:prSet custT="1"/>
      <dgm:spPr/>
      <dgm:t>
        <a:bodyPr/>
        <a:lstStyle/>
        <a:p>
          <a:endParaRPr lang="en-US" sz="1200" dirty="0"/>
        </a:p>
      </dgm:t>
    </dgm:pt>
    <dgm:pt modelId="{F3FE666C-431F-4F37-A5DA-659371B6E23A}">
      <dgm:prSet phldrT="[Text]" custT="1"/>
      <dgm:spPr/>
      <dgm:t>
        <a:bodyPr/>
        <a:lstStyle/>
        <a:p>
          <a:r>
            <a:rPr lang="en-US" sz="1800" b="1" dirty="0" smtClean="0"/>
            <a:t>Market &amp; Sell</a:t>
          </a:r>
          <a:endParaRPr lang="en-US" sz="1800" b="1" dirty="0"/>
        </a:p>
      </dgm:t>
    </dgm:pt>
    <dgm:pt modelId="{001946B2-4BE4-4D5E-B200-ED740F600D12}" type="parTrans" cxnId="{B13BABE1-5C08-43EE-9A30-4D63BA00A0DD}">
      <dgm:prSet/>
      <dgm:spPr/>
      <dgm:t>
        <a:bodyPr/>
        <a:lstStyle/>
        <a:p>
          <a:endParaRPr lang="en-US" sz="3200"/>
        </a:p>
      </dgm:t>
    </dgm:pt>
    <dgm:pt modelId="{6C93EDC2-77EE-4A61-B5C2-609619DC9B04}" type="sibTrans" cxnId="{B13BABE1-5C08-43EE-9A30-4D63BA00A0DD}">
      <dgm:prSet custT="1"/>
      <dgm:spPr/>
      <dgm:t>
        <a:bodyPr/>
        <a:lstStyle/>
        <a:p>
          <a:endParaRPr lang="en-US" sz="1200"/>
        </a:p>
      </dgm:t>
    </dgm:pt>
    <dgm:pt modelId="{06EF9909-9F2F-4C78-9271-93FCD1A7A82B}" type="pres">
      <dgm:prSet presAssocID="{7BA637B0-C278-4917-A12B-6A1F146826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86507-4C83-4342-BF31-1FE89A147FA7}" type="pres">
      <dgm:prSet presAssocID="{A4F0B69A-0939-4B37-B694-4C08944C4D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11592-EE65-4ECF-9F11-59D831611BAC}" type="pres">
      <dgm:prSet presAssocID="{FCDDB2A7-FE3A-4F4E-B933-1D035A35EDF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FACFDED-22D0-4A90-950C-E7FF1B2BF881}" type="pres">
      <dgm:prSet presAssocID="{FCDDB2A7-FE3A-4F4E-B933-1D035A35EDF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1449F2D-A345-49BF-8C5C-A2071A360327}" type="pres">
      <dgm:prSet presAssocID="{EB9C4CF0-F639-41CA-B0D4-F6D97F0F42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1D856-056B-4443-A002-7C749E44758D}" type="pres">
      <dgm:prSet presAssocID="{2F541E42-29ED-43EB-A810-ED8BF383A0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102B7C-BA90-4CC5-81A2-5276D807FA0C}" type="pres">
      <dgm:prSet presAssocID="{2F541E42-29ED-43EB-A810-ED8BF383A0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941429-3BE1-4806-9CC2-5AA0A1C36DAE}" type="pres">
      <dgm:prSet presAssocID="{F3FE666C-431F-4F37-A5DA-659371B6E2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B24C1-DA2B-435E-A2C8-491955D342C1}" type="presOf" srcId="{FCDDB2A7-FE3A-4F4E-B933-1D035A35EDF3}" destId="{8FACFDED-22D0-4A90-950C-E7FF1B2BF881}" srcOrd="1" destOrd="0" presId="urn:microsoft.com/office/officeart/2005/8/layout/process1"/>
    <dgm:cxn modelId="{BE75CA30-3668-4BF5-9F54-275DE1381916}" srcId="{7BA637B0-C278-4917-A12B-6A1F1468260C}" destId="{EB9C4CF0-F639-41CA-B0D4-F6D97F0F42B4}" srcOrd="1" destOrd="0" parTransId="{DFC89359-A1A0-4E7F-930A-FC693C293B5B}" sibTransId="{2F541E42-29ED-43EB-A810-ED8BF383A08C}"/>
    <dgm:cxn modelId="{400BD5E9-1512-477C-92BB-85B2EB16DC9D}" type="presOf" srcId="{A4F0B69A-0939-4B37-B694-4C08944C4DB0}" destId="{D6C86507-4C83-4342-BF31-1FE89A147FA7}" srcOrd="0" destOrd="0" presId="urn:microsoft.com/office/officeart/2005/8/layout/process1"/>
    <dgm:cxn modelId="{2818E20E-745B-4BD3-905D-B393587108E8}" type="presOf" srcId="{2F541E42-29ED-43EB-A810-ED8BF383A08C}" destId="{CDC1D856-056B-4443-A002-7C749E44758D}" srcOrd="0" destOrd="0" presId="urn:microsoft.com/office/officeart/2005/8/layout/process1"/>
    <dgm:cxn modelId="{A0367631-599C-4308-B73B-C057080034BF}" type="presOf" srcId="{F3FE666C-431F-4F37-A5DA-659371B6E23A}" destId="{E0941429-3BE1-4806-9CC2-5AA0A1C36DAE}" srcOrd="0" destOrd="0" presId="urn:microsoft.com/office/officeart/2005/8/layout/process1"/>
    <dgm:cxn modelId="{FB3304A9-AF30-400A-91BF-B1EBDB35E9A5}" type="presOf" srcId="{EB9C4CF0-F639-41CA-B0D4-F6D97F0F42B4}" destId="{51449F2D-A345-49BF-8C5C-A2071A360327}" srcOrd="0" destOrd="0" presId="urn:microsoft.com/office/officeart/2005/8/layout/process1"/>
    <dgm:cxn modelId="{729BE602-CEFA-4081-9EEB-69AFE2E515E3}" type="presOf" srcId="{2F541E42-29ED-43EB-A810-ED8BF383A08C}" destId="{CB102B7C-BA90-4CC5-81A2-5276D807FA0C}" srcOrd="1" destOrd="0" presId="urn:microsoft.com/office/officeart/2005/8/layout/process1"/>
    <dgm:cxn modelId="{E68549EC-052F-4BD3-9529-19EF73071702}" srcId="{7BA637B0-C278-4917-A12B-6A1F1468260C}" destId="{A4F0B69A-0939-4B37-B694-4C08944C4DB0}" srcOrd="0" destOrd="0" parTransId="{421CA21A-2A23-46B6-A584-EC360B01FC66}" sibTransId="{FCDDB2A7-FE3A-4F4E-B933-1D035A35EDF3}"/>
    <dgm:cxn modelId="{B5FC84DC-28FF-4743-921D-03CB64E66A99}" type="presOf" srcId="{FCDDB2A7-FE3A-4F4E-B933-1D035A35EDF3}" destId="{92C11592-EE65-4ECF-9F11-59D831611BAC}" srcOrd="0" destOrd="0" presId="urn:microsoft.com/office/officeart/2005/8/layout/process1"/>
    <dgm:cxn modelId="{B13BABE1-5C08-43EE-9A30-4D63BA00A0DD}" srcId="{7BA637B0-C278-4917-A12B-6A1F1468260C}" destId="{F3FE666C-431F-4F37-A5DA-659371B6E23A}" srcOrd="2" destOrd="0" parTransId="{001946B2-4BE4-4D5E-B200-ED740F600D12}" sibTransId="{6C93EDC2-77EE-4A61-B5C2-609619DC9B04}"/>
    <dgm:cxn modelId="{14B09D1A-3479-468C-9B04-599A65F89249}" type="presOf" srcId="{7BA637B0-C278-4917-A12B-6A1F1468260C}" destId="{06EF9909-9F2F-4C78-9271-93FCD1A7A82B}" srcOrd="0" destOrd="0" presId="urn:microsoft.com/office/officeart/2005/8/layout/process1"/>
    <dgm:cxn modelId="{ADFF005D-A793-4D2F-88C7-C8C8A59D09F9}" type="presParOf" srcId="{06EF9909-9F2F-4C78-9271-93FCD1A7A82B}" destId="{D6C86507-4C83-4342-BF31-1FE89A147FA7}" srcOrd="0" destOrd="0" presId="urn:microsoft.com/office/officeart/2005/8/layout/process1"/>
    <dgm:cxn modelId="{88CCFF63-A118-4788-90DD-369C9F797A3C}" type="presParOf" srcId="{06EF9909-9F2F-4C78-9271-93FCD1A7A82B}" destId="{92C11592-EE65-4ECF-9F11-59D831611BAC}" srcOrd="1" destOrd="0" presId="urn:microsoft.com/office/officeart/2005/8/layout/process1"/>
    <dgm:cxn modelId="{A140A2FC-669A-4E15-97C8-D2DB36E485CD}" type="presParOf" srcId="{92C11592-EE65-4ECF-9F11-59D831611BAC}" destId="{8FACFDED-22D0-4A90-950C-E7FF1B2BF881}" srcOrd="0" destOrd="0" presId="urn:microsoft.com/office/officeart/2005/8/layout/process1"/>
    <dgm:cxn modelId="{0AEC149D-1B57-43E0-8005-A4C575DDBC17}" type="presParOf" srcId="{06EF9909-9F2F-4C78-9271-93FCD1A7A82B}" destId="{51449F2D-A345-49BF-8C5C-A2071A360327}" srcOrd="2" destOrd="0" presId="urn:microsoft.com/office/officeart/2005/8/layout/process1"/>
    <dgm:cxn modelId="{7FCC8F47-98E3-4A53-875E-D1E39754BD14}" type="presParOf" srcId="{06EF9909-9F2F-4C78-9271-93FCD1A7A82B}" destId="{CDC1D856-056B-4443-A002-7C749E44758D}" srcOrd="3" destOrd="0" presId="urn:microsoft.com/office/officeart/2005/8/layout/process1"/>
    <dgm:cxn modelId="{16054DDD-A0BD-4355-A64D-CCF4D8A84A6D}" type="presParOf" srcId="{CDC1D856-056B-4443-A002-7C749E44758D}" destId="{CB102B7C-BA90-4CC5-81A2-5276D807FA0C}" srcOrd="0" destOrd="0" presId="urn:microsoft.com/office/officeart/2005/8/layout/process1"/>
    <dgm:cxn modelId="{36257F31-BE44-4298-96E1-57C1AD13B1BF}" type="presParOf" srcId="{06EF9909-9F2F-4C78-9271-93FCD1A7A82B}" destId="{E0941429-3BE1-4806-9CC2-5AA0A1C36D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86507-4C83-4342-BF31-1FE89A147FA7}">
      <dsp:nvSpPr>
        <dsp:cNvPr id="0" name=""/>
        <dsp:cNvSpPr/>
      </dsp:nvSpPr>
      <dsp:spPr>
        <a:xfrm>
          <a:off x="7099" y="735047"/>
          <a:ext cx="2121842" cy="1273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Investigate</a:t>
          </a:r>
          <a:endParaRPr lang="en-US" sz="2000" b="1" kern="1200" dirty="0"/>
        </a:p>
      </dsp:txBody>
      <dsp:txXfrm>
        <a:off x="7099" y="735047"/>
        <a:ext cx="2121842" cy="1273105"/>
      </dsp:txXfrm>
    </dsp:sp>
    <dsp:sp modelId="{92C11592-EE65-4ECF-9F11-59D831611BAC}">
      <dsp:nvSpPr>
        <dsp:cNvPr id="0" name=""/>
        <dsp:cNvSpPr/>
      </dsp:nvSpPr>
      <dsp:spPr>
        <a:xfrm>
          <a:off x="2341125" y="1108491"/>
          <a:ext cx="449830" cy="526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41125" y="1108491"/>
        <a:ext cx="449830" cy="526216"/>
      </dsp:txXfrm>
    </dsp:sp>
    <dsp:sp modelId="{51449F2D-A345-49BF-8C5C-A2071A360327}">
      <dsp:nvSpPr>
        <dsp:cNvPr id="0" name=""/>
        <dsp:cNvSpPr/>
      </dsp:nvSpPr>
      <dsp:spPr>
        <a:xfrm>
          <a:off x="2977678" y="735047"/>
          <a:ext cx="2121842" cy="1273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519763"/>
                <a:satOff val="25275"/>
                <a:lumOff val="-12942"/>
                <a:alphaOff val="0"/>
                <a:tint val="74000"/>
              </a:schemeClr>
            </a:gs>
            <a:gs pos="49000">
              <a:schemeClr val="accent4">
                <a:hueOff val="-6519763"/>
                <a:satOff val="25275"/>
                <a:lumOff val="-12942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-6519763"/>
                <a:satOff val="25275"/>
                <a:lumOff val="-12942"/>
                <a:alphaOff val="0"/>
                <a:shade val="55000"/>
                <a:satMod val="150000"/>
              </a:schemeClr>
            </a:gs>
            <a:gs pos="92000">
              <a:schemeClr val="accent4">
                <a:hueOff val="-6519763"/>
                <a:satOff val="25275"/>
                <a:lumOff val="-1294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-6519763"/>
                <a:satOff val="25275"/>
                <a:lumOff val="-1294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-6519763"/>
              <a:satOff val="25275"/>
              <a:lumOff val="-12942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Buildout</a:t>
          </a:r>
          <a:endParaRPr lang="en-US" sz="2000" b="1" kern="1200" dirty="0"/>
        </a:p>
      </dsp:txBody>
      <dsp:txXfrm>
        <a:off x="2977678" y="735047"/>
        <a:ext cx="2121842" cy="1273105"/>
      </dsp:txXfrm>
    </dsp:sp>
    <dsp:sp modelId="{CDC1D856-056B-4443-A002-7C749E44758D}">
      <dsp:nvSpPr>
        <dsp:cNvPr id="0" name=""/>
        <dsp:cNvSpPr/>
      </dsp:nvSpPr>
      <dsp:spPr>
        <a:xfrm>
          <a:off x="5311705" y="1108491"/>
          <a:ext cx="449830" cy="526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3039525"/>
                <a:satOff val="50550"/>
                <a:lumOff val="-25883"/>
                <a:alphaOff val="0"/>
                <a:tint val="74000"/>
              </a:schemeClr>
            </a:gs>
            <a:gs pos="49000">
              <a:schemeClr val="accent4">
                <a:hueOff val="-13039525"/>
                <a:satOff val="50550"/>
                <a:lumOff val="-2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-13039525"/>
                <a:satOff val="50550"/>
                <a:lumOff val="-25883"/>
                <a:alphaOff val="0"/>
                <a:shade val="55000"/>
                <a:satMod val="150000"/>
              </a:schemeClr>
            </a:gs>
            <a:gs pos="92000">
              <a:schemeClr val="accent4">
                <a:hueOff val="-13039525"/>
                <a:satOff val="50550"/>
                <a:lumOff val="-2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-13039525"/>
                <a:satOff val="50550"/>
                <a:lumOff val="-2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-13039525"/>
              <a:satOff val="50550"/>
              <a:lumOff val="-2588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311705" y="1108491"/>
        <a:ext cx="449830" cy="526216"/>
      </dsp:txXfrm>
    </dsp:sp>
    <dsp:sp modelId="{E0941429-3BE1-4806-9CC2-5AA0A1C36DAE}">
      <dsp:nvSpPr>
        <dsp:cNvPr id="0" name=""/>
        <dsp:cNvSpPr/>
      </dsp:nvSpPr>
      <dsp:spPr>
        <a:xfrm>
          <a:off x="5948258" y="735047"/>
          <a:ext cx="2121842" cy="1273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039525"/>
                <a:satOff val="50550"/>
                <a:lumOff val="-25883"/>
                <a:alphaOff val="0"/>
                <a:tint val="74000"/>
              </a:schemeClr>
            </a:gs>
            <a:gs pos="49000">
              <a:schemeClr val="accent4">
                <a:hueOff val="-13039525"/>
                <a:satOff val="50550"/>
                <a:lumOff val="-2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-13039525"/>
                <a:satOff val="50550"/>
                <a:lumOff val="-25883"/>
                <a:alphaOff val="0"/>
                <a:shade val="55000"/>
                <a:satMod val="150000"/>
              </a:schemeClr>
            </a:gs>
            <a:gs pos="92000">
              <a:schemeClr val="accent4">
                <a:hueOff val="-13039525"/>
                <a:satOff val="50550"/>
                <a:lumOff val="-2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-13039525"/>
                <a:satOff val="50550"/>
                <a:lumOff val="-2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-13039525"/>
              <a:satOff val="50550"/>
              <a:lumOff val="-2588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Market &amp; Sell</a:t>
          </a:r>
          <a:endParaRPr lang="en-US" sz="1800" b="1" kern="1200" dirty="0"/>
        </a:p>
      </dsp:txBody>
      <dsp:txXfrm>
        <a:off x="5948258" y="735047"/>
        <a:ext cx="2121842" cy="12731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198-D814-4F07-A84F-942E63C84983}" type="datetimeFigureOut">
              <a:rPr lang="en-US" smtClean="0"/>
              <a:pPr/>
              <a:t>7/22/2009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48399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BCD4-166E-446F-AF18-7D4A0CF9AEF6}" type="datetimeFigureOut">
              <a:rPr lang="en-US" smtClean="0"/>
              <a:pPr/>
              <a:t>7/22/2009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6D330-D635-4C45-B82A-AA8E4119660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8383-DEA9-4140-B37E-34BD2BD93B2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8383-DEA9-4140-B37E-34BD2BD93B2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861ED-465D-43FA-9671-8D94A92B3678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90AF7-2C27-4D85-941C-3A1033C9711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90AF7-2C27-4D85-941C-3A1033C9711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617F17-64BC-4A2E-ADE1-AB5EC1AD9AF8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617F17-64BC-4A2E-ADE1-AB5EC1AD9AF8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70CFC0-E760-4EB1-AA1D-57B379717344}" type="datetime8">
              <a:rPr lang="en-US"/>
              <a:pPr/>
              <a:t>7/22/2009 2:13 PM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9AA8A-0580-4D2C-A4D2-FE275B821D3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764186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0617"/>
            <a:fld id="{714BCAAB-3741-4161-8530-37A96367C146}" type="datetime8">
              <a:rPr lang="en-US" smtClean="0">
                <a:latin typeface="Arial" charset="0"/>
                <a:ea typeface="MS PGothic" pitchFamily="34" charset="-128"/>
              </a:rPr>
              <a:pPr defTabSz="920617"/>
              <a:t>7/22/2009 2:13 PM</a:t>
            </a:fld>
            <a:endParaRPr lang="en-US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17"/>
            <a:fld id="{7F18CF43-13A0-4F75-BB10-8B93A0A568D2}" type="slidenum">
              <a:rPr lang="en-US" smtClean="0">
                <a:latin typeface="Arial" charset="0"/>
                <a:ea typeface="MS PGothic" pitchFamily="34" charset="-128"/>
              </a:rPr>
              <a:pPr defTabSz="920617"/>
              <a:t>28</a:t>
            </a:fld>
            <a:endParaRPr lang="en-US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 defTabSz="912879"/>
            <a:fld id="{D3541C9B-3A0C-4F7A-A536-06DFE0F24BF6}" type="slidenum">
              <a:rPr lang="en-US" smtClean="0">
                <a:latin typeface="Arial" pitchFamily="34" charset="0"/>
              </a:rPr>
              <a:pPr defTabSz="912879"/>
              <a:t>33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4406900"/>
            <a:ext cx="5470524" cy="1523494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0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2895601"/>
            <a:ext cx="5470524" cy="1447800"/>
          </a:xfrm>
        </p:spPr>
        <p:txBody>
          <a:bodyPr vert="horz" lIns="0" tIns="0" rIns="0" bIns="0" rtlCol="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4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92474" y="506717"/>
            <a:ext cx="5470525" cy="914096"/>
          </a:xfrm>
        </p:spPr>
        <p:txBody>
          <a:bodyPr wrap="square" anchor="t" anchorCtr="0">
            <a:norm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en-US" sz="6600" b="1" kern="1200" cap="all" spc="-150" baseline="0" dirty="0" smtClean="0">
                <a:ln w="3175">
                  <a:noFill/>
                </a:ln>
                <a:gradFill>
                  <a:gsLst>
                    <a:gs pos="5000">
                      <a:schemeClr val="tx1">
                        <a:alpha val="50000"/>
                      </a:schemeClr>
                    </a:gs>
                    <a:gs pos="85000">
                      <a:schemeClr val="tx2">
                        <a:alpha val="50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42015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1 - Prints in GRAYSCAL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st_Days_PPT_divid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4406900"/>
            <a:ext cx="5218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599" y="2906713"/>
            <a:ext cx="5218113" cy="14366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17758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700" r:id="rId4"/>
    <p:sldLayoutId id="2147483701" r:id="rId5"/>
    <p:sldLayoutId id="2147483702" r:id="rId6"/>
    <p:sldLayoutId id="2147483724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dirty="0">
          <a:ln w="3175">
            <a:noFill/>
          </a:ln>
          <a:gradFill>
            <a:gsLst>
              <a:gs pos="5000">
                <a:schemeClr val="tx1"/>
              </a:gs>
              <a:gs pos="85000">
                <a:schemeClr val="tx2"/>
              </a:gs>
            </a:gsLst>
            <a:lin ang="5400000" scaled="0"/>
          </a:gradFill>
          <a:effectLst>
            <a:outerShdw blurRad="889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44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30238" indent="-2857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4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14400" indent="-2841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146175" indent="-2317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371600" indent="-2254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0"/>
        </a:buBlip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bizspar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icrosoft.com/mt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icrosoft.com/bizspark" TargetMode="External"/><Relationship Id="rId4" Type="http://schemas.openxmlformats.org/officeDocument/2006/relationships/hyperlink" Target="http://www.isvnx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hyperlink" Target="http://www.microsoft.com/hosting/programs/incubationcenter.msp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://www.azure.com/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mingofage-saas.com/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GEinfo@microsoft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sisvoff@microsoft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plussready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3908" y="228600"/>
            <a:ext cx="6716184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6237" y="5410200"/>
            <a:ext cx="8391525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4163" indent="-284163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4"/>
              </a:buBlip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Evaluate your business on critical </a:t>
            </a:r>
            <a:r>
              <a:rPr lang="en-US" sz="2400" dirty="0" smtClean="0"/>
              <a:t>Software+Services </a:t>
            </a: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Success Factors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3908" y="228600"/>
            <a:ext cx="6716184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1" y="5410200"/>
            <a:ext cx="876299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4163" indent="-284163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4"/>
              </a:buBlip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Readiness rating and recommendations</a:t>
            </a:r>
          </a:p>
          <a:p>
            <a:pPr marL="284163" indent="-284163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4"/>
              </a:buBlip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Save as PDF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2743200"/>
            <a:ext cx="8534399" cy="1981200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0446" y="2301223"/>
            <a:ext cx="8543109" cy="4419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41161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The investigation stage</a:t>
            </a:r>
          </a:p>
          <a:p>
            <a:r>
              <a:rPr lang="en-US" dirty="0" smtClean="0"/>
              <a:t>The buildout stage</a:t>
            </a:r>
          </a:p>
          <a:p>
            <a:pPr lvl="1"/>
            <a:r>
              <a:rPr lang="en-US" dirty="0" smtClean="0"/>
              <a:t>For startups: BizSpark</a:t>
            </a:r>
          </a:p>
          <a:p>
            <a:pPr lvl="1"/>
            <a:r>
              <a:rPr lang="en-US" dirty="0" smtClean="0"/>
              <a:t>For managed partners: The MTCs</a:t>
            </a:r>
          </a:p>
          <a:p>
            <a:pPr lvl="1"/>
            <a:r>
              <a:rPr lang="en-US" dirty="0" smtClean="0"/>
              <a:t>For unmanaged partners: The NXT program</a:t>
            </a:r>
          </a:p>
          <a:p>
            <a:pPr lvl="1"/>
            <a:r>
              <a:rPr lang="en-US" dirty="0" smtClean="0"/>
              <a:t>Preparing for hosting: The Software+Services Incubation Center program and SPLA licensing</a:t>
            </a:r>
          </a:p>
          <a:p>
            <a:r>
              <a:rPr lang="en-US" dirty="0" smtClean="0"/>
              <a:t>The market/sell stage</a:t>
            </a:r>
          </a:p>
          <a:p>
            <a:r>
              <a:rPr lang="en-US" dirty="0" smtClean="0"/>
              <a:t>How you can get started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dirty="0" smtClean="0"/>
              <a:t>A Special Opportunity for Startups </a:t>
            </a: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BizSpark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619690"/>
            <a:ext cx="7772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63" rtl="0"/>
            <a:r>
              <a:rPr lang="en-US" sz="2400" b="1" dirty="0">
                <a:gradFill>
                  <a:gsLst>
                    <a:gs pos="5000">
                      <a:schemeClr val="bg1"/>
                    </a:gs>
                    <a:gs pos="8500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hlinkClick r:id="rId3"/>
              </a:rPr>
              <a:t>http://www.microsoft.com/bizspark</a:t>
            </a:r>
            <a:r>
              <a:rPr lang="en-US" sz="2400" b="1" dirty="0">
                <a:gradFill>
                  <a:gsLst>
                    <a:gs pos="5000">
                      <a:schemeClr val="bg1"/>
                    </a:gs>
                    <a:gs pos="8500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447800"/>
            <a:ext cx="839152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Microsoft BizSpark is a new program that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unites Startups with resources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 It is an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extension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to existing Microsoft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Local Software Economy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and academic programs, such as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DreamSpark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, and is delivered in partnership with the entrepreneur and hosting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communities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0446" y="2620772"/>
            <a:ext cx="8543109" cy="2946743"/>
            <a:chOff x="300446" y="2773172"/>
            <a:chExt cx="8543109" cy="2946743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3168444"/>
              <a:ext cx="8534399" cy="2551471"/>
              <a:chOff x="304800" y="3168444"/>
              <a:chExt cx="8534399" cy="2551471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04800" y="3168444"/>
                <a:ext cx="8534399" cy="2551471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3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4" name="Picture 5" descr="men two talking laptop meeting office conference roon wondows copy.pn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611491" y="3310216"/>
                <a:ext cx="3227708" cy="2409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300446" y="2773172"/>
              <a:ext cx="8543109" cy="39035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</a:rPr>
                <a:t>What do you get?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61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200400"/>
              <a:ext cx="5943600" cy="24652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Full-featured, world-class development tools and </a:t>
              </a:r>
              <a:b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platform technologies, all for a small fee (USD$100)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Rights to put Microsoft server products into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production, with no CPU limits, at no additional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cost for three years, on your own or with a </a:t>
              </a:r>
              <a:b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</a:b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BizSpark hosting partner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b="1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Visibility on Microsoft’s Startup Zone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A united, global community of support resources</a:t>
              </a:r>
            </a:p>
            <a:p>
              <a:pPr marL="231775" lvl="0" indent="-231775" defTabSz="914363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8BEE2"/>
                </a:buClr>
                <a:buSzPct val="100000"/>
                <a:buBlip>
                  <a:blip r:embed="rId5"/>
                </a:buBlip>
                <a:defRPr/>
              </a:pPr>
              <a:r>
                <a:rPr lang="en-US" sz="1800" dirty="0" smtClean="0">
                  <a:gradFill>
                    <a:gsLst>
                      <a:gs pos="5000">
                        <a:srgbClr val="FFFFFF"/>
                      </a:gs>
                      <a:gs pos="85000">
                        <a:srgbClr val="FFFFFF"/>
                      </a:gs>
                    </a:gsLst>
                    <a:lin ang="5400000" scaled="0"/>
                  </a:gradFill>
                  <a:latin typeface="Segoe"/>
                </a:rPr>
                <a:t>A committed partner in achieving success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038600" y="1341620"/>
            <a:ext cx="4800600" cy="4678180"/>
            <a:chOff x="4038600" y="1341620"/>
            <a:chExt cx="4800600" cy="467818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038600" y="1341620"/>
              <a:ext cx="4800600" cy="4678180"/>
            </a:xfrm>
            <a:prstGeom prst="rect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648200" y="1420813"/>
              <a:ext cx="4114800" cy="3222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61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726500" y="1477780"/>
              <a:ext cx="3958201" cy="249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Requirements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728599" y="1905000"/>
              <a:ext cx="4034401" cy="39056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When entering the program, all of the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following must be true about the startup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Building a software-based product or service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business for less than three years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Less than $1M in revenue 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 private company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363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production licenses, startups must be…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Building a new software as a service offer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(to be delivered on any platform)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over the Internet</a:t>
              </a:r>
            </a:p>
            <a:p>
              <a:pPr marL="0" marR="0" lvl="0" indent="0" algn="l" defTabSz="914363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Program length is three years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Startups re-enroll annually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(confirming their ownership hasn’t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changed, and they haven’t gone public)</a:t>
              </a:r>
            </a:p>
            <a:p>
              <a:pPr marL="173038" marR="0" lvl="0" indent="-173038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8BEE2"/>
                </a:buClr>
                <a:buSzPct val="100000"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USD $100 fee due when Startups exit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program, not when they join so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up-front payment is required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" y="1341620"/>
            <a:ext cx="4267200" cy="4678180"/>
            <a:chOff x="228600" y="1295400"/>
            <a:chExt cx="4267200" cy="467818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28600" y="1295400"/>
              <a:ext cx="4267200" cy="4678180"/>
            </a:xfrm>
            <a:prstGeom prst="rect">
              <a:avLst/>
            </a:prstGeom>
            <a:solidFill>
              <a:schemeClr val="bg2">
                <a:alpha val="3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04800" y="5257800"/>
              <a:ext cx="4119155" cy="648325"/>
              <a:chOff x="304800" y="5257800"/>
              <a:chExt cx="4119155" cy="64832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4800" y="5257800"/>
                <a:ext cx="4119155" cy="648325"/>
                <a:chOff x="300446" y="1371601"/>
                <a:chExt cx="4119155" cy="648325"/>
              </a:xfrm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04801" y="1707630"/>
                  <a:ext cx="4114800" cy="312296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00446" y="1371601"/>
                  <a:ext cx="4118999" cy="32978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 bwMode="auto">
              <a:xfrm>
                <a:off x="381000" y="5334000"/>
                <a:ext cx="3962400" cy="5201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“Run Your Business” for Internal Use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Live Workspace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04800" y="2644514"/>
              <a:ext cx="4119155" cy="2483371"/>
              <a:chOff x="304800" y="2666999"/>
              <a:chExt cx="4119155" cy="248337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4800" y="2666999"/>
                <a:ext cx="4119155" cy="2483371"/>
                <a:chOff x="300446" y="1371600"/>
                <a:chExt cx="4119155" cy="2483371"/>
              </a:xfrm>
            </p:grpSpPr>
            <p:sp>
              <p:nvSpPr>
                <p:cNvPr id="21" name="Rectangle 20"/>
                <p:cNvSpPr/>
                <p:nvPr/>
              </p:nvSpPr>
              <p:spPr bwMode="auto">
                <a:xfrm>
                  <a:off x="304801" y="1934981"/>
                  <a:ext cx="4114800" cy="191999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00446" y="1371600"/>
                  <a:ext cx="4118999" cy="55588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 bwMode="auto">
              <a:xfrm>
                <a:off x="381000" y="2711070"/>
                <a:ext cx="3962400" cy="23945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“Production” Licenses for </a:t>
                </a:r>
                <a:b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</a:b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hosted online applications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Windows </a:t>
                </a: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Server 2008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SQL </a:t>
                </a: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Server 2008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SharePoint Portal </a:t>
                </a: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Server 2008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Systems Center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BizTalk </a:t>
                </a: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Server 2006 R2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Live Services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Cloud Services as they arrive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0446" y="1371601"/>
              <a:ext cx="4119155" cy="1142999"/>
              <a:chOff x="300446" y="1371601"/>
              <a:chExt cx="4119155" cy="114299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00446" y="1371601"/>
                <a:ext cx="4119155" cy="1142999"/>
                <a:chOff x="300446" y="1371601"/>
                <a:chExt cx="4119155" cy="1142999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304801" y="1693889"/>
                  <a:ext cx="4114800" cy="82071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300446" y="1371601"/>
                  <a:ext cx="4118999" cy="32228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 bwMode="auto">
              <a:xfrm>
                <a:off x="381000" y="1420813"/>
                <a:ext cx="3962400" cy="10618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Design, Dev, Test Tools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Expression Studio 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VS TS w/MSDN Premium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Team Foundation Server (TFS)</a:t>
                </a:r>
              </a:p>
            </p:txBody>
          </p:sp>
        </p:grp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And Requirements</a:t>
            </a:r>
            <a:endParaRPr lang="en-US" dirty="0"/>
          </a:p>
        </p:txBody>
      </p:sp>
      <p:sp>
        <p:nvSpPr>
          <p:cNvPr id="11" name="Right Arrow Callout 10"/>
          <p:cNvSpPr/>
          <p:nvPr/>
        </p:nvSpPr>
        <p:spPr>
          <a:xfrm rot="717550" flipH="1">
            <a:off x="7003102" y="2796043"/>
            <a:ext cx="1311275" cy="440671"/>
          </a:xfrm>
          <a:prstGeom prst="rightArrowCallout">
            <a:avLst>
              <a:gd name="adj1" fmla="val 28423"/>
              <a:gd name="adj2" fmla="val 34188"/>
              <a:gd name="adj3" fmla="val 31126"/>
              <a:gd name="adj4" fmla="val 682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indent="-460375" algn="ctr" defTabSz="914363" eaLnBrk="0" hangingPunct="0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</a:rPr>
              <a:t>2-4 local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variants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828800" y="4617267"/>
            <a:ext cx="6510528" cy="1491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lang="it-IT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824" name="TextBox 61"/>
          <p:cNvSpPr txBox="1">
            <a:spLocks noChangeArrowheads="1"/>
          </p:cNvSpPr>
          <p:nvPr/>
        </p:nvSpPr>
        <p:spPr bwMode="auto">
          <a:xfrm>
            <a:off x="914400" y="1729871"/>
            <a:ext cx="192563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Step </a:t>
            </a:r>
            <a:r>
              <a:rPr lang="it-IT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2: </a:t>
            </a:r>
            <a:r>
              <a:rPr lang="it-IT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Network </a:t>
            </a:r>
            <a:r>
              <a:rPr lang="it-IT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Partners enlist Startups in their organizations</a:t>
            </a:r>
          </a:p>
        </p:txBody>
      </p:sp>
      <p:sp>
        <p:nvSpPr>
          <p:cNvPr id="18448" name="TextBox 62"/>
          <p:cNvSpPr txBox="1">
            <a:spLocks noChangeArrowheads="1"/>
          </p:cNvSpPr>
          <p:nvPr/>
        </p:nvSpPr>
        <p:spPr bwMode="auto">
          <a:xfrm>
            <a:off x="381000" y="4038600"/>
            <a:ext cx="17526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Step </a:t>
            </a:r>
            <a:r>
              <a:rPr lang="it-IT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3: </a:t>
            </a:r>
            <a:br>
              <a:rPr lang="it-IT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it-IT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Startups </a:t>
            </a:r>
            <a:r>
              <a:rPr lang="it-IT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enroll in BizSpark to receive benefits</a:t>
            </a:r>
          </a:p>
        </p:txBody>
      </p:sp>
      <p:sp>
        <p:nvSpPr>
          <p:cNvPr id="18456" name="Title 1"/>
          <p:cNvSpPr txBox="1">
            <a:spLocks/>
          </p:cNvSpPr>
          <p:nvPr/>
        </p:nvSpPr>
        <p:spPr bwMode="auto">
          <a:xfrm>
            <a:off x="457200" y="152400"/>
            <a:ext cx="6000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4400" dirty="0">
              <a:latin typeface="Segoe" pitchFamily="34" charset="0"/>
            </a:endParaRPr>
          </a:p>
        </p:txBody>
      </p:sp>
      <p:sp>
        <p:nvSpPr>
          <p:cNvPr id="18457" name="Title 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</a:p>
        </p:txBody>
      </p:sp>
      <p:grpSp>
        <p:nvGrpSpPr>
          <p:cNvPr id="46" name="People"/>
          <p:cNvGrpSpPr/>
          <p:nvPr/>
        </p:nvGrpSpPr>
        <p:grpSpPr>
          <a:xfrm>
            <a:off x="2362200" y="4937760"/>
            <a:ext cx="5461000" cy="792480"/>
            <a:chOff x="2209800" y="5486400"/>
            <a:chExt cx="5461000" cy="8683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027" name="Picture 3" descr="C:\Program Files\Microsoft Resource DVD Artwork\DVD_ART\Artwork_Imagery\Shapes and Graphics\people\line of people silhouette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486400" y="5486400"/>
              <a:ext cx="2184400" cy="868316"/>
            </a:xfrm>
            <a:prstGeom prst="rect">
              <a:avLst/>
            </a:prstGeom>
            <a:noFill/>
          </p:spPr>
        </p:pic>
        <p:pic>
          <p:nvPicPr>
            <p:cNvPr id="97" name="Picture 3" descr="C:\Program Files\Microsoft Resource DVD Artwork\DVD_ART\Artwork_Imagery\Shapes and Graphics\people\line of people silhouette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09800" y="5486400"/>
              <a:ext cx="3236912" cy="868316"/>
            </a:xfrm>
            <a:prstGeom prst="rect">
              <a:avLst/>
            </a:prstGeom>
            <a:noFill/>
          </p:spPr>
        </p:pic>
      </p:grpSp>
      <p:sp>
        <p:nvSpPr>
          <p:cNvPr id="143" name="Freeform 142"/>
          <p:cNvSpPr/>
          <p:nvPr/>
        </p:nvSpPr>
        <p:spPr>
          <a:xfrm>
            <a:off x="2670772" y="3883938"/>
            <a:ext cx="262551" cy="1109050"/>
          </a:xfrm>
          <a:custGeom>
            <a:avLst/>
            <a:gdLst>
              <a:gd name="connsiteX0" fmla="*/ 262551 w 262551"/>
              <a:gd name="connsiteY0" fmla="*/ 0 h 968721"/>
              <a:gd name="connsiteX1" fmla="*/ 36214 w 262551"/>
              <a:gd name="connsiteY1" fmla="*/ 525101 h 968721"/>
              <a:gd name="connsiteX2" fmla="*/ 45268 w 262551"/>
              <a:gd name="connsiteY2" fmla="*/ 9687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51" h="968721">
                <a:moveTo>
                  <a:pt x="262551" y="0"/>
                </a:moveTo>
                <a:cubicBezTo>
                  <a:pt x="167489" y="181824"/>
                  <a:pt x="72428" y="363648"/>
                  <a:pt x="36214" y="525101"/>
                </a:cubicBezTo>
                <a:cubicBezTo>
                  <a:pt x="0" y="686555"/>
                  <a:pt x="22634" y="827638"/>
                  <a:pt x="45268" y="968721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 145"/>
          <p:cNvSpPr/>
          <p:nvPr/>
        </p:nvSpPr>
        <p:spPr>
          <a:xfrm flipH="1">
            <a:off x="7391400" y="3883938"/>
            <a:ext cx="262551" cy="1109050"/>
          </a:xfrm>
          <a:custGeom>
            <a:avLst/>
            <a:gdLst>
              <a:gd name="connsiteX0" fmla="*/ 262551 w 262551"/>
              <a:gd name="connsiteY0" fmla="*/ 0 h 968721"/>
              <a:gd name="connsiteX1" fmla="*/ 36214 w 262551"/>
              <a:gd name="connsiteY1" fmla="*/ 525101 h 968721"/>
              <a:gd name="connsiteX2" fmla="*/ 45268 w 262551"/>
              <a:gd name="connsiteY2" fmla="*/ 9687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51" h="968721">
                <a:moveTo>
                  <a:pt x="262551" y="0"/>
                </a:moveTo>
                <a:cubicBezTo>
                  <a:pt x="167489" y="181824"/>
                  <a:pt x="72428" y="363648"/>
                  <a:pt x="36214" y="525101"/>
                </a:cubicBezTo>
                <a:cubicBezTo>
                  <a:pt x="0" y="686555"/>
                  <a:pt x="22634" y="827638"/>
                  <a:pt x="45268" y="968721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8" name="Straight Connector 147"/>
          <p:cNvCxnSpPr/>
          <p:nvPr/>
        </p:nvCxnSpPr>
        <p:spPr>
          <a:xfrm rot="16200000" flipH="1">
            <a:off x="4152902" y="4533901"/>
            <a:ext cx="533397" cy="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5676902" y="4533901"/>
            <a:ext cx="533397" cy="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2362199"/>
            <a:ext cx="6513513" cy="19812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lang="it-IT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7" name="Community Icons"/>
          <p:cNvGrpSpPr>
            <a:grpSpLocks/>
          </p:cNvGrpSpPr>
          <p:nvPr/>
        </p:nvGrpSpPr>
        <p:grpSpPr bwMode="auto">
          <a:xfrm>
            <a:off x="2648806" y="2743201"/>
            <a:ext cx="5133804" cy="1600199"/>
            <a:chOff x="2861546" y="3105151"/>
            <a:chExt cx="5134248" cy="1600221"/>
          </a:xfrm>
        </p:grpSpPr>
        <p:pic>
          <p:nvPicPr>
            <p:cNvPr id="1029" name="Govt" descr="C:\Program Files\Microsoft Resource DVD Artwork\DVD_ART\Artwork_Imagery\Shapes and Graphics\Buidlings and dwellings\government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73443" y="3390922"/>
              <a:ext cx="1371598" cy="1314450"/>
            </a:xfrm>
            <a:prstGeom prst="roundRect">
              <a:avLst>
                <a:gd name="adj" fmla="val 29065"/>
              </a:avLst>
            </a:prstGeom>
            <a:noFill/>
            <a:effectLst>
              <a:softEdge rad="127000"/>
            </a:effectLst>
          </p:spPr>
        </p:pic>
        <p:pic>
          <p:nvPicPr>
            <p:cNvPr id="18544" name="Business" descr="C:\Program Files\Microsoft Resource DVD Artwork\DVD_ART\Artwork_Imagery\Shapes and Graphics\Buidlings and dwellings\building white w awning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46598" y="3466176"/>
              <a:ext cx="914302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University" descr="C:\Program Files\Microsoft Resource DVD Artwork\DVD_ART\Artwork_Imagery\Shapes and Graphics\Buidlings and dwellings\university.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61546" y="3105151"/>
              <a:ext cx="1237502" cy="1201660"/>
            </a:xfrm>
            <a:prstGeom prst="rect">
              <a:avLst/>
            </a:prstGeom>
            <a:noFill/>
          </p:spPr>
        </p:pic>
        <p:pic>
          <p:nvPicPr>
            <p:cNvPr id="18546" name="Server" descr="C:\Program Files\Microsoft Resource DVD Artwork\DVD_ART\Artwork_Imagery\HARDWARE_IMAGERY\Illustration - Misc Hardware\Windows Server Icons\Hardware\Virtual Server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071104" y="3378320"/>
              <a:ext cx="619890" cy="86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47" name="Server" descr="C:\Program Files\Microsoft Resource DVD Artwork\DVD_ART\Artwork_Imagery\HARDWARE_IMAGERY\Illustration - Misc Hardware\Windows Server Icons\Hardware\Virtual Server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75904" y="3378320"/>
              <a:ext cx="619890" cy="86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" name="Freeform 132"/>
          <p:cNvSpPr/>
          <p:nvPr/>
        </p:nvSpPr>
        <p:spPr>
          <a:xfrm>
            <a:off x="3581400" y="914400"/>
            <a:ext cx="3657600" cy="1981200"/>
          </a:xfrm>
          <a:custGeom>
            <a:avLst/>
            <a:gdLst>
              <a:gd name="connsiteX0" fmla="*/ 3847723 w 3847723"/>
              <a:gd name="connsiteY0" fmla="*/ 0 h 2272420"/>
              <a:gd name="connsiteX1" fmla="*/ 1774480 w 3847723"/>
              <a:gd name="connsiteY1" fmla="*/ 787652 h 2272420"/>
              <a:gd name="connsiteX2" fmla="*/ 0 w 3847723"/>
              <a:gd name="connsiteY2" fmla="*/ 2272420 h 227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7723" h="2272420">
                <a:moveTo>
                  <a:pt x="3847723" y="0"/>
                </a:moveTo>
                <a:cubicBezTo>
                  <a:pt x="3131745" y="204457"/>
                  <a:pt x="2415767" y="408915"/>
                  <a:pt x="1774480" y="787652"/>
                </a:cubicBezTo>
                <a:cubicBezTo>
                  <a:pt x="1133193" y="1166389"/>
                  <a:pt x="566596" y="1719404"/>
                  <a:pt x="0" y="2272420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 dirty="0"/>
          </a:p>
        </p:txBody>
      </p:sp>
      <p:sp>
        <p:nvSpPr>
          <p:cNvPr id="138" name="Freeform 137"/>
          <p:cNvSpPr/>
          <p:nvPr/>
        </p:nvSpPr>
        <p:spPr>
          <a:xfrm>
            <a:off x="4953000" y="959667"/>
            <a:ext cx="2470842" cy="2164533"/>
          </a:xfrm>
          <a:custGeom>
            <a:avLst/>
            <a:gdLst>
              <a:gd name="connsiteX0" fmla="*/ 2607398 w 2607398"/>
              <a:gd name="connsiteY0" fmla="*/ 0 h 2218099"/>
              <a:gd name="connsiteX1" fmla="*/ 823865 w 2607398"/>
              <a:gd name="connsiteY1" fmla="*/ 896293 h 2218099"/>
              <a:gd name="connsiteX2" fmla="*/ 0 w 2607398"/>
              <a:gd name="connsiteY2" fmla="*/ 2218099 h 221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7398" h="2218099">
                <a:moveTo>
                  <a:pt x="2607398" y="0"/>
                </a:moveTo>
                <a:cubicBezTo>
                  <a:pt x="1932914" y="263305"/>
                  <a:pt x="1258431" y="526610"/>
                  <a:pt x="823865" y="896293"/>
                </a:cubicBezTo>
                <a:cubicBezTo>
                  <a:pt x="389299" y="1265976"/>
                  <a:pt x="194649" y="1742037"/>
                  <a:pt x="0" y="2218099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eform 138"/>
          <p:cNvSpPr/>
          <p:nvPr/>
        </p:nvSpPr>
        <p:spPr>
          <a:xfrm>
            <a:off x="6553200" y="1077363"/>
            <a:ext cx="1106032" cy="2123038"/>
          </a:xfrm>
          <a:custGeom>
            <a:avLst/>
            <a:gdLst>
              <a:gd name="connsiteX0" fmla="*/ 1186004 w 1186004"/>
              <a:gd name="connsiteY0" fmla="*/ 0 h 2227153"/>
              <a:gd name="connsiteX1" fmla="*/ 751437 w 1186004"/>
              <a:gd name="connsiteY1" fmla="*/ 1312753 h 2227153"/>
              <a:gd name="connsiteX2" fmla="*/ 0 w 1186004"/>
              <a:gd name="connsiteY2" fmla="*/ 2227153 h 22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004" h="2227153">
                <a:moveTo>
                  <a:pt x="1186004" y="0"/>
                </a:moveTo>
                <a:cubicBezTo>
                  <a:pt x="1067554" y="470780"/>
                  <a:pt x="949104" y="941561"/>
                  <a:pt x="751437" y="1312753"/>
                </a:cubicBezTo>
                <a:cubicBezTo>
                  <a:pt x="553770" y="1683945"/>
                  <a:pt x="276885" y="1955549"/>
                  <a:pt x="0" y="2227153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reeform 141"/>
          <p:cNvSpPr/>
          <p:nvPr/>
        </p:nvSpPr>
        <p:spPr>
          <a:xfrm>
            <a:off x="7772399" y="1321806"/>
            <a:ext cx="538681" cy="1878594"/>
          </a:xfrm>
          <a:custGeom>
            <a:avLst/>
            <a:gdLst>
              <a:gd name="connsiteX0" fmla="*/ 190122 w 348558"/>
              <a:gd name="connsiteY0" fmla="*/ 0 h 2037030"/>
              <a:gd name="connsiteX1" fmla="*/ 316871 w 348558"/>
              <a:gd name="connsiteY1" fmla="*/ 1276539 h 2037030"/>
              <a:gd name="connsiteX2" fmla="*/ 0 w 348558"/>
              <a:gd name="connsiteY2" fmla="*/ 2037030 h 20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558" h="2037030">
                <a:moveTo>
                  <a:pt x="190122" y="0"/>
                </a:moveTo>
                <a:cubicBezTo>
                  <a:pt x="269340" y="468517"/>
                  <a:pt x="348558" y="937034"/>
                  <a:pt x="316871" y="1276539"/>
                </a:cubicBezTo>
                <a:cubicBezTo>
                  <a:pt x="285184" y="1616044"/>
                  <a:pt x="142592" y="1826537"/>
                  <a:pt x="0" y="2037030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038600" y="1406699"/>
            <a:ext cx="320666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Step </a:t>
            </a:r>
            <a:r>
              <a:rPr lang="it-IT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1: </a:t>
            </a:r>
            <a:r>
              <a:rPr lang="it-IT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</a:t>
            </a:r>
            <a:r>
              <a:rPr lang="it-IT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engages partner community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62320" y="3124200"/>
            <a:ext cx="704680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University </a:t>
            </a:r>
            <a:b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Incubators</a:t>
            </a:r>
          </a:p>
        </p:txBody>
      </p:sp>
      <p:sp>
        <p:nvSpPr>
          <p:cNvPr id="28827" name="TextBox 64"/>
          <p:cNvSpPr txBox="1">
            <a:spLocks noChangeArrowheads="1"/>
          </p:cNvSpPr>
          <p:nvPr/>
        </p:nvSpPr>
        <p:spPr bwMode="auto">
          <a:xfrm>
            <a:off x="3921770" y="2791801"/>
            <a:ext cx="878830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Government </a:t>
            </a:r>
            <a:b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Agencies</a:t>
            </a:r>
          </a:p>
        </p:txBody>
      </p:sp>
      <p:sp>
        <p:nvSpPr>
          <p:cNvPr id="18451" name="Rectangle 65"/>
          <p:cNvSpPr>
            <a:spLocks noChangeArrowheads="1"/>
          </p:cNvSpPr>
          <p:nvPr/>
        </p:nvSpPr>
        <p:spPr bwMode="auto">
          <a:xfrm>
            <a:off x="5182518" y="2438400"/>
            <a:ext cx="1523082" cy="6647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Entrepreneur</a:t>
            </a:r>
            <a:b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Organizations</a:t>
            </a:r>
          </a:p>
          <a:p>
            <a:pPr algn="ctr">
              <a:lnSpc>
                <a:spcPct val="90000"/>
              </a:lnSpc>
              <a:defRPr/>
            </a:pP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(incubators</a:t>
            </a:r>
            <a:r>
              <a:rPr lang="it-IT" sz="1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, </a:t>
            </a:r>
            <a:r>
              <a:rPr lang="it-IT" sz="12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it-IT" sz="12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it-IT" sz="12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</a:t>
            </a: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angels,…)</a:t>
            </a:r>
          </a:p>
        </p:txBody>
      </p:sp>
      <p:sp>
        <p:nvSpPr>
          <p:cNvPr id="18452" name="Rectangle 68"/>
          <p:cNvSpPr>
            <a:spLocks noChangeArrowheads="1"/>
          </p:cNvSpPr>
          <p:nvPr/>
        </p:nvSpPr>
        <p:spPr bwMode="auto">
          <a:xfrm>
            <a:off x="7086600" y="2819400"/>
            <a:ext cx="593624" cy="1661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Investors</a:t>
            </a:r>
          </a:p>
        </p:txBody>
      </p:sp>
      <p:sp>
        <p:nvSpPr>
          <p:cNvPr id="151" name="Freeform 150"/>
          <p:cNvSpPr/>
          <p:nvPr/>
        </p:nvSpPr>
        <p:spPr>
          <a:xfrm rot="21444505">
            <a:off x="7847602" y="1291536"/>
            <a:ext cx="868662" cy="3817804"/>
          </a:xfrm>
          <a:custGeom>
            <a:avLst/>
            <a:gdLst>
              <a:gd name="connsiteX0" fmla="*/ 190122 w 348558"/>
              <a:gd name="connsiteY0" fmla="*/ 0 h 2037030"/>
              <a:gd name="connsiteX1" fmla="*/ 316871 w 348558"/>
              <a:gd name="connsiteY1" fmla="*/ 1276539 h 2037030"/>
              <a:gd name="connsiteX2" fmla="*/ 0 w 348558"/>
              <a:gd name="connsiteY2" fmla="*/ 2037030 h 20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558" h="2037030">
                <a:moveTo>
                  <a:pt x="190122" y="0"/>
                </a:moveTo>
                <a:cubicBezTo>
                  <a:pt x="269340" y="468517"/>
                  <a:pt x="348558" y="937034"/>
                  <a:pt x="316871" y="1276539"/>
                </a:cubicBezTo>
                <a:cubicBezTo>
                  <a:pt x="285184" y="1616044"/>
                  <a:pt x="142592" y="1826537"/>
                  <a:pt x="0" y="2037030"/>
                </a:cubicBezTo>
              </a:path>
            </a:pathLst>
          </a:custGeom>
          <a:ln w="7620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1016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58" name="MS Champs" descr="C:\Program Files\Microsoft Resource DVD Artwork\DVD_ART\Artwork_Imagery\Shapes and Graphics\people\yellow 3 business people silhouett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1800" y="228600"/>
            <a:ext cx="16462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Community</a:t>
            </a:r>
          </a:p>
        </p:txBody>
      </p:sp>
      <p:pic>
        <p:nvPicPr>
          <p:cNvPr id="5" name="Picture 4" descr="partner_logos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23900" y="1640251"/>
            <a:ext cx="7696200" cy="37150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038600" y="1341620"/>
            <a:ext cx="4800600" cy="4601980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48200" y="1420813"/>
            <a:ext cx="4114800" cy="865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9465" name="Content Placeholder 2"/>
          <p:cNvSpPr>
            <a:spLocks noGrp="1"/>
          </p:cNvSpPr>
          <p:nvPr>
            <p:ph idx="4294967295"/>
          </p:nvPr>
        </p:nvSpPr>
        <p:spPr>
          <a:xfrm>
            <a:off x="4726500" y="1477780"/>
            <a:ext cx="3958201" cy="747897"/>
          </a:xfr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Clr>
                <a:srgbClr val="A8BEE2"/>
              </a:buClr>
              <a:buSzPct val="100000"/>
              <a:buNone/>
              <a:defRPr/>
            </a:pPr>
            <a:r>
              <a:rPr lang="en-US" sz="18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Launching a hosted application requires special expertise. You need an experienced hosting partner.</a:t>
            </a:r>
            <a:endParaRPr lang="en-US" sz="14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728599" y="2362200"/>
            <a:ext cx="4034401" cy="352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BizSpark hosting partners have </a:t>
            </a:r>
            <a:b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 special focus on startup ISVs</a:t>
            </a: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They are skilled in bringing On-Demand software applications to market and hosting them at scale</a:t>
            </a: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Some partners can provide value added services like provisioning, monitoring, billing and external system integrations</a:t>
            </a: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Other partners will specialize in early </a:t>
            </a:r>
            <a:b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stage needs like low-cost development </a:t>
            </a:r>
            <a:b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and testing environments</a:t>
            </a: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Read the hosting guidance provided </a:t>
            </a:r>
            <a:b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in the BizSpark User Guide, choose your partner carefully, and launch your </a:t>
            </a:r>
            <a:b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product with confidence!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1341620"/>
            <a:ext cx="4267200" cy="4601980"/>
            <a:chOff x="228600" y="1341620"/>
            <a:chExt cx="4267200" cy="460198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28600" y="1341620"/>
              <a:ext cx="4267200" cy="4601980"/>
            </a:xfrm>
            <a:prstGeom prst="rect">
              <a:avLst/>
            </a:prstGeom>
            <a:solidFill>
              <a:schemeClr val="bg2">
                <a:alpha val="3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304800" y="4182255"/>
              <a:ext cx="4119155" cy="1685145"/>
              <a:chOff x="304800" y="4220980"/>
              <a:chExt cx="4119155" cy="1685145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304800" y="4220980"/>
                <a:ext cx="4119155" cy="1685145"/>
                <a:chOff x="300446" y="334781"/>
                <a:chExt cx="4119155" cy="1685145"/>
              </a:xfrm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04801" y="639581"/>
                  <a:ext cx="4114800" cy="1380345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00446" y="334781"/>
                  <a:ext cx="4118999" cy="32978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 bwMode="auto">
              <a:xfrm>
                <a:off x="381000" y="4297180"/>
                <a:ext cx="3962400" cy="150502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Signing Up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Check the list of BizSpark Hosters on your BizSpark member portal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Click on their URLs to view their BizSpark offers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Select a hoster to partner with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5" name="Group 25"/>
            <p:cNvGrpSpPr/>
            <p:nvPr/>
          </p:nvGrpSpPr>
          <p:grpSpPr>
            <a:xfrm>
              <a:off x="304800" y="2598295"/>
              <a:ext cx="4119155" cy="1347866"/>
              <a:chOff x="304800" y="2666999"/>
              <a:chExt cx="4119155" cy="1347866"/>
            </a:xfrm>
          </p:grpSpPr>
          <p:grpSp>
            <p:nvGrpSpPr>
              <p:cNvPr id="6" name="Group 19"/>
              <p:cNvGrpSpPr/>
              <p:nvPr/>
            </p:nvGrpSpPr>
            <p:grpSpPr>
              <a:xfrm>
                <a:off x="304800" y="2666999"/>
                <a:ext cx="4119155" cy="1347866"/>
                <a:chOff x="300446" y="1371600"/>
                <a:chExt cx="4119155" cy="1347866"/>
              </a:xfrm>
            </p:grpSpPr>
            <p:sp>
              <p:nvSpPr>
                <p:cNvPr id="21" name="Rectangle 20"/>
                <p:cNvSpPr/>
                <p:nvPr/>
              </p:nvSpPr>
              <p:spPr bwMode="auto">
                <a:xfrm>
                  <a:off x="304801" y="1702633"/>
                  <a:ext cx="4114800" cy="101683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00446" y="1371600"/>
                  <a:ext cx="4118999" cy="32004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 bwMode="auto">
              <a:xfrm>
                <a:off x="381000" y="2711070"/>
                <a:ext cx="3962400" cy="123418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Discounted Hosting offers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BizSpark Hosters will not charge you any Microsoft licensing fees</a:t>
                </a:r>
              </a:p>
              <a:p>
                <a:pPr marL="231775" lvl="1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They may have additional offers specifically for startups</a:t>
                </a:r>
                <a:endParaRPr lang="en-US" sz="16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>
              <a:off x="300446" y="1417821"/>
              <a:ext cx="4119155" cy="944379"/>
              <a:chOff x="300446" y="1371601"/>
              <a:chExt cx="4119155" cy="944379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300446" y="1371601"/>
                <a:ext cx="4119155" cy="944379"/>
                <a:chOff x="300446" y="1371601"/>
                <a:chExt cx="4119155" cy="944379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304801" y="1693889"/>
                  <a:ext cx="4114800" cy="622091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300446" y="1371601"/>
                  <a:ext cx="4118999" cy="32228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61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 bwMode="auto">
              <a:xfrm>
                <a:off x="381000" y="1420813"/>
                <a:ext cx="3962400" cy="79098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defRPr/>
                </a:pPr>
                <a:r>
                  <a:rPr lang="en-US" b="1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rPr>
                  <a:t>Worldwide Network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Over 30 hosters worldwide</a:t>
                </a:r>
              </a:p>
              <a:p>
                <a:pPr marL="231775" indent="-231775">
                  <a:lnSpc>
                    <a:spcPct val="90000"/>
                  </a:lnSpc>
                  <a:spcBef>
                    <a:spcPct val="20000"/>
                  </a:spcBef>
                  <a:buClr>
                    <a:srgbClr val="A8BEE2"/>
                  </a:buClr>
                  <a:buSzPct val="100000"/>
                  <a:buBlip>
                    <a:blip r:embed="rId3"/>
                  </a:buBlip>
                  <a:defRPr/>
                </a:pPr>
                <a:r>
                  <a:rPr lang="en-US" sz="16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Special ISV expertise</a:t>
                </a:r>
              </a:p>
            </p:txBody>
          </p:sp>
        </p:grp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Partnering With A BizSpark Hoster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14400"/>
            <a:ext cx="9144000" cy="5228694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962400"/>
            <a:ext cx="9144000" cy="1828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85850" y="4184303"/>
            <a:ext cx="6972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Microsoft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Technology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Centers (MTC)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provide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our customers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everything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they need – technology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experts, industry leaders,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and an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outstanding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environment – to help them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envision, architect, and prove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secure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, customized 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solutions, </a:t>
            </a:r>
            <a:r>
              <a:rPr lang="en-US" sz="2000" dirty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based on Microsoft and partner technologies</a:t>
            </a:r>
            <a:r>
              <a:rPr lang="en-US" sz="2000" dirty="0" smtClean="0">
                <a:gradFill>
                  <a:gsLst>
                    <a:gs pos="5000">
                      <a:srgbClr val="FFFFFF"/>
                    </a:gs>
                    <a:gs pos="85000">
                      <a:srgbClr val="FFFFFF"/>
                    </a:gs>
                  </a:gsLst>
                  <a:lin ang="5400000" scaled="0"/>
                </a:gradFill>
                <a:latin typeface="Segoe"/>
              </a:rPr>
              <a:t>.</a:t>
            </a:r>
            <a:endParaRPr lang="en-US" sz="2000" dirty="0">
              <a:gradFill>
                <a:gsLst>
                  <a:gs pos="5000">
                    <a:srgbClr val="FFFFFF"/>
                  </a:gs>
                  <a:gs pos="85000">
                    <a:srgbClr val="FFFFFF"/>
                  </a:gs>
                </a:gsLst>
                <a:lin ang="5400000" scaled="0"/>
              </a:gradFill>
              <a:latin typeface="Segoe"/>
            </a:endParaRPr>
          </a:p>
        </p:txBody>
      </p:sp>
      <p:sp>
        <p:nvSpPr>
          <p:cNvPr id="5" name="Title 15"/>
          <p:cNvSpPr txBox="1">
            <a:spLocks/>
          </p:cNvSpPr>
          <p:nvPr/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Mature ISVs: </a:t>
            </a:r>
            <a:r>
              <a:rPr lang="en-US" sz="3200" spc="-150" dirty="0" smtClean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Software+Services </a:t>
            </a:r>
            <a:r>
              <a:rPr kumimoji="0" lang="en-US" sz="32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2"/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Workshops</a:t>
            </a:r>
            <a:endParaRPr kumimoji="0" lang="en-US" sz="32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5000">
                    <a:schemeClr val="tx1"/>
                  </a:gs>
                  <a:gs pos="85000">
                    <a:schemeClr val="tx2"/>
                  </a:gs>
                </a:gsLst>
                <a:lin ang="5400000" scaled="0"/>
              </a:gradFill>
              <a:effectLst>
                <a:outerShdw blurRad="889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715000"/>
            <a:ext cx="4052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4"/>
              </a:rPr>
              <a:t>http://www.microsoft.com/mtc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1638471" y="2514600"/>
            <a:ext cx="0" cy="457200"/>
          </a:xfrm>
          <a:prstGeom prst="line">
            <a:avLst/>
          </a:prstGeom>
          <a:noFill/>
          <a:ln w="28575">
            <a:solidFill>
              <a:srgbClr val="B7E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552748" y="2514600"/>
            <a:ext cx="0" cy="457200"/>
          </a:xfrm>
          <a:prstGeom prst="line">
            <a:avLst/>
          </a:prstGeom>
          <a:noFill/>
          <a:ln w="28575">
            <a:solidFill>
              <a:srgbClr val="B7E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7486276" y="2514600"/>
            <a:ext cx="0" cy="457200"/>
          </a:xfrm>
          <a:prstGeom prst="line">
            <a:avLst/>
          </a:prstGeom>
          <a:noFill/>
          <a:ln w="28575">
            <a:solidFill>
              <a:srgbClr val="B7E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Three Critical Components Make up the MTC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Three Critical Components </a:t>
            </a:r>
            <a:br>
              <a:rPr lang="en-US" dirty="0" smtClean="0"/>
            </a:br>
            <a:r>
              <a:rPr lang="en-US" dirty="0" smtClean="0"/>
              <a:t>Make up the MTC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81000" y="2743200"/>
            <a:ext cx="2514943" cy="2153995"/>
            <a:chOff x="381000" y="2971800"/>
            <a:chExt cx="2514943" cy="2153995"/>
          </a:xfrm>
        </p:grpSpPr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381000" y="3962400"/>
              <a:ext cx="2438400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Each MTC has a dedicated staff of Technology Architects with established credibility in IT, breadth ability to position the entire platform, and effectively facilitate customer decisions.</a:t>
              </a:r>
              <a:endParaRPr lang="en-US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" y="2971800"/>
              <a:ext cx="2514943" cy="914400"/>
              <a:chOff x="381000" y="2971800"/>
              <a:chExt cx="2514943" cy="914400"/>
            </a:xfrm>
          </p:grpSpPr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381000" y="2971800"/>
                <a:ext cx="2514943" cy="9144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74000"/>
                    </a:schemeClr>
                  </a:gs>
                  <a:gs pos="34000">
                    <a:schemeClr val="accent2">
                      <a:tint val="96000"/>
                      <a:shade val="84000"/>
                      <a:satMod val="110000"/>
                    </a:schemeClr>
                  </a:gs>
                  <a:gs pos="35000">
                    <a:schemeClr val="accent2">
                      <a:shade val="55000"/>
                      <a:satMod val="150000"/>
                    </a:schemeClr>
                  </a:gs>
                  <a:gs pos="92000">
                    <a:schemeClr val="accent2">
                      <a:tint val="98000"/>
                      <a:shade val="90000"/>
                      <a:satMod val="128000"/>
                    </a:schemeClr>
                  </a:gs>
                  <a:gs pos="100000">
                    <a:schemeClr val="accent2">
                      <a:tint val="90000"/>
                      <a:shade val="97000"/>
                      <a:satMod val="128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457200" y="3306580"/>
                <a:ext cx="2383118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People</a:t>
                </a:r>
                <a:endParaRPr lang="en-US" sz="2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Technology Experts.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1026" name="Picture 2" descr="C:\Users\mollybu\Desktop\Folders\FY06 Guidelines\Photos in jpg\PD505_2749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19768" y="2986790"/>
                <a:ext cx="868680" cy="5561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3171156" y="2743200"/>
            <a:ext cx="2763184" cy="2929592"/>
            <a:chOff x="3171156" y="2971800"/>
            <a:chExt cx="2763184" cy="2929592"/>
          </a:xfrm>
        </p:grpSpPr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171156" y="3962400"/>
              <a:ext cx="2762624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90000"/>
                </a:lnSpc>
                <a:defRPr/>
              </a:pPr>
              <a:r>
                <a:rPr lang="en-US" sz="14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Refined through 6 years of delivery, evaluation and improvement, the MTC’s engagement offerings and supporting systems drive decision enablement and actionable next steps for the customer.</a:t>
              </a:r>
            </a:p>
            <a:p>
              <a:pPr defTabSz="914400">
                <a:lnSpc>
                  <a:spcPct val="90000"/>
                </a:lnSpc>
                <a:defRPr/>
              </a:pPr>
              <a:endPara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  <a:p>
              <a:pPr defTabSz="914400">
                <a:lnSpc>
                  <a:spcPct val="90000"/>
                </a:lnSpc>
                <a:defRPr/>
              </a:pPr>
              <a:r>
                <a:rPr lang="en-US" sz="14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Offerings include Strategy Briefing, Architecture Design Session, and Proof-of-Concept workshops.</a:t>
              </a:r>
              <a:endParaRPr lang="en-US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71156" y="2971800"/>
              <a:ext cx="2763184" cy="914400"/>
              <a:chOff x="3259308" y="2971800"/>
              <a:chExt cx="2763184" cy="914400"/>
            </a:xfrm>
          </p:grpSpPr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3259308" y="2971800"/>
                <a:ext cx="2763184" cy="9144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74000"/>
                    </a:schemeClr>
                  </a:gs>
                  <a:gs pos="34000">
                    <a:schemeClr val="accent2">
                      <a:tint val="96000"/>
                      <a:shade val="84000"/>
                      <a:satMod val="110000"/>
                    </a:schemeClr>
                  </a:gs>
                  <a:gs pos="35000">
                    <a:schemeClr val="accent2">
                      <a:shade val="55000"/>
                      <a:satMod val="150000"/>
                    </a:schemeClr>
                  </a:gs>
                  <a:gs pos="92000">
                    <a:schemeClr val="accent2">
                      <a:tint val="98000"/>
                      <a:shade val="90000"/>
                      <a:satMod val="128000"/>
                    </a:schemeClr>
                  </a:gs>
                  <a:gs pos="100000">
                    <a:schemeClr val="accent2">
                      <a:tint val="90000"/>
                      <a:shade val="97000"/>
                      <a:satMod val="128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56" name="Text Box 28"/>
              <p:cNvSpPr txBox="1">
                <a:spLocks noChangeArrowheads="1"/>
              </p:cNvSpPr>
              <p:nvPr/>
            </p:nvSpPr>
            <p:spPr bwMode="auto">
              <a:xfrm>
                <a:off x="3335508" y="3306580"/>
                <a:ext cx="2383118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Process</a:t>
                </a:r>
                <a:endParaRPr lang="en-US" sz="2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Unique Offerings.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1027" name="Picture 3" descr="C:\Users\mollybu\Desktop\Folders\FY06 Guidelines\Photos in jpg\PD505_292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12819" y="2986790"/>
                <a:ext cx="802178" cy="5334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209552" y="2743200"/>
            <a:ext cx="2553448" cy="2735693"/>
            <a:chOff x="6209552" y="2971800"/>
            <a:chExt cx="2553448" cy="2735693"/>
          </a:xfrm>
        </p:grpSpPr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6209552" y="3962400"/>
              <a:ext cx="2553448" cy="174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90000"/>
                </a:lnSpc>
                <a:defRPr/>
              </a:pPr>
              <a:r>
                <a:rPr lang="en-US" sz="14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MTCs provide facility-based engagement delivery which enables the customer to focus completely on their decision process, and allows Microsoft to tap into all necessary resources to enable a solution that exactly meets the customer’s needs in a timely manner.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09553" y="2971800"/>
              <a:ext cx="2552607" cy="914400"/>
              <a:chOff x="6209553" y="2971800"/>
              <a:chExt cx="2552607" cy="914400"/>
            </a:xfrm>
          </p:grpSpPr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6209553" y="2971800"/>
                <a:ext cx="2552607" cy="9144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74000"/>
                    </a:schemeClr>
                  </a:gs>
                  <a:gs pos="34000">
                    <a:schemeClr val="accent2">
                      <a:tint val="96000"/>
                      <a:shade val="84000"/>
                      <a:satMod val="110000"/>
                    </a:schemeClr>
                  </a:gs>
                  <a:gs pos="35000">
                    <a:schemeClr val="accent2">
                      <a:shade val="55000"/>
                      <a:satMod val="150000"/>
                    </a:schemeClr>
                  </a:gs>
                  <a:gs pos="92000">
                    <a:schemeClr val="accent2">
                      <a:tint val="98000"/>
                      <a:shade val="90000"/>
                      <a:satMod val="128000"/>
                    </a:schemeClr>
                  </a:gs>
                  <a:gs pos="100000">
                    <a:schemeClr val="accent2">
                      <a:tint val="90000"/>
                      <a:shade val="97000"/>
                      <a:satMod val="128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60" name="Text Box 32"/>
              <p:cNvSpPr txBox="1">
                <a:spLocks noChangeArrowheads="1"/>
              </p:cNvSpPr>
              <p:nvPr/>
            </p:nvSpPr>
            <p:spPr bwMode="auto">
              <a:xfrm>
                <a:off x="6285753" y="3306580"/>
                <a:ext cx="2383118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Place</a:t>
                </a:r>
                <a:endParaRPr lang="en-US" sz="2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Outstanding Facilities.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1028" name="Picture 4" descr="C:\Users\mollybu\Desktop\Folders\FY06 Guidelines\Photos in jpg\PD505_2667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952487" y="2986790"/>
                <a:ext cx="802178" cy="533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4406900"/>
            <a:ext cx="5218113" cy="1661993"/>
          </a:xfrm>
        </p:spPr>
        <p:txBody>
          <a:bodyPr/>
          <a:lstStyle/>
          <a:p>
            <a:r>
              <a:rPr lang="en-US" dirty="0" smtClean="0"/>
              <a:t>Microsoft Programs </a:t>
            </a:r>
            <a:br>
              <a:rPr lang="en-US" dirty="0" smtClean="0"/>
            </a:br>
            <a:r>
              <a:rPr lang="en-US" dirty="0" smtClean="0"/>
              <a:t>for S+S ISVs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 MTCs marshal their premier resources into three unique offerings –</a:t>
            </a:r>
          </a:p>
          <a:p>
            <a:pPr algn="ctr" eaLnBrk="0" hangingPunct="0"/>
            <a:r>
              <a:rPr lang="en-US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Strategy Briefings, Architecture Design Sessions, and Proof-of-Concept workshops.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Offerings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1000" y="1905000"/>
            <a:ext cx="2286001" cy="3814782"/>
            <a:chOff x="381000" y="1905000"/>
            <a:chExt cx="2286001" cy="3814782"/>
          </a:xfrm>
        </p:grpSpPr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1524001" y="1905000"/>
              <a:ext cx="0" cy="457200"/>
            </a:xfrm>
            <a:prstGeom prst="line">
              <a:avLst/>
            </a:prstGeom>
            <a:noFill/>
            <a:ln w="28575">
              <a:solidFill>
                <a:srgbClr val="B7E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2286000" cy="259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lvl="0"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The Strategy Briefing begins with a diagnostic consultation led by an MTC technology specialist. Information about the customer’s business situation is then used to tailor the presentation of a live, scenario-based demonstration of Microsoft and Partner technologies, enabling customers to envision what is possible for their business.</a:t>
              </a:r>
            </a:p>
            <a:p>
              <a:pPr lvl="0"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Target Outcome: </a:t>
              </a: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Shared vision and next steps established with key decision makers.</a:t>
              </a:r>
            </a:p>
            <a:p>
              <a:pPr lvl="0"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Time Investment: </a:t>
              </a: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1 day </a:t>
              </a: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381001" y="2133600"/>
              <a:ext cx="2286000" cy="914400"/>
              <a:chOff x="381001" y="2971800"/>
              <a:chExt cx="2286000" cy="914400"/>
            </a:xfrm>
          </p:grpSpPr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381001" y="2971800"/>
                <a:ext cx="2286000" cy="9144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74000"/>
                    </a:schemeClr>
                  </a:gs>
                  <a:gs pos="34000">
                    <a:schemeClr val="accent2">
                      <a:tint val="96000"/>
                      <a:shade val="84000"/>
                      <a:satMod val="110000"/>
                    </a:schemeClr>
                  </a:gs>
                  <a:gs pos="35000">
                    <a:schemeClr val="accent2">
                      <a:shade val="55000"/>
                      <a:satMod val="150000"/>
                    </a:schemeClr>
                  </a:gs>
                  <a:gs pos="92000">
                    <a:schemeClr val="accent2">
                      <a:tint val="98000"/>
                      <a:shade val="90000"/>
                      <a:satMod val="128000"/>
                    </a:schemeClr>
                  </a:gs>
                  <a:gs pos="100000">
                    <a:schemeClr val="accent2">
                      <a:tint val="90000"/>
                      <a:shade val="97000"/>
                      <a:satMod val="128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457200" y="3306580"/>
                <a:ext cx="2133600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Envision</a:t>
                </a:r>
                <a:endParaRPr lang="en-US" sz="2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Strategy Briefing.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pic>
          <p:nvPicPr>
            <p:cNvPr id="28" name="Picture 24" descr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71676" y="2143125"/>
              <a:ext cx="685800" cy="457200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3052055" y="1905000"/>
            <a:ext cx="2391444" cy="3636272"/>
            <a:chOff x="3024413" y="1905000"/>
            <a:chExt cx="2391444" cy="3636272"/>
          </a:xfrm>
        </p:grpSpPr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4220135" y="1905000"/>
              <a:ext cx="0" cy="457200"/>
            </a:xfrm>
            <a:prstGeom prst="line">
              <a:avLst/>
            </a:prstGeom>
            <a:noFill/>
            <a:ln w="28575">
              <a:solidFill>
                <a:srgbClr val="B7E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24413" y="2133600"/>
              <a:ext cx="2391444" cy="3407672"/>
              <a:chOff x="3024413" y="2133600"/>
              <a:chExt cx="2391444" cy="3407672"/>
            </a:xfrm>
          </p:grpSpPr>
          <p:grpSp>
            <p:nvGrpSpPr>
              <p:cNvPr id="4" name="Group 34"/>
              <p:cNvGrpSpPr/>
              <p:nvPr/>
            </p:nvGrpSpPr>
            <p:grpSpPr>
              <a:xfrm>
                <a:off x="3024413" y="2133600"/>
                <a:ext cx="2391444" cy="3407672"/>
                <a:chOff x="3171156" y="2971800"/>
                <a:chExt cx="2391444" cy="3407672"/>
              </a:xfrm>
            </p:grpSpPr>
            <p:sp>
              <p:nvSpPr>
                <p:cNvPr id="2256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171156" y="3962400"/>
                  <a:ext cx="2391444" cy="2417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400"/>
                    </a:spcBef>
                    <a:defRPr/>
                  </a:pPr>
                  <a:r>
                    <a:rPr lang="en-US" sz="12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By mapping the customer’s major requirements to the technical solution, this engagement will provide the customer with architectural guidance , preferred practices input, and risk analysis to help achieve the desired solution.</a:t>
                  </a:r>
                </a:p>
                <a:p>
                  <a:pPr defTabSz="914400">
                    <a:lnSpc>
                      <a:spcPct val="90000"/>
                    </a:lnSpc>
                    <a:spcBef>
                      <a:spcPts val="400"/>
                    </a:spcBef>
                    <a:defRPr/>
                  </a:pPr>
                  <a:r>
                    <a:rPr lang="en-US" sz="1200" b="1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Target Outcome – May Include: </a:t>
                  </a:r>
                </a:p>
                <a:p>
                  <a:pPr marL="114300" indent="-114300">
                    <a:lnSpc>
                      <a:spcPct val="90000"/>
                    </a:lnSpc>
                    <a:spcBef>
                      <a:spcPts val="400"/>
                    </a:spcBef>
                    <a:buClr>
                      <a:srgbClr val="A8BEE2"/>
                    </a:buClr>
                    <a:buSzPct val="100000"/>
                    <a:buBlip>
                      <a:blip r:embed="rId4"/>
                    </a:buBlip>
                    <a:defRPr/>
                  </a:pPr>
                  <a:r>
                    <a:rPr lang="en-US" sz="12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Vision/Scope Document</a:t>
                  </a:r>
                </a:p>
                <a:p>
                  <a:pPr marL="114300" indent="-114300">
                    <a:lnSpc>
                      <a:spcPct val="90000"/>
                    </a:lnSpc>
                    <a:spcBef>
                      <a:spcPts val="400"/>
                    </a:spcBef>
                    <a:buClr>
                      <a:srgbClr val="A8BEE2"/>
                    </a:buClr>
                    <a:buSzPct val="100000"/>
                    <a:buBlip>
                      <a:blip r:embed="rId4"/>
                    </a:buBlip>
                    <a:defRPr/>
                  </a:pPr>
                  <a:r>
                    <a:rPr lang="en-US" sz="12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Architecture Assessment Document</a:t>
                  </a:r>
                </a:p>
                <a:p>
                  <a:pPr marL="114300" indent="-114300">
                    <a:lnSpc>
                      <a:spcPct val="90000"/>
                    </a:lnSpc>
                    <a:spcBef>
                      <a:spcPts val="400"/>
                    </a:spcBef>
                    <a:buClr>
                      <a:srgbClr val="A8BEE2"/>
                    </a:buClr>
                    <a:buSzPct val="100000"/>
                    <a:buBlip>
                      <a:blip r:embed="rId4"/>
                    </a:buBlip>
                    <a:defRPr/>
                  </a:pPr>
                  <a:r>
                    <a:rPr lang="en-US" sz="12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Proof-of-Concept Project Plan</a:t>
                  </a:r>
                </a:p>
                <a:p>
                  <a:pPr defTabSz="914400">
                    <a:lnSpc>
                      <a:spcPct val="90000"/>
                    </a:lnSpc>
                    <a:spcBef>
                      <a:spcPts val="400"/>
                    </a:spcBef>
                    <a:defRPr/>
                  </a:pPr>
                  <a:r>
                    <a:rPr lang="en-US" sz="1200" b="1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Time Investment: </a:t>
                  </a:r>
                  <a:r>
                    <a:rPr lang="en-US" sz="12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1 – 3 days</a:t>
                  </a:r>
                </a:p>
              </p:txBody>
            </p:sp>
            <p:grpSp>
              <p:nvGrpSpPr>
                <p:cNvPr id="5" name="Group 32"/>
                <p:cNvGrpSpPr/>
                <p:nvPr/>
              </p:nvGrpSpPr>
              <p:grpSpPr>
                <a:xfrm>
                  <a:off x="3171156" y="2971800"/>
                  <a:ext cx="2391444" cy="914400"/>
                  <a:chOff x="3259308" y="2971800"/>
                  <a:chExt cx="2391444" cy="914400"/>
                </a:xfrm>
              </p:grpSpPr>
              <p:sp>
                <p:nvSpPr>
                  <p:cNvPr id="2255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259308" y="2971800"/>
                    <a:ext cx="2391444" cy="9144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tint val="74000"/>
                        </a:schemeClr>
                      </a:gs>
                      <a:gs pos="34000">
                        <a:schemeClr val="accent2">
                          <a:tint val="96000"/>
                          <a:shade val="84000"/>
                          <a:satMod val="110000"/>
                        </a:schemeClr>
                      </a:gs>
                      <a:gs pos="35000">
                        <a:schemeClr val="accent2">
                          <a:shade val="55000"/>
                          <a:satMod val="150000"/>
                        </a:schemeClr>
                      </a:gs>
                      <a:gs pos="92000">
                        <a:schemeClr val="accent2">
                          <a:tint val="98000"/>
                          <a:shade val="90000"/>
                          <a:satMod val="128000"/>
                        </a:schemeClr>
                      </a:gs>
                      <a:gs pos="100000">
                        <a:schemeClr val="accent2">
                          <a:tint val="90000"/>
                          <a:shade val="97000"/>
                          <a:satMod val="128000"/>
                        </a:schemeClr>
                      </a:gs>
                    </a:gsLst>
                  </a:gradFill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55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35508" y="3306580"/>
                    <a:ext cx="2233387" cy="526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eaLnBrk="0" hangingPunct="0">
                      <a:lnSpc>
                        <a:spcPct val="90000"/>
                      </a:lnSpc>
                    </a:pPr>
                    <a:r>
                      <a:rPr lang="en-US" sz="2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Architect</a:t>
                    </a:r>
                  </a:p>
                  <a:p>
                    <a:pPr eaLnBrk="0" hangingPunct="0">
                      <a:lnSpc>
                        <a:spcPct val="90000"/>
                      </a:lnSpc>
                    </a:pP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Architecture Design Session.</a:t>
                    </a:r>
                    <a:endPara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</p:grpSp>
          </p:grpSp>
          <p:pic>
            <p:nvPicPr>
              <p:cNvPr id="29" name="Picture 35" descr="Picture 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720532" y="2143125"/>
                <a:ext cx="685800" cy="4572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5828552" y="1905000"/>
            <a:ext cx="2934448" cy="4237462"/>
            <a:chOff x="5828552" y="1905000"/>
            <a:chExt cx="2934448" cy="4237462"/>
          </a:xfrm>
        </p:grpSpPr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7295776" y="1905000"/>
              <a:ext cx="0" cy="457200"/>
            </a:xfrm>
            <a:prstGeom prst="line">
              <a:avLst/>
            </a:prstGeom>
            <a:noFill/>
            <a:ln w="28575">
              <a:solidFill>
                <a:srgbClr val="B7E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5828552" y="3124200"/>
              <a:ext cx="2934448" cy="301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This hands-on engagement is held in a private, secure development suite preconfigured to simulate the customer’s real working environment. Customers are assisted throughout the development and validation of their architecture to de-risk the solution implementation following the POC.</a:t>
              </a:r>
            </a:p>
            <a:p>
              <a:pPr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Target Outcome – May Include:</a:t>
              </a:r>
            </a:p>
            <a:p>
              <a:pPr marL="114300" indent="-114300">
                <a:lnSpc>
                  <a:spcPct val="90000"/>
                </a:lnSpc>
                <a:spcBef>
                  <a:spcPts val="400"/>
                </a:spcBef>
                <a:buClr>
                  <a:srgbClr val="A8BEE2"/>
                </a:buClr>
                <a:buSzPct val="100000"/>
                <a:buBlip>
                  <a:blip r:embed="rId4"/>
                </a:buBlip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Direct knowledge transfer and guidance on implementation techniques for solution</a:t>
              </a:r>
            </a:p>
            <a:p>
              <a:pPr marL="114300" indent="-114300">
                <a:lnSpc>
                  <a:spcPct val="90000"/>
                </a:lnSpc>
                <a:spcBef>
                  <a:spcPts val="400"/>
                </a:spcBef>
                <a:buClr>
                  <a:srgbClr val="A8BEE2"/>
                </a:buClr>
                <a:buSzPct val="100000"/>
                <a:buBlip>
                  <a:blip r:embed="rId4"/>
                </a:buBlip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Solution Prototype</a:t>
              </a:r>
            </a:p>
            <a:p>
              <a:pPr marL="114300" indent="-114300">
                <a:lnSpc>
                  <a:spcPct val="90000"/>
                </a:lnSpc>
                <a:spcBef>
                  <a:spcPts val="400"/>
                </a:spcBef>
                <a:buClr>
                  <a:srgbClr val="A8BEE2"/>
                </a:buClr>
                <a:buSzPct val="100000"/>
                <a:buBlip>
                  <a:blip r:embed="rId4"/>
                </a:buBlip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Data/object models</a:t>
              </a:r>
            </a:p>
            <a:p>
              <a:pPr marL="114300" indent="-114300">
                <a:lnSpc>
                  <a:spcPct val="90000"/>
                </a:lnSpc>
                <a:spcBef>
                  <a:spcPts val="400"/>
                </a:spcBef>
                <a:buClr>
                  <a:srgbClr val="A8BEE2"/>
                </a:buClr>
                <a:buSzPct val="100000"/>
                <a:buBlip>
                  <a:blip r:embed="rId4"/>
                </a:buBlip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Transaction cost analysis</a:t>
              </a:r>
            </a:p>
            <a:p>
              <a:pPr marL="114300" indent="-114300">
                <a:lnSpc>
                  <a:spcPct val="90000"/>
                </a:lnSpc>
                <a:spcBef>
                  <a:spcPts val="400"/>
                </a:spcBef>
                <a:buClr>
                  <a:srgbClr val="A8BEE2"/>
                </a:buClr>
                <a:buSzPct val="100000"/>
                <a:buBlip>
                  <a:blip r:embed="rId4"/>
                </a:buBlip>
                <a:defRPr/>
              </a:pP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Performance/optimization guidance</a:t>
              </a:r>
            </a:p>
            <a:p>
              <a:pPr defTabSz="9144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12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Time Investment: </a:t>
              </a:r>
              <a:r>
                <a:rPr lang="en-US" sz="12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2 – 3 weeks</a:t>
              </a:r>
            </a:p>
          </p:txBody>
        </p:sp>
        <p:grpSp>
          <p:nvGrpSpPr>
            <p:cNvPr id="7" name="Group 33"/>
            <p:cNvGrpSpPr/>
            <p:nvPr/>
          </p:nvGrpSpPr>
          <p:grpSpPr>
            <a:xfrm>
              <a:off x="5828553" y="2133600"/>
              <a:ext cx="2934447" cy="914400"/>
              <a:chOff x="6209553" y="2971800"/>
              <a:chExt cx="2934447" cy="914400"/>
            </a:xfrm>
          </p:grpSpPr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6209553" y="2971800"/>
                <a:ext cx="2934447" cy="9144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74000"/>
                    </a:schemeClr>
                  </a:gs>
                  <a:gs pos="34000">
                    <a:schemeClr val="accent2">
                      <a:tint val="96000"/>
                      <a:shade val="84000"/>
                      <a:satMod val="110000"/>
                    </a:schemeClr>
                  </a:gs>
                  <a:gs pos="35000">
                    <a:schemeClr val="accent2">
                      <a:shade val="55000"/>
                      <a:satMod val="150000"/>
                    </a:schemeClr>
                  </a:gs>
                  <a:gs pos="92000">
                    <a:schemeClr val="accent2">
                      <a:tint val="98000"/>
                      <a:shade val="90000"/>
                      <a:satMod val="128000"/>
                    </a:schemeClr>
                  </a:gs>
                  <a:gs pos="100000">
                    <a:schemeClr val="accent2">
                      <a:tint val="90000"/>
                      <a:shade val="97000"/>
                      <a:satMod val="128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60" name="Text Box 32"/>
              <p:cNvSpPr txBox="1">
                <a:spLocks noChangeArrowheads="1"/>
              </p:cNvSpPr>
              <p:nvPr/>
            </p:nvSpPr>
            <p:spPr bwMode="auto">
              <a:xfrm>
                <a:off x="6285752" y="3306580"/>
                <a:ext cx="2705847" cy="526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Prove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4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Proof-of-Concept Workshop.</a:t>
                </a:r>
                <a:endParaRPr lang="en-US" sz="14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pic>
          <p:nvPicPr>
            <p:cNvPr id="30" name="Picture 36" descr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067675" y="2143125"/>
              <a:ext cx="685800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1489777"/>
            <a:ext cx="9144000" cy="4678363"/>
            <a:chOff x="0" y="1489777"/>
            <a:chExt cx="9144000" cy="4678363"/>
          </a:xfrm>
        </p:grpSpPr>
        <p:pic>
          <p:nvPicPr>
            <p:cNvPr id="22553" name="Picture 25" descr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489777"/>
              <a:ext cx="9144000" cy="4678363"/>
            </a:xfrm>
            <a:prstGeom prst="rect">
              <a:avLst/>
            </a:prstGeom>
            <a:noFill/>
          </p:spPr>
        </p:pic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817563" y="3647190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858838" y="3728152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1216025" y="3815465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1501775" y="3759902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1685925" y="3682115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1512888" y="3556702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1760538" y="3597977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1857375" y="3520190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57550" y="3318577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368675" y="3429702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481388" y="3415415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4402138" y="4004377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4913313" y="4234565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5821363" y="3990090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5562600" y="3623377"/>
              <a:ext cx="76200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 flipH="1" flipV="1">
              <a:off x="1142999" y="3851978"/>
              <a:ext cx="76198" cy="76200"/>
            </a:xfrm>
            <a:prstGeom prst="ellipse">
              <a:avLst/>
            </a:prstGeom>
            <a:solidFill>
              <a:srgbClr val="3E73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1128010"/>
            <a:ext cx="9144000" cy="346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MTCs are based strategically around the globe.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Locations</a:t>
            </a: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7010400" y="2375941"/>
            <a:ext cx="1981200" cy="364385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Atlanta, Georgia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Austin, Texas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Bangalore, India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Beijing, China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Boston, Massachusetts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Chicago, Illinois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Dallas, Texas*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Dubai, UAE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Irvine, California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Munich, Germany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New York, New York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Paris, France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Reston, Virginia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Silicon Valley, California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Taipei, Taiwan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Thames Valley, U.K.</a:t>
            </a:r>
            <a:endParaRPr lang="en-US" sz="1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498598"/>
          </a:xfrm>
        </p:spPr>
        <p:txBody>
          <a:bodyPr/>
          <a:lstStyle/>
          <a:p>
            <a:r>
              <a:rPr sz="3600" dirty="0" smtClean="0"/>
              <a:t>Are you Re-</a:t>
            </a:r>
            <a:r>
              <a:rPr sz="3600" dirty="0" err="1" smtClean="0"/>
              <a:t>Platforming</a:t>
            </a:r>
            <a:r>
              <a:rPr sz="3600" dirty="0" smtClean="0"/>
              <a:t>?</a:t>
            </a:r>
            <a:r>
              <a:rPr lang="en-US" sz="3600" dirty="0" smtClean="0"/>
              <a:t> </a:t>
            </a:r>
            <a:r>
              <a:rPr sz="3600" dirty="0" smtClean="0"/>
              <a:t>Check out NXT</a:t>
            </a:r>
            <a:endParaRPr lang="en-US" sz="3600" dirty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5800"/>
            <a:ext cx="9144000" cy="505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381000" y="5791200"/>
            <a:ext cx="8382000" cy="3877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http://www.isvnxt.com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">
                      <a:schemeClr val="tx1"/>
                    </a:gs>
                    <a:gs pos="85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5000">
                    <a:schemeClr val="tx1"/>
                  </a:gs>
                  <a:gs pos="85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76502" y="1664898"/>
            <a:ext cx="8390997" cy="551284"/>
            <a:chOff x="381001" y="1571625"/>
            <a:chExt cx="8307918" cy="638175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340287" y="1571625"/>
              <a:ext cx="6348632" cy="638175"/>
              <a:chOff x="2340287" y="1571625"/>
              <a:chExt cx="6348632" cy="638175"/>
            </a:xfrm>
          </p:grpSpPr>
          <p:sp>
            <p:nvSpPr>
              <p:cNvPr id="101381" name="AutoShape 7"/>
              <p:cNvSpPr>
                <a:spLocks noChangeArrowheads="1"/>
              </p:cNvSpPr>
              <p:nvPr/>
            </p:nvSpPr>
            <p:spPr bwMode="auto">
              <a:xfrm>
                <a:off x="6258860" y="1571625"/>
                <a:ext cx="2430059" cy="638175"/>
              </a:xfrm>
              <a:prstGeom prst="chevron">
                <a:avLst>
                  <a:gd name="adj" fmla="val 73100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7" rIns="91432" bIns="45717" anchor="ctr"/>
              <a:lstStyle/>
              <a:p>
                <a:pPr algn="ctr" defTabSz="914063"/>
                <a:r>
                  <a:rPr lang="en-US" b="1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effectLst>
                      <a:outerShdw blurRad="127000" algn="ctr" rotWithShape="0">
                        <a:schemeClr val="accent3">
                          <a:lumMod val="75000"/>
                          <a:alpha val="60000"/>
                        </a:schemeClr>
                      </a:outerShdw>
                    </a:effectLst>
                  </a:rPr>
                  <a:t>Stage 4</a:t>
                </a:r>
              </a:p>
            </p:txBody>
          </p:sp>
          <p:sp>
            <p:nvSpPr>
              <p:cNvPr id="101380" name="AutoShape 6"/>
              <p:cNvSpPr>
                <a:spLocks noChangeArrowheads="1"/>
              </p:cNvSpPr>
              <p:nvPr/>
            </p:nvSpPr>
            <p:spPr bwMode="auto">
              <a:xfrm>
                <a:off x="4299574" y="1571625"/>
                <a:ext cx="2430059" cy="638175"/>
              </a:xfrm>
              <a:prstGeom prst="chevron">
                <a:avLst>
                  <a:gd name="adj" fmla="val 74452"/>
                </a:avLst>
              </a:prstGeom>
              <a:gradFill>
                <a:gsLst>
                  <a:gs pos="0">
                    <a:srgbClr val="BBD4B0"/>
                  </a:gs>
                  <a:gs pos="49000">
                    <a:srgbClr val="86B967"/>
                  </a:gs>
                  <a:gs pos="49100">
                    <a:srgbClr val="5DB224"/>
                  </a:gs>
                  <a:gs pos="92000">
                    <a:srgbClr val="88C860"/>
                  </a:gs>
                  <a:gs pos="100000">
                    <a:srgbClr val="96C77B"/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1432" tIns="45717" rIns="91432" bIns="45717" anchor="ctr"/>
              <a:lstStyle/>
              <a:p>
                <a:pPr algn="ctr" defTabSz="914063"/>
                <a:r>
                  <a:rPr lang="en-US" b="1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effectLst>
                      <a:outerShdw blurRad="127000" algn="ctr" rotWithShape="0">
                        <a:schemeClr val="accent3">
                          <a:lumMod val="75000"/>
                          <a:alpha val="60000"/>
                        </a:schemeClr>
                      </a:outerShdw>
                    </a:effectLst>
                  </a:rPr>
                  <a:t>Stage 3</a:t>
                </a:r>
              </a:p>
            </p:txBody>
          </p:sp>
          <p:sp>
            <p:nvSpPr>
              <p:cNvPr id="101379" name="AutoShape 5"/>
              <p:cNvSpPr>
                <a:spLocks noChangeArrowheads="1"/>
              </p:cNvSpPr>
              <p:nvPr/>
            </p:nvSpPr>
            <p:spPr bwMode="auto">
              <a:xfrm>
                <a:off x="2340287" y="1571625"/>
                <a:ext cx="2430059" cy="638175"/>
              </a:xfrm>
              <a:prstGeom prst="chevron">
                <a:avLst>
                  <a:gd name="adj" fmla="val 74451"/>
                </a:avLst>
              </a:prstGeom>
              <a:gradFill>
                <a:gsLst>
                  <a:gs pos="0">
                    <a:srgbClr val="C7ECBA"/>
                  </a:gs>
                  <a:gs pos="49000">
                    <a:srgbClr val="A5DB8D"/>
                  </a:gs>
                  <a:gs pos="49100">
                    <a:srgbClr val="8FC975"/>
                  </a:gs>
                  <a:gs pos="92000">
                    <a:srgbClr val="A3DA8A"/>
                  </a:gs>
                  <a:gs pos="100000">
                    <a:srgbClr val="ABDA96"/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1432" tIns="45717" rIns="91432" bIns="45717" anchor="ctr"/>
              <a:lstStyle/>
              <a:p>
                <a:pPr algn="ctr" defTabSz="914063"/>
                <a:r>
                  <a:rPr lang="en-US" b="1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effectLst>
                      <a:outerShdw blurRad="127000" algn="ctr" rotWithShape="0">
                        <a:schemeClr val="accent3">
                          <a:lumMod val="75000"/>
                          <a:alpha val="60000"/>
                        </a:schemeClr>
                      </a:outerShdw>
                    </a:effectLst>
                  </a:rPr>
                  <a:t>Stage 2</a:t>
                </a:r>
              </a:p>
            </p:txBody>
          </p:sp>
        </p:grpSp>
        <p:sp>
          <p:nvSpPr>
            <p:cNvPr id="101378" name="AutoShape 4"/>
            <p:cNvSpPr>
              <a:spLocks noChangeArrowheads="1"/>
            </p:cNvSpPr>
            <p:nvPr/>
          </p:nvSpPr>
          <p:spPr bwMode="auto">
            <a:xfrm>
              <a:off x="381001" y="1571625"/>
              <a:ext cx="2430059" cy="638175"/>
            </a:xfrm>
            <a:prstGeom prst="chevron">
              <a:avLst>
                <a:gd name="adj" fmla="val 731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32" tIns="45717" rIns="91432" bIns="45717" anchor="ctr"/>
            <a:lstStyle/>
            <a:p>
              <a:pPr algn="ctr" defTabSz="914063"/>
              <a:r>
                <a:rPr lang="en-US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>
                    <a:outerShdw blurRad="127000" algn="ctr" rotWithShape="0">
                      <a:schemeClr val="accent3">
                        <a:lumMod val="75000"/>
                        <a:alpha val="60000"/>
                      </a:schemeClr>
                    </a:outerShdw>
                  </a:effectLst>
                </a:rPr>
                <a:t>Stage 1</a:t>
              </a:r>
            </a:p>
          </p:txBody>
        </p:sp>
      </p:grpSp>
      <p:sp>
        <p:nvSpPr>
          <p:cNvPr id="101400" name="Text Box 26"/>
          <p:cNvSpPr txBox="1">
            <a:spLocks noChangeArrowheads="1"/>
          </p:cNvSpPr>
          <p:nvPr/>
        </p:nvSpPr>
        <p:spPr bwMode="auto">
          <a:xfrm>
            <a:off x="730249" y="5791200"/>
            <a:ext cx="7681913" cy="286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algn="ctr">
              <a:lnSpc>
                <a:spcPct val="90000"/>
              </a:lnSpc>
              <a:spcBef>
                <a:spcPts val="380"/>
              </a:spcBef>
            </a:pPr>
            <a:r>
              <a:rPr lang="en-US" sz="1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*These offerings are up to subsidiary discretion and budget availability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30250" y="5486400"/>
            <a:ext cx="7681913" cy="286226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marL="173038" indent="-173038">
              <a:lnSpc>
                <a:spcPct val="90000"/>
              </a:lnSpc>
              <a:spcBef>
                <a:spcPts val="380"/>
              </a:spcBef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Training, co-marketing, BIF for ADS/POCs, and others from closer relationship with Microsoft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Special NXT offer for ISVs moving to the Microsoft Software+Services Platform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57200" y="2273278"/>
            <a:ext cx="8236993" cy="3119670"/>
            <a:chOff x="507522" y="2273278"/>
            <a:chExt cx="8236993" cy="3119670"/>
          </a:xfrm>
        </p:grpSpPr>
        <p:sp>
          <p:nvSpPr>
            <p:cNvPr id="101382" name="Oval 8"/>
            <p:cNvSpPr>
              <a:spLocks noChangeArrowheads="1"/>
            </p:cNvSpPr>
            <p:nvPr/>
          </p:nvSpPr>
          <p:spPr bwMode="auto">
            <a:xfrm>
              <a:off x="2303252" y="2273278"/>
              <a:ext cx="791883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914063"/>
              <a:r>
                <a:rPr lang="en-US" sz="1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1 months</a:t>
              </a:r>
            </a:p>
          </p:txBody>
        </p:sp>
        <p:sp>
          <p:nvSpPr>
            <p:cNvPr id="101383" name="Oval 9"/>
            <p:cNvSpPr>
              <a:spLocks noChangeArrowheads="1"/>
            </p:cNvSpPr>
            <p:nvPr/>
          </p:nvSpPr>
          <p:spPr bwMode="auto">
            <a:xfrm>
              <a:off x="3962400" y="2273278"/>
              <a:ext cx="791883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914063"/>
              <a:r>
                <a:rPr lang="en-US" sz="1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2 months</a:t>
              </a:r>
            </a:p>
          </p:txBody>
        </p:sp>
        <p:sp>
          <p:nvSpPr>
            <p:cNvPr id="101384" name="Oval 10"/>
            <p:cNvSpPr>
              <a:spLocks noChangeArrowheads="1"/>
            </p:cNvSpPr>
            <p:nvPr/>
          </p:nvSpPr>
          <p:spPr bwMode="auto">
            <a:xfrm>
              <a:off x="5927782" y="2273278"/>
              <a:ext cx="791883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914063"/>
              <a:r>
                <a:rPr lang="en-US" sz="14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3 months</a:t>
              </a:r>
            </a:p>
          </p:txBody>
        </p:sp>
        <p:sp>
          <p:nvSpPr>
            <p:cNvPr id="101385" name="Oval 11"/>
            <p:cNvSpPr>
              <a:spLocks noChangeArrowheads="1"/>
            </p:cNvSpPr>
            <p:nvPr/>
          </p:nvSpPr>
          <p:spPr bwMode="auto">
            <a:xfrm>
              <a:off x="8002325" y="2273278"/>
              <a:ext cx="742190" cy="215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914063"/>
              <a:r>
                <a:rPr lang="en-US" sz="14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6months</a:t>
              </a:r>
              <a:endParaRPr lang="en-US" sz="14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07522" y="2531852"/>
              <a:ext cx="7904641" cy="2861096"/>
              <a:chOff x="507522" y="2531852"/>
              <a:chExt cx="7904641" cy="286109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723636" y="2540479"/>
                <a:ext cx="7688527" cy="2852469"/>
                <a:chOff x="723636" y="2540479"/>
                <a:chExt cx="7688527" cy="2852469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762000" y="2540479"/>
                  <a:ext cx="1905000" cy="2843784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2692878" y="2540479"/>
                  <a:ext cx="1650522" cy="2843784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4360652" y="2540479"/>
                  <a:ext cx="1962510" cy="2843784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6324599" y="2540479"/>
                  <a:ext cx="2060275" cy="2843784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762000" y="3299866"/>
                  <a:ext cx="7650163" cy="2093082"/>
                  <a:chOff x="559278" y="3299866"/>
                  <a:chExt cx="7839974" cy="2093082"/>
                </a:xfrm>
              </p:grpSpPr>
              <p:sp>
                <p:nvSpPr>
                  <p:cNvPr id="101396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9278" y="3299866"/>
                    <a:ext cx="783997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alpha val="50196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none" lIns="76194" tIns="38097" rIns="76194" bIns="38097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9278" y="5392948"/>
                    <a:ext cx="78399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alpha val="50196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none" lIns="76194" tIns="38097" rIns="76194" bIns="38097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694312" y="2557730"/>
                  <a:ext cx="1718096" cy="2798064"/>
                  <a:chOff x="2566356" y="2557730"/>
                  <a:chExt cx="1718096" cy="2798064"/>
                </a:xfrm>
              </p:grpSpPr>
              <p:sp>
                <p:nvSpPr>
                  <p:cNvPr id="10138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316" y="3365958"/>
                    <a:ext cx="1676136" cy="867924"/>
                  </a:xfrm>
                  <a:prstGeom prst="rect">
                    <a:avLst/>
                  </a:prstGeom>
                </p:spPr>
                <p:txBody>
                  <a:bodyPr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Free access to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all available </a:t>
                    </a:r>
                    <a:b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</a:b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U.S. readiness training</a:t>
                    </a:r>
                    <a:endPara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10139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316" y="2591337"/>
                    <a:ext cx="1612636" cy="674025"/>
                  </a:xfrm>
                  <a:prstGeom prst="rect">
                    <a:avLst/>
                  </a:prstGeom>
                </p:spPr>
                <p:txBody>
                  <a:bodyPr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ISV signs an Letter of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Intent with Microsoft</a:t>
                    </a:r>
                    <a:endPara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10139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66356" y="2557730"/>
                    <a:ext cx="0" cy="2798064"/>
                  </a:xfrm>
                  <a:prstGeom prst="line">
                    <a:avLst/>
                  </a:prstGeom>
                  <a:ln w="57150" cap="rnd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none" lIns="76194" tIns="38097" rIns="76194" bIns="38097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4353032" y="2557730"/>
                  <a:ext cx="1937599" cy="2798064"/>
                  <a:chOff x="4335780" y="2557730"/>
                  <a:chExt cx="1937599" cy="2798064"/>
                </a:xfrm>
              </p:grpSpPr>
              <p:sp>
                <p:nvSpPr>
                  <p:cNvPr id="10139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904" y="2591337"/>
                    <a:ext cx="1887748" cy="674025"/>
                  </a:xfrm>
                  <a:prstGeom prst="rect">
                    <a:avLst/>
                  </a:prstGeom>
                </p:spPr>
                <p:txBody>
                  <a:bodyPr wrap="square"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ISV agrees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/>
                    </a:r>
                    <a:b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</a:b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to work with </a:t>
                    </a: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Microsoft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Platform</a:t>
                    </a:r>
                    <a:endPara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10139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904" y="3365958"/>
                    <a:ext cx="1895475" cy="1797409"/>
                  </a:xfrm>
                  <a:prstGeom prst="rect">
                    <a:avLst/>
                  </a:prstGeom>
                </p:spPr>
                <p:txBody>
                  <a:bodyPr wrap="square"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Discounted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Migration</a:t>
                    </a:r>
                    <a:endPara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endParaRPr>
                  </a:p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Free Platform Test with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Veritest</a:t>
                    </a:r>
                  </a:p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ISVR</a:t>
                    </a:r>
                  </a:p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 smtClean="0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</a:gsLst>
                          <a:lin ang="5400000" scaled="0"/>
                        </a:gradFill>
                      </a:rPr>
                      <a:t>Program nominations, e.g., TAP</a:t>
                    </a:r>
                    <a:endPara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  <p:sp>
                <p:nvSpPr>
                  <p:cNvPr id="10139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335780" y="2557730"/>
                    <a:ext cx="0" cy="2798064"/>
                  </a:xfrm>
                  <a:prstGeom prst="line">
                    <a:avLst/>
                  </a:prstGeom>
                  <a:ln w="57150" cap="rnd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none" lIns="76194" tIns="38097" rIns="76194" bIns="38097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139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41852" y="2591337"/>
                  <a:ext cx="2057400" cy="480125"/>
                </a:xfrm>
                <a:prstGeom prst="rect">
                  <a:avLst/>
                </a:prstGeom>
              </p:spPr>
              <p:txBody>
                <a:bodyPr wrap="square" lIns="91432" tIns="45717" rIns="91432" bIns="45717">
                  <a:spAutoFit/>
                </a:bodyPr>
                <a:lstStyle/>
                <a:p>
                  <a:pPr marL="173038" indent="-173038">
                    <a:lnSpc>
                      <a:spcPct val="90000"/>
                    </a:lnSpc>
                    <a:spcBef>
                      <a:spcPts val="380"/>
                    </a:spcBef>
                    <a:buBlip>
                      <a:blip r:embed="rId3"/>
                    </a:buBlip>
                  </a:pPr>
                  <a:r>
                    <a: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ISV becomes 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rPr>
                    <a:t>certified Partner</a:t>
                  </a:r>
                  <a:endParaRPr lang="en-US" sz="1400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013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341853" y="3365958"/>
                  <a:ext cx="2057400" cy="1991308"/>
                </a:xfrm>
                <a:prstGeom prst="rect">
                  <a:avLst/>
                </a:prstGeom>
              </p:spPr>
              <p:txBody>
                <a:bodyPr wrap="square" lIns="91432" tIns="45717" rIns="91432" bIns="45717">
                  <a:spAutoFit/>
                </a:bodyPr>
                <a:lstStyle/>
                <a:p>
                  <a:pPr marL="173038" indent="-173038">
                    <a:lnSpc>
                      <a:spcPct val="90000"/>
                    </a:lnSpc>
                    <a:spcBef>
                      <a:spcPts val="380"/>
                    </a:spcBef>
                    <a:buBlip>
                      <a:blip r:embed="rId3"/>
                    </a:buBlip>
                  </a:pP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MSPP Fee 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waived*</a:t>
                  </a:r>
                  <a:endParaRPr lang="en-US" sz="1400" dirty="0"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endParaRPr>
                </a:p>
                <a:p>
                  <a:pPr marL="173038" indent="-173038">
                    <a:lnSpc>
                      <a:spcPct val="90000"/>
                    </a:lnSpc>
                    <a:spcBef>
                      <a:spcPts val="380"/>
                    </a:spcBef>
                    <a:buBlip>
                      <a:blip r:embed="rId3"/>
                    </a:buBlip>
                  </a:pP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PR in a 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box</a:t>
                  </a:r>
                  <a:endParaRPr lang="en-US" sz="1400" dirty="0"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endParaRPr>
                </a:p>
                <a:p>
                  <a:pPr marL="173038" indent="-173038">
                    <a:lnSpc>
                      <a:spcPct val="90000"/>
                    </a:lnSpc>
                    <a:spcBef>
                      <a:spcPts val="380"/>
                    </a:spcBef>
                    <a:buBlip>
                      <a:blip r:embed="rId3"/>
                    </a:buBlip>
                  </a:pP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Customer 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Reference tool</a:t>
                  </a:r>
                  <a:endParaRPr lang="en-US" sz="1400" dirty="0"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endParaRPr>
                </a:p>
                <a:p>
                  <a:pPr marL="173038" indent="-173038">
                    <a:lnSpc>
                      <a:spcPct val="90000"/>
                    </a:lnSpc>
                    <a:spcBef>
                      <a:spcPts val="380"/>
                    </a:spcBef>
                    <a:buBlip>
                      <a:blip r:embed="rId3"/>
                    </a:buBlip>
                  </a:pP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Account Management (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only for </a:t>
                  </a: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&gt;$5M, </a:t>
                  </a:r>
                  <a:r>
                    <a:rPr lang="en-US" sz="1400" dirty="0" smtClean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OS or DB </a:t>
                  </a:r>
                  <a:r>
                    <a:rPr lang="en-US" sz="1400" dirty="0">
                      <a:gradFill>
                        <a:gsLst>
                          <a:gs pos="0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40000"/>
                              <a:lumOff val="60000"/>
                            </a:schemeClr>
                          </a:gs>
                        </a:gsLst>
                        <a:lin ang="5400000" scaled="0"/>
                      </a:gradFill>
                    </a:rPr>
                    <a:t>win, signed royalty agreement*</a:t>
                  </a:r>
                </a:p>
              </p:txBody>
            </p:sp>
            <p:sp>
              <p:nvSpPr>
                <p:cNvPr id="101399" name="Line 25"/>
                <p:cNvSpPr>
                  <a:spLocks noChangeShapeType="1"/>
                </p:cNvSpPr>
                <p:nvPr/>
              </p:nvSpPr>
              <p:spPr bwMode="auto">
                <a:xfrm>
                  <a:off x="6317408" y="2557730"/>
                  <a:ext cx="0" cy="2798064"/>
                </a:xfrm>
                <a:prstGeom prst="line">
                  <a:avLst/>
                </a:prstGeom>
                <a:ln w="57150" cap="rnd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lIns="76194" tIns="38097" rIns="76194" bIns="38097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23636" y="2591337"/>
                  <a:ext cx="1943364" cy="2326835"/>
                  <a:chOff x="588488" y="2591337"/>
                  <a:chExt cx="1943364" cy="2326835"/>
                </a:xfrm>
              </p:grpSpPr>
              <p:sp>
                <p:nvSpPr>
                  <p:cNvPr id="10138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488" y="3365958"/>
                    <a:ext cx="1943364" cy="1552214"/>
                  </a:xfrm>
                  <a:prstGeom prst="rect">
                    <a:avLst/>
                  </a:prstGeom>
                </p:spPr>
                <p:txBody>
                  <a:bodyPr wrap="square"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Complimentary platform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strategy session</a:t>
                    </a:r>
                    <a:endPara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endParaRPr>
                  </a:p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Architecture Design</a:t>
                    </a:r>
                  </a:p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Discounted POC (BIF funding may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be available</a:t>
                    </a: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)</a:t>
                    </a:r>
                  </a:p>
                </p:txBody>
              </p:sp>
              <p:sp>
                <p:nvSpPr>
                  <p:cNvPr id="10139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488" y="2591337"/>
                    <a:ext cx="1943364" cy="4801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91432" tIns="45717" rIns="91432" bIns="45717">
                    <a:spAutoFit/>
                  </a:bodyPr>
                  <a:lstStyle/>
                  <a:p>
                    <a:pPr marL="173038" indent="-173038">
                      <a:lnSpc>
                        <a:spcPct val="90000"/>
                      </a:lnSpc>
                      <a:spcBef>
                        <a:spcPts val="380"/>
                      </a:spcBef>
                      <a:buBlip>
                        <a:blip r:embed="rId3"/>
                      </a:buBlip>
                    </a:pPr>
                    <a:r>
                      <a:rPr lang="en-US" sz="14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ISV meets with NXT </a:t>
                    </a:r>
                    <a:r>
                      <a:rPr lang="en-US" sz="1400" dirty="0" smtClean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0"/>
                        </a:gradFill>
                      </a:rPr>
                      <a:t>Delivery Partner</a:t>
                    </a:r>
                    <a:endParaRPr lang="en-US" sz="1400" dirty="0">
                      <a:gradFill>
                        <a:gsLst>
                          <a:gs pos="0">
                            <a:schemeClr val="tx1"/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</a:endParaRPr>
                  </a:p>
                </p:txBody>
              </p:sp>
            </p:grpSp>
            <p:sp>
              <p:nvSpPr>
                <p:cNvPr id="44" name="Line 25"/>
                <p:cNvSpPr>
                  <a:spLocks noChangeShapeType="1"/>
                </p:cNvSpPr>
                <p:nvPr/>
              </p:nvSpPr>
              <p:spPr bwMode="auto">
                <a:xfrm>
                  <a:off x="8373374" y="2557730"/>
                  <a:ext cx="0" cy="2798064"/>
                </a:xfrm>
                <a:prstGeom prst="line">
                  <a:avLst/>
                </a:prstGeom>
                <a:ln w="57150" cap="rnd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none" lIns="76194" tIns="38097" rIns="76194" bIns="38097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101386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24112" y="2815263"/>
                <a:ext cx="782265" cy="2154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4063">
                  <a:spcBef>
                    <a:spcPct val="50000"/>
                  </a:spcBef>
                </a:pPr>
                <a:r>
                  <a:rPr lang="en-US" sz="1400" b="1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Activities</a:t>
                </a:r>
              </a:p>
            </p:txBody>
          </p:sp>
          <p:sp>
            <p:nvSpPr>
              <p:cNvPr id="101387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373053" y="4233375"/>
                <a:ext cx="1976594" cy="2154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0" tIns="0" rIns="0" bIns="0" anchor="ctr" anchorCtr="1">
                <a:spAutoFit/>
              </a:bodyPr>
              <a:lstStyle/>
              <a:p>
                <a:pPr defTabSz="914063">
                  <a:spcBef>
                    <a:spcPct val="50000"/>
                  </a:spcBef>
                </a:pPr>
                <a:r>
                  <a:rPr lang="en-US" sz="1400" b="1" dirty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Benefits </a:t>
                </a:r>
                <a:r>
                  <a:rPr lang="en-US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to DP ISV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Find a Development Partner on NXT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200400" cy="43673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Directory of S+S Development Partners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Specialists in Platform Migrations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Specialists in Product Development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 r="22529"/>
          <a:stretch>
            <a:fillRect/>
          </a:stretch>
        </p:blipFill>
        <p:spPr bwMode="auto">
          <a:xfrm>
            <a:off x="4038600" y="1066800"/>
            <a:ext cx="4619586" cy="493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1" y="1865670"/>
            <a:ext cx="4343400" cy="4230330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1865670"/>
            <a:ext cx="4016478" cy="4230330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1371600"/>
            <a:ext cx="9144000" cy="484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52596"/>
          </a:xfrm>
        </p:spPr>
        <p:txBody>
          <a:bodyPr/>
          <a:lstStyle/>
          <a:p>
            <a:r>
              <a:rPr lang="en-US" dirty="0" smtClean="0"/>
              <a:t>Preparing for </a:t>
            </a:r>
            <a:r>
              <a:rPr dirty="0" smtClean="0"/>
              <a:t>Launch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600" i="1" dirty="0" smtClean="0"/>
              <a:t>what is </a:t>
            </a:r>
            <a:r>
              <a:rPr sz="3600" i="1" dirty="0" smtClean="0"/>
              <a:t>a</a:t>
            </a:r>
            <a:r>
              <a:rPr lang="en-US" sz="3600" i="1" dirty="0" smtClean="0"/>
              <a:t> SaaS Delivery Platform?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927961"/>
            <a:ext cx="4191000" cy="3854901"/>
          </a:xfrm>
        </p:spPr>
        <p:txBody>
          <a:bodyPr/>
          <a:lstStyle/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business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Online self-service account management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Usage metering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Easy invoicing, bill presentment and usage explanation</a:t>
            </a:r>
          </a:p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operations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Performance Monitoring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Easy Capacity increase / decrease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Backup / DR of customer data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Datacenter task automation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End to end data / process security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76800" y="1927961"/>
            <a:ext cx="3886200" cy="3924664"/>
          </a:xfrm>
        </p:spPr>
        <p:txBody>
          <a:bodyPr/>
          <a:lstStyle/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support 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End to end customer support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Customized service level agreements</a:t>
            </a:r>
          </a:p>
          <a:p>
            <a:pPr marL="231775" indent="-231775">
              <a:spcBef>
                <a:spcPts val="380"/>
              </a:spcBef>
              <a:spcAft>
                <a:spcPts val="300"/>
              </a:spcAft>
            </a:pPr>
            <a:r>
              <a:rPr lang="en-US" sz="2000" b="1" dirty="0" smtClean="0"/>
              <a:t>SaaS infrastructure 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Firewall, intrusion detection, encryption, access control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Business process integration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Directory and identity management services</a:t>
            </a:r>
          </a:p>
          <a:p>
            <a:pPr marL="457200" lvl="1" indent="-225425">
              <a:spcBef>
                <a:spcPts val="380"/>
              </a:spcBef>
              <a:spcAft>
                <a:spcPts val="300"/>
              </a:spcAft>
            </a:pPr>
            <a:r>
              <a:rPr lang="en-US" sz="1800" dirty="0" smtClean="0"/>
              <a:t>Usage tracking, data warehousing and business intelligence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20813"/>
            <a:ext cx="838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3175">
                  <a:noFill/>
                </a:ln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889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fully managed hosting infrastructure, plus…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0" y="5257800"/>
            <a:ext cx="9144000" cy="914400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2438400"/>
            <a:ext cx="1752600" cy="3629026"/>
            <a:chOff x="381000" y="2133600"/>
            <a:chExt cx="1752600" cy="3933826"/>
          </a:xfrm>
        </p:grpSpPr>
        <p:sp>
          <p:nvSpPr>
            <p:cNvPr id="26" name="Down Arrow Callout 25"/>
            <p:cNvSpPr/>
            <p:nvPr/>
          </p:nvSpPr>
          <p:spPr bwMode="auto">
            <a:xfrm>
              <a:off x="381000" y="4876801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2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Catalogue</a:t>
              </a:r>
            </a:p>
          </p:txBody>
        </p:sp>
        <p:sp>
          <p:nvSpPr>
            <p:cNvPr id="22" name="Down Arrow Callout 21"/>
            <p:cNvSpPr/>
            <p:nvPr/>
          </p:nvSpPr>
          <p:spPr bwMode="auto">
            <a:xfrm>
              <a:off x="381000" y="3962400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Proof of Concept/Launch</a:t>
              </a:r>
            </a:p>
          </p:txBody>
        </p:sp>
        <p:sp>
          <p:nvSpPr>
            <p:cNvPr id="27" name="Down Arrow Callout 26"/>
            <p:cNvSpPr/>
            <p:nvPr/>
          </p:nvSpPr>
          <p:spPr bwMode="auto">
            <a:xfrm>
              <a:off x="381000" y="3048001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Architecture Design Sessions</a:t>
              </a:r>
            </a:p>
          </p:txBody>
        </p:sp>
        <p:sp>
          <p:nvSpPr>
            <p:cNvPr id="28" name="Down Arrow Callout 27"/>
            <p:cNvSpPr/>
            <p:nvPr/>
          </p:nvSpPr>
          <p:spPr bwMode="auto">
            <a:xfrm>
              <a:off x="381000" y="2133600"/>
              <a:ext cx="1752600" cy="1190625"/>
            </a:xfrm>
            <a:prstGeom prst="downArrowCallout">
              <a:avLst>
                <a:gd name="adj1" fmla="val 16667"/>
                <a:gd name="adj2" fmla="val 16033"/>
                <a:gd name="adj3" fmla="val 14433"/>
                <a:gd name="adj4" fmla="val 74577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182880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Business Design Sessions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dirty="0" smtClean="0"/>
              <a:t>Don’t Build – Partner!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296505" y="2510844"/>
            <a:ext cx="6466495" cy="259455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84163" indent="-284163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The 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program provides the SaaS ISV </a:t>
            </a: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with</a:t>
            </a:r>
            <a:endParaRPr lang="en-US" sz="2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Design Session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Architecture Design Session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Access to Microsoft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development partners 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Gold Certified </a:t>
            </a: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hosting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71500" lvl="2" indent="-285750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Access to new channels to market</a:t>
            </a:r>
            <a:endParaRPr lang="en-GB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569913" lvl="1" indent="-284163"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A8BEE2"/>
              </a:buClr>
              <a:buSzPct val="100000"/>
              <a:buBlip>
                <a:blip r:embed="rId3"/>
              </a:buBlip>
              <a:defRPr/>
            </a:pPr>
            <a:r>
              <a:rPr lang="en-GB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Additional technical </a:t>
            </a:r>
            <a:r>
              <a:rPr lang="en-GB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and </a:t>
            </a:r>
            <a:r>
              <a:rPr lang="en-GB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business guidance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5345668"/>
            <a:ext cx="693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Find a partner today: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http://www.microsoft.com/hosting/programs/incubationcenter.mspx</a:t>
            </a:r>
            <a:r>
              <a:rPr lang="en-US" sz="16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endParaRPr lang="en-US" sz="1600" b="1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11" descr="SSincubation_white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152400"/>
            <a:ext cx="3657600" cy="1080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1" y="1531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Software+Services Incubation Centers are hosters who specialize in bringing ISVs to market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0" y="2495550"/>
            <a:ext cx="9144000" cy="476250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79934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lvl="0"/>
            <a:r>
              <a:rPr lang="en-US" dirty="0" smtClean="0"/>
              <a:t>Where Is Microsoft Going With Cloud Services? Introducing Azure</a:t>
            </a:r>
            <a:endParaRPr lang="en-US" dirty="0"/>
          </a:p>
        </p:txBody>
      </p:sp>
      <p:sp>
        <p:nvSpPr>
          <p:cNvPr id="24" name="Subtitle 1"/>
          <p:cNvSpPr txBox="1">
            <a:spLocks/>
          </p:cNvSpPr>
          <p:nvPr/>
        </p:nvSpPr>
        <p:spPr>
          <a:xfrm>
            <a:off x="381000" y="1571625"/>
            <a:ext cx="8382000" cy="87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 marR="0" lvl="0" indent="-4763" algn="ctr" defTabSz="914400" rtl="0" eaLnBrk="1" fontAlgn="base" latinLnBrk="0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rgbClr val="FFCC00"/>
              </a:buClr>
              <a:buSzPct val="110000"/>
              <a:tabLst/>
              <a:defRPr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An Internet-scale cloud services platform hosted in Microsoft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data centers, which provides an operating system and a set of </a:t>
            </a:r>
            <a:b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developer services that can be used individually or together.</a:t>
            </a:r>
            <a:endParaRPr lang="en-US" sz="2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0" y="2561905"/>
            <a:ext cx="9143999" cy="2838770"/>
            <a:chOff x="0" y="2561905"/>
            <a:chExt cx="9143999" cy="2838770"/>
          </a:xfrm>
        </p:grpSpPr>
        <p:grpSp>
          <p:nvGrpSpPr>
            <p:cNvPr id="50" name="Group 49"/>
            <p:cNvGrpSpPr/>
            <p:nvPr/>
          </p:nvGrpSpPr>
          <p:grpSpPr>
            <a:xfrm>
              <a:off x="0" y="2971800"/>
              <a:ext cx="9143999" cy="2428875"/>
              <a:chOff x="0" y="3057525"/>
              <a:chExt cx="9143999" cy="242887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3057525"/>
                <a:ext cx="9143999" cy="24288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89338" y="4463331"/>
                <a:ext cx="8373662" cy="861144"/>
                <a:chOff x="389338" y="4463331"/>
                <a:chExt cx="8373662" cy="642067"/>
              </a:xfrm>
            </p:grpSpPr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389338" y="4463331"/>
                  <a:ext cx="8373662" cy="642067"/>
                </a:xfrm>
                <a:prstGeom prst="roundRect">
                  <a:avLst>
                    <a:gd name="adj" fmla="val 23334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21893" tIns="60947" rIns="121893" bIns="6094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218585"/>
                  <a:endParaRPr lang="en-US" dirty="0" smtClean="0">
                    <a:solidFill>
                      <a:srgbClr val="FFFFFF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533400" y="4557106"/>
                  <a:ext cx="8077200" cy="454516"/>
                </a:xfrm>
                <a:prstGeom prst="roundRect">
                  <a:avLst>
                    <a:gd name="adj" fmla="val 23334"/>
                  </a:avLst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21893" tIns="60947" rIns="121893" bIns="6094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218585"/>
                  <a:endParaRPr lang="en-US" dirty="0" smtClean="0">
                    <a:solidFill>
                      <a:srgbClr val="FFFFFF"/>
                    </a:solidFill>
                    <a:latin typeface="Segoe" pitchFamily="34" charset="0"/>
                  </a:endParaRPr>
                </a:p>
              </p:txBody>
            </p:sp>
          </p:grpSp>
          <p:pic>
            <p:nvPicPr>
              <p:cNvPr id="59" name="Picture 58" descr="WinAzure_h_rgb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246069" y="4661136"/>
                <a:ext cx="2660201" cy="465535"/>
              </a:xfrm>
              <a:prstGeom prst="rect">
                <a:avLst/>
              </a:prstGeom>
            </p:spPr>
          </p:pic>
          <p:sp>
            <p:nvSpPr>
              <p:cNvPr id="64" name="Rounded Rectangle 63"/>
              <p:cNvSpPr/>
              <p:nvPr/>
            </p:nvSpPr>
            <p:spPr bwMode="auto">
              <a:xfrm>
                <a:off x="381000" y="3505200"/>
                <a:ext cx="1630898" cy="903725"/>
              </a:xfrm>
              <a:prstGeom prst="roundRect">
                <a:avLst>
                  <a:gd name="adj" fmla="val 2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5444327" y="3505200"/>
                <a:ext cx="1630898" cy="903725"/>
              </a:xfrm>
              <a:prstGeom prst="roundRect">
                <a:avLst>
                  <a:gd name="adj" fmla="val 2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7132102" y="3505200"/>
                <a:ext cx="1630898" cy="903725"/>
              </a:xfrm>
              <a:prstGeom prst="roundRect">
                <a:avLst>
                  <a:gd name="adj" fmla="val 2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 bwMode="auto">
              <a:xfrm>
                <a:off x="3756551" y="3505200"/>
                <a:ext cx="1630898" cy="903725"/>
              </a:xfrm>
              <a:prstGeom prst="roundRect">
                <a:avLst>
                  <a:gd name="adj" fmla="val 2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2068776" y="3505200"/>
                <a:ext cx="1630898" cy="903725"/>
              </a:xfrm>
              <a:prstGeom prst="roundRect">
                <a:avLst>
                  <a:gd name="adj" fmla="val 2333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514350" y="3633212"/>
                <a:ext cx="1373723" cy="685800"/>
              </a:xfrm>
              <a:prstGeom prst="roundRect">
                <a:avLst>
                  <a:gd name="adj" fmla="val 23334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5577677" y="3633212"/>
                <a:ext cx="1373723" cy="685800"/>
              </a:xfrm>
              <a:prstGeom prst="roundRect">
                <a:avLst>
                  <a:gd name="adj" fmla="val 23334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7265452" y="3633212"/>
                <a:ext cx="1373723" cy="685800"/>
              </a:xfrm>
              <a:prstGeom prst="roundRect">
                <a:avLst>
                  <a:gd name="adj" fmla="val 23334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3889901" y="3633212"/>
                <a:ext cx="1373723" cy="685800"/>
              </a:xfrm>
              <a:prstGeom prst="roundRect">
                <a:avLst>
                  <a:gd name="adj" fmla="val 23334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 bwMode="auto">
              <a:xfrm>
                <a:off x="2197364" y="3633212"/>
                <a:ext cx="1373723" cy="685800"/>
              </a:xfrm>
              <a:prstGeom prst="roundRect">
                <a:avLst>
                  <a:gd name="adj" fmla="val 23334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endParaRPr lang="en-US" dirty="0" smtClean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92538" y="3124200"/>
                <a:ext cx="5467844" cy="368746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en-US" sz="20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Azure</a:t>
                </a:r>
                <a:r>
                  <a:rPr lang="en-US" sz="2000" baseline="200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™</a:t>
                </a:r>
                <a:r>
                  <a:rPr lang="en-US" sz="2000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 Services Platform</a:t>
                </a:r>
                <a:endParaRPr lang="en-US" sz="2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65" name="Picture 6" descr="LiveServices_h_rgb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35730" y="3819375"/>
                <a:ext cx="1283339" cy="332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Rectangle 62"/>
              <p:cNvSpPr>
                <a:spLocks noChangeAspect="1"/>
              </p:cNvSpPr>
              <p:nvPr/>
            </p:nvSpPr>
            <p:spPr>
              <a:xfrm>
                <a:off x="5858110" y="3699697"/>
                <a:ext cx="952265" cy="590931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spc="-51" dirty="0" smtClean="0">
                    <a:gradFill>
                      <a:gsLst>
                        <a:gs pos="0">
                          <a:srgbClr val="080808"/>
                        </a:gs>
                        <a:gs pos="100000">
                          <a:srgbClr val="080808"/>
                        </a:gs>
                      </a:gsLst>
                      <a:lin ang="5400000" scaled="0"/>
                    </a:gradFill>
                    <a:latin typeface="Segoe UI" pitchFamily="34" charset="0"/>
                    <a:cs typeface="Segoe UI" pitchFamily="34" charset="0"/>
                  </a:rPr>
                  <a:t>Microsoft SharePoint Services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420107" y="3699697"/>
                <a:ext cx="1171443" cy="590931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spc="-51" dirty="0" smtClean="0">
                    <a:gradFill>
                      <a:gsLst>
                        <a:gs pos="0">
                          <a:srgbClr val="080808"/>
                        </a:gs>
                        <a:gs pos="100000">
                          <a:srgbClr val="080808"/>
                        </a:gs>
                      </a:gsLst>
                      <a:lin ang="5400000" scaled="0"/>
                    </a:gradFill>
                    <a:latin typeface="Segoe UI" pitchFamily="34" charset="0"/>
                    <a:cs typeface="Segoe UI" pitchFamily="34" charset="0"/>
                  </a:rPr>
                  <a:t>Microsoft Dynamics CRM Services</a:t>
                </a:r>
              </a:p>
            </p:txBody>
          </p:sp>
          <p:pic>
            <p:nvPicPr>
              <p:cNvPr id="57" name="Picture 2" descr="C:\Users\maryfj\Desktop\PDC Visuals\Assets\Strata3D architecture chart\Logos\SQL Services\SQLServices_h_rgb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 bwMode="auto">
              <a:xfrm>
                <a:off x="3882706" y="3795995"/>
                <a:ext cx="1283339" cy="322134"/>
              </a:xfrm>
              <a:prstGeom prst="rect">
                <a:avLst/>
              </a:prstGeom>
              <a:noFill/>
            </p:spPr>
          </p:pic>
          <p:pic>
            <p:nvPicPr>
              <p:cNvPr id="55" name="Picture 3" descr="C:\Users\maryfj\Desktop\PDC Visuals\Assets\Strata3D architecture chart\Logos\NET Services\NETServices_h_rgb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 bwMode="auto">
              <a:xfrm>
                <a:off x="2197251" y="3828519"/>
                <a:ext cx="1316799" cy="288050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9" descr="C:\Users\maryfj\Desktop\PDC Visuals\Assets\Strata3D architecture chart\Logos\Dynamics CRM Online\dyn-CRM-Online_ALT_rgb_r.png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6840345" y="2561905"/>
              <a:ext cx="1841479" cy="371795"/>
            </a:xfrm>
            <a:prstGeom prst="rect">
              <a:avLst/>
            </a:prstGeom>
            <a:noFill/>
          </p:spPr>
        </p:pic>
        <p:pic>
          <p:nvPicPr>
            <p:cNvPr id="39" name="Picture 4" descr="C:\Users\maryfj\Desktop\PDC Visuals\Assets\Strata3D architecture chart\Logos\Office Live\ofc-Live_rgb_r.png"/>
            <p:cNvPicPr>
              <a:picLocks noChangeAspect="1" noChangeArrowheads="1"/>
            </p:cNvPicPr>
            <p:nvPr/>
          </p:nvPicPr>
          <p:blipFill>
            <a:blip r:embed="rId9" cstate="email"/>
            <a:stretch>
              <a:fillRect/>
            </a:stretch>
          </p:blipFill>
          <p:spPr bwMode="auto">
            <a:xfrm>
              <a:off x="2093137" y="2615717"/>
              <a:ext cx="1007490" cy="264170"/>
            </a:xfrm>
            <a:prstGeom prst="rect">
              <a:avLst/>
            </a:prstGeom>
            <a:noFill/>
          </p:spPr>
        </p:pic>
        <p:pic>
          <p:nvPicPr>
            <p:cNvPr id="51" name="Picture 5" descr="C:\Users\maryfj\Desktop\PDC Visuals\Assets\Strata3D architecture chart\Logos\Windows Live\WLive_h_rgb_r.png"/>
            <p:cNvPicPr>
              <a:picLocks noChangeAspect="1" noChangeArrowheads="1"/>
            </p:cNvPicPr>
            <p:nvPr/>
          </p:nvPicPr>
          <p:blipFill>
            <a:blip r:embed="rId10" cstate="email"/>
            <a:stretch>
              <a:fillRect/>
            </a:stretch>
          </p:blipFill>
          <p:spPr bwMode="auto">
            <a:xfrm>
              <a:off x="462177" y="2620609"/>
              <a:ext cx="1253429" cy="254386"/>
            </a:xfrm>
            <a:prstGeom prst="rect">
              <a:avLst/>
            </a:prstGeom>
            <a:noFill/>
          </p:spPr>
        </p:pic>
        <p:pic>
          <p:nvPicPr>
            <p:cNvPr id="52" name="Picture 6" descr="C:\Users\maryfj\Desktop\PDC Visuals\Assets\Strata3D architecture chart\Logos\SharePoint Online\ShrPt-Online_h_bL_r.png"/>
            <p:cNvPicPr>
              <a:picLocks noChangeAspect="1" noChangeArrowheads="1"/>
            </p:cNvPicPr>
            <p:nvPr/>
          </p:nvPicPr>
          <p:blipFill>
            <a:blip r:embed="rId11" cstate="email">
              <a:lum bright="100000"/>
            </a:blip>
            <a:stretch>
              <a:fillRect/>
            </a:stretch>
          </p:blipFill>
          <p:spPr bwMode="auto">
            <a:xfrm>
              <a:off x="5067421" y="2649962"/>
              <a:ext cx="1395392" cy="195682"/>
            </a:xfrm>
            <a:prstGeom prst="rect">
              <a:avLst/>
            </a:prstGeom>
            <a:noFill/>
            <a:effectLst>
              <a:outerShdw blurRad="12700" dist="127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53" name="Picture 52" descr="Exchange-Online-Logo-r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 bwMode="auto">
            <a:xfrm>
              <a:off x="3478158" y="2620609"/>
              <a:ext cx="1211731" cy="254386"/>
            </a:xfrm>
            <a:prstGeom prst="rect">
              <a:avLst/>
            </a:prstGeom>
          </p:spPr>
        </p:pic>
      </p:grpSp>
      <p:sp>
        <p:nvSpPr>
          <p:cNvPr id="38" name="Content Placeholder 65"/>
          <p:cNvSpPr txBox="1">
            <a:spLocks/>
          </p:cNvSpPr>
          <p:nvPr/>
        </p:nvSpPr>
        <p:spPr>
          <a:xfrm>
            <a:off x="381000" y="5514302"/>
            <a:ext cx="8382000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8BEE2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Will be released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in late 2009–early 2010 timeframe. Beta programs coming.</a:t>
            </a:r>
          </a:p>
          <a:p>
            <a:pPr marR="0" lvl="0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8BEE2"/>
              </a:buClr>
              <a:buSzPct val="100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http://www.azure.com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886200" y="1420812"/>
            <a:ext cx="4953000" cy="4561057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dirty="0" smtClean="0"/>
              <a:t>Licensing Your Hosted Services </a:t>
            </a:r>
            <a:br>
              <a:rPr lang="en-US" dirty="0" smtClean="0"/>
            </a:b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The Microsoft Services Provider Licensing Agreement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19550" y="1571666"/>
            <a:ext cx="4743450" cy="4293483"/>
          </a:xfrm>
        </p:spPr>
        <p:txBody>
          <a:bodyPr/>
          <a:lstStyle/>
          <a:p>
            <a:pPr marL="228600" indent="-228600"/>
            <a:r>
              <a:rPr lang="en-US" sz="1800" b="1" dirty="0" smtClean="0"/>
              <a:t>SPLA is a monthly “per user or per CPU” licensing program for hosted services</a:t>
            </a:r>
          </a:p>
          <a:p>
            <a:pPr marL="228600" indent="-228600"/>
            <a:r>
              <a:rPr lang="en-US" sz="1800" b="1" dirty="0" smtClean="0"/>
              <a:t>You buy it yourself or through your hoster</a:t>
            </a:r>
          </a:p>
          <a:p>
            <a:pPr marL="228600" indent="-228600"/>
            <a:r>
              <a:rPr lang="en-US" sz="1800" b="1" dirty="0" smtClean="0"/>
              <a:t>One agreement licenses you </a:t>
            </a:r>
            <a:br>
              <a:rPr lang="en-US" sz="1800" b="1" dirty="0" smtClean="0"/>
            </a:br>
            <a:r>
              <a:rPr lang="en-US" sz="1800" b="1" dirty="0" smtClean="0"/>
              <a:t>for all our server products</a:t>
            </a:r>
          </a:p>
          <a:p>
            <a:pPr marL="228600" indent="-228600"/>
            <a:r>
              <a:rPr lang="en-US" sz="1800" b="1" dirty="0" smtClean="0"/>
              <a:t>What does this mean for you?</a:t>
            </a:r>
          </a:p>
          <a:p>
            <a:pPr marL="457200" lvl="1" indent="-228600"/>
            <a:r>
              <a:rPr lang="en-US" sz="1800" dirty="0" smtClean="0"/>
              <a:t>Avoid upfront investments</a:t>
            </a:r>
          </a:p>
          <a:p>
            <a:pPr marL="457200" lvl="1" indent="-228600"/>
            <a:r>
              <a:rPr lang="en-US" sz="1800" dirty="0" smtClean="0"/>
              <a:t>Treat licensing as an operating expense</a:t>
            </a:r>
          </a:p>
          <a:p>
            <a:pPr marL="457200" lvl="1" indent="-228600"/>
            <a:r>
              <a:rPr lang="en-US" sz="1800" dirty="0" smtClean="0"/>
              <a:t>Map your licensing costs </a:t>
            </a:r>
            <a:br>
              <a:rPr lang="en-US" sz="1800" dirty="0" smtClean="0"/>
            </a:br>
            <a:r>
              <a:rPr lang="en-US" sz="1800" dirty="0" smtClean="0"/>
              <a:t>to your business model</a:t>
            </a:r>
          </a:p>
          <a:p>
            <a:pPr marL="457200" lvl="1" indent="-228600"/>
            <a:r>
              <a:rPr lang="en-US" sz="1800" dirty="0" smtClean="0"/>
              <a:t>Pay only for what you use</a:t>
            </a:r>
          </a:p>
          <a:p>
            <a:pPr marL="457200" lvl="1" indent="-228600"/>
            <a:r>
              <a:rPr lang="en-US" sz="1800" dirty="0" smtClean="0"/>
              <a:t>Get the latest software versions</a:t>
            </a:r>
          </a:p>
          <a:p>
            <a:pPr marL="457200" lvl="1" indent="-228600"/>
            <a:r>
              <a:rPr lang="en-US" sz="1800" dirty="0" smtClean="0"/>
              <a:t>Have a worldwide reach</a:t>
            </a:r>
          </a:p>
          <a:p>
            <a:pPr marL="457200" lvl="1" indent="-228600"/>
            <a:r>
              <a:rPr lang="en-US" sz="1800" dirty="0" smtClean="0"/>
              <a:t>Demos, tests, and evaluations and no cost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416844"/>
            <a:ext cx="3505200" cy="456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638300" y="1420812"/>
            <a:ext cx="6693380" cy="3008313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7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67774" y="1979300"/>
            <a:ext cx="6653584" cy="1052027"/>
            <a:chOff x="1591574" y="1979300"/>
            <a:chExt cx="6653584" cy="1052027"/>
          </a:xfrm>
        </p:grpSpPr>
        <p:sp>
          <p:nvSpPr>
            <p:cNvPr id="30" name="Freeform 29"/>
            <p:cNvSpPr/>
            <p:nvPr/>
          </p:nvSpPr>
          <p:spPr bwMode="auto">
            <a:xfrm>
              <a:off x="1591574" y="1989838"/>
              <a:ext cx="1344644" cy="1041489"/>
            </a:xfrm>
            <a:custGeom>
              <a:avLst/>
              <a:gdLst>
                <a:gd name="connsiteX0" fmla="*/ 0 w 1248228"/>
                <a:gd name="connsiteY0" fmla="*/ 14514 h 928914"/>
                <a:gd name="connsiteX1" fmla="*/ 0 w 1248228"/>
                <a:gd name="connsiteY1" fmla="*/ 928914 h 928914"/>
                <a:gd name="connsiteX2" fmla="*/ 217714 w 1248228"/>
                <a:gd name="connsiteY2" fmla="*/ 928914 h 928914"/>
                <a:gd name="connsiteX3" fmla="*/ 217714 w 1248228"/>
                <a:gd name="connsiteY3" fmla="*/ 522514 h 928914"/>
                <a:gd name="connsiteX4" fmla="*/ 1248228 w 1248228"/>
                <a:gd name="connsiteY4" fmla="*/ 522514 h 928914"/>
                <a:gd name="connsiteX5" fmla="*/ 1248228 w 1248228"/>
                <a:gd name="connsiteY5" fmla="*/ 0 h 928914"/>
                <a:gd name="connsiteX6" fmla="*/ 0 w 1248228"/>
                <a:gd name="connsiteY6" fmla="*/ 14514 h 928914"/>
                <a:gd name="connsiteX0" fmla="*/ 0 w 1248228"/>
                <a:gd name="connsiteY0" fmla="*/ 14514 h 928914"/>
                <a:gd name="connsiteX1" fmla="*/ 0 w 1248228"/>
                <a:gd name="connsiteY1" fmla="*/ 864851 h 928914"/>
                <a:gd name="connsiteX2" fmla="*/ 217714 w 1248228"/>
                <a:gd name="connsiteY2" fmla="*/ 928914 h 928914"/>
                <a:gd name="connsiteX3" fmla="*/ 217714 w 1248228"/>
                <a:gd name="connsiteY3" fmla="*/ 522514 h 928914"/>
                <a:gd name="connsiteX4" fmla="*/ 1248228 w 1248228"/>
                <a:gd name="connsiteY4" fmla="*/ 522514 h 928914"/>
                <a:gd name="connsiteX5" fmla="*/ 1248228 w 1248228"/>
                <a:gd name="connsiteY5" fmla="*/ 0 h 928914"/>
                <a:gd name="connsiteX6" fmla="*/ 0 w 1248228"/>
                <a:gd name="connsiteY6" fmla="*/ 14514 h 928914"/>
                <a:gd name="connsiteX0" fmla="*/ 0 w 1248228"/>
                <a:gd name="connsiteY0" fmla="*/ 14514 h 864851"/>
                <a:gd name="connsiteX1" fmla="*/ 0 w 1248228"/>
                <a:gd name="connsiteY1" fmla="*/ 864851 h 864851"/>
                <a:gd name="connsiteX2" fmla="*/ 217714 w 1248228"/>
                <a:gd name="connsiteY2" fmla="*/ 864851 h 864851"/>
                <a:gd name="connsiteX3" fmla="*/ 217714 w 1248228"/>
                <a:gd name="connsiteY3" fmla="*/ 522514 h 864851"/>
                <a:gd name="connsiteX4" fmla="*/ 1248228 w 1248228"/>
                <a:gd name="connsiteY4" fmla="*/ 522514 h 864851"/>
                <a:gd name="connsiteX5" fmla="*/ 1248228 w 1248228"/>
                <a:gd name="connsiteY5" fmla="*/ 0 h 864851"/>
                <a:gd name="connsiteX6" fmla="*/ 0 w 1248228"/>
                <a:gd name="connsiteY6" fmla="*/ 14514 h 864851"/>
                <a:gd name="connsiteX0" fmla="*/ 0 w 1248228"/>
                <a:gd name="connsiteY0" fmla="*/ 14514 h 864851"/>
                <a:gd name="connsiteX1" fmla="*/ 0 w 1248228"/>
                <a:gd name="connsiteY1" fmla="*/ 864851 h 864851"/>
                <a:gd name="connsiteX2" fmla="*/ 290075 w 1248228"/>
                <a:gd name="connsiteY2" fmla="*/ 864851 h 864851"/>
                <a:gd name="connsiteX3" fmla="*/ 217714 w 1248228"/>
                <a:gd name="connsiteY3" fmla="*/ 522514 h 864851"/>
                <a:gd name="connsiteX4" fmla="*/ 1248228 w 1248228"/>
                <a:gd name="connsiteY4" fmla="*/ 522514 h 864851"/>
                <a:gd name="connsiteX5" fmla="*/ 1248228 w 1248228"/>
                <a:gd name="connsiteY5" fmla="*/ 0 h 864851"/>
                <a:gd name="connsiteX6" fmla="*/ 0 w 1248228"/>
                <a:gd name="connsiteY6" fmla="*/ 14514 h 864851"/>
                <a:gd name="connsiteX0" fmla="*/ 0 w 1248228"/>
                <a:gd name="connsiteY0" fmla="*/ 14514 h 864851"/>
                <a:gd name="connsiteX1" fmla="*/ 0 w 1248228"/>
                <a:gd name="connsiteY1" fmla="*/ 864851 h 864851"/>
                <a:gd name="connsiteX2" fmla="*/ 290075 w 1248228"/>
                <a:gd name="connsiteY2" fmla="*/ 864851 h 864851"/>
                <a:gd name="connsiteX3" fmla="*/ 290075 w 1248228"/>
                <a:gd name="connsiteY3" fmla="*/ 522514 h 864851"/>
                <a:gd name="connsiteX4" fmla="*/ 1248228 w 1248228"/>
                <a:gd name="connsiteY4" fmla="*/ 522514 h 864851"/>
                <a:gd name="connsiteX5" fmla="*/ 1248228 w 1248228"/>
                <a:gd name="connsiteY5" fmla="*/ 0 h 864851"/>
                <a:gd name="connsiteX6" fmla="*/ 0 w 1248228"/>
                <a:gd name="connsiteY6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90075 w 1274316"/>
                <a:gd name="connsiteY3" fmla="*/ 522514 h 864851"/>
                <a:gd name="connsiteX4" fmla="*/ 1248228 w 1274316"/>
                <a:gd name="connsiteY4" fmla="*/ 522514 h 864851"/>
                <a:gd name="connsiteX5" fmla="*/ 1274316 w 1274316"/>
                <a:gd name="connsiteY5" fmla="*/ 546572 h 864851"/>
                <a:gd name="connsiteX6" fmla="*/ 1248228 w 1274316"/>
                <a:gd name="connsiteY6" fmla="*/ 0 h 864851"/>
                <a:gd name="connsiteX7" fmla="*/ 0 w 1274316"/>
                <a:gd name="connsiteY7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90075 w 1274316"/>
                <a:gd name="connsiteY3" fmla="*/ 522514 h 864851"/>
                <a:gd name="connsiteX4" fmla="*/ 1274316 w 1274316"/>
                <a:gd name="connsiteY4" fmla="*/ 546572 h 864851"/>
                <a:gd name="connsiteX5" fmla="*/ 1248228 w 1274316"/>
                <a:gd name="connsiteY5" fmla="*/ 0 h 864851"/>
                <a:gd name="connsiteX6" fmla="*/ 0 w 1274316"/>
                <a:gd name="connsiteY6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83383 w 1274316"/>
                <a:gd name="connsiteY3" fmla="*/ 552879 h 864851"/>
                <a:gd name="connsiteX4" fmla="*/ 1274316 w 1274316"/>
                <a:gd name="connsiteY4" fmla="*/ 546572 h 864851"/>
                <a:gd name="connsiteX5" fmla="*/ 1248228 w 1274316"/>
                <a:gd name="connsiteY5" fmla="*/ 0 h 864851"/>
                <a:gd name="connsiteX6" fmla="*/ 0 w 1274316"/>
                <a:gd name="connsiteY6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93421 w 1274316"/>
                <a:gd name="connsiteY3" fmla="*/ 552879 h 864851"/>
                <a:gd name="connsiteX4" fmla="*/ 1274316 w 1274316"/>
                <a:gd name="connsiteY4" fmla="*/ 546572 h 864851"/>
                <a:gd name="connsiteX5" fmla="*/ 1248228 w 1274316"/>
                <a:gd name="connsiteY5" fmla="*/ 0 h 864851"/>
                <a:gd name="connsiteX6" fmla="*/ 0 w 1274316"/>
                <a:gd name="connsiteY6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90911 w 1274316"/>
                <a:gd name="connsiteY3" fmla="*/ 555100 h 864851"/>
                <a:gd name="connsiteX4" fmla="*/ 1274316 w 1274316"/>
                <a:gd name="connsiteY4" fmla="*/ 546572 h 864851"/>
                <a:gd name="connsiteX5" fmla="*/ 1248228 w 1274316"/>
                <a:gd name="connsiteY5" fmla="*/ 0 h 864851"/>
                <a:gd name="connsiteX6" fmla="*/ 0 w 1274316"/>
                <a:gd name="connsiteY6" fmla="*/ 14514 h 864851"/>
                <a:gd name="connsiteX0" fmla="*/ 0 w 1274316"/>
                <a:gd name="connsiteY0" fmla="*/ 14514 h 864851"/>
                <a:gd name="connsiteX1" fmla="*/ 0 w 1274316"/>
                <a:gd name="connsiteY1" fmla="*/ 864851 h 864851"/>
                <a:gd name="connsiteX2" fmla="*/ 290075 w 1274316"/>
                <a:gd name="connsiteY2" fmla="*/ 864851 h 864851"/>
                <a:gd name="connsiteX3" fmla="*/ 290911 w 1274316"/>
                <a:gd name="connsiteY3" fmla="*/ 546213 h 864851"/>
                <a:gd name="connsiteX4" fmla="*/ 1274316 w 1274316"/>
                <a:gd name="connsiteY4" fmla="*/ 546572 h 864851"/>
                <a:gd name="connsiteX5" fmla="*/ 1248228 w 1274316"/>
                <a:gd name="connsiteY5" fmla="*/ 0 h 864851"/>
                <a:gd name="connsiteX6" fmla="*/ 0 w 1274316"/>
                <a:gd name="connsiteY6" fmla="*/ 14514 h 864851"/>
                <a:gd name="connsiteX0" fmla="*/ 0 w 1274316"/>
                <a:gd name="connsiteY0" fmla="*/ 10544 h 860881"/>
                <a:gd name="connsiteX1" fmla="*/ 0 w 1274316"/>
                <a:gd name="connsiteY1" fmla="*/ 860881 h 860881"/>
                <a:gd name="connsiteX2" fmla="*/ 290075 w 1274316"/>
                <a:gd name="connsiteY2" fmla="*/ 860881 h 860881"/>
                <a:gd name="connsiteX3" fmla="*/ 290911 w 1274316"/>
                <a:gd name="connsiteY3" fmla="*/ 542243 h 860881"/>
                <a:gd name="connsiteX4" fmla="*/ 1274316 w 1274316"/>
                <a:gd name="connsiteY4" fmla="*/ 542602 h 860881"/>
                <a:gd name="connsiteX5" fmla="*/ 1270854 w 1274316"/>
                <a:gd name="connsiteY5" fmla="*/ 0 h 860881"/>
                <a:gd name="connsiteX6" fmla="*/ 0 w 1274316"/>
                <a:gd name="connsiteY6" fmla="*/ 10544 h 860881"/>
                <a:gd name="connsiteX0" fmla="*/ 0 w 1274316"/>
                <a:gd name="connsiteY0" fmla="*/ 0 h 850337"/>
                <a:gd name="connsiteX1" fmla="*/ 0 w 1274316"/>
                <a:gd name="connsiteY1" fmla="*/ 850337 h 850337"/>
                <a:gd name="connsiteX2" fmla="*/ 290075 w 1274316"/>
                <a:gd name="connsiteY2" fmla="*/ 850337 h 850337"/>
                <a:gd name="connsiteX3" fmla="*/ 290911 w 1274316"/>
                <a:gd name="connsiteY3" fmla="*/ 531699 h 850337"/>
                <a:gd name="connsiteX4" fmla="*/ 1274316 w 1274316"/>
                <a:gd name="connsiteY4" fmla="*/ 532058 h 850337"/>
                <a:gd name="connsiteX5" fmla="*/ 1270855 w 1274316"/>
                <a:gd name="connsiteY5" fmla="*/ 284 h 850337"/>
                <a:gd name="connsiteX6" fmla="*/ 0 w 1274316"/>
                <a:gd name="connsiteY6" fmla="*/ 0 h 850337"/>
                <a:gd name="connsiteX0" fmla="*/ 0 w 1276901"/>
                <a:gd name="connsiteY0" fmla="*/ 0 h 850337"/>
                <a:gd name="connsiteX1" fmla="*/ 0 w 1276901"/>
                <a:gd name="connsiteY1" fmla="*/ 850337 h 850337"/>
                <a:gd name="connsiteX2" fmla="*/ 290075 w 1276901"/>
                <a:gd name="connsiteY2" fmla="*/ 850337 h 850337"/>
                <a:gd name="connsiteX3" fmla="*/ 290911 w 1276901"/>
                <a:gd name="connsiteY3" fmla="*/ 531699 h 850337"/>
                <a:gd name="connsiteX4" fmla="*/ 1274316 w 1276901"/>
                <a:gd name="connsiteY4" fmla="*/ 532058 h 850337"/>
                <a:gd name="connsiteX5" fmla="*/ 1275747 w 1276901"/>
                <a:gd name="connsiteY5" fmla="*/ 284 h 850337"/>
                <a:gd name="connsiteX6" fmla="*/ 0 w 1276901"/>
                <a:gd name="connsiteY6" fmla="*/ 0 h 850337"/>
                <a:gd name="connsiteX0" fmla="*/ 0 w 1276901"/>
                <a:gd name="connsiteY0" fmla="*/ 0 h 869104"/>
                <a:gd name="connsiteX1" fmla="*/ 407 w 1276901"/>
                <a:gd name="connsiteY1" fmla="*/ 869104 h 869104"/>
                <a:gd name="connsiteX2" fmla="*/ 290075 w 1276901"/>
                <a:gd name="connsiteY2" fmla="*/ 850337 h 869104"/>
                <a:gd name="connsiteX3" fmla="*/ 290911 w 1276901"/>
                <a:gd name="connsiteY3" fmla="*/ 531699 h 869104"/>
                <a:gd name="connsiteX4" fmla="*/ 1274316 w 1276901"/>
                <a:gd name="connsiteY4" fmla="*/ 532058 h 869104"/>
                <a:gd name="connsiteX5" fmla="*/ 1275747 w 1276901"/>
                <a:gd name="connsiteY5" fmla="*/ 284 h 869104"/>
                <a:gd name="connsiteX6" fmla="*/ 0 w 1276901"/>
                <a:gd name="connsiteY6" fmla="*/ 0 h 869104"/>
                <a:gd name="connsiteX0" fmla="*/ 0 w 1276901"/>
                <a:gd name="connsiteY0" fmla="*/ 0 h 871271"/>
                <a:gd name="connsiteX1" fmla="*/ 407 w 1276901"/>
                <a:gd name="connsiteY1" fmla="*/ 869104 h 871271"/>
                <a:gd name="connsiteX2" fmla="*/ 294559 w 1276901"/>
                <a:gd name="connsiteY2" fmla="*/ 871271 h 871271"/>
                <a:gd name="connsiteX3" fmla="*/ 290911 w 1276901"/>
                <a:gd name="connsiteY3" fmla="*/ 531699 h 871271"/>
                <a:gd name="connsiteX4" fmla="*/ 1274316 w 1276901"/>
                <a:gd name="connsiteY4" fmla="*/ 532058 h 871271"/>
                <a:gd name="connsiteX5" fmla="*/ 1275747 w 1276901"/>
                <a:gd name="connsiteY5" fmla="*/ 284 h 871271"/>
                <a:gd name="connsiteX6" fmla="*/ 0 w 1276901"/>
                <a:gd name="connsiteY6" fmla="*/ 0 h 871271"/>
                <a:gd name="connsiteX0" fmla="*/ 0 w 1276901"/>
                <a:gd name="connsiteY0" fmla="*/ 0 h 871271"/>
                <a:gd name="connsiteX1" fmla="*/ 407 w 1276901"/>
                <a:gd name="connsiteY1" fmla="*/ 869104 h 871271"/>
                <a:gd name="connsiteX2" fmla="*/ 294559 w 1276901"/>
                <a:gd name="connsiteY2" fmla="*/ 871271 h 871271"/>
                <a:gd name="connsiteX3" fmla="*/ 295803 w 1276901"/>
                <a:gd name="connsiteY3" fmla="*/ 531699 h 871271"/>
                <a:gd name="connsiteX4" fmla="*/ 1274316 w 1276901"/>
                <a:gd name="connsiteY4" fmla="*/ 532058 h 871271"/>
                <a:gd name="connsiteX5" fmla="*/ 1275747 w 1276901"/>
                <a:gd name="connsiteY5" fmla="*/ 284 h 871271"/>
                <a:gd name="connsiteX6" fmla="*/ 0 w 1276901"/>
                <a:gd name="connsiteY6" fmla="*/ 0 h 871271"/>
                <a:gd name="connsiteX0" fmla="*/ 0 w 1276901"/>
                <a:gd name="connsiteY0" fmla="*/ 0 h 875602"/>
                <a:gd name="connsiteX1" fmla="*/ 407 w 1276901"/>
                <a:gd name="connsiteY1" fmla="*/ 875602 h 875602"/>
                <a:gd name="connsiteX2" fmla="*/ 294559 w 1276901"/>
                <a:gd name="connsiteY2" fmla="*/ 871271 h 875602"/>
                <a:gd name="connsiteX3" fmla="*/ 295803 w 1276901"/>
                <a:gd name="connsiteY3" fmla="*/ 531699 h 875602"/>
                <a:gd name="connsiteX4" fmla="*/ 1274316 w 1276901"/>
                <a:gd name="connsiteY4" fmla="*/ 532058 h 875602"/>
                <a:gd name="connsiteX5" fmla="*/ 1275747 w 1276901"/>
                <a:gd name="connsiteY5" fmla="*/ 284 h 875602"/>
                <a:gd name="connsiteX6" fmla="*/ 0 w 1276901"/>
                <a:gd name="connsiteY6" fmla="*/ 0 h 875602"/>
                <a:gd name="connsiteX0" fmla="*/ 0 w 1276901"/>
                <a:gd name="connsiteY0" fmla="*/ 0 h 875603"/>
                <a:gd name="connsiteX1" fmla="*/ 407 w 1276901"/>
                <a:gd name="connsiteY1" fmla="*/ 875602 h 875603"/>
                <a:gd name="connsiteX2" fmla="*/ 294559 w 1276901"/>
                <a:gd name="connsiteY2" fmla="*/ 875603 h 875603"/>
                <a:gd name="connsiteX3" fmla="*/ 295803 w 1276901"/>
                <a:gd name="connsiteY3" fmla="*/ 531699 h 875603"/>
                <a:gd name="connsiteX4" fmla="*/ 1274316 w 1276901"/>
                <a:gd name="connsiteY4" fmla="*/ 532058 h 875603"/>
                <a:gd name="connsiteX5" fmla="*/ 1275747 w 1276901"/>
                <a:gd name="connsiteY5" fmla="*/ 284 h 875603"/>
                <a:gd name="connsiteX6" fmla="*/ 0 w 1276901"/>
                <a:gd name="connsiteY6" fmla="*/ 0 h 87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901" h="875603">
                  <a:moveTo>
                    <a:pt x="0" y="0"/>
                  </a:moveTo>
                  <a:cubicBezTo>
                    <a:pt x="136" y="289701"/>
                    <a:pt x="271" y="585901"/>
                    <a:pt x="407" y="875602"/>
                  </a:cubicBezTo>
                  <a:lnTo>
                    <a:pt x="294559" y="875603"/>
                  </a:lnTo>
                  <a:cubicBezTo>
                    <a:pt x="295674" y="771612"/>
                    <a:pt x="294688" y="635690"/>
                    <a:pt x="295803" y="531699"/>
                  </a:cubicBezTo>
                  <a:lnTo>
                    <a:pt x="1274316" y="532058"/>
                  </a:lnTo>
                  <a:cubicBezTo>
                    <a:pt x="1273162" y="354800"/>
                    <a:pt x="1276901" y="177542"/>
                    <a:pt x="1275747" y="284"/>
                  </a:cubicBezTo>
                  <a:lnTo>
                    <a:pt x="0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935776" y="1979300"/>
              <a:ext cx="4309382" cy="800810"/>
              <a:chOff x="3935776" y="1979300"/>
              <a:chExt cx="4309382" cy="800810"/>
            </a:xfrm>
          </p:grpSpPr>
          <p:sp>
            <p:nvSpPr>
              <p:cNvPr id="32" name="Freeform 31"/>
              <p:cNvSpPr/>
              <p:nvPr/>
            </p:nvSpPr>
            <p:spPr bwMode="auto">
              <a:xfrm>
                <a:off x="3935776" y="1983294"/>
                <a:ext cx="4309382" cy="796816"/>
              </a:xfrm>
              <a:custGeom>
                <a:avLst/>
                <a:gdLst>
                  <a:gd name="connsiteX0" fmla="*/ 0 w 4122057"/>
                  <a:gd name="connsiteY0" fmla="*/ 29029 h 769257"/>
                  <a:gd name="connsiteX1" fmla="*/ 0 w 4122057"/>
                  <a:gd name="connsiteY1" fmla="*/ 261257 h 769257"/>
                  <a:gd name="connsiteX2" fmla="*/ 928915 w 4122057"/>
                  <a:gd name="connsiteY2" fmla="*/ 275772 h 769257"/>
                  <a:gd name="connsiteX3" fmla="*/ 914400 w 4122057"/>
                  <a:gd name="connsiteY3" fmla="*/ 769257 h 769257"/>
                  <a:gd name="connsiteX4" fmla="*/ 1915886 w 4122057"/>
                  <a:gd name="connsiteY4" fmla="*/ 769257 h 769257"/>
                  <a:gd name="connsiteX5" fmla="*/ 1915886 w 4122057"/>
                  <a:gd name="connsiteY5" fmla="*/ 391886 h 769257"/>
                  <a:gd name="connsiteX6" fmla="*/ 3265715 w 4122057"/>
                  <a:gd name="connsiteY6" fmla="*/ 391886 h 769257"/>
                  <a:gd name="connsiteX7" fmla="*/ 3265715 w 4122057"/>
                  <a:gd name="connsiteY7" fmla="*/ 754743 h 769257"/>
                  <a:gd name="connsiteX8" fmla="*/ 4122057 w 4122057"/>
                  <a:gd name="connsiteY8" fmla="*/ 754743 h 769257"/>
                  <a:gd name="connsiteX9" fmla="*/ 4122057 w 4122057"/>
                  <a:gd name="connsiteY9" fmla="*/ 0 h 769257"/>
                  <a:gd name="connsiteX10" fmla="*/ 0 w 4122057"/>
                  <a:gd name="connsiteY10" fmla="*/ 29029 h 769257"/>
                  <a:gd name="connsiteX0" fmla="*/ 0 w 4122057"/>
                  <a:gd name="connsiteY0" fmla="*/ 29029 h 769257"/>
                  <a:gd name="connsiteX1" fmla="*/ 0 w 4122057"/>
                  <a:gd name="connsiteY1" fmla="*/ 261257 h 769257"/>
                  <a:gd name="connsiteX2" fmla="*/ 928915 w 4122057"/>
                  <a:gd name="connsiteY2" fmla="*/ 275772 h 769257"/>
                  <a:gd name="connsiteX3" fmla="*/ 914400 w 4122057"/>
                  <a:gd name="connsiteY3" fmla="*/ 769257 h 769257"/>
                  <a:gd name="connsiteX4" fmla="*/ 1915886 w 4122057"/>
                  <a:gd name="connsiteY4" fmla="*/ 769257 h 769257"/>
                  <a:gd name="connsiteX5" fmla="*/ 1915886 w 4122057"/>
                  <a:gd name="connsiteY5" fmla="*/ 391886 h 769257"/>
                  <a:gd name="connsiteX6" fmla="*/ 3265715 w 4122057"/>
                  <a:gd name="connsiteY6" fmla="*/ 391886 h 769257"/>
                  <a:gd name="connsiteX7" fmla="*/ 3265715 w 4122057"/>
                  <a:gd name="connsiteY7" fmla="*/ 754743 h 769257"/>
                  <a:gd name="connsiteX8" fmla="*/ 4122057 w 4122057"/>
                  <a:gd name="connsiteY8" fmla="*/ 754743 h 769257"/>
                  <a:gd name="connsiteX9" fmla="*/ 4122057 w 4122057"/>
                  <a:gd name="connsiteY9" fmla="*/ 0 h 769257"/>
                  <a:gd name="connsiteX10" fmla="*/ 0 w 4122057"/>
                  <a:gd name="connsiteY10" fmla="*/ 29029 h 769257"/>
                  <a:gd name="connsiteX0" fmla="*/ 28956 w 4151013"/>
                  <a:gd name="connsiteY0" fmla="*/ 29029 h 769257"/>
                  <a:gd name="connsiteX1" fmla="*/ 0 w 4151013"/>
                  <a:gd name="connsiteY1" fmla="*/ 256685 h 769257"/>
                  <a:gd name="connsiteX2" fmla="*/ 957871 w 4151013"/>
                  <a:gd name="connsiteY2" fmla="*/ 275772 h 769257"/>
                  <a:gd name="connsiteX3" fmla="*/ 943356 w 4151013"/>
                  <a:gd name="connsiteY3" fmla="*/ 769257 h 769257"/>
                  <a:gd name="connsiteX4" fmla="*/ 1944842 w 4151013"/>
                  <a:gd name="connsiteY4" fmla="*/ 769257 h 769257"/>
                  <a:gd name="connsiteX5" fmla="*/ 1944842 w 4151013"/>
                  <a:gd name="connsiteY5" fmla="*/ 391886 h 769257"/>
                  <a:gd name="connsiteX6" fmla="*/ 3294671 w 4151013"/>
                  <a:gd name="connsiteY6" fmla="*/ 391886 h 769257"/>
                  <a:gd name="connsiteX7" fmla="*/ 3294671 w 4151013"/>
                  <a:gd name="connsiteY7" fmla="*/ 754743 h 769257"/>
                  <a:gd name="connsiteX8" fmla="*/ 4151013 w 4151013"/>
                  <a:gd name="connsiteY8" fmla="*/ 754743 h 769257"/>
                  <a:gd name="connsiteX9" fmla="*/ 4151013 w 4151013"/>
                  <a:gd name="connsiteY9" fmla="*/ 0 h 769257"/>
                  <a:gd name="connsiteX10" fmla="*/ 28956 w 4151013"/>
                  <a:gd name="connsiteY10" fmla="*/ 29029 h 769257"/>
                  <a:gd name="connsiteX0" fmla="*/ 28956 w 4151013"/>
                  <a:gd name="connsiteY0" fmla="*/ 29029 h 769257"/>
                  <a:gd name="connsiteX1" fmla="*/ 0 w 4151013"/>
                  <a:gd name="connsiteY1" fmla="*/ 256685 h 769257"/>
                  <a:gd name="connsiteX2" fmla="*/ 947203 w 4151013"/>
                  <a:gd name="connsiteY2" fmla="*/ 262056 h 769257"/>
                  <a:gd name="connsiteX3" fmla="*/ 943356 w 4151013"/>
                  <a:gd name="connsiteY3" fmla="*/ 769257 h 769257"/>
                  <a:gd name="connsiteX4" fmla="*/ 1944842 w 4151013"/>
                  <a:gd name="connsiteY4" fmla="*/ 769257 h 769257"/>
                  <a:gd name="connsiteX5" fmla="*/ 1944842 w 4151013"/>
                  <a:gd name="connsiteY5" fmla="*/ 391886 h 769257"/>
                  <a:gd name="connsiteX6" fmla="*/ 3294671 w 4151013"/>
                  <a:gd name="connsiteY6" fmla="*/ 391886 h 769257"/>
                  <a:gd name="connsiteX7" fmla="*/ 3294671 w 4151013"/>
                  <a:gd name="connsiteY7" fmla="*/ 754743 h 769257"/>
                  <a:gd name="connsiteX8" fmla="*/ 4151013 w 4151013"/>
                  <a:gd name="connsiteY8" fmla="*/ 754743 h 769257"/>
                  <a:gd name="connsiteX9" fmla="*/ 4151013 w 4151013"/>
                  <a:gd name="connsiteY9" fmla="*/ 0 h 769257"/>
                  <a:gd name="connsiteX10" fmla="*/ 28956 w 4151013"/>
                  <a:gd name="connsiteY10" fmla="*/ 29029 h 769257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1949414 w 4155585"/>
                  <a:gd name="connsiteY4" fmla="*/ 790520 h 790520"/>
                  <a:gd name="connsiteX5" fmla="*/ 1949414 w 4155585"/>
                  <a:gd name="connsiteY5" fmla="*/ 413149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1949414 w 4155585"/>
                  <a:gd name="connsiteY5" fmla="*/ 413149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8850 w 4155585"/>
                  <a:gd name="connsiteY5" fmla="*/ 437533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4278 w 4155585"/>
                  <a:gd name="connsiteY5" fmla="*/ 414673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13422 w 4155585"/>
                  <a:gd name="connsiteY5" fmla="*/ 400957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1996658 w 4155585"/>
                  <a:gd name="connsiteY5" fmla="*/ 411625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299243 w 4155585"/>
                  <a:gd name="connsiteY6" fmla="*/ 413149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299243 w 4155585"/>
                  <a:gd name="connsiteY6" fmla="*/ 399433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317531 w 4155585"/>
                  <a:gd name="connsiteY6" fmla="*/ 394861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312959 w 4155585"/>
                  <a:gd name="connsiteY6" fmla="*/ 404005 h 790520"/>
                  <a:gd name="connsiteX7" fmla="*/ 3299243 w 4155585"/>
                  <a:gd name="connsiteY7" fmla="*/ 776006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312959 w 4155585"/>
                  <a:gd name="connsiteY6" fmla="*/ 404005 h 790520"/>
                  <a:gd name="connsiteX7" fmla="*/ 3322103 w 4155585"/>
                  <a:gd name="connsiteY7" fmla="*/ 766862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312959 w 4155585"/>
                  <a:gd name="connsiteY6" fmla="*/ 404005 h 790520"/>
                  <a:gd name="connsiteX7" fmla="*/ 3299243 w 4155585"/>
                  <a:gd name="connsiteY7" fmla="*/ 789722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299243 w 4155585"/>
                  <a:gd name="connsiteY6" fmla="*/ 428389 h 790520"/>
                  <a:gd name="connsiteX7" fmla="*/ 3299243 w 4155585"/>
                  <a:gd name="connsiteY7" fmla="*/ 789722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155585"/>
                  <a:gd name="connsiteY0" fmla="*/ 0 h 790520"/>
                  <a:gd name="connsiteX1" fmla="*/ 4572 w 4155585"/>
                  <a:gd name="connsiteY1" fmla="*/ 277948 h 790520"/>
                  <a:gd name="connsiteX2" fmla="*/ 951775 w 4155585"/>
                  <a:gd name="connsiteY2" fmla="*/ 283319 h 790520"/>
                  <a:gd name="connsiteX3" fmla="*/ 947928 w 4155585"/>
                  <a:gd name="connsiteY3" fmla="*/ 790520 h 790520"/>
                  <a:gd name="connsiteX4" fmla="*/ 2004278 w 4155585"/>
                  <a:gd name="connsiteY4" fmla="*/ 787472 h 790520"/>
                  <a:gd name="connsiteX5" fmla="*/ 2001230 w 4155585"/>
                  <a:gd name="connsiteY5" fmla="*/ 402481 h 790520"/>
                  <a:gd name="connsiteX6" fmla="*/ 3299243 w 4155585"/>
                  <a:gd name="connsiteY6" fmla="*/ 405529 h 790520"/>
                  <a:gd name="connsiteX7" fmla="*/ 3299243 w 4155585"/>
                  <a:gd name="connsiteY7" fmla="*/ 789722 h 790520"/>
                  <a:gd name="connsiteX8" fmla="*/ 4155585 w 4155585"/>
                  <a:gd name="connsiteY8" fmla="*/ 776006 h 790520"/>
                  <a:gd name="connsiteX9" fmla="*/ 4155585 w 4155585"/>
                  <a:gd name="connsiteY9" fmla="*/ 21263 h 790520"/>
                  <a:gd name="connsiteX10" fmla="*/ 0 w 4155585"/>
                  <a:gd name="connsiteY10" fmla="*/ 0 h 790520"/>
                  <a:gd name="connsiteX0" fmla="*/ 0 w 4307985"/>
                  <a:gd name="connsiteY0" fmla="*/ 0 h 790520"/>
                  <a:gd name="connsiteX1" fmla="*/ 4572 w 4307985"/>
                  <a:gd name="connsiteY1" fmla="*/ 277948 h 790520"/>
                  <a:gd name="connsiteX2" fmla="*/ 951775 w 4307985"/>
                  <a:gd name="connsiteY2" fmla="*/ 283319 h 790520"/>
                  <a:gd name="connsiteX3" fmla="*/ 947928 w 4307985"/>
                  <a:gd name="connsiteY3" fmla="*/ 790520 h 790520"/>
                  <a:gd name="connsiteX4" fmla="*/ 2004278 w 4307985"/>
                  <a:gd name="connsiteY4" fmla="*/ 787472 h 790520"/>
                  <a:gd name="connsiteX5" fmla="*/ 2001230 w 4307985"/>
                  <a:gd name="connsiteY5" fmla="*/ 402481 h 790520"/>
                  <a:gd name="connsiteX6" fmla="*/ 3299243 w 4307985"/>
                  <a:gd name="connsiteY6" fmla="*/ 405529 h 790520"/>
                  <a:gd name="connsiteX7" fmla="*/ 3299243 w 4307985"/>
                  <a:gd name="connsiteY7" fmla="*/ 789722 h 790520"/>
                  <a:gd name="connsiteX8" fmla="*/ 4307985 w 4307985"/>
                  <a:gd name="connsiteY8" fmla="*/ 776006 h 790520"/>
                  <a:gd name="connsiteX9" fmla="*/ 4155585 w 4307985"/>
                  <a:gd name="connsiteY9" fmla="*/ 21263 h 790520"/>
                  <a:gd name="connsiteX10" fmla="*/ 0 w 4307985"/>
                  <a:gd name="connsiteY10" fmla="*/ 0 h 790520"/>
                  <a:gd name="connsiteX0" fmla="*/ 0 w 4307985"/>
                  <a:gd name="connsiteY0" fmla="*/ 0 h 790520"/>
                  <a:gd name="connsiteX1" fmla="*/ 4572 w 4307985"/>
                  <a:gd name="connsiteY1" fmla="*/ 277948 h 790520"/>
                  <a:gd name="connsiteX2" fmla="*/ 951775 w 4307985"/>
                  <a:gd name="connsiteY2" fmla="*/ 283319 h 790520"/>
                  <a:gd name="connsiteX3" fmla="*/ 947928 w 4307985"/>
                  <a:gd name="connsiteY3" fmla="*/ 790520 h 790520"/>
                  <a:gd name="connsiteX4" fmla="*/ 2004278 w 4307985"/>
                  <a:gd name="connsiteY4" fmla="*/ 787472 h 790520"/>
                  <a:gd name="connsiteX5" fmla="*/ 2001230 w 4307985"/>
                  <a:gd name="connsiteY5" fmla="*/ 402481 h 790520"/>
                  <a:gd name="connsiteX6" fmla="*/ 3299243 w 4307985"/>
                  <a:gd name="connsiteY6" fmla="*/ 405529 h 790520"/>
                  <a:gd name="connsiteX7" fmla="*/ 3299243 w 4307985"/>
                  <a:gd name="connsiteY7" fmla="*/ 789722 h 790520"/>
                  <a:gd name="connsiteX8" fmla="*/ 4307985 w 4307985"/>
                  <a:gd name="connsiteY8" fmla="*/ 776006 h 790520"/>
                  <a:gd name="connsiteX9" fmla="*/ 4155585 w 4307985"/>
                  <a:gd name="connsiteY9" fmla="*/ 21263 h 790520"/>
                  <a:gd name="connsiteX10" fmla="*/ 0 w 4307985"/>
                  <a:gd name="connsiteY10" fmla="*/ 0 h 790520"/>
                  <a:gd name="connsiteX0" fmla="*/ 0 w 4307985"/>
                  <a:gd name="connsiteY0" fmla="*/ 0 h 790520"/>
                  <a:gd name="connsiteX1" fmla="*/ 4572 w 4307985"/>
                  <a:gd name="connsiteY1" fmla="*/ 277948 h 790520"/>
                  <a:gd name="connsiteX2" fmla="*/ 951775 w 4307985"/>
                  <a:gd name="connsiteY2" fmla="*/ 283319 h 790520"/>
                  <a:gd name="connsiteX3" fmla="*/ 947928 w 4307985"/>
                  <a:gd name="connsiteY3" fmla="*/ 790520 h 790520"/>
                  <a:gd name="connsiteX4" fmla="*/ 2004278 w 4307985"/>
                  <a:gd name="connsiteY4" fmla="*/ 787472 h 790520"/>
                  <a:gd name="connsiteX5" fmla="*/ 2001230 w 4307985"/>
                  <a:gd name="connsiteY5" fmla="*/ 402481 h 790520"/>
                  <a:gd name="connsiteX6" fmla="*/ 3299243 w 4307985"/>
                  <a:gd name="connsiteY6" fmla="*/ 405529 h 790520"/>
                  <a:gd name="connsiteX7" fmla="*/ 3308387 w 4307985"/>
                  <a:gd name="connsiteY7" fmla="*/ 777530 h 790520"/>
                  <a:gd name="connsiteX8" fmla="*/ 4307985 w 4307985"/>
                  <a:gd name="connsiteY8" fmla="*/ 776006 h 790520"/>
                  <a:gd name="connsiteX9" fmla="*/ 4155585 w 4307985"/>
                  <a:gd name="connsiteY9" fmla="*/ 21263 h 790520"/>
                  <a:gd name="connsiteX10" fmla="*/ 0 w 4307985"/>
                  <a:gd name="connsiteY10" fmla="*/ 0 h 790520"/>
                  <a:gd name="connsiteX0" fmla="*/ 0 w 4307985"/>
                  <a:gd name="connsiteY0" fmla="*/ 0 h 790520"/>
                  <a:gd name="connsiteX1" fmla="*/ 4572 w 4307985"/>
                  <a:gd name="connsiteY1" fmla="*/ 277948 h 790520"/>
                  <a:gd name="connsiteX2" fmla="*/ 951775 w 4307985"/>
                  <a:gd name="connsiteY2" fmla="*/ 283319 h 790520"/>
                  <a:gd name="connsiteX3" fmla="*/ 947928 w 4307985"/>
                  <a:gd name="connsiteY3" fmla="*/ 790520 h 790520"/>
                  <a:gd name="connsiteX4" fmla="*/ 2004278 w 4307985"/>
                  <a:gd name="connsiteY4" fmla="*/ 787472 h 790520"/>
                  <a:gd name="connsiteX5" fmla="*/ 2001230 w 4307985"/>
                  <a:gd name="connsiteY5" fmla="*/ 402481 h 790520"/>
                  <a:gd name="connsiteX6" fmla="*/ 3308387 w 4307985"/>
                  <a:gd name="connsiteY6" fmla="*/ 396385 h 790520"/>
                  <a:gd name="connsiteX7" fmla="*/ 3308387 w 4307985"/>
                  <a:gd name="connsiteY7" fmla="*/ 777530 h 790520"/>
                  <a:gd name="connsiteX8" fmla="*/ 4307985 w 4307985"/>
                  <a:gd name="connsiteY8" fmla="*/ 776006 h 790520"/>
                  <a:gd name="connsiteX9" fmla="*/ 4155585 w 4307985"/>
                  <a:gd name="connsiteY9" fmla="*/ 21263 h 790520"/>
                  <a:gd name="connsiteX10" fmla="*/ 0 w 4307985"/>
                  <a:gd name="connsiteY10" fmla="*/ 0 h 790520"/>
                  <a:gd name="connsiteX0" fmla="*/ 0 w 4307985"/>
                  <a:gd name="connsiteY0" fmla="*/ 0 h 790520"/>
                  <a:gd name="connsiteX1" fmla="*/ 4572 w 4307985"/>
                  <a:gd name="connsiteY1" fmla="*/ 277948 h 790520"/>
                  <a:gd name="connsiteX2" fmla="*/ 951775 w 4307985"/>
                  <a:gd name="connsiteY2" fmla="*/ 283319 h 790520"/>
                  <a:gd name="connsiteX3" fmla="*/ 947928 w 4307985"/>
                  <a:gd name="connsiteY3" fmla="*/ 790520 h 790520"/>
                  <a:gd name="connsiteX4" fmla="*/ 2004278 w 4307985"/>
                  <a:gd name="connsiteY4" fmla="*/ 787472 h 790520"/>
                  <a:gd name="connsiteX5" fmla="*/ 2001230 w 4307985"/>
                  <a:gd name="connsiteY5" fmla="*/ 402481 h 790520"/>
                  <a:gd name="connsiteX6" fmla="*/ 3308387 w 4307985"/>
                  <a:gd name="connsiteY6" fmla="*/ 405529 h 790520"/>
                  <a:gd name="connsiteX7" fmla="*/ 3308387 w 4307985"/>
                  <a:gd name="connsiteY7" fmla="*/ 777530 h 790520"/>
                  <a:gd name="connsiteX8" fmla="*/ 4307985 w 4307985"/>
                  <a:gd name="connsiteY8" fmla="*/ 776006 h 790520"/>
                  <a:gd name="connsiteX9" fmla="*/ 4155585 w 4307985"/>
                  <a:gd name="connsiteY9" fmla="*/ 21263 h 790520"/>
                  <a:gd name="connsiteX10" fmla="*/ 0 w 4307985"/>
                  <a:gd name="connsiteY10" fmla="*/ 0 h 790520"/>
                  <a:gd name="connsiteX0" fmla="*/ 0 w 4312557"/>
                  <a:gd name="connsiteY0" fmla="*/ 0 h 790520"/>
                  <a:gd name="connsiteX1" fmla="*/ 4572 w 4312557"/>
                  <a:gd name="connsiteY1" fmla="*/ 277948 h 790520"/>
                  <a:gd name="connsiteX2" fmla="*/ 951775 w 4312557"/>
                  <a:gd name="connsiteY2" fmla="*/ 283319 h 790520"/>
                  <a:gd name="connsiteX3" fmla="*/ 947928 w 4312557"/>
                  <a:gd name="connsiteY3" fmla="*/ 790520 h 790520"/>
                  <a:gd name="connsiteX4" fmla="*/ 2004278 w 4312557"/>
                  <a:gd name="connsiteY4" fmla="*/ 787472 h 790520"/>
                  <a:gd name="connsiteX5" fmla="*/ 2001230 w 4312557"/>
                  <a:gd name="connsiteY5" fmla="*/ 402481 h 790520"/>
                  <a:gd name="connsiteX6" fmla="*/ 3308387 w 4312557"/>
                  <a:gd name="connsiteY6" fmla="*/ 405529 h 790520"/>
                  <a:gd name="connsiteX7" fmla="*/ 3308387 w 4312557"/>
                  <a:gd name="connsiteY7" fmla="*/ 777530 h 790520"/>
                  <a:gd name="connsiteX8" fmla="*/ 4312557 w 4312557"/>
                  <a:gd name="connsiteY8" fmla="*/ 771434 h 790520"/>
                  <a:gd name="connsiteX9" fmla="*/ 4155585 w 4312557"/>
                  <a:gd name="connsiteY9" fmla="*/ 21263 h 790520"/>
                  <a:gd name="connsiteX10" fmla="*/ 0 w 4312557"/>
                  <a:gd name="connsiteY10" fmla="*/ 0 h 790520"/>
                  <a:gd name="connsiteX0" fmla="*/ 0 w 4312557"/>
                  <a:gd name="connsiteY0" fmla="*/ 0 h 790520"/>
                  <a:gd name="connsiteX1" fmla="*/ 4572 w 4312557"/>
                  <a:gd name="connsiteY1" fmla="*/ 277948 h 790520"/>
                  <a:gd name="connsiteX2" fmla="*/ 951775 w 4312557"/>
                  <a:gd name="connsiteY2" fmla="*/ 283319 h 790520"/>
                  <a:gd name="connsiteX3" fmla="*/ 947928 w 4312557"/>
                  <a:gd name="connsiteY3" fmla="*/ 790520 h 790520"/>
                  <a:gd name="connsiteX4" fmla="*/ 2004278 w 4312557"/>
                  <a:gd name="connsiteY4" fmla="*/ 787472 h 790520"/>
                  <a:gd name="connsiteX5" fmla="*/ 2001230 w 4312557"/>
                  <a:gd name="connsiteY5" fmla="*/ 402481 h 790520"/>
                  <a:gd name="connsiteX6" fmla="*/ 3308387 w 4312557"/>
                  <a:gd name="connsiteY6" fmla="*/ 405529 h 790520"/>
                  <a:gd name="connsiteX7" fmla="*/ 3308387 w 4312557"/>
                  <a:gd name="connsiteY7" fmla="*/ 777530 h 790520"/>
                  <a:gd name="connsiteX8" fmla="*/ 4312557 w 4312557"/>
                  <a:gd name="connsiteY8" fmla="*/ 771434 h 790520"/>
                  <a:gd name="connsiteX9" fmla="*/ 4307985 w 4312557"/>
                  <a:gd name="connsiteY9" fmla="*/ 21263 h 790520"/>
                  <a:gd name="connsiteX10" fmla="*/ 0 w 4312557"/>
                  <a:gd name="connsiteY10" fmla="*/ 0 h 790520"/>
                  <a:gd name="connsiteX0" fmla="*/ 0 w 4312557"/>
                  <a:gd name="connsiteY0" fmla="*/ 0 h 790520"/>
                  <a:gd name="connsiteX1" fmla="*/ 4572 w 4312557"/>
                  <a:gd name="connsiteY1" fmla="*/ 277948 h 790520"/>
                  <a:gd name="connsiteX2" fmla="*/ 951775 w 4312557"/>
                  <a:gd name="connsiteY2" fmla="*/ 283319 h 790520"/>
                  <a:gd name="connsiteX3" fmla="*/ 947928 w 4312557"/>
                  <a:gd name="connsiteY3" fmla="*/ 790520 h 790520"/>
                  <a:gd name="connsiteX4" fmla="*/ 2004278 w 4312557"/>
                  <a:gd name="connsiteY4" fmla="*/ 787472 h 790520"/>
                  <a:gd name="connsiteX5" fmla="*/ 2001230 w 4312557"/>
                  <a:gd name="connsiteY5" fmla="*/ 402481 h 790520"/>
                  <a:gd name="connsiteX6" fmla="*/ 3308387 w 4312557"/>
                  <a:gd name="connsiteY6" fmla="*/ 405529 h 790520"/>
                  <a:gd name="connsiteX7" fmla="*/ 3308387 w 4312557"/>
                  <a:gd name="connsiteY7" fmla="*/ 777530 h 790520"/>
                  <a:gd name="connsiteX8" fmla="*/ 4312557 w 4312557"/>
                  <a:gd name="connsiteY8" fmla="*/ 771434 h 790520"/>
                  <a:gd name="connsiteX9" fmla="*/ 4307985 w 4312557"/>
                  <a:gd name="connsiteY9" fmla="*/ 7547 h 790520"/>
                  <a:gd name="connsiteX10" fmla="*/ 0 w 4312557"/>
                  <a:gd name="connsiteY10" fmla="*/ 0 h 790520"/>
                  <a:gd name="connsiteX0" fmla="*/ 0 w 4312557"/>
                  <a:gd name="connsiteY0" fmla="*/ 6169 h 796689"/>
                  <a:gd name="connsiteX1" fmla="*/ 4572 w 4312557"/>
                  <a:gd name="connsiteY1" fmla="*/ 284117 h 796689"/>
                  <a:gd name="connsiteX2" fmla="*/ 951775 w 4312557"/>
                  <a:gd name="connsiteY2" fmla="*/ 289488 h 796689"/>
                  <a:gd name="connsiteX3" fmla="*/ 947928 w 4312557"/>
                  <a:gd name="connsiteY3" fmla="*/ 796689 h 796689"/>
                  <a:gd name="connsiteX4" fmla="*/ 2004278 w 4312557"/>
                  <a:gd name="connsiteY4" fmla="*/ 793641 h 796689"/>
                  <a:gd name="connsiteX5" fmla="*/ 2001230 w 4312557"/>
                  <a:gd name="connsiteY5" fmla="*/ 408650 h 796689"/>
                  <a:gd name="connsiteX6" fmla="*/ 3308387 w 4312557"/>
                  <a:gd name="connsiteY6" fmla="*/ 411698 h 796689"/>
                  <a:gd name="connsiteX7" fmla="*/ 3308387 w 4312557"/>
                  <a:gd name="connsiteY7" fmla="*/ 783699 h 796689"/>
                  <a:gd name="connsiteX8" fmla="*/ 4312557 w 4312557"/>
                  <a:gd name="connsiteY8" fmla="*/ 777603 h 796689"/>
                  <a:gd name="connsiteX9" fmla="*/ 4307985 w 4312557"/>
                  <a:gd name="connsiteY9" fmla="*/ 0 h 796689"/>
                  <a:gd name="connsiteX10" fmla="*/ 0 w 4312557"/>
                  <a:gd name="connsiteY10" fmla="*/ 6169 h 796689"/>
                  <a:gd name="connsiteX0" fmla="*/ 0 w 4312557"/>
                  <a:gd name="connsiteY0" fmla="*/ 6169 h 796816"/>
                  <a:gd name="connsiteX1" fmla="*/ 4572 w 4312557"/>
                  <a:gd name="connsiteY1" fmla="*/ 284117 h 796816"/>
                  <a:gd name="connsiteX2" fmla="*/ 951775 w 4312557"/>
                  <a:gd name="connsiteY2" fmla="*/ 289488 h 796816"/>
                  <a:gd name="connsiteX3" fmla="*/ 947928 w 4312557"/>
                  <a:gd name="connsiteY3" fmla="*/ 796689 h 796816"/>
                  <a:gd name="connsiteX4" fmla="*/ 1988403 w 4312557"/>
                  <a:gd name="connsiteY4" fmla="*/ 796816 h 796816"/>
                  <a:gd name="connsiteX5" fmla="*/ 2001230 w 4312557"/>
                  <a:gd name="connsiteY5" fmla="*/ 408650 h 796816"/>
                  <a:gd name="connsiteX6" fmla="*/ 3308387 w 4312557"/>
                  <a:gd name="connsiteY6" fmla="*/ 411698 h 796816"/>
                  <a:gd name="connsiteX7" fmla="*/ 3308387 w 4312557"/>
                  <a:gd name="connsiteY7" fmla="*/ 783699 h 796816"/>
                  <a:gd name="connsiteX8" fmla="*/ 4312557 w 4312557"/>
                  <a:gd name="connsiteY8" fmla="*/ 777603 h 796816"/>
                  <a:gd name="connsiteX9" fmla="*/ 4307985 w 4312557"/>
                  <a:gd name="connsiteY9" fmla="*/ 0 h 796816"/>
                  <a:gd name="connsiteX10" fmla="*/ 0 w 4312557"/>
                  <a:gd name="connsiteY10" fmla="*/ 6169 h 796816"/>
                  <a:gd name="connsiteX0" fmla="*/ 0 w 4312557"/>
                  <a:gd name="connsiteY0" fmla="*/ 6169 h 796816"/>
                  <a:gd name="connsiteX1" fmla="*/ 4572 w 4312557"/>
                  <a:gd name="connsiteY1" fmla="*/ 284117 h 796816"/>
                  <a:gd name="connsiteX2" fmla="*/ 951775 w 4312557"/>
                  <a:gd name="connsiteY2" fmla="*/ 289488 h 796816"/>
                  <a:gd name="connsiteX3" fmla="*/ 947928 w 4312557"/>
                  <a:gd name="connsiteY3" fmla="*/ 796689 h 796816"/>
                  <a:gd name="connsiteX4" fmla="*/ 1988403 w 4312557"/>
                  <a:gd name="connsiteY4" fmla="*/ 796816 h 796816"/>
                  <a:gd name="connsiteX5" fmla="*/ 1988530 w 4312557"/>
                  <a:gd name="connsiteY5" fmla="*/ 402300 h 796816"/>
                  <a:gd name="connsiteX6" fmla="*/ 3308387 w 4312557"/>
                  <a:gd name="connsiteY6" fmla="*/ 411698 h 796816"/>
                  <a:gd name="connsiteX7" fmla="*/ 3308387 w 4312557"/>
                  <a:gd name="connsiteY7" fmla="*/ 783699 h 796816"/>
                  <a:gd name="connsiteX8" fmla="*/ 4312557 w 4312557"/>
                  <a:gd name="connsiteY8" fmla="*/ 777603 h 796816"/>
                  <a:gd name="connsiteX9" fmla="*/ 4307985 w 4312557"/>
                  <a:gd name="connsiteY9" fmla="*/ 0 h 796816"/>
                  <a:gd name="connsiteX10" fmla="*/ 0 w 4312557"/>
                  <a:gd name="connsiteY10" fmla="*/ 6169 h 796816"/>
                  <a:gd name="connsiteX0" fmla="*/ 0 w 4312557"/>
                  <a:gd name="connsiteY0" fmla="*/ 6169 h 796816"/>
                  <a:gd name="connsiteX1" fmla="*/ 4572 w 4312557"/>
                  <a:gd name="connsiteY1" fmla="*/ 284117 h 796816"/>
                  <a:gd name="connsiteX2" fmla="*/ 951775 w 4312557"/>
                  <a:gd name="connsiteY2" fmla="*/ 289488 h 796816"/>
                  <a:gd name="connsiteX3" fmla="*/ 947928 w 4312557"/>
                  <a:gd name="connsiteY3" fmla="*/ 796689 h 796816"/>
                  <a:gd name="connsiteX4" fmla="*/ 1988403 w 4312557"/>
                  <a:gd name="connsiteY4" fmla="*/ 796816 h 796816"/>
                  <a:gd name="connsiteX5" fmla="*/ 1988530 w 4312557"/>
                  <a:gd name="connsiteY5" fmla="*/ 402300 h 796816"/>
                  <a:gd name="connsiteX6" fmla="*/ 3292512 w 4312557"/>
                  <a:gd name="connsiteY6" fmla="*/ 405348 h 796816"/>
                  <a:gd name="connsiteX7" fmla="*/ 3308387 w 4312557"/>
                  <a:gd name="connsiteY7" fmla="*/ 783699 h 796816"/>
                  <a:gd name="connsiteX8" fmla="*/ 4312557 w 4312557"/>
                  <a:gd name="connsiteY8" fmla="*/ 777603 h 796816"/>
                  <a:gd name="connsiteX9" fmla="*/ 4307985 w 4312557"/>
                  <a:gd name="connsiteY9" fmla="*/ 0 h 796816"/>
                  <a:gd name="connsiteX10" fmla="*/ 0 w 4312557"/>
                  <a:gd name="connsiteY10" fmla="*/ 6169 h 796816"/>
                  <a:gd name="connsiteX0" fmla="*/ 0 w 4312557"/>
                  <a:gd name="connsiteY0" fmla="*/ 6169 h 796816"/>
                  <a:gd name="connsiteX1" fmla="*/ 4572 w 4312557"/>
                  <a:gd name="connsiteY1" fmla="*/ 284117 h 796816"/>
                  <a:gd name="connsiteX2" fmla="*/ 951775 w 4312557"/>
                  <a:gd name="connsiteY2" fmla="*/ 289488 h 796816"/>
                  <a:gd name="connsiteX3" fmla="*/ 947928 w 4312557"/>
                  <a:gd name="connsiteY3" fmla="*/ 796689 h 796816"/>
                  <a:gd name="connsiteX4" fmla="*/ 1988403 w 4312557"/>
                  <a:gd name="connsiteY4" fmla="*/ 796816 h 796816"/>
                  <a:gd name="connsiteX5" fmla="*/ 1988530 w 4312557"/>
                  <a:gd name="connsiteY5" fmla="*/ 402300 h 796816"/>
                  <a:gd name="connsiteX6" fmla="*/ 3292512 w 4312557"/>
                  <a:gd name="connsiteY6" fmla="*/ 405348 h 796816"/>
                  <a:gd name="connsiteX7" fmla="*/ 3298862 w 4312557"/>
                  <a:gd name="connsiteY7" fmla="*/ 783699 h 796816"/>
                  <a:gd name="connsiteX8" fmla="*/ 4312557 w 4312557"/>
                  <a:gd name="connsiteY8" fmla="*/ 777603 h 796816"/>
                  <a:gd name="connsiteX9" fmla="*/ 4307985 w 4312557"/>
                  <a:gd name="connsiteY9" fmla="*/ 0 h 796816"/>
                  <a:gd name="connsiteX10" fmla="*/ 0 w 4312557"/>
                  <a:gd name="connsiteY10" fmla="*/ 6169 h 796816"/>
                  <a:gd name="connsiteX0" fmla="*/ 0 w 4309382"/>
                  <a:gd name="connsiteY0" fmla="*/ 6169 h 796816"/>
                  <a:gd name="connsiteX1" fmla="*/ 4572 w 4309382"/>
                  <a:gd name="connsiteY1" fmla="*/ 284117 h 796816"/>
                  <a:gd name="connsiteX2" fmla="*/ 951775 w 4309382"/>
                  <a:gd name="connsiteY2" fmla="*/ 289488 h 796816"/>
                  <a:gd name="connsiteX3" fmla="*/ 947928 w 4309382"/>
                  <a:gd name="connsiteY3" fmla="*/ 796689 h 796816"/>
                  <a:gd name="connsiteX4" fmla="*/ 1988403 w 4309382"/>
                  <a:gd name="connsiteY4" fmla="*/ 796816 h 796816"/>
                  <a:gd name="connsiteX5" fmla="*/ 1988530 w 4309382"/>
                  <a:gd name="connsiteY5" fmla="*/ 402300 h 796816"/>
                  <a:gd name="connsiteX6" fmla="*/ 3292512 w 4309382"/>
                  <a:gd name="connsiteY6" fmla="*/ 405348 h 796816"/>
                  <a:gd name="connsiteX7" fmla="*/ 3298862 w 4309382"/>
                  <a:gd name="connsiteY7" fmla="*/ 783699 h 796816"/>
                  <a:gd name="connsiteX8" fmla="*/ 4309382 w 4309382"/>
                  <a:gd name="connsiteY8" fmla="*/ 771253 h 796816"/>
                  <a:gd name="connsiteX9" fmla="*/ 4307985 w 4309382"/>
                  <a:gd name="connsiteY9" fmla="*/ 0 h 796816"/>
                  <a:gd name="connsiteX10" fmla="*/ 0 w 4309382"/>
                  <a:gd name="connsiteY10" fmla="*/ 6169 h 7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9382" h="796816">
                    <a:moveTo>
                      <a:pt x="0" y="6169"/>
                    </a:moveTo>
                    <a:lnTo>
                      <a:pt x="4572" y="284117"/>
                    </a:lnTo>
                    <a:lnTo>
                      <a:pt x="951775" y="289488"/>
                    </a:lnTo>
                    <a:cubicBezTo>
                      <a:pt x="950493" y="458555"/>
                      <a:pt x="949210" y="627622"/>
                      <a:pt x="947928" y="796689"/>
                    </a:cubicBezTo>
                    <a:lnTo>
                      <a:pt x="1988403" y="796816"/>
                    </a:lnTo>
                    <a:cubicBezTo>
                      <a:pt x="1988445" y="665311"/>
                      <a:pt x="1988488" y="533805"/>
                      <a:pt x="1988530" y="402300"/>
                    </a:cubicBezTo>
                    <a:lnTo>
                      <a:pt x="3292512" y="405348"/>
                    </a:lnTo>
                    <a:lnTo>
                      <a:pt x="3298862" y="783699"/>
                    </a:lnTo>
                    <a:lnTo>
                      <a:pt x="4309382" y="771253"/>
                    </a:lnTo>
                    <a:cubicBezTo>
                      <a:pt x="4308916" y="514169"/>
                      <a:pt x="4308451" y="257084"/>
                      <a:pt x="4307985" y="0"/>
                    </a:cubicBezTo>
                    <a:lnTo>
                      <a:pt x="0" y="6169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580036" y="1979300"/>
                <a:ext cx="30067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gradFill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</a:rPr>
                  <a:t>Avoid paying for unused capacity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/>
          <a:lstStyle/>
          <a:p>
            <a:r>
              <a:rPr lang="en-US" dirty="0" smtClean="0"/>
              <a:t>Advantage Of SPLA</a:t>
            </a:r>
            <a:br>
              <a:rPr lang="en-US" dirty="0" smtClean="0"/>
            </a:br>
            <a:r>
              <a:rPr sz="2800" dirty="0" smtClean="0">
                <a:gradFill>
                  <a:gsLst>
                    <a:gs pos="5000">
                      <a:schemeClr val="accent2">
                        <a:lumMod val="20000"/>
                        <a:lumOff val="80000"/>
                      </a:schemeClr>
                    </a:gs>
                    <a:gs pos="85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rPr>
              <a:t>Pay only for the capacity you use</a:t>
            </a:r>
            <a:endParaRPr sz="2800" dirty="0">
              <a:gradFill>
                <a:gsLst>
                  <a:gs pos="5000">
                    <a:schemeClr val="accent2">
                      <a:lumMod val="20000"/>
                      <a:lumOff val="80000"/>
                    </a:schemeClr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98613" y="4800600"/>
            <a:ext cx="6813550" cy="1293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Pay only for the CPUs you use, when you use them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No need to pre-pay for peak capacity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Costs scale up/down to match demand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Roll platform licensing into COGS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638301" y="1420812"/>
            <a:ext cx="6705599" cy="3022087"/>
            <a:chOff x="456047" y="1462826"/>
            <a:chExt cx="7241165" cy="3022087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-1054997" y="2973870"/>
              <a:ext cx="3022087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71719" y="4461614"/>
              <a:ext cx="7225493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>
            <a:off x="457200" y="2092348"/>
            <a:ext cx="7848600" cy="2233054"/>
            <a:chOff x="600076" y="1915886"/>
            <a:chExt cx="7848600" cy="2233054"/>
          </a:xfrm>
        </p:grpSpPr>
        <p:sp>
          <p:nvSpPr>
            <p:cNvPr id="22" name="Freeform 21"/>
            <p:cNvSpPr/>
            <p:nvPr/>
          </p:nvSpPr>
          <p:spPr>
            <a:xfrm>
              <a:off x="1819276" y="1915886"/>
              <a:ext cx="6629400" cy="1930400"/>
            </a:xfrm>
            <a:custGeom>
              <a:avLst/>
              <a:gdLst>
                <a:gd name="connsiteX0" fmla="*/ 0 w 6531429"/>
                <a:gd name="connsiteY0" fmla="*/ 1930400 h 1930400"/>
                <a:gd name="connsiteX1" fmla="*/ 899886 w 6531429"/>
                <a:gd name="connsiteY1" fmla="*/ 754743 h 1930400"/>
                <a:gd name="connsiteX2" fmla="*/ 1349829 w 6531429"/>
                <a:gd name="connsiteY2" fmla="*/ 1567543 h 1930400"/>
                <a:gd name="connsiteX3" fmla="*/ 1944915 w 6531429"/>
                <a:gd name="connsiteY3" fmla="*/ 0 h 1930400"/>
                <a:gd name="connsiteX4" fmla="*/ 2365829 w 6531429"/>
                <a:gd name="connsiteY4" fmla="*/ 928914 h 1930400"/>
                <a:gd name="connsiteX5" fmla="*/ 2685143 w 6531429"/>
                <a:gd name="connsiteY5" fmla="*/ 362857 h 1930400"/>
                <a:gd name="connsiteX6" fmla="*/ 3468915 w 6531429"/>
                <a:gd name="connsiteY6" fmla="*/ 1407885 h 1930400"/>
                <a:gd name="connsiteX7" fmla="*/ 3860800 w 6531429"/>
                <a:gd name="connsiteY7" fmla="*/ 827314 h 1930400"/>
                <a:gd name="connsiteX8" fmla="*/ 4397829 w 6531429"/>
                <a:gd name="connsiteY8" fmla="*/ 1291771 h 1930400"/>
                <a:gd name="connsiteX9" fmla="*/ 4905829 w 6531429"/>
                <a:gd name="connsiteY9" fmla="*/ 478971 h 1930400"/>
                <a:gd name="connsiteX10" fmla="*/ 5776686 w 6531429"/>
                <a:gd name="connsiteY10" fmla="*/ 1524000 h 1930400"/>
                <a:gd name="connsiteX11" fmla="*/ 6284686 w 6531429"/>
                <a:gd name="connsiteY11" fmla="*/ 754743 h 1930400"/>
                <a:gd name="connsiteX12" fmla="*/ 6531429 w 6531429"/>
                <a:gd name="connsiteY12" fmla="*/ 885371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1429" h="1930400">
                  <a:moveTo>
                    <a:pt x="0" y="1930400"/>
                  </a:moveTo>
                  <a:lnTo>
                    <a:pt x="899886" y="754743"/>
                  </a:lnTo>
                  <a:lnTo>
                    <a:pt x="1349829" y="1567543"/>
                  </a:lnTo>
                  <a:lnTo>
                    <a:pt x="1944915" y="0"/>
                  </a:lnTo>
                  <a:lnTo>
                    <a:pt x="2365829" y="928914"/>
                  </a:lnTo>
                  <a:lnTo>
                    <a:pt x="2685143" y="362857"/>
                  </a:lnTo>
                  <a:lnTo>
                    <a:pt x="3468915" y="1407885"/>
                  </a:lnTo>
                  <a:lnTo>
                    <a:pt x="3860800" y="827314"/>
                  </a:lnTo>
                  <a:lnTo>
                    <a:pt x="4397829" y="1291771"/>
                  </a:lnTo>
                  <a:lnTo>
                    <a:pt x="4905829" y="478971"/>
                  </a:lnTo>
                  <a:lnTo>
                    <a:pt x="5776686" y="1524000"/>
                  </a:lnTo>
                  <a:lnTo>
                    <a:pt x="6284686" y="754743"/>
                  </a:lnTo>
                  <a:lnTo>
                    <a:pt x="6531429" y="885371"/>
                  </a:lnTo>
                </a:path>
              </a:pathLst>
            </a:custGeom>
            <a:ln w="381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076" y="3650342"/>
              <a:ext cx="1047750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rPr>
                <a:t>System</a:t>
              </a:r>
            </a:p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rPr>
                <a:t>Load</a:t>
              </a: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57200" y="1635002"/>
            <a:ext cx="7848600" cy="498598"/>
            <a:chOff x="600076" y="1506666"/>
            <a:chExt cx="7848600" cy="498598"/>
          </a:xfrm>
        </p:grpSpPr>
        <p:sp>
          <p:nvSpPr>
            <p:cNvPr id="15" name="TextBox 14"/>
            <p:cNvSpPr txBox="1"/>
            <p:nvPr/>
          </p:nvSpPr>
          <p:spPr>
            <a:xfrm>
              <a:off x="600076" y="1506666"/>
              <a:ext cx="1047750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tx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</a:schemeClr>
                      </a:gs>
                    </a:gsLst>
                    <a:lin ang="5400000" scaled="0"/>
                  </a:gradFill>
                </a:rPr>
                <a:t>Perpetual</a:t>
              </a:r>
            </a:p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tx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</a:schemeClr>
                      </a:gs>
                    </a:gsLst>
                    <a:lin ang="5400000" scaled="0"/>
                  </a:gradFill>
                </a:rPr>
                <a:t>License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819276" y="1776664"/>
              <a:ext cx="6629400" cy="1588"/>
            </a:xfrm>
            <a:prstGeom prst="line">
              <a:avLst/>
            </a:prstGeom>
            <a:ln w="38100" cap="rnd">
              <a:solidFill>
                <a:schemeClr val="tx1">
                  <a:lumMod val="85000"/>
                </a:schemeClr>
              </a:solidFill>
              <a:prstDash val="sysDash"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6"/>
          <p:cNvGrpSpPr/>
          <p:nvPr/>
        </p:nvGrpSpPr>
        <p:grpSpPr>
          <a:xfrm>
            <a:off x="457200" y="2000679"/>
            <a:ext cx="7866750" cy="1199721"/>
            <a:chOff x="667650" y="1872343"/>
            <a:chExt cx="7866750" cy="1199721"/>
          </a:xfrm>
        </p:grpSpPr>
        <p:sp>
          <p:nvSpPr>
            <p:cNvPr id="16" name="TextBox 15"/>
            <p:cNvSpPr txBox="1"/>
            <p:nvPr/>
          </p:nvSpPr>
          <p:spPr>
            <a:xfrm>
              <a:off x="667650" y="2822765"/>
              <a:ext cx="1047754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</a:rPr>
                <a:t>SPLA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86857" y="1872343"/>
              <a:ext cx="6647543" cy="1059543"/>
            </a:xfrm>
            <a:custGeom>
              <a:avLst/>
              <a:gdLst>
                <a:gd name="connsiteX0" fmla="*/ 0 w 6647543"/>
                <a:gd name="connsiteY0" fmla="*/ 1059543 h 1059543"/>
                <a:gd name="connsiteX1" fmla="*/ 333829 w 6647543"/>
                <a:gd name="connsiteY1" fmla="*/ 1059543 h 1059543"/>
                <a:gd name="connsiteX2" fmla="*/ 333829 w 6647543"/>
                <a:gd name="connsiteY2" fmla="*/ 653143 h 1059543"/>
                <a:gd name="connsiteX3" fmla="*/ 1364343 w 6647543"/>
                <a:gd name="connsiteY3" fmla="*/ 653143 h 1059543"/>
                <a:gd name="connsiteX4" fmla="*/ 1364343 w 6647543"/>
                <a:gd name="connsiteY4" fmla="*/ 0 h 1059543"/>
                <a:gd name="connsiteX5" fmla="*/ 2307772 w 6647543"/>
                <a:gd name="connsiteY5" fmla="*/ 0 h 1059543"/>
                <a:gd name="connsiteX6" fmla="*/ 2307772 w 6647543"/>
                <a:gd name="connsiteY6" fmla="*/ 304800 h 1059543"/>
                <a:gd name="connsiteX7" fmla="*/ 3251200 w 6647543"/>
                <a:gd name="connsiteY7" fmla="*/ 304800 h 1059543"/>
                <a:gd name="connsiteX8" fmla="*/ 3251200 w 6647543"/>
                <a:gd name="connsiteY8" fmla="*/ 812800 h 1059543"/>
                <a:gd name="connsiteX9" fmla="*/ 4354286 w 6647543"/>
                <a:gd name="connsiteY9" fmla="*/ 812800 h 1059543"/>
                <a:gd name="connsiteX10" fmla="*/ 4354286 w 6647543"/>
                <a:gd name="connsiteY10" fmla="*/ 420914 h 1059543"/>
                <a:gd name="connsiteX11" fmla="*/ 5602514 w 6647543"/>
                <a:gd name="connsiteY11" fmla="*/ 420914 h 1059543"/>
                <a:gd name="connsiteX12" fmla="*/ 5602514 w 6647543"/>
                <a:gd name="connsiteY12" fmla="*/ 798286 h 1059543"/>
                <a:gd name="connsiteX13" fmla="*/ 6647543 w 6647543"/>
                <a:gd name="connsiteY13" fmla="*/ 783771 h 10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7543" h="1059543">
                  <a:moveTo>
                    <a:pt x="0" y="1059543"/>
                  </a:moveTo>
                  <a:lnTo>
                    <a:pt x="333829" y="1059543"/>
                  </a:lnTo>
                  <a:lnTo>
                    <a:pt x="333829" y="653143"/>
                  </a:lnTo>
                  <a:lnTo>
                    <a:pt x="1364343" y="653143"/>
                  </a:lnTo>
                  <a:lnTo>
                    <a:pt x="1364343" y="0"/>
                  </a:lnTo>
                  <a:lnTo>
                    <a:pt x="2307772" y="0"/>
                  </a:lnTo>
                  <a:lnTo>
                    <a:pt x="2307772" y="304800"/>
                  </a:lnTo>
                  <a:lnTo>
                    <a:pt x="3251200" y="304800"/>
                  </a:lnTo>
                  <a:lnTo>
                    <a:pt x="3251200" y="812800"/>
                  </a:lnTo>
                  <a:lnTo>
                    <a:pt x="4354286" y="812800"/>
                  </a:lnTo>
                  <a:lnTo>
                    <a:pt x="4354286" y="420914"/>
                  </a:lnTo>
                  <a:lnTo>
                    <a:pt x="5602514" y="420914"/>
                  </a:lnTo>
                  <a:lnTo>
                    <a:pt x="5602514" y="798286"/>
                  </a:lnTo>
                  <a:lnTo>
                    <a:pt x="6647543" y="783771"/>
                  </a:lnTo>
                </a:path>
              </a:pathLst>
            </a:custGeom>
            <a:ln w="38100" cap="rnd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ight Arrow 32"/>
          <p:cNvSpPr/>
          <p:nvPr/>
        </p:nvSpPr>
        <p:spPr bwMode="auto">
          <a:xfrm>
            <a:off x="1619249" y="4305299"/>
            <a:ext cx="6991351" cy="561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83702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The investigation stage</a:t>
            </a:r>
          </a:p>
          <a:p>
            <a:r>
              <a:rPr lang="en-US" dirty="0" smtClean="0"/>
              <a:t>The buildout stage</a:t>
            </a:r>
          </a:p>
          <a:p>
            <a:r>
              <a:rPr lang="en-US" dirty="0" smtClean="0"/>
              <a:t>The market/sell stage</a:t>
            </a:r>
          </a:p>
          <a:p>
            <a:r>
              <a:rPr lang="en-US" dirty="0" smtClean="0"/>
              <a:t>How you can get started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638300" y="1420812"/>
            <a:ext cx="6693380" cy="3008313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7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SPLA is Designed to Help You </a:t>
            </a:r>
            <a:br>
              <a:rPr lang="en-US" dirty="0" smtClean="0"/>
            </a:br>
            <a:r>
              <a:rPr lang="en-US" dirty="0" smtClean="0"/>
              <a:t>Grow a Hosted-Services Business</a:t>
            </a:r>
            <a:endParaRPr lang="en-US" sz="2800" dirty="0">
              <a:gradFill>
                <a:gsLst>
                  <a:gs pos="5000">
                    <a:schemeClr val="accent2">
                      <a:lumMod val="20000"/>
                      <a:lumOff val="80000"/>
                    </a:schemeClr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98613" y="4800600"/>
            <a:ext cx="6813550" cy="1293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No up-front cash investment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License costs follow your business growth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Easily add any Microsoft server product to your solution</a:t>
            </a:r>
          </a:p>
          <a:p>
            <a:pPr marL="284163" indent="-284163">
              <a:buClr>
                <a:srgbClr val="A8BEE2"/>
              </a:buClr>
              <a:buSzPct val="100000"/>
              <a:defRPr/>
            </a:pPr>
            <a:r>
              <a:rPr lang="en-US" sz="2000" dirty="0" smtClean="0"/>
              <a:t>Always run on the latest server versions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1638301" y="1420812"/>
            <a:ext cx="6705599" cy="3022087"/>
            <a:chOff x="456047" y="1462826"/>
            <a:chExt cx="7241165" cy="3022087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-1054997" y="2973870"/>
              <a:ext cx="3022087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71719" y="4461614"/>
              <a:ext cx="7225493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7200" y="4094101"/>
            <a:ext cx="104775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 smtClean="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rPr>
              <a:t>Load</a:t>
            </a:r>
          </a:p>
        </p:txBody>
      </p:sp>
      <p:grpSp>
        <p:nvGrpSpPr>
          <p:cNvPr id="10" name="Group 35"/>
          <p:cNvGrpSpPr/>
          <p:nvPr/>
        </p:nvGrpSpPr>
        <p:grpSpPr>
          <a:xfrm>
            <a:off x="457200" y="1635002"/>
            <a:ext cx="7848600" cy="498598"/>
            <a:chOff x="600076" y="1506666"/>
            <a:chExt cx="7848600" cy="498598"/>
          </a:xfrm>
        </p:grpSpPr>
        <p:sp>
          <p:nvSpPr>
            <p:cNvPr id="15" name="TextBox 14"/>
            <p:cNvSpPr txBox="1"/>
            <p:nvPr/>
          </p:nvSpPr>
          <p:spPr>
            <a:xfrm>
              <a:off x="600076" y="1506666"/>
              <a:ext cx="1047750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tx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</a:schemeClr>
                      </a:gs>
                    </a:gsLst>
                    <a:lin ang="5400000" scaled="0"/>
                  </a:gradFill>
                </a:rPr>
                <a:t>Perpetual</a:t>
              </a:r>
            </a:p>
            <a:p>
              <a:pPr algn="r">
                <a:lnSpc>
                  <a:spcPct val="90000"/>
                </a:lnSpc>
              </a:pPr>
              <a:r>
                <a:rPr lang="en-US" b="1" dirty="0" smtClean="0">
                  <a:gradFill>
                    <a:gsLst>
                      <a:gs pos="0">
                        <a:schemeClr val="tx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</a:schemeClr>
                      </a:gs>
                    </a:gsLst>
                    <a:lin ang="5400000" scaled="0"/>
                  </a:gradFill>
                </a:rPr>
                <a:t>License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819276" y="1776664"/>
              <a:ext cx="6629400" cy="1588"/>
            </a:xfrm>
            <a:prstGeom prst="line">
              <a:avLst/>
            </a:prstGeom>
            <a:ln w="38100" cap="rnd">
              <a:solidFill>
                <a:schemeClr val="tx1">
                  <a:lumMod val="85000"/>
                </a:schemeClr>
              </a:solidFill>
              <a:prstDash val="sysDash"/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3865501"/>
            <a:ext cx="1047754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 smtClean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rPr>
              <a:t>SPLA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1619249" y="4305299"/>
            <a:ext cx="6991351" cy="561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Time</a:t>
            </a:r>
          </a:p>
        </p:txBody>
      </p:sp>
      <p:sp>
        <p:nvSpPr>
          <p:cNvPr id="24" name="Freeform 23"/>
          <p:cNvSpPr/>
          <p:nvPr/>
        </p:nvSpPr>
        <p:spPr>
          <a:xfrm>
            <a:off x="1676400" y="1989221"/>
            <a:ext cx="6628645" cy="2213811"/>
          </a:xfrm>
          <a:custGeom>
            <a:avLst/>
            <a:gdLst>
              <a:gd name="connsiteX0" fmla="*/ 0 w 4780547"/>
              <a:gd name="connsiteY0" fmla="*/ 3128211 h 3128211"/>
              <a:gd name="connsiteX1" fmla="*/ 753979 w 4780547"/>
              <a:gd name="connsiteY1" fmla="*/ 3128211 h 3128211"/>
              <a:gd name="connsiteX2" fmla="*/ 1588168 w 4780547"/>
              <a:gd name="connsiteY2" fmla="*/ 3015916 h 3128211"/>
              <a:gd name="connsiteX3" fmla="*/ 2550695 w 4780547"/>
              <a:gd name="connsiteY3" fmla="*/ 2646947 h 3128211"/>
              <a:gd name="connsiteX4" fmla="*/ 3352800 w 4780547"/>
              <a:gd name="connsiteY4" fmla="*/ 2053390 h 3128211"/>
              <a:gd name="connsiteX5" fmla="*/ 4379495 w 4780547"/>
              <a:gd name="connsiteY5" fmla="*/ 898358 h 3128211"/>
              <a:gd name="connsiteX6" fmla="*/ 4780547 w 4780547"/>
              <a:gd name="connsiteY6" fmla="*/ 0 h 312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0547" h="3128211">
                <a:moveTo>
                  <a:pt x="0" y="3128211"/>
                </a:moveTo>
                <a:lnTo>
                  <a:pt x="753979" y="3128211"/>
                </a:lnTo>
                <a:lnTo>
                  <a:pt x="1588168" y="3015916"/>
                </a:lnTo>
                <a:lnTo>
                  <a:pt x="2550695" y="2646947"/>
                </a:lnTo>
                <a:lnTo>
                  <a:pt x="3352800" y="2053390"/>
                </a:lnTo>
                <a:lnTo>
                  <a:pt x="4379495" y="898358"/>
                </a:lnTo>
                <a:lnTo>
                  <a:pt x="4780547" y="0"/>
                </a:lnTo>
              </a:path>
            </a:pathLst>
          </a:custGeom>
          <a:ln w="381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676400" y="1973179"/>
            <a:ext cx="6628646" cy="2085474"/>
          </a:xfrm>
          <a:custGeom>
            <a:avLst/>
            <a:gdLst>
              <a:gd name="connsiteX0" fmla="*/ 0 w 6336632"/>
              <a:gd name="connsiteY0" fmla="*/ 2085474 h 2085474"/>
              <a:gd name="connsiteX1" fmla="*/ 1507958 w 6336632"/>
              <a:gd name="connsiteY1" fmla="*/ 2085474 h 2085474"/>
              <a:gd name="connsiteX2" fmla="*/ 1507958 w 6336632"/>
              <a:gd name="connsiteY2" fmla="*/ 1844842 h 2085474"/>
              <a:gd name="connsiteX3" fmla="*/ 3096126 w 6336632"/>
              <a:gd name="connsiteY3" fmla="*/ 1828800 h 2085474"/>
              <a:gd name="connsiteX4" fmla="*/ 3096126 w 6336632"/>
              <a:gd name="connsiteY4" fmla="*/ 1427747 h 2085474"/>
              <a:gd name="connsiteX5" fmla="*/ 4299284 w 6336632"/>
              <a:gd name="connsiteY5" fmla="*/ 1427747 h 2085474"/>
              <a:gd name="connsiteX6" fmla="*/ 4299284 w 6336632"/>
              <a:gd name="connsiteY6" fmla="*/ 705853 h 2085474"/>
              <a:gd name="connsiteX7" fmla="*/ 5534526 w 6336632"/>
              <a:gd name="connsiteY7" fmla="*/ 689810 h 2085474"/>
              <a:gd name="connsiteX8" fmla="*/ 5550568 w 6336632"/>
              <a:gd name="connsiteY8" fmla="*/ 16042 h 2085474"/>
              <a:gd name="connsiteX9" fmla="*/ 6336632 w 6336632"/>
              <a:gd name="connsiteY9" fmla="*/ 0 h 208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632" h="2085474">
                <a:moveTo>
                  <a:pt x="0" y="2085474"/>
                </a:moveTo>
                <a:lnTo>
                  <a:pt x="1507958" y="2085474"/>
                </a:lnTo>
                <a:lnTo>
                  <a:pt x="1507958" y="1844842"/>
                </a:lnTo>
                <a:lnTo>
                  <a:pt x="3096126" y="1828800"/>
                </a:lnTo>
                <a:lnTo>
                  <a:pt x="3096126" y="1427747"/>
                </a:lnTo>
                <a:lnTo>
                  <a:pt x="4299284" y="1427747"/>
                </a:lnTo>
                <a:lnTo>
                  <a:pt x="4299284" y="705853"/>
                </a:lnTo>
                <a:lnTo>
                  <a:pt x="5534526" y="689810"/>
                </a:lnTo>
                <a:lnTo>
                  <a:pt x="5550568" y="16042"/>
                </a:lnTo>
                <a:lnTo>
                  <a:pt x="6336632" y="0"/>
                </a:lnTo>
              </a:path>
            </a:pathLst>
          </a:custGeom>
          <a:ln w="38100" cap="rnd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4800" y="3217133"/>
            <a:ext cx="8534399" cy="817197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0446" y="2775156"/>
            <a:ext cx="8543109" cy="4419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096232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The investigation stage</a:t>
            </a:r>
          </a:p>
          <a:p>
            <a:r>
              <a:rPr lang="en-US" dirty="0" smtClean="0"/>
              <a:t>The buildout stage</a:t>
            </a:r>
          </a:p>
          <a:p>
            <a:r>
              <a:rPr lang="en-US" dirty="0" smtClean="0"/>
              <a:t>The market/sell stage</a:t>
            </a:r>
          </a:p>
          <a:p>
            <a:pPr lvl="1"/>
            <a:r>
              <a:rPr lang="en-US" dirty="0" smtClean="0"/>
              <a:t>The “Grow Your Software+Services Business” Webinars</a:t>
            </a:r>
          </a:p>
          <a:p>
            <a:pPr lvl="1"/>
            <a:r>
              <a:rPr lang="en-US" dirty="0" smtClean="0"/>
              <a:t>EDGE: The Enterprise Demand Generation Engine</a:t>
            </a:r>
          </a:p>
          <a:p>
            <a:r>
              <a:rPr lang="en-US" dirty="0" smtClean="0"/>
              <a:t>How you can get started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Training Webinars on how to Grow your Software+Services Business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999" y="1371600"/>
            <a:ext cx="572558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24600" y="1489075"/>
            <a:ext cx="2514600" cy="4073525"/>
          </a:xfrm>
          <a:prstGeom prst="rect">
            <a:avLst/>
          </a:prstGeom>
        </p:spPr>
        <p:txBody>
          <a:bodyPr lIns="0" tIns="0" rIns="0" bIns="0"/>
          <a:lstStyle/>
          <a:p>
            <a:pPr marL="284163" marR="0" lvl="0" indent="-284163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Aimed at ISVs entering or in market with a S+S solution</a:t>
            </a:r>
          </a:p>
          <a:p>
            <a:pPr marL="284163" marR="0" lvl="0" indent="-284163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Targeted best practices and success stories</a:t>
            </a:r>
          </a:p>
          <a:p>
            <a:pPr marL="284163" marR="0" lvl="0" indent="-284163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Connections to key business partners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715000"/>
            <a:ext cx="496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http://www.comingofage-saas.com</a:t>
            </a: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052596"/>
          </a:xfrm>
        </p:spPr>
        <p:txBody>
          <a:bodyPr/>
          <a:lstStyle/>
          <a:p>
            <a:r>
              <a:rPr lang="en-US" dirty="0" smtClean="0"/>
              <a:t>Telesales Lead Generation </a:t>
            </a:r>
            <a:br>
              <a:rPr lang="en-US" dirty="0" smtClean="0"/>
            </a:br>
            <a:r>
              <a:rPr sz="3600" i="1" dirty="0" smtClean="0"/>
              <a:t>The</a:t>
            </a:r>
            <a:r>
              <a:rPr sz="3600" dirty="0" smtClean="0"/>
              <a:t> </a:t>
            </a:r>
            <a:r>
              <a:rPr lang="en-US" sz="3600" i="1" dirty="0" smtClean="0"/>
              <a:t>Partner EDGE</a:t>
            </a:r>
            <a:endParaRPr lang="en-US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3447098"/>
          </a:xfrm>
        </p:spPr>
        <p:txBody>
          <a:bodyPr/>
          <a:lstStyle/>
          <a:p>
            <a:r>
              <a:rPr lang="en-US" dirty="0" smtClean="0"/>
              <a:t>Partner EDGE utilizes professional telesales callers</a:t>
            </a:r>
          </a:p>
          <a:p>
            <a:r>
              <a:rPr lang="en-US" dirty="0" smtClean="0"/>
              <a:t>Partners provide the initial customer contact list</a:t>
            </a:r>
          </a:p>
          <a:p>
            <a:r>
              <a:rPr lang="en-US" dirty="0" smtClean="0"/>
              <a:t>Partner EDGE campaigns are designed to create MSSP 20% leads that identify and address: Need, budget, timeframe, and decision maker</a:t>
            </a:r>
          </a:p>
          <a:p>
            <a:r>
              <a:rPr lang="en-US" dirty="0" smtClean="0"/>
              <a:t>Partners receive lead summaries in real time</a:t>
            </a:r>
          </a:p>
          <a:p>
            <a:r>
              <a:rPr lang="en-US" dirty="0" smtClean="0"/>
              <a:t>Partner EDGE leads are entered into Microsoft’s CRM system for joint sales</a:t>
            </a:r>
          </a:p>
        </p:txBody>
      </p:sp>
      <p:pic>
        <p:nvPicPr>
          <p:cNvPr id="8196" name="Picture 3" descr="EDGElog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1360" y="152400"/>
            <a:ext cx="19202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33600" y="5358825"/>
            <a:ext cx="4920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4"/>
              </a:rPr>
              <a:t>EDGEinfo@microsoft.com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EDGE Execution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24315"/>
          </a:xfrm>
        </p:spPr>
        <p:txBody>
          <a:bodyPr/>
          <a:lstStyle/>
          <a:p>
            <a:r>
              <a:rPr lang="en-US" dirty="0" smtClean="0"/>
              <a:t>Partner s work with Partner EDGE call centers to create campaigns</a:t>
            </a:r>
          </a:p>
          <a:p>
            <a:r>
              <a:rPr lang="en-US" dirty="0" smtClean="0"/>
              <a:t>Partner EDGE callers begin call downs and engage in peer-to-peer conversations with business decision makers</a:t>
            </a:r>
          </a:p>
          <a:p>
            <a:r>
              <a:rPr lang="en-US" dirty="0" smtClean="0"/>
              <a:t>Qualified leads are generated and emailed to the Partner and are uploaded into Microsoft’s CRM system for tracking</a:t>
            </a:r>
          </a:p>
          <a:p>
            <a:r>
              <a:rPr lang="en-US" dirty="0" smtClean="0"/>
              <a:t>Partner and call center have weekly status calls to review campaign progress, Q&amp;A, and tailor approach where necessary</a:t>
            </a:r>
            <a:endParaRPr lang="en-US" dirty="0"/>
          </a:p>
        </p:txBody>
      </p:sp>
      <p:pic>
        <p:nvPicPr>
          <p:cNvPr id="7" name="Picture 3" descr="EDGElog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1360" y="152400"/>
            <a:ext cx="19202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your Next Step?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3856875"/>
            <a:ext cx="8382000" cy="2086725"/>
          </a:xfrm>
        </p:spPr>
        <p:txBody>
          <a:bodyPr/>
          <a:lstStyle/>
          <a:p>
            <a:r>
              <a:rPr lang="en-US" sz="2400" dirty="0" smtClean="0"/>
              <a:t>Determine your stage of Software+Services adoption</a:t>
            </a:r>
          </a:p>
          <a:p>
            <a:r>
              <a:rPr lang="en-US" sz="2400" dirty="0" smtClean="0"/>
              <a:t>Visit the ISV Roadmap portal and learn about the resources available for your stage</a:t>
            </a:r>
          </a:p>
          <a:p>
            <a:pPr lvl="1"/>
            <a:r>
              <a:rPr lang="en-US" sz="2000" dirty="0" smtClean="0"/>
              <a:t>If you are a startup: enroll in BizSpark today</a:t>
            </a:r>
          </a:p>
          <a:p>
            <a:pPr lvl="1"/>
            <a:r>
              <a:rPr lang="en-US" sz="2000" dirty="0" smtClean="0"/>
              <a:t>If you are building a solution: engage with the MTC in your region</a:t>
            </a:r>
          </a:p>
          <a:p>
            <a:pPr lvl="1"/>
            <a:r>
              <a:rPr lang="en-US" sz="2000" dirty="0" smtClean="0"/>
              <a:t>If you are selling a S+S product today: attend the Webinars</a:t>
            </a:r>
            <a:endParaRPr lang="en-US" sz="2000" dirty="0"/>
          </a:p>
        </p:txBody>
      </p:sp>
      <p:graphicFrame>
        <p:nvGraphicFramePr>
          <p:cNvPr id="63" name="Diagram 62"/>
          <p:cNvGraphicFramePr/>
          <p:nvPr/>
        </p:nvGraphicFramePr>
        <p:xfrm>
          <a:off x="381000" y="990600"/>
          <a:ext cx="8077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4"/>
          <p:cNvGrpSpPr/>
          <p:nvPr/>
        </p:nvGrpSpPr>
        <p:grpSpPr>
          <a:xfrm>
            <a:off x="631825" y="1447800"/>
            <a:ext cx="2187575" cy="2133600"/>
            <a:chOff x="143208" y="1302466"/>
            <a:chExt cx="1518975" cy="2692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Rounded Rectangle 74"/>
            <p:cNvSpPr/>
            <p:nvPr/>
          </p:nvSpPr>
          <p:spPr>
            <a:xfrm>
              <a:off x="143208" y="1302466"/>
              <a:ext cx="1518975" cy="26924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187697" y="1346955"/>
              <a:ext cx="1429997" cy="260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Software plus Services ISV Roadmap Portal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Online Readiness Self-Assessment</a:t>
              </a:r>
              <a:endParaRPr lang="en-US" sz="1600" kern="1200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3505200" y="1447800"/>
            <a:ext cx="2103438" cy="2133600"/>
            <a:chOff x="2045678" y="1263482"/>
            <a:chExt cx="1660237" cy="28357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Rounded Rectangle 72"/>
            <p:cNvSpPr/>
            <p:nvPr/>
          </p:nvSpPr>
          <p:spPr>
            <a:xfrm>
              <a:off x="2045678" y="1263482"/>
              <a:ext cx="1660237" cy="283572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1404251"/>
                <a:satOff val="-17408"/>
                <a:lumOff val="-790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ounded Rectangle 6"/>
            <p:cNvSpPr/>
            <p:nvPr/>
          </p:nvSpPr>
          <p:spPr>
            <a:xfrm>
              <a:off x="2094305" y="1312109"/>
              <a:ext cx="1562983" cy="2738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BizSpark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Microsoft Technology Centers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NXT Program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S+S Incubation Centers</a:t>
              </a:r>
              <a:endParaRPr lang="en-US" sz="1600" kern="1200" dirty="0"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6499225" y="1447800"/>
            <a:ext cx="2187575" cy="2133600"/>
            <a:chOff x="5993789" y="1226977"/>
            <a:chExt cx="1544306" cy="3086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/>
            <p:cNvSpPr/>
            <p:nvPr/>
          </p:nvSpPr>
          <p:spPr>
            <a:xfrm>
              <a:off x="5993789" y="1226977"/>
              <a:ext cx="1544306" cy="30860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4212754"/>
                <a:satOff val="-52225"/>
                <a:lumOff val="-237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ounded Rectangle 10"/>
            <p:cNvSpPr/>
            <p:nvPr/>
          </p:nvSpPr>
          <p:spPr>
            <a:xfrm>
              <a:off x="6039020" y="1272208"/>
              <a:ext cx="1453844" cy="2995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Business Growth Webinars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Lead generation support: Partner EDGE program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Microsoft Partner Program</a:t>
              </a:r>
              <a:endParaRPr lang="en-US" sz="16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Tell us what you need to succeed: email the Software+Services ISV Sales Office (</a:t>
            </a:r>
            <a:r>
              <a:rPr lang="en-US" sz="2800" dirty="0" smtClean="0">
                <a:hlinkClick r:id="rId3"/>
              </a:rPr>
              <a:t>ssisvoff@microsoft.com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crosoft logo and tagli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black">
          <a:xfrm>
            <a:off x="1602053" y="2787386"/>
            <a:ext cx="5939896" cy="128322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blackWhite">
          <a:xfrm>
            <a:off x="381000" y="5638800"/>
            <a:ext cx="8382000" cy="523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en-US" sz="700" dirty="0">
                <a:latin typeface="Segoe" pitchFamily="34" charset="0"/>
                <a:cs typeface="Arial" charset="0"/>
              </a:rPr>
              <a:t>© </a:t>
            </a:r>
            <a:r>
              <a:rPr lang="en-US" sz="700" dirty="0" smtClean="0">
                <a:latin typeface="Segoe" pitchFamily="34" charset="0"/>
                <a:cs typeface="Arial" charset="0"/>
              </a:rPr>
              <a:t>2008 Microsoft </a:t>
            </a:r>
            <a:r>
              <a:rPr lang="en-US" sz="700" dirty="0">
                <a:latin typeface="Segoe" pitchFamily="34" charset="0"/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914099" eaLnBrk="0" hangingPunct="0"/>
            <a:r>
              <a:rPr lang="en-US" sz="700" dirty="0">
                <a:latin typeface="Segoe" pitchFamily="34" charset="0"/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700" dirty="0" smtClean="0">
                <a:latin typeface="Segoe" pitchFamily="34" charset="0"/>
                <a:cs typeface="Arial" charset="0"/>
              </a:rPr>
              <a:t>. Because </a:t>
            </a:r>
            <a:r>
              <a:rPr lang="en-US" sz="700" dirty="0">
                <a:latin typeface="Segoe" pitchFamily="34" charset="0"/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700" dirty="0" smtClean="0">
                <a:latin typeface="Segoe" pitchFamily="34" charset="0"/>
                <a:cs typeface="Arial" charset="0"/>
              </a:rPr>
              <a:t>. </a:t>
            </a:r>
            <a:r>
              <a:rPr lang="en-US" sz="700" dirty="0">
                <a:latin typeface="Segoe" pitchFamily="34" charset="0"/>
                <a:cs typeface="Arial" charset="0"/>
              </a:rPr>
              <a:t/>
            </a:r>
            <a:br>
              <a:rPr lang="en-US" sz="700" dirty="0">
                <a:latin typeface="Segoe" pitchFamily="34" charset="0"/>
                <a:cs typeface="Arial" charset="0"/>
              </a:rPr>
            </a:br>
            <a:r>
              <a:rPr lang="en-US" sz="700" dirty="0">
                <a:latin typeface="Segoe" pitchFamily="34" charset="0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6820"/>
            <a:ext cx="8382000" cy="46135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Software+Services offers tremendous opportunity for ISVs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Combine online and offline features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Reach new customers and new markets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Up-sell new features to existing customers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Software+Services presents many challenges for traditional ISVs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New product architectures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New operational responsibilities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Moving from prepaid to subscription selling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0446" y="5562600"/>
            <a:ext cx="8670701" cy="523220"/>
            <a:chOff x="300446" y="5562600"/>
            <a:chExt cx="8670701" cy="523220"/>
          </a:xfrm>
        </p:grpSpPr>
        <p:sp>
          <p:nvSpPr>
            <p:cNvPr id="4" name="Rectangle 3"/>
            <p:cNvSpPr/>
            <p:nvPr/>
          </p:nvSpPr>
          <p:spPr bwMode="auto">
            <a:xfrm>
              <a:off x="300446" y="5577823"/>
              <a:ext cx="8543109" cy="4419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61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5562600"/>
              <a:ext cx="86663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Microsoft has programs to take you there step by step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dirty="0" smtClean="0"/>
              <a:t>Resources for every stage of your development</a:t>
            </a:r>
            <a:endParaRPr lang="en-US" sz="3200" dirty="0"/>
          </a:p>
        </p:txBody>
      </p:sp>
      <p:graphicFrame>
        <p:nvGraphicFramePr>
          <p:cNvPr id="63" name="Diagram 62"/>
          <p:cNvGraphicFramePr/>
          <p:nvPr/>
        </p:nvGraphicFramePr>
        <p:xfrm>
          <a:off x="381000" y="304800"/>
          <a:ext cx="8077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64"/>
          <p:cNvGrpSpPr/>
          <p:nvPr/>
        </p:nvGrpSpPr>
        <p:grpSpPr>
          <a:xfrm>
            <a:off x="631825" y="2098964"/>
            <a:ext cx="2187575" cy="3616036"/>
            <a:chOff x="143208" y="1302466"/>
            <a:chExt cx="1518975" cy="2692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Rounded Rectangle 74"/>
            <p:cNvSpPr/>
            <p:nvPr/>
          </p:nvSpPr>
          <p:spPr>
            <a:xfrm>
              <a:off x="143208" y="1302466"/>
              <a:ext cx="1518975" cy="26924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187697" y="1346955"/>
              <a:ext cx="1429997" cy="260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Software plus Services ISV Roadmap Portal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Online Readiness Self-Assessment</a:t>
              </a:r>
              <a:endParaRPr lang="en-US" sz="2000" kern="1200" dirty="0"/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3505200" y="2098964"/>
            <a:ext cx="2103438" cy="3616036"/>
            <a:chOff x="2045678" y="1263482"/>
            <a:chExt cx="1660237" cy="28357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Rounded Rectangle 72"/>
            <p:cNvSpPr/>
            <p:nvPr/>
          </p:nvSpPr>
          <p:spPr>
            <a:xfrm>
              <a:off x="2045678" y="1263482"/>
              <a:ext cx="1660237" cy="283572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1404251"/>
                <a:satOff val="-17408"/>
                <a:lumOff val="-790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ounded Rectangle 6"/>
            <p:cNvSpPr/>
            <p:nvPr/>
          </p:nvSpPr>
          <p:spPr>
            <a:xfrm>
              <a:off x="2094305" y="1312109"/>
              <a:ext cx="1562983" cy="2738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BizSpark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Microsoft Technology Centers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NXT Program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S+S Incubation Centers</a:t>
              </a:r>
              <a:endParaRPr lang="en-US" sz="2000" kern="1200" dirty="0"/>
            </a:p>
          </p:txBody>
        </p:sp>
      </p:grpSp>
      <p:grpSp>
        <p:nvGrpSpPr>
          <p:cNvPr id="25" name="Group 67"/>
          <p:cNvGrpSpPr/>
          <p:nvPr/>
        </p:nvGrpSpPr>
        <p:grpSpPr>
          <a:xfrm>
            <a:off x="6499225" y="2098964"/>
            <a:ext cx="2187575" cy="3616036"/>
            <a:chOff x="5993789" y="1226977"/>
            <a:chExt cx="1544306" cy="30860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/>
            <p:cNvSpPr/>
            <p:nvPr/>
          </p:nvSpPr>
          <p:spPr>
            <a:xfrm>
              <a:off x="5993789" y="1226977"/>
              <a:ext cx="1544306" cy="30860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4212754"/>
                <a:satOff val="-52225"/>
                <a:lumOff val="-2372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ounded Rectangle 10"/>
            <p:cNvSpPr/>
            <p:nvPr/>
          </p:nvSpPr>
          <p:spPr>
            <a:xfrm>
              <a:off x="6039020" y="1272208"/>
              <a:ext cx="1453844" cy="2995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Business Growth Webinars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Lead generation support: Partner EDGE program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Microsoft Partner Program</a:t>
              </a:r>
              <a:endParaRPr lang="en-US" sz="20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2278272"/>
            <a:ext cx="8534399" cy="817197"/>
          </a:xfrm>
          <a:prstGeom prst="rect">
            <a:avLst/>
          </a:prstGeo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10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0446" y="1836295"/>
            <a:ext cx="8543109" cy="4419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428631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The investigation stage</a:t>
            </a:r>
          </a:p>
          <a:p>
            <a:pPr lvl="1"/>
            <a:r>
              <a:rPr lang="en-US" dirty="0" smtClean="0"/>
              <a:t>The Software+Services ISV roadmap portal</a:t>
            </a:r>
          </a:p>
          <a:p>
            <a:pPr lvl="1"/>
            <a:r>
              <a:rPr lang="en-US" dirty="0" smtClean="0"/>
              <a:t>The Software+Services online readiness self-assessment for ISVs</a:t>
            </a:r>
          </a:p>
          <a:p>
            <a:r>
              <a:rPr lang="en-US" dirty="0" smtClean="0"/>
              <a:t>The buildout stage</a:t>
            </a:r>
          </a:p>
          <a:p>
            <a:r>
              <a:rPr lang="en-US" dirty="0" smtClean="0"/>
              <a:t>The market/sell stage</a:t>
            </a:r>
          </a:p>
          <a:p>
            <a:r>
              <a:rPr lang="en-US" dirty="0" smtClean="0"/>
              <a:t>How you can get started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S+S ISV Roadmap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591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Your starting point to learn about Software+Services for ISVs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Links to Software+Services content across all major Microsoft properties (MSCOM, MSDN, Partner Portal)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Organized by development stage, type of ISV and type of content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http://www.microsoft.com/hosting/isv.mspx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53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dirty="0" smtClean="0"/>
              <a:t>Evaluate your business readiness for S+S: free online self-assessment</a:t>
            </a:r>
            <a:endParaRPr lang="en-US" dirty="0" smtClean="0"/>
          </a:p>
        </p:txBody>
      </p:sp>
      <p:grpSp>
        <p:nvGrpSpPr>
          <p:cNvPr id="2" name="Group 16"/>
          <p:cNvGrpSpPr/>
          <p:nvPr/>
        </p:nvGrpSpPr>
        <p:grpSpPr>
          <a:xfrm>
            <a:off x="1611331" y="1447800"/>
            <a:ext cx="5921338" cy="4168842"/>
            <a:chOff x="1440537" y="1058409"/>
            <a:chExt cx="6346163" cy="4467934"/>
          </a:xfrm>
        </p:grpSpPr>
        <p:pic>
          <p:nvPicPr>
            <p:cNvPr id="13" name="Picture 12" descr="Readiness Assessment home page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440537" y="1058409"/>
              <a:ext cx="6346163" cy="446793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3175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874953" y="1154164"/>
              <a:ext cx="170084" cy="29687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smtClean="0">
                  <a:latin typeface="Segoe" pitchFamily="34" charset="0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2480" y="1920240"/>
              <a:ext cx="536363" cy="69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5284" y="2610081"/>
              <a:ext cx="367999" cy="395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egoe" pitchFamily="34" charset="0"/>
                </a:rPr>
                <a:t>+</a:t>
              </a:r>
            </a:p>
          </p:txBody>
        </p:sp>
      </p:grpSp>
      <p:pic>
        <p:nvPicPr>
          <p:cNvPr id="61" name="Picture 60" descr="iStock_000000431718Large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4A7BA6"/>
              </a:clrFrom>
              <a:clrTo>
                <a:srgbClr val="4A7BA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6208" y="3280883"/>
            <a:ext cx="1858430" cy="359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0"/>
          <p:cNvGrpSpPr/>
          <p:nvPr/>
        </p:nvGrpSpPr>
        <p:grpSpPr>
          <a:xfrm>
            <a:off x="6484749" y="2672360"/>
            <a:ext cx="2039056" cy="2017294"/>
            <a:chOff x="6224634" y="2672360"/>
            <a:chExt cx="2039056" cy="2017294"/>
          </a:xfrm>
        </p:grpSpPr>
        <p:sp>
          <p:nvSpPr>
            <p:cNvPr id="47" name="Oval 46"/>
            <p:cNvSpPr/>
            <p:nvPr/>
          </p:nvSpPr>
          <p:spPr>
            <a:xfrm>
              <a:off x="6224634" y="2762741"/>
              <a:ext cx="2039056" cy="1926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r="21540000" sx="92000" sy="92000" kx="800400" algn="br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254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61441" y="3428277"/>
              <a:ext cx="1192955" cy="68679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S+S</a:t>
              </a:r>
              <a:b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en-US" sz="2400" kern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Success</a:t>
              </a:r>
              <a:endParaRPr lang="en-US" sz="2400" kern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 bwMode="auto">
            <a:xfrm>
              <a:off x="7529450" y="2672360"/>
              <a:ext cx="597520" cy="844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6"/>
          <p:cNvGrpSpPr/>
          <p:nvPr/>
        </p:nvGrpSpPr>
        <p:grpSpPr>
          <a:xfrm>
            <a:off x="2268031" y="5273958"/>
            <a:ext cx="4589969" cy="802992"/>
            <a:chOff x="3648258" y="5368849"/>
            <a:chExt cx="4589969" cy="802992"/>
          </a:xfrm>
        </p:grpSpPr>
        <p:sp>
          <p:nvSpPr>
            <p:cNvPr id="45" name="TextBox 44"/>
            <p:cNvSpPr txBox="1"/>
            <p:nvPr/>
          </p:nvSpPr>
          <p:spPr>
            <a:xfrm>
              <a:off x="3648258" y="5368849"/>
              <a:ext cx="4589969" cy="80299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2328" y="5416402"/>
              <a:ext cx="4421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lvl="0" algn="ctr">
                <a:buNone/>
              </a:pP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Visit </a:t>
              </a: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  <a:hlinkClick r:id="rId6"/>
                </a:rPr>
                <a:t>http://www.splussready.com</a:t>
              </a: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 </a:t>
              </a:r>
            </a:p>
            <a:p>
              <a:pPr lvl="0" algn="ctr">
                <a:buNone/>
              </a:pPr>
              <a:r>
                <a:rPr lang="en-US" sz="2000" dirty="0" smtClean="0">
                  <a:gradFill>
                    <a:gsLst>
                      <a:gs pos="5000">
                        <a:schemeClr val="tx1"/>
                      </a:gs>
                      <a:gs pos="85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and start an evaluation today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3908" y="228600"/>
            <a:ext cx="6716184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486400"/>
            <a:ext cx="8763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4163" marR="0" lvl="0" indent="-284163">
              <a:lnSpc>
                <a:spcPct val="90000"/>
              </a:lnSpc>
              <a:spcBef>
                <a:spcPct val="20000"/>
              </a:spcBef>
              <a:buClr>
                <a:srgbClr val="A8BEE2"/>
              </a:buClr>
              <a:buSzPct val="100000"/>
              <a:buBlip>
                <a:blip r:embed="rId4"/>
              </a:buBlip>
              <a:tabLst/>
              <a:defRPr/>
            </a:pPr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Profile your business along key criteria to obtain targeted questions and recommendations</a:t>
            </a:r>
            <a:endParaRPr lang="en-US" sz="2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5|1|1|.5|1|1|.5|1"/>
</p:tagLst>
</file>

<file path=ppt/theme/theme1.xml><?xml version="1.0" encoding="utf-8"?>
<a:theme xmlns:a="http://schemas.openxmlformats.org/drawingml/2006/main" name="Hosting_Days_2009_Template_v02">
  <a:themeElements>
    <a:clrScheme name="1 Hosting Days 2">
      <a:dk1>
        <a:srgbClr val="000000"/>
      </a:dk1>
      <a:lt1>
        <a:srgbClr val="FFFFFF"/>
      </a:lt1>
      <a:dk2>
        <a:srgbClr val="1B4B6F"/>
      </a:dk2>
      <a:lt2>
        <a:srgbClr val="D9E9F5"/>
      </a:lt2>
      <a:accent1>
        <a:srgbClr val="4595D1"/>
      </a:accent1>
      <a:accent2>
        <a:srgbClr val="05619F"/>
      </a:accent2>
      <a:accent3>
        <a:srgbClr val="6DAA44"/>
      </a:accent3>
      <a:accent4>
        <a:srgbClr val="9E77D1"/>
      </a:accent4>
      <a:accent5>
        <a:srgbClr val="C49F00"/>
      </a:accent5>
      <a:accent6>
        <a:srgbClr val="CA7402"/>
      </a:accent6>
      <a:hlink>
        <a:srgbClr val="D2E5F3"/>
      </a:hlink>
      <a:folHlink>
        <a:srgbClr val="CFEFE4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C0D31-F5D0-4EC2-B894-4946EC5C26F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7253097-9BA4-4C41-9173-534015A70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C1D01AB-1415-4630-B7C4-9F313FFCC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Hosting_Days_2009_Template_v02</Template>
  <TotalTime>0</TotalTime>
  <Words>1753</Words>
  <Application>Microsoft Office PowerPoint</Application>
  <PresentationFormat>On-screen Show (4:3)</PresentationFormat>
  <Paragraphs>383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Hosting_Days_2009_Template_v02</vt:lpstr>
      <vt:lpstr>Slide 1</vt:lpstr>
      <vt:lpstr>Microsoft Programs  for S+S ISVs</vt:lpstr>
      <vt:lpstr>Agenda</vt:lpstr>
      <vt:lpstr>Introductions</vt:lpstr>
      <vt:lpstr>Resources for every stage of your development</vt:lpstr>
      <vt:lpstr>Agenda</vt:lpstr>
      <vt:lpstr>S+S ISV Roadmap Portal</vt:lpstr>
      <vt:lpstr>Evaluate your business readiness for S+S: free online self-assessment</vt:lpstr>
      <vt:lpstr>Slide 9</vt:lpstr>
      <vt:lpstr>Slide 10</vt:lpstr>
      <vt:lpstr>Slide 11</vt:lpstr>
      <vt:lpstr>Agenda</vt:lpstr>
      <vt:lpstr>A Special Opportunity for Startups BizSpark</vt:lpstr>
      <vt:lpstr>Offer And Requirements</vt:lpstr>
      <vt:lpstr>The Process</vt:lpstr>
      <vt:lpstr>The Global Community</vt:lpstr>
      <vt:lpstr>Partnering With A BizSpark Hoster</vt:lpstr>
      <vt:lpstr>Slide 18</vt:lpstr>
      <vt:lpstr>Three Critical Components  Make up the MTC</vt:lpstr>
      <vt:lpstr>Offerings</vt:lpstr>
      <vt:lpstr>Worldwide Locations</vt:lpstr>
      <vt:lpstr>Are you Re-Platforming? Check out NXT</vt:lpstr>
      <vt:lpstr>Special NXT offer for ISVs moving to the Microsoft Software+Services Platform</vt:lpstr>
      <vt:lpstr>Find a Development Partner on NXT</vt:lpstr>
      <vt:lpstr>Preparing for Launch:  what is a SaaS Delivery Platform?</vt:lpstr>
      <vt:lpstr>Don’t Build – Partner!</vt:lpstr>
      <vt:lpstr>Where Is Microsoft Going With Cloud Services? Introducing Azure</vt:lpstr>
      <vt:lpstr>Licensing Your Hosted Services  The Microsoft Services Provider Licensing Agreement</vt:lpstr>
      <vt:lpstr>Advantage Of SPLA Pay only for the capacity you use</vt:lpstr>
      <vt:lpstr>SPLA is Designed to Help You  Grow a Hosted-Services Business</vt:lpstr>
      <vt:lpstr>Agenda</vt:lpstr>
      <vt:lpstr>Training Webinars on how to Grow your Software+Services Business</vt:lpstr>
      <vt:lpstr>Telesales Lead Generation  The Partner EDGE</vt:lpstr>
      <vt:lpstr>Partner EDGE Execution</vt:lpstr>
      <vt:lpstr>What is your Next Step?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2009-05-20T13:44:53Z</dcterms:created>
  <dcterms:modified xsi:type="dcterms:W3CDTF">2009-07-22T21:13:25Z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