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8" r:id="rId5"/>
    <p:sldId id="274" r:id="rId6"/>
    <p:sldId id="273" r:id="rId7"/>
    <p:sldId id="297" r:id="rId8"/>
    <p:sldId id="276" r:id="rId9"/>
    <p:sldId id="317" r:id="rId10"/>
    <p:sldId id="289" r:id="rId11"/>
    <p:sldId id="325" r:id="rId12"/>
    <p:sldId id="313" r:id="rId13"/>
    <p:sldId id="311" r:id="rId14"/>
    <p:sldId id="323" r:id="rId15"/>
    <p:sldId id="296" r:id="rId16"/>
    <p:sldId id="324" r:id="rId17"/>
    <p:sldId id="266" r:id="rId1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6600FF"/>
    <a:srgbClr val="0066CC"/>
    <a:srgbClr val="0066FF"/>
    <a:srgbClr val="000000"/>
    <a:srgbClr val="275784"/>
    <a:srgbClr val="A8BEE2"/>
    <a:srgbClr val="3C86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1399" autoAdjust="0"/>
  </p:normalViewPr>
  <p:slideViewPr>
    <p:cSldViewPr>
      <p:cViewPr varScale="1">
        <p:scale>
          <a:sx n="107" d="100"/>
          <a:sy n="107" d="100"/>
        </p:scale>
        <p:origin x="-8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1584"/>
    </p:cViewPr>
  </p:sorterViewPr>
  <p:notesViewPr>
    <p:cSldViewPr>
      <p:cViewPr varScale="1">
        <p:scale>
          <a:sx n="74" d="100"/>
          <a:sy n="74" d="100"/>
        </p:scale>
        <p:origin x="-2142" y="-108"/>
      </p:cViewPr>
      <p:guideLst>
        <p:guide orient="horz" pos="3223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BE1B8-5460-4A96-9F8C-BB17668602D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4DEBBAD8-00B1-4658-A161-D4DF54808204}">
      <dgm:prSet custT="1"/>
      <dgm:spPr>
        <a:solidFill>
          <a:schemeClr val="accent6">
            <a:lumMod val="75000"/>
            <a:alpha val="40000"/>
          </a:schemeClr>
        </a:solidFill>
        <a:ln>
          <a:solidFill>
            <a:schemeClr val="accent5">
              <a:lumMod val="25000"/>
              <a:alpha val="57000"/>
            </a:schemeClr>
          </a:solidFill>
        </a:ln>
      </dgm:spPr>
      <dgm:t>
        <a:bodyPr/>
        <a:lstStyle/>
        <a:p>
          <a:pPr rtl="0"/>
          <a:r>
            <a:rPr lang="en-US" sz="2400" b="1" dirty="0" smtClean="0"/>
            <a:t>Security</a:t>
          </a:r>
        </a:p>
        <a:p>
          <a:pPr rtl="0"/>
          <a:r>
            <a:rPr lang="en-US" sz="2000" b="0" dirty="0" smtClean="0"/>
            <a:t>M</a:t>
          </a:r>
          <a:r>
            <a:rPr lang="en-US" sz="2000" dirty="0" smtClean="0"/>
            <a:t>ost SaaS installations are co-located in secure data centers with levels of security and management that even enterprise IT departments find hard to achieve. </a:t>
          </a:r>
          <a:endParaRPr lang="en-US" sz="2000" dirty="0"/>
        </a:p>
      </dgm:t>
    </dgm:pt>
    <dgm:pt modelId="{1D02CC9E-2DF6-4D5C-AE38-B0A38143BDA0}" type="parTrans" cxnId="{A8C73B8F-83AA-4985-9188-88F5832592FC}">
      <dgm:prSet/>
      <dgm:spPr/>
      <dgm:t>
        <a:bodyPr/>
        <a:lstStyle/>
        <a:p>
          <a:endParaRPr lang="nl-NL"/>
        </a:p>
      </dgm:t>
    </dgm:pt>
    <dgm:pt modelId="{F5681AAC-8E6C-40DF-BAFF-F19270D9EB74}" type="sibTrans" cxnId="{A8C73B8F-83AA-4985-9188-88F5832592FC}">
      <dgm:prSet/>
      <dgm:spPr/>
      <dgm:t>
        <a:bodyPr/>
        <a:lstStyle/>
        <a:p>
          <a:endParaRPr lang="nl-NL"/>
        </a:p>
      </dgm:t>
    </dgm:pt>
    <dgm:pt modelId="{2273A3C5-28B5-47D5-BB88-FFAFCB907FB7}">
      <dgm:prSet custT="1"/>
      <dgm:spPr>
        <a:solidFill>
          <a:schemeClr val="accent6">
            <a:lumMod val="75000"/>
            <a:alpha val="40000"/>
          </a:schemeClr>
        </a:solidFill>
        <a:ln>
          <a:solidFill>
            <a:schemeClr val="accent5">
              <a:lumMod val="25000"/>
              <a:alpha val="57000"/>
            </a:schemeClr>
          </a:solidFill>
        </a:ln>
      </dgm:spPr>
      <dgm:t>
        <a:bodyPr/>
        <a:lstStyle/>
        <a:p>
          <a:pPr rtl="0"/>
          <a:r>
            <a:rPr lang="en-US" sz="2400" b="1" dirty="0" smtClean="0"/>
            <a:t>Managing business costs</a:t>
          </a:r>
        </a:p>
        <a:p>
          <a:pPr rtl="0"/>
          <a:r>
            <a:rPr lang="en-US" sz="2000" b="1" dirty="0" smtClean="0"/>
            <a:t>T</a:t>
          </a:r>
          <a:r>
            <a:rPr lang="en-US" sz="2000" dirty="0" smtClean="0"/>
            <a:t>he SaaS model allows costs to be spread over a period of time rather than paid for upfront. </a:t>
          </a:r>
          <a:endParaRPr lang="nl-NL" sz="2000" dirty="0"/>
        </a:p>
      </dgm:t>
    </dgm:pt>
    <dgm:pt modelId="{9FCBE0B5-91CF-4B03-82BD-A4A0409A0371}" type="parTrans" cxnId="{787774A5-91A0-4C7B-8EFE-B484DA9F4F3A}">
      <dgm:prSet/>
      <dgm:spPr/>
      <dgm:t>
        <a:bodyPr/>
        <a:lstStyle/>
        <a:p>
          <a:endParaRPr lang="nl-NL"/>
        </a:p>
      </dgm:t>
    </dgm:pt>
    <dgm:pt modelId="{719F16AB-50F3-468A-987C-2AA0DFEDE3AC}" type="sibTrans" cxnId="{787774A5-91A0-4C7B-8EFE-B484DA9F4F3A}">
      <dgm:prSet/>
      <dgm:spPr/>
      <dgm:t>
        <a:bodyPr/>
        <a:lstStyle/>
        <a:p>
          <a:endParaRPr lang="nl-NL"/>
        </a:p>
      </dgm:t>
    </dgm:pt>
    <dgm:pt modelId="{3ADE05BC-40DD-449F-B3EE-332E932CE7C6}">
      <dgm:prSet custT="1"/>
      <dgm:spPr>
        <a:solidFill>
          <a:schemeClr val="accent6">
            <a:lumMod val="75000"/>
            <a:alpha val="40000"/>
          </a:schemeClr>
        </a:solidFill>
        <a:ln>
          <a:solidFill>
            <a:schemeClr val="accent5">
              <a:lumMod val="25000"/>
              <a:alpha val="57000"/>
            </a:schemeClr>
          </a:solidFill>
        </a:ln>
      </dgm:spPr>
      <dgm:t>
        <a:bodyPr/>
        <a:lstStyle/>
        <a:p>
          <a:pPr rtl="0"/>
          <a:r>
            <a:rPr lang="en-US" sz="2400" b="1" dirty="0" smtClean="0"/>
            <a:t>Anywhere Access</a:t>
          </a:r>
        </a:p>
        <a:p>
          <a:pPr rtl="0"/>
          <a:r>
            <a:rPr lang="en-US" sz="2000" dirty="0" smtClean="0"/>
            <a:t>It eases remote access to business applications and interaction between different organizations, both which are increasingly required for many business processes.</a:t>
          </a:r>
          <a:endParaRPr lang="en-US" sz="2000" dirty="0"/>
        </a:p>
      </dgm:t>
    </dgm:pt>
    <dgm:pt modelId="{0BEBC8FA-A519-4D00-940B-FDE6D4231DA8}" type="parTrans" cxnId="{E9A95AB8-43DF-4F9A-8EE7-F0E336673196}">
      <dgm:prSet/>
      <dgm:spPr/>
      <dgm:t>
        <a:bodyPr/>
        <a:lstStyle/>
        <a:p>
          <a:endParaRPr lang="nl-NL"/>
        </a:p>
      </dgm:t>
    </dgm:pt>
    <dgm:pt modelId="{6B64967D-A0A8-4F58-9B23-4D3648D02CE5}" type="sibTrans" cxnId="{E9A95AB8-43DF-4F9A-8EE7-F0E336673196}">
      <dgm:prSet/>
      <dgm:spPr/>
      <dgm:t>
        <a:bodyPr/>
        <a:lstStyle/>
        <a:p>
          <a:endParaRPr lang="nl-NL"/>
        </a:p>
      </dgm:t>
    </dgm:pt>
    <dgm:pt modelId="{130A45B9-2DCB-4B7B-A8F1-1BDC9BDE0832}" type="pres">
      <dgm:prSet presAssocID="{0FEBE1B8-5460-4A96-9F8C-BB17668602D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5640B18-8846-4031-9847-C330D537A077}" type="pres">
      <dgm:prSet presAssocID="{4DEBBAD8-00B1-4658-A161-D4DF54808204}" presName="comp" presStyleCnt="0"/>
      <dgm:spPr/>
    </dgm:pt>
    <dgm:pt modelId="{FBED3F4E-3E00-4DC8-8719-18A147139ABE}" type="pres">
      <dgm:prSet presAssocID="{4DEBBAD8-00B1-4658-A161-D4DF54808204}" presName="box" presStyleLbl="node1" presStyleIdx="0" presStyleCnt="3"/>
      <dgm:spPr/>
      <dgm:t>
        <a:bodyPr/>
        <a:lstStyle/>
        <a:p>
          <a:endParaRPr lang="nl-NL"/>
        </a:p>
      </dgm:t>
    </dgm:pt>
    <dgm:pt modelId="{87BF07F0-C175-429C-8084-0C31F610DD1A}" type="pres">
      <dgm:prSet presAssocID="{4DEBBAD8-00B1-4658-A161-D4DF54808204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6093B9C-8C82-434F-8EB5-1AE9C448F674}" type="pres">
      <dgm:prSet presAssocID="{4DEBBAD8-00B1-4658-A161-D4DF54808204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A936023-CF2F-4A6E-A86F-3D598D98FEB9}" type="pres">
      <dgm:prSet presAssocID="{F5681AAC-8E6C-40DF-BAFF-F19270D9EB74}" presName="spacer" presStyleCnt="0"/>
      <dgm:spPr/>
    </dgm:pt>
    <dgm:pt modelId="{7C392417-A038-4BB1-A662-B83C3699E650}" type="pres">
      <dgm:prSet presAssocID="{2273A3C5-28B5-47D5-BB88-FFAFCB907FB7}" presName="comp" presStyleCnt="0"/>
      <dgm:spPr/>
    </dgm:pt>
    <dgm:pt modelId="{CA321CCA-70A7-41B3-9C98-98102FBE9378}" type="pres">
      <dgm:prSet presAssocID="{2273A3C5-28B5-47D5-BB88-FFAFCB907FB7}" presName="box" presStyleLbl="node1" presStyleIdx="1" presStyleCnt="3"/>
      <dgm:spPr/>
      <dgm:t>
        <a:bodyPr/>
        <a:lstStyle/>
        <a:p>
          <a:endParaRPr lang="nl-NL"/>
        </a:p>
      </dgm:t>
    </dgm:pt>
    <dgm:pt modelId="{673926A7-D2D7-4511-AE44-A985CE7C374A}" type="pres">
      <dgm:prSet presAssocID="{2273A3C5-28B5-47D5-BB88-FFAFCB907FB7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91CA89A-1C92-4670-94C8-99A381AEEE66}" type="pres">
      <dgm:prSet presAssocID="{2273A3C5-28B5-47D5-BB88-FFAFCB907FB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2C85DE6-412F-4115-BEBD-0A3597738BEE}" type="pres">
      <dgm:prSet presAssocID="{719F16AB-50F3-468A-987C-2AA0DFEDE3AC}" presName="spacer" presStyleCnt="0"/>
      <dgm:spPr/>
    </dgm:pt>
    <dgm:pt modelId="{E881DD53-53E7-4E74-B2E8-56C33EE1520A}" type="pres">
      <dgm:prSet presAssocID="{3ADE05BC-40DD-449F-B3EE-332E932CE7C6}" presName="comp" presStyleCnt="0"/>
      <dgm:spPr/>
    </dgm:pt>
    <dgm:pt modelId="{A6850758-5615-4AB0-AEE3-DEAEADF8B9C1}" type="pres">
      <dgm:prSet presAssocID="{3ADE05BC-40DD-449F-B3EE-332E932CE7C6}" presName="box" presStyleLbl="node1" presStyleIdx="2" presStyleCnt="3"/>
      <dgm:spPr/>
      <dgm:t>
        <a:bodyPr/>
        <a:lstStyle/>
        <a:p>
          <a:endParaRPr lang="nl-NL"/>
        </a:p>
      </dgm:t>
    </dgm:pt>
    <dgm:pt modelId="{C1AA0147-4C1E-473E-8458-726A8E460DFE}" type="pres">
      <dgm:prSet presAssocID="{3ADE05BC-40DD-449F-B3EE-332E932CE7C6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EC3899D-322C-4D33-9616-4D22333A9607}" type="pres">
      <dgm:prSet presAssocID="{3ADE05BC-40DD-449F-B3EE-332E932CE7C6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8C73B8F-83AA-4985-9188-88F5832592FC}" srcId="{0FEBE1B8-5460-4A96-9F8C-BB17668602D8}" destId="{4DEBBAD8-00B1-4658-A161-D4DF54808204}" srcOrd="0" destOrd="0" parTransId="{1D02CC9E-2DF6-4D5C-AE38-B0A38143BDA0}" sibTransId="{F5681AAC-8E6C-40DF-BAFF-F19270D9EB74}"/>
    <dgm:cxn modelId="{34A87FFB-E199-4C04-B87D-9082038DC525}" type="presOf" srcId="{3ADE05BC-40DD-449F-B3EE-332E932CE7C6}" destId="{A6850758-5615-4AB0-AEE3-DEAEADF8B9C1}" srcOrd="0" destOrd="0" presId="urn:microsoft.com/office/officeart/2005/8/layout/vList4"/>
    <dgm:cxn modelId="{AE9BDACE-85F9-4513-999E-673617B63D20}" type="presOf" srcId="{2273A3C5-28B5-47D5-BB88-FFAFCB907FB7}" destId="{E91CA89A-1C92-4670-94C8-99A381AEEE66}" srcOrd="1" destOrd="0" presId="urn:microsoft.com/office/officeart/2005/8/layout/vList4"/>
    <dgm:cxn modelId="{E9A95AB8-43DF-4F9A-8EE7-F0E336673196}" srcId="{0FEBE1B8-5460-4A96-9F8C-BB17668602D8}" destId="{3ADE05BC-40DD-449F-B3EE-332E932CE7C6}" srcOrd="2" destOrd="0" parTransId="{0BEBC8FA-A519-4D00-940B-FDE6D4231DA8}" sibTransId="{6B64967D-A0A8-4F58-9B23-4D3648D02CE5}"/>
    <dgm:cxn modelId="{480F877D-7235-4193-9223-8E6BC2A72F57}" type="presOf" srcId="{4DEBBAD8-00B1-4658-A161-D4DF54808204}" destId="{FBED3F4E-3E00-4DC8-8719-18A147139ABE}" srcOrd="0" destOrd="0" presId="urn:microsoft.com/office/officeart/2005/8/layout/vList4"/>
    <dgm:cxn modelId="{E347652F-4CD2-4A11-A3C4-C096B73A4E32}" type="presOf" srcId="{4DEBBAD8-00B1-4658-A161-D4DF54808204}" destId="{76093B9C-8C82-434F-8EB5-1AE9C448F674}" srcOrd="1" destOrd="0" presId="urn:microsoft.com/office/officeart/2005/8/layout/vList4"/>
    <dgm:cxn modelId="{EDF1B830-B1F8-4B14-B708-D2872DE43184}" type="presOf" srcId="{0FEBE1B8-5460-4A96-9F8C-BB17668602D8}" destId="{130A45B9-2DCB-4B7B-A8F1-1BDC9BDE0832}" srcOrd="0" destOrd="0" presId="urn:microsoft.com/office/officeart/2005/8/layout/vList4"/>
    <dgm:cxn modelId="{787774A5-91A0-4C7B-8EFE-B484DA9F4F3A}" srcId="{0FEBE1B8-5460-4A96-9F8C-BB17668602D8}" destId="{2273A3C5-28B5-47D5-BB88-FFAFCB907FB7}" srcOrd="1" destOrd="0" parTransId="{9FCBE0B5-91CF-4B03-82BD-A4A0409A0371}" sibTransId="{719F16AB-50F3-468A-987C-2AA0DFEDE3AC}"/>
    <dgm:cxn modelId="{79F8BA51-ADF5-40D4-B8F6-710519079361}" type="presOf" srcId="{2273A3C5-28B5-47D5-BB88-FFAFCB907FB7}" destId="{CA321CCA-70A7-41B3-9C98-98102FBE9378}" srcOrd="0" destOrd="0" presId="urn:microsoft.com/office/officeart/2005/8/layout/vList4"/>
    <dgm:cxn modelId="{D712BD87-9B5E-49E1-96F9-749F4CDD5250}" type="presOf" srcId="{3ADE05BC-40DD-449F-B3EE-332E932CE7C6}" destId="{CEC3899D-322C-4D33-9616-4D22333A9607}" srcOrd="1" destOrd="0" presId="urn:microsoft.com/office/officeart/2005/8/layout/vList4"/>
    <dgm:cxn modelId="{D7A07A4A-0F95-4A88-B030-3CE052FB04E2}" type="presParOf" srcId="{130A45B9-2DCB-4B7B-A8F1-1BDC9BDE0832}" destId="{05640B18-8846-4031-9847-C330D537A077}" srcOrd="0" destOrd="0" presId="urn:microsoft.com/office/officeart/2005/8/layout/vList4"/>
    <dgm:cxn modelId="{D01546C2-27C0-4285-A63F-03E9DA5A715F}" type="presParOf" srcId="{05640B18-8846-4031-9847-C330D537A077}" destId="{FBED3F4E-3E00-4DC8-8719-18A147139ABE}" srcOrd="0" destOrd="0" presId="urn:microsoft.com/office/officeart/2005/8/layout/vList4"/>
    <dgm:cxn modelId="{2B504C16-ED32-4214-B8E4-CA1773C76437}" type="presParOf" srcId="{05640B18-8846-4031-9847-C330D537A077}" destId="{87BF07F0-C175-429C-8084-0C31F610DD1A}" srcOrd="1" destOrd="0" presId="urn:microsoft.com/office/officeart/2005/8/layout/vList4"/>
    <dgm:cxn modelId="{6B10E184-0533-4F40-BE88-66ED8F878D92}" type="presParOf" srcId="{05640B18-8846-4031-9847-C330D537A077}" destId="{76093B9C-8C82-434F-8EB5-1AE9C448F674}" srcOrd="2" destOrd="0" presId="urn:microsoft.com/office/officeart/2005/8/layout/vList4"/>
    <dgm:cxn modelId="{152EE3F4-05DE-4FF4-84AF-214E5B39DCE4}" type="presParOf" srcId="{130A45B9-2DCB-4B7B-A8F1-1BDC9BDE0832}" destId="{CA936023-CF2F-4A6E-A86F-3D598D98FEB9}" srcOrd="1" destOrd="0" presId="urn:microsoft.com/office/officeart/2005/8/layout/vList4"/>
    <dgm:cxn modelId="{99F0A312-EBF0-440E-9BFB-9EC0CC1537B3}" type="presParOf" srcId="{130A45B9-2DCB-4B7B-A8F1-1BDC9BDE0832}" destId="{7C392417-A038-4BB1-A662-B83C3699E650}" srcOrd="2" destOrd="0" presId="urn:microsoft.com/office/officeart/2005/8/layout/vList4"/>
    <dgm:cxn modelId="{8ED2C5B4-DA52-41C1-B679-8BF943120386}" type="presParOf" srcId="{7C392417-A038-4BB1-A662-B83C3699E650}" destId="{CA321CCA-70A7-41B3-9C98-98102FBE9378}" srcOrd="0" destOrd="0" presId="urn:microsoft.com/office/officeart/2005/8/layout/vList4"/>
    <dgm:cxn modelId="{70C84D2E-A9C8-41E2-B73F-4FE4058C9DD6}" type="presParOf" srcId="{7C392417-A038-4BB1-A662-B83C3699E650}" destId="{673926A7-D2D7-4511-AE44-A985CE7C374A}" srcOrd="1" destOrd="0" presId="urn:microsoft.com/office/officeart/2005/8/layout/vList4"/>
    <dgm:cxn modelId="{BD040B29-3D3E-4EBF-B3CA-7291A0BAA044}" type="presParOf" srcId="{7C392417-A038-4BB1-A662-B83C3699E650}" destId="{E91CA89A-1C92-4670-94C8-99A381AEEE66}" srcOrd="2" destOrd="0" presId="urn:microsoft.com/office/officeart/2005/8/layout/vList4"/>
    <dgm:cxn modelId="{C881843B-4DE9-47CE-BC8E-FF30E926E0F7}" type="presParOf" srcId="{130A45B9-2DCB-4B7B-A8F1-1BDC9BDE0832}" destId="{C2C85DE6-412F-4115-BEBD-0A3597738BEE}" srcOrd="3" destOrd="0" presId="urn:microsoft.com/office/officeart/2005/8/layout/vList4"/>
    <dgm:cxn modelId="{9DF950A4-8FE5-40A4-AAFB-583072A8F0A3}" type="presParOf" srcId="{130A45B9-2DCB-4B7B-A8F1-1BDC9BDE0832}" destId="{E881DD53-53E7-4E74-B2E8-56C33EE1520A}" srcOrd="4" destOrd="0" presId="urn:microsoft.com/office/officeart/2005/8/layout/vList4"/>
    <dgm:cxn modelId="{1E39811E-ED39-49B2-84BE-74582D50C2A3}" type="presParOf" srcId="{E881DD53-53E7-4E74-B2E8-56C33EE1520A}" destId="{A6850758-5615-4AB0-AEE3-DEAEADF8B9C1}" srcOrd="0" destOrd="0" presId="urn:microsoft.com/office/officeart/2005/8/layout/vList4"/>
    <dgm:cxn modelId="{2AC9B8E7-4110-493C-8613-898B3BEB5A41}" type="presParOf" srcId="{E881DD53-53E7-4E74-B2E8-56C33EE1520A}" destId="{C1AA0147-4C1E-473E-8458-726A8E460DFE}" srcOrd="1" destOrd="0" presId="urn:microsoft.com/office/officeart/2005/8/layout/vList4"/>
    <dgm:cxn modelId="{707D54E1-233C-4F92-8470-298C059E13AB}" type="presParOf" srcId="{E881DD53-53E7-4E74-B2E8-56C33EE1520A}" destId="{CEC3899D-322C-4D33-9616-4D22333A9607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AFBB36-EA2E-4EAA-B8BE-17C0F71C5F3B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8918FF6E-AA8E-4E58-B484-34B100E30DF2}">
      <dgm:prSet phldrT="[Text]"/>
      <dgm:spPr>
        <a:solidFill>
          <a:srgbClr val="6666FF">
            <a:alpha val="10000"/>
          </a:srgbClr>
        </a:solidFill>
        <a:ln>
          <a:solidFill>
            <a:schemeClr val="accent2">
              <a:lumMod val="75000"/>
              <a:alpha val="68000"/>
            </a:schemeClr>
          </a:solidFill>
        </a:ln>
        <a:effectLst>
          <a:outerShdw dist="635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Exceptional customer service has a high impact on customer </a:t>
          </a:r>
          <a:r>
            <a:rPr lang="en-US" dirty="0" smtClean="0">
              <a:solidFill>
                <a:schemeClr val="bg1"/>
              </a:solidFill>
            </a:rPr>
            <a:t>loyalty.</a:t>
          </a:r>
          <a:endParaRPr lang="nl-NL" dirty="0">
            <a:solidFill>
              <a:schemeClr val="bg1"/>
            </a:solidFill>
          </a:endParaRPr>
        </a:p>
      </dgm:t>
    </dgm:pt>
    <dgm:pt modelId="{CA2868CA-F717-425E-AD1B-ECE56EB8D236}" type="parTrans" cxnId="{839A4378-1193-4FFA-83BD-1490F34A35F3}">
      <dgm:prSet/>
      <dgm:spPr/>
      <dgm:t>
        <a:bodyPr/>
        <a:lstStyle/>
        <a:p>
          <a:endParaRPr lang="nl-NL"/>
        </a:p>
      </dgm:t>
    </dgm:pt>
    <dgm:pt modelId="{26D26332-1D24-44B4-88B5-5B32789B6091}" type="sibTrans" cxnId="{839A4378-1193-4FFA-83BD-1490F34A35F3}">
      <dgm:prSet/>
      <dgm:spPr/>
      <dgm:t>
        <a:bodyPr/>
        <a:lstStyle/>
        <a:p>
          <a:endParaRPr lang="nl-NL"/>
        </a:p>
      </dgm:t>
    </dgm:pt>
    <dgm:pt modelId="{36430A8D-D64F-4E67-94F4-40BFC79B7CA2}">
      <dgm:prSet phldrT="[Text]"/>
      <dgm:spPr>
        <a:solidFill>
          <a:srgbClr val="6666FF">
            <a:alpha val="10000"/>
          </a:srgbClr>
        </a:solidFill>
        <a:ln>
          <a:solidFill>
            <a:schemeClr val="accent2">
              <a:lumMod val="75000"/>
              <a:alpha val="68000"/>
            </a:schemeClr>
          </a:solidFill>
        </a:ln>
        <a:effectLst>
          <a:outerShdw dist="635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/>
            <a:t>Customer loyalty has a positive impact on financial outcomes:</a:t>
          </a:r>
          <a:endParaRPr lang="nl-NL" dirty="0" smtClean="0">
            <a:solidFill>
              <a:schemeClr val="bg1"/>
            </a:solidFill>
          </a:endParaRPr>
        </a:p>
      </dgm:t>
    </dgm:pt>
    <dgm:pt modelId="{981A8449-57E2-4FD7-9578-F02A1D4DD4AC}" type="parTrans" cxnId="{2E8EA540-6431-45BF-A1AA-30C524B5658E}">
      <dgm:prSet/>
      <dgm:spPr/>
      <dgm:t>
        <a:bodyPr/>
        <a:lstStyle/>
        <a:p>
          <a:endParaRPr lang="nl-NL"/>
        </a:p>
      </dgm:t>
    </dgm:pt>
    <dgm:pt modelId="{8DDA3A08-C0F4-4351-B769-C3172534AF96}" type="sibTrans" cxnId="{2E8EA540-6431-45BF-A1AA-30C524B5658E}">
      <dgm:prSet/>
      <dgm:spPr/>
      <dgm:t>
        <a:bodyPr/>
        <a:lstStyle/>
        <a:p>
          <a:endParaRPr lang="nl-NL"/>
        </a:p>
      </dgm:t>
    </dgm:pt>
    <dgm:pt modelId="{8F689638-C643-48D5-BE44-F6235DBB44FD}">
      <dgm:prSet phldrT="[Text]"/>
      <dgm:spPr>
        <a:solidFill>
          <a:srgbClr val="6666FF">
            <a:alpha val="10000"/>
          </a:srgbClr>
        </a:solidFill>
        <a:ln>
          <a:solidFill>
            <a:schemeClr val="accent2">
              <a:lumMod val="75000"/>
              <a:alpha val="68000"/>
            </a:schemeClr>
          </a:solidFill>
        </a:ln>
        <a:effectLst>
          <a:outerShdw dist="635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nl-NL" dirty="0" smtClean="0"/>
            <a:t>Customer referrals</a:t>
          </a:r>
        </a:p>
      </dgm:t>
    </dgm:pt>
    <dgm:pt modelId="{58334315-FC42-42D9-B99D-13AF15A8FAB9}" type="parTrans" cxnId="{95E723B1-FB0F-48A6-88AE-BF54CF35CDC9}">
      <dgm:prSet/>
      <dgm:spPr/>
      <dgm:t>
        <a:bodyPr/>
        <a:lstStyle/>
        <a:p>
          <a:endParaRPr lang="nl-NL"/>
        </a:p>
      </dgm:t>
    </dgm:pt>
    <dgm:pt modelId="{B8A3B9F4-E1BE-4D6F-96B1-8BE6554A5FB0}" type="sibTrans" cxnId="{95E723B1-FB0F-48A6-88AE-BF54CF35CDC9}">
      <dgm:prSet/>
      <dgm:spPr/>
      <dgm:t>
        <a:bodyPr/>
        <a:lstStyle/>
        <a:p>
          <a:endParaRPr lang="nl-NL"/>
        </a:p>
      </dgm:t>
    </dgm:pt>
    <dgm:pt modelId="{BDE40C1C-DE0A-4631-9D72-41D1F417CBE4}">
      <dgm:prSet phldrT="[Text]"/>
      <dgm:spPr>
        <a:solidFill>
          <a:srgbClr val="6666FF">
            <a:alpha val="10000"/>
          </a:srgbClr>
        </a:solidFill>
        <a:ln>
          <a:solidFill>
            <a:schemeClr val="accent2">
              <a:lumMod val="75000"/>
              <a:alpha val="68000"/>
            </a:schemeClr>
          </a:solidFill>
        </a:ln>
        <a:effectLst>
          <a:outerShdw dist="635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nl-NL" dirty="0" smtClean="0"/>
            <a:t>Customer spend</a:t>
          </a:r>
        </a:p>
      </dgm:t>
    </dgm:pt>
    <dgm:pt modelId="{2608ED58-4A7D-42C0-9985-824F4B7E3A9F}" type="sibTrans" cxnId="{C4E338CA-71AD-4627-BE1E-63D269D35AB8}">
      <dgm:prSet/>
      <dgm:spPr/>
      <dgm:t>
        <a:bodyPr/>
        <a:lstStyle/>
        <a:p>
          <a:endParaRPr lang="nl-NL"/>
        </a:p>
      </dgm:t>
    </dgm:pt>
    <dgm:pt modelId="{7F7D5DCB-6049-43B1-B40A-8A180764BE23}" type="parTrans" cxnId="{C4E338CA-71AD-4627-BE1E-63D269D35AB8}">
      <dgm:prSet/>
      <dgm:spPr/>
      <dgm:t>
        <a:bodyPr/>
        <a:lstStyle/>
        <a:p>
          <a:endParaRPr lang="nl-NL"/>
        </a:p>
      </dgm:t>
    </dgm:pt>
    <dgm:pt modelId="{29797418-96CE-4E4D-9B99-819F040FAC27}" type="pres">
      <dgm:prSet presAssocID="{09AFBB36-EA2E-4EAA-B8BE-17C0F71C5F3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7048E809-86EE-4E0A-8FFF-F0260B31A379}" type="pres">
      <dgm:prSet presAssocID="{8918FF6E-AA8E-4E58-B484-34B100E30DF2}" presName="comp" presStyleCnt="0"/>
      <dgm:spPr/>
    </dgm:pt>
    <dgm:pt modelId="{7F52D604-F272-4B51-A30C-5B1DDF4D0CCA}" type="pres">
      <dgm:prSet presAssocID="{8918FF6E-AA8E-4E58-B484-34B100E30DF2}" presName="box" presStyleLbl="node1" presStyleIdx="0" presStyleCnt="2" custLinFactNeighborX="-1250" custLinFactNeighborY="277"/>
      <dgm:spPr/>
      <dgm:t>
        <a:bodyPr/>
        <a:lstStyle/>
        <a:p>
          <a:endParaRPr lang="nl-NL"/>
        </a:p>
      </dgm:t>
    </dgm:pt>
    <dgm:pt modelId="{BB17D1FA-6935-4941-9200-F3FB66619312}" type="pres">
      <dgm:prSet presAssocID="{8918FF6E-AA8E-4E58-B484-34B100E30DF2}" presName="img" presStyleLbl="fgImgPlace1" presStyleIdx="0" presStyleCnt="2" custScaleY="6920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500FFFA-98E7-4F1D-905D-CC7F3B5D1387}" type="pres">
      <dgm:prSet presAssocID="{8918FF6E-AA8E-4E58-B484-34B100E30DF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1EB97FC-0AF8-4AF0-9364-BEB4DC9DB97E}" type="pres">
      <dgm:prSet presAssocID="{26D26332-1D24-44B4-88B5-5B32789B6091}" presName="spacer" presStyleCnt="0"/>
      <dgm:spPr/>
    </dgm:pt>
    <dgm:pt modelId="{1A4B856A-30E8-478A-B820-D60C4B6F389B}" type="pres">
      <dgm:prSet presAssocID="{36430A8D-D64F-4E67-94F4-40BFC79B7CA2}" presName="comp" presStyleCnt="0"/>
      <dgm:spPr/>
    </dgm:pt>
    <dgm:pt modelId="{97238572-EC70-431B-B234-697BD0CFF292}" type="pres">
      <dgm:prSet presAssocID="{36430A8D-D64F-4E67-94F4-40BFC79B7CA2}" presName="box" presStyleLbl="node1" presStyleIdx="1" presStyleCnt="2" custLinFactNeighborX="-1250" custLinFactNeighborY="-1036"/>
      <dgm:spPr/>
      <dgm:t>
        <a:bodyPr/>
        <a:lstStyle/>
        <a:p>
          <a:endParaRPr lang="nl-NL"/>
        </a:p>
      </dgm:t>
    </dgm:pt>
    <dgm:pt modelId="{0FB63405-7FE3-4F09-8559-7A3118888B2C}" type="pres">
      <dgm:prSet presAssocID="{36430A8D-D64F-4E67-94F4-40BFC79B7CA2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1739109-EDB9-4AA0-97EF-F0F05B19A9FC}" type="pres">
      <dgm:prSet presAssocID="{36430A8D-D64F-4E67-94F4-40BFC79B7CA2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8345CF3-1262-4DBF-963C-20C001DE7A5F}" type="presOf" srcId="{8F689638-C643-48D5-BE44-F6235DBB44FD}" destId="{97238572-EC70-431B-B234-697BD0CFF292}" srcOrd="0" destOrd="2" presId="urn:microsoft.com/office/officeart/2005/8/layout/vList4"/>
    <dgm:cxn modelId="{C4E338CA-71AD-4627-BE1E-63D269D35AB8}" srcId="{36430A8D-D64F-4E67-94F4-40BFC79B7CA2}" destId="{BDE40C1C-DE0A-4631-9D72-41D1F417CBE4}" srcOrd="0" destOrd="0" parTransId="{7F7D5DCB-6049-43B1-B40A-8A180764BE23}" sibTransId="{2608ED58-4A7D-42C0-9985-824F4B7E3A9F}"/>
    <dgm:cxn modelId="{6D54AA45-E1C8-4C75-AADE-ED78ECA190DC}" type="presOf" srcId="{8F689638-C643-48D5-BE44-F6235DBB44FD}" destId="{51739109-EDB9-4AA0-97EF-F0F05B19A9FC}" srcOrd="1" destOrd="2" presId="urn:microsoft.com/office/officeart/2005/8/layout/vList4"/>
    <dgm:cxn modelId="{839A4378-1193-4FFA-83BD-1490F34A35F3}" srcId="{09AFBB36-EA2E-4EAA-B8BE-17C0F71C5F3B}" destId="{8918FF6E-AA8E-4E58-B484-34B100E30DF2}" srcOrd="0" destOrd="0" parTransId="{CA2868CA-F717-425E-AD1B-ECE56EB8D236}" sibTransId="{26D26332-1D24-44B4-88B5-5B32789B6091}"/>
    <dgm:cxn modelId="{0F7C0B80-6DD5-457A-AC4A-E747298E10B1}" type="presOf" srcId="{8918FF6E-AA8E-4E58-B484-34B100E30DF2}" destId="{7F52D604-F272-4B51-A30C-5B1DDF4D0CCA}" srcOrd="0" destOrd="0" presId="urn:microsoft.com/office/officeart/2005/8/layout/vList4"/>
    <dgm:cxn modelId="{2F4426C2-7ED8-4BA8-AEE4-50C376F88220}" type="presOf" srcId="{BDE40C1C-DE0A-4631-9D72-41D1F417CBE4}" destId="{97238572-EC70-431B-B234-697BD0CFF292}" srcOrd="0" destOrd="1" presId="urn:microsoft.com/office/officeart/2005/8/layout/vList4"/>
    <dgm:cxn modelId="{6014A271-D64D-4295-A376-5E566EDF5543}" type="presOf" srcId="{8918FF6E-AA8E-4E58-B484-34B100E30DF2}" destId="{9500FFFA-98E7-4F1D-905D-CC7F3B5D1387}" srcOrd="1" destOrd="0" presId="urn:microsoft.com/office/officeart/2005/8/layout/vList4"/>
    <dgm:cxn modelId="{BDDF508A-DD1C-4974-8AA8-016EB9349F43}" type="presOf" srcId="{36430A8D-D64F-4E67-94F4-40BFC79B7CA2}" destId="{51739109-EDB9-4AA0-97EF-F0F05B19A9FC}" srcOrd="1" destOrd="0" presId="urn:microsoft.com/office/officeart/2005/8/layout/vList4"/>
    <dgm:cxn modelId="{95E723B1-FB0F-48A6-88AE-BF54CF35CDC9}" srcId="{36430A8D-D64F-4E67-94F4-40BFC79B7CA2}" destId="{8F689638-C643-48D5-BE44-F6235DBB44FD}" srcOrd="1" destOrd="0" parTransId="{58334315-FC42-42D9-B99D-13AF15A8FAB9}" sibTransId="{B8A3B9F4-E1BE-4D6F-96B1-8BE6554A5FB0}"/>
    <dgm:cxn modelId="{FECDF78B-28BF-4F88-A6C6-B5BBB4623C4B}" type="presOf" srcId="{09AFBB36-EA2E-4EAA-B8BE-17C0F71C5F3B}" destId="{29797418-96CE-4E4D-9B99-819F040FAC27}" srcOrd="0" destOrd="0" presId="urn:microsoft.com/office/officeart/2005/8/layout/vList4"/>
    <dgm:cxn modelId="{BE748A63-A199-4597-BDBF-4716CCC0064A}" type="presOf" srcId="{36430A8D-D64F-4E67-94F4-40BFC79B7CA2}" destId="{97238572-EC70-431B-B234-697BD0CFF292}" srcOrd="0" destOrd="0" presId="urn:microsoft.com/office/officeart/2005/8/layout/vList4"/>
    <dgm:cxn modelId="{2E8EA540-6431-45BF-A1AA-30C524B5658E}" srcId="{09AFBB36-EA2E-4EAA-B8BE-17C0F71C5F3B}" destId="{36430A8D-D64F-4E67-94F4-40BFC79B7CA2}" srcOrd="1" destOrd="0" parTransId="{981A8449-57E2-4FD7-9578-F02A1D4DD4AC}" sibTransId="{8DDA3A08-C0F4-4351-B769-C3172534AF96}"/>
    <dgm:cxn modelId="{859F78E3-D627-4466-9B80-FC17A055F714}" type="presOf" srcId="{BDE40C1C-DE0A-4631-9D72-41D1F417CBE4}" destId="{51739109-EDB9-4AA0-97EF-F0F05B19A9FC}" srcOrd="1" destOrd="1" presId="urn:microsoft.com/office/officeart/2005/8/layout/vList4"/>
    <dgm:cxn modelId="{B2DCE571-BFBD-40D0-AB9D-F626FEC7002C}" type="presParOf" srcId="{29797418-96CE-4E4D-9B99-819F040FAC27}" destId="{7048E809-86EE-4E0A-8FFF-F0260B31A379}" srcOrd="0" destOrd="0" presId="urn:microsoft.com/office/officeart/2005/8/layout/vList4"/>
    <dgm:cxn modelId="{94529C2C-D1D0-40FD-8F62-047D2DAE0AC1}" type="presParOf" srcId="{7048E809-86EE-4E0A-8FFF-F0260B31A379}" destId="{7F52D604-F272-4B51-A30C-5B1DDF4D0CCA}" srcOrd="0" destOrd="0" presId="urn:microsoft.com/office/officeart/2005/8/layout/vList4"/>
    <dgm:cxn modelId="{AF282D63-C10E-4CAC-A795-8C5F3C534EA1}" type="presParOf" srcId="{7048E809-86EE-4E0A-8FFF-F0260B31A379}" destId="{BB17D1FA-6935-4941-9200-F3FB66619312}" srcOrd="1" destOrd="0" presId="urn:microsoft.com/office/officeart/2005/8/layout/vList4"/>
    <dgm:cxn modelId="{734C9F68-C0BF-4277-BD02-252FC775BC48}" type="presParOf" srcId="{7048E809-86EE-4E0A-8FFF-F0260B31A379}" destId="{9500FFFA-98E7-4F1D-905D-CC7F3B5D1387}" srcOrd="2" destOrd="0" presId="urn:microsoft.com/office/officeart/2005/8/layout/vList4"/>
    <dgm:cxn modelId="{41040B37-E14A-4C4E-BAF1-7EBC302D89D1}" type="presParOf" srcId="{29797418-96CE-4E4D-9B99-819F040FAC27}" destId="{B1EB97FC-0AF8-4AF0-9364-BEB4DC9DB97E}" srcOrd="1" destOrd="0" presId="urn:microsoft.com/office/officeart/2005/8/layout/vList4"/>
    <dgm:cxn modelId="{D00929F3-0A39-463D-93E9-D67FC64C93F3}" type="presParOf" srcId="{29797418-96CE-4E4D-9B99-819F040FAC27}" destId="{1A4B856A-30E8-478A-B820-D60C4B6F389B}" srcOrd="2" destOrd="0" presId="urn:microsoft.com/office/officeart/2005/8/layout/vList4"/>
    <dgm:cxn modelId="{FA5C59A6-5431-4133-9BD3-B8BE7A7A5DEA}" type="presParOf" srcId="{1A4B856A-30E8-478A-B820-D60C4B6F389B}" destId="{97238572-EC70-431B-B234-697BD0CFF292}" srcOrd="0" destOrd="0" presId="urn:microsoft.com/office/officeart/2005/8/layout/vList4"/>
    <dgm:cxn modelId="{6BD877D3-4EC0-409B-8D54-1C34C9E8DD47}" type="presParOf" srcId="{1A4B856A-30E8-478A-B820-D60C4B6F389B}" destId="{0FB63405-7FE3-4F09-8559-7A3118888B2C}" srcOrd="1" destOrd="0" presId="urn:microsoft.com/office/officeart/2005/8/layout/vList4"/>
    <dgm:cxn modelId="{7024D7C8-7B35-4448-BF53-2EB764BF8383}" type="presParOf" srcId="{1A4B856A-30E8-478A-B820-D60C4B6F389B}" destId="{51739109-EDB9-4AA0-97EF-F0F05B19A9F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ED3F4E-3E00-4DC8-8719-18A147139ABE}">
      <dsp:nvSpPr>
        <dsp:cNvPr id="0" name=""/>
        <dsp:cNvSpPr/>
      </dsp:nvSpPr>
      <dsp:spPr>
        <a:xfrm>
          <a:off x="0" y="0"/>
          <a:ext cx="8229600" cy="1414363"/>
        </a:xfrm>
        <a:prstGeom prst="roundRect">
          <a:avLst>
            <a:gd name="adj" fmla="val 10000"/>
          </a:avLst>
        </a:prstGeom>
        <a:solidFill>
          <a:schemeClr val="accent6">
            <a:lumMod val="75000"/>
            <a:alpha val="40000"/>
          </a:schemeClr>
        </a:solidFill>
        <a:ln w="25400" cap="flat" cmpd="sng" algn="ctr">
          <a:solidFill>
            <a:schemeClr val="accent5">
              <a:lumMod val="25000"/>
              <a:alpha val="57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Security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/>
            <a:t>M</a:t>
          </a:r>
          <a:r>
            <a:rPr lang="en-US" sz="2000" kern="1200" dirty="0" smtClean="0"/>
            <a:t>ost SaaS installations are co-located in secure data centers with levels of security and management that even enterprise IT departments find hard to achieve. </a:t>
          </a:r>
          <a:endParaRPr lang="en-US" sz="2000" kern="1200" dirty="0"/>
        </a:p>
      </dsp:txBody>
      <dsp:txXfrm>
        <a:off x="1787356" y="0"/>
        <a:ext cx="6442243" cy="1414363"/>
      </dsp:txXfrm>
    </dsp:sp>
    <dsp:sp modelId="{87BF07F0-C175-429C-8084-0C31F610DD1A}">
      <dsp:nvSpPr>
        <dsp:cNvPr id="0" name=""/>
        <dsp:cNvSpPr/>
      </dsp:nvSpPr>
      <dsp:spPr>
        <a:xfrm>
          <a:off x="141436" y="141436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21CCA-70A7-41B3-9C98-98102FBE9378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6">
            <a:lumMod val="75000"/>
            <a:alpha val="40000"/>
          </a:schemeClr>
        </a:solidFill>
        <a:ln w="25400" cap="flat" cmpd="sng" algn="ctr">
          <a:solidFill>
            <a:schemeClr val="accent5">
              <a:lumMod val="25000"/>
              <a:alpha val="57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Managing business costs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</a:t>
          </a:r>
          <a:r>
            <a:rPr lang="en-US" sz="2000" kern="1200" dirty="0" smtClean="0"/>
            <a:t>he SaaS model allows costs to be spread over a period of time rather than paid for upfront. </a:t>
          </a:r>
          <a:endParaRPr lang="nl-NL" sz="2000" kern="1200" dirty="0"/>
        </a:p>
      </dsp:txBody>
      <dsp:txXfrm>
        <a:off x="1787356" y="1555799"/>
        <a:ext cx="6442243" cy="1414363"/>
      </dsp:txXfrm>
    </dsp:sp>
    <dsp:sp modelId="{673926A7-D2D7-4511-AE44-A985CE7C374A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850758-5615-4AB0-AEE3-DEAEADF8B9C1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6">
            <a:lumMod val="75000"/>
            <a:alpha val="40000"/>
          </a:schemeClr>
        </a:solidFill>
        <a:ln w="25400" cap="flat" cmpd="sng" algn="ctr">
          <a:solidFill>
            <a:schemeClr val="accent5">
              <a:lumMod val="25000"/>
              <a:alpha val="57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Anywhere Access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It eases remote access to business applications and interaction between different organizations, both which are increasingly required for many business processes.</a:t>
          </a:r>
          <a:endParaRPr lang="en-US" sz="2000" kern="1200" dirty="0"/>
        </a:p>
      </dsp:txBody>
      <dsp:txXfrm>
        <a:off x="1787356" y="3111599"/>
        <a:ext cx="6442243" cy="1414363"/>
      </dsp:txXfrm>
    </dsp:sp>
    <dsp:sp modelId="{C1AA0147-4C1E-473E-8458-726A8E460DFE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52D604-F272-4B51-A30C-5B1DDF4D0CCA}">
      <dsp:nvSpPr>
        <dsp:cNvPr id="0" name=""/>
        <dsp:cNvSpPr/>
      </dsp:nvSpPr>
      <dsp:spPr>
        <a:xfrm>
          <a:off x="0" y="5359"/>
          <a:ext cx="6096000" cy="1934765"/>
        </a:xfrm>
        <a:prstGeom prst="roundRect">
          <a:avLst>
            <a:gd name="adj" fmla="val 10000"/>
          </a:avLst>
        </a:prstGeom>
        <a:solidFill>
          <a:srgbClr val="6666FF">
            <a:alpha val="10000"/>
          </a:srgbClr>
        </a:solidFill>
        <a:ln w="25400" cap="flat" cmpd="sng" algn="ctr">
          <a:solidFill>
            <a:schemeClr val="accent2">
              <a:lumMod val="75000"/>
              <a:alpha val="68000"/>
            </a:schemeClr>
          </a:solidFill>
          <a:prstDash val="solid"/>
        </a:ln>
        <a:effectLst>
          <a:outerShdw dist="635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bg1"/>
              </a:solidFill>
            </a:rPr>
            <a:t>Exceptional customer service has a high impact on customer </a:t>
          </a:r>
          <a:r>
            <a:rPr lang="en-US" sz="2600" kern="1200" dirty="0" smtClean="0">
              <a:solidFill>
                <a:schemeClr val="bg1"/>
              </a:solidFill>
            </a:rPr>
            <a:t>loyalty.</a:t>
          </a:r>
          <a:endParaRPr lang="nl-NL" sz="2600" kern="1200" dirty="0">
            <a:solidFill>
              <a:schemeClr val="bg1"/>
            </a:solidFill>
          </a:endParaRPr>
        </a:p>
      </dsp:txBody>
      <dsp:txXfrm>
        <a:off x="1412676" y="5359"/>
        <a:ext cx="4683323" cy="1934765"/>
      </dsp:txXfrm>
    </dsp:sp>
    <dsp:sp modelId="{BB17D1FA-6935-4941-9200-F3FB66619312}">
      <dsp:nvSpPr>
        <dsp:cNvPr id="0" name=""/>
        <dsp:cNvSpPr/>
      </dsp:nvSpPr>
      <dsp:spPr>
        <a:xfrm>
          <a:off x="193476" y="431800"/>
          <a:ext cx="1219200" cy="107116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238572-EC70-431B-B234-697BD0CFF292}">
      <dsp:nvSpPr>
        <dsp:cNvPr id="0" name=""/>
        <dsp:cNvSpPr/>
      </dsp:nvSpPr>
      <dsp:spPr>
        <a:xfrm>
          <a:off x="0" y="2108198"/>
          <a:ext cx="6096000" cy="1934765"/>
        </a:xfrm>
        <a:prstGeom prst="roundRect">
          <a:avLst>
            <a:gd name="adj" fmla="val 10000"/>
          </a:avLst>
        </a:prstGeom>
        <a:solidFill>
          <a:srgbClr val="6666FF">
            <a:alpha val="10000"/>
          </a:srgbClr>
        </a:solidFill>
        <a:ln w="25400" cap="flat" cmpd="sng" algn="ctr">
          <a:solidFill>
            <a:schemeClr val="accent2">
              <a:lumMod val="75000"/>
              <a:alpha val="68000"/>
            </a:schemeClr>
          </a:solidFill>
          <a:prstDash val="solid"/>
        </a:ln>
        <a:effectLst>
          <a:outerShdw dist="635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Customer loyalty has a positive impact on financial outcomes:</a:t>
          </a:r>
          <a:endParaRPr lang="nl-NL" sz="2600" kern="1200" dirty="0" smtClean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2000" kern="1200" dirty="0" smtClean="0"/>
            <a:t>Customer spend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2000" kern="1200" dirty="0" smtClean="0"/>
            <a:t>Customer referrals</a:t>
          </a:r>
        </a:p>
      </dsp:txBody>
      <dsp:txXfrm>
        <a:off x="1412676" y="2108198"/>
        <a:ext cx="4683323" cy="1934765"/>
      </dsp:txXfrm>
    </dsp:sp>
    <dsp:sp modelId="{0FB63405-7FE3-4F09-8559-7A3118888B2C}">
      <dsp:nvSpPr>
        <dsp:cNvPr id="0" name=""/>
        <dsp:cNvSpPr/>
      </dsp:nvSpPr>
      <dsp:spPr>
        <a:xfrm>
          <a:off x="193476" y="2321718"/>
          <a:ext cx="1219200" cy="15478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AD481-FFE7-4E84-8219-E26441F56B40}" type="datetimeFigureOut">
              <a:rPr lang="en-US" smtClean="0"/>
              <a:t>6/22/2009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E4042-2FE0-4D68-B52B-79D8AADAB81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61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61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61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61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fld id="{AE6DA61F-3399-41A2-84E2-B45D2905D8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1" charset="0"/>
        <a:ea typeface="MS PGothic" pitchFamily="34" charset="-128"/>
        <a:cs typeface="MS PGothic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1" charset="0"/>
        <a:ea typeface="MS PGothic" pitchFamily="34" charset="-128"/>
        <a:cs typeface="MS PGothic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1" charset="0"/>
        <a:ea typeface="MS PGothic" pitchFamily="34" charset="-128"/>
        <a:cs typeface="MS PGothic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1" charset="0"/>
        <a:ea typeface="MS PGothic" pitchFamily="34" charset="-128"/>
        <a:cs typeface="MS PGothic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1" charset="0"/>
        <a:ea typeface="MS PGothic" pitchFamily="34" charset="-128"/>
        <a:cs typeface="MS PGothic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E573-4872-4C6B-80CE-BEC1D264A11A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E573-4872-4C6B-80CE-BEC1D264A11A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E573-4872-4C6B-80CE-BEC1D264A11A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E573-4872-4C6B-80CE-BEC1D264A11A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E573-4872-4C6B-80CE-BEC1D264A11A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226188-789C-459B-BD7A-7F2DFF895E8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E573-4872-4C6B-80CE-BEC1D264A11A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E573-4872-4C6B-80CE-BEC1D264A11A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st_Days_PPT_divider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599" y="4406900"/>
            <a:ext cx="52181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599" y="2906713"/>
            <a:ext cx="521811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8" r:id="rId3"/>
    <p:sldLayoutId id="2147483660" r:id="rId4"/>
    <p:sldLayoutId id="2147483662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Segoe" pitchFamily="61" charset="0"/>
          <a:ea typeface="MS PGothic" pitchFamily="34" charset="-128"/>
          <a:cs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Segoe" pitchFamily="61" charset="0"/>
          <a:ea typeface="MS PGothic" pitchFamily="34" charset="-128"/>
          <a:cs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Segoe" pitchFamily="61" charset="0"/>
          <a:ea typeface="MS PGothic" pitchFamily="34" charset="-128"/>
          <a:cs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Segoe" pitchFamily="61" charset="0"/>
          <a:ea typeface="MS PGothic" pitchFamily="34" charset="-128"/>
          <a:cs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rgbClr val="3C86BD"/>
          </a:solidFill>
          <a:latin typeface="Segoe" pitchFamily="61" charset="0"/>
          <a:ea typeface="MS PGothic" pitchFamily="34" charset="-128"/>
          <a:cs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rgbClr val="3C86BD"/>
          </a:solidFill>
          <a:latin typeface="Segoe" pitchFamily="61" charset="0"/>
          <a:ea typeface="MS PGothic" pitchFamily="34" charset="-128"/>
          <a:cs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rgbClr val="3C86BD"/>
          </a:solidFill>
          <a:latin typeface="Segoe" pitchFamily="61" charset="0"/>
          <a:ea typeface="MS PGothic" pitchFamily="34" charset="-128"/>
          <a:cs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rgbClr val="3C86BD"/>
          </a:solidFill>
          <a:latin typeface="Segoe" pitchFamily="61" charset="0"/>
          <a:ea typeface="MS PGothic" pitchFamily="34" charset="-128"/>
          <a:cs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8BEE2"/>
        </a:buClr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8BEE2"/>
        </a:buClr>
        <a:buChar char="–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8BEE2"/>
        </a:buClr>
        <a:buChar char="•"/>
        <a:defRPr sz="16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8BEE2"/>
        </a:buClr>
        <a:buChar char="–"/>
        <a:defRPr sz="16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8BEE2"/>
        </a:buClr>
        <a:buChar char="»"/>
        <a:defRPr sz="16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C86BD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C86BD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C86BD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C86BD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png"/><Relationship Id="rId7" Type="http://schemas.openxmlformats.org/officeDocument/2006/relationships/image" Target="../media/image2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5" Type="http://schemas.openxmlformats.org/officeDocument/2006/relationships/image" Target="../media/image24.jpeg"/><Relationship Id="rId10" Type="http://schemas.openxmlformats.org/officeDocument/2006/relationships/image" Target="../media/image29.jpeg"/><Relationship Id="rId4" Type="http://schemas.openxmlformats.org/officeDocument/2006/relationships/image" Target="../media/image23.png"/><Relationship Id="rId9" Type="http://schemas.openxmlformats.org/officeDocument/2006/relationships/image" Target="../media/image2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r.kloppenborg@b2balive.eu" TargetMode="External"/><Relationship Id="rId5" Type="http://schemas.openxmlformats.org/officeDocument/2006/relationships/hyperlink" Target="mailto:r.pekelharing@b2balive.eu" TargetMode="External"/><Relationship Id="rId4" Type="http://schemas.openxmlformats.org/officeDocument/2006/relationships/hyperlink" Target="https://partner.microsoft.com/global/program/competencies/mspphostingsolution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599" y="4406901"/>
            <a:ext cx="5218113" cy="622300"/>
          </a:xfrm>
        </p:spPr>
        <p:txBody>
          <a:bodyPr/>
          <a:lstStyle/>
          <a:p>
            <a:r>
              <a:rPr lang="en-US" sz="3200" dirty="0" smtClean="0"/>
              <a:t>Rutger Pekelharing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Sales Execution of </a:t>
            </a:r>
            <a:r>
              <a:rPr lang="nl-NL" dirty="0" smtClean="0"/>
              <a:t>Hosted Services Through Superior Customer Experience Management</a:t>
            </a:r>
            <a:endParaRPr lang="nl-NL" dirty="0"/>
          </a:p>
        </p:txBody>
      </p:sp>
      <p:pic>
        <p:nvPicPr>
          <p:cNvPr id="4" name="Picture 3" descr="Logo b2bAlive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8600" y="3810000"/>
            <a:ext cx="3048000" cy="99870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algn="ctr"/>
            <a:r>
              <a:rPr lang="en-US" sz="2800" dirty="0" smtClean="0"/>
              <a:t>Sales Execution - Agent Management</a:t>
            </a:r>
            <a:endParaRPr lang="nl-NL" dirty="0"/>
          </a:p>
        </p:txBody>
      </p:sp>
      <p:grpSp>
        <p:nvGrpSpPr>
          <p:cNvPr id="34" name="Group 33"/>
          <p:cNvGrpSpPr/>
          <p:nvPr/>
        </p:nvGrpSpPr>
        <p:grpSpPr>
          <a:xfrm>
            <a:off x="128790" y="737316"/>
            <a:ext cx="2895600" cy="2679879"/>
            <a:chOff x="128790" y="737316"/>
            <a:chExt cx="2895600" cy="2679879"/>
          </a:xfrm>
        </p:grpSpPr>
        <p:sp>
          <p:nvSpPr>
            <p:cNvPr id="16" name="Rectangle 15"/>
            <p:cNvSpPr/>
            <p:nvPr/>
          </p:nvSpPr>
          <p:spPr>
            <a:xfrm>
              <a:off x="128790" y="902595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Recruit Agents Who Win</a:t>
              </a: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Select smart with </a:t>
              </a: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psycho-metric assessments</a:t>
              </a:r>
              <a:endParaRPr lang="nl-NL" sz="1400" dirty="0" smtClean="0">
                <a:solidFill>
                  <a:schemeClr val="bg1"/>
                </a:solidFill>
              </a:endParaRPr>
            </a:p>
            <a:p>
              <a:pPr algn="ctr"/>
              <a:endParaRPr lang="nl-NL" sz="1400" dirty="0">
                <a:solidFill>
                  <a:schemeClr val="bg1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914400" y="1447800"/>
              <a:ext cx="1219200" cy="1234781"/>
            </a:xfrm>
            <a:prstGeom prst="ellipse">
              <a:avLst/>
            </a:prstGeom>
            <a:noFill/>
            <a:ln w="47625">
              <a:noFill/>
              <a:miter lim="800000"/>
              <a:headEnd/>
              <a:tailEnd/>
            </a:ln>
            <a:effectLst/>
          </p:spPr>
        </p:pic>
        <p:sp>
          <p:nvSpPr>
            <p:cNvPr id="21" name="Oval 20"/>
            <p:cNvSpPr/>
            <p:nvPr/>
          </p:nvSpPr>
          <p:spPr bwMode="auto">
            <a:xfrm>
              <a:off x="1347990" y="737316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(1)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124200" y="737316"/>
            <a:ext cx="2895600" cy="2679879"/>
            <a:chOff x="3124200" y="737316"/>
            <a:chExt cx="2895600" cy="2679879"/>
          </a:xfrm>
        </p:grpSpPr>
        <p:sp>
          <p:nvSpPr>
            <p:cNvPr id="30" name="Rectangle 29"/>
            <p:cNvSpPr/>
            <p:nvPr/>
          </p:nvSpPr>
          <p:spPr>
            <a:xfrm>
              <a:off x="3124200" y="902595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Train </a:t>
              </a:r>
              <a:r>
                <a:rPr lang="en-US" sz="1400" dirty="0" smtClean="0">
                  <a:solidFill>
                    <a:schemeClr val="bg1"/>
                  </a:solidFill>
                </a:rPr>
                <a:t>Agents </a:t>
              </a:r>
              <a:r>
                <a:rPr lang="en-US" sz="1400" dirty="0" smtClean="0">
                  <a:solidFill>
                    <a:schemeClr val="bg1"/>
                  </a:solidFill>
                </a:rPr>
                <a:t>to Win</a:t>
              </a: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Train for the right behavior</a:t>
              </a:r>
              <a:endParaRPr lang="nl-NL" sz="1400" dirty="0">
                <a:solidFill>
                  <a:schemeClr val="bg1"/>
                </a:solidFill>
              </a:endParaRPr>
            </a:p>
          </p:txBody>
        </p:sp>
        <p:grpSp>
          <p:nvGrpSpPr>
            <p:cNvPr id="2" name="Group 5"/>
            <p:cNvGrpSpPr>
              <a:grpSpLocks/>
            </p:cNvGrpSpPr>
            <p:nvPr/>
          </p:nvGrpSpPr>
          <p:grpSpPr bwMode="auto">
            <a:xfrm>
              <a:off x="3657600" y="1512195"/>
              <a:ext cx="1828800" cy="1162050"/>
              <a:chOff x="0" y="0"/>
              <a:chExt cx="5760" cy="4320"/>
            </a:xfrm>
          </p:grpSpPr>
          <p:pic>
            <p:nvPicPr>
              <p:cNvPr id="45" name="Picture 6"/>
              <p:cNvPicPr>
                <a:picLocks noChangeAspect="1" noChangeArrowheads="1"/>
              </p:cNvPicPr>
              <p:nvPr/>
            </p:nvPicPr>
            <p:blipFill>
              <a:blip r:embed="rId4" cstate="email"/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6" name="Picture 7" descr="poweredby"/>
              <p:cNvPicPr>
                <a:picLocks noChangeAspect="1" noChangeArrowheads="1"/>
              </p:cNvPicPr>
              <p:nvPr/>
            </p:nvPicPr>
            <p:blipFill>
              <a:blip r:embed="rId5" cstate="email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96" y="192"/>
                <a:ext cx="1497" cy="4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7" name="Picture 8"/>
              <p:cNvPicPr>
                <a:picLocks noChangeAspect="1" noChangeArrowheads="1"/>
              </p:cNvPicPr>
              <p:nvPr/>
            </p:nvPicPr>
            <p:blipFill>
              <a:blip r:embed="rId6" cstate="email"/>
              <a:srcRect/>
              <a:stretch>
                <a:fillRect/>
              </a:stretch>
            </p:blipFill>
            <p:spPr bwMode="auto">
              <a:xfrm>
                <a:off x="1693" y="499"/>
                <a:ext cx="113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4" name="Oval 23"/>
            <p:cNvSpPr/>
            <p:nvPr/>
          </p:nvSpPr>
          <p:spPr bwMode="auto">
            <a:xfrm>
              <a:off x="4343400" y="737316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(2)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146442" y="3519153"/>
            <a:ext cx="2895600" cy="2678805"/>
            <a:chOff x="6146442" y="3519153"/>
            <a:chExt cx="2895600" cy="2678805"/>
          </a:xfrm>
        </p:grpSpPr>
        <p:sp>
          <p:nvSpPr>
            <p:cNvPr id="39" name="Rectangle 38"/>
            <p:cNvSpPr/>
            <p:nvPr/>
          </p:nvSpPr>
          <p:spPr>
            <a:xfrm>
              <a:off x="6146442" y="3683358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Optimize Performance</a:t>
              </a: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Continuously </a:t>
              </a:r>
              <a:r>
                <a:rPr lang="en-US" sz="1400" dirty="0" smtClean="0">
                  <a:solidFill>
                    <a:schemeClr val="bg1"/>
                  </a:solidFill>
                </a:rPr>
                <a:t>monitor the performance gap</a:t>
              </a:r>
              <a:endParaRPr lang="nl-NL" sz="1400" dirty="0">
                <a:solidFill>
                  <a:schemeClr val="bg1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7289442" y="3519153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(6)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pic>
          <p:nvPicPr>
            <p:cNvPr id="6145" name="Picture 1" descr="H:\Freecom 320 (1)\Pekelharing (Original Documents - Never Delete!)\Knowlagent\KA Products\PerformanceMgt\PErformance Management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6858000" y="4191000"/>
              <a:ext cx="1295400" cy="1049438"/>
            </a:xfrm>
            <a:prstGeom prst="rect">
              <a:avLst/>
            </a:prstGeom>
            <a:noFill/>
          </p:spPr>
        </p:pic>
      </p:grpSp>
      <p:grpSp>
        <p:nvGrpSpPr>
          <p:cNvPr id="33" name="Group 32"/>
          <p:cNvGrpSpPr/>
          <p:nvPr/>
        </p:nvGrpSpPr>
        <p:grpSpPr>
          <a:xfrm>
            <a:off x="3124200" y="3519153"/>
            <a:ext cx="2895600" cy="2678805"/>
            <a:chOff x="3124200" y="3519153"/>
            <a:chExt cx="2895600" cy="2678805"/>
          </a:xfrm>
        </p:grpSpPr>
        <p:sp>
          <p:nvSpPr>
            <p:cNvPr id="29" name="Rectangle 28"/>
            <p:cNvSpPr/>
            <p:nvPr/>
          </p:nvSpPr>
          <p:spPr>
            <a:xfrm>
              <a:off x="3124200" y="3683358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Compare Agent Performance</a:t>
              </a: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marL="180975"/>
              <a:r>
                <a:rPr lang="en-US" sz="1400" dirty="0" smtClean="0">
                  <a:solidFill>
                    <a:schemeClr val="bg1"/>
                  </a:solidFill>
                </a:rPr>
                <a:t>Compare </a:t>
              </a:r>
              <a:r>
                <a:rPr lang="en-US" sz="1400" dirty="0" smtClean="0">
                  <a:solidFill>
                    <a:schemeClr val="bg1"/>
                  </a:solidFill>
                </a:rPr>
                <a:t>performance</a:t>
              </a:r>
              <a:r>
                <a:rPr lang="en-US" sz="1400" dirty="0" smtClean="0">
                  <a:solidFill>
                    <a:schemeClr val="bg1"/>
                  </a:solidFill>
                </a:rPr>
                <a:t>:</a:t>
              </a:r>
            </a:p>
            <a:p>
              <a:pPr marL="180975">
                <a:buFont typeface="Arial" pitchFamily="34" charset="0"/>
                <a:buChar char="•"/>
              </a:pPr>
              <a:r>
                <a:rPr lang="en-US" sz="1200" dirty="0" smtClean="0">
                  <a:solidFill>
                    <a:schemeClr val="bg1"/>
                  </a:solidFill>
                </a:rPr>
                <a:t>Sales Agents</a:t>
              </a:r>
            </a:p>
            <a:p>
              <a:pPr marL="180975">
                <a:buFont typeface="Arial" pitchFamily="34" charset="0"/>
                <a:buChar char="•"/>
              </a:pPr>
              <a:r>
                <a:rPr lang="en-US" sz="1200" dirty="0" smtClean="0">
                  <a:solidFill>
                    <a:schemeClr val="bg1"/>
                  </a:solidFill>
                </a:rPr>
                <a:t>Sales Teams</a:t>
              </a:r>
            </a:p>
            <a:p>
              <a:pPr marL="180975">
                <a:buFont typeface="Arial" pitchFamily="34" charset="0"/>
                <a:buChar char="•"/>
              </a:pPr>
              <a:r>
                <a:rPr lang="en-US" sz="1200" dirty="0" smtClean="0">
                  <a:solidFill>
                    <a:schemeClr val="bg1"/>
                  </a:solidFill>
                </a:rPr>
                <a:t>Call Centers</a:t>
              </a:r>
              <a:endParaRPr lang="nl-NL" sz="12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4343400" y="3519153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(5)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pic>
          <p:nvPicPr>
            <p:cNvPr id="44" name="Picture 43" descr="b2b_co01_v1_en.jpg"/>
            <p:cNvPicPr>
              <a:picLocks noChangeAspect="1"/>
            </p:cNvPicPr>
            <p:nvPr/>
          </p:nvPicPr>
          <p:blipFill>
            <a:blip r:embed="rId8" cstate="email"/>
            <a:srcRect/>
            <a:stretch>
              <a:fillRect/>
            </a:stretch>
          </p:blipFill>
          <p:spPr>
            <a:xfrm>
              <a:off x="3429000" y="4114800"/>
              <a:ext cx="2286000" cy="1160585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6146442" y="737316"/>
            <a:ext cx="2895600" cy="2679879"/>
            <a:chOff x="6146442" y="737316"/>
            <a:chExt cx="2895600" cy="2679879"/>
          </a:xfrm>
        </p:grpSpPr>
        <p:sp>
          <p:nvSpPr>
            <p:cNvPr id="40" name="Rectangle 39"/>
            <p:cNvSpPr/>
            <p:nvPr/>
          </p:nvSpPr>
          <p:spPr>
            <a:xfrm>
              <a:off x="6146442" y="902595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Enable Agents to Win</a:t>
              </a: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Transparent real-time reporting</a:t>
              </a:r>
              <a:endParaRPr lang="nl-NL" sz="1400" dirty="0">
                <a:solidFill>
                  <a:schemeClr val="bg1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7289442" y="737316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(3)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pic>
          <p:nvPicPr>
            <p:cNvPr id="48" name="Picture 47" descr="b2b_c01_v2_en.jpg"/>
            <p:cNvPicPr>
              <a:picLocks noChangeAspect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>
            <a:xfrm>
              <a:off x="6553200" y="1524000"/>
              <a:ext cx="2101273" cy="1066800"/>
            </a:xfrm>
            <a:prstGeom prst="rect">
              <a:avLst/>
            </a:prstGeom>
          </p:spPr>
        </p:pic>
      </p:grpSp>
      <p:grpSp>
        <p:nvGrpSpPr>
          <p:cNvPr id="31" name="Group 30"/>
          <p:cNvGrpSpPr/>
          <p:nvPr/>
        </p:nvGrpSpPr>
        <p:grpSpPr>
          <a:xfrm>
            <a:off x="128790" y="3519153"/>
            <a:ext cx="2895600" cy="2678805"/>
            <a:chOff x="128790" y="3519153"/>
            <a:chExt cx="2895600" cy="2678805"/>
          </a:xfrm>
        </p:grpSpPr>
        <p:sp>
          <p:nvSpPr>
            <p:cNvPr id="15" name="Rectangle 14"/>
            <p:cNvSpPr/>
            <p:nvPr/>
          </p:nvSpPr>
          <p:spPr>
            <a:xfrm>
              <a:off x="128790" y="3683358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Coach Agents to Win</a:t>
              </a: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Coach with </a:t>
              </a:r>
              <a:r>
                <a:rPr lang="en-US" sz="1400" dirty="0" smtClean="0">
                  <a:solidFill>
                    <a:schemeClr val="bg1"/>
                  </a:solidFill>
                </a:rPr>
                <a:t>facts</a:t>
              </a:r>
              <a:endParaRPr lang="nl-NL" sz="1400" dirty="0">
                <a:solidFill>
                  <a:schemeClr val="bg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1347990" y="3519153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(4)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pic>
          <p:nvPicPr>
            <p:cNvPr id="49" name="Picture 48" descr="b2b_a02_v4_en.jpg"/>
            <p:cNvPicPr>
              <a:picLocks noChangeAspect="1"/>
            </p:cNvPicPr>
            <p:nvPr/>
          </p:nvPicPr>
          <p:blipFill>
            <a:blip r:embed="rId10" cstate="email"/>
            <a:srcRect/>
            <a:stretch>
              <a:fillRect/>
            </a:stretch>
          </p:blipFill>
          <p:spPr>
            <a:xfrm>
              <a:off x="685800" y="4191000"/>
              <a:ext cx="1836173" cy="135527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en-US" dirty="0" smtClean="0"/>
              <a:t>For the </a:t>
            </a:r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 To” </a:t>
            </a:r>
            <a:r>
              <a:rPr lang="en-US" dirty="0" smtClean="0"/>
              <a:t>Read:</a:t>
            </a:r>
            <a:br>
              <a:rPr lang="en-US" dirty="0" smtClean="0"/>
            </a:br>
            <a:r>
              <a:rPr lang="en-US" dirty="0" smtClean="0"/>
              <a:t>“Outbound Sales Playbook – Hosted Exchange”</a:t>
            </a:r>
            <a:endParaRPr lang="nl-NL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 cstate="email"/>
          <a:srcRect l="7538" t="3145" r="4140" b="6616"/>
          <a:stretch>
            <a:fillRect/>
          </a:stretch>
        </p:blipFill>
        <p:spPr bwMode="auto">
          <a:xfrm>
            <a:off x="304800" y="1828800"/>
            <a:ext cx="3429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962400" y="1676400"/>
            <a:ext cx="4953000" cy="1905000"/>
          </a:xfrm>
          <a:prstGeom prst="rect">
            <a:avLst/>
          </a:prstGeom>
          <a:solidFill>
            <a:schemeClr val="accent2">
              <a:lumMod val="75000"/>
              <a:alpha val="91000"/>
            </a:schemeClr>
          </a:solidFill>
        </p:spPr>
        <p:txBody>
          <a:bodyPr wrap="square" rtlCol="0"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itchFamily="61" charset="0"/>
                <a:ea typeface="MS PGothic" pitchFamily="34" charset="-128"/>
                <a:cs typeface="MS PGothic" pitchFamily="34" charset="-128"/>
              </a:rPr>
              <a:t>You can download the Playbook from the Hosting Competency section on the Microsoft Partner Program Portal: </a:t>
            </a:r>
            <a:r>
              <a:rPr lang="en-US" u="sng" dirty="0" smtClean="0">
                <a:solidFill>
                  <a:schemeClr val="bg1"/>
                </a:solidFill>
                <a:latin typeface="Arial" pitchFamily="61" charset="0"/>
                <a:ea typeface="MS PGothic" pitchFamily="34" charset="-128"/>
                <a:cs typeface="MS PGothic" pitchFamily="34" charset="-128"/>
                <a:hlinkClick r:id="rId4"/>
              </a:rPr>
              <a:t>https://partner.microsoft.com/global/program/competencies/mspphostingsolutions</a:t>
            </a:r>
            <a:r>
              <a:rPr lang="en-US" dirty="0" smtClean="0">
                <a:solidFill>
                  <a:schemeClr val="bg1"/>
                </a:solidFill>
                <a:latin typeface="Arial" pitchFamily="61" charset="0"/>
                <a:ea typeface="MS PGothic" pitchFamily="34" charset="-128"/>
                <a:cs typeface="MS PGothic" pitchFamily="34" charset="-128"/>
              </a:rPr>
              <a:t> and look in the Sales and Marketing Resources section.</a:t>
            </a:r>
            <a:endParaRPr lang="nl-NL" dirty="0" smtClean="0">
              <a:solidFill>
                <a:schemeClr val="bg1"/>
              </a:solidFill>
              <a:latin typeface="Arial" pitchFamily="61" charset="0"/>
              <a:ea typeface="MS PGothic" pitchFamily="34" charset="-128"/>
              <a:cs typeface="MS PGothic" pitchFamily="34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977640" y="3733800"/>
            <a:ext cx="2895600" cy="2209800"/>
            <a:chOff x="4114800" y="3733800"/>
            <a:chExt cx="2895600" cy="2209800"/>
          </a:xfrm>
        </p:grpSpPr>
        <p:sp>
          <p:nvSpPr>
            <p:cNvPr id="6" name="Rectangle 5"/>
            <p:cNvSpPr/>
            <p:nvPr/>
          </p:nvSpPr>
          <p:spPr bwMode="auto">
            <a:xfrm>
              <a:off x="4114800" y="3733800"/>
              <a:ext cx="2895600" cy="2209800"/>
            </a:xfrm>
            <a:prstGeom prst="rect">
              <a:avLst/>
            </a:prstGeom>
            <a:solidFill>
              <a:schemeClr val="accent2">
                <a:lumMod val="75000"/>
                <a:alpha val="91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Rutger Pekelharing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Mail: </a:t>
              </a:r>
              <a:r>
                <a:rPr lang="en-US" sz="1400" dirty="0" smtClean="0">
                  <a:solidFill>
                    <a:schemeClr val="bg1"/>
                  </a:solidFill>
                  <a:hlinkClick r:id="rId5"/>
                </a:rPr>
                <a:t>r.pekelharing@b2balive.eu</a:t>
              </a:r>
              <a:endParaRPr lang="en-US" sz="1400" dirty="0" smtClean="0">
                <a:solidFill>
                  <a:schemeClr val="bg1"/>
                </a:solidFill>
              </a:endParaRP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Mobile: +31(653)494521</a:t>
              </a:r>
            </a:p>
            <a:p>
              <a:endParaRPr lang="en-US" sz="1400" dirty="0" smtClean="0">
                <a:solidFill>
                  <a:schemeClr val="bg1"/>
                </a:solidFill>
              </a:endParaRP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Raoul Kloppenborg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Mail: </a:t>
              </a:r>
              <a:r>
                <a:rPr lang="en-US" sz="1400" dirty="0" smtClean="0">
                  <a:solidFill>
                    <a:schemeClr val="bg1"/>
                  </a:solidFill>
                  <a:hlinkClick r:id="rId6"/>
                </a:rPr>
                <a:t>r.kloppenborg@b2balive.eu</a:t>
              </a:r>
              <a:endParaRPr lang="en-US" sz="1400" dirty="0" smtClean="0">
                <a:solidFill>
                  <a:schemeClr val="bg1"/>
                </a:solidFill>
              </a:endParaRP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Mobile: +31(654)320340</a:t>
              </a:r>
              <a:endParaRPr lang="nl-NL" sz="1400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5" name="Picture 4" descr="Logo b2bAlive.jpg"/>
            <p:cNvPicPr>
              <a:picLocks noChangeAspect="1"/>
            </p:cNvPicPr>
            <p:nvPr/>
          </p:nvPicPr>
          <p:blipFill>
            <a:blip r:embed="rId7" cstate="email"/>
            <a:stretch>
              <a:fillRect/>
            </a:stretch>
          </p:blipFill>
          <p:spPr>
            <a:xfrm>
              <a:off x="4183482" y="3759558"/>
              <a:ext cx="1752600" cy="574256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3048000"/>
          </a:xfrm>
        </p:spPr>
        <p:txBody>
          <a:bodyPr/>
          <a:lstStyle/>
          <a:p>
            <a:r>
              <a:rPr lang="en-US" dirty="0" smtClean="0"/>
              <a:t>Your Project Management Partner for cross &amp; up sell campaigns with: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Expert in:</a:t>
            </a:r>
          </a:p>
          <a:p>
            <a:pPr lvl="1"/>
            <a:r>
              <a:rPr lang="en-US" dirty="0" smtClean="0"/>
              <a:t>Sales Campaign Design</a:t>
            </a:r>
          </a:p>
          <a:p>
            <a:pPr lvl="1"/>
            <a:r>
              <a:rPr lang="en-US" dirty="0" smtClean="0"/>
              <a:t>Sales Campaign Preparation &amp; Execution</a:t>
            </a:r>
          </a:p>
          <a:p>
            <a:pPr lvl="1"/>
            <a:r>
              <a:rPr lang="en-US" dirty="0" smtClean="0"/>
              <a:t>Sales agent selection, training &amp; coaching</a:t>
            </a:r>
          </a:p>
          <a:p>
            <a:pPr lvl="1"/>
            <a:r>
              <a:rPr lang="en-US" dirty="0" smtClean="0"/>
              <a:t>Managing outsourced call centers</a:t>
            </a:r>
          </a:p>
          <a:p>
            <a:endParaRPr lang="en-US" dirty="0" smtClean="0"/>
          </a:p>
        </p:txBody>
      </p:sp>
      <p:pic>
        <p:nvPicPr>
          <p:cNvPr id="13" name="Content Placeholder 6" descr="Logo b2bAlive.jpg"/>
          <p:cNvPicPr>
            <a:picLocks noGrp="1" noChangeAspect="1"/>
          </p:cNvPicPr>
          <p:nvPr>
            <p:ph idx="1"/>
          </p:nvPr>
        </p:nvPicPr>
        <p:blipFill>
          <a:blip r:embed="rId4" cstate="email"/>
          <a:stretch>
            <a:fillRect/>
          </a:stretch>
        </p:blipFill>
        <p:spPr>
          <a:xfrm>
            <a:off x="2928926" y="428604"/>
            <a:ext cx="2865120" cy="938784"/>
          </a:xfrm>
        </p:spPr>
      </p:pic>
      <p:sp>
        <p:nvSpPr>
          <p:cNvPr id="5" name="TextBox 4"/>
          <p:cNvSpPr txBox="1"/>
          <p:nvPr/>
        </p:nvSpPr>
        <p:spPr>
          <a:xfrm>
            <a:off x="1801968" y="1969395"/>
            <a:ext cx="4022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10%-20% Sales Conversion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267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b2bAlive Sales Services</a:t>
            </a:r>
          </a:p>
          <a:p>
            <a:pPr lvl="1"/>
            <a:r>
              <a:rPr lang="en-US" dirty="0" smtClean="0"/>
              <a:t>Workshops</a:t>
            </a:r>
          </a:p>
          <a:p>
            <a:pPr lvl="2"/>
            <a:r>
              <a:rPr lang="en-US" dirty="0" smtClean="0"/>
              <a:t>Outbound Sales</a:t>
            </a:r>
          </a:p>
          <a:p>
            <a:pPr lvl="2"/>
            <a:r>
              <a:rPr lang="en-US" dirty="0" smtClean="0"/>
              <a:t>Campaign Blueprinting</a:t>
            </a:r>
          </a:p>
          <a:p>
            <a:pPr lvl="2"/>
            <a:r>
              <a:rPr lang="en-US" dirty="0" smtClean="0"/>
              <a:t>Campaign Project Planning</a:t>
            </a:r>
          </a:p>
          <a:p>
            <a:pPr lvl="1"/>
            <a:r>
              <a:rPr lang="en-US" dirty="0" smtClean="0"/>
              <a:t>Services</a:t>
            </a:r>
          </a:p>
          <a:p>
            <a:pPr lvl="2"/>
            <a:r>
              <a:rPr lang="en-US" dirty="0" smtClean="0"/>
              <a:t>Campaign Project Management</a:t>
            </a:r>
          </a:p>
          <a:p>
            <a:pPr lvl="2"/>
            <a:r>
              <a:rPr lang="en-US" dirty="0" smtClean="0"/>
              <a:t>Agent selection &amp; training</a:t>
            </a:r>
          </a:p>
          <a:p>
            <a:pPr lvl="2"/>
            <a:r>
              <a:rPr lang="en-US" dirty="0" smtClean="0"/>
              <a:t>B.I. &amp; database services</a:t>
            </a:r>
          </a:p>
          <a:p>
            <a:pPr lvl="1"/>
            <a:r>
              <a:rPr lang="en-US" dirty="0" smtClean="0"/>
              <a:t>SaaS Solutions</a:t>
            </a:r>
          </a:p>
          <a:p>
            <a:pPr lvl="2"/>
            <a:r>
              <a:rPr lang="en-US" dirty="0" smtClean="0"/>
              <a:t>Telesales call support tools</a:t>
            </a:r>
          </a:p>
          <a:p>
            <a:pPr lvl="2"/>
            <a:r>
              <a:rPr lang="en-US" dirty="0" smtClean="0"/>
              <a:t>Real-time sales performance cockpits</a:t>
            </a:r>
          </a:p>
          <a:p>
            <a:pPr lvl="2"/>
            <a:r>
              <a:rPr lang="en-US" dirty="0" smtClean="0"/>
              <a:t>Psychometric </a:t>
            </a:r>
            <a:r>
              <a:rPr lang="en-US" dirty="0" smtClean="0"/>
              <a:t>assessment tool for </a:t>
            </a:r>
            <a:r>
              <a:rPr lang="en-US" dirty="0" smtClean="0"/>
              <a:t>( )</a:t>
            </a:r>
            <a:r>
              <a:rPr lang="en-US" dirty="0" smtClean="0"/>
              <a:t>sales teams</a:t>
            </a:r>
          </a:p>
          <a:p>
            <a:pPr lvl="2"/>
            <a:endParaRPr lang="en-US" dirty="0" smtClean="0"/>
          </a:p>
        </p:txBody>
      </p:sp>
      <p:pic>
        <p:nvPicPr>
          <p:cNvPr id="13" name="Content Placeholder 6" descr="Logo b2bAlive.jpg"/>
          <p:cNvPicPr>
            <a:picLocks noGrp="1" noChangeAspect="1"/>
          </p:cNvPicPr>
          <p:nvPr>
            <p:ph idx="1"/>
          </p:nvPr>
        </p:nvPicPr>
        <p:blipFill>
          <a:blip r:embed="rId4" cstate="email"/>
          <a:stretch>
            <a:fillRect/>
          </a:stretch>
        </p:blipFill>
        <p:spPr>
          <a:xfrm>
            <a:off x="2928926" y="428604"/>
            <a:ext cx="2865120" cy="938784"/>
          </a:xfrm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4567206" y="891624"/>
            <a:ext cx="4500594" cy="5357826"/>
            <a:chOff x="4567206" y="762000"/>
            <a:chExt cx="4500594" cy="5357826"/>
          </a:xfrm>
        </p:grpSpPr>
        <p:sp>
          <p:nvSpPr>
            <p:cNvPr id="12" name="Rectangle 11"/>
            <p:cNvSpPr/>
            <p:nvPr/>
          </p:nvSpPr>
          <p:spPr>
            <a:xfrm>
              <a:off x="4567206" y="762000"/>
              <a:ext cx="4500594" cy="5357826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800" dirty="0" smtClean="0"/>
                <a:t>Borderless Markets</a:t>
              </a:r>
              <a:endParaRPr lang="en-US" sz="2000" dirty="0" smtClean="0"/>
            </a:p>
            <a:p>
              <a:pPr marL="542925" indent="-185738">
                <a:buFont typeface="Arial" pitchFamily="34" charset="0"/>
                <a:buChar char="•"/>
              </a:pPr>
              <a:r>
                <a:rPr lang="en-US" sz="1400" dirty="0" smtClean="0"/>
                <a:t>Where hosting companies can offer HMC services anywhere in the world, and </a:t>
              </a:r>
            </a:p>
            <a:p>
              <a:pPr marL="542925" indent="-185738">
                <a:buFont typeface="Arial" pitchFamily="34" charset="0"/>
                <a:buChar char="•"/>
              </a:pPr>
              <a:r>
                <a:rPr lang="en-US" sz="1400" dirty="0" smtClean="0"/>
                <a:t>Customers can purchase HMC </a:t>
              </a:r>
              <a:r>
                <a:rPr lang="en-US" sz="1400" dirty="0" smtClean="0"/>
                <a:t>services </a:t>
              </a:r>
              <a:r>
                <a:rPr lang="en-US" sz="1400" dirty="0" smtClean="0"/>
                <a:t>anywhere in the world.</a:t>
              </a:r>
            </a:p>
          </p:txBody>
        </p:sp>
        <p:pic>
          <p:nvPicPr>
            <p:cNvPr id="19" name="Picture 2" descr="http://www.lib.utexas.edu/maps/world_maps/world_rel_803005AI_2003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876800" y="2438400"/>
              <a:ext cx="3986242" cy="2971800"/>
            </a:xfrm>
            <a:prstGeom prst="ellipse">
              <a:avLst/>
            </a:prstGeom>
            <a:noFill/>
          </p:spPr>
        </p:pic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algn="ctr"/>
            <a:r>
              <a:rPr lang="en-US" sz="2000" dirty="0" smtClean="0"/>
              <a:t>The SaaS </a:t>
            </a:r>
            <a:r>
              <a:rPr lang="en-US" sz="2000" dirty="0" smtClean="0"/>
              <a:t>Market—it’s big</a:t>
            </a:r>
            <a:r>
              <a:rPr lang="en-US" sz="2000" dirty="0" smtClean="0"/>
              <a:t>, </a:t>
            </a:r>
            <a:r>
              <a:rPr lang="en-US" sz="2000" dirty="0" smtClean="0"/>
              <a:t>it’s global </a:t>
            </a:r>
            <a:r>
              <a:rPr lang="en-US" sz="2000" dirty="0" smtClean="0"/>
              <a:t>and </a:t>
            </a:r>
            <a:br>
              <a:rPr lang="en-US" sz="2000" dirty="0" smtClean="0"/>
            </a:br>
            <a:r>
              <a:rPr lang="en-US" sz="2000" dirty="0" smtClean="0"/>
              <a:t>many companies offer the same solution</a:t>
            </a:r>
            <a:endParaRPr lang="nl-NL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152798" y="895362"/>
            <a:ext cx="4342970" cy="2643206"/>
            <a:chOff x="152798" y="791496"/>
            <a:chExt cx="4342970" cy="2643206"/>
          </a:xfrm>
        </p:grpSpPr>
        <p:sp>
          <p:nvSpPr>
            <p:cNvPr id="11" name="Rectangle 10"/>
            <p:cNvSpPr/>
            <p:nvPr/>
          </p:nvSpPr>
          <p:spPr>
            <a:xfrm>
              <a:off x="152798" y="791496"/>
              <a:ext cx="4342970" cy="2643206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800" dirty="0" smtClean="0"/>
                <a:t>Forecast: BIG Market for SaaS</a:t>
              </a:r>
              <a:endParaRPr lang="nl-NL" sz="1800" dirty="0"/>
            </a:p>
          </p:txBody>
        </p:sp>
        <p:pic>
          <p:nvPicPr>
            <p:cNvPr id="15" name="Picture 2" descr="C:\PROGRA~1\NETSNI~1\Cache\Captured2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47644" y="1547826"/>
              <a:ext cx="2474028" cy="1524000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3038444" y="1624026"/>
              <a:ext cx="1219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There is great market opportunity for hosting </a:t>
              </a:r>
              <a:r>
                <a:rPr lang="en-US" sz="1200" dirty="0" smtClean="0">
                  <a:solidFill>
                    <a:schemeClr val="bg1"/>
                  </a:solidFill>
                </a:rPr>
                <a:t>businesses… </a:t>
              </a:r>
              <a:endParaRPr lang="nl-NL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52798" y="3580510"/>
            <a:ext cx="4342970" cy="2643206"/>
            <a:chOff x="152798" y="3476644"/>
            <a:chExt cx="4342970" cy="2643206"/>
          </a:xfrm>
        </p:grpSpPr>
        <p:sp>
          <p:nvSpPr>
            <p:cNvPr id="13" name="Rectangle 12"/>
            <p:cNvSpPr/>
            <p:nvPr/>
          </p:nvSpPr>
          <p:spPr>
            <a:xfrm>
              <a:off x="152798" y="3476644"/>
              <a:ext cx="4342970" cy="2643206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800" dirty="0" smtClean="0"/>
                <a:t>Europe: &gt;1.350 HMC Providers</a:t>
              </a:r>
              <a:endParaRPr lang="nl-NL" sz="1800" dirty="0"/>
            </a:p>
          </p:txBody>
        </p:sp>
        <p:pic>
          <p:nvPicPr>
            <p:cNvPr id="16" name="Picture 2" descr="http://www.dutchspace.nl/uploadedImages/Press_and_Public/Ruimtevaart_en_Samenleving/Ruimtevaart_en_Europa/Envisat_Meris_Europe_mosaic_512-esa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295244" y="4062426"/>
              <a:ext cx="2538396" cy="1784810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2886044" y="4062426"/>
              <a:ext cx="1219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…and </a:t>
              </a:r>
              <a:r>
                <a:rPr lang="en-US" sz="1200" dirty="0" smtClean="0">
                  <a:solidFill>
                    <a:schemeClr val="bg1"/>
                  </a:solidFill>
                </a:rPr>
                <a:t>many providers offering comparable </a:t>
              </a:r>
              <a:r>
                <a:rPr lang="en-US" sz="1200" dirty="0" smtClean="0">
                  <a:solidFill>
                    <a:schemeClr val="bg1"/>
                  </a:solidFill>
                </a:rPr>
                <a:t>solutions.</a:t>
              </a:r>
              <a:endParaRPr lang="nl-NL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Enough Compelling Reasons to Buy HMC Services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685800"/>
          </a:xfrm>
        </p:spPr>
        <p:txBody>
          <a:bodyPr/>
          <a:lstStyle/>
          <a:p>
            <a:r>
              <a:rPr lang="en-US" dirty="0" smtClean="0"/>
              <a:t>Customer Experience Management is a Sales Weapon</a:t>
            </a:r>
            <a:endParaRPr lang="nl-N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5410200" y="4724400"/>
            <a:ext cx="1561495" cy="685800"/>
            <a:chOff x="5638800" y="4648200"/>
            <a:chExt cx="1561495" cy="685800"/>
          </a:xfrm>
        </p:grpSpPr>
        <p:sp>
          <p:nvSpPr>
            <p:cNvPr id="5" name="Right Brace 4"/>
            <p:cNvSpPr/>
            <p:nvPr/>
          </p:nvSpPr>
          <p:spPr bwMode="auto">
            <a:xfrm>
              <a:off x="5638800" y="4648200"/>
              <a:ext cx="304800" cy="685800"/>
            </a:xfrm>
            <a:prstGeom prst="rightBrace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80089" y="4750158"/>
              <a:ext cx="1220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Sales</a:t>
              </a:r>
              <a:endParaRPr lang="nl-N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685800" y="1143000"/>
            <a:ext cx="7543800" cy="4845050"/>
          </a:xfrm>
          <a:prstGeom prst="rect">
            <a:avLst/>
          </a:prstGeom>
          <a:solidFill>
            <a:schemeClr val="accent2">
              <a:lumMod val="60000"/>
              <a:lumOff val="40000"/>
              <a:alpha val="3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sx="1000" sy="1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endParaRPr lang="nl-NL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914400" y="1295400"/>
            <a:ext cx="1317625" cy="40626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Phases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WOW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Enjoyable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Functional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Uneventful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Missed it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/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Never Again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2395538" y="1298575"/>
            <a:ext cx="1828800" cy="40626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Feelings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“</a:t>
            </a:r>
            <a:r>
              <a:rPr lang="en-US" sz="1400" b="1" dirty="0">
                <a:solidFill>
                  <a:schemeClr val="bg1"/>
                </a:solidFill>
              </a:rPr>
              <a:t>I Love it”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“I like it”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“Works for me”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“OK”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“I Don’t Like it</a:t>
            </a:r>
            <a:r>
              <a:rPr lang="en-US" sz="1400" b="1" dirty="0" smtClean="0">
                <a:solidFill>
                  <a:schemeClr val="bg1"/>
                </a:solidFill>
              </a:rPr>
              <a:t>”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“I hate it”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191000" y="1298575"/>
            <a:ext cx="1828800" cy="40626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</a:rPr>
              <a:t>Memory</a:t>
            </a:r>
            <a:endParaRPr lang="en-US" sz="1800" b="1" dirty="0">
              <a:solidFill>
                <a:srgbClr val="FF0000"/>
              </a:solidFill>
            </a:endParaRPr>
          </a:p>
          <a:p>
            <a:pPr algn="ctr"/>
            <a:endParaRPr lang="en-US" sz="1600" b="1" dirty="0" smtClean="0"/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High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Mid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Low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None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Mid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High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5953125" y="1298575"/>
            <a:ext cx="2276475" cy="40430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tIns="36000" bIns="3600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Impact on Loyalty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Share </a:t>
            </a:r>
            <a:r>
              <a:rPr lang="en-US" sz="1400" b="1" dirty="0">
                <a:solidFill>
                  <a:schemeClr val="bg1"/>
                </a:solidFill>
              </a:rPr>
              <a:t>with Many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Share with few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Neutral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Decrease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66% decrease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100% Loss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143348" y="1812946"/>
            <a:ext cx="304800" cy="3673454"/>
            <a:chOff x="1872" y="1104"/>
            <a:chExt cx="152" cy="2640"/>
          </a:xfrm>
        </p:grpSpPr>
        <p:sp>
          <p:nvSpPr>
            <p:cNvPr id="117774" name="AutoShape 14"/>
            <p:cNvSpPr>
              <a:spLocks noChangeArrowheads="1"/>
            </p:cNvSpPr>
            <p:nvPr/>
          </p:nvSpPr>
          <p:spPr bwMode="auto">
            <a:xfrm>
              <a:off x="1872" y="1104"/>
              <a:ext cx="144" cy="816"/>
            </a:xfrm>
            <a:prstGeom prst="upArrow">
              <a:avLst>
                <a:gd name="adj1" fmla="val 50000"/>
                <a:gd name="adj2" fmla="val 92372"/>
              </a:avLst>
            </a:prstGeom>
            <a:solidFill>
              <a:srgbClr val="FF33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nl-NL"/>
            </a:p>
          </p:txBody>
        </p:sp>
        <p:sp>
          <p:nvSpPr>
            <p:cNvPr id="117775" name="AutoShape 15"/>
            <p:cNvSpPr>
              <a:spLocks noChangeArrowheads="1"/>
            </p:cNvSpPr>
            <p:nvPr/>
          </p:nvSpPr>
          <p:spPr bwMode="auto">
            <a:xfrm rot="10800000">
              <a:off x="1872" y="3072"/>
              <a:ext cx="144" cy="672"/>
            </a:xfrm>
            <a:prstGeom prst="upArrow">
              <a:avLst>
                <a:gd name="adj1" fmla="val 50000"/>
                <a:gd name="adj2" fmla="val 99988"/>
              </a:avLst>
            </a:prstGeom>
            <a:solidFill>
              <a:srgbClr val="FF33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nl-NL"/>
            </a:p>
          </p:txBody>
        </p:sp>
        <p:sp>
          <p:nvSpPr>
            <p:cNvPr id="117776" name="Rectangle 16"/>
            <p:cNvSpPr>
              <a:spLocks noChangeArrowheads="1"/>
            </p:cNvSpPr>
            <p:nvPr/>
          </p:nvSpPr>
          <p:spPr bwMode="auto">
            <a:xfrm rot="5400000">
              <a:off x="1224" y="2408"/>
              <a:ext cx="1440" cy="80"/>
            </a:xfrm>
            <a:prstGeom prst="rect">
              <a:avLst/>
            </a:prstGeom>
            <a:gradFill rotWithShape="1">
              <a:gsLst>
                <a:gs pos="0">
                  <a:srgbClr val="FF3300"/>
                </a:gs>
                <a:gs pos="50000">
                  <a:schemeClr val="bg1"/>
                </a:gs>
                <a:gs pos="100000">
                  <a:srgbClr val="FF3300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7777" name="AutoShape 17"/>
            <p:cNvSpPr>
              <a:spLocks noChangeArrowheads="1"/>
            </p:cNvSpPr>
            <p:nvPr/>
          </p:nvSpPr>
          <p:spPr bwMode="auto">
            <a:xfrm>
              <a:off x="1872" y="1104"/>
              <a:ext cx="152" cy="2640"/>
            </a:xfrm>
            <a:prstGeom prst="upDownArrow">
              <a:avLst>
                <a:gd name="adj1" fmla="val 51315"/>
                <a:gd name="adj2" fmla="val 9206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nl-NL"/>
            </a:p>
          </p:txBody>
        </p:sp>
      </p:grp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559158" y="457200"/>
            <a:ext cx="7772400" cy="685800"/>
          </a:xfrm>
        </p:spPr>
        <p:txBody>
          <a:bodyPr>
            <a:normAutofit/>
          </a:bodyPr>
          <a:lstStyle/>
          <a:p>
            <a:r>
              <a:rPr lang="nl-NL" dirty="0" smtClean="0"/>
              <a:t>Customer Experience Map – it is about choices</a:t>
            </a:r>
            <a:endParaRPr lang="nl-NL" dirty="0"/>
          </a:p>
        </p:txBody>
      </p:sp>
      <p:sp>
        <p:nvSpPr>
          <p:cNvPr id="23" name="TextBox 22"/>
          <p:cNvSpPr txBox="1"/>
          <p:nvPr/>
        </p:nvSpPr>
        <p:spPr>
          <a:xfrm>
            <a:off x="6581748" y="5654654"/>
            <a:ext cx="14141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 smtClean="0">
                <a:solidFill>
                  <a:schemeClr val="bg1"/>
                </a:solidFill>
              </a:rPr>
              <a:t>Source: Lior </a:t>
            </a:r>
            <a:r>
              <a:rPr lang="en-US" sz="1050" i="1" dirty="0" smtClean="0">
                <a:solidFill>
                  <a:schemeClr val="bg1"/>
                </a:solidFill>
              </a:rPr>
              <a:t>Arussy</a:t>
            </a:r>
            <a:endParaRPr lang="nl-NL" sz="1050" i="1" dirty="0">
              <a:solidFill>
                <a:schemeClr val="bg1"/>
              </a:solidFill>
            </a:endParaRPr>
          </a:p>
        </p:txBody>
      </p:sp>
      <p:grpSp>
        <p:nvGrpSpPr>
          <p:cNvPr id="25" name="Group 13"/>
          <p:cNvGrpSpPr>
            <a:grpSpLocks/>
          </p:cNvGrpSpPr>
          <p:nvPr/>
        </p:nvGrpSpPr>
        <p:grpSpPr bwMode="auto">
          <a:xfrm>
            <a:off x="5743548" y="1828800"/>
            <a:ext cx="304800" cy="3673454"/>
            <a:chOff x="1872" y="1104"/>
            <a:chExt cx="152" cy="2640"/>
          </a:xfrm>
        </p:grpSpPr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>
              <a:off x="1872" y="1104"/>
              <a:ext cx="144" cy="816"/>
            </a:xfrm>
            <a:prstGeom prst="upArrow">
              <a:avLst>
                <a:gd name="adj1" fmla="val 50000"/>
                <a:gd name="adj2" fmla="val 92372"/>
              </a:avLst>
            </a:prstGeom>
            <a:solidFill>
              <a:srgbClr val="FF33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nl-NL"/>
            </a:p>
          </p:txBody>
        </p:sp>
        <p:sp>
          <p:nvSpPr>
            <p:cNvPr id="27" name="AutoShape 15"/>
            <p:cNvSpPr>
              <a:spLocks noChangeArrowheads="1"/>
            </p:cNvSpPr>
            <p:nvPr/>
          </p:nvSpPr>
          <p:spPr bwMode="auto">
            <a:xfrm rot="10800000">
              <a:off x="1872" y="3072"/>
              <a:ext cx="144" cy="672"/>
            </a:xfrm>
            <a:prstGeom prst="upArrow">
              <a:avLst>
                <a:gd name="adj1" fmla="val 50000"/>
                <a:gd name="adj2" fmla="val 99988"/>
              </a:avLst>
            </a:prstGeom>
            <a:solidFill>
              <a:srgbClr val="FF33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nl-NL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 rot="5400000">
              <a:off x="1224" y="2408"/>
              <a:ext cx="1440" cy="80"/>
            </a:xfrm>
            <a:prstGeom prst="rect">
              <a:avLst/>
            </a:prstGeom>
            <a:gradFill rotWithShape="1">
              <a:gsLst>
                <a:gs pos="0">
                  <a:srgbClr val="FF3300"/>
                </a:gs>
                <a:gs pos="50000">
                  <a:schemeClr val="bg1"/>
                </a:gs>
                <a:gs pos="100000">
                  <a:srgbClr val="FF3300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9" name="AutoShape 17"/>
            <p:cNvSpPr>
              <a:spLocks noChangeArrowheads="1"/>
            </p:cNvSpPr>
            <p:nvPr/>
          </p:nvSpPr>
          <p:spPr bwMode="auto">
            <a:xfrm>
              <a:off x="1872" y="1104"/>
              <a:ext cx="152" cy="2640"/>
            </a:xfrm>
            <a:prstGeom prst="upDownArrow">
              <a:avLst>
                <a:gd name="adj1" fmla="val 51315"/>
                <a:gd name="adj2" fmla="val 9206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nl-NL"/>
            </a:p>
          </p:txBody>
        </p:sp>
      </p:grpSp>
      <p:grpSp>
        <p:nvGrpSpPr>
          <p:cNvPr id="30" name="Group 13"/>
          <p:cNvGrpSpPr>
            <a:grpSpLocks/>
          </p:cNvGrpSpPr>
          <p:nvPr/>
        </p:nvGrpSpPr>
        <p:grpSpPr bwMode="auto">
          <a:xfrm>
            <a:off x="2238348" y="1828800"/>
            <a:ext cx="304800" cy="3673454"/>
            <a:chOff x="1872" y="1104"/>
            <a:chExt cx="152" cy="2640"/>
          </a:xfrm>
        </p:grpSpPr>
        <p:sp>
          <p:nvSpPr>
            <p:cNvPr id="31" name="AutoShape 14"/>
            <p:cNvSpPr>
              <a:spLocks noChangeArrowheads="1"/>
            </p:cNvSpPr>
            <p:nvPr/>
          </p:nvSpPr>
          <p:spPr bwMode="auto">
            <a:xfrm>
              <a:off x="1872" y="1104"/>
              <a:ext cx="144" cy="816"/>
            </a:xfrm>
            <a:prstGeom prst="upArrow">
              <a:avLst>
                <a:gd name="adj1" fmla="val 50000"/>
                <a:gd name="adj2" fmla="val 92372"/>
              </a:avLst>
            </a:prstGeom>
            <a:solidFill>
              <a:srgbClr val="FF33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nl-NL"/>
            </a:p>
          </p:txBody>
        </p:sp>
        <p:sp>
          <p:nvSpPr>
            <p:cNvPr id="32" name="AutoShape 15"/>
            <p:cNvSpPr>
              <a:spLocks noChangeArrowheads="1"/>
            </p:cNvSpPr>
            <p:nvPr/>
          </p:nvSpPr>
          <p:spPr bwMode="auto">
            <a:xfrm rot="10800000">
              <a:off x="1872" y="3072"/>
              <a:ext cx="144" cy="672"/>
            </a:xfrm>
            <a:prstGeom prst="upArrow">
              <a:avLst>
                <a:gd name="adj1" fmla="val 50000"/>
                <a:gd name="adj2" fmla="val 99988"/>
              </a:avLst>
            </a:prstGeom>
            <a:solidFill>
              <a:srgbClr val="FF33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nl-NL"/>
            </a:p>
          </p:txBody>
        </p:sp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 rot="5400000">
              <a:off x="1224" y="2408"/>
              <a:ext cx="1440" cy="80"/>
            </a:xfrm>
            <a:prstGeom prst="rect">
              <a:avLst/>
            </a:prstGeom>
            <a:gradFill rotWithShape="1">
              <a:gsLst>
                <a:gs pos="0">
                  <a:srgbClr val="FF3300"/>
                </a:gs>
                <a:gs pos="50000">
                  <a:schemeClr val="bg1"/>
                </a:gs>
                <a:gs pos="100000">
                  <a:srgbClr val="FF3300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4" name="AutoShape 17"/>
            <p:cNvSpPr>
              <a:spLocks noChangeArrowheads="1"/>
            </p:cNvSpPr>
            <p:nvPr/>
          </p:nvSpPr>
          <p:spPr bwMode="auto">
            <a:xfrm>
              <a:off x="1872" y="1104"/>
              <a:ext cx="152" cy="2640"/>
            </a:xfrm>
            <a:prstGeom prst="upDownArrow">
              <a:avLst>
                <a:gd name="adj1" fmla="val 51315"/>
                <a:gd name="adj2" fmla="val 9206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nl-NL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848600" cy="1162050"/>
          </a:xfrm>
        </p:spPr>
        <p:txBody>
          <a:bodyPr/>
          <a:lstStyle/>
          <a:p>
            <a:r>
              <a:rPr lang="en-US" dirty="0" smtClean="0"/>
              <a:t>Surprise customers consistently with</a:t>
            </a:r>
            <a:br>
              <a:rPr lang="en-US" dirty="0" smtClean="0"/>
            </a:br>
            <a:r>
              <a:rPr lang="en-US" dirty="0" smtClean="0"/>
              <a:t>“WOW” Experiences</a:t>
            </a:r>
            <a:endParaRPr lang="nl-NL" dirty="0"/>
          </a:p>
        </p:txBody>
      </p:sp>
      <p:pic>
        <p:nvPicPr>
          <p:cNvPr id="12" name="Content Placeholder 11" descr="11. b2bAlive Workshop - Magyar - Lior Arussy's WOW Sheet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3575050" y="1282700"/>
            <a:ext cx="5111750" cy="38338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2374899"/>
          </a:xfrm>
        </p:spPr>
        <p:txBody>
          <a:bodyPr/>
          <a:lstStyle/>
          <a:p>
            <a:pPr marL="180975" indent="-180975"/>
            <a:r>
              <a:rPr lang="en-US" sz="2800" dirty="0" smtClean="0"/>
              <a:t>Why?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US" sz="2000" dirty="0" smtClean="0"/>
              <a:t>Only WOW experiences help you create </a:t>
            </a:r>
            <a:r>
              <a:rPr lang="en-US" sz="2000" dirty="0" smtClean="0"/>
              <a:t>loyal customers</a:t>
            </a:r>
            <a:r>
              <a:rPr lang="en-US" sz="2000" dirty="0" smtClean="0"/>
              <a:t>, and…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US" sz="2000" dirty="0" smtClean="0"/>
              <a:t>Achieve 10%-20% sales conversion</a:t>
            </a:r>
            <a:endParaRPr lang="nl-NL" sz="2000" dirty="0" smtClean="0"/>
          </a:p>
        </p:txBody>
      </p:sp>
      <p:pic>
        <p:nvPicPr>
          <p:cNvPr id="13" name="Content Placeholder 12" descr="6a. b2bAlive Workshop - Magyar - Example HE Service Blueprint.jpg"/>
          <p:cNvPicPr>
            <a:picLocks noGrp="1" noChangeAspect="1"/>
          </p:cNvPicPr>
          <p:nvPr>
            <p:ph sz="quarter" idx="4294967295"/>
          </p:nvPr>
        </p:nvPicPr>
        <p:blipFill>
          <a:blip r:embed="rId4" cstate="email"/>
          <a:stretch>
            <a:fillRect/>
          </a:stretch>
        </p:blipFill>
        <p:spPr>
          <a:xfrm>
            <a:off x="5480050" y="3505200"/>
            <a:ext cx="3663950" cy="2590800"/>
          </a:xfrm>
        </p:spPr>
      </p:pic>
      <p:sp>
        <p:nvSpPr>
          <p:cNvPr id="9" name="Rectangle 8"/>
          <p:cNvSpPr/>
          <p:nvPr/>
        </p:nvSpPr>
        <p:spPr bwMode="auto">
          <a:xfrm>
            <a:off x="4343400" y="2286000"/>
            <a:ext cx="3733800" cy="457200"/>
          </a:xfrm>
          <a:prstGeom prst="rect">
            <a:avLst/>
          </a:prstGeom>
          <a:solidFill>
            <a:schemeClr val="accent1">
              <a:alpha val="3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61" charset="0"/>
              <a:ea typeface="MS PGothic" pitchFamily="34" charset="-128"/>
              <a:cs typeface="MS PGothic" pitchFamily="3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create “Never Again” Experiences…</a:t>
            </a:r>
            <a:endParaRPr lang="nl-NL" dirty="0"/>
          </a:p>
        </p:txBody>
      </p:sp>
      <p:pic>
        <p:nvPicPr>
          <p:cNvPr id="134149" name="Picture 5" descr="Iceber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200400" y="1335504"/>
            <a:ext cx="5943600" cy="4836695"/>
          </a:xfrm>
          <a:noFill/>
          <a:ln/>
        </p:spPr>
      </p:pic>
      <p:sp>
        <p:nvSpPr>
          <p:cNvPr id="6" name="TextBox 5"/>
          <p:cNvSpPr txBox="1"/>
          <p:nvPr/>
        </p:nvSpPr>
        <p:spPr>
          <a:xfrm>
            <a:off x="685800" y="18288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For every 1 unhappy customer you create…</a:t>
            </a:r>
            <a:endParaRPr lang="nl-NL" sz="1600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10800000">
            <a:off x="381000" y="2743200"/>
            <a:ext cx="8763000" cy="1588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09600" y="3048000"/>
            <a:ext cx="243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…there are 26 other unhappy customers who say nothing. </a:t>
            </a:r>
          </a:p>
          <a:p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of those 26, 24 will leave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4495800"/>
            <a:ext cx="20072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 U.S. Office of Consumer Affairs</a:t>
            </a:r>
            <a:endParaRPr lang="nl-NL" sz="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90800" y="1752600"/>
            <a:ext cx="4038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Campaign Success Criteria</a:t>
            </a:r>
            <a:endParaRPr lang="nl-NL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algn="ctr"/>
            <a:r>
              <a:rPr lang="en-US" sz="2800" dirty="0" smtClean="0"/>
              <a:t>Prepare &amp; Execute Campaigns</a:t>
            </a:r>
            <a:endParaRPr lang="nl-NL" dirty="0"/>
          </a:p>
        </p:txBody>
      </p:sp>
      <p:grpSp>
        <p:nvGrpSpPr>
          <p:cNvPr id="43" name="Group 42"/>
          <p:cNvGrpSpPr/>
          <p:nvPr/>
        </p:nvGrpSpPr>
        <p:grpSpPr>
          <a:xfrm>
            <a:off x="3124200" y="737316"/>
            <a:ext cx="2895600" cy="2679879"/>
            <a:chOff x="3124200" y="737316"/>
            <a:chExt cx="2895600" cy="2679879"/>
          </a:xfrm>
        </p:grpSpPr>
        <p:sp>
          <p:nvSpPr>
            <p:cNvPr id="30" name="Rectangle 29"/>
            <p:cNvSpPr/>
            <p:nvPr/>
          </p:nvSpPr>
          <p:spPr>
            <a:xfrm>
              <a:off x="3124200" y="902595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Design WOW Offers &amp; Processes</a:t>
              </a: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0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Be </a:t>
              </a:r>
              <a:r>
                <a:rPr lang="en-US" sz="1400" dirty="0" smtClean="0">
                  <a:solidFill>
                    <a:schemeClr val="bg1"/>
                  </a:solidFill>
                </a:rPr>
                <a:t>Ambitious</a:t>
              </a:r>
              <a:endParaRPr lang="nl-NL" sz="1400" dirty="0">
                <a:solidFill>
                  <a:schemeClr val="bg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4343400" y="737316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(2)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pic>
          <p:nvPicPr>
            <p:cNvPr id="33" name="Picture 32" descr="6a. b2bAlive Workshop - Magyar - Example HE Service Blueprint.jpg"/>
            <p:cNvPicPr>
              <a:picLocks noChangeAspect="1"/>
            </p:cNvPicPr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3276600" y="1650642"/>
              <a:ext cx="1219200" cy="1143000"/>
            </a:xfrm>
            <a:prstGeom prst="rect">
              <a:avLst/>
            </a:prstGeom>
          </p:spPr>
        </p:pic>
        <p:pic>
          <p:nvPicPr>
            <p:cNvPr id="35" name="Picture 34" descr="Lior Arussy's WOW Experience.jpg"/>
            <p:cNvPicPr>
              <a:picLocks noChangeAspect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>
            <a:xfrm>
              <a:off x="4572000" y="1650642"/>
              <a:ext cx="1219200" cy="1143000"/>
            </a:xfrm>
            <a:prstGeom prst="rect">
              <a:avLst/>
            </a:prstGeom>
          </p:spPr>
        </p:pic>
      </p:grpSp>
      <p:grpSp>
        <p:nvGrpSpPr>
          <p:cNvPr id="42" name="Group 41"/>
          <p:cNvGrpSpPr/>
          <p:nvPr/>
        </p:nvGrpSpPr>
        <p:grpSpPr>
          <a:xfrm>
            <a:off x="6146442" y="737316"/>
            <a:ext cx="2895600" cy="2679879"/>
            <a:chOff x="6146442" y="737316"/>
            <a:chExt cx="2895600" cy="2679879"/>
          </a:xfrm>
        </p:grpSpPr>
        <p:sp>
          <p:nvSpPr>
            <p:cNvPr id="40" name="Rectangle 39"/>
            <p:cNvSpPr/>
            <p:nvPr/>
          </p:nvSpPr>
          <p:spPr>
            <a:xfrm>
              <a:off x="6146442" y="902595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Align </a:t>
              </a:r>
              <a:r>
                <a:rPr lang="en-US" sz="1400" i="1" dirty="0" smtClean="0">
                  <a:solidFill>
                    <a:schemeClr val="bg1"/>
                  </a:solidFill>
                </a:rPr>
                <a:t>all</a:t>
              </a:r>
              <a:r>
                <a:rPr lang="en-US" sz="1400" dirty="0" smtClean="0">
                  <a:solidFill>
                    <a:schemeClr val="bg1"/>
                  </a:solidFill>
                </a:rPr>
                <a:t> IT Systems &amp; Processes</a:t>
              </a: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0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One </a:t>
              </a:r>
              <a:r>
                <a:rPr lang="en-US" sz="1400" dirty="0" smtClean="0">
                  <a:solidFill>
                    <a:schemeClr val="bg1"/>
                  </a:solidFill>
                </a:rPr>
                <a:t>shared goal</a:t>
              </a:r>
              <a:endParaRPr lang="nl-NL" sz="1400" dirty="0">
                <a:solidFill>
                  <a:schemeClr val="bg1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7289442" y="737316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(3)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pic>
          <p:nvPicPr>
            <p:cNvPr id="2052" name="Picture 4" descr="http://www.fusepoint.com/english/images/data_center_thumb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6705600" y="1590675"/>
              <a:ext cx="1762953" cy="1228725"/>
            </a:xfrm>
            <a:prstGeom prst="rect">
              <a:avLst/>
            </a:prstGeom>
            <a:noFill/>
          </p:spPr>
        </p:pic>
      </p:grpSp>
      <p:grpSp>
        <p:nvGrpSpPr>
          <p:cNvPr id="37" name="Group 36"/>
          <p:cNvGrpSpPr/>
          <p:nvPr/>
        </p:nvGrpSpPr>
        <p:grpSpPr>
          <a:xfrm>
            <a:off x="3124200" y="3429000"/>
            <a:ext cx="2895600" cy="2678805"/>
            <a:chOff x="3124200" y="3429000"/>
            <a:chExt cx="2895600" cy="2678805"/>
          </a:xfrm>
        </p:grpSpPr>
        <p:sp>
          <p:nvSpPr>
            <p:cNvPr id="29" name="Rectangle 28"/>
            <p:cNvSpPr/>
            <p:nvPr/>
          </p:nvSpPr>
          <p:spPr>
            <a:xfrm>
              <a:off x="3124200" y="3593205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Execute </a:t>
              </a:r>
              <a:r>
                <a:rPr lang="en-US" sz="1400" dirty="0" smtClean="0">
                  <a:solidFill>
                    <a:schemeClr val="bg1"/>
                  </a:solidFill>
                </a:rPr>
                <a:t>with Discipline</a:t>
              </a: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4267200" y="3429000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(5)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038600" y="4038600"/>
              <a:ext cx="1066800" cy="1763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1" name="Group 30"/>
          <p:cNvGrpSpPr/>
          <p:nvPr/>
        </p:nvGrpSpPr>
        <p:grpSpPr>
          <a:xfrm>
            <a:off x="128790" y="737316"/>
            <a:ext cx="2895600" cy="2679879"/>
            <a:chOff x="128790" y="737316"/>
            <a:chExt cx="2895600" cy="2679879"/>
          </a:xfrm>
        </p:grpSpPr>
        <p:sp>
          <p:nvSpPr>
            <p:cNvPr id="16" name="Rectangle 15"/>
            <p:cNvSpPr/>
            <p:nvPr/>
          </p:nvSpPr>
          <p:spPr>
            <a:xfrm>
              <a:off x="128790" y="902595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Form the Best Project Team</a:t>
              </a: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1400" dirty="0" smtClean="0">
                <a:solidFill>
                  <a:schemeClr val="bg1"/>
                </a:solidFill>
              </a:endParaRPr>
            </a:p>
            <a:p>
              <a:pPr algn="ctr"/>
              <a:endParaRPr lang="en-US" sz="7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Complete in RASCI chart</a:t>
              </a:r>
              <a:endParaRPr lang="nl-NL" sz="1400" dirty="0">
                <a:solidFill>
                  <a:schemeClr val="bg1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1347990" y="737316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(1)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pic>
          <p:nvPicPr>
            <p:cNvPr id="35842" name="Picture 2" descr="http://www.webcast-inc.com.ph/images/teamwork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762000" y="1447800"/>
              <a:ext cx="1739900" cy="1304925"/>
            </a:xfrm>
            <a:prstGeom prst="rect">
              <a:avLst/>
            </a:prstGeom>
            <a:noFill/>
          </p:spPr>
        </p:pic>
      </p:grpSp>
      <p:grpSp>
        <p:nvGrpSpPr>
          <p:cNvPr id="36" name="Group 35"/>
          <p:cNvGrpSpPr/>
          <p:nvPr/>
        </p:nvGrpSpPr>
        <p:grpSpPr>
          <a:xfrm>
            <a:off x="128790" y="3429000"/>
            <a:ext cx="2895600" cy="2678805"/>
            <a:chOff x="128790" y="3429000"/>
            <a:chExt cx="2895600" cy="2678805"/>
          </a:xfrm>
        </p:grpSpPr>
        <p:sp>
          <p:nvSpPr>
            <p:cNvPr id="15" name="Rectangle 14"/>
            <p:cNvSpPr/>
            <p:nvPr/>
          </p:nvSpPr>
          <p:spPr>
            <a:xfrm>
              <a:off x="128790" y="3593205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Prepare your Database</a:t>
              </a:r>
              <a:endParaRPr lang="nl-NL" sz="1400" dirty="0">
                <a:solidFill>
                  <a:schemeClr val="bg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1295400" y="3429000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(4)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pic>
          <p:nvPicPr>
            <p:cNvPr id="35844" name="Picture 4" descr="http://www.agiledata.org/images/refactorings/migrateMethodFromDatabase.gif"/>
            <p:cNvPicPr>
              <a:picLocks noChangeAspect="1" noChangeArrowheads="1"/>
            </p:cNvPicPr>
            <p:nvPr/>
          </p:nvPicPr>
          <p:blipFill>
            <a:blip r:embed="rId8" cstate="email"/>
            <a:srcRect/>
            <a:stretch>
              <a:fillRect/>
            </a:stretch>
          </p:blipFill>
          <p:spPr bwMode="auto">
            <a:xfrm>
              <a:off x="762000" y="4095749"/>
              <a:ext cx="1522938" cy="1619251"/>
            </a:xfrm>
            <a:prstGeom prst="rect">
              <a:avLst/>
            </a:prstGeom>
            <a:noFill/>
          </p:spPr>
        </p:pic>
      </p:grpSp>
      <p:grpSp>
        <p:nvGrpSpPr>
          <p:cNvPr id="41" name="Group 40"/>
          <p:cNvGrpSpPr/>
          <p:nvPr/>
        </p:nvGrpSpPr>
        <p:grpSpPr>
          <a:xfrm>
            <a:off x="6146442" y="3429000"/>
            <a:ext cx="2895600" cy="2678805"/>
            <a:chOff x="6146442" y="3429000"/>
            <a:chExt cx="2895600" cy="2678805"/>
          </a:xfrm>
        </p:grpSpPr>
        <p:sp>
          <p:nvSpPr>
            <p:cNvPr id="39" name="Rectangle 38"/>
            <p:cNvSpPr/>
            <p:nvPr/>
          </p:nvSpPr>
          <p:spPr>
            <a:xfrm>
              <a:off x="6146442" y="3593205"/>
              <a:ext cx="2895600" cy="2514600"/>
            </a:xfrm>
            <a:prstGeom prst="rect">
              <a:avLst/>
            </a:prstGeom>
            <a:solidFill>
              <a:schemeClr val="accent2">
                <a:lumMod val="75000"/>
                <a:alpha val="11000"/>
              </a:schemeClr>
            </a:solidFill>
            <a:scene3d>
              <a:camera prst="orthographicFront">
                <a:rot lat="600000" lon="0" rev="0"/>
              </a:camera>
              <a:lightRig rig="threePt" dir="t"/>
            </a:scene3d>
            <a:sp3d>
              <a:bevelT w="260350" h="20955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t" anchorCtr="0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Learn from every campaign</a:t>
              </a:r>
              <a:endParaRPr lang="nl-NL" sz="1400" dirty="0">
                <a:solidFill>
                  <a:schemeClr val="bg1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7289442" y="3429000"/>
              <a:ext cx="609600" cy="533400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9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(6)</a:t>
              </a:r>
              <a:endParaRPr kumimoji="0" lang="nl-NL" sz="1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  <p:pic>
          <p:nvPicPr>
            <p:cNvPr id="35846" name="Picture 6" descr="http://www.adm.monash.edu.au/cheq/assets/images/quality-cycle2.jpg"/>
            <p:cNvPicPr>
              <a:picLocks noChangeAspect="1" noChangeArrowheads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 bwMode="auto">
            <a:xfrm>
              <a:off x="6477000" y="4038600"/>
              <a:ext cx="2095098" cy="181927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65f2fd9-a910-4181-819f-99186ebd1ae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65f2fd9-a910-4181-819f-99186ebd1ae2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Segoe"/>
        <a:ea typeface="MS PGothic"/>
        <a:cs typeface="MS PGothic"/>
      </a:majorFont>
      <a:minorFont>
        <a:latin typeface="Segoe"/>
        <a:ea typeface="MS PGothic"/>
        <a:cs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61" charset="0"/>
            <a:ea typeface="MS PGothic" pitchFamily="34" charset="-128"/>
            <a:cs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61" charset="0"/>
            <a:ea typeface="MS PGothic" pitchFamily="34" charset="-128"/>
            <a:cs typeface="MS PGothic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D46F7EC7E95947B67BEC980D487292" ma:contentTypeVersion="0" ma:contentTypeDescription="Create a new document." ma:contentTypeScope="" ma:versionID="5e8459bbc925ded571ac90d9a99ef01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E3CEE0C-8223-4E6A-A6B2-E35FD497B88C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DCDC54F-2786-4C7F-A614-C0CE0AC661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0BA5BC-109A-4400-BE69-7172F535BF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Starr Dual G5:Applications:Microsoft Office 2004:Templates:Presentations:Designs:Bold Stripes</Template>
  <TotalTime>2164</TotalTime>
  <Words>619</Words>
  <Application>Microsoft Office PowerPoint</Application>
  <PresentationFormat>On-screen Show (4:3)</PresentationFormat>
  <Paragraphs>254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 Presentation</vt:lpstr>
      <vt:lpstr>Rutger Pekelharing </vt:lpstr>
      <vt:lpstr>The SaaS Market—it’s big, it’s global and  many companies offer the same solution</vt:lpstr>
      <vt:lpstr>Enough Compelling Reasons to Buy HMC Services</vt:lpstr>
      <vt:lpstr>Customer Experience Management is a Sales Weapon</vt:lpstr>
      <vt:lpstr>Customer Experience Map – it is about choices</vt:lpstr>
      <vt:lpstr>Surprise customers consistently with “WOW” Experiences</vt:lpstr>
      <vt:lpstr>If you create “Never Again” Experiences…</vt:lpstr>
      <vt:lpstr>Slide 8</vt:lpstr>
      <vt:lpstr>Prepare &amp; Execute Campaigns</vt:lpstr>
      <vt:lpstr>Sales Execution - Agent Management</vt:lpstr>
      <vt:lpstr>For the “How To” Read: “Outbound Sales Playbook – Hosted Exchange”</vt:lpstr>
      <vt:lpstr>Slide 12</vt:lpstr>
      <vt:lpstr>Slide 13</vt:lpstr>
      <vt:lpstr>Thank you</vt:lpstr>
    </vt:vector>
  </TitlesOfParts>
  <Company>Mark Braithwaite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Braithwaite</dc:creator>
  <cp:lastModifiedBy>Melissa Anne Povey (BuzzBee Company)</cp:lastModifiedBy>
  <cp:revision>151</cp:revision>
  <dcterms:created xsi:type="dcterms:W3CDTF">2008-10-17T16:12:13Z</dcterms:created>
  <dcterms:modified xsi:type="dcterms:W3CDTF">2009-06-22T19:17:34Z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New Communications Sector PowerPoint presentation template.  White background, designed for everyday use, for internal and external presentations</vt:lpwstr>
  </property>
  <property fmtid="{D5CDD505-2E9C-101B-9397-08002B2CF9AE}" pid="3" name="Owner">
    <vt:lpwstr>Beth Morrissey</vt:lpwstr>
  </property>
  <property fmtid="{D5CDD505-2E9C-101B-9397-08002B2CF9AE}" pid="4" name="Status">
    <vt:lpwstr>Final</vt:lpwstr>
  </property>
  <property fmtid="{D5CDD505-2E9C-101B-9397-08002B2CF9AE}" pid="5" name="ContentTypeId">
    <vt:lpwstr>0x01010085D46F7EC7E95947B67BEC980D487292</vt:lpwstr>
  </property>
  <property fmtid="{D5CDD505-2E9C-101B-9397-08002B2CF9AE}" pid="6" name="_MarkAsFinal">
    <vt:bool>true</vt:bool>
  </property>
</Properties>
</file>