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6" r:id="rId4"/>
  </p:sldMasterIdLst>
  <p:notesMasterIdLst>
    <p:notesMasterId r:id="rId32"/>
  </p:notesMasterIdLst>
  <p:handoutMasterIdLst>
    <p:handoutMasterId r:id="rId33"/>
  </p:handoutMasterIdLst>
  <p:sldIdLst>
    <p:sldId id="309" r:id="rId5"/>
    <p:sldId id="310" r:id="rId6"/>
    <p:sldId id="338" r:id="rId7"/>
    <p:sldId id="311" r:id="rId8"/>
    <p:sldId id="312" r:id="rId9"/>
    <p:sldId id="313" r:id="rId10"/>
    <p:sldId id="321" r:id="rId11"/>
    <p:sldId id="314" r:id="rId12"/>
    <p:sldId id="316" r:id="rId13"/>
    <p:sldId id="317" r:id="rId14"/>
    <p:sldId id="319" r:id="rId15"/>
    <p:sldId id="330" r:id="rId16"/>
    <p:sldId id="322" r:id="rId17"/>
    <p:sldId id="323" r:id="rId18"/>
    <p:sldId id="324" r:id="rId19"/>
    <p:sldId id="327" r:id="rId20"/>
    <p:sldId id="325" r:id="rId21"/>
    <p:sldId id="326" r:id="rId22"/>
    <p:sldId id="339" r:id="rId23"/>
    <p:sldId id="328" r:id="rId24"/>
    <p:sldId id="329" r:id="rId25"/>
    <p:sldId id="332" r:id="rId26"/>
    <p:sldId id="333" r:id="rId27"/>
    <p:sldId id="335" r:id="rId28"/>
    <p:sldId id="334" r:id="rId29"/>
    <p:sldId id="336" r:id="rId30"/>
    <p:sldId id="33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47" autoAdjust="0"/>
    <p:restoredTop sz="73293" autoAdjust="0"/>
  </p:normalViewPr>
  <p:slideViewPr>
    <p:cSldViewPr>
      <p:cViewPr varScale="1">
        <p:scale>
          <a:sx n="110" d="100"/>
          <a:sy n="11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F406A-F9E5-49CD-A616-21C5B61B2593}" type="doc">
      <dgm:prSet loTypeId="urn:microsoft.com/office/officeart/2005/8/layout/cycle8" loCatId="cycle" qsTypeId="urn:microsoft.com/office/officeart/2005/8/quickstyle/3d2" qsCatId="3D" csTypeId="urn:microsoft.com/office/officeart/2005/8/colors/colorful5" csCatId="colorful" phldr="1"/>
      <dgm:spPr/>
    </dgm:pt>
    <dgm:pt modelId="{58F0B2C8-6958-4E08-A160-4749E6C28E6A}">
      <dgm:prSet custT="1"/>
      <dgm:spPr>
        <a:xfrm>
          <a:off x="1560927" y="300425"/>
          <a:ext cx="3840480" cy="3840480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Hard-ware Provi-sioning</a:t>
          </a:r>
          <a:endParaRPr lang="en-US" sz="16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318699D-281E-4B70-8BFE-2BD958A40504}" type="parTrans" cxnId="{9228CAC1-B526-4330-8586-B8FBF61E3E8F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948C6A1D-28E3-4A83-B2D2-0877763146A8}" type="sibTrans" cxnId="{9228CAC1-B526-4330-8586-B8FBF61E3E8F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6FF95E8F-5EA6-45C6-A199-076B6CC8C184}">
      <dgm:prSet custT="1"/>
      <dgm:spPr>
        <a:xfrm>
          <a:off x="1637140" y="347759"/>
          <a:ext cx="3840480" cy="3840480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rgbClr val="4BACC6">
                <a:hueOff val="-1986775"/>
                <a:satOff val="7962"/>
                <a:lumOff val="1726"/>
                <a:alphaOff val="0"/>
                <a:shade val="51000"/>
                <a:satMod val="130000"/>
              </a:srgbClr>
            </a:gs>
            <a:gs pos="80000">
              <a:srgbClr val="4BACC6">
                <a:hueOff val="-1986775"/>
                <a:satOff val="7962"/>
                <a:lumOff val="1726"/>
                <a:alphaOff val="0"/>
                <a:shade val="93000"/>
                <a:satMod val="130000"/>
              </a:srgbClr>
            </a:gs>
            <a:gs pos="100000">
              <a:srgbClr val="4BACC6">
                <a:hueOff val="-1986775"/>
                <a:satOff val="7962"/>
                <a:lumOff val="172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Work-load Provi-sioning</a:t>
          </a:r>
          <a:endParaRPr lang="en-US" sz="16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21A8581-F086-40A9-A386-02513AE560B4}" type="sibTrans" cxnId="{6D3AB1D5-C8A9-4F44-823E-E09CF505141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31008766-733C-4077-ADE7-2F4AFEDD87BC}" type="parTrans" cxnId="{6D3AB1D5-C8A9-4F44-823E-E09CF505141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84BDB3DA-206D-4D58-9760-1B387C66AEE0}">
      <dgm:prSet custT="1"/>
      <dgm:spPr>
        <a:xfrm>
          <a:off x="1499980" y="426855"/>
          <a:ext cx="3840480" cy="3840480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rgbClr val="4BACC6">
                <a:hueOff val="-5960326"/>
                <a:satOff val="23887"/>
                <a:lumOff val="5177"/>
                <a:alphaOff val="0"/>
                <a:shade val="51000"/>
                <a:satMod val="130000"/>
              </a:srgbClr>
            </a:gs>
            <a:gs pos="80000">
              <a:srgbClr val="4BACC6">
                <a:hueOff val="-5960326"/>
                <a:satOff val="23887"/>
                <a:lumOff val="5177"/>
                <a:alphaOff val="0"/>
                <a:shade val="93000"/>
                <a:satMod val="130000"/>
              </a:srgbClr>
            </a:gs>
            <a:gs pos="100000">
              <a:srgbClr val="4BACC6">
                <a:hueOff val="-5960326"/>
                <a:satOff val="23887"/>
                <a:lumOff val="517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Monit-oring</a:t>
          </a:r>
          <a:endParaRPr lang="en-US" sz="16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4B43FE6-E3CB-4373-B51E-7E679A85C396}" type="sibTrans" cxnId="{7C3B902E-8AB5-4F4B-8BF0-37EB3A288C19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7F08A4F3-7DFC-48B2-AE0A-693A88DABC9C}" type="parTrans" cxnId="{7C3B902E-8AB5-4F4B-8BF0-37EB3A288C19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26B501D8-7E4C-4AF6-B313-9FB924A2E3CE}">
      <dgm:prSet custT="1"/>
      <dgm:spPr>
        <a:xfrm>
          <a:off x="1499980" y="268664"/>
          <a:ext cx="3840480" cy="3840480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shade val="51000"/>
                <a:satMod val="130000"/>
              </a:srgbClr>
            </a:gs>
            <a:gs pos="80000">
              <a:srgbClr val="4BACC6">
                <a:hueOff val="-9933876"/>
                <a:satOff val="39811"/>
                <a:lumOff val="8628"/>
                <a:alphaOff val="0"/>
                <a:shade val="93000"/>
                <a:satMod val="13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Backup</a:t>
          </a:r>
        </a:p>
      </dgm:t>
    </dgm:pt>
    <dgm:pt modelId="{A17641EF-1496-4C7F-9AD3-79D359DF744E}" type="parTrans" cxnId="{1C31B773-FEDD-4F08-9D59-F48C2418821B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38BDEFB7-7F8E-4743-A2F8-D448AB2C6C8A}" type="sibTrans" cxnId="{1C31B773-FEDD-4F08-9D59-F48C2418821B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8D521FA9-4AB5-4E88-9DAB-1962BE11D44F}">
      <dgm:prSet custT="1"/>
      <dgm:spPr>
        <a:xfrm>
          <a:off x="1591420" y="426855"/>
          <a:ext cx="3840480" cy="3840480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rgbClr val="4BACC6">
                <a:hueOff val="-3973551"/>
                <a:satOff val="15924"/>
                <a:lumOff val="3451"/>
                <a:alphaOff val="0"/>
                <a:shade val="51000"/>
                <a:satMod val="130000"/>
              </a:srgbClr>
            </a:gs>
            <a:gs pos="80000">
              <a:srgbClr val="4BACC6">
                <a:hueOff val="-3973551"/>
                <a:satOff val="15924"/>
                <a:lumOff val="3451"/>
                <a:alphaOff val="0"/>
                <a:shade val="93000"/>
                <a:satMod val="130000"/>
              </a:srgbClr>
            </a:gs>
            <a:gs pos="100000">
              <a:srgbClr val="4BACC6">
                <a:hueOff val="-3973551"/>
                <a:satOff val="15924"/>
                <a:lumOff val="345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Patch-ing</a:t>
          </a:r>
          <a:endParaRPr lang="en-US" sz="16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E39C7C6-A4E7-4952-AAE4-7DEE4A25F93C}" type="parTrans" cxnId="{764B75F1-1FA1-46E2-A562-BD7C3ECB353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EFC947D5-BD18-4C14-A9F5-ADC2347859C0}" type="sibTrans" cxnId="{764B75F1-1FA1-46E2-A562-BD7C3ECB353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1E7F139F-A21E-4A3C-934A-88C5083BA195}">
      <dgm:prSet custT="1"/>
      <dgm:spPr>
        <a:xfrm>
          <a:off x="1454260" y="347759"/>
          <a:ext cx="3840480" cy="3840480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rgbClr val="4BACC6">
                <a:hueOff val="-7947101"/>
                <a:satOff val="31849"/>
                <a:lumOff val="6902"/>
                <a:alphaOff val="0"/>
                <a:shade val="51000"/>
                <a:satMod val="130000"/>
              </a:srgbClr>
            </a:gs>
            <a:gs pos="80000">
              <a:srgbClr val="4BACC6">
                <a:hueOff val="-7947101"/>
                <a:satOff val="31849"/>
                <a:lumOff val="6902"/>
                <a:alphaOff val="0"/>
                <a:shade val="93000"/>
                <a:satMod val="130000"/>
              </a:srgbClr>
            </a:gs>
            <a:gs pos="100000">
              <a:srgbClr val="4BACC6">
                <a:hueOff val="-7947101"/>
                <a:satOff val="31849"/>
                <a:lumOff val="690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Disaster Recov-ery</a:t>
          </a:r>
          <a:endParaRPr lang="en-US" sz="16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EB647A5-FABD-417A-AC88-C85368B7EE2E}" type="parTrans" cxnId="{813CE87A-5F0A-4AEC-8E05-7C5562F041B3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31BEA64F-F726-4E62-B6EF-68F9BEC55F9D}" type="sibTrans" cxnId="{813CE87A-5F0A-4AEC-8E05-7C5562F041B3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A5CA2ACD-5F7A-4595-9D45-1843CC3F0A08}" type="pres">
      <dgm:prSet presAssocID="{25DF406A-F9E5-49CD-A616-21C5B61B2593}" presName="compositeShape" presStyleCnt="0">
        <dgm:presLayoutVars>
          <dgm:chMax val="7"/>
          <dgm:dir/>
          <dgm:resizeHandles val="exact"/>
        </dgm:presLayoutVars>
      </dgm:prSet>
      <dgm:spPr/>
    </dgm:pt>
    <dgm:pt modelId="{D2C24011-8F85-4456-87AC-F1CCA0454A45}" type="pres">
      <dgm:prSet presAssocID="{25DF406A-F9E5-49CD-A616-21C5B61B2593}" presName="wedge1" presStyleLbl="node1" presStyleIdx="0" presStyleCnt="6" custLinFactNeighborX="-794" custLinFactNeighborY="827"/>
      <dgm:spPr/>
      <dgm:t>
        <a:bodyPr/>
        <a:lstStyle/>
        <a:p>
          <a:endParaRPr lang="en-US"/>
        </a:p>
      </dgm:t>
    </dgm:pt>
    <dgm:pt modelId="{C4294C61-0DF2-4733-B7F6-BE2092C7B363}" type="pres">
      <dgm:prSet presAssocID="{25DF406A-F9E5-49CD-A616-21C5B61B2593}" presName="dummy1a" presStyleCnt="0"/>
      <dgm:spPr/>
    </dgm:pt>
    <dgm:pt modelId="{BA3C2571-C440-48C1-92C5-9458987A4984}" type="pres">
      <dgm:prSet presAssocID="{25DF406A-F9E5-49CD-A616-21C5B61B2593}" presName="dummy1b" presStyleCnt="0"/>
      <dgm:spPr/>
    </dgm:pt>
    <dgm:pt modelId="{BE3CE6DA-864C-4B1B-B17C-A4F015E51EE2}" type="pres">
      <dgm:prSet presAssocID="{25DF406A-F9E5-49CD-A616-21C5B61B2593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43712-9F65-4A50-B0F1-491E208D1051}" type="pres">
      <dgm:prSet presAssocID="{25DF406A-F9E5-49CD-A616-21C5B61B2593}" presName="wedge2" presStyleLbl="node1" presStyleIdx="1" presStyleCnt="6"/>
      <dgm:spPr/>
      <dgm:t>
        <a:bodyPr/>
        <a:lstStyle/>
        <a:p>
          <a:endParaRPr lang="en-US"/>
        </a:p>
      </dgm:t>
    </dgm:pt>
    <dgm:pt modelId="{73ED5F0E-AF4E-40AD-81B1-056C537F112D}" type="pres">
      <dgm:prSet presAssocID="{25DF406A-F9E5-49CD-A616-21C5B61B2593}" presName="dummy2a" presStyleCnt="0"/>
      <dgm:spPr/>
    </dgm:pt>
    <dgm:pt modelId="{916FC6AE-5E61-4CA8-9452-753CC14FFB84}" type="pres">
      <dgm:prSet presAssocID="{25DF406A-F9E5-49CD-A616-21C5B61B2593}" presName="dummy2b" presStyleCnt="0"/>
      <dgm:spPr/>
    </dgm:pt>
    <dgm:pt modelId="{007A3F08-7969-472D-8652-FEE94211E0CA}" type="pres">
      <dgm:prSet presAssocID="{25DF406A-F9E5-49CD-A616-21C5B61B2593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3313E-E2DF-4BA5-8AF7-DD0314A28720}" type="pres">
      <dgm:prSet presAssocID="{25DF406A-F9E5-49CD-A616-21C5B61B2593}" presName="wedge3" presStyleLbl="node1" presStyleIdx="2" presStyleCnt="6"/>
      <dgm:spPr/>
      <dgm:t>
        <a:bodyPr/>
        <a:lstStyle/>
        <a:p>
          <a:endParaRPr lang="en-US"/>
        </a:p>
      </dgm:t>
    </dgm:pt>
    <dgm:pt modelId="{A5122160-9266-4707-A65B-C3E532A1E657}" type="pres">
      <dgm:prSet presAssocID="{25DF406A-F9E5-49CD-A616-21C5B61B2593}" presName="dummy3a" presStyleCnt="0"/>
      <dgm:spPr/>
    </dgm:pt>
    <dgm:pt modelId="{1185805C-FEC7-434E-9B07-4BBFD94CBD33}" type="pres">
      <dgm:prSet presAssocID="{25DF406A-F9E5-49CD-A616-21C5B61B2593}" presName="dummy3b" presStyleCnt="0"/>
      <dgm:spPr/>
    </dgm:pt>
    <dgm:pt modelId="{EA8DC047-0722-49C8-87B1-A95729749B18}" type="pres">
      <dgm:prSet presAssocID="{25DF406A-F9E5-49CD-A616-21C5B61B2593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CF9B6-A58D-45D3-AB0D-0CA49EBC4830}" type="pres">
      <dgm:prSet presAssocID="{25DF406A-F9E5-49CD-A616-21C5B61B2593}" presName="wedge4" presStyleLbl="node1" presStyleIdx="3" presStyleCnt="6"/>
      <dgm:spPr/>
      <dgm:t>
        <a:bodyPr/>
        <a:lstStyle/>
        <a:p>
          <a:endParaRPr lang="en-US"/>
        </a:p>
      </dgm:t>
    </dgm:pt>
    <dgm:pt modelId="{EFDFF22F-D2AC-49A8-9599-9E5630DA7E23}" type="pres">
      <dgm:prSet presAssocID="{25DF406A-F9E5-49CD-A616-21C5B61B2593}" presName="dummy4a" presStyleCnt="0"/>
      <dgm:spPr/>
    </dgm:pt>
    <dgm:pt modelId="{EF96E2F6-AA83-44CE-B29C-9E58A636B8DC}" type="pres">
      <dgm:prSet presAssocID="{25DF406A-F9E5-49CD-A616-21C5B61B2593}" presName="dummy4b" presStyleCnt="0"/>
      <dgm:spPr/>
    </dgm:pt>
    <dgm:pt modelId="{C82741B3-6DA1-4BC6-B6A0-3AC329AF6476}" type="pres">
      <dgm:prSet presAssocID="{25DF406A-F9E5-49CD-A616-21C5B61B2593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FC425-FAC1-46F2-869A-034A0E32EC34}" type="pres">
      <dgm:prSet presAssocID="{25DF406A-F9E5-49CD-A616-21C5B61B2593}" presName="wedge5" presStyleLbl="node1" presStyleIdx="4" presStyleCnt="6"/>
      <dgm:spPr/>
      <dgm:t>
        <a:bodyPr/>
        <a:lstStyle/>
        <a:p>
          <a:endParaRPr lang="en-US"/>
        </a:p>
      </dgm:t>
    </dgm:pt>
    <dgm:pt modelId="{59C16BCA-50C3-49EB-9F90-998B8E8B5A91}" type="pres">
      <dgm:prSet presAssocID="{25DF406A-F9E5-49CD-A616-21C5B61B2593}" presName="dummy5a" presStyleCnt="0"/>
      <dgm:spPr/>
    </dgm:pt>
    <dgm:pt modelId="{B9D3AFD9-ABA4-466E-B65C-C4B52E1BDDDA}" type="pres">
      <dgm:prSet presAssocID="{25DF406A-F9E5-49CD-A616-21C5B61B2593}" presName="dummy5b" presStyleCnt="0"/>
      <dgm:spPr/>
    </dgm:pt>
    <dgm:pt modelId="{B165DBEC-FFBA-4A8B-9AC3-176653FE5815}" type="pres">
      <dgm:prSet presAssocID="{25DF406A-F9E5-49CD-A616-21C5B61B2593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A54F2-498A-41CE-A924-6D8AD216C5A0}" type="pres">
      <dgm:prSet presAssocID="{25DF406A-F9E5-49CD-A616-21C5B61B2593}" presName="wedge6" presStyleLbl="node1" presStyleIdx="5" presStyleCnt="6"/>
      <dgm:spPr/>
      <dgm:t>
        <a:bodyPr/>
        <a:lstStyle/>
        <a:p>
          <a:endParaRPr lang="en-US"/>
        </a:p>
      </dgm:t>
    </dgm:pt>
    <dgm:pt modelId="{AF8DA07A-C953-461A-84E3-C410CBA10D01}" type="pres">
      <dgm:prSet presAssocID="{25DF406A-F9E5-49CD-A616-21C5B61B2593}" presName="dummy6a" presStyleCnt="0"/>
      <dgm:spPr/>
    </dgm:pt>
    <dgm:pt modelId="{2E498787-156A-46A0-8CB6-B82E5D3CF1B2}" type="pres">
      <dgm:prSet presAssocID="{25DF406A-F9E5-49CD-A616-21C5B61B2593}" presName="dummy6b" presStyleCnt="0"/>
      <dgm:spPr/>
    </dgm:pt>
    <dgm:pt modelId="{0B1800C8-A939-4BBA-8951-99C25E14CF76}" type="pres">
      <dgm:prSet presAssocID="{25DF406A-F9E5-49CD-A616-21C5B61B2593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31173-8BEE-47A3-8559-B8DA05C00D99}" type="pres">
      <dgm:prSet presAssocID="{948C6A1D-28E3-4A83-B2D2-0877763146A8}" presName="arrowWedge1" presStyleLbl="fgSibTrans2D1" presStyleIdx="0" presStyleCnt="6" custScaleX="95572"/>
      <dgm:spPr>
        <a:xfrm>
          <a:off x="1418598" y="62681"/>
          <a:ext cx="4124856" cy="4315968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ysClr val="window" lastClr="FFFFFF"/>
          </a:contourClr>
        </a:sp3d>
      </dgm:spPr>
    </dgm:pt>
    <dgm:pt modelId="{65403BA8-D7FC-44BA-838B-C1D4C9B251E7}" type="pres">
      <dgm:prSet presAssocID="{F21A8581-F086-40A9-A386-02513AE560B4}" presName="arrowWedge2" presStyleLbl="fgSibTrans2D1" presStyleIdx="1" presStyleCnt="6"/>
      <dgm:spPr>
        <a:xfrm>
          <a:off x="1399256" y="110016"/>
          <a:ext cx="4315968" cy="4315968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rgbClr val="4BACC6">
            <a:hueOff val="-1986775"/>
            <a:satOff val="7962"/>
            <a:lumOff val="172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ysClr val="window" lastClr="FFFFFF"/>
          </a:contourClr>
        </a:sp3d>
      </dgm:spPr>
    </dgm:pt>
    <dgm:pt modelId="{15728776-34B2-44F1-8633-F58D69E6FC24}" type="pres">
      <dgm:prSet presAssocID="{EFC947D5-BD18-4C14-A9F5-ADC2347859C0}" presName="arrowWedge3" presStyleLbl="fgSibTrans2D1" presStyleIdx="2" presStyleCnt="6"/>
      <dgm:spPr>
        <a:xfrm>
          <a:off x="1353536" y="189111"/>
          <a:ext cx="4315968" cy="4315968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rgbClr val="4BACC6">
            <a:hueOff val="-3973551"/>
            <a:satOff val="15924"/>
            <a:lumOff val="3451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ysClr val="window" lastClr="FFFFFF"/>
          </a:contourClr>
        </a:sp3d>
      </dgm:spPr>
    </dgm:pt>
    <dgm:pt modelId="{9BF01E7F-869C-499E-8E06-C2965EFAA6EC}" type="pres">
      <dgm:prSet presAssocID="{64B43FE6-E3CB-4373-B51E-7E679A85C396}" presName="arrowWedge4" presStyleLbl="fgSibTrans2D1" presStyleIdx="3" presStyleCnt="6"/>
      <dgm:spPr>
        <a:xfrm>
          <a:off x="1262376" y="189111"/>
          <a:ext cx="4315968" cy="4315968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rgbClr val="4BACC6">
            <a:hueOff val="-5960326"/>
            <a:satOff val="23887"/>
            <a:lumOff val="5177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ysClr val="window" lastClr="FFFFFF"/>
          </a:contourClr>
        </a:sp3d>
      </dgm:spPr>
    </dgm:pt>
    <dgm:pt modelId="{07F415CA-9DC1-4AFC-B60B-6D96C6BE50FD}" type="pres">
      <dgm:prSet presAssocID="{31BEA64F-F726-4E62-B6EF-68F9BEC55F9D}" presName="arrowWedge5" presStyleLbl="fgSibTrans2D1" presStyleIdx="4" presStyleCnt="6"/>
      <dgm:spPr>
        <a:xfrm>
          <a:off x="1216656" y="110016"/>
          <a:ext cx="4315968" cy="4315968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rgbClr val="4BACC6">
            <a:hueOff val="-7947101"/>
            <a:satOff val="31849"/>
            <a:lumOff val="6902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ysClr val="window" lastClr="FFFFFF"/>
          </a:contourClr>
        </a:sp3d>
      </dgm:spPr>
    </dgm:pt>
    <dgm:pt modelId="{B245BEEF-CC84-499F-8CD7-6E1A97005449}" type="pres">
      <dgm:prSet presAssocID="{38BDEFB7-7F8E-4743-A2F8-D448AB2C6C8A}" presName="arrowWedge6" presStyleLbl="fgSibTrans2D1" presStyleIdx="5" presStyleCnt="6"/>
      <dgm:spPr>
        <a:xfrm>
          <a:off x="1262376" y="30920"/>
          <a:ext cx="4315968" cy="4315968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ysClr val="window" lastClr="FFFFFF"/>
          </a:contourClr>
        </a:sp3d>
      </dgm:spPr>
    </dgm:pt>
  </dgm:ptLst>
  <dgm:cxnLst>
    <dgm:cxn modelId="{C1777BEF-7C08-4F42-9A67-544101589149}" type="presOf" srcId="{58F0B2C8-6958-4E08-A160-4749E6C28E6A}" destId="{BE3CE6DA-864C-4B1B-B17C-A4F015E51EE2}" srcOrd="1" destOrd="0" presId="urn:microsoft.com/office/officeart/2005/8/layout/cycle8"/>
    <dgm:cxn modelId="{813CE87A-5F0A-4AEC-8E05-7C5562F041B3}" srcId="{25DF406A-F9E5-49CD-A616-21C5B61B2593}" destId="{1E7F139F-A21E-4A3C-934A-88C5083BA195}" srcOrd="4" destOrd="0" parTransId="{FEB647A5-FABD-417A-AC88-C85368B7EE2E}" sibTransId="{31BEA64F-F726-4E62-B6EF-68F9BEC55F9D}"/>
    <dgm:cxn modelId="{1434CA0E-107D-49C9-8753-4D2230A7DE33}" type="presOf" srcId="{6FF95E8F-5EA6-45C6-A199-076B6CC8C184}" destId="{007A3F08-7969-472D-8652-FEE94211E0CA}" srcOrd="1" destOrd="0" presId="urn:microsoft.com/office/officeart/2005/8/layout/cycle8"/>
    <dgm:cxn modelId="{7C3B902E-8AB5-4F4B-8BF0-37EB3A288C19}" srcId="{25DF406A-F9E5-49CD-A616-21C5B61B2593}" destId="{84BDB3DA-206D-4D58-9760-1B387C66AEE0}" srcOrd="3" destOrd="0" parTransId="{7F08A4F3-7DFC-48B2-AE0A-693A88DABC9C}" sibTransId="{64B43FE6-E3CB-4373-B51E-7E679A85C396}"/>
    <dgm:cxn modelId="{F5521992-40E3-4987-9B08-90DF13EDA4D3}" type="presOf" srcId="{25DF406A-F9E5-49CD-A616-21C5B61B2593}" destId="{A5CA2ACD-5F7A-4595-9D45-1843CC3F0A08}" srcOrd="0" destOrd="0" presId="urn:microsoft.com/office/officeart/2005/8/layout/cycle8"/>
    <dgm:cxn modelId="{764B75F1-1FA1-46E2-A562-BD7C3ECB353E}" srcId="{25DF406A-F9E5-49CD-A616-21C5B61B2593}" destId="{8D521FA9-4AB5-4E88-9DAB-1962BE11D44F}" srcOrd="2" destOrd="0" parTransId="{6E39C7C6-A4E7-4952-AAE4-7DEE4A25F93C}" sibTransId="{EFC947D5-BD18-4C14-A9F5-ADC2347859C0}"/>
    <dgm:cxn modelId="{70631645-C497-409C-997F-85B9F8ED745B}" type="presOf" srcId="{26B501D8-7E4C-4AF6-B313-9FB924A2E3CE}" destId="{0B1800C8-A939-4BBA-8951-99C25E14CF76}" srcOrd="1" destOrd="0" presId="urn:microsoft.com/office/officeart/2005/8/layout/cycle8"/>
    <dgm:cxn modelId="{EA164E37-957F-4C3E-B45B-AFA4381BCAB2}" type="presOf" srcId="{1E7F139F-A21E-4A3C-934A-88C5083BA195}" destId="{B165DBEC-FFBA-4A8B-9AC3-176653FE5815}" srcOrd="1" destOrd="0" presId="urn:microsoft.com/office/officeart/2005/8/layout/cycle8"/>
    <dgm:cxn modelId="{22BC52E1-AD98-4310-B8F8-1CD1015FFC4F}" type="presOf" srcId="{84BDB3DA-206D-4D58-9760-1B387C66AEE0}" destId="{C82741B3-6DA1-4BC6-B6A0-3AC329AF6476}" srcOrd="1" destOrd="0" presId="urn:microsoft.com/office/officeart/2005/8/layout/cycle8"/>
    <dgm:cxn modelId="{2C69F9F0-F6B7-4036-B963-4FE0347032BB}" type="presOf" srcId="{84BDB3DA-206D-4D58-9760-1B387C66AEE0}" destId="{26ACF9B6-A58D-45D3-AB0D-0CA49EBC4830}" srcOrd="0" destOrd="0" presId="urn:microsoft.com/office/officeart/2005/8/layout/cycle8"/>
    <dgm:cxn modelId="{6D3AB1D5-C8A9-4F44-823E-E09CF505141E}" srcId="{25DF406A-F9E5-49CD-A616-21C5B61B2593}" destId="{6FF95E8F-5EA6-45C6-A199-076B6CC8C184}" srcOrd="1" destOrd="0" parTransId="{31008766-733C-4077-ADE7-2F4AFEDD87BC}" sibTransId="{F21A8581-F086-40A9-A386-02513AE560B4}"/>
    <dgm:cxn modelId="{783D0BF0-3FDB-467C-8612-7ED03620E2FF}" type="presOf" srcId="{8D521FA9-4AB5-4E88-9DAB-1962BE11D44F}" destId="{EA8DC047-0722-49C8-87B1-A95729749B18}" srcOrd="1" destOrd="0" presId="urn:microsoft.com/office/officeart/2005/8/layout/cycle8"/>
    <dgm:cxn modelId="{0BEF6342-89A6-4F58-889C-036942B11690}" type="presOf" srcId="{26B501D8-7E4C-4AF6-B313-9FB924A2E3CE}" destId="{E7BA54F2-498A-41CE-A924-6D8AD216C5A0}" srcOrd="0" destOrd="0" presId="urn:microsoft.com/office/officeart/2005/8/layout/cycle8"/>
    <dgm:cxn modelId="{9228CAC1-B526-4330-8586-B8FBF61E3E8F}" srcId="{25DF406A-F9E5-49CD-A616-21C5B61B2593}" destId="{58F0B2C8-6958-4E08-A160-4749E6C28E6A}" srcOrd="0" destOrd="0" parTransId="{F318699D-281E-4B70-8BFE-2BD958A40504}" sibTransId="{948C6A1D-28E3-4A83-B2D2-0877763146A8}"/>
    <dgm:cxn modelId="{0E1C5FC1-458C-43CB-A001-B2DA39ADB1E2}" type="presOf" srcId="{6FF95E8F-5EA6-45C6-A199-076B6CC8C184}" destId="{B4743712-9F65-4A50-B0F1-491E208D1051}" srcOrd="0" destOrd="0" presId="urn:microsoft.com/office/officeart/2005/8/layout/cycle8"/>
    <dgm:cxn modelId="{1B9D141F-24D3-4499-B39B-A258D62EE80E}" type="presOf" srcId="{1E7F139F-A21E-4A3C-934A-88C5083BA195}" destId="{8E2FC425-FAC1-46F2-869A-034A0E32EC34}" srcOrd="0" destOrd="0" presId="urn:microsoft.com/office/officeart/2005/8/layout/cycle8"/>
    <dgm:cxn modelId="{EDCD7F4C-26D1-4014-AE12-C2424F1403D3}" type="presOf" srcId="{8D521FA9-4AB5-4E88-9DAB-1962BE11D44F}" destId="{7693313E-E2DF-4BA5-8AF7-DD0314A28720}" srcOrd="0" destOrd="0" presId="urn:microsoft.com/office/officeart/2005/8/layout/cycle8"/>
    <dgm:cxn modelId="{1C31B773-FEDD-4F08-9D59-F48C2418821B}" srcId="{25DF406A-F9E5-49CD-A616-21C5B61B2593}" destId="{26B501D8-7E4C-4AF6-B313-9FB924A2E3CE}" srcOrd="5" destOrd="0" parTransId="{A17641EF-1496-4C7F-9AD3-79D359DF744E}" sibTransId="{38BDEFB7-7F8E-4743-A2F8-D448AB2C6C8A}"/>
    <dgm:cxn modelId="{11DFC3E4-92E6-4DDE-BA3F-212B209F7F11}" type="presOf" srcId="{58F0B2C8-6958-4E08-A160-4749E6C28E6A}" destId="{D2C24011-8F85-4456-87AC-F1CCA0454A45}" srcOrd="0" destOrd="0" presId="urn:microsoft.com/office/officeart/2005/8/layout/cycle8"/>
    <dgm:cxn modelId="{BFACEA71-6E00-4F04-8E9C-483C40617FA8}" type="presParOf" srcId="{A5CA2ACD-5F7A-4595-9D45-1843CC3F0A08}" destId="{D2C24011-8F85-4456-87AC-F1CCA0454A45}" srcOrd="0" destOrd="0" presId="urn:microsoft.com/office/officeart/2005/8/layout/cycle8"/>
    <dgm:cxn modelId="{9DC5E7C3-6095-4A59-BE8F-956DF6D744A5}" type="presParOf" srcId="{A5CA2ACD-5F7A-4595-9D45-1843CC3F0A08}" destId="{C4294C61-0DF2-4733-B7F6-BE2092C7B363}" srcOrd="1" destOrd="0" presId="urn:microsoft.com/office/officeart/2005/8/layout/cycle8"/>
    <dgm:cxn modelId="{45F20AC1-6F32-44AD-B1B6-C117F1B16D3E}" type="presParOf" srcId="{A5CA2ACD-5F7A-4595-9D45-1843CC3F0A08}" destId="{BA3C2571-C440-48C1-92C5-9458987A4984}" srcOrd="2" destOrd="0" presId="urn:microsoft.com/office/officeart/2005/8/layout/cycle8"/>
    <dgm:cxn modelId="{59E6B4B9-08EC-4748-80D9-536CAA67C407}" type="presParOf" srcId="{A5CA2ACD-5F7A-4595-9D45-1843CC3F0A08}" destId="{BE3CE6DA-864C-4B1B-B17C-A4F015E51EE2}" srcOrd="3" destOrd="0" presId="urn:microsoft.com/office/officeart/2005/8/layout/cycle8"/>
    <dgm:cxn modelId="{A17BDB05-F599-4116-A366-D3075F2A0D0D}" type="presParOf" srcId="{A5CA2ACD-5F7A-4595-9D45-1843CC3F0A08}" destId="{B4743712-9F65-4A50-B0F1-491E208D1051}" srcOrd="4" destOrd="0" presId="urn:microsoft.com/office/officeart/2005/8/layout/cycle8"/>
    <dgm:cxn modelId="{B8416E87-33D1-4FE2-81D2-F24A9F60ADFC}" type="presParOf" srcId="{A5CA2ACD-5F7A-4595-9D45-1843CC3F0A08}" destId="{73ED5F0E-AF4E-40AD-81B1-056C537F112D}" srcOrd="5" destOrd="0" presId="urn:microsoft.com/office/officeart/2005/8/layout/cycle8"/>
    <dgm:cxn modelId="{FE1B933B-0706-4570-A5B1-BB2A001DD3C3}" type="presParOf" srcId="{A5CA2ACD-5F7A-4595-9D45-1843CC3F0A08}" destId="{916FC6AE-5E61-4CA8-9452-753CC14FFB84}" srcOrd="6" destOrd="0" presId="urn:microsoft.com/office/officeart/2005/8/layout/cycle8"/>
    <dgm:cxn modelId="{3B58966D-C4FC-45F2-9235-77748DBB60E5}" type="presParOf" srcId="{A5CA2ACD-5F7A-4595-9D45-1843CC3F0A08}" destId="{007A3F08-7969-472D-8652-FEE94211E0CA}" srcOrd="7" destOrd="0" presId="urn:microsoft.com/office/officeart/2005/8/layout/cycle8"/>
    <dgm:cxn modelId="{4AC3DC47-0DDB-40CF-95B5-64FF6F05CC81}" type="presParOf" srcId="{A5CA2ACD-5F7A-4595-9D45-1843CC3F0A08}" destId="{7693313E-E2DF-4BA5-8AF7-DD0314A28720}" srcOrd="8" destOrd="0" presId="urn:microsoft.com/office/officeart/2005/8/layout/cycle8"/>
    <dgm:cxn modelId="{1449B4C6-9E39-4CA0-8C30-37D9417201D3}" type="presParOf" srcId="{A5CA2ACD-5F7A-4595-9D45-1843CC3F0A08}" destId="{A5122160-9266-4707-A65B-C3E532A1E657}" srcOrd="9" destOrd="0" presId="urn:microsoft.com/office/officeart/2005/8/layout/cycle8"/>
    <dgm:cxn modelId="{0481748B-A1B3-452D-AB52-606BA1D5D166}" type="presParOf" srcId="{A5CA2ACD-5F7A-4595-9D45-1843CC3F0A08}" destId="{1185805C-FEC7-434E-9B07-4BBFD94CBD33}" srcOrd="10" destOrd="0" presId="urn:microsoft.com/office/officeart/2005/8/layout/cycle8"/>
    <dgm:cxn modelId="{9D8ED349-1828-4162-B751-5B14FAA6A4F3}" type="presParOf" srcId="{A5CA2ACD-5F7A-4595-9D45-1843CC3F0A08}" destId="{EA8DC047-0722-49C8-87B1-A95729749B18}" srcOrd="11" destOrd="0" presId="urn:microsoft.com/office/officeart/2005/8/layout/cycle8"/>
    <dgm:cxn modelId="{B725D81A-4278-4D06-848B-3602A7E131B1}" type="presParOf" srcId="{A5CA2ACD-5F7A-4595-9D45-1843CC3F0A08}" destId="{26ACF9B6-A58D-45D3-AB0D-0CA49EBC4830}" srcOrd="12" destOrd="0" presId="urn:microsoft.com/office/officeart/2005/8/layout/cycle8"/>
    <dgm:cxn modelId="{77C29FFC-56C3-4273-A75D-12075D5FC08F}" type="presParOf" srcId="{A5CA2ACD-5F7A-4595-9D45-1843CC3F0A08}" destId="{EFDFF22F-D2AC-49A8-9599-9E5630DA7E23}" srcOrd="13" destOrd="0" presId="urn:microsoft.com/office/officeart/2005/8/layout/cycle8"/>
    <dgm:cxn modelId="{82AE3057-A0D5-4E08-BC37-9F96B7A6D593}" type="presParOf" srcId="{A5CA2ACD-5F7A-4595-9D45-1843CC3F0A08}" destId="{EF96E2F6-AA83-44CE-B29C-9E58A636B8DC}" srcOrd="14" destOrd="0" presId="urn:microsoft.com/office/officeart/2005/8/layout/cycle8"/>
    <dgm:cxn modelId="{15046A9C-BC5B-490D-B1D0-3459E040B51B}" type="presParOf" srcId="{A5CA2ACD-5F7A-4595-9D45-1843CC3F0A08}" destId="{C82741B3-6DA1-4BC6-B6A0-3AC329AF6476}" srcOrd="15" destOrd="0" presId="urn:microsoft.com/office/officeart/2005/8/layout/cycle8"/>
    <dgm:cxn modelId="{DA869440-9739-48A5-9AE1-BADAB9606EC8}" type="presParOf" srcId="{A5CA2ACD-5F7A-4595-9D45-1843CC3F0A08}" destId="{8E2FC425-FAC1-46F2-869A-034A0E32EC34}" srcOrd="16" destOrd="0" presId="urn:microsoft.com/office/officeart/2005/8/layout/cycle8"/>
    <dgm:cxn modelId="{C176DAEA-BED1-40AD-9112-D3078399B711}" type="presParOf" srcId="{A5CA2ACD-5F7A-4595-9D45-1843CC3F0A08}" destId="{59C16BCA-50C3-49EB-9F90-998B8E8B5A91}" srcOrd="17" destOrd="0" presId="urn:microsoft.com/office/officeart/2005/8/layout/cycle8"/>
    <dgm:cxn modelId="{F5CCB782-F83C-4CFF-B434-E1165A83FDA5}" type="presParOf" srcId="{A5CA2ACD-5F7A-4595-9D45-1843CC3F0A08}" destId="{B9D3AFD9-ABA4-466E-B65C-C4B52E1BDDDA}" srcOrd="18" destOrd="0" presId="urn:microsoft.com/office/officeart/2005/8/layout/cycle8"/>
    <dgm:cxn modelId="{24C9D956-74C5-4D6C-ABD1-76E2E4181802}" type="presParOf" srcId="{A5CA2ACD-5F7A-4595-9D45-1843CC3F0A08}" destId="{B165DBEC-FFBA-4A8B-9AC3-176653FE5815}" srcOrd="19" destOrd="0" presId="urn:microsoft.com/office/officeart/2005/8/layout/cycle8"/>
    <dgm:cxn modelId="{88E0EFD9-56B0-4C78-8410-6A5E7EF328A8}" type="presParOf" srcId="{A5CA2ACD-5F7A-4595-9D45-1843CC3F0A08}" destId="{E7BA54F2-498A-41CE-A924-6D8AD216C5A0}" srcOrd="20" destOrd="0" presId="urn:microsoft.com/office/officeart/2005/8/layout/cycle8"/>
    <dgm:cxn modelId="{526C0BC5-43E2-48E7-8909-2FFB78B58906}" type="presParOf" srcId="{A5CA2ACD-5F7A-4595-9D45-1843CC3F0A08}" destId="{AF8DA07A-C953-461A-84E3-C410CBA10D01}" srcOrd="21" destOrd="0" presId="urn:microsoft.com/office/officeart/2005/8/layout/cycle8"/>
    <dgm:cxn modelId="{D6CE4A15-626B-4DAB-AC3E-10F41C04C632}" type="presParOf" srcId="{A5CA2ACD-5F7A-4595-9D45-1843CC3F0A08}" destId="{2E498787-156A-46A0-8CB6-B82E5D3CF1B2}" srcOrd="22" destOrd="0" presId="urn:microsoft.com/office/officeart/2005/8/layout/cycle8"/>
    <dgm:cxn modelId="{A968C73F-FDD6-46A6-ADE9-BC66A78FA0F6}" type="presParOf" srcId="{A5CA2ACD-5F7A-4595-9D45-1843CC3F0A08}" destId="{0B1800C8-A939-4BBA-8951-99C25E14CF76}" srcOrd="23" destOrd="0" presId="urn:microsoft.com/office/officeart/2005/8/layout/cycle8"/>
    <dgm:cxn modelId="{AF729ED0-448A-445D-B62B-5A87779F4C54}" type="presParOf" srcId="{A5CA2ACD-5F7A-4595-9D45-1843CC3F0A08}" destId="{0B131173-8BEE-47A3-8559-B8DA05C00D99}" srcOrd="24" destOrd="0" presId="urn:microsoft.com/office/officeart/2005/8/layout/cycle8"/>
    <dgm:cxn modelId="{92A06DB0-F4B8-47A8-88B7-4D16382334DC}" type="presParOf" srcId="{A5CA2ACD-5F7A-4595-9D45-1843CC3F0A08}" destId="{65403BA8-D7FC-44BA-838B-C1D4C9B251E7}" srcOrd="25" destOrd="0" presId="urn:microsoft.com/office/officeart/2005/8/layout/cycle8"/>
    <dgm:cxn modelId="{66B5805D-CCED-433F-A2C5-8FDE0ACB252E}" type="presParOf" srcId="{A5CA2ACD-5F7A-4595-9D45-1843CC3F0A08}" destId="{15728776-34B2-44F1-8633-F58D69E6FC24}" srcOrd="26" destOrd="0" presId="urn:microsoft.com/office/officeart/2005/8/layout/cycle8"/>
    <dgm:cxn modelId="{41072248-F7E6-4221-839B-17F90CDB4DFD}" type="presParOf" srcId="{A5CA2ACD-5F7A-4595-9D45-1843CC3F0A08}" destId="{9BF01E7F-869C-499E-8E06-C2965EFAA6EC}" srcOrd="27" destOrd="0" presId="urn:microsoft.com/office/officeart/2005/8/layout/cycle8"/>
    <dgm:cxn modelId="{5A189827-C2E4-4F10-A25E-5E273A48A0DC}" type="presParOf" srcId="{A5CA2ACD-5F7A-4595-9D45-1843CC3F0A08}" destId="{07F415CA-9DC1-4AFC-B60B-6D96C6BE50FD}" srcOrd="28" destOrd="0" presId="urn:microsoft.com/office/officeart/2005/8/layout/cycle8"/>
    <dgm:cxn modelId="{3AB50764-B479-4BC4-81DD-CB2B2012B9EF}" type="presParOf" srcId="{A5CA2ACD-5F7A-4595-9D45-1843CC3F0A08}" destId="{B245BEEF-CC84-499F-8CD7-6E1A97005449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C24011-8F85-4456-87AC-F1CCA0454A45}">
      <dsp:nvSpPr>
        <dsp:cNvPr id="0" name=""/>
        <dsp:cNvSpPr/>
      </dsp:nvSpPr>
      <dsp:spPr>
        <a:xfrm>
          <a:off x="1560927" y="300425"/>
          <a:ext cx="3840480" cy="3840480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Hard-ware Provi-sioning</a:t>
          </a:r>
          <a:endParaRPr lang="en-US" sz="16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572607" y="791000"/>
        <a:ext cx="1005840" cy="777240"/>
      </dsp:txXfrm>
    </dsp:sp>
    <dsp:sp modelId="{B4743712-9F65-4A50-B0F1-491E208D1051}">
      <dsp:nvSpPr>
        <dsp:cNvPr id="0" name=""/>
        <dsp:cNvSpPr/>
      </dsp:nvSpPr>
      <dsp:spPr>
        <a:xfrm>
          <a:off x="1637140" y="347759"/>
          <a:ext cx="3840480" cy="3840480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rgbClr val="4BACC6">
                <a:hueOff val="-1986775"/>
                <a:satOff val="7962"/>
                <a:lumOff val="1726"/>
                <a:alphaOff val="0"/>
                <a:shade val="51000"/>
                <a:satMod val="130000"/>
              </a:srgbClr>
            </a:gs>
            <a:gs pos="80000">
              <a:srgbClr val="4BACC6">
                <a:hueOff val="-1986775"/>
                <a:satOff val="7962"/>
                <a:lumOff val="1726"/>
                <a:alphaOff val="0"/>
                <a:shade val="93000"/>
                <a:satMod val="130000"/>
              </a:srgbClr>
            </a:gs>
            <a:gs pos="100000">
              <a:srgbClr val="4BACC6">
                <a:hueOff val="-1986775"/>
                <a:satOff val="7962"/>
                <a:lumOff val="172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Work-load Provi-sioning</a:t>
          </a:r>
          <a:endParaRPr lang="en-US" sz="16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243180" y="1902240"/>
        <a:ext cx="1051560" cy="754380"/>
      </dsp:txXfrm>
    </dsp:sp>
    <dsp:sp modelId="{7693313E-E2DF-4BA5-8AF7-DD0314A28720}">
      <dsp:nvSpPr>
        <dsp:cNvPr id="0" name=""/>
        <dsp:cNvSpPr/>
      </dsp:nvSpPr>
      <dsp:spPr>
        <a:xfrm>
          <a:off x="1591420" y="426855"/>
          <a:ext cx="3840480" cy="3840480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rgbClr val="4BACC6">
                <a:hueOff val="-3973551"/>
                <a:satOff val="15924"/>
                <a:lumOff val="3451"/>
                <a:alphaOff val="0"/>
                <a:shade val="51000"/>
                <a:satMod val="130000"/>
              </a:srgbClr>
            </a:gs>
            <a:gs pos="80000">
              <a:srgbClr val="4BACC6">
                <a:hueOff val="-3973551"/>
                <a:satOff val="15924"/>
                <a:lumOff val="3451"/>
                <a:alphaOff val="0"/>
                <a:shade val="93000"/>
                <a:satMod val="130000"/>
              </a:srgbClr>
            </a:gs>
            <a:gs pos="100000">
              <a:srgbClr val="4BACC6">
                <a:hueOff val="-3973551"/>
                <a:satOff val="15924"/>
                <a:lumOff val="345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Patch-ing</a:t>
          </a:r>
          <a:endParaRPr lang="en-US" sz="16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603100" y="3022380"/>
        <a:ext cx="1005840" cy="777240"/>
      </dsp:txXfrm>
    </dsp:sp>
    <dsp:sp modelId="{26ACF9B6-A58D-45D3-AB0D-0CA49EBC4830}">
      <dsp:nvSpPr>
        <dsp:cNvPr id="0" name=""/>
        <dsp:cNvSpPr/>
      </dsp:nvSpPr>
      <dsp:spPr>
        <a:xfrm>
          <a:off x="1499980" y="426855"/>
          <a:ext cx="3840480" cy="3840480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rgbClr val="4BACC6">
                <a:hueOff val="-5960326"/>
                <a:satOff val="23887"/>
                <a:lumOff val="5177"/>
                <a:alphaOff val="0"/>
                <a:shade val="51000"/>
                <a:satMod val="130000"/>
              </a:srgbClr>
            </a:gs>
            <a:gs pos="80000">
              <a:srgbClr val="4BACC6">
                <a:hueOff val="-5960326"/>
                <a:satOff val="23887"/>
                <a:lumOff val="5177"/>
                <a:alphaOff val="0"/>
                <a:shade val="93000"/>
                <a:satMod val="130000"/>
              </a:srgbClr>
            </a:gs>
            <a:gs pos="100000">
              <a:srgbClr val="4BACC6">
                <a:hueOff val="-5960326"/>
                <a:satOff val="23887"/>
                <a:lumOff val="517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Monit-oring</a:t>
          </a:r>
          <a:endParaRPr lang="en-US" sz="16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322940" y="3022380"/>
        <a:ext cx="1005840" cy="777240"/>
      </dsp:txXfrm>
    </dsp:sp>
    <dsp:sp modelId="{8E2FC425-FAC1-46F2-869A-034A0E32EC34}">
      <dsp:nvSpPr>
        <dsp:cNvPr id="0" name=""/>
        <dsp:cNvSpPr/>
      </dsp:nvSpPr>
      <dsp:spPr>
        <a:xfrm>
          <a:off x="1454260" y="347759"/>
          <a:ext cx="3840480" cy="3840480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rgbClr val="4BACC6">
                <a:hueOff val="-7947101"/>
                <a:satOff val="31849"/>
                <a:lumOff val="6902"/>
                <a:alphaOff val="0"/>
                <a:shade val="51000"/>
                <a:satMod val="130000"/>
              </a:srgbClr>
            </a:gs>
            <a:gs pos="80000">
              <a:srgbClr val="4BACC6">
                <a:hueOff val="-7947101"/>
                <a:satOff val="31849"/>
                <a:lumOff val="6902"/>
                <a:alphaOff val="0"/>
                <a:shade val="93000"/>
                <a:satMod val="130000"/>
              </a:srgbClr>
            </a:gs>
            <a:gs pos="100000">
              <a:srgbClr val="4BACC6">
                <a:hueOff val="-7947101"/>
                <a:satOff val="31849"/>
                <a:lumOff val="690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Disaster Recov-ery</a:t>
          </a:r>
          <a:endParaRPr lang="en-US" sz="16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637140" y="1902240"/>
        <a:ext cx="1051560" cy="754380"/>
      </dsp:txXfrm>
    </dsp:sp>
    <dsp:sp modelId="{E7BA54F2-498A-41CE-A924-6D8AD216C5A0}">
      <dsp:nvSpPr>
        <dsp:cNvPr id="0" name=""/>
        <dsp:cNvSpPr/>
      </dsp:nvSpPr>
      <dsp:spPr>
        <a:xfrm>
          <a:off x="1499980" y="268664"/>
          <a:ext cx="3840480" cy="3840480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shade val="51000"/>
                <a:satMod val="130000"/>
              </a:srgbClr>
            </a:gs>
            <a:gs pos="80000">
              <a:srgbClr val="4BACC6">
                <a:hueOff val="-9933876"/>
                <a:satOff val="39811"/>
                <a:lumOff val="8628"/>
                <a:alphaOff val="0"/>
                <a:shade val="93000"/>
                <a:satMod val="13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Backup</a:t>
          </a:r>
        </a:p>
      </dsp:txBody>
      <dsp:txXfrm>
        <a:off x="2322940" y="759239"/>
        <a:ext cx="1005840" cy="777240"/>
      </dsp:txXfrm>
    </dsp:sp>
    <dsp:sp modelId="{0B131173-8BEE-47A3-8559-B8DA05C00D99}">
      <dsp:nvSpPr>
        <dsp:cNvPr id="0" name=""/>
        <dsp:cNvSpPr/>
      </dsp:nvSpPr>
      <dsp:spPr>
        <a:xfrm>
          <a:off x="1418598" y="62681"/>
          <a:ext cx="4124856" cy="4315968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403BA8-D7FC-44BA-838B-C1D4C9B251E7}">
      <dsp:nvSpPr>
        <dsp:cNvPr id="0" name=""/>
        <dsp:cNvSpPr/>
      </dsp:nvSpPr>
      <dsp:spPr>
        <a:xfrm>
          <a:off x="1399256" y="110016"/>
          <a:ext cx="4315968" cy="4315968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rgbClr val="4BACC6">
            <a:hueOff val="-1986775"/>
            <a:satOff val="7962"/>
            <a:lumOff val="172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728776-34B2-44F1-8633-F58D69E6FC24}">
      <dsp:nvSpPr>
        <dsp:cNvPr id="0" name=""/>
        <dsp:cNvSpPr/>
      </dsp:nvSpPr>
      <dsp:spPr>
        <a:xfrm>
          <a:off x="1353536" y="189111"/>
          <a:ext cx="4315968" cy="4315968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rgbClr val="4BACC6">
            <a:hueOff val="-3973551"/>
            <a:satOff val="15924"/>
            <a:lumOff val="3451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F01E7F-869C-499E-8E06-C2965EFAA6EC}">
      <dsp:nvSpPr>
        <dsp:cNvPr id="0" name=""/>
        <dsp:cNvSpPr/>
      </dsp:nvSpPr>
      <dsp:spPr>
        <a:xfrm>
          <a:off x="1262376" y="189111"/>
          <a:ext cx="4315968" cy="4315968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rgbClr val="4BACC6">
            <a:hueOff val="-5960326"/>
            <a:satOff val="23887"/>
            <a:lumOff val="5177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F415CA-9DC1-4AFC-B60B-6D96C6BE50FD}">
      <dsp:nvSpPr>
        <dsp:cNvPr id="0" name=""/>
        <dsp:cNvSpPr/>
      </dsp:nvSpPr>
      <dsp:spPr>
        <a:xfrm>
          <a:off x="1216656" y="110016"/>
          <a:ext cx="4315968" cy="4315968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rgbClr val="4BACC6">
            <a:hueOff val="-7947101"/>
            <a:satOff val="31849"/>
            <a:lumOff val="6902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45BEEF-CC84-499F-8CD7-6E1A97005449}">
      <dsp:nvSpPr>
        <dsp:cNvPr id="0" name=""/>
        <dsp:cNvSpPr/>
      </dsp:nvSpPr>
      <dsp:spPr>
        <a:xfrm>
          <a:off x="1262376" y="30920"/>
          <a:ext cx="4315968" cy="4315968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BE44D-2BB6-4022-83FB-06F87E2F6989}" type="datetimeFigureOut">
              <a:rPr lang="en-US" smtClean="0"/>
              <a:t>6/18/2009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ACC3D-66FC-449A-9402-B0A4AEC113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B2912-419D-4845-BBCF-27407DEE034C}" type="datetimeFigureOut">
              <a:rPr lang="en-US" smtClean="0"/>
              <a:pPr/>
              <a:t>6/18/2009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492F8-07BB-4716-A0BA-A670EFACA2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92F8-07BB-4716-A0BA-A670EFACA23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406BE-55E4-4589-A000-476757BFE3D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92F8-07BB-4716-A0BA-A670EFACA23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92F8-07BB-4716-A0BA-A670EFACA23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92F8-07BB-4716-A0BA-A670EFACA23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92F8-07BB-4716-A0BA-A670EFACA23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F7386-6889-4D1C-AAA6-B5FA0BF0CF2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F7386-6889-4D1C-AAA6-B5FA0BF0CF2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F7386-6889-4D1C-AAA6-B5FA0BF0CF2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92F8-07BB-4716-A0BA-A670EFACA23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92F8-07BB-4716-A0BA-A670EFACA23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92F8-07BB-4716-A0BA-A670EFACA23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92F8-07BB-4716-A0BA-A670EFACA23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92F8-07BB-4716-A0BA-A670EFACA230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92F8-07BB-4716-A0BA-A670EFACA230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92F8-07BB-4716-A0BA-A670EFACA230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92F8-07BB-4716-A0BA-A670EFACA230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92F8-07BB-4716-A0BA-A670EFACA23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92F8-07BB-4716-A0BA-A670EFACA23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92F8-07BB-4716-A0BA-A670EFACA23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92F8-07BB-4716-A0BA-A670EFACA23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92F8-07BB-4716-A0BA-A670EFACA23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1675" y="1633538"/>
            <a:ext cx="7772400" cy="1470025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7475" y="307975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7" descr="circl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" y="5979896"/>
            <a:ext cx="3206908" cy="92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 advAuto="0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alphaModFix amt="9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kgd0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277813"/>
            <a:ext cx="8208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4525" y="1444625"/>
            <a:ext cx="7896225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2" name="Picture 7" descr="circles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7685" y="5979896"/>
            <a:ext cx="3206908" cy="92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9" r:id="rId2"/>
    <p:sldLayoutId id="2147483780" r:id="rId3"/>
    <p:sldLayoutId id="2147483784" r:id="rId4"/>
    <p:sldLayoutId id="2147483794" r:id="rId5"/>
  </p:sldLayoutIdLst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Sego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Sego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Sego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Sego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Black" pitchFamily="34" charset="0"/>
        </a:defRPr>
      </a:lvl9pPr>
    </p:titleStyle>
    <p:bodyStyle>
      <a:lvl1pPr marL="398463" indent="-398463" algn="l" rtl="0" eaLnBrk="1" fontAlgn="base" hangingPunct="1">
        <a:lnSpc>
          <a:spcPct val="95000"/>
        </a:lnSpc>
        <a:spcBef>
          <a:spcPct val="45000"/>
        </a:spcBef>
        <a:spcAft>
          <a:spcPct val="0"/>
        </a:spcAft>
        <a:buClr>
          <a:srgbClr val="FFCC00"/>
        </a:buClr>
        <a:buSzPct val="110000"/>
        <a:buBlip>
          <a:blip r:embed="rId10"/>
        </a:buBlip>
        <a:defRPr sz="3000">
          <a:solidFill>
            <a:srgbClr val="D9D9D9"/>
          </a:solidFill>
          <a:latin typeface="+mn-lt"/>
          <a:ea typeface="+mn-ea"/>
          <a:cs typeface="+mn-cs"/>
        </a:defRPr>
      </a:lvl1pPr>
      <a:lvl2pPr marL="1023938" indent="-390525" algn="l" rtl="0" eaLnBrk="1" fontAlgn="base" hangingPunct="1">
        <a:lnSpc>
          <a:spcPct val="95000"/>
        </a:lnSpc>
        <a:spcBef>
          <a:spcPct val="45000"/>
        </a:spcBef>
        <a:spcAft>
          <a:spcPct val="0"/>
        </a:spcAft>
        <a:buClr>
          <a:srgbClr val="FFCC00"/>
        </a:buClr>
        <a:buSzPct val="110000"/>
        <a:buBlip>
          <a:blip r:embed="rId10"/>
        </a:buBlip>
        <a:defRPr sz="2800">
          <a:solidFill>
            <a:srgbClr val="D9D9D9"/>
          </a:solidFill>
          <a:latin typeface="+mn-lt"/>
        </a:defRPr>
      </a:lvl2pPr>
      <a:lvl3pPr marL="1487488" indent="-349250" algn="l" rtl="0" eaLnBrk="1" fontAlgn="base" hangingPunct="1">
        <a:lnSpc>
          <a:spcPct val="95000"/>
        </a:lnSpc>
        <a:spcBef>
          <a:spcPct val="45000"/>
        </a:spcBef>
        <a:spcAft>
          <a:spcPct val="0"/>
        </a:spcAft>
        <a:buClr>
          <a:srgbClr val="FFCC00"/>
        </a:buClr>
        <a:buSzPct val="110000"/>
        <a:buBlip>
          <a:blip r:embed="rId10"/>
        </a:buBlip>
        <a:defRPr sz="2400">
          <a:solidFill>
            <a:srgbClr val="D9D9D9"/>
          </a:solidFill>
          <a:latin typeface="+mn-lt"/>
        </a:defRPr>
      </a:lvl3pPr>
      <a:lvl4pPr marL="1938338" indent="-336550" algn="l" rtl="0" eaLnBrk="1" fontAlgn="base" hangingPunct="1">
        <a:lnSpc>
          <a:spcPct val="95000"/>
        </a:lnSpc>
        <a:spcBef>
          <a:spcPct val="45000"/>
        </a:spcBef>
        <a:spcAft>
          <a:spcPct val="0"/>
        </a:spcAft>
        <a:buClr>
          <a:srgbClr val="FFCC00"/>
        </a:buClr>
        <a:buSzPct val="110000"/>
        <a:buBlip>
          <a:blip r:embed="rId10"/>
        </a:buBlip>
        <a:defRPr sz="2000">
          <a:solidFill>
            <a:srgbClr val="D9D9D9"/>
          </a:solidFill>
          <a:latin typeface="+mn-lt"/>
        </a:defRPr>
      </a:lvl4pPr>
      <a:lvl5pPr marL="2347913" indent="-295275" algn="l" rtl="0" eaLnBrk="1" fontAlgn="base" hangingPunct="1">
        <a:lnSpc>
          <a:spcPct val="95000"/>
        </a:lnSpc>
        <a:spcBef>
          <a:spcPct val="45000"/>
        </a:spcBef>
        <a:spcAft>
          <a:spcPct val="0"/>
        </a:spcAft>
        <a:buClr>
          <a:srgbClr val="FFCC00"/>
        </a:buClr>
        <a:buSzPct val="110000"/>
        <a:buBlip>
          <a:blip r:embed="rId10"/>
        </a:buBlip>
        <a:defRPr sz="2000">
          <a:solidFill>
            <a:srgbClr val="D9D9D9"/>
          </a:solidFill>
          <a:latin typeface="+mn-lt"/>
        </a:defRPr>
      </a:lvl5pPr>
      <a:lvl6pPr marL="2805113" indent="-295275" algn="l" rtl="0" eaLnBrk="1" fontAlgn="base" hangingPunct="1">
        <a:lnSpc>
          <a:spcPct val="95000"/>
        </a:lnSpc>
        <a:spcBef>
          <a:spcPct val="45000"/>
        </a:spcBef>
        <a:spcAft>
          <a:spcPct val="0"/>
        </a:spcAft>
        <a:buClr>
          <a:srgbClr val="FFCC00"/>
        </a:buClr>
        <a:buSzPct val="110000"/>
        <a:buBlip>
          <a:blip r:embed="rId10"/>
        </a:buBlip>
        <a:defRPr sz="2000">
          <a:solidFill>
            <a:schemeClr val="tx1"/>
          </a:solidFill>
          <a:latin typeface="+mn-lt"/>
        </a:defRPr>
      </a:lvl6pPr>
      <a:lvl7pPr marL="3262313" indent="-295275" algn="l" rtl="0" eaLnBrk="1" fontAlgn="base" hangingPunct="1">
        <a:lnSpc>
          <a:spcPct val="95000"/>
        </a:lnSpc>
        <a:spcBef>
          <a:spcPct val="45000"/>
        </a:spcBef>
        <a:spcAft>
          <a:spcPct val="0"/>
        </a:spcAft>
        <a:buClr>
          <a:srgbClr val="FFCC00"/>
        </a:buClr>
        <a:buSzPct val="110000"/>
        <a:buBlip>
          <a:blip r:embed="rId10"/>
        </a:buBlip>
        <a:defRPr sz="2000">
          <a:solidFill>
            <a:schemeClr val="tx1"/>
          </a:solidFill>
          <a:latin typeface="+mn-lt"/>
        </a:defRPr>
      </a:lvl7pPr>
      <a:lvl8pPr marL="3719513" indent="-295275" algn="l" rtl="0" eaLnBrk="1" fontAlgn="base" hangingPunct="1">
        <a:lnSpc>
          <a:spcPct val="95000"/>
        </a:lnSpc>
        <a:spcBef>
          <a:spcPct val="45000"/>
        </a:spcBef>
        <a:spcAft>
          <a:spcPct val="0"/>
        </a:spcAft>
        <a:buClr>
          <a:srgbClr val="FFCC00"/>
        </a:buClr>
        <a:buSzPct val="110000"/>
        <a:buBlip>
          <a:blip r:embed="rId10"/>
        </a:buBlip>
        <a:defRPr sz="2000">
          <a:solidFill>
            <a:schemeClr val="tx1"/>
          </a:solidFill>
          <a:latin typeface="+mn-lt"/>
        </a:defRPr>
      </a:lvl8pPr>
      <a:lvl9pPr marL="4176713" indent="-295275" algn="l" rtl="0" eaLnBrk="1" fontAlgn="base" hangingPunct="1">
        <a:lnSpc>
          <a:spcPct val="95000"/>
        </a:lnSpc>
        <a:spcBef>
          <a:spcPct val="45000"/>
        </a:spcBef>
        <a:spcAft>
          <a:spcPct val="0"/>
        </a:spcAft>
        <a:buClr>
          <a:srgbClr val="FFCC00"/>
        </a:buClr>
        <a:buSzPct val="110000"/>
        <a:buBlip>
          <a:blip r:embed="rId10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1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11" Type="http://schemas.microsoft.com/office/2007/relationships/diagramDrawing" Target="../diagrams/drawing1.xml"/><Relationship Id="rId5" Type="http://schemas.openxmlformats.org/officeDocument/2006/relationships/image" Target="../media/image5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2.png"/><Relationship Id="rId9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for Server Virtualization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Bare-Metal Hypervisor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“Bare metal” hypervisor technologies are installed directly onto physical servers</a:t>
            </a:r>
          </a:p>
          <a:p>
            <a:r>
              <a:rPr lang="en-US" dirty="0" smtClean="0"/>
              <a:t>The bare-metal approach is widely accepted as offering significantly better performance</a:t>
            </a:r>
          </a:p>
          <a:p>
            <a:r>
              <a:rPr lang="en-US" dirty="0" smtClean="0"/>
              <a:t>Hyper-V is a bare metal hypervisor with each virtual machine (VM) running its own operating system, drivers, applications (such control panel).</a:t>
            </a:r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717826" y="3394790"/>
            <a:ext cx="1524000" cy="193389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3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Windows Server 2008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1596136" y="4063119"/>
            <a:ext cx="597408" cy="5492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300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VSP</a:t>
            </a:r>
            <a:endParaRPr lang="en-US" sz="1500" dirty="0" smtClean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3" name="Group 51"/>
          <p:cNvGrpSpPr/>
          <p:nvPr/>
        </p:nvGrpSpPr>
        <p:grpSpPr>
          <a:xfrm>
            <a:off x="761768" y="4063120"/>
            <a:ext cx="722648" cy="549226"/>
            <a:chOff x="761768" y="3605920"/>
            <a:chExt cx="722648" cy="549226"/>
          </a:xfrm>
        </p:grpSpPr>
        <p:sp>
          <p:nvSpPr>
            <p:cNvPr id="93" name="Rounded Rectangle 92"/>
            <p:cNvSpPr/>
            <p:nvPr/>
          </p:nvSpPr>
          <p:spPr bwMode="auto">
            <a:xfrm>
              <a:off x="798380" y="3605920"/>
              <a:ext cx="597409" cy="54922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US" sz="2400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61768" y="3693597"/>
              <a:ext cx="72264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accent4"/>
                  </a:solidFill>
                  <a:latin typeface="Segoe UI" pitchFamily="34" charset="0"/>
                  <a:cs typeface="Segoe UI" pitchFamily="34" charset="0"/>
                </a:rPr>
                <a:t>Windows</a:t>
              </a:r>
              <a:r>
                <a:rPr lang="en-US" sz="900" dirty="0" smtClean="0">
                  <a:solidFill>
                    <a:schemeClr val="accent1"/>
                  </a:solidFill>
                  <a:latin typeface="Segoe UI" pitchFamily="34" charset="0"/>
                  <a:cs typeface="Segoe UI" pitchFamily="34" charset="0"/>
                </a:rPr>
                <a:t> </a:t>
              </a:r>
              <a:r>
                <a:rPr lang="en-US" sz="900" dirty="0" smtClean="0">
                  <a:solidFill>
                    <a:schemeClr val="accent4"/>
                  </a:solidFill>
                  <a:latin typeface="Segoe UI" pitchFamily="34" charset="0"/>
                  <a:cs typeface="Segoe UI" pitchFamily="34" charset="0"/>
                </a:rPr>
                <a:t>Kernel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741402"/>
            <a:ext cx="8385778" cy="553998"/>
          </a:xfrm>
        </p:spPr>
        <p:txBody>
          <a:bodyPr>
            <a:normAutofit fontScale="90000"/>
          </a:bodyPr>
          <a:lstStyle/>
          <a:p>
            <a:r>
              <a:rPr sz="4000" dirty="0" smtClean="0">
                <a:latin typeface="Segoe UI" pitchFamily="34" charset="0"/>
                <a:cs typeface="Segoe UI" pitchFamily="34" charset="0"/>
              </a:rPr>
              <a:t>Hyper-V Architecture</a:t>
            </a:r>
            <a:endParaRPr sz="40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2506848" y="1723904"/>
            <a:ext cx="1524000" cy="1524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7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Applications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4295868" y="1723904"/>
            <a:ext cx="1524000" cy="1524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7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Applications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6057281" y="1723904"/>
            <a:ext cx="1524000" cy="1524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7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Applications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4290346" y="3400313"/>
            <a:ext cx="1524000" cy="1928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5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Non-Hypervisor Aware OS</a:t>
            </a:r>
          </a:p>
        </p:txBody>
      </p:sp>
      <p:grpSp>
        <p:nvGrpSpPr>
          <p:cNvPr id="7" name="Group 127"/>
          <p:cNvGrpSpPr/>
          <p:nvPr/>
        </p:nvGrpSpPr>
        <p:grpSpPr>
          <a:xfrm>
            <a:off x="2500592" y="3400313"/>
            <a:ext cx="1524733" cy="1928370"/>
            <a:chOff x="3000711" y="3703984"/>
            <a:chExt cx="1829680" cy="1828800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3001591" y="3703984"/>
              <a:ext cx="1828800" cy="1828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099"/>
              <a:r>
                <a:rPr lang="en-US" sz="12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Windows Server 2003, 2008</a:t>
              </a:r>
            </a:p>
          </p:txBody>
        </p:sp>
        <p:grpSp>
          <p:nvGrpSpPr>
            <p:cNvPr id="8" name="Group 49"/>
            <p:cNvGrpSpPr/>
            <p:nvPr/>
          </p:nvGrpSpPr>
          <p:grpSpPr>
            <a:xfrm>
              <a:off x="3000711" y="4362340"/>
              <a:ext cx="932397" cy="519380"/>
              <a:chOff x="9701434" y="3316267"/>
              <a:chExt cx="932397" cy="519380"/>
            </a:xfrm>
          </p:grpSpPr>
          <p:sp>
            <p:nvSpPr>
              <p:cNvPr id="49" name="Rounded Rectangle 48"/>
              <p:cNvSpPr/>
              <p:nvPr/>
            </p:nvSpPr>
            <p:spPr bwMode="auto">
              <a:xfrm>
                <a:off x="9802368" y="3316267"/>
                <a:ext cx="716890" cy="5193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2400" dirty="0" smtClean="0">
                  <a:solidFill>
                    <a:schemeClr val="accent4"/>
                  </a:solidFill>
                  <a:latin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9701434" y="3390908"/>
                <a:ext cx="932397" cy="350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chemeClr val="accent4"/>
                    </a:solidFill>
                    <a:latin typeface="Segoe UI" pitchFamily="34" charset="0"/>
                    <a:cs typeface="Segoe UI" pitchFamily="34" charset="0"/>
                  </a:rPr>
                  <a:t>Windows Kernel</a:t>
                </a:r>
              </a:p>
            </p:txBody>
          </p:sp>
        </p:grpSp>
        <p:grpSp>
          <p:nvGrpSpPr>
            <p:cNvPr id="9" name="Group 65"/>
            <p:cNvGrpSpPr/>
            <p:nvPr/>
          </p:nvGrpSpPr>
          <p:grpSpPr>
            <a:xfrm>
              <a:off x="4050182" y="4362340"/>
              <a:ext cx="716890" cy="519380"/>
              <a:chOff x="4050182" y="4362340"/>
              <a:chExt cx="716890" cy="519380"/>
            </a:xfrm>
          </p:grpSpPr>
          <p:sp>
            <p:nvSpPr>
              <p:cNvPr id="61" name="Rounded Rectangle 60"/>
              <p:cNvSpPr/>
              <p:nvPr/>
            </p:nvSpPr>
            <p:spPr bwMode="auto">
              <a:xfrm>
                <a:off x="4050182" y="4362340"/>
                <a:ext cx="716890" cy="5193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2400" dirty="0" smtClean="0">
                  <a:solidFill>
                    <a:schemeClr val="accent1"/>
                  </a:solidFill>
                  <a:latin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098873" y="4488937"/>
                <a:ext cx="638444" cy="277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 smtClean="0">
                    <a:solidFill>
                      <a:schemeClr val="accent1"/>
                    </a:solidFill>
                    <a:latin typeface="Segoe UI" pitchFamily="34" charset="0"/>
                    <a:cs typeface="Segoe UI" pitchFamily="34" charset="0"/>
                  </a:rPr>
                  <a:t>VSC</a:t>
                </a:r>
              </a:p>
            </p:txBody>
          </p:sp>
        </p:grpSp>
      </p:grpSp>
      <p:sp>
        <p:nvSpPr>
          <p:cNvPr id="72" name="Rounded Rectangle 71"/>
          <p:cNvSpPr/>
          <p:nvPr/>
        </p:nvSpPr>
        <p:spPr bwMode="auto">
          <a:xfrm>
            <a:off x="2813091" y="4949719"/>
            <a:ext cx="908304" cy="3230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400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VMBus</a:t>
            </a:r>
          </a:p>
        </p:txBody>
      </p:sp>
      <p:sp>
        <p:nvSpPr>
          <p:cNvPr id="75" name="Rounded Rectangle 74"/>
          <p:cNvSpPr/>
          <p:nvPr/>
        </p:nvSpPr>
        <p:spPr bwMode="auto">
          <a:xfrm>
            <a:off x="4591506" y="4949719"/>
            <a:ext cx="908304" cy="3230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200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Emulation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84696" y="5943600"/>
            <a:ext cx="7043588" cy="4571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“Designed for Windows” Server Hardware</a:t>
            </a:r>
            <a:endParaRPr lang="en-US" sz="2400" dirty="0" smtClean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85270" y="5467627"/>
            <a:ext cx="7043588" cy="39977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400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Windows hypervisor</a:t>
            </a:r>
          </a:p>
        </p:txBody>
      </p:sp>
      <p:grpSp>
        <p:nvGrpSpPr>
          <p:cNvPr id="10" name="Group 128"/>
          <p:cNvGrpSpPr/>
          <p:nvPr/>
        </p:nvGrpSpPr>
        <p:grpSpPr>
          <a:xfrm>
            <a:off x="6051759" y="3385933"/>
            <a:ext cx="1524000" cy="1942750"/>
            <a:chOff x="7262111" y="3697360"/>
            <a:chExt cx="1828800" cy="1828800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7262111" y="3697360"/>
              <a:ext cx="1828800" cy="1828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099"/>
              <a:r>
                <a:rPr lang="en-US" sz="15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Xen-Enabled Linux Kernel</a:t>
              </a:r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7685591" y="4356678"/>
              <a:ext cx="960698" cy="38545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r>
                <a:rPr lang="en-US" sz="1200" dirty="0" smtClean="0">
                  <a:solidFill>
                    <a:schemeClr val="accent4"/>
                  </a:solidFill>
                  <a:latin typeface="Segoe UI" pitchFamily="34" charset="0"/>
                  <a:cs typeface="Segoe UI" pitchFamily="34" charset="0"/>
                </a:rPr>
                <a:t>Linux VSC</a:t>
              </a: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7382764" y="5184186"/>
              <a:ext cx="1585732" cy="25022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r>
                <a:rPr lang="en-US" sz="1000" dirty="0" smtClean="0">
                  <a:solidFill>
                    <a:schemeClr val="accent4"/>
                  </a:solidFill>
                  <a:latin typeface="Segoe UI" pitchFamily="34" charset="0"/>
                  <a:cs typeface="Segoe UI" pitchFamily="34" charset="0"/>
                </a:rPr>
                <a:t>Hypercall Adapter</a:t>
              </a: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609600" y="1371600"/>
            <a:ext cx="1742954" cy="30777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Parent Partition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590800" y="1295400"/>
            <a:ext cx="4851722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Child Partitions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723348" y="1723904"/>
            <a:ext cx="1524000" cy="1524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 smtClean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9" name="Rounded Rectangle 108"/>
          <p:cNvSpPr/>
          <p:nvPr/>
        </p:nvSpPr>
        <p:spPr bwMode="auto">
          <a:xfrm>
            <a:off x="945266" y="2938041"/>
            <a:ext cx="1117808" cy="25078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100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VM Service</a:t>
            </a:r>
          </a:p>
        </p:txBody>
      </p:sp>
      <p:sp>
        <p:nvSpPr>
          <p:cNvPr id="110" name="Rounded Rectangle 109"/>
          <p:cNvSpPr/>
          <p:nvPr/>
        </p:nvSpPr>
        <p:spPr bwMode="auto">
          <a:xfrm>
            <a:off x="945334" y="2640636"/>
            <a:ext cx="1109634" cy="25078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100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WMI Provider</a:t>
            </a:r>
          </a:p>
        </p:txBody>
      </p:sp>
      <p:grpSp>
        <p:nvGrpSpPr>
          <p:cNvPr id="11" name="Group 114"/>
          <p:cNvGrpSpPr/>
          <p:nvPr/>
        </p:nvGrpSpPr>
        <p:grpSpPr>
          <a:xfrm>
            <a:off x="1035325" y="1839844"/>
            <a:ext cx="911087" cy="643282"/>
            <a:chOff x="8557589" y="450575"/>
            <a:chExt cx="1093304" cy="771939"/>
          </a:xfrm>
        </p:grpSpPr>
        <p:sp>
          <p:nvSpPr>
            <p:cNvPr id="111" name="Rounded Rectangle 110"/>
            <p:cNvSpPr/>
            <p:nvPr/>
          </p:nvSpPr>
          <p:spPr bwMode="auto">
            <a:xfrm>
              <a:off x="8666922" y="765314"/>
              <a:ext cx="457200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US" sz="2400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12" name="Rounded Rectangle 111"/>
            <p:cNvSpPr/>
            <p:nvPr/>
          </p:nvSpPr>
          <p:spPr bwMode="auto">
            <a:xfrm>
              <a:off x="8888896" y="609601"/>
              <a:ext cx="457200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US" sz="2400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9097618" y="450575"/>
              <a:ext cx="457200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/>
              <a:endParaRPr lang="en-US" sz="2400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557589" y="626161"/>
              <a:ext cx="1093304" cy="51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accent1"/>
                  </a:solidFill>
                  <a:latin typeface="Segoe UI" pitchFamily="34" charset="0"/>
                  <a:cs typeface="Segoe UI" pitchFamily="34" charset="0"/>
                </a:rPr>
                <a:t>VM Worker Processes</a:t>
              </a:r>
            </a:p>
          </p:txBody>
        </p:sp>
      </p:grpSp>
      <p:sp>
        <p:nvSpPr>
          <p:cNvPr id="116" name="Rounded Rectangle 115"/>
          <p:cNvSpPr/>
          <p:nvPr/>
        </p:nvSpPr>
        <p:spPr bwMode="auto">
          <a:xfrm>
            <a:off x="7086600" y="689804"/>
            <a:ext cx="1905000" cy="152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000" dirty="0" smtClean="0">
                <a:solidFill>
                  <a:schemeClr val="accent4"/>
                </a:solidFill>
                <a:latin typeface="Segoe UI" pitchFamily="34" charset="0"/>
                <a:cs typeface="Segoe UI" pitchFamily="34" charset="0"/>
              </a:rPr>
              <a:t>OS</a:t>
            </a:r>
          </a:p>
        </p:txBody>
      </p:sp>
      <p:sp>
        <p:nvSpPr>
          <p:cNvPr id="118" name="Rounded Rectangle 117"/>
          <p:cNvSpPr/>
          <p:nvPr/>
        </p:nvSpPr>
        <p:spPr bwMode="auto">
          <a:xfrm>
            <a:off x="7086600" y="849710"/>
            <a:ext cx="1905000" cy="152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000" dirty="0" smtClean="0">
                <a:solidFill>
                  <a:schemeClr val="accent4"/>
                </a:solidFill>
                <a:latin typeface="Segoe UI" pitchFamily="34" charset="0"/>
                <a:cs typeface="Segoe UI" pitchFamily="34" charset="0"/>
              </a:rPr>
              <a:t>ISV / IHV / OEM</a:t>
            </a:r>
          </a:p>
        </p:txBody>
      </p:sp>
      <p:sp>
        <p:nvSpPr>
          <p:cNvPr id="119" name="Rounded Rectangle 118"/>
          <p:cNvSpPr/>
          <p:nvPr/>
        </p:nvSpPr>
        <p:spPr bwMode="auto">
          <a:xfrm>
            <a:off x="7086600" y="1026420"/>
            <a:ext cx="1905000" cy="152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000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Microsoft Hyper-V</a:t>
            </a:r>
          </a:p>
        </p:txBody>
      </p:sp>
      <p:sp>
        <p:nvSpPr>
          <p:cNvPr id="120" name="Rounded Rectangle 119"/>
          <p:cNvSpPr/>
          <p:nvPr/>
        </p:nvSpPr>
        <p:spPr bwMode="auto">
          <a:xfrm>
            <a:off x="7086600" y="1198372"/>
            <a:ext cx="1905000" cy="152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000" dirty="0" smtClean="0">
                <a:solidFill>
                  <a:schemeClr val="accent4"/>
                </a:solidFill>
                <a:latin typeface="Segoe UI" pitchFamily="34" charset="0"/>
                <a:cs typeface="Segoe UI" pitchFamily="34" charset="0"/>
              </a:rPr>
              <a:t>Microsoft / XenSource</a:t>
            </a:r>
          </a:p>
        </p:txBody>
      </p:sp>
      <p:sp>
        <p:nvSpPr>
          <p:cNvPr id="131" name="Line 4"/>
          <p:cNvSpPr>
            <a:spLocks noChangeShapeType="1"/>
          </p:cNvSpPr>
          <p:nvPr/>
        </p:nvSpPr>
        <p:spPr bwMode="auto">
          <a:xfrm flipH="1" flipV="1">
            <a:off x="709612" y="3339307"/>
            <a:ext cx="8229600" cy="0"/>
          </a:xfrm>
          <a:prstGeom prst="line">
            <a:avLst/>
          </a:prstGeom>
          <a:noFill/>
          <a:ln w="28575">
            <a:solidFill>
              <a:srgbClr val="FFFFFF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76197" tIns="38098" rIns="76197" bIns="38098" anchor="ctr"/>
          <a:lstStyle/>
          <a:p>
            <a:pPr>
              <a:defRPr/>
            </a:pPr>
            <a:endParaRPr lang="en-US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2" name="Line 4"/>
          <p:cNvSpPr>
            <a:spLocks noChangeShapeType="1"/>
          </p:cNvSpPr>
          <p:nvPr/>
        </p:nvSpPr>
        <p:spPr bwMode="auto">
          <a:xfrm flipH="1" flipV="1">
            <a:off x="709612" y="5396707"/>
            <a:ext cx="8229600" cy="0"/>
          </a:xfrm>
          <a:prstGeom prst="line">
            <a:avLst/>
          </a:prstGeom>
          <a:noFill/>
          <a:ln w="28575">
            <a:solidFill>
              <a:srgbClr val="FFFFFF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76197" tIns="38098" rIns="76197" bIns="38098" anchor="ctr"/>
          <a:lstStyle/>
          <a:p>
            <a:pPr>
              <a:defRPr/>
            </a:pPr>
            <a:endParaRPr lang="en-US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3" name="Line 4"/>
          <p:cNvSpPr>
            <a:spLocks noChangeShapeType="1"/>
          </p:cNvSpPr>
          <p:nvPr/>
        </p:nvSpPr>
        <p:spPr bwMode="auto">
          <a:xfrm flipH="1">
            <a:off x="2373312" y="1765300"/>
            <a:ext cx="0" cy="3634740"/>
          </a:xfrm>
          <a:prstGeom prst="line">
            <a:avLst/>
          </a:prstGeom>
          <a:noFill/>
          <a:ln w="28575">
            <a:solidFill>
              <a:srgbClr val="FFFFFF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76197" tIns="38098" rIns="76197" bIns="38098" anchor="ctr"/>
          <a:lstStyle/>
          <a:p>
            <a:pPr>
              <a:defRPr/>
            </a:pPr>
            <a:endParaRPr lang="en-US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4" name="Line 4"/>
          <p:cNvSpPr>
            <a:spLocks noChangeShapeType="1"/>
          </p:cNvSpPr>
          <p:nvPr/>
        </p:nvSpPr>
        <p:spPr bwMode="auto">
          <a:xfrm flipH="1">
            <a:off x="4151312" y="1778000"/>
            <a:ext cx="0" cy="3632200"/>
          </a:xfrm>
          <a:prstGeom prst="line">
            <a:avLst/>
          </a:prstGeom>
          <a:noFill/>
          <a:ln w="28575">
            <a:solidFill>
              <a:srgbClr val="FFFFFF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76197" tIns="38098" rIns="76197" bIns="38098" anchor="ctr"/>
          <a:lstStyle/>
          <a:p>
            <a:pPr>
              <a:defRPr/>
            </a:pPr>
            <a:endParaRPr lang="en-US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5" name="Line 4"/>
          <p:cNvSpPr>
            <a:spLocks noChangeShapeType="1"/>
          </p:cNvSpPr>
          <p:nvPr/>
        </p:nvSpPr>
        <p:spPr bwMode="auto">
          <a:xfrm flipH="1">
            <a:off x="5929312" y="1778000"/>
            <a:ext cx="0" cy="3632200"/>
          </a:xfrm>
          <a:prstGeom prst="line">
            <a:avLst/>
          </a:prstGeom>
          <a:noFill/>
          <a:ln w="28575">
            <a:solidFill>
              <a:srgbClr val="FFFFFF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76197" tIns="38098" rIns="76197" bIns="38098" anchor="ctr"/>
          <a:lstStyle/>
          <a:p>
            <a:pPr>
              <a:defRPr/>
            </a:pPr>
            <a:endParaRPr lang="en-US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6" name="Line 4"/>
          <p:cNvSpPr>
            <a:spLocks noChangeShapeType="1"/>
          </p:cNvSpPr>
          <p:nvPr/>
        </p:nvSpPr>
        <p:spPr bwMode="auto">
          <a:xfrm flipH="1">
            <a:off x="7707312" y="1778000"/>
            <a:ext cx="0" cy="3632200"/>
          </a:xfrm>
          <a:prstGeom prst="line">
            <a:avLst/>
          </a:prstGeom>
          <a:noFill/>
          <a:ln w="28575">
            <a:solidFill>
              <a:srgbClr val="FFFFFF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76197" tIns="38098" rIns="76197" bIns="38098" anchor="ctr"/>
          <a:lstStyle/>
          <a:p>
            <a:pPr>
              <a:defRPr/>
            </a:pPr>
            <a:endParaRPr lang="en-US" dirty="0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823200" y="2489201"/>
            <a:ext cx="1117600" cy="795089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User Mode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7823200" y="4521201"/>
            <a:ext cx="1117600" cy="795089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KernelMode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1198562" y="4476835"/>
            <a:ext cx="632217" cy="42965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900" dirty="0" smtClean="0">
                <a:solidFill>
                  <a:schemeClr val="accent4"/>
                </a:solidFill>
                <a:latin typeface="Segoe UI" pitchFamily="34" charset="0"/>
                <a:cs typeface="Segoe UI" pitchFamily="34" charset="0"/>
              </a:rPr>
              <a:t>IHV Drivers</a:t>
            </a:r>
          </a:p>
        </p:txBody>
      </p:sp>
      <p:sp>
        <p:nvSpPr>
          <p:cNvPr id="68" name="Rounded Rectangle 67"/>
          <p:cNvSpPr/>
          <p:nvPr/>
        </p:nvSpPr>
        <p:spPr bwMode="auto">
          <a:xfrm>
            <a:off x="1040999" y="4949719"/>
            <a:ext cx="908304" cy="3230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400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VMBus</a:t>
            </a:r>
          </a:p>
        </p:txBody>
      </p:sp>
      <p:sp>
        <p:nvSpPr>
          <p:cNvPr id="78" name="Rounded Rectangle 77"/>
          <p:cNvSpPr/>
          <p:nvPr/>
        </p:nvSpPr>
        <p:spPr bwMode="auto">
          <a:xfrm>
            <a:off x="6366137" y="4559843"/>
            <a:ext cx="908304" cy="3230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500" dirty="0" smtClean="0">
                <a:solidFill>
                  <a:schemeClr val="accent4"/>
                </a:solidFill>
                <a:latin typeface="Segoe UI" pitchFamily="34" charset="0"/>
                <a:cs typeface="Segoe UI" pitchFamily="34" charset="0"/>
              </a:rPr>
              <a:t>VMBus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0" grpId="0" animBg="1"/>
      <p:bldP spid="24" grpId="0" animBg="1"/>
      <p:bldP spid="26" grpId="0" animBg="1"/>
      <p:bldP spid="28" grpId="0" animBg="1"/>
      <p:bldP spid="25" grpId="0" animBg="1"/>
      <p:bldP spid="72" grpId="0" animBg="1"/>
      <p:bldP spid="75" grpId="0" animBg="1"/>
      <p:bldP spid="4" grpId="0" animBg="1"/>
      <p:bldP spid="5" grpId="0" animBg="1"/>
      <p:bldP spid="5" grpId="1" animBg="1"/>
      <p:bldP spid="107" grpId="0"/>
      <p:bldP spid="22" grpId="0" animBg="1"/>
      <p:bldP spid="109" grpId="0" animBg="1"/>
      <p:bldP spid="110" grpId="0" animBg="1"/>
      <p:bldP spid="116" grpId="0" animBg="1"/>
      <p:bldP spid="118" grpId="0" animBg="1"/>
      <p:bldP spid="119" grpId="0" animBg="1"/>
      <p:bldP spid="12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/>
      <p:bldP spid="138" grpId="0"/>
      <p:bldP spid="57" grpId="0" animBg="1"/>
      <p:bldP spid="68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3" descr="Circular-F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" y="2125663"/>
            <a:ext cx="7572375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Program Files\Microsoft Resource DVD Artwork\DVD_ART\Artwork_Imagery\Shapes and Graphics\Connectors\connector stars - gold 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898132">
            <a:off x="2590800" y="2590800"/>
            <a:ext cx="3962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3686175" y="3752850"/>
            <a:ext cx="2262188" cy="879475"/>
            <a:chOff x="3686175" y="3752150"/>
            <a:chExt cx="2262188" cy="880175"/>
          </a:xfrm>
        </p:grpSpPr>
        <p:pic>
          <p:nvPicPr>
            <p:cNvPr id="14406" name="Picture 10" descr="Logo-Systems-Cent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0000" y="4054475"/>
              <a:ext cx="2138363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407" name="Rectangle 19"/>
            <p:cNvSpPr>
              <a:spLocks noChangeArrowheads="1"/>
            </p:cNvSpPr>
            <p:nvPr/>
          </p:nvSpPr>
          <p:spPr bwMode="auto">
            <a:xfrm>
              <a:off x="3686175" y="3752150"/>
              <a:ext cx="162242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800" b="1" dirty="0">
                  <a:solidFill>
                    <a:srgbClr val="FEB45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</a:rPr>
                <a:t>Management</a:t>
              </a: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338138" y="4876800"/>
            <a:ext cx="3354387" cy="1676400"/>
            <a:chOff x="338840" y="4876800"/>
            <a:chExt cx="3353685" cy="1676400"/>
          </a:xfrm>
        </p:grpSpPr>
        <p:pic>
          <p:nvPicPr>
            <p:cNvPr id="14402" name="Picture 7" descr="Desktop-Virtua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0" y="4995863"/>
              <a:ext cx="1406525" cy="155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03" name="Picture 12" descr="Logo-Virtual-P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5944" y="5410200"/>
              <a:ext cx="93662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404" name="Rectangle 21"/>
            <p:cNvSpPr>
              <a:spLocks noChangeArrowheads="1"/>
            </p:cNvSpPr>
            <p:nvPr/>
          </p:nvSpPr>
          <p:spPr bwMode="auto">
            <a:xfrm>
              <a:off x="338840" y="4876800"/>
              <a:ext cx="1704061" cy="590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b="1" dirty="0">
                  <a:solidFill>
                    <a:srgbClr val="FEB45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</a:rPr>
                <a:t>Desktop Virtualization</a:t>
              </a:r>
            </a:p>
          </p:txBody>
        </p:sp>
        <p:sp>
          <p:nvSpPr>
            <p:cNvPr id="14405" name="TextBox 34"/>
            <p:cNvSpPr txBox="1">
              <a:spLocks noChangeArrowheads="1"/>
            </p:cNvSpPr>
            <p:nvPr/>
          </p:nvSpPr>
          <p:spPr bwMode="auto">
            <a:xfrm>
              <a:off x="338840" y="5814950"/>
              <a:ext cx="191430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</a:rPr>
                <a:t>Windows Vista Enterprise</a:t>
              </a:r>
            </a:p>
            <a:p>
              <a:r>
                <a:rPr lang="en-US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</a:rPr>
                <a:t>Centralized Desktop </a:t>
              </a:r>
              <a:endPara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endParaRPr>
            </a:p>
          </p:txBody>
        </p:sp>
      </p:grpSp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3429000" y="4648200"/>
            <a:ext cx="685800" cy="838200"/>
            <a:chOff x="3429000" y="4648200"/>
            <a:chExt cx="685800" cy="838200"/>
          </a:xfrm>
        </p:grpSpPr>
        <p:sp>
          <p:nvSpPr>
            <p:cNvPr id="47" name="Oval 46"/>
            <p:cNvSpPr/>
            <p:nvPr/>
          </p:nvSpPr>
          <p:spPr bwMode="auto">
            <a:xfrm>
              <a:off x="3429000" y="52578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25000">
                  <a:schemeClr val="accent3">
                    <a:lumMod val="40000"/>
                    <a:lumOff val="60000"/>
                  </a:schemeClr>
                </a:gs>
                <a:gs pos="38000">
                  <a:schemeClr val="accent1"/>
                </a:gs>
                <a:gs pos="55000">
                  <a:schemeClr val="accent1">
                    <a:lumMod val="60000"/>
                    <a:lumOff val="40000"/>
                  </a:schemeClr>
                </a:gs>
                <a:gs pos="80000">
                  <a:schemeClr val="accent5">
                    <a:lumMod val="40000"/>
                    <a:lumOff val="60000"/>
                  </a:schemeClr>
                </a:gs>
                <a:gs pos="88000">
                  <a:schemeClr val="accent2">
                    <a:shade val="63000"/>
                    <a:satMod val="160000"/>
                  </a:schemeClr>
                </a:gs>
                <a:gs pos="100000">
                  <a:schemeClr val="accent2">
                    <a:tint val="99555"/>
                    <a:satMod val="15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>
                <a:defRPr/>
              </a:pPr>
              <a:endParaRPr lang="en-US" sz="2900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3581400" y="50546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25000">
                  <a:schemeClr val="accent3">
                    <a:lumMod val="40000"/>
                    <a:lumOff val="60000"/>
                  </a:schemeClr>
                </a:gs>
                <a:gs pos="38000">
                  <a:schemeClr val="accent1"/>
                </a:gs>
                <a:gs pos="55000">
                  <a:schemeClr val="accent1">
                    <a:lumMod val="60000"/>
                    <a:lumOff val="40000"/>
                  </a:schemeClr>
                </a:gs>
                <a:gs pos="80000">
                  <a:schemeClr val="accent5">
                    <a:lumMod val="40000"/>
                    <a:lumOff val="60000"/>
                  </a:schemeClr>
                </a:gs>
                <a:gs pos="88000">
                  <a:schemeClr val="accent2">
                    <a:shade val="63000"/>
                    <a:satMod val="160000"/>
                  </a:schemeClr>
                </a:gs>
                <a:gs pos="100000">
                  <a:schemeClr val="accent2">
                    <a:tint val="99555"/>
                    <a:satMod val="15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>
                <a:defRPr/>
              </a:pPr>
              <a:endParaRPr lang="en-US" sz="2900" dirty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3733800" y="48514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25000">
                  <a:schemeClr val="accent3">
                    <a:lumMod val="40000"/>
                    <a:lumOff val="60000"/>
                  </a:schemeClr>
                </a:gs>
                <a:gs pos="38000">
                  <a:schemeClr val="accent1"/>
                </a:gs>
                <a:gs pos="55000">
                  <a:schemeClr val="accent1">
                    <a:lumMod val="60000"/>
                    <a:lumOff val="40000"/>
                  </a:schemeClr>
                </a:gs>
                <a:gs pos="80000">
                  <a:schemeClr val="accent5">
                    <a:lumMod val="40000"/>
                    <a:lumOff val="60000"/>
                  </a:schemeClr>
                </a:gs>
                <a:gs pos="88000">
                  <a:schemeClr val="accent2">
                    <a:shade val="63000"/>
                    <a:satMod val="160000"/>
                  </a:schemeClr>
                </a:gs>
                <a:gs pos="100000">
                  <a:schemeClr val="accent2">
                    <a:tint val="99555"/>
                    <a:satMod val="15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>
                <a:defRPr/>
              </a:pPr>
              <a:endParaRPr lang="en-US" sz="2900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3886200" y="46482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25000">
                  <a:schemeClr val="accent3">
                    <a:lumMod val="40000"/>
                    <a:lumOff val="60000"/>
                  </a:schemeClr>
                </a:gs>
                <a:gs pos="38000">
                  <a:schemeClr val="accent1"/>
                </a:gs>
                <a:gs pos="55000">
                  <a:schemeClr val="accent1">
                    <a:lumMod val="60000"/>
                    <a:lumOff val="40000"/>
                  </a:schemeClr>
                </a:gs>
                <a:gs pos="80000">
                  <a:schemeClr val="accent5">
                    <a:lumMod val="40000"/>
                    <a:lumOff val="60000"/>
                  </a:schemeClr>
                </a:gs>
                <a:gs pos="88000">
                  <a:schemeClr val="accent2">
                    <a:shade val="63000"/>
                    <a:satMod val="160000"/>
                  </a:schemeClr>
                </a:gs>
                <a:gs pos="100000">
                  <a:schemeClr val="accent2">
                    <a:tint val="99555"/>
                    <a:satMod val="15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>
                <a:defRPr/>
              </a:pPr>
              <a:endParaRPr lang="en-US" sz="2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5181600" y="5105400"/>
            <a:ext cx="3101975" cy="1752600"/>
            <a:chOff x="5181600" y="5105400"/>
            <a:chExt cx="3101469" cy="1752600"/>
          </a:xfrm>
        </p:grpSpPr>
        <p:pic>
          <p:nvPicPr>
            <p:cNvPr id="14387" name="Picture 5" descr="Desktop-SoftGrid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81600" y="5135562"/>
              <a:ext cx="1590675" cy="172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88" name="Rectangle 20"/>
            <p:cNvSpPr>
              <a:spLocks noChangeArrowheads="1"/>
            </p:cNvSpPr>
            <p:nvPr/>
          </p:nvSpPr>
          <p:spPr bwMode="auto">
            <a:xfrm>
              <a:off x="6533644" y="5105400"/>
              <a:ext cx="1749425" cy="590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b="1" dirty="0">
                  <a:solidFill>
                    <a:srgbClr val="FEB45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</a:rPr>
                <a:t>Application Virtualization</a:t>
              </a:r>
            </a:p>
          </p:txBody>
        </p:sp>
        <p:pic>
          <p:nvPicPr>
            <p:cNvPr id="14389" name="Picture 78" descr="SGAV-Whit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632575" y="5715000"/>
              <a:ext cx="1600200" cy="39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4870450" y="4953000"/>
            <a:ext cx="409575" cy="457200"/>
            <a:chOff x="4869875" y="4953000"/>
            <a:chExt cx="409575" cy="457200"/>
          </a:xfrm>
        </p:grpSpPr>
        <p:sp>
          <p:nvSpPr>
            <p:cNvPr id="43" name="Cube 42"/>
            <p:cNvSpPr/>
            <p:nvPr/>
          </p:nvSpPr>
          <p:spPr bwMode="auto">
            <a:xfrm>
              <a:off x="4869875" y="4953000"/>
              <a:ext cx="228600" cy="22860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>
                <a:defRPr/>
              </a:pPr>
              <a:endParaRPr lang="en-US" sz="2900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5050850" y="51816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25000">
                  <a:schemeClr val="accent3">
                    <a:lumMod val="40000"/>
                    <a:lumOff val="60000"/>
                  </a:schemeClr>
                </a:gs>
                <a:gs pos="38000">
                  <a:schemeClr val="accent1"/>
                </a:gs>
                <a:gs pos="55000">
                  <a:schemeClr val="accent1">
                    <a:lumMod val="60000"/>
                    <a:lumOff val="40000"/>
                  </a:schemeClr>
                </a:gs>
                <a:gs pos="80000">
                  <a:schemeClr val="accent5">
                    <a:lumMod val="40000"/>
                    <a:lumOff val="60000"/>
                  </a:schemeClr>
                </a:gs>
                <a:gs pos="88000">
                  <a:schemeClr val="accent2">
                    <a:shade val="63000"/>
                    <a:satMod val="160000"/>
                  </a:schemeClr>
                </a:gs>
                <a:gs pos="100000">
                  <a:schemeClr val="accent2">
                    <a:tint val="99555"/>
                    <a:satMod val="15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>
                <a:defRPr/>
              </a:pPr>
              <a:endParaRPr lang="en-US" sz="2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71438" y="2566988"/>
            <a:ext cx="3195637" cy="1724025"/>
            <a:chOff x="71480" y="2567781"/>
            <a:chExt cx="3195595" cy="1722438"/>
          </a:xfrm>
        </p:grpSpPr>
        <p:pic>
          <p:nvPicPr>
            <p:cNvPr id="14380" name="Picture 11" descr="Logo-Terminal-Services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2400" y="3344863"/>
              <a:ext cx="152082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381" name="Rectangle 22"/>
            <p:cNvSpPr>
              <a:spLocks noChangeArrowheads="1"/>
            </p:cNvSpPr>
            <p:nvPr/>
          </p:nvSpPr>
          <p:spPr bwMode="auto">
            <a:xfrm>
              <a:off x="71480" y="2754313"/>
              <a:ext cx="1674213" cy="59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b="1" dirty="0">
                  <a:solidFill>
                    <a:srgbClr val="FEB45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</a:rPr>
                <a:t>Presentation Virtualization</a:t>
              </a:r>
            </a:p>
          </p:txBody>
        </p:sp>
        <p:pic>
          <p:nvPicPr>
            <p:cNvPr id="14382" name="Picture 6" descr="Desktop-TS-Client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76400" y="2567781"/>
              <a:ext cx="1590675" cy="172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3154363" y="3663950"/>
            <a:ext cx="466725" cy="323850"/>
            <a:chOff x="3154875" y="3664525"/>
            <a:chExt cx="466725" cy="323850"/>
          </a:xfrm>
        </p:grpSpPr>
        <p:sp>
          <p:nvSpPr>
            <p:cNvPr id="51" name="Oval 50"/>
            <p:cNvSpPr/>
            <p:nvPr/>
          </p:nvSpPr>
          <p:spPr bwMode="auto">
            <a:xfrm>
              <a:off x="3154875" y="3664525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25000">
                  <a:schemeClr val="accent3">
                    <a:lumMod val="40000"/>
                    <a:lumOff val="60000"/>
                  </a:schemeClr>
                </a:gs>
                <a:gs pos="38000">
                  <a:schemeClr val="accent1"/>
                </a:gs>
                <a:gs pos="55000">
                  <a:schemeClr val="accent1">
                    <a:lumMod val="60000"/>
                    <a:lumOff val="40000"/>
                  </a:schemeClr>
                </a:gs>
                <a:gs pos="80000">
                  <a:schemeClr val="accent5">
                    <a:lumMod val="40000"/>
                    <a:lumOff val="60000"/>
                  </a:schemeClr>
                </a:gs>
                <a:gs pos="88000">
                  <a:schemeClr val="accent2">
                    <a:shade val="63000"/>
                    <a:satMod val="160000"/>
                  </a:schemeClr>
                </a:gs>
                <a:gs pos="100000">
                  <a:schemeClr val="accent2">
                    <a:tint val="99555"/>
                    <a:satMod val="15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>
                <a:defRPr/>
              </a:pPr>
              <a:endParaRPr lang="en-US" sz="2900" dirty="0">
                <a:solidFill>
                  <a:schemeClr val="tx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3393000" y="3759775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25000">
                  <a:schemeClr val="accent3">
                    <a:lumMod val="40000"/>
                    <a:lumOff val="60000"/>
                  </a:schemeClr>
                </a:gs>
                <a:gs pos="38000">
                  <a:schemeClr val="accent1"/>
                </a:gs>
                <a:gs pos="55000">
                  <a:schemeClr val="accent1">
                    <a:lumMod val="60000"/>
                    <a:lumOff val="40000"/>
                  </a:schemeClr>
                </a:gs>
                <a:gs pos="80000">
                  <a:schemeClr val="accent5">
                    <a:lumMod val="40000"/>
                    <a:lumOff val="60000"/>
                  </a:schemeClr>
                </a:gs>
                <a:gs pos="88000">
                  <a:schemeClr val="accent2">
                    <a:shade val="63000"/>
                    <a:satMod val="160000"/>
                  </a:schemeClr>
                </a:gs>
                <a:gs pos="100000">
                  <a:schemeClr val="accent2">
                    <a:tint val="99555"/>
                    <a:satMod val="15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>
                <a:defRPr/>
              </a:pPr>
              <a:endParaRPr lang="en-US" sz="2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73"/>
          <p:cNvGrpSpPr>
            <a:grpSpLocks/>
          </p:cNvGrpSpPr>
          <p:nvPr/>
        </p:nvGrpSpPr>
        <p:grpSpPr bwMode="auto">
          <a:xfrm>
            <a:off x="5181600" y="3778250"/>
            <a:ext cx="1085850" cy="447675"/>
            <a:chOff x="5181600" y="3778950"/>
            <a:chExt cx="1085850" cy="447675"/>
          </a:xfrm>
        </p:grpSpPr>
        <p:sp>
          <p:nvSpPr>
            <p:cNvPr id="41" name="Cube 40"/>
            <p:cNvSpPr/>
            <p:nvPr/>
          </p:nvSpPr>
          <p:spPr bwMode="auto">
            <a:xfrm>
              <a:off x="6038850" y="3778950"/>
              <a:ext cx="228600" cy="22860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>
                <a:defRPr/>
              </a:pPr>
              <a:endParaRPr lang="en-US" sz="2900" dirty="0">
                <a:solidFill>
                  <a:schemeClr val="tx1"/>
                </a:solidFill>
              </a:endParaRPr>
            </a:p>
          </p:txBody>
        </p:sp>
        <p:sp>
          <p:nvSpPr>
            <p:cNvPr id="42" name="Cube 41"/>
            <p:cNvSpPr/>
            <p:nvPr/>
          </p:nvSpPr>
          <p:spPr bwMode="auto">
            <a:xfrm>
              <a:off x="5181600" y="3998025"/>
              <a:ext cx="228600" cy="22860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>
                <a:defRPr/>
              </a:pPr>
              <a:endParaRPr lang="en-US" sz="2900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5505450" y="3902775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25000">
                  <a:schemeClr val="accent3">
                    <a:lumMod val="40000"/>
                    <a:lumOff val="60000"/>
                  </a:schemeClr>
                </a:gs>
                <a:gs pos="38000">
                  <a:schemeClr val="accent1"/>
                </a:gs>
                <a:gs pos="55000">
                  <a:schemeClr val="accent1">
                    <a:lumMod val="60000"/>
                    <a:lumOff val="40000"/>
                  </a:schemeClr>
                </a:gs>
                <a:gs pos="80000">
                  <a:schemeClr val="accent5">
                    <a:lumMod val="40000"/>
                    <a:lumOff val="60000"/>
                  </a:schemeClr>
                </a:gs>
                <a:gs pos="88000">
                  <a:schemeClr val="accent2">
                    <a:shade val="63000"/>
                    <a:satMod val="160000"/>
                  </a:schemeClr>
                </a:gs>
                <a:gs pos="100000">
                  <a:schemeClr val="accent2">
                    <a:tint val="99555"/>
                    <a:satMod val="15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>
                <a:defRPr/>
              </a:pPr>
              <a:endParaRPr lang="en-US" sz="2900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5791200" y="3845625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25000">
                  <a:schemeClr val="accent3">
                    <a:lumMod val="40000"/>
                    <a:lumOff val="60000"/>
                  </a:schemeClr>
                </a:gs>
                <a:gs pos="38000">
                  <a:schemeClr val="accent1"/>
                </a:gs>
                <a:gs pos="55000">
                  <a:schemeClr val="accent1">
                    <a:lumMod val="60000"/>
                    <a:lumOff val="40000"/>
                  </a:schemeClr>
                </a:gs>
                <a:gs pos="80000">
                  <a:schemeClr val="accent5">
                    <a:lumMod val="40000"/>
                    <a:lumOff val="60000"/>
                  </a:schemeClr>
                </a:gs>
                <a:gs pos="88000">
                  <a:schemeClr val="accent2">
                    <a:shade val="63000"/>
                    <a:satMod val="160000"/>
                  </a:schemeClr>
                </a:gs>
                <a:gs pos="100000">
                  <a:schemeClr val="accent2">
                    <a:tint val="99555"/>
                    <a:satMod val="15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>
                <a:defRPr/>
              </a:pPr>
              <a:endParaRPr lang="en-US" sz="2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6124575" y="2112963"/>
            <a:ext cx="2936875" cy="2000250"/>
            <a:chOff x="6125303" y="2112963"/>
            <a:chExt cx="2935572" cy="2000918"/>
          </a:xfrm>
        </p:grpSpPr>
        <p:pic>
          <p:nvPicPr>
            <p:cNvPr id="14358" name="Picture 13" descr="Logo-Virtual-Server-2005-R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397175" y="3467946"/>
              <a:ext cx="1663700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359" name="Picture 15" descr="Server-Physical-Singl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125303" y="3152063"/>
              <a:ext cx="1212850" cy="961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16" descr="Servers-Virtual-Two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125303" y="2597767"/>
              <a:ext cx="1212850" cy="112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1" name="Rectangle 19"/>
            <p:cNvSpPr>
              <a:spLocks noChangeArrowheads="1"/>
            </p:cNvSpPr>
            <p:nvPr/>
          </p:nvSpPr>
          <p:spPr bwMode="auto">
            <a:xfrm>
              <a:off x="6324600" y="2112963"/>
              <a:ext cx="2689225" cy="341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b="1" dirty="0">
                  <a:solidFill>
                    <a:srgbClr val="FEB45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</a:rPr>
                <a:t>Server Virtualization</a:t>
              </a:r>
            </a:p>
          </p:txBody>
        </p:sp>
        <p:pic>
          <p:nvPicPr>
            <p:cNvPr id="14362" name="Picture 25" descr="\\.PSF\Parallels Share\Virtualization PPT\Windows-Server-2008-Logo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345877" y="2638301"/>
              <a:ext cx="1651000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1" name="Group 58"/>
            <p:cNvGrpSpPr>
              <a:grpSpLocks/>
            </p:cNvGrpSpPr>
            <p:nvPr/>
          </p:nvGrpSpPr>
          <p:grpSpPr bwMode="auto">
            <a:xfrm>
              <a:off x="7445830" y="3039180"/>
              <a:ext cx="1460664" cy="345290"/>
              <a:chOff x="6780811" y="4139897"/>
              <a:chExt cx="2363189" cy="558640"/>
            </a:xfrm>
          </p:grpSpPr>
          <p:pic>
            <p:nvPicPr>
              <p:cNvPr id="14364" name="Picture 2" descr="C:\Users\shlotito\Documents\IMAGES- LOGOS\New Folder\HyperV-Svr-1_bL_r.png"/>
              <p:cNvPicPr>
                <a:picLocks noChangeAspect="1" noChangeArrowheads="1"/>
              </p:cNvPicPr>
              <p:nvPr/>
            </p:nvPicPr>
            <p:blipFill>
              <a:blip r:embed="rId16" cstate="screen">
                <a:lum bright="100000" contrast="100000"/>
              </a:blip>
              <a:srcRect/>
              <a:stretch>
                <a:fillRect/>
              </a:stretch>
            </p:blipFill>
            <p:spPr bwMode="auto">
              <a:xfrm>
                <a:off x="6828355" y="4139897"/>
                <a:ext cx="701322" cy="158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5" name="Picture 2" descr="C:\Users\shlotito\Documents\IMAGES- LOGOS\New Folder\HyperV-Svr-1_bL_r.png"/>
              <p:cNvPicPr>
                <a:picLocks noChangeAspect="1" noChangeArrowheads="1"/>
              </p:cNvPicPr>
              <p:nvPr/>
            </p:nvPicPr>
            <p:blipFill>
              <a:blip r:embed="rId17" cstate="screen">
                <a:lum bright="100000" contrast="100000"/>
              </a:blip>
              <a:srcRect b="-12954"/>
              <a:stretch>
                <a:fillRect/>
              </a:stretch>
            </p:blipFill>
            <p:spPr bwMode="auto">
              <a:xfrm>
                <a:off x="6780811" y="4282266"/>
                <a:ext cx="2363189" cy="416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4503738" y="2676525"/>
            <a:ext cx="257175" cy="962025"/>
            <a:chOff x="4503100" y="2676525"/>
            <a:chExt cx="257175" cy="962025"/>
          </a:xfrm>
        </p:grpSpPr>
        <p:sp>
          <p:nvSpPr>
            <p:cNvPr id="53" name="Cube 52"/>
            <p:cNvSpPr/>
            <p:nvPr/>
          </p:nvSpPr>
          <p:spPr bwMode="auto">
            <a:xfrm>
              <a:off x="4531675" y="2676525"/>
              <a:ext cx="228600" cy="22860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>
                <a:defRPr/>
              </a:pPr>
              <a:endParaRPr lang="en-US" sz="2900" dirty="0">
                <a:solidFill>
                  <a:schemeClr val="tx1"/>
                </a:solidFill>
              </a:endParaRPr>
            </a:p>
          </p:txBody>
        </p:sp>
        <p:sp>
          <p:nvSpPr>
            <p:cNvPr id="54" name="Cube 53"/>
            <p:cNvSpPr/>
            <p:nvPr/>
          </p:nvSpPr>
          <p:spPr bwMode="auto">
            <a:xfrm>
              <a:off x="4517387" y="3043238"/>
              <a:ext cx="228600" cy="22860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>
                <a:defRPr/>
              </a:pPr>
              <a:endParaRPr lang="en-US" sz="2900" dirty="0">
                <a:solidFill>
                  <a:schemeClr val="tx1"/>
                </a:solidFill>
              </a:endParaRPr>
            </a:p>
          </p:txBody>
        </p:sp>
        <p:sp>
          <p:nvSpPr>
            <p:cNvPr id="55" name="Cube 54"/>
            <p:cNvSpPr/>
            <p:nvPr/>
          </p:nvSpPr>
          <p:spPr bwMode="auto">
            <a:xfrm>
              <a:off x="4503100" y="3409950"/>
              <a:ext cx="228600" cy="22860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>
                <a:defRPr/>
              </a:pPr>
              <a:endParaRPr lang="en-US" sz="2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59"/>
          <p:cNvGrpSpPr>
            <a:grpSpLocks/>
          </p:cNvGrpSpPr>
          <p:nvPr/>
        </p:nvGrpSpPr>
        <p:grpSpPr bwMode="auto">
          <a:xfrm>
            <a:off x="2743200" y="1395413"/>
            <a:ext cx="3043238" cy="1620837"/>
            <a:chOff x="2743200" y="1394690"/>
            <a:chExt cx="3043672" cy="1620838"/>
          </a:xfrm>
        </p:grpSpPr>
        <p:sp>
          <p:nvSpPr>
            <p:cNvPr id="14352" name="Rectangle 32"/>
            <p:cNvSpPr>
              <a:spLocks noChangeArrowheads="1"/>
            </p:cNvSpPr>
            <p:nvPr/>
          </p:nvSpPr>
          <p:spPr bwMode="auto">
            <a:xfrm>
              <a:off x="2743200" y="1524000"/>
              <a:ext cx="1656715" cy="590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b="1" dirty="0">
                  <a:solidFill>
                    <a:srgbClr val="FEB45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</a:rPr>
                <a:t>Profile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US" b="1" dirty="0">
                  <a:solidFill>
                    <a:srgbClr val="FEB45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</a:rPr>
                <a:t>Virtualization</a:t>
              </a:r>
            </a:p>
          </p:txBody>
        </p:sp>
        <p:sp>
          <p:nvSpPr>
            <p:cNvPr id="14353" name="Rectangle 35"/>
            <p:cNvSpPr>
              <a:spLocks noChangeArrowheads="1"/>
            </p:cNvSpPr>
            <p:nvPr/>
          </p:nvSpPr>
          <p:spPr bwMode="auto">
            <a:xfrm>
              <a:off x="2743200" y="1993612"/>
              <a:ext cx="2286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</a:rPr>
                <a:t>Document Redirection</a:t>
              </a:r>
            </a:p>
            <a:p>
              <a:r>
                <a:rPr lang="en-U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</a:rPr>
                <a:t>Offline files</a:t>
              </a:r>
            </a:p>
          </p:txBody>
        </p:sp>
        <p:pic>
          <p:nvPicPr>
            <p:cNvPr id="14354" name="Picture 3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897747" y="1394690"/>
              <a:ext cx="1889125" cy="162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Virtualization</a:t>
            </a:r>
            <a:endParaRPr lang="en-US" dirty="0"/>
          </a:p>
        </p:txBody>
      </p:sp>
      <p:grpSp>
        <p:nvGrpSpPr>
          <p:cNvPr id="14" name="Group 70"/>
          <p:cNvGrpSpPr/>
          <p:nvPr/>
        </p:nvGrpSpPr>
        <p:grpSpPr>
          <a:xfrm>
            <a:off x="7294178" y="115610"/>
            <a:ext cx="1734208" cy="1464208"/>
            <a:chOff x="7294178" y="115610"/>
            <a:chExt cx="1734208" cy="1464208"/>
          </a:xfrm>
        </p:grpSpPr>
        <p:sp>
          <p:nvSpPr>
            <p:cNvPr id="70" name="Rounded Rectangle 69"/>
            <p:cNvSpPr/>
            <p:nvPr/>
          </p:nvSpPr>
          <p:spPr bwMode="auto">
            <a:xfrm>
              <a:off x="7294178" y="115610"/>
              <a:ext cx="1734208" cy="1439921"/>
            </a:xfrm>
            <a:prstGeom prst="roundRect">
              <a:avLst>
                <a:gd name="adj" fmla="val 9033"/>
              </a:avLst>
            </a:prstGeom>
            <a:gradFill flip="none" rotWithShape="1">
              <a:gsLst>
                <a:gs pos="0">
                  <a:schemeClr val="accent4">
                    <a:alpha val="80000"/>
                  </a:schemeClr>
                </a:gs>
                <a:gs pos="5000">
                  <a:schemeClr val="accent4">
                    <a:lumMod val="60000"/>
                    <a:lumOff val="40000"/>
                    <a:alpha val="80000"/>
                  </a:schemeClr>
                </a:gs>
                <a:gs pos="15000">
                  <a:schemeClr val="accent4">
                    <a:alpha val="80000"/>
                  </a:schemeClr>
                </a:gs>
                <a:gs pos="40000">
                  <a:schemeClr val="accent4">
                    <a:lumMod val="75000"/>
                    <a:alpha val="80000"/>
                  </a:schemeClr>
                </a:gs>
                <a:gs pos="70000">
                  <a:schemeClr val="accent4">
                    <a:alpha val="80000"/>
                  </a:schemeClr>
                </a:gs>
                <a:gs pos="80000">
                  <a:schemeClr val="accent4">
                    <a:alpha val="80000"/>
                  </a:schemeClr>
                </a:gs>
                <a:gs pos="90000">
                  <a:schemeClr val="accent4">
                    <a:lumMod val="75000"/>
                    <a:alpha val="80000"/>
                  </a:schemeClr>
                </a:gs>
                <a:gs pos="100000">
                  <a:schemeClr val="accent4">
                    <a:lumMod val="60000"/>
                    <a:lumOff val="40000"/>
                    <a:alpha val="80000"/>
                  </a:schemeClr>
                </a:gs>
              </a:gsLst>
              <a:lin ang="5400000" scaled="0"/>
              <a:tileRect/>
            </a:gradFill>
            <a:ln w="6350">
              <a:gradFill flip="none" rotWithShape="1">
                <a:gsLst>
                  <a:gs pos="6100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1"/>
                <a:tileRect/>
              </a:gradFill>
              <a:headEnd type="none" w="med" len="med"/>
              <a:tailEnd type="none" w="med" len="med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5400000"/>
              </a:lightRig>
            </a:scene3d>
            <a:sp3d prstMaterial="flat">
              <a:bevelT w="381000" h="127000" prst="softRound"/>
              <a:contourClr>
                <a:schemeClr val="accent4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>
                <a:lnSpc>
                  <a:spcPct val="90000"/>
                </a:lnSpc>
                <a:spcBef>
                  <a:spcPts val="400"/>
                </a:spcBef>
                <a:defRPr/>
              </a:pPr>
              <a:endPara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59" name="TextBox 8205"/>
            <p:cNvSpPr txBox="1">
              <a:spLocks noChangeArrowheads="1"/>
            </p:cNvSpPr>
            <p:nvPr/>
          </p:nvSpPr>
          <p:spPr bwMode="auto">
            <a:xfrm>
              <a:off x="7300079" y="1122192"/>
              <a:ext cx="1718661" cy="457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 defTabSz="760413" rtl="0">
                <a:lnSpc>
                  <a:spcPct val="85000"/>
                </a:lnSpc>
              </a:pPr>
              <a:r>
                <a:rPr lang="en-US" sz="1400" b="1" kern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+mn-ea"/>
                  <a:cs typeface="+mn-cs"/>
                </a:rPr>
                <a:t>Virtualization Capability</a:t>
              </a:r>
              <a:endParaRPr lang="en-US" sz="1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endParaRPr>
            </a:p>
          </p:txBody>
        </p:sp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19" cstate="screen"/>
            <a:srcRect/>
            <a:stretch>
              <a:fillRect/>
            </a:stretch>
          </p:blipFill>
          <p:spPr bwMode="auto">
            <a:xfrm>
              <a:off x="7385421" y="193700"/>
              <a:ext cx="996956" cy="737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3" name="Rectangle 62"/>
            <p:cNvSpPr/>
            <p:nvPr/>
          </p:nvSpPr>
          <p:spPr>
            <a:xfrm>
              <a:off x="8268190" y="425218"/>
              <a:ext cx="214270" cy="659551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2159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rtl="0">
                <a:defRPr/>
              </a:pPr>
              <a:endParaRPr lang="en-US" sz="1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268190" y="425218"/>
              <a:ext cx="214270" cy="136459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75000"/>
                    <a:shade val="30000"/>
                    <a:satMod val="115000"/>
                  </a:srgbClr>
                </a:gs>
                <a:gs pos="50000">
                  <a:srgbClr val="4F81BD">
                    <a:lumMod val="75000"/>
                    <a:shade val="67500"/>
                    <a:satMod val="115000"/>
                  </a:srgbClr>
                </a:gs>
                <a:gs pos="100000">
                  <a:srgbClr val="4F81BD">
                    <a:lumMod val="75000"/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rtl="0">
                <a:defRPr/>
              </a:pPr>
              <a:endParaRPr lang="en-US" sz="100" b="1" dirty="0">
                <a:solidFill>
                  <a:sysClr val="window" lastClr="FFFFFF"/>
                </a:solidFill>
                <a:latin typeface="Segoe UI" pitchFamily="34" charset="0"/>
                <a:ea typeface="+mn-ea"/>
                <a:cs typeface="Segoe UI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031365" y="425218"/>
              <a:ext cx="214270" cy="659551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2159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rtl="0">
                <a:defRPr/>
              </a:pPr>
              <a:endParaRPr lang="en-US" sz="1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031365" y="425218"/>
              <a:ext cx="214270" cy="136459"/>
            </a:xfrm>
            <a:prstGeom prst="rect">
              <a:avLst/>
            </a:prstGeom>
            <a:gradFill flip="none" rotWithShape="1">
              <a:gsLst>
                <a:gs pos="0">
                  <a:srgbClr val="C0504D">
                    <a:lumMod val="75000"/>
                    <a:shade val="30000"/>
                    <a:satMod val="115000"/>
                  </a:srgbClr>
                </a:gs>
                <a:gs pos="50000">
                  <a:srgbClr val="C0504D">
                    <a:lumMod val="75000"/>
                    <a:shade val="67500"/>
                    <a:satMod val="115000"/>
                  </a:srgbClr>
                </a:gs>
                <a:gs pos="100000">
                  <a:srgbClr val="C0504D">
                    <a:lumMod val="75000"/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rtl="0">
                <a:defRPr/>
              </a:pPr>
              <a:endParaRPr lang="en-US" sz="100" b="1" dirty="0">
                <a:solidFill>
                  <a:sysClr val="window" lastClr="FFFFFF"/>
                </a:solidFill>
                <a:latin typeface="Segoe UI" pitchFamily="34" charset="0"/>
                <a:ea typeface="+mn-ea"/>
                <a:cs typeface="Segoe UI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505759" y="425218"/>
              <a:ext cx="214270" cy="659551"/>
            </a:xfrm>
            <a:prstGeom prst="rect">
              <a:avLst/>
            </a:prstGeom>
            <a:gradFill>
              <a:gsLst>
                <a:gs pos="0">
                  <a:srgbClr val="F79646">
                    <a:lumMod val="20000"/>
                    <a:lumOff val="80000"/>
                  </a:srgbClr>
                </a:gs>
                <a:gs pos="50000">
                  <a:srgbClr val="F79646">
                    <a:lumMod val="40000"/>
                    <a:lumOff val="60000"/>
                  </a:srgbClr>
                </a:gs>
                <a:gs pos="100000">
                  <a:srgbClr val="F79646">
                    <a:lumMod val="40000"/>
                    <a:lumOff val="6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2159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rtl="0">
                <a:defRPr/>
              </a:pPr>
              <a:endParaRPr lang="en-US" sz="1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505759" y="425218"/>
              <a:ext cx="214270" cy="136459"/>
            </a:xfrm>
            <a:prstGeom prst="rect">
              <a:avLst/>
            </a:prstGeom>
            <a:gradFill flip="none" rotWithShape="1">
              <a:gsLst>
                <a:gs pos="0">
                  <a:srgbClr val="F79646">
                    <a:lumMod val="75000"/>
                    <a:shade val="30000"/>
                    <a:satMod val="115000"/>
                  </a:srgbClr>
                </a:gs>
                <a:gs pos="50000">
                  <a:srgbClr val="F79646">
                    <a:lumMod val="75000"/>
                    <a:shade val="67500"/>
                    <a:satMod val="115000"/>
                  </a:srgbClr>
                </a:gs>
                <a:gs pos="100000">
                  <a:srgbClr val="F79646">
                    <a:lumMod val="75000"/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rtl="0">
                <a:defRPr/>
              </a:pPr>
              <a:endParaRPr lang="en-US" sz="100" b="1" dirty="0">
                <a:solidFill>
                  <a:sysClr val="window" lastClr="FFFFFF"/>
                </a:solidFill>
                <a:latin typeface="Segoe UI" pitchFamily="34" charset="0"/>
                <a:ea typeface="+mn-ea"/>
                <a:cs typeface="Segoe UI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741840" y="425218"/>
              <a:ext cx="214270" cy="659551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2159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rtl="0">
                <a:defRPr/>
              </a:pPr>
              <a:endParaRPr lang="en-US" sz="1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741840" y="425218"/>
              <a:ext cx="214270" cy="136459"/>
            </a:xfrm>
            <a:prstGeom prst="rect">
              <a:avLst/>
            </a:prstGeom>
            <a:gradFill flip="none" rotWithShape="1">
              <a:gsLst>
                <a:gs pos="0">
                  <a:srgbClr val="9BBB59">
                    <a:lumMod val="75000"/>
                    <a:shade val="30000"/>
                    <a:satMod val="115000"/>
                  </a:srgbClr>
                </a:gs>
                <a:gs pos="50000">
                  <a:srgbClr val="9BBB59">
                    <a:lumMod val="75000"/>
                    <a:shade val="67500"/>
                    <a:satMod val="115000"/>
                  </a:srgbClr>
                </a:gs>
                <a:gs pos="100000">
                  <a:srgbClr val="9BBB59">
                    <a:lumMod val="75000"/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rtl="0">
                <a:defRPr/>
              </a:pPr>
              <a:endParaRPr lang="en-US" sz="100" b="1" dirty="0">
                <a:solidFill>
                  <a:sysClr val="window" lastClr="FFFFFF"/>
                </a:solidFill>
                <a:latin typeface="Segoe UI" pitchFamily="34" charset="0"/>
                <a:ea typeface="+mn-ea"/>
                <a:cs typeface="Segoe UI" pitchFamily="34" charset="0"/>
              </a:endParaRPr>
            </a:p>
          </p:txBody>
        </p:sp>
        <p:pic>
          <p:nvPicPr>
            <p:cNvPr id="83" name="Picture 27" descr="arrow-bot-blue"/>
            <p:cNvPicPr>
              <a:picLocks noChangeAspect="1" noChangeArrowheads="1"/>
            </p:cNvPicPr>
            <p:nvPr/>
          </p:nvPicPr>
          <p:blipFill>
            <a:blip r:embed="rId20" cstate="screen"/>
            <a:srcRect/>
            <a:stretch>
              <a:fillRect/>
            </a:stretch>
          </p:blipFill>
          <p:spPr bwMode="auto">
            <a:xfrm rot="373946" flipH="1">
              <a:off x="8092627" y="888792"/>
              <a:ext cx="293917" cy="24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27" descr="arrow-bot-blue"/>
            <p:cNvPicPr>
              <a:picLocks noChangeAspect="1" noChangeArrowheads="1"/>
            </p:cNvPicPr>
            <p:nvPr/>
          </p:nvPicPr>
          <p:blipFill>
            <a:blip r:embed="rId20" cstate="screen"/>
            <a:srcRect/>
            <a:stretch>
              <a:fillRect/>
            </a:stretch>
          </p:blipFill>
          <p:spPr bwMode="auto">
            <a:xfrm rot="373946" flipH="1">
              <a:off x="8335502" y="888792"/>
              <a:ext cx="293917" cy="24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27" descr="arrow-bot-blue"/>
            <p:cNvPicPr>
              <a:picLocks noChangeAspect="1" noChangeArrowheads="1"/>
            </p:cNvPicPr>
            <p:nvPr/>
          </p:nvPicPr>
          <p:blipFill>
            <a:blip r:embed="rId20" cstate="screen"/>
            <a:srcRect/>
            <a:stretch>
              <a:fillRect/>
            </a:stretch>
          </p:blipFill>
          <p:spPr bwMode="auto">
            <a:xfrm rot="373946" flipH="1">
              <a:off x="8578376" y="888792"/>
              <a:ext cx="293917" cy="24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and benefits of Hyper-V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Hardware Requirements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152400" y="1143000"/>
          <a:ext cx="8915400" cy="3741432"/>
        </p:xfrm>
        <a:graphic>
          <a:graphicData uri="http://schemas.openxmlformats.org/drawingml/2006/table">
            <a:tbl>
              <a:tblPr firstRow="1" firstCol="1"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371600"/>
                <a:gridCol w="7543800"/>
              </a:tblGrid>
              <a:tr h="13164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/>
                        <a:t>Component</a:t>
                      </a:r>
                    </a:p>
                  </a:txBody>
                  <a:tcPr marL="43818" marR="43818" marT="21909" marB="21909" anchor="ctr"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/>
                        <a:t>Requirement</a:t>
                      </a:r>
                    </a:p>
                  </a:txBody>
                  <a:tcPr marL="43818" marR="43818" marT="21909" marB="21909" anchor="ctr">
                    <a:lnL>
                      <a:noFill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F79646"/>
                    </a:solidFill>
                  </a:tcPr>
                </a:tc>
              </a:tr>
              <a:tr h="94123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/>
                        <a:t>Processor</a:t>
                      </a:r>
                    </a:p>
                  </a:txBody>
                  <a:tcPr marL="43818" marR="43818" marT="21909" marB="21909"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5400" cap="flat" cmpd="sng" algn="ctr">
                      <a:solidFill>
                        <a:srgbClr val="F79646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Minimum: An x64 processor with Hardware-assisted virtualization. This is available in processors that include a virtualization option; specifically, Intel VT or AMD Virtualization.</a:t>
                      </a:r>
                    </a:p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Hardware Data Execution Protection (DEP) must be available and be enabled. Specifically, you must enable Intel XD bit (execute disable bit) or AMD NX bit (no execute bit).</a:t>
                      </a:r>
                    </a:p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Recommended: 2 GHz or faster</a:t>
                      </a:r>
                    </a:p>
                  </a:txBody>
                  <a:tcPr marL="43818" marR="43818" marT="21909" marB="21909">
                    <a:lnL w="25400" cap="flat" cmpd="sng" algn="ctr">
                      <a:solidFill>
                        <a:srgbClr val="F79646"/>
                      </a:solidFill>
                      <a:prstDash val="solid"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</a:tr>
              <a:tr h="39449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/>
                        <a:t>Memory</a:t>
                      </a:r>
                    </a:p>
                  </a:txBody>
                  <a:tcPr marL="43818" marR="43818" marT="21909" marB="21909"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5400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Minimum: 1 GB RAM; Recommended: 2+ GB RAM</a:t>
                      </a:r>
                    </a:p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Maximum (64-bit systems): 32 GB</a:t>
                      </a:r>
                    </a:p>
                  </a:txBody>
                  <a:tcPr marL="43818" marR="43818" marT="21909" marB="21909">
                    <a:lnL w="25400" cap="flat" cmpd="sng" algn="ctr">
                      <a:solidFill>
                        <a:srgbClr val="F79646"/>
                      </a:solidFill>
                      <a:prstDash val="solid"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</a:tr>
              <a:tr h="79685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/>
                        <a:t>Available Disk Space</a:t>
                      </a:r>
                    </a:p>
                  </a:txBody>
                  <a:tcPr marL="43818" marR="43818" marT="21909" marB="21909"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5400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63500" indent="-63500"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Minimum: 10 GB; Recommended: 40 GB or greater</a:t>
                      </a:r>
                    </a:p>
                    <a:p>
                      <a:pPr marL="63500" indent="-63500"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Note: Computers with more than 16 GB of RAM will require more disk space for paging, hibernation, and dump files</a:t>
                      </a:r>
                    </a:p>
                  </a:txBody>
                  <a:tcPr marL="43818" marR="43818" marT="21909" marB="21909">
                    <a:lnL w="25400" cap="flat" cmpd="sng" algn="ctr">
                      <a:solidFill>
                        <a:srgbClr val="F79646"/>
                      </a:solidFill>
                      <a:prstDash val="solid"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5181600"/>
            <a:ext cx="8277225" cy="93821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For a list of servers tested to work with Hyper-V, please visit http://www.windowsservercatalog.com/default.aspx</a:t>
            </a:r>
            <a:endParaRPr lang="en-US" sz="2400" dirty="0"/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Microsoft Assessment and Planning Toolkit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444625"/>
            <a:ext cx="8194675" cy="4294188"/>
          </a:xfrm>
        </p:spPr>
        <p:txBody>
          <a:bodyPr/>
          <a:lstStyle/>
          <a:p>
            <a:r>
              <a:rPr lang="en-US" sz="2800" dirty="0" smtClean="0"/>
              <a:t>Microsoft Assessment and Planning Toolkit provides the ability to conduct network-wide assessment and determine the readiness for migration to Windows Server 2008 and Hyper-V</a:t>
            </a:r>
          </a:p>
          <a:p>
            <a:r>
              <a:rPr lang="en-US" sz="2800" dirty="0" smtClean="0"/>
              <a:t>As a plus, this toolkit will determine the power a cooling cost savings as well</a:t>
            </a:r>
          </a:p>
          <a:p>
            <a:r>
              <a:rPr lang="en-US" sz="2800" dirty="0" smtClean="0"/>
              <a:t>Available at www.microsoft.com/MAP or partner.microsoft.com/SAAssessment</a:t>
            </a:r>
            <a:endParaRPr lang="en-US" sz="2800" dirty="0"/>
          </a:p>
        </p:txBody>
      </p:sp>
      <p:pic>
        <p:nvPicPr>
          <p:cNvPr id="7" name="Picture 3" descr="C:\Users\v-safaiz\AppData\Local\Microsoft\Windows\Temporary Internet Files\Content.IE5\I4IJKDAO\MCj043266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4958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Designed for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444625"/>
            <a:ext cx="6213475" cy="4294188"/>
          </a:xfrm>
        </p:spPr>
        <p:txBody>
          <a:bodyPr/>
          <a:lstStyle/>
          <a:p>
            <a:r>
              <a:rPr lang="en-US" sz="2800" dirty="0" smtClean="0"/>
              <a:t>Hyper-V runs as a thin layer of software that sits between the hardware and the virtual machines.</a:t>
            </a:r>
          </a:p>
          <a:p>
            <a:r>
              <a:rPr lang="en-US" sz="2800" dirty="0" smtClean="0"/>
              <a:t>The host operating system (Windows Server 2008) can be installed as server core.</a:t>
            </a:r>
          </a:p>
          <a:p>
            <a:r>
              <a:rPr lang="en-US" sz="2800" dirty="0" smtClean="0"/>
              <a:t>This enables greater performance, a smaller footprint, and a smaller attack surface for increased security.</a:t>
            </a:r>
          </a:p>
          <a:p>
            <a:endParaRPr lang="en-US" sz="2800" dirty="0"/>
          </a:p>
        </p:txBody>
      </p:sp>
      <p:pic>
        <p:nvPicPr>
          <p:cNvPr id="1026" name="Picture 2" descr="C:\Users\v-safaiz\AppData\Local\Microsoft\Windows\Temporary Internet Files\Content.IE5\I4IJKDAO\MCj04396070000[1].png"/>
          <p:cNvPicPr>
            <a:picLocks noChangeAspect="1" noChangeArrowheads="1"/>
          </p:cNvPicPr>
          <p:nvPr/>
        </p:nvPicPr>
        <p:blipFill>
          <a:blip r:embed="rId3" cstate="print"/>
          <a:srcRect l="13974" r="14410" b="17794"/>
          <a:stretch>
            <a:fillRect/>
          </a:stretch>
        </p:blipFill>
        <p:spPr bwMode="auto">
          <a:xfrm>
            <a:off x="6934200" y="24384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of Hyper-v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896225" cy="4294188"/>
          </a:xfrm>
        </p:spPr>
        <p:txBody>
          <a:bodyPr>
            <a:noAutofit/>
          </a:bodyPr>
          <a:lstStyle/>
          <a:p>
            <a:r>
              <a:rPr lang="en-US" sz="1800" dirty="0" smtClean="0"/>
              <a:t>Reduced total cost of ownership</a:t>
            </a:r>
          </a:p>
          <a:p>
            <a:pPr lvl="1"/>
            <a:r>
              <a:rPr lang="en-US" sz="1600" dirty="0" smtClean="0"/>
              <a:t>Maximize hardware utilization</a:t>
            </a:r>
          </a:p>
          <a:p>
            <a:pPr lvl="1"/>
            <a:r>
              <a:rPr lang="en-US" sz="1600" dirty="0" smtClean="0"/>
              <a:t>Reduce power consumption</a:t>
            </a:r>
          </a:p>
          <a:p>
            <a:r>
              <a:rPr lang="en-US" sz="1800" dirty="0" smtClean="0"/>
              <a:t>Rapid deployments</a:t>
            </a:r>
          </a:p>
          <a:p>
            <a:pPr lvl="1"/>
            <a:r>
              <a:rPr lang="en-US" sz="1600" dirty="0" smtClean="0"/>
              <a:t>Real-time provisioning</a:t>
            </a:r>
          </a:p>
          <a:p>
            <a:pPr lvl="1"/>
            <a:r>
              <a:rPr lang="en-US" sz="1600" dirty="0" smtClean="0"/>
              <a:t>From “Buy it” to Login in less than 60 seconds</a:t>
            </a:r>
          </a:p>
          <a:p>
            <a:r>
              <a:rPr lang="en-US" sz="1800" dirty="0" smtClean="0"/>
              <a:t>Numerous configurations and options to sell</a:t>
            </a:r>
          </a:p>
          <a:p>
            <a:pPr lvl="1"/>
            <a:r>
              <a:rPr lang="en-US" sz="1600" dirty="0" smtClean="0"/>
              <a:t>High availability options</a:t>
            </a:r>
          </a:p>
          <a:p>
            <a:pPr lvl="1"/>
            <a:r>
              <a:rPr lang="en-US" sz="1600" dirty="0" smtClean="0"/>
              <a:t>Managed hosting offers</a:t>
            </a:r>
          </a:p>
          <a:p>
            <a:r>
              <a:rPr lang="en-US" sz="1800" dirty="0" smtClean="0"/>
              <a:t>Very favorable Microsoft licensing terms</a:t>
            </a:r>
          </a:p>
          <a:p>
            <a:pPr lvl="1"/>
            <a:r>
              <a:rPr lang="en-US" sz="1600" dirty="0" smtClean="0"/>
              <a:t>Windows Server 2008 Datacenter =&gt; Right for unlimited number of guests</a:t>
            </a:r>
          </a:p>
          <a:p>
            <a:pPr lvl="1"/>
            <a:r>
              <a:rPr lang="en-US" sz="1600" dirty="0" smtClean="0"/>
              <a:t>System Center makes management of virtual farms easy</a:t>
            </a:r>
          </a:p>
          <a:p>
            <a:pPr lvl="1"/>
            <a:r>
              <a:rPr lang="en-US" sz="1600" dirty="0" smtClean="0"/>
              <a:t>Review Licensing whitepaper at http://www.microsoft.com/hosting/hostingserviceproviders.mspx</a:t>
            </a:r>
          </a:p>
        </p:txBody>
      </p: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Windows Server Virtualization – Hyper-V</a:t>
            </a:r>
            <a:endParaRPr lang="en-US" dirty="0"/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5708386" y="6301054"/>
            <a:ext cx="18520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7" rIns="91410" bIns="45707">
            <a:spAutoFit/>
          </a:bodyPr>
          <a:lstStyle/>
          <a:p>
            <a:pPr algn="ctr" eaLnBrk="0" hangingPunct="0">
              <a:defRPr/>
            </a:pP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endParaRPr>
          </a:p>
        </p:txBody>
      </p:sp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612764" y="7053792"/>
            <a:ext cx="184669" cy="36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7" rIns="91410" bIns="45707">
            <a:spAutoFit/>
          </a:bodyPr>
          <a:lstStyle/>
          <a:p>
            <a:pPr algn="ctr" eaLnBrk="0" hangingPunct="0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endParaRPr>
          </a:p>
        </p:txBody>
      </p:sp>
      <p:grpSp>
        <p:nvGrpSpPr>
          <p:cNvPr id="3" name="Group 48"/>
          <p:cNvGrpSpPr/>
          <p:nvPr/>
        </p:nvGrpSpPr>
        <p:grpSpPr>
          <a:xfrm>
            <a:off x="200321" y="3699392"/>
            <a:ext cx="3163824" cy="941831"/>
            <a:chOff x="5246454" y="5136445"/>
            <a:chExt cx="2869742" cy="74009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AutoShape 29"/>
            <p:cNvSpPr>
              <a:spLocks noChangeArrowheads="1"/>
            </p:cNvSpPr>
            <p:nvPr/>
          </p:nvSpPr>
          <p:spPr bwMode="auto">
            <a:xfrm>
              <a:off x="5246454" y="5136445"/>
              <a:ext cx="2869742" cy="740097"/>
            </a:xfrm>
            <a:prstGeom prst="cube">
              <a:avLst>
                <a:gd name="adj" fmla="val 55769"/>
              </a:avLst>
            </a:prstGeom>
            <a:gradFill flip="none" rotWithShape="1">
              <a:gsLst>
                <a:gs pos="0">
                  <a:srgbClr val="00B050">
                    <a:alpha val="80000"/>
                  </a:srgbClr>
                </a:gs>
                <a:gs pos="50000">
                  <a:srgbClr val="92D050">
                    <a:alpha val="80000"/>
                  </a:srgbClr>
                </a:gs>
                <a:gs pos="100000">
                  <a:srgbClr val="00B050">
                    <a:alpha val="80000"/>
                  </a:srgbClr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3510" y="5589621"/>
              <a:ext cx="2235200" cy="2781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AMD-V / Intel VT</a:t>
              </a:r>
            </a:p>
          </p:txBody>
        </p:sp>
      </p:grpSp>
      <p:grpSp>
        <p:nvGrpSpPr>
          <p:cNvPr id="6" name="Group 50"/>
          <p:cNvGrpSpPr/>
          <p:nvPr/>
        </p:nvGrpSpPr>
        <p:grpSpPr>
          <a:xfrm>
            <a:off x="178479" y="3665066"/>
            <a:ext cx="3163375" cy="553560"/>
            <a:chOff x="5222460" y="4738585"/>
            <a:chExt cx="2920890" cy="82321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AutoShape 33"/>
            <p:cNvSpPr>
              <a:spLocks noChangeArrowheads="1"/>
            </p:cNvSpPr>
            <p:nvPr/>
          </p:nvSpPr>
          <p:spPr bwMode="auto">
            <a:xfrm>
              <a:off x="5222460" y="4738585"/>
              <a:ext cx="2920890" cy="713946"/>
            </a:xfrm>
            <a:prstGeom prst="cube">
              <a:avLst>
                <a:gd name="adj" fmla="val 55769"/>
              </a:avLst>
            </a:prstGeom>
            <a:gradFill rotWithShape="1">
              <a:gsLst>
                <a:gs pos="0">
                  <a:schemeClr val="folHlink">
                    <a:gamma/>
                    <a:shade val="66275"/>
                    <a:invGamma/>
                    <a:alpha val="80000"/>
                  </a:schemeClr>
                </a:gs>
                <a:gs pos="50000">
                  <a:schemeClr val="folHlink">
                    <a:alpha val="80000"/>
                  </a:schemeClr>
                </a:gs>
                <a:gs pos="100000">
                  <a:schemeClr val="folHlink">
                    <a:gamma/>
                    <a:shade val="66275"/>
                    <a:invGamma/>
                    <a:alpha val="80000"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2045" y="5035443"/>
              <a:ext cx="2415822" cy="5263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Windows Hypervisor</a:t>
              </a:r>
            </a:p>
          </p:txBody>
        </p:sp>
        <p:pic>
          <p:nvPicPr>
            <p:cNvPr id="12" name="Picture 46" descr="Windows XP Fla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325647" y="5166408"/>
              <a:ext cx="279201" cy="246416"/>
            </a:xfrm>
            <a:prstGeom prst="rect">
              <a:avLst/>
            </a:prstGeom>
            <a:noFill/>
          </p:spPr>
        </p:pic>
      </p:grpSp>
      <p:pic>
        <p:nvPicPr>
          <p:cNvPr id="13" name="Picture 18" descr="Gel - Gel2 arrow MS yellow"/>
          <p:cNvPicPr>
            <a:picLocks noChangeAspect="1" noChangeArrowheads="1"/>
          </p:cNvPicPr>
          <p:nvPr/>
        </p:nvPicPr>
        <p:blipFill>
          <a:blip r:embed="rId4" cstate="screen">
            <a:lum bright="6000"/>
          </a:blip>
          <a:srcRect/>
          <a:stretch>
            <a:fillRect/>
          </a:stretch>
        </p:blipFill>
        <p:spPr bwMode="auto">
          <a:xfrm>
            <a:off x="638977" y="2953282"/>
            <a:ext cx="281781" cy="60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8900" dir="5400000" sx="89999" sy="-19000" rotWithShape="0">
              <a:srgbClr val="000000">
                <a:alpha val="59999"/>
              </a:srgbClr>
            </a:outerShdw>
          </a:effectLst>
        </p:spPr>
      </p:pic>
      <p:pic>
        <p:nvPicPr>
          <p:cNvPr id="14" name="Picture 19" descr="Gel - Gel2 arrow MS yellow"/>
          <p:cNvPicPr>
            <a:picLocks noChangeAspect="1" noChangeArrowheads="1"/>
          </p:cNvPicPr>
          <p:nvPr/>
        </p:nvPicPr>
        <p:blipFill>
          <a:blip r:embed="rId4" cstate="screen">
            <a:lum bright="6000"/>
          </a:blip>
          <a:srcRect/>
          <a:stretch>
            <a:fillRect/>
          </a:stretch>
        </p:blipFill>
        <p:spPr bwMode="auto">
          <a:xfrm>
            <a:off x="1539876" y="2955928"/>
            <a:ext cx="283104" cy="60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8900" dir="5400000" sx="89999" sy="-19000" rotWithShape="0">
              <a:srgbClr val="000000">
                <a:alpha val="59999"/>
              </a:srgbClr>
            </a:outerShdw>
          </a:effectLst>
        </p:spPr>
      </p:pic>
      <p:pic>
        <p:nvPicPr>
          <p:cNvPr id="15" name="Picture 20" descr="Gel - Gel2 arrow MS yellow"/>
          <p:cNvPicPr>
            <a:picLocks noChangeAspect="1" noChangeArrowheads="1"/>
          </p:cNvPicPr>
          <p:nvPr/>
        </p:nvPicPr>
        <p:blipFill>
          <a:blip r:embed="rId4" cstate="screen">
            <a:lum bright="6000"/>
          </a:blip>
          <a:srcRect/>
          <a:stretch>
            <a:fillRect/>
          </a:stretch>
        </p:blipFill>
        <p:spPr bwMode="auto">
          <a:xfrm>
            <a:off x="2506934" y="2955928"/>
            <a:ext cx="281781" cy="60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8900" dir="5400000" sx="89999" sy="-19000" rotWithShape="0">
              <a:srgbClr val="000000">
                <a:alpha val="59999"/>
              </a:srgbClr>
            </a:outerShdw>
          </a:effectLst>
        </p:spPr>
      </p:pic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304271" y="2212454"/>
            <a:ext cx="952500" cy="702469"/>
          </a:xfrm>
          <a:prstGeom prst="cube">
            <a:avLst>
              <a:gd name="adj" fmla="val 25000"/>
            </a:avLst>
          </a:prstGeom>
          <a:gradFill flip="none" rotWithShape="1">
            <a:gsLst>
              <a:gs pos="0">
                <a:schemeClr val="accent6">
                  <a:lumMod val="50000"/>
                  <a:alpha val="80000"/>
                </a:schemeClr>
              </a:gs>
              <a:gs pos="50000">
                <a:srgbClr val="4B94FF">
                  <a:alpha val="80000"/>
                </a:srgbClr>
              </a:gs>
              <a:gs pos="100000">
                <a:schemeClr val="accent6">
                  <a:lumMod val="50000"/>
                  <a:alpha val="80000"/>
                </a:scheme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10" tIns="45707" rIns="91410" bIns="45707" anchor="ctr"/>
          <a:lstStyle/>
          <a:p>
            <a:pPr algn="ctr" eaLnBrk="0" hangingPunct="0">
              <a:defRPr/>
            </a:pPr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VM 1</a:t>
            </a:r>
            <a:b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</a:br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“Parent”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1254133" y="1828800"/>
            <a:ext cx="1019969" cy="1086115"/>
          </a:xfrm>
          <a:prstGeom prst="cube">
            <a:avLst>
              <a:gd name="adj" fmla="val 25000"/>
            </a:avLst>
          </a:prstGeom>
          <a:gradFill flip="none" rotWithShape="1">
            <a:gsLst>
              <a:gs pos="0">
                <a:schemeClr val="accent6">
                  <a:lumMod val="50000"/>
                  <a:alpha val="80000"/>
                </a:schemeClr>
              </a:gs>
              <a:gs pos="50000">
                <a:srgbClr val="4B94FF">
                  <a:alpha val="80000"/>
                </a:srgbClr>
              </a:gs>
              <a:gs pos="100000">
                <a:schemeClr val="accent6">
                  <a:lumMod val="50000"/>
                  <a:alpha val="80000"/>
                </a:scheme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10" tIns="45707" rIns="91410" bIns="45707" anchor="ctr"/>
          <a:lstStyle/>
          <a:p>
            <a:pPr algn="ctr" eaLnBrk="0" hangingPunct="0">
              <a:defRPr/>
            </a:pPr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VM 2</a:t>
            </a:r>
            <a:b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</a:br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“Child”</a:t>
            </a: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2254258" y="1832770"/>
            <a:ext cx="1019969" cy="1087438"/>
          </a:xfrm>
          <a:prstGeom prst="cube">
            <a:avLst>
              <a:gd name="adj" fmla="val 25000"/>
            </a:avLst>
          </a:prstGeom>
          <a:gradFill flip="none" rotWithShape="1">
            <a:gsLst>
              <a:gs pos="0">
                <a:schemeClr val="accent6">
                  <a:lumMod val="50000"/>
                  <a:alpha val="80000"/>
                </a:schemeClr>
              </a:gs>
              <a:gs pos="50000">
                <a:srgbClr val="4B94FF">
                  <a:alpha val="80000"/>
                </a:srgbClr>
              </a:gs>
              <a:gs pos="100000">
                <a:schemeClr val="accent6">
                  <a:lumMod val="50000"/>
                  <a:alpha val="80000"/>
                </a:scheme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10" tIns="45707" rIns="91410" bIns="45707" anchor="ctr"/>
          <a:lstStyle/>
          <a:p>
            <a:pPr algn="ctr" eaLnBrk="0" hangingPunct="0">
              <a:defRPr/>
            </a:pPr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VM 2</a:t>
            </a:r>
            <a:b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</a:br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“Child”</a:t>
            </a:r>
          </a:p>
        </p:txBody>
      </p:sp>
      <p:pic>
        <p:nvPicPr>
          <p:cNvPr id="19" name="Picture 12" descr="Gel - Gel2 arrow Carrot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/>
          <a:stretch>
            <a:fillRect/>
          </a:stretch>
        </p:blipFill>
        <p:spPr bwMode="auto">
          <a:xfrm>
            <a:off x="3126053" y="2309019"/>
            <a:ext cx="437885" cy="39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3382675" y="2076186"/>
            <a:ext cx="959639" cy="804333"/>
            <a:chOff x="4336" y="2006"/>
            <a:chExt cx="986" cy="688"/>
          </a:xfrm>
        </p:grpSpPr>
        <p:grpSp>
          <p:nvGrpSpPr>
            <p:cNvPr id="20" name="Group 22"/>
            <p:cNvGrpSpPr>
              <a:grpSpLocks/>
            </p:cNvGrpSpPr>
            <p:nvPr/>
          </p:nvGrpSpPr>
          <p:grpSpPr bwMode="auto">
            <a:xfrm>
              <a:off x="4450" y="2006"/>
              <a:ext cx="760" cy="688"/>
              <a:chOff x="4450" y="2006"/>
              <a:chExt cx="760" cy="688"/>
            </a:xfrm>
          </p:grpSpPr>
          <p:pic>
            <p:nvPicPr>
              <p:cNvPr id="23" name="Picture 22" descr="orange gel cylinder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6000"/>
              </a:blip>
              <a:srcRect/>
              <a:stretch>
                <a:fillRect/>
              </a:stretch>
            </p:blipFill>
            <p:spPr bwMode="auto">
              <a:xfrm>
                <a:off x="4450" y="2015"/>
                <a:ext cx="760" cy="6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4" name="AutoShape 24"/>
              <p:cNvSpPr>
                <a:spLocks noChangeArrowheads="1"/>
              </p:cNvSpPr>
              <p:nvPr/>
            </p:nvSpPr>
            <p:spPr bwMode="auto">
              <a:xfrm>
                <a:off x="4578" y="2006"/>
                <a:ext cx="186" cy="15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2A538F"/>
                  </a:gs>
                  <a:gs pos="100000">
                    <a:srgbClr val="4B94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endParaRPr>
              </a:p>
            </p:txBody>
          </p:sp>
          <p:sp>
            <p:nvSpPr>
              <p:cNvPr id="25" name="AutoShape 25"/>
              <p:cNvSpPr>
                <a:spLocks noChangeArrowheads="1"/>
              </p:cNvSpPr>
              <p:nvPr/>
            </p:nvSpPr>
            <p:spPr bwMode="auto">
              <a:xfrm>
                <a:off x="4749" y="2120"/>
                <a:ext cx="186" cy="15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2A538F"/>
                  </a:gs>
                  <a:gs pos="100000">
                    <a:srgbClr val="4B94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endParaRPr>
              </a:p>
            </p:txBody>
          </p:sp>
          <p:sp>
            <p:nvSpPr>
              <p:cNvPr id="26" name="AutoShape 26"/>
              <p:cNvSpPr>
                <a:spLocks noChangeArrowheads="1"/>
              </p:cNvSpPr>
              <p:nvPr/>
            </p:nvSpPr>
            <p:spPr bwMode="auto">
              <a:xfrm>
                <a:off x="4923" y="2006"/>
                <a:ext cx="186" cy="15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2A538F"/>
                  </a:gs>
                  <a:gs pos="100000">
                    <a:srgbClr val="4B94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endParaRPr>
              </a:p>
            </p:txBody>
          </p:sp>
        </p:grp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4336" y="2256"/>
              <a:ext cx="986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	</a:t>
              </a:r>
            </a:p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 VHD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endParaRPr>
            </a:p>
          </p:txBody>
        </p:sp>
      </p:grp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416779" y="1295400"/>
            <a:ext cx="4727221" cy="459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90948" indent="-290948" defTabSz="912483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95000"/>
              <a:buBlip>
                <a:blip r:embed="rId7"/>
              </a:buBlip>
            </a:pPr>
            <a:r>
              <a:rPr lang="en-US" sz="2300" kern="0" dirty="0" smtClean="0">
                <a:solidFill>
                  <a:schemeClr val="bg1"/>
                </a:solidFill>
                <a:latin typeface="+mn-lt"/>
              </a:rPr>
              <a:t>Greater scalability and improved performance</a:t>
            </a:r>
          </a:p>
          <a:p>
            <a:pPr marL="685051" lvl="1" indent="-279048" defTabSz="912483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80000"/>
              <a:buBlip>
                <a:blip r:embed="rId8"/>
              </a:buBlip>
            </a:pPr>
            <a:r>
              <a:rPr lang="en-US" kern="0" dirty="0" smtClean="0">
                <a:solidFill>
                  <a:schemeClr val="bg1"/>
                </a:solidFill>
                <a:latin typeface="+mn-lt"/>
              </a:rPr>
              <a:t>x64 bit host and guest support</a:t>
            </a:r>
          </a:p>
          <a:p>
            <a:pPr marL="685051" lvl="1" indent="-279048" defTabSz="912483" eaLnBrk="1" hangingPunct="1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80000"/>
              <a:buBlip>
                <a:blip r:embed="rId8"/>
              </a:buBlip>
              <a:defRPr/>
            </a:pPr>
            <a:r>
              <a:rPr lang="en-US" kern="0" dirty="0" smtClean="0">
                <a:solidFill>
                  <a:schemeClr val="bg1"/>
                </a:solidFill>
                <a:latin typeface="+mn-lt"/>
              </a:rPr>
              <a:t>SMP Support</a:t>
            </a:r>
          </a:p>
          <a:p>
            <a:pPr marL="685051" lvl="1" indent="-279048" defTabSz="912483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80000"/>
              <a:buBlip>
                <a:blip r:embed="rId8"/>
              </a:buBlip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Large memory support (&gt;32GB) within VMs</a:t>
            </a:r>
            <a:r>
              <a:rPr lang="en-US" sz="2000" kern="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kern="0" dirty="0" smtClean="0">
                <a:solidFill>
                  <a:schemeClr val="bg1"/>
                </a:solidFill>
                <a:latin typeface="+mn-lt"/>
              </a:rPr>
            </a:br>
            <a:endParaRPr lang="en-US" sz="2300" kern="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marL="290948" indent="-290948" defTabSz="912483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95000"/>
              <a:buBlip>
                <a:blip r:embed="rId7"/>
              </a:buBlip>
            </a:pPr>
            <a:r>
              <a:rPr lang="en-US" sz="2300" kern="0" dirty="0" smtClean="0">
                <a:solidFill>
                  <a:schemeClr val="bg1"/>
                </a:solidFill>
                <a:latin typeface="+mn-lt"/>
              </a:rPr>
              <a:t>Increased reliability and security</a:t>
            </a:r>
          </a:p>
          <a:p>
            <a:pPr marL="685051" lvl="1" indent="-279048" defTabSz="912483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80000"/>
              <a:buBlip>
                <a:blip r:embed="rId8"/>
              </a:buBlip>
            </a:pPr>
            <a:r>
              <a:rPr lang="en-US" kern="0" dirty="0" smtClean="0">
                <a:solidFill>
                  <a:schemeClr val="bg1"/>
                </a:solidFill>
                <a:latin typeface="+mn-lt"/>
              </a:rPr>
              <a:t>Minimal trusted code base</a:t>
            </a:r>
          </a:p>
          <a:p>
            <a:pPr marL="685051" lvl="1" indent="-279048" defTabSz="912483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80000"/>
              <a:buBlip>
                <a:blip r:embed="rId8"/>
              </a:buBlip>
            </a:pPr>
            <a:r>
              <a:rPr lang="en-US" kern="0" dirty="0" smtClean="0">
                <a:solidFill>
                  <a:schemeClr val="bg1"/>
                </a:solidFill>
                <a:latin typeface="+mn-lt"/>
              </a:rPr>
              <a:t>Windows running a foundation role</a:t>
            </a:r>
            <a:r>
              <a:rPr lang="en-US" sz="2000" kern="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kern="0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kern="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sz="2300" kern="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marL="290948" indent="-290948" defTabSz="912483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95000"/>
              <a:buBlip>
                <a:blip r:embed="rId7"/>
              </a:buBlip>
            </a:pPr>
            <a:r>
              <a:rPr lang="en-US" sz="2300" kern="0" dirty="0" smtClean="0">
                <a:solidFill>
                  <a:schemeClr val="bg1"/>
                </a:solidFill>
                <a:latin typeface="+mn-lt"/>
              </a:rPr>
              <a:t>Better flexibility and manageability</a:t>
            </a:r>
            <a:r>
              <a:rPr lang="en-US" kern="0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  <a:p>
            <a:pPr marL="685051" lvl="1" indent="-279048" defTabSz="912483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80000"/>
              <a:buBlip>
                <a:blip r:embed="rId8"/>
              </a:buBlip>
            </a:pPr>
            <a:r>
              <a:rPr lang="en-US" kern="0" dirty="0" smtClean="0">
                <a:solidFill>
                  <a:schemeClr val="bg1"/>
                </a:solidFill>
                <a:latin typeface="+mn-lt"/>
              </a:rPr>
              <a:t>Dynamically add virtual resources</a:t>
            </a:r>
          </a:p>
          <a:p>
            <a:pPr marL="685051" lvl="1" indent="-279048" defTabSz="912483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80000"/>
              <a:buBlip>
                <a:blip r:embed="rId8"/>
              </a:buBlip>
            </a:pPr>
            <a:r>
              <a:rPr lang="en-US" kern="0" dirty="0" smtClean="0">
                <a:solidFill>
                  <a:schemeClr val="bg1"/>
                </a:solidFill>
                <a:latin typeface="+mn-lt"/>
              </a:rPr>
              <a:t>Live Migration </a:t>
            </a:r>
          </a:p>
          <a:p>
            <a:pPr marL="685051" lvl="1" indent="-279048" defTabSz="912483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80000"/>
              <a:buBlip>
                <a:blip r:embed="rId8"/>
              </a:buBlip>
            </a:pPr>
            <a:r>
              <a:rPr lang="en-US" kern="0" dirty="0" smtClean="0">
                <a:solidFill>
                  <a:schemeClr val="bg1"/>
                </a:solidFill>
                <a:latin typeface="+mn-lt"/>
              </a:rPr>
              <a:t>New UI/Integration with SCVMM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Hyper-v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>
            <a:normAutofit/>
          </a:bodyPr>
          <a:lstStyle/>
          <a:p>
            <a:pPr marL="612494" indent="-533252"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SMP </a:t>
            </a:r>
            <a:r>
              <a:rPr lang="en-US" sz="3600" dirty="0">
                <a:solidFill>
                  <a:schemeClr val="bg1"/>
                </a:solidFill>
              </a:rPr>
              <a:t>support</a:t>
            </a:r>
          </a:p>
          <a:p>
            <a:pPr marL="612494" indent="-533252">
              <a:defRPr/>
            </a:pPr>
            <a:r>
              <a:rPr lang="en-US" sz="3600" dirty="0">
                <a:solidFill>
                  <a:schemeClr val="bg1"/>
                </a:solidFill>
              </a:rPr>
              <a:t>Pass-through disk access for VMs</a:t>
            </a:r>
          </a:p>
          <a:p>
            <a:pPr marL="612494" indent="-533252">
              <a:defRPr/>
            </a:pPr>
            <a:r>
              <a:rPr lang="en-US" sz="3600" dirty="0">
                <a:solidFill>
                  <a:schemeClr val="bg1"/>
                </a:solidFill>
              </a:rPr>
              <a:t>New hardware sharing architecture (VSP/VSC)</a:t>
            </a:r>
          </a:p>
          <a:p>
            <a:pPr marL="891813" lvl="1" indent="-457072">
              <a:defRPr/>
            </a:pPr>
            <a:r>
              <a:rPr lang="en-US" sz="3200" dirty="0">
                <a:solidFill>
                  <a:schemeClr val="bg1"/>
                </a:solidFill>
              </a:rPr>
              <a:t>Disk, networking, input, video</a:t>
            </a:r>
          </a:p>
          <a:p>
            <a:pPr marL="612494" indent="-533252">
              <a:defRPr/>
            </a:pPr>
            <a:r>
              <a:rPr lang="en-US" sz="3600" dirty="0">
                <a:solidFill>
                  <a:schemeClr val="bg1"/>
                </a:solidFill>
              </a:rPr>
              <a:t>Robust networking</a:t>
            </a:r>
          </a:p>
          <a:p>
            <a:pPr marL="891813" lvl="1" indent="-457072">
              <a:defRPr/>
            </a:pPr>
            <a:r>
              <a:rPr lang="en-US" sz="3200" dirty="0">
                <a:solidFill>
                  <a:schemeClr val="bg1"/>
                </a:solidFill>
              </a:rPr>
              <a:t>VLAN support, NAT, Quarantine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virtualize?</a:t>
            </a:r>
          </a:p>
          <a:p>
            <a:r>
              <a:rPr lang="en-US" dirty="0" smtClean="0"/>
              <a:t>Business value of virtualization</a:t>
            </a:r>
          </a:p>
          <a:p>
            <a:r>
              <a:rPr lang="en-US" dirty="0" smtClean="0"/>
              <a:t>Virtualization technologies &amp; Hyper-V overview</a:t>
            </a:r>
          </a:p>
          <a:p>
            <a:r>
              <a:rPr lang="en-US" dirty="0" smtClean="0"/>
              <a:t>Management and automation</a:t>
            </a:r>
          </a:p>
          <a:p>
            <a:r>
              <a:rPr lang="en-US" dirty="0" smtClean="0"/>
              <a:t>Licensing Introduction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and automation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Functions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Built in management functions to help automate tasks</a:t>
            </a:r>
          </a:p>
          <a:p>
            <a:pPr lvl="1"/>
            <a:r>
              <a:rPr lang="en-US" dirty="0" smtClean="0"/>
              <a:t>Windows Management Instrumentation (WMI) Interface</a:t>
            </a:r>
          </a:p>
          <a:p>
            <a:pPr lvl="1"/>
            <a:r>
              <a:rPr lang="en-US" dirty="0" smtClean="0"/>
              <a:t>APIs, PowerShell Scripts</a:t>
            </a:r>
          </a:p>
          <a:p>
            <a:r>
              <a:rPr lang="en-US" dirty="0" smtClean="0"/>
              <a:t>Provision, monitor, backup, snapshot, manipulate disks, manage network interface cards, and other tasks</a:t>
            </a:r>
          </a:p>
          <a:p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dirty="0" smtClean="0"/>
              <a:t>System Center Overview</a:t>
            </a:r>
            <a:endParaRPr lang="en-US" dirty="0"/>
          </a:p>
        </p:txBody>
      </p:sp>
      <p:pic>
        <p:nvPicPr>
          <p:cNvPr id="25" name="PictureVMM" descr="SysCenter-VMM_bL_r"/>
          <p:cNvPicPr>
            <a:picLocks noChangeAspect="1" noChangeArrowheads="1"/>
          </p:cNvPicPr>
          <p:nvPr/>
        </p:nvPicPr>
        <p:blipFill>
          <a:blip r:embed="rId3" cstate="print"/>
          <a:srcRect l="-5719" t="-20456" r="-2331" b="-12877"/>
          <a:stretch>
            <a:fillRect/>
          </a:stretch>
        </p:blipFill>
        <p:spPr bwMode="auto">
          <a:xfrm>
            <a:off x="5910417" y="1143000"/>
            <a:ext cx="3115597" cy="990600"/>
          </a:xfrm>
          <a:prstGeom prst="rect">
            <a:avLst/>
          </a:prstGeom>
          <a:solidFill>
            <a:srgbClr val="4BACC6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6" name="PictureSMS" descr="System Center Configuration Manager logo rev"/>
          <p:cNvPicPr>
            <a:picLocks noChangeAspect="1" noChangeArrowheads="1"/>
          </p:cNvPicPr>
          <p:nvPr/>
        </p:nvPicPr>
        <p:blipFill>
          <a:blip r:embed="rId4" cstate="print"/>
          <a:srcRect l="-3510" t="-11778" r="-8084" b="-10878"/>
          <a:stretch>
            <a:fillRect/>
          </a:stretch>
        </p:blipFill>
        <p:spPr bwMode="auto">
          <a:xfrm>
            <a:off x="5995015" y="5177203"/>
            <a:ext cx="2946400" cy="914400"/>
          </a:xfrm>
          <a:prstGeom prst="rect">
            <a:avLst/>
          </a:prstGeom>
          <a:solidFill>
            <a:srgbClr val="4BACC6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7" name="PictureOM" descr="C:\Users\agoodman\Desktop\SysCenter-OM-07_r2.png"/>
          <p:cNvPicPr>
            <a:picLocks noChangeAspect="1" noChangeArrowheads="1"/>
          </p:cNvPicPr>
          <p:nvPr/>
        </p:nvPicPr>
        <p:blipFill>
          <a:blip r:embed="rId5" cstate="print"/>
          <a:srcRect l="-6429" t="-23029" r="-2524" b="-17806"/>
          <a:stretch>
            <a:fillRect/>
          </a:stretch>
        </p:blipFill>
        <p:spPr bwMode="auto">
          <a:xfrm>
            <a:off x="304800" y="5172807"/>
            <a:ext cx="2667000" cy="923193"/>
          </a:xfrm>
          <a:prstGeom prst="rect">
            <a:avLst/>
          </a:prstGeom>
          <a:solidFill>
            <a:srgbClr val="4BACC6"/>
          </a:solidFill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8" name="PictureDPM" descr="C:\Users\agoodman\Desktop\scdpm2.png"/>
          <p:cNvPicPr>
            <a:picLocks noChangeAspect="1" noChangeArrowheads="1"/>
          </p:cNvPicPr>
          <p:nvPr/>
        </p:nvPicPr>
        <p:blipFill>
          <a:blip r:embed="rId6" cstate="print"/>
          <a:srcRect l="-4039" t="-8482" r="-2261" b="-17586"/>
          <a:stretch>
            <a:fillRect/>
          </a:stretch>
        </p:blipFill>
        <p:spPr bwMode="auto">
          <a:xfrm>
            <a:off x="228600" y="1181100"/>
            <a:ext cx="2819400" cy="914400"/>
          </a:xfrm>
          <a:prstGeom prst="rect">
            <a:avLst/>
          </a:prstGeom>
          <a:solidFill>
            <a:srgbClr val="4BACC6"/>
          </a:solidFill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29" name="PieChart"/>
          <p:cNvGraphicFramePr>
            <a:graphicFrameLocks noChangeAspect="1"/>
          </p:cNvGraphicFramePr>
          <p:nvPr/>
        </p:nvGraphicFramePr>
        <p:xfrm>
          <a:off x="1106061" y="1375965"/>
          <a:ext cx="6931881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Graphic spid="29" grpId="1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licensing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553998"/>
          </a:xfrm>
        </p:spPr>
        <p:txBody>
          <a:bodyPr/>
          <a:lstStyle/>
          <a:p>
            <a:r>
              <a:rPr lang="en-US" sz="4000" dirty="0" smtClean="0"/>
              <a:t>Licensing of Various Windows Server Editions</a:t>
            </a:r>
          </a:p>
        </p:txBody>
      </p:sp>
      <p:sp>
        <p:nvSpPr>
          <p:cNvPr id="38" name="Rectangle 20480"/>
          <p:cNvSpPr>
            <a:spLocks noChangeArrowheads="1"/>
          </p:cNvSpPr>
          <p:nvPr/>
        </p:nvSpPr>
        <p:spPr bwMode="auto">
          <a:xfrm>
            <a:off x="0" y="1207325"/>
            <a:ext cx="9144000" cy="4724400"/>
          </a:xfrm>
          <a:prstGeom prst="roundRect">
            <a:avLst>
              <a:gd name="adj" fmla="val 5321"/>
            </a:avLst>
          </a:prstGeom>
          <a:gradFill flip="none" rotWithShape="1">
            <a:gsLst>
              <a:gs pos="0">
                <a:srgbClr val="2476AE">
                  <a:alpha val="80000"/>
                </a:srgbClr>
              </a:gs>
              <a:gs pos="5000">
                <a:srgbClr val="2476AE">
                  <a:lumMod val="60000"/>
                  <a:lumOff val="40000"/>
                  <a:alpha val="80000"/>
                </a:srgbClr>
              </a:gs>
              <a:gs pos="15000">
                <a:srgbClr val="2476AE">
                  <a:alpha val="80000"/>
                </a:srgbClr>
              </a:gs>
              <a:gs pos="40000">
                <a:srgbClr val="2476AE">
                  <a:lumMod val="75000"/>
                  <a:alpha val="80000"/>
                </a:srgbClr>
              </a:gs>
              <a:gs pos="70000">
                <a:srgbClr val="2476AE">
                  <a:alpha val="80000"/>
                </a:srgbClr>
              </a:gs>
              <a:gs pos="80000">
                <a:srgbClr val="2476AE">
                  <a:alpha val="80000"/>
                </a:srgbClr>
              </a:gs>
              <a:gs pos="90000">
                <a:srgbClr val="2476AE">
                  <a:lumMod val="75000"/>
                  <a:alpha val="80000"/>
                </a:srgbClr>
              </a:gs>
              <a:gs pos="100000">
                <a:srgbClr val="2476AE">
                  <a:lumMod val="60000"/>
                  <a:lumOff val="40000"/>
                  <a:alpha val="80000"/>
                </a:srgbClr>
              </a:gs>
            </a:gsLst>
            <a:lin ang="5400000" scaled="0"/>
            <a:tileRect/>
          </a:gradFill>
          <a:ln w="6350" cap="flat" cmpd="sng" algn="ctr">
            <a:gradFill flip="none" rotWithShape="1">
              <a:gsLst>
                <a:gs pos="61000">
                  <a:srgbClr val="2476AE"/>
                </a:gs>
                <a:gs pos="100000">
                  <a:srgbClr val="2476AE">
                    <a:lumMod val="75000"/>
                  </a:srgbClr>
                </a:gs>
              </a:gsLst>
              <a:lin ang="5400000" scaled="1"/>
              <a:tileRect/>
            </a:gradFill>
            <a:prstDash val="solid"/>
            <a:headEnd type="none" w="med" len="med"/>
            <a:tailEnd type="none" w="med" len="me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 prstMaterial="flat">
            <a:bevelT w="381000" h="127000" prst="softRound"/>
            <a:contourClr>
              <a:srgbClr val="50C5DC"/>
            </a:contourClr>
          </a:sp3d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39" name="Explosion 1 38"/>
          <p:cNvSpPr/>
          <p:nvPr/>
        </p:nvSpPr>
        <p:spPr bwMode="auto">
          <a:xfrm rot="10800000">
            <a:off x="409998" y="1674908"/>
            <a:ext cx="1500352" cy="777766"/>
          </a:xfrm>
          <a:prstGeom prst="irregularSeal1">
            <a:avLst/>
          </a:prstGeom>
          <a:gradFill flip="none" rotWithShape="1">
            <a:gsLst>
              <a:gs pos="0">
                <a:srgbClr val="FF8601">
                  <a:alpha val="80000"/>
                </a:srgbClr>
              </a:gs>
              <a:gs pos="5000">
                <a:srgbClr val="FF8601">
                  <a:lumMod val="60000"/>
                  <a:lumOff val="40000"/>
                  <a:alpha val="80000"/>
                </a:srgbClr>
              </a:gs>
              <a:gs pos="15000">
                <a:srgbClr val="FF8601">
                  <a:alpha val="80000"/>
                </a:srgbClr>
              </a:gs>
              <a:gs pos="40000">
                <a:srgbClr val="FF8601">
                  <a:lumMod val="75000"/>
                  <a:alpha val="80000"/>
                </a:srgbClr>
              </a:gs>
              <a:gs pos="70000">
                <a:srgbClr val="FF8601">
                  <a:alpha val="80000"/>
                </a:srgbClr>
              </a:gs>
              <a:gs pos="80000">
                <a:srgbClr val="FF8601">
                  <a:alpha val="80000"/>
                </a:srgbClr>
              </a:gs>
              <a:gs pos="90000">
                <a:srgbClr val="FF8601">
                  <a:lumMod val="75000"/>
                  <a:alpha val="80000"/>
                </a:srgbClr>
              </a:gs>
              <a:gs pos="100000">
                <a:srgbClr val="FF8601">
                  <a:lumMod val="60000"/>
                  <a:lumOff val="40000"/>
                  <a:alpha val="80000"/>
                </a:srgbClr>
              </a:gs>
            </a:gsLst>
            <a:lin ang="5400000" scaled="0"/>
            <a:tileRect/>
          </a:gradFill>
          <a:ln w="6350" cap="flat" cmpd="sng" algn="ctr">
            <a:gradFill flip="none" rotWithShape="1">
              <a:gsLst>
                <a:gs pos="61000">
                  <a:srgbClr val="FF8601"/>
                </a:gs>
                <a:gs pos="100000">
                  <a:srgbClr val="FF8601">
                    <a:lumMod val="75000"/>
                  </a:srgbClr>
                </a:gs>
              </a:gsLst>
              <a:lin ang="5400000" scaled="1"/>
              <a:tileRect/>
            </a:gradFill>
            <a:prstDash val="solid"/>
            <a:headEnd type="none" w="med" len="med"/>
            <a:tailEnd type="none" w="med" len="me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 prstMaterial="flat">
            <a:bevelT w="381000" h="127000" prst="softRound"/>
            <a:contourClr>
              <a:srgbClr val="50C5DC"/>
            </a:contourClr>
          </a:sp3d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40" name="TextBox 21507"/>
          <p:cNvSpPr txBox="1">
            <a:spLocks noChangeArrowheads="1"/>
          </p:cNvSpPr>
          <p:nvPr/>
        </p:nvSpPr>
        <p:spPr bwMode="auto">
          <a:xfrm>
            <a:off x="538163" y="1295400"/>
            <a:ext cx="1195501" cy="414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985" tIns="40493" rIns="80985" bIns="40493">
            <a:spAutoFit/>
          </a:bodyPr>
          <a:lstStyle/>
          <a:p>
            <a:pPr algn="ctr" defTabSz="808038" rtl="0"/>
            <a:r>
              <a:rPr lang="en-US" sz="12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+mn-ea"/>
                <a:cs typeface="+mn-cs"/>
              </a:rPr>
              <a:t>Virtual Sessions</a:t>
            </a:r>
          </a:p>
          <a:p>
            <a:pPr algn="ctr" defTabSz="808038" rtl="0"/>
            <a:r>
              <a:rPr lang="en-US" sz="12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+mn-ea"/>
                <a:cs typeface="+mn-cs"/>
              </a:rPr>
              <a:t>Per License</a:t>
            </a:r>
          </a:p>
          <a:p>
            <a:pPr algn="ctr" defTabSz="808038" rtl="0"/>
            <a:endParaRPr lang="en-US" sz="1600" u="sng" kern="1200" dirty="0">
              <a:solidFill>
                <a:srgbClr val="FFFFFF"/>
              </a:solidFill>
              <a:latin typeface="Segoe" pitchFamily="34" charset="0"/>
              <a:ea typeface="+mn-ea"/>
              <a:cs typeface="+mn-cs"/>
            </a:endParaRPr>
          </a:p>
          <a:p>
            <a:pPr algn="ctr" defTabSz="808038" rtl="0"/>
            <a:r>
              <a:rPr lang="en-US" sz="1600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+mn-ea"/>
                <a:cs typeface="+mn-cs"/>
              </a:rPr>
              <a:t>Unlimited</a:t>
            </a:r>
          </a:p>
          <a:p>
            <a:pPr lvl="1" algn="ctr" defTabSz="808038">
              <a:tabLst>
                <a:tab pos="457200" algn="r"/>
                <a:tab pos="914400" algn="r"/>
              </a:tabLst>
            </a:pPr>
            <a:r>
              <a:rPr lang="en-US" sz="1600" kern="1200" dirty="0" smtClean="0">
                <a:solidFill>
                  <a:srgbClr val="FFFFFF"/>
                </a:solidFill>
                <a:latin typeface="Segoe" pitchFamily="34" charset="0"/>
                <a:ea typeface="+mn-ea"/>
                <a:cs typeface="+mn-cs"/>
              </a:rPr>
              <a:t>	..</a:t>
            </a:r>
          </a:p>
          <a:p>
            <a:pPr lvl="1" algn="ctr" defTabSz="808038">
              <a:tabLst>
                <a:tab pos="457200" algn="r"/>
                <a:tab pos="914400" algn="r"/>
              </a:tabLst>
            </a:pPr>
            <a:r>
              <a:rPr lang="en-US" sz="1600" dirty="0" smtClean="0">
                <a:solidFill>
                  <a:srgbClr val="FFFFFF"/>
                </a:solidFill>
                <a:latin typeface="Segoe" pitchFamily="34" charset="0"/>
              </a:rPr>
              <a:t>	</a:t>
            </a:r>
            <a:r>
              <a:rPr lang="en-US" sz="1600" kern="1200" dirty="0" smtClean="0">
                <a:solidFill>
                  <a:srgbClr val="FFFFFF"/>
                </a:solidFill>
                <a:latin typeface="Segoe" pitchFamily="34" charset="0"/>
                <a:ea typeface="+mn-ea"/>
                <a:cs typeface="+mn-cs"/>
              </a:rPr>
              <a:t>32</a:t>
            </a:r>
          </a:p>
          <a:p>
            <a:pPr algn="ctr" defTabSz="808038" rtl="0">
              <a:tabLst>
                <a:tab pos="457200" algn="r"/>
                <a:tab pos="914400" algn="r"/>
              </a:tabLst>
            </a:pPr>
            <a:endParaRPr lang="en-US" sz="1600" kern="1200" dirty="0" smtClean="0">
              <a:solidFill>
                <a:srgbClr val="FFFFFF"/>
              </a:solidFill>
              <a:latin typeface="Segoe" pitchFamily="34" charset="0"/>
              <a:ea typeface="+mn-ea"/>
              <a:cs typeface="+mn-cs"/>
            </a:endParaRPr>
          </a:p>
          <a:p>
            <a:pPr lvl="1" algn="ctr" defTabSz="808038">
              <a:tabLst>
                <a:tab pos="457200" algn="r"/>
                <a:tab pos="914400" algn="r"/>
              </a:tabLst>
            </a:pPr>
            <a:r>
              <a:rPr lang="en-US" sz="1600" kern="1200" dirty="0" smtClean="0">
                <a:solidFill>
                  <a:srgbClr val="FFFFFF"/>
                </a:solidFill>
                <a:latin typeface="Segoe" pitchFamily="34" charset="0"/>
                <a:ea typeface="+mn-ea"/>
                <a:cs typeface="+mn-cs"/>
              </a:rPr>
              <a:t>	16</a:t>
            </a:r>
          </a:p>
          <a:p>
            <a:pPr lvl="1" algn="ctr" defTabSz="808038">
              <a:tabLst>
                <a:tab pos="457200" algn="r"/>
                <a:tab pos="914400" algn="r"/>
              </a:tabLst>
            </a:pPr>
            <a:endParaRPr lang="en-US" sz="1600" dirty="0" smtClean="0">
              <a:solidFill>
                <a:srgbClr val="FFFFFF"/>
              </a:solidFill>
              <a:latin typeface="Segoe" pitchFamily="34" charset="0"/>
            </a:endParaRPr>
          </a:p>
          <a:p>
            <a:pPr lvl="1" algn="ctr" defTabSz="808038">
              <a:tabLst>
                <a:tab pos="457200" algn="r"/>
                <a:tab pos="914400" algn="r"/>
              </a:tabLst>
            </a:pPr>
            <a:r>
              <a:rPr lang="en-US" sz="1600" kern="1200" dirty="0" smtClean="0">
                <a:solidFill>
                  <a:srgbClr val="FFFFFF"/>
                </a:solidFill>
                <a:latin typeface="Segoe" pitchFamily="34" charset="0"/>
                <a:ea typeface="+mn-ea"/>
                <a:cs typeface="+mn-cs"/>
              </a:rPr>
              <a:t>	8</a:t>
            </a:r>
          </a:p>
          <a:p>
            <a:pPr lvl="1" algn="ctr" defTabSz="808038">
              <a:tabLst>
                <a:tab pos="457200" algn="r"/>
                <a:tab pos="914400" algn="r"/>
              </a:tabLst>
            </a:pPr>
            <a:endParaRPr lang="en-US" sz="1600" dirty="0" smtClean="0">
              <a:solidFill>
                <a:srgbClr val="FFFFFF"/>
              </a:solidFill>
              <a:latin typeface="Segoe" pitchFamily="34" charset="0"/>
            </a:endParaRPr>
          </a:p>
          <a:p>
            <a:pPr lvl="1" algn="ctr" defTabSz="808038">
              <a:tabLst>
                <a:tab pos="457200" algn="r"/>
                <a:tab pos="914400" algn="r"/>
              </a:tabLst>
            </a:pPr>
            <a:endParaRPr lang="en-US" sz="1600" kern="1200" dirty="0" smtClean="0">
              <a:solidFill>
                <a:srgbClr val="FFFFFF"/>
              </a:solidFill>
              <a:latin typeface="Segoe" pitchFamily="34" charset="0"/>
              <a:ea typeface="+mn-ea"/>
              <a:cs typeface="+mn-cs"/>
            </a:endParaRPr>
          </a:p>
          <a:p>
            <a:pPr lvl="1" algn="ctr" defTabSz="808038">
              <a:tabLst>
                <a:tab pos="457200" algn="r"/>
                <a:tab pos="914400" algn="r"/>
              </a:tabLst>
            </a:pPr>
            <a:r>
              <a:rPr lang="en-US" sz="1600" dirty="0" smtClean="0">
                <a:solidFill>
                  <a:srgbClr val="FFFFFF"/>
                </a:solidFill>
                <a:latin typeface="Segoe" pitchFamily="34" charset="0"/>
              </a:rPr>
              <a:t>	</a:t>
            </a:r>
            <a:r>
              <a:rPr lang="en-US" sz="1600" kern="1200" dirty="0" smtClean="0">
                <a:solidFill>
                  <a:srgbClr val="FFFFFF"/>
                </a:solidFill>
                <a:latin typeface="Segoe" pitchFamily="34" charset="0"/>
                <a:ea typeface="+mn-ea"/>
                <a:cs typeface="+mn-cs"/>
              </a:rPr>
              <a:t>4</a:t>
            </a:r>
          </a:p>
          <a:p>
            <a:pPr lvl="1" algn="ctr" defTabSz="808038">
              <a:tabLst>
                <a:tab pos="457200" algn="r"/>
                <a:tab pos="914400" algn="r"/>
              </a:tabLst>
            </a:pPr>
            <a:endParaRPr lang="en-US" sz="1600" dirty="0" smtClean="0">
              <a:solidFill>
                <a:srgbClr val="FFFFFF"/>
              </a:solidFill>
              <a:latin typeface="Segoe" pitchFamily="34" charset="0"/>
            </a:endParaRPr>
          </a:p>
          <a:p>
            <a:pPr lvl="1" algn="ctr" defTabSz="808038">
              <a:tabLst>
                <a:tab pos="457200" algn="r"/>
                <a:tab pos="914400" algn="r"/>
              </a:tabLst>
            </a:pPr>
            <a:endParaRPr lang="en-US" sz="1600" kern="1200" dirty="0" smtClean="0">
              <a:solidFill>
                <a:srgbClr val="FFFFFF"/>
              </a:solidFill>
              <a:latin typeface="Segoe" pitchFamily="34" charset="0"/>
              <a:ea typeface="+mn-ea"/>
              <a:cs typeface="+mn-cs"/>
            </a:endParaRPr>
          </a:p>
          <a:p>
            <a:pPr lvl="1" algn="ctr" defTabSz="808038">
              <a:tabLst>
                <a:tab pos="457200" algn="r"/>
                <a:tab pos="914400" algn="r"/>
              </a:tabLst>
            </a:pPr>
            <a:endParaRPr lang="en-US" sz="1600" dirty="0" smtClean="0">
              <a:solidFill>
                <a:srgbClr val="FFFFFF"/>
              </a:solidFill>
              <a:latin typeface="Segoe" pitchFamily="34" charset="0"/>
            </a:endParaRPr>
          </a:p>
          <a:p>
            <a:pPr lvl="1" algn="ctr" defTabSz="808038">
              <a:tabLst>
                <a:tab pos="457200" algn="r"/>
                <a:tab pos="914400" algn="r"/>
              </a:tabLst>
            </a:pPr>
            <a:r>
              <a:rPr lang="en-US" sz="1600" kern="1200" dirty="0" smtClean="0">
                <a:solidFill>
                  <a:srgbClr val="FFFFFF"/>
                </a:solidFill>
                <a:latin typeface="Segoe" pitchFamily="34" charset="0"/>
                <a:ea typeface="+mn-ea"/>
                <a:cs typeface="+mn-cs"/>
              </a:rPr>
              <a:t>	1</a:t>
            </a:r>
            <a:endParaRPr lang="en-US" sz="1600" kern="1200" dirty="0">
              <a:solidFill>
                <a:srgbClr val="FFFFFF"/>
              </a:solidFill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41" name="Rectangle 20480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oundRect">
            <a:avLst/>
          </a:prstGeom>
          <a:gradFill flip="none" rotWithShape="1">
            <a:gsLst>
              <a:gs pos="0">
                <a:srgbClr val="50C5DC">
                  <a:alpha val="80000"/>
                </a:srgbClr>
              </a:gs>
              <a:gs pos="5000">
                <a:srgbClr val="50C5DC">
                  <a:lumMod val="60000"/>
                  <a:lumOff val="40000"/>
                  <a:alpha val="80000"/>
                </a:srgbClr>
              </a:gs>
              <a:gs pos="15000">
                <a:srgbClr val="50C5DC">
                  <a:alpha val="80000"/>
                </a:srgbClr>
              </a:gs>
              <a:gs pos="40000">
                <a:srgbClr val="50C5DC">
                  <a:lumMod val="75000"/>
                  <a:alpha val="80000"/>
                </a:srgbClr>
              </a:gs>
              <a:gs pos="70000">
                <a:srgbClr val="50C5DC">
                  <a:alpha val="80000"/>
                </a:srgbClr>
              </a:gs>
              <a:gs pos="80000">
                <a:srgbClr val="50C5DC">
                  <a:alpha val="80000"/>
                </a:srgbClr>
              </a:gs>
              <a:gs pos="90000">
                <a:srgbClr val="50C5DC">
                  <a:lumMod val="75000"/>
                  <a:alpha val="80000"/>
                </a:srgbClr>
              </a:gs>
              <a:gs pos="100000">
                <a:srgbClr val="50C5DC">
                  <a:lumMod val="60000"/>
                  <a:lumOff val="40000"/>
                  <a:alpha val="80000"/>
                </a:srgbClr>
              </a:gs>
            </a:gsLst>
            <a:lin ang="5400000" scaled="0"/>
            <a:tileRect/>
          </a:gradFill>
          <a:ln w="6350" cap="flat" cmpd="sng" algn="ctr">
            <a:gradFill flip="none" rotWithShape="1">
              <a:gsLst>
                <a:gs pos="61000">
                  <a:srgbClr val="50C5DC"/>
                </a:gs>
                <a:gs pos="100000">
                  <a:srgbClr val="50C5DC">
                    <a:lumMod val="75000"/>
                  </a:srgbClr>
                </a:gs>
              </a:gsLst>
              <a:lin ang="5400000" scaled="1"/>
              <a:tileRect/>
            </a:gradFill>
            <a:prstDash val="solid"/>
            <a:headEnd type="none" w="med" len="med"/>
            <a:tailEnd type="none" w="med" len="me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 prstMaterial="flat">
            <a:bevelT w="381000" h="127000" prst="softRound"/>
            <a:contourClr>
              <a:srgbClr val="50C5DC"/>
            </a:contourClr>
          </a:sp3d>
        </p:spPr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42" name="TextBox 21513"/>
          <p:cNvSpPr txBox="1">
            <a:spLocks noChangeArrowheads="1"/>
          </p:cNvSpPr>
          <p:nvPr/>
        </p:nvSpPr>
        <p:spPr bwMode="auto">
          <a:xfrm>
            <a:off x="336550" y="6113463"/>
            <a:ext cx="85169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algn="ctr" defTabSz="914363" rtl="0"/>
            <a:r>
              <a:rPr lang="en-US" sz="17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+mn-ea"/>
                <a:cs typeface="+mn-cs"/>
              </a:rPr>
              <a:t>Datacenter Edition makes licensing Windows Server for Virtual Machines easy.</a:t>
            </a:r>
          </a:p>
          <a:p>
            <a:pPr algn="ctr" defTabSz="914363" rtl="0"/>
            <a:r>
              <a:rPr lang="en-US" sz="17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+mn-ea"/>
                <a:cs typeface="+mn-cs"/>
              </a:rPr>
              <a:t>Simply license the processors. No need to count, track or license the virtual machines.</a:t>
            </a:r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-219075" y="3475038"/>
            <a:ext cx="3698875" cy="0"/>
          </a:xfrm>
          <a:prstGeom prst="line">
            <a:avLst/>
          </a:prstGeom>
          <a:noFill/>
          <a:ln w="25400" cap="rnd" cmpd="sng" algn="ctr">
            <a:solidFill>
              <a:srgbClr val="FFFFFF"/>
            </a:solidFill>
            <a:prstDash val="solid"/>
            <a:headEnd type="triangle" w="lg" len="lg"/>
          </a:ln>
          <a:effectLst/>
        </p:spPr>
      </p:cxnSp>
      <p:cxnSp>
        <p:nvCxnSpPr>
          <p:cNvPr id="44" name="Straight Connector 43"/>
          <p:cNvCxnSpPr/>
          <p:nvPr/>
        </p:nvCxnSpPr>
        <p:spPr>
          <a:xfrm flipV="1">
            <a:off x="1628775" y="5324475"/>
            <a:ext cx="6311900" cy="0"/>
          </a:xfrm>
          <a:prstGeom prst="line">
            <a:avLst/>
          </a:prstGeom>
          <a:noFill/>
          <a:ln w="25400" cap="rnd" cmpd="sng" algn="ctr">
            <a:solidFill>
              <a:srgbClr val="FFFFFF"/>
            </a:solidFill>
            <a:prstDash val="solid"/>
          </a:ln>
          <a:effectLst/>
        </p:spPr>
      </p:cxnSp>
      <p:sp>
        <p:nvSpPr>
          <p:cNvPr id="45" name="TextBox 21508"/>
          <p:cNvSpPr txBox="1">
            <a:spLocks noChangeArrowheads="1"/>
          </p:cNvSpPr>
          <p:nvPr/>
        </p:nvSpPr>
        <p:spPr bwMode="auto">
          <a:xfrm>
            <a:off x="1524000" y="5450463"/>
            <a:ext cx="65833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985" tIns="40493" rIns="80985" bIns="40493">
            <a:spAutoFit/>
          </a:bodyPr>
          <a:lstStyle/>
          <a:p>
            <a:pPr algn="ctr" defTabSz="808038" rtl="0">
              <a:lnSpc>
                <a:spcPct val="80000"/>
              </a:lnSpc>
            </a:pPr>
            <a:r>
              <a:rPr lang="en-US" sz="14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+mn-ea"/>
                <a:cs typeface="+mn-cs"/>
              </a:rPr>
              <a:t>Standard </a:t>
            </a:r>
            <a:r>
              <a:rPr lang="en-US" sz="14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+mn-ea"/>
                <a:cs typeface="+mn-cs"/>
              </a:rPr>
              <a:t>	</a:t>
            </a:r>
            <a:r>
              <a:rPr lang="en-US" sz="14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+mn-ea"/>
                <a:cs typeface="+mn-cs"/>
              </a:rPr>
              <a:t>	Enterprise </a:t>
            </a:r>
            <a:r>
              <a:rPr lang="en-US" sz="14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+mn-ea"/>
                <a:cs typeface="+mn-cs"/>
              </a:rPr>
              <a:t>		Datacenter</a:t>
            </a:r>
            <a:endParaRPr lang="en-US" sz="14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  <a:p>
            <a:pPr algn="ctr" defTabSz="808038" rtl="0">
              <a:lnSpc>
                <a:spcPct val="80000"/>
              </a:lnSpc>
            </a:pPr>
            <a:r>
              <a:rPr lang="en-US" sz="140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+mn-ea"/>
                <a:cs typeface="+mn-cs"/>
              </a:rPr>
              <a:t>			</a:t>
            </a:r>
            <a:r>
              <a:rPr lang="en-US" sz="14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+mn-ea"/>
                <a:cs typeface="+mn-cs"/>
              </a:rPr>
              <a:t>		</a:t>
            </a:r>
          </a:p>
        </p:txBody>
      </p:sp>
      <p:sp>
        <p:nvSpPr>
          <p:cNvPr id="46" name="Shape 21509"/>
          <p:cNvSpPr>
            <a:spLocks/>
          </p:cNvSpPr>
          <p:nvPr/>
        </p:nvSpPr>
        <p:spPr bwMode="auto">
          <a:xfrm>
            <a:off x="1652588" y="2082800"/>
            <a:ext cx="3932237" cy="4763"/>
          </a:xfrm>
          <a:custGeom>
            <a:avLst/>
            <a:gdLst>
              <a:gd name="T0" fmla="*/ 0 w 2753"/>
              <a:gd name="T1" fmla="*/ 0 h 4"/>
              <a:gd name="T2" fmla="*/ 2147483647 w 2753"/>
              <a:gd name="T3" fmla="*/ 2147483647 h 4"/>
              <a:gd name="T4" fmla="*/ 0 60000 65536"/>
              <a:gd name="T5" fmla="*/ 0 60000 65536"/>
              <a:gd name="T6" fmla="*/ 0 w 2753"/>
              <a:gd name="T7" fmla="*/ 0 h 4"/>
              <a:gd name="T8" fmla="*/ 2753 w 2753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53" h="4">
                <a:moveTo>
                  <a:pt x="0" y="0"/>
                </a:moveTo>
                <a:lnTo>
                  <a:pt x="2753" y="4"/>
                </a:lnTo>
              </a:path>
            </a:pathLst>
          </a:custGeom>
          <a:noFill/>
          <a:ln w="6350" cap="rnd" algn="ctr">
            <a:solidFill>
              <a:srgbClr val="FFFFFF"/>
            </a:solidFill>
            <a:round/>
            <a:headEnd/>
            <a:tailEnd/>
          </a:ln>
        </p:spPr>
        <p:txBody>
          <a:bodyPr lIns="80985" tIns="40493" rIns="80985" bIns="40493"/>
          <a:lstStyle/>
          <a:p>
            <a:pPr marL="0" marR="0" lvl="0" indent="0" algn="ctr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47" name="Shape 21510"/>
          <p:cNvSpPr>
            <a:spLocks/>
          </p:cNvSpPr>
          <p:nvPr/>
        </p:nvSpPr>
        <p:spPr bwMode="auto">
          <a:xfrm>
            <a:off x="1627188" y="4230688"/>
            <a:ext cx="1946275" cy="3175"/>
          </a:xfrm>
          <a:custGeom>
            <a:avLst/>
            <a:gdLst>
              <a:gd name="T0" fmla="*/ 0 w 1362"/>
              <a:gd name="T1" fmla="*/ 0 h 2"/>
              <a:gd name="T2" fmla="*/ 2147483647 w 1362"/>
              <a:gd name="T3" fmla="*/ 2147483647 h 2"/>
              <a:gd name="T4" fmla="*/ 0 60000 65536"/>
              <a:gd name="T5" fmla="*/ 0 60000 65536"/>
              <a:gd name="T6" fmla="*/ 0 w 1362"/>
              <a:gd name="T7" fmla="*/ 0 h 2"/>
              <a:gd name="T8" fmla="*/ 1362 w 1362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2" h="2">
                <a:moveTo>
                  <a:pt x="0" y="0"/>
                </a:moveTo>
                <a:lnTo>
                  <a:pt x="1362" y="2"/>
                </a:lnTo>
              </a:path>
            </a:pathLst>
          </a:custGeom>
          <a:noFill/>
          <a:ln w="6350" cap="rnd" algn="ctr">
            <a:solidFill>
              <a:srgbClr val="FFFFFF"/>
            </a:solidFill>
            <a:round/>
            <a:headEnd/>
            <a:tailEnd/>
          </a:ln>
        </p:spPr>
        <p:txBody>
          <a:bodyPr lIns="80985" tIns="40493" rIns="80985" bIns="40493"/>
          <a:lstStyle/>
          <a:p>
            <a:pPr marL="0" marR="0" lvl="0" indent="0" algn="ctr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1630363" y="5207000"/>
            <a:ext cx="255587" cy="1588"/>
          </a:xfrm>
          <a:prstGeom prst="line">
            <a:avLst/>
          </a:prstGeom>
          <a:noFill/>
          <a:ln w="6350" cap="rnd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/>
        </p:spPr>
      </p:cxnSp>
      <p:pic>
        <p:nvPicPr>
          <p:cNvPr id="49" name="Picture 18" descr="clear shadow line"/>
          <p:cNvPicPr>
            <a:picLocks noChangeAspect="1" noChangeArrowheads="1"/>
          </p:cNvPicPr>
          <p:nvPr/>
        </p:nvPicPr>
        <p:blipFill>
          <a:blip r:embed="rId3" cstate="print"/>
          <a:srcRect l="2709" t="-2455" r="2709" b="14066"/>
          <a:stretch>
            <a:fillRect/>
          </a:stretch>
        </p:blipFill>
        <p:spPr bwMode="auto">
          <a:xfrm>
            <a:off x="0" y="5939624"/>
            <a:ext cx="9144000" cy="14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9" descr="clear shadow l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81377"/>
            <a:ext cx="9144000" cy="14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 descr="\\eventsql\dvd\Online_ART\DVD_ART34\Logos\Windows Server 2008\Windows Server 2008 Standard\Windows Server 2008 Standard logo h r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02782" y="4742782"/>
            <a:ext cx="2058575" cy="440919"/>
          </a:xfrm>
          <a:prstGeom prst="rect">
            <a:avLst/>
          </a:prstGeom>
          <a:noFill/>
        </p:spPr>
      </p:pic>
      <p:pic>
        <p:nvPicPr>
          <p:cNvPr id="52" name="Picture 4" descr="\\eventsql\dvd\Online_ART\DVD_ART34\Logos\Windows Server 2008\Windows Server 2008 Enterprise\Windows Server 2008 Enterprise logo h r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65333" y="3951628"/>
            <a:ext cx="2343582" cy="541077"/>
          </a:xfrm>
          <a:prstGeom prst="rect">
            <a:avLst/>
          </a:prstGeom>
          <a:noFill/>
        </p:spPr>
      </p:pic>
      <p:pic>
        <p:nvPicPr>
          <p:cNvPr id="53" name="Picture 5" descr="\\eventsql\dvd\Online_ART\DVD_ART34\Logos\Windows Server 2008\Windows Server 2008 Datacenter\Windows Server 2008 Datacenter  logo v r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99735" y="1567543"/>
            <a:ext cx="1903400" cy="82910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152400"/>
            <a:ext cx="8208962" cy="762000"/>
          </a:xfrm>
        </p:spPr>
        <p:txBody>
          <a:bodyPr/>
          <a:lstStyle/>
          <a:p>
            <a:r>
              <a:rPr lang="en-US" sz="3200" kern="1200" dirty="0" smtClean="0"/>
              <a:t>Guest licenses and guests types for various Windows Editions </a:t>
            </a:r>
            <a:endParaRPr lang="en-US" sz="3200" dirty="0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</p:nvPr>
        </p:nvGraphicFramePr>
        <p:xfrm>
          <a:off x="644525" y="1143000"/>
          <a:ext cx="8229601" cy="5029199"/>
        </p:xfrm>
        <a:graphic>
          <a:graphicData uri="http://schemas.openxmlformats.org/drawingml/2006/table">
            <a:tbl>
              <a:tblPr firstRow="1" firstCol="1"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05000"/>
                <a:gridCol w="2286000"/>
                <a:gridCol w="4038601"/>
              </a:tblGrid>
              <a:tr h="57607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/>
                        <a:t>Host Edition</a:t>
                      </a:r>
                      <a:endParaRPr lang="en-US" sz="1400" dirty="0"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36195" marR="36195" marT="0" marB="0"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/>
                        <a:t>Guests Included in Host SPLA </a:t>
                      </a:r>
                      <a:endParaRPr lang="en-US" sz="1400" dirty="0"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/>
                        <a:t>Allowed Guest Types </a:t>
                      </a:r>
                      <a:endParaRPr lang="en-US" sz="1400" dirty="0"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F79646"/>
                    </a:solidFill>
                  </a:tcPr>
                </a:tc>
              </a:tr>
              <a:tr h="86629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/>
                        <a:t>Windows Server 2008 Standard</a:t>
                      </a:r>
                      <a:endParaRPr lang="en-US" sz="1400" dirty="0"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36195" marR="36195" marT="0" marB="0"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5400" cap="flat" cmpd="sng" algn="ctr">
                      <a:solidFill>
                        <a:srgbClr val="F79646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/>
                        <a:t>1</a:t>
                      </a:r>
                      <a:endParaRPr lang="en-US" sz="1400" dirty="0"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36195" marR="36195" marT="0" marB="0">
                    <a:lnL w="25400" cap="flat" cmpd="sng" algn="ctr">
                      <a:solidFill>
                        <a:srgbClr val="F79646"/>
                      </a:solidFill>
                      <a:prstDash val="solid"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/>
                        <a:t>Windows Server 2008 Standard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/>
                        <a:t>Windows Server 2008 Web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/>
                        <a:t>Windows Server 2003 Standard*</a:t>
                      </a:r>
                      <a:endParaRPr lang="en-US" sz="1400" dirty="0"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36195" marR="36195" marT="0" marB="0"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</a:tr>
              <a:tr h="151655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/>
                        <a:t>Windows Server 2008 </a:t>
                      </a:r>
                      <a:endParaRPr lang="en-US" sz="1400" dirty="0"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36195" marR="36195" marT="0" marB="0"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5400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/>
                        <a:t>4</a:t>
                      </a:r>
                      <a:endParaRPr lang="en-US" sz="1400" dirty="0"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36195" marR="36195" marT="0" marB="0">
                    <a:lnL w="25400" cap="flat" cmpd="sng" algn="ctr">
                      <a:solidFill>
                        <a:srgbClr val="F79646"/>
                      </a:solidFill>
                      <a:prstDash val="solid"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/>
                        <a:t>Windows Server 2008 Enterprise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/>
                        <a:t>Windows Server 2008 Standard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/>
                        <a:t>Windows Server 2008 Web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/>
                        <a:t>Windows Server 2003 Enterprise* 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/>
                        <a:t>Windows Server 2003 Standard*</a:t>
                      </a:r>
                      <a:endParaRPr lang="en-US" sz="1400" dirty="0"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36195" marR="36195" marT="0" marB="0"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</a:tr>
              <a:tr h="18416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/>
                        <a:t>Windows Server® 2008 Datacenter</a:t>
                      </a:r>
                      <a:endParaRPr lang="en-US" sz="1400" dirty="0"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36195" marR="36195" marT="0" marB="0"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25400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/>
                        <a:t>Unlimited unauthenticated guests</a:t>
                      </a:r>
                      <a:endParaRPr lang="en-US" sz="1400" dirty="0"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36195" marR="36195" marT="0" marB="0">
                    <a:lnL w="25400" cap="flat" cmpd="sng" algn="ctr">
                      <a:solidFill>
                        <a:srgbClr val="F79646"/>
                      </a:solidFill>
                      <a:prstDash val="solid"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/>
                        <a:t>Windows Server 2008 Datacenter (Anonymous)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/>
                        <a:t>Windows Server 2008 Enterprise (Anonymous) 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/>
                        <a:t>Windows Server 2008 Standard (Anonymous)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/>
                        <a:t>Windows Server 2008 Web (Anonymous)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/>
                        <a:t>Windows Server 2003 Enterprise (Anonymous)* 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/>
                        <a:t>Windows Server 2003 Standard (Anonymous)*</a:t>
                      </a:r>
                      <a:endParaRPr lang="en-US" sz="1400" dirty="0"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36195" marR="36195" marT="0" marB="0">
                    <a:lnL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79646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267200" y="6248400"/>
            <a:ext cx="26212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100" dirty="0" smtClean="0"/>
              <a:t>*Allowed if already licensed under SPLA</a:t>
            </a:r>
            <a:endParaRPr lang="en-US" sz="1100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Hosting Licensing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Unmanaged Dedicated Server as Host with One or More Guests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Virtual Dedicated Server (VDS)</a:t>
            </a:r>
          </a:p>
          <a:p>
            <a:pPr marL="1139825" lvl="1" indent="-514350">
              <a:buFont typeface="+mj-lt"/>
              <a:buAutoNum type="alphaLcParenR"/>
            </a:pPr>
            <a:r>
              <a:rPr lang="en-US" dirty="0" smtClean="0"/>
              <a:t>Scenario a: VDS – Unmanaged</a:t>
            </a:r>
          </a:p>
          <a:p>
            <a:pPr marL="1139825" lvl="1" indent="-514350">
              <a:buFont typeface="+mj-lt"/>
              <a:buAutoNum type="alphaLcParenR"/>
            </a:pPr>
            <a:r>
              <a:rPr lang="en-US" dirty="0" smtClean="0"/>
              <a:t>Scenario b: VDS – Managed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Authenticated Virtual Dedicated Servers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Shared Hosting Configurations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Running Desktop Systems as Hyper-V Guests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Using End-Customer Licenses on the Guest</a:t>
            </a:r>
          </a:p>
          <a:p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 on 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white paper documenting licensing scenarios in virtual environment is available at the link below. </a:t>
            </a:r>
            <a:r>
              <a:rPr lang="en-US" dirty="0" smtClean="0">
                <a:solidFill>
                  <a:srgbClr val="FFFF00"/>
                </a:solidFill>
              </a:rPr>
              <a:t>Download your free copy today! </a:t>
            </a:r>
            <a:r>
              <a:rPr lang="en-US" dirty="0" smtClean="0">
                <a:solidFill>
                  <a:schemeClr val="bg1"/>
                </a:solidFill>
              </a:rPr>
              <a:t>www.microsoft.com/hosting/hostingserviceproviders.mspx</a:t>
            </a:r>
          </a:p>
          <a:p>
            <a:r>
              <a:rPr lang="en-US" dirty="0" smtClean="0"/>
              <a:t>The white paper covers in details:</a:t>
            </a:r>
          </a:p>
          <a:p>
            <a:pPr lvl="1"/>
            <a:r>
              <a:rPr lang="en-US" dirty="0" smtClean="0"/>
              <a:t>Hosting scenarios in the previous pages</a:t>
            </a:r>
          </a:p>
          <a:p>
            <a:pPr lvl="1"/>
            <a:r>
              <a:rPr lang="en-US" dirty="0" smtClean="0"/>
              <a:t>Special considerations and value for licensing SQL Server 2008 in a virtual hosted environment</a:t>
            </a:r>
          </a:p>
          <a:p>
            <a:pPr lvl="1"/>
            <a:r>
              <a:rPr lang="en-US" dirty="0" smtClean="0"/>
              <a:t>FAQs and answers</a:t>
            </a:r>
          </a:p>
        </p:txBody>
      </p:sp>
      <p:sp>
        <p:nvSpPr>
          <p:cNvPr id="64514" name="Documents"/>
          <p:cNvSpPr>
            <a:spLocks noEditPoints="1" noChangeArrowheads="1"/>
          </p:cNvSpPr>
          <p:nvPr/>
        </p:nvSpPr>
        <p:spPr bwMode="auto">
          <a:xfrm rot="1384331">
            <a:off x="7234718" y="4855603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virtualize?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59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What's Happening In The Data Center?</a:t>
            </a:r>
            <a:endParaRPr lang="en-US" sz="36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60799" y="5562600"/>
            <a:ext cx="2892138" cy="400110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Segoe Semibold" pitchFamily="34" charset="0"/>
              </a:rPr>
              <a:t>Admin: Machine Ratios</a:t>
            </a:r>
            <a:endParaRPr lang="en-US" sz="2000" dirty="0">
              <a:solidFill>
                <a:schemeClr val="bg1"/>
              </a:solidFill>
              <a:latin typeface="Segoe Semibold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266228" y="6057900"/>
            <a:ext cx="2097049" cy="400110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Segoe Semibold" pitchFamily="34" charset="0"/>
              </a:rPr>
              <a:t>Power &amp; Cooling</a:t>
            </a:r>
            <a:endParaRPr lang="en-US" sz="2000" dirty="0">
              <a:solidFill>
                <a:schemeClr val="bg1"/>
              </a:solidFill>
              <a:latin typeface="Segoe Semibold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407315" y="5562600"/>
            <a:ext cx="2662908" cy="400110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Segoe Semibold" pitchFamily="34" charset="0"/>
              </a:rPr>
              <a:t>Cost Per Square Foot</a:t>
            </a:r>
            <a:endParaRPr lang="en-US" sz="2000" dirty="0">
              <a:solidFill>
                <a:schemeClr val="bg1"/>
              </a:solidFill>
              <a:latin typeface="Segoe Semibold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143028" y="6057900"/>
            <a:ext cx="2162772" cy="400110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Segoe Semibold" pitchFamily="34" charset="0"/>
              </a:rPr>
              <a:t>Green Movement</a:t>
            </a:r>
            <a:endParaRPr lang="en-US" sz="2000" dirty="0">
              <a:solidFill>
                <a:schemeClr val="bg1"/>
              </a:solidFill>
              <a:latin typeface="Segoe Semibold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868936" y="6057900"/>
            <a:ext cx="1768433" cy="400110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Segoe Semibold" pitchFamily="34" charset="0"/>
              </a:rPr>
              <a:t>Manageability</a:t>
            </a:r>
            <a:endParaRPr lang="en-US" sz="2000" dirty="0">
              <a:solidFill>
                <a:schemeClr val="bg1"/>
              </a:solidFill>
              <a:latin typeface="Segoe Semibold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324600" y="5562600"/>
            <a:ext cx="2454518" cy="400110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Segoe Semibold" pitchFamily="34" charset="0"/>
              </a:rPr>
              <a:t>Low CPU Utilization</a:t>
            </a:r>
            <a:endParaRPr lang="en-US" sz="2000" dirty="0">
              <a:solidFill>
                <a:schemeClr val="bg1"/>
              </a:solidFill>
              <a:latin typeface="Segoe Semibold" pitchFamily="34" charset="0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304800" y="1066800"/>
            <a:ext cx="8467064" cy="4604207"/>
            <a:chOff x="-85064" y="882193"/>
            <a:chExt cx="9315838" cy="5593019"/>
          </a:xfrm>
        </p:grpSpPr>
        <p:grpSp>
          <p:nvGrpSpPr>
            <p:cNvPr id="51" name="Group 36"/>
            <p:cNvGrpSpPr/>
            <p:nvPr/>
          </p:nvGrpSpPr>
          <p:grpSpPr>
            <a:xfrm>
              <a:off x="2241762" y="3195720"/>
              <a:ext cx="4266151" cy="3279492"/>
              <a:chOff x="2277305" y="3370521"/>
              <a:chExt cx="4266151" cy="3279492"/>
            </a:xfrm>
          </p:grpSpPr>
          <p:grpSp>
            <p:nvGrpSpPr>
              <p:cNvPr id="58" name="Group 15"/>
              <p:cNvGrpSpPr/>
              <p:nvPr/>
            </p:nvGrpSpPr>
            <p:grpSpPr>
              <a:xfrm>
                <a:off x="3691536" y="3370521"/>
                <a:ext cx="1784227" cy="3279492"/>
                <a:chOff x="1565029" y="1189146"/>
                <a:chExt cx="2691539" cy="4259388"/>
              </a:xfrm>
            </p:grpSpPr>
            <p:pic>
              <p:nvPicPr>
                <p:cNvPr id="12" name="Picture 11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79205" y="3393628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5" name="Picture 14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79203" y="2957694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10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75660" y="2518214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" name="Picture 9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72116" y="2068103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9" name="Picture 8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79205" y="1639257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8" name="Picture 7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65029" y="1189146"/>
                  <a:ext cx="2677363" cy="2054906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2" name="Picture 6" descr="\\eventsql\dvd\Online_ART\DVD_ART34\Artwork_Imagery\Icons - Illustrations\_VIRTUALIZATION ICONS\Application virtualization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flipH="1">
                <a:off x="5146148" y="5141838"/>
                <a:ext cx="1397308" cy="1110107"/>
              </a:xfrm>
              <a:prstGeom prst="rect">
                <a:avLst/>
              </a:prstGeom>
              <a:noFill/>
            </p:spPr>
          </p:pic>
          <p:pic>
            <p:nvPicPr>
              <p:cNvPr id="33" name="Picture 6" descr="\\eventsql\dvd\Online_ART\DVD_ART34\Artwork_Imagery\Icons - Illustrations\_VIRTUALIZATION ICONS\Application virtualization.pn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277305" y="5141838"/>
                <a:ext cx="1781827" cy="1110107"/>
              </a:xfrm>
              <a:prstGeom prst="rect">
                <a:avLst/>
              </a:prstGeom>
              <a:noFill/>
            </p:spPr>
          </p:pic>
        </p:grpSp>
        <p:grpSp>
          <p:nvGrpSpPr>
            <p:cNvPr id="151" name="Group 150"/>
            <p:cNvGrpSpPr/>
            <p:nvPr/>
          </p:nvGrpSpPr>
          <p:grpSpPr>
            <a:xfrm>
              <a:off x="-85064" y="882193"/>
              <a:ext cx="9315838" cy="5213807"/>
              <a:chOff x="-85064" y="882193"/>
              <a:chExt cx="9315838" cy="5213807"/>
            </a:xfrm>
          </p:grpSpPr>
          <p:grpSp>
            <p:nvGrpSpPr>
              <p:cNvPr id="2" name="Group 12"/>
              <p:cNvGrpSpPr/>
              <p:nvPr/>
            </p:nvGrpSpPr>
            <p:grpSpPr>
              <a:xfrm>
                <a:off x="4668734" y="923924"/>
                <a:ext cx="1412987" cy="2230411"/>
                <a:chOff x="1565029" y="1189146"/>
                <a:chExt cx="2691539" cy="4259388"/>
              </a:xfrm>
            </p:grpSpPr>
            <p:pic>
              <p:nvPicPr>
                <p:cNvPr id="130" name="Picture 129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79205" y="3393628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1" name="Picture 130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79203" y="2957694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2" name="Picture 131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75660" y="2518214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3" name="Picture 132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72116" y="2068103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4" name="Picture 133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79205" y="1639257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5" name="Picture 134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65029" y="1189146"/>
                  <a:ext cx="2677363" cy="2054906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" name="Group 12"/>
              <p:cNvGrpSpPr/>
              <p:nvPr/>
            </p:nvGrpSpPr>
            <p:grpSpPr>
              <a:xfrm>
                <a:off x="3584213" y="1062147"/>
                <a:ext cx="1412987" cy="2230411"/>
                <a:chOff x="1565029" y="1189146"/>
                <a:chExt cx="2691539" cy="4259388"/>
              </a:xfrm>
            </p:grpSpPr>
            <p:pic>
              <p:nvPicPr>
                <p:cNvPr id="109" name="Picture 108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79205" y="3393628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0" name="Picture 109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79203" y="2957694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1" name="Picture 110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75660" y="2518214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2" name="Picture 111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72116" y="2068103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3" name="Picture 112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79205" y="1639257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4" name="Picture 113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65029" y="1189146"/>
                  <a:ext cx="2677363" cy="2054906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" name="Group 12"/>
              <p:cNvGrpSpPr/>
              <p:nvPr/>
            </p:nvGrpSpPr>
            <p:grpSpPr>
              <a:xfrm>
                <a:off x="2439441" y="1108221"/>
                <a:ext cx="1412987" cy="2230411"/>
                <a:chOff x="1565029" y="1189146"/>
                <a:chExt cx="2691539" cy="4259388"/>
              </a:xfrm>
            </p:grpSpPr>
            <p:pic>
              <p:nvPicPr>
                <p:cNvPr id="116" name="Picture 115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79205" y="3393628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7" name="Picture 116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79203" y="2957694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8" name="Picture 117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75660" y="2518214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9" name="Picture 118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72116" y="2068103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0" name="Picture 119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79205" y="1639257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1" name="Picture 120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65029" y="1189146"/>
                  <a:ext cx="2677363" cy="2054906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12"/>
              <p:cNvGrpSpPr/>
              <p:nvPr/>
            </p:nvGrpSpPr>
            <p:grpSpPr>
              <a:xfrm>
                <a:off x="6951190" y="1218091"/>
                <a:ext cx="1412987" cy="2230411"/>
                <a:chOff x="1565029" y="1189146"/>
                <a:chExt cx="2691539" cy="4259388"/>
              </a:xfrm>
            </p:grpSpPr>
            <p:pic>
              <p:nvPicPr>
                <p:cNvPr id="123" name="Picture 122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79205" y="3393628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4" name="Picture 123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79203" y="2957694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5" name="Picture 124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75660" y="2518214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6" name="Picture 125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72116" y="2068103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7" name="Picture 126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79205" y="1639257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8" name="Picture 127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65029" y="1189146"/>
                  <a:ext cx="2677363" cy="2054906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6" name="Group 12"/>
              <p:cNvGrpSpPr/>
              <p:nvPr/>
            </p:nvGrpSpPr>
            <p:grpSpPr>
              <a:xfrm>
                <a:off x="1220242" y="1285432"/>
                <a:ext cx="1501592" cy="2492680"/>
                <a:chOff x="1565029" y="1189146"/>
                <a:chExt cx="2691539" cy="4259388"/>
              </a:xfrm>
            </p:grpSpPr>
            <p:pic>
              <p:nvPicPr>
                <p:cNvPr id="99" name="Picture 98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rcRect/>
                <a:stretch>
                  <a:fillRect/>
                </a:stretch>
              </p:blipFill>
              <p:spPr bwMode="auto">
                <a:xfrm>
                  <a:off x="1579205" y="3393628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0" name="Picture 99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rcRect/>
                <a:stretch>
                  <a:fillRect/>
                </a:stretch>
              </p:blipFill>
              <p:spPr bwMode="auto">
                <a:xfrm>
                  <a:off x="1579203" y="2957694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1" name="Picture 100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rcRect/>
                <a:stretch>
                  <a:fillRect/>
                </a:stretch>
              </p:blipFill>
              <p:spPr bwMode="auto">
                <a:xfrm>
                  <a:off x="1575660" y="2518214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2" name="Picture 101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rcRect/>
                <a:stretch>
                  <a:fillRect/>
                </a:stretch>
              </p:blipFill>
              <p:spPr bwMode="auto">
                <a:xfrm>
                  <a:off x="1572116" y="2068103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3" name="Picture 102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rcRect/>
                <a:stretch>
                  <a:fillRect/>
                </a:stretch>
              </p:blipFill>
              <p:spPr bwMode="auto">
                <a:xfrm>
                  <a:off x="1579205" y="1639257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4" name="Picture 103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rcRect/>
                <a:stretch>
                  <a:fillRect/>
                </a:stretch>
              </p:blipFill>
              <p:spPr bwMode="auto">
                <a:xfrm>
                  <a:off x="1565029" y="1189146"/>
                  <a:ext cx="2677363" cy="2054906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7" name="Group 12"/>
              <p:cNvGrpSpPr/>
              <p:nvPr/>
            </p:nvGrpSpPr>
            <p:grpSpPr>
              <a:xfrm>
                <a:off x="6178557" y="1292521"/>
                <a:ext cx="1335015" cy="2513945"/>
                <a:chOff x="1565029" y="1189146"/>
                <a:chExt cx="2691539" cy="4259388"/>
              </a:xfrm>
            </p:grpSpPr>
            <p:pic>
              <p:nvPicPr>
                <p:cNvPr id="92" name="Picture 91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8" cstate="screen"/>
                <a:srcRect/>
                <a:stretch>
                  <a:fillRect/>
                </a:stretch>
              </p:blipFill>
              <p:spPr bwMode="auto">
                <a:xfrm>
                  <a:off x="1579205" y="3393628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93" name="Picture 92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8" cstate="screen"/>
                <a:srcRect/>
                <a:stretch>
                  <a:fillRect/>
                </a:stretch>
              </p:blipFill>
              <p:spPr bwMode="auto">
                <a:xfrm>
                  <a:off x="1579203" y="2957694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93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8" cstate="screen"/>
                <a:srcRect/>
                <a:stretch>
                  <a:fillRect/>
                </a:stretch>
              </p:blipFill>
              <p:spPr bwMode="auto">
                <a:xfrm>
                  <a:off x="1575660" y="2518214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94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8" cstate="screen"/>
                <a:srcRect/>
                <a:stretch>
                  <a:fillRect/>
                </a:stretch>
              </p:blipFill>
              <p:spPr bwMode="auto">
                <a:xfrm>
                  <a:off x="1572116" y="2068103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96" name="Picture 95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8" cstate="screen"/>
                <a:srcRect/>
                <a:stretch>
                  <a:fillRect/>
                </a:stretch>
              </p:blipFill>
              <p:spPr bwMode="auto">
                <a:xfrm>
                  <a:off x="1579205" y="1639257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96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8" cstate="screen"/>
                <a:srcRect/>
                <a:stretch>
                  <a:fillRect/>
                </a:stretch>
              </p:blipFill>
              <p:spPr bwMode="auto">
                <a:xfrm>
                  <a:off x="1565029" y="1189146"/>
                  <a:ext cx="2677363" cy="2054906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4144195" y="1420110"/>
                <a:ext cx="1412987" cy="2230411"/>
                <a:chOff x="1565029" y="1189146"/>
                <a:chExt cx="2691539" cy="4259388"/>
              </a:xfrm>
            </p:grpSpPr>
            <p:pic>
              <p:nvPicPr>
                <p:cNvPr id="85" name="Picture 84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79205" y="3393628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86" name="Picture 85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79203" y="2957694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87" name="Picture 86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75660" y="2518214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88" name="Picture 87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72116" y="2068103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89" name="Picture 88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79205" y="1639257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90" name="Picture 89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1565029" y="1189146"/>
                  <a:ext cx="2677363" cy="2054906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6" name="Group 12"/>
              <p:cNvGrpSpPr/>
              <p:nvPr/>
            </p:nvGrpSpPr>
            <p:grpSpPr>
              <a:xfrm>
                <a:off x="3034865" y="1452009"/>
                <a:ext cx="1501592" cy="2492680"/>
                <a:chOff x="1565029" y="1189146"/>
                <a:chExt cx="2691539" cy="4259388"/>
              </a:xfrm>
            </p:grpSpPr>
            <p:pic>
              <p:nvPicPr>
                <p:cNvPr id="78" name="Picture 77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rcRect/>
                <a:stretch>
                  <a:fillRect/>
                </a:stretch>
              </p:blipFill>
              <p:spPr bwMode="auto">
                <a:xfrm>
                  <a:off x="1579205" y="3393628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79" name="Picture 78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rcRect/>
                <a:stretch>
                  <a:fillRect/>
                </a:stretch>
              </p:blipFill>
              <p:spPr bwMode="auto">
                <a:xfrm>
                  <a:off x="1579203" y="2957694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80" name="Picture 79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rcRect/>
                <a:stretch>
                  <a:fillRect/>
                </a:stretch>
              </p:blipFill>
              <p:spPr bwMode="auto">
                <a:xfrm>
                  <a:off x="1575660" y="2518214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81" name="Picture 80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rcRect/>
                <a:stretch>
                  <a:fillRect/>
                </a:stretch>
              </p:blipFill>
              <p:spPr bwMode="auto">
                <a:xfrm>
                  <a:off x="1572116" y="2068103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82" name="Picture 81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rcRect/>
                <a:stretch>
                  <a:fillRect/>
                </a:stretch>
              </p:blipFill>
              <p:spPr bwMode="auto">
                <a:xfrm>
                  <a:off x="1579205" y="1639257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83" name="Picture 82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rcRect/>
                <a:stretch>
                  <a:fillRect/>
                </a:stretch>
              </p:blipFill>
              <p:spPr bwMode="auto">
                <a:xfrm>
                  <a:off x="1565029" y="1189146"/>
                  <a:ext cx="2677363" cy="2054906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4" name="Group 12"/>
              <p:cNvGrpSpPr/>
              <p:nvPr/>
            </p:nvGrpSpPr>
            <p:grpSpPr>
              <a:xfrm>
                <a:off x="2010595" y="1579598"/>
                <a:ext cx="1622094" cy="3066841"/>
                <a:chOff x="1565029" y="1189146"/>
                <a:chExt cx="2691539" cy="4259388"/>
              </a:xfrm>
            </p:grpSpPr>
            <p:pic>
              <p:nvPicPr>
                <p:cNvPr id="70" name="Picture 69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79205" y="3393628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71" name="Picture 70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79203" y="2957694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72" name="Picture 71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75660" y="2518214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73" name="Picture 72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72116" y="2068103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74" name="Picture 73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79205" y="1639257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75" name="Picture 74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65029" y="1189146"/>
                  <a:ext cx="2677363" cy="2054906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5" name="Group 57"/>
              <p:cNvGrpSpPr/>
              <p:nvPr/>
            </p:nvGrpSpPr>
            <p:grpSpPr>
              <a:xfrm>
                <a:off x="6029607" y="1409482"/>
                <a:ext cx="3198454" cy="3279489"/>
                <a:chOff x="0" y="2289546"/>
                <a:chExt cx="3198454" cy="3279489"/>
              </a:xfrm>
            </p:grpSpPr>
            <p:grpSp>
              <p:nvGrpSpPr>
                <p:cNvPr id="26" name="Group 12"/>
                <p:cNvGrpSpPr/>
                <p:nvPr/>
              </p:nvGrpSpPr>
              <p:grpSpPr>
                <a:xfrm>
                  <a:off x="1414225" y="2289548"/>
                  <a:ext cx="1784227" cy="3279489"/>
                  <a:chOff x="1565029" y="1189146"/>
                  <a:chExt cx="2691539" cy="4259388"/>
                </a:xfrm>
              </p:grpSpPr>
              <p:pic>
                <p:nvPicPr>
                  <p:cNvPr id="61" name="Picture 60" descr="\\.PSF\Parallels Share\Virtualization Slides\Server-Physical-3U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579205" y="3393628"/>
                    <a:ext cx="2677363" cy="205490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2" name="Picture 61" descr="\\.PSF\Parallels Share\Virtualization Slides\Server-Physical-3U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579203" y="2957694"/>
                    <a:ext cx="2677363" cy="205490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3" name="Picture 62" descr="\\.PSF\Parallels Share\Virtualization Slides\Server-Physical-3U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575660" y="2518214"/>
                    <a:ext cx="2677363" cy="205490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4" name="Picture 63" descr="\\.PSF\Parallels Share\Virtualization Slides\Server-Physical-3U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572116" y="2068103"/>
                    <a:ext cx="2677363" cy="205490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5" name="Picture 64" descr="\\.PSF\Parallels Share\Virtualization Slides\Server-Physical-3U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579205" y="1639257"/>
                    <a:ext cx="2677363" cy="205490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6" name="Picture 65" descr="\\.PSF\Parallels Share\Virtualization Slides\Server-Physical-3U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565029" y="1189146"/>
                    <a:ext cx="2677363" cy="2054906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60" name="Picture 6" descr="\\eventsql\dvd\Online_ART\DVD_ART34\Artwork_Imagery\Icons - Illustrations\_VIRTUALIZATION ICONS\Application virtualization.png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0" y="4060861"/>
                  <a:ext cx="1781827" cy="1110107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7" name="Group 37"/>
              <p:cNvGrpSpPr/>
              <p:nvPr/>
            </p:nvGrpSpPr>
            <p:grpSpPr>
              <a:xfrm>
                <a:off x="3399821" y="1490999"/>
                <a:ext cx="3198454" cy="3279489"/>
                <a:chOff x="0" y="2289546"/>
                <a:chExt cx="3198454" cy="3279489"/>
              </a:xfrm>
            </p:grpSpPr>
            <p:grpSp>
              <p:nvGrpSpPr>
                <p:cNvPr id="38" name="Group 12"/>
                <p:cNvGrpSpPr/>
                <p:nvPr/>
              </p:nvGrpSpPr>
              <p:grpSpPr>
                <a:xfrm>
                  <a:off x="1414227" y="2289546"/>
                  <a:ext cx="1784227" cy="3279489"/>
                  <a:chOff x="1565029" y="1189146"/>
                  <a:chExt cx="2691539" cy="4259388"/>
                </a:xfrm>
              </p:grpSpPr>
              <p:pic>
                <p:nvPicPr>
                  <p:cNvPr id="42" name="Picture 41" descr="\\.PSF\Parallels Share\Virtualization Slides\Server-Physical-3U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579205" y="3393628"/>
                    <a:ext cx="2677363" cy="205490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" name="Picture 42" descr="\\.PSF\Parallels Share\Virtualization Slides\Server-Physical-3U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579203" y="2957694"/>
                    <a:ext cx="2677363" cy="205490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4" name="Picture 43" descr="\\.PSF\Parallels Share\Virtualization Slides\Server-Physical-3U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575660" y="2518214"/>
                    <a:ext cx="2677363" cy="205490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Picture 44" descr="\\.PSF\Parallels Share\Virtualization Slides\Server-Physical-3U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572116" y="2068103"/>
                    <a:ext cx="2677363" cy="205490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" name="Picture 45" descr="\\.PSF\Parallels Share\Virtualization Slides\Server-Physical-3U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579205" y="1639257"/>
                    <a:ext cx="2677363" cy="205490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Picture 46" descr="\\.PSF\Parallels Share\Virtualization Slides\Server-Physical-3U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565029" y="1189146"/>
                    <a:ext cx="2677363" cy="2054906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41" name="Picture 6" descr="\\eventsql\dvd\Online_ART\DVD_ART34\Artwork_Imagery\Icons - Illustrations\_VIRTUALIZATION ICONS\Application virtualization.png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0" y="4060861"/>
                  <a:ext cx="1781827" cy="1110107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9" name="Group 24"/>
              <p:cNvGrpSpPr/>
              <p:nvPr/>
            </p:nvGrpSpPr>
            <p:grpSpPr>
              <a:xfrm>
                <a:off x="4842306" y="2561329"/>
                <a:ext cx="4266151" cy="3279492"/>
                <a:chOff x="0" y="2289544"/>
                <a:chExt cx="4266151" cy="3279492"/>
              </a:xfrm>
            </p:grpSpPr>
            <p:grpSp>
              <p:nvGrpSpPr>
                <p:cNvPr id="40" name="Group 12"/>
                <p:cNvGrpSpPr/>
                <p:nvPr/>
              </p:nvGrpSpPr>
              <p:grpSpPr>
                <a:xfrm>
                  <a:off x="1414229" y="2289544"/>
                  <a:ext cx="1784227" cy="3279489"/>
                  <a:chOff x="1565029" y="1189146"/>
                  <a:chExt cx="2691539" cy="4259388"/>
                </a:xfrm>
              </p:grpSpPr>
              <p:pic>
                <p:nvPicPr>
                  <p:cNvPr id="29" name="Picture 28" descr="\\.PSF\Parallels Share\Virtualization Slides\Server-Physical-3U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579205" y="3393628"/>
                    <a:ext cx="2677363" cy="205490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0" name="Picture 29" descr="\\.PSF\Parallels Share\Virtualization Slides\Server-Physical-3U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579203" y="2957694"/>
                    <a:ext cx="2677363" cy="205490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1" name="Picture 30" descr="\\.PSF\Parallels Share\Virtualization Slides\Server-Physical-3U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575660" y="2518214"/>
                    <a:ext cx="2677363" cy="205490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4" name="Picture 33" descr="\\.PSF\Parallels Share\Virtualization Slides\Server-Physical-3U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572116" y="2068103"/>
                    <a:ext cx="2677363" cy="205490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5" name="Picture 34" descr="\\.PSF\Parallels Share\Virtualization Slides\Server-Physical-3U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579205" y="1639257"/>
                    <a:ext cx="2677363" cy="205490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6" name="Picture 35" descr="\\.PSF\Parallels Share\Virtualization Slides\Server-Physical-3U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565029" y="1189146"/>
                    <a:ext cx="2677363" cy="2054906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27" name="Picture 6" descr="\\eventsql\dvd\Online_ART\DVD_ART34\Artwork_Imagery\Icons - Illustrations\_VIRTUALIZATION ICONS\Application virtualization.png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 flipH="1">
                  <a:off x="2868843" y="4060861"/>
                  <a:ext cx="1397308" cy="1110107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6" descr="\\eventsql\dvd\Online_ART\DVD_ART34\Artwork_Imagery\Icons - Illustrations\_VIRTUALIZATION ICONS\Application virtualization.png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0" y="4060861"/>
                  <a:ext cx="1781827" cy="1110107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8" name="Group 48"/>
              <p:cNvGrpSpPr/>
              <p:nvPr/>
            </p:nvGrpSpPr>
            <p:grpSpPr>
              <a:xfrm>
                <a:off x="-85064" y="1427201"/>
                <a:ext cx="1784227" cy="3279489"/>
                <a:chOff x="1565029" y="1189146"/>
                <a:chExt cx="2691539" cy="4259388"/>
              </a:xfrm>
            </p:grpSpPr>
            <p:pic>
              <p:nvPicPr>
                <p:cNvPr id="52" name="Picture 51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79205" y="3393628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53" name="Picture 52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79203" y="2957694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54" name="Picture 53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75660" y="2518214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55" name="Picture 54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72116" y="2068103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56" name="Picture 55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79205" y="1639257"/>
                  <a:ext cx="2677363" cy="20549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57" name="Picture 56" descr="\\.PSF\Parallels Share\Virtualization Slides\Server-Physical-3U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65029" y="1189146"/>
                  <a:ext cx="2677363" cy="2054906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76" name="Picture 6" descr="\\eventsql\dvd\Online_ART\DVD_ART34\Artwork_Imagery\Icons - Illustrations\_VIRTUALIZATION ICONS\Application virtualization.pn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1000409" y="3414713"/>
                <a:ext cx="1781827" cy="1110107"/>
              </a:xfrm>
              <a:prstGeom prst="rect">
                <a:avLst/>
              </a:prstGeom>
              <a:noFill/>
            </p:spPr>
          </p:pic>
          <p:grpSp>
            <p:nvGrpSpPr>
              <p:cNvPr id="49" name="Group 23"/>
              <p:cNvGrpSpPr/>
              <p:nvPr/>
            </p:nvGrpSpPr>
            <p:grpSpPr>
              <a:xfrm>
                <a:off x="-35543" y="2571962"/>
                <a:ext cx="4266151" cy="3279492"/>
                <a:chOff x="0" y="2289544"/>
                <a:chExt cx="4266151" cy="3279492"/>
              </a:xfrm>
            </p:grpSpPr>
            <p:grpSp>
              <p:nvGrpSpPr>
                <p:cNvPr id="50" name="Group 12"/>
                <p:cNvGrpSpPr/>
                <p:nvPr/>
              </p:nvGrpSpPr>
              <p:grpSpPr>
                <a:xfrm>
                  <a:off x="1414231" y="2289544"/>
                  <a:ext cx="1784227" cy="3279492"/>
                  <a:chOff x="1565029" y="1189146"/>
                  <a:chExt cx="2691539" cy="4259388"/>
                </a:xfrm>
              </p:grpSpPr>
              <p:pic>
                <p:nvPicPr>
                  <p:cNvPr id="14" name="Picture 13" descr="\\.PSF\Parallels Share\Virtualization Slides\Server-Physical-3U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579205" y="3393628"/>
                    <a:ext cx="2677363" cy="205490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7" name="Picture 16" descr="\\.PSF\Parallels Share\Virtualization Slides\Server-Physical-3U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579203" y="2957694"/>
                    <a:ext cx="2677363" cy="205490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8" name="Picture 17" descr="\\.PSF\Parallels Share\Virtualization Slides\Server-Physical-3U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575660" y="2518214"/>
                    <a:ext cx="2677363" cy="205490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9" name="Picture 18" descr="\\.PSF\Parallels Share\Virtualization Slides\Server-Physical-3U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572116" y="2068103"/>
                    <a:ext cx="2677363" cy="205490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0" name="Picture 19" descr="\\.PSF\Parallels Share\Virtualization Slides\Server-Physical-3U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579205" y="1639257"/>
                    <a:ext cx="2677363" cy="205490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1" name="Picture 20" descr="\\.PSF\Parallels Share\Virtualization Slides\Server-Physical-3U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565029" y="1189146"/>
                    <a:ext cx="2677363" cy="2054906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22" name="Picture 6" descr="\\eventsql\dvd\Online_ART\DVD_ART34\Artwork_Imagery\Icons - Illustrations\_VIRTUALIZATION ICONS\Application virtualization.png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 flipH="1">
                  <a:off x="2868843" y="4060861"/>
                  <a:ext cx="1397308" cy="1110107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6" descr="\\eventsql\dvd\Online_ART\DVD_ART34\Artwork_Imagery\Icons - Illustrations\_VIRTUALIZATION ICONS\Application virtualization.png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0" y="4060861"/>
                  <a:ext cx="1781827" cy="1110107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05" name="Rectangle 39"/>
              <p:cNvSpPr>
                <a:spLocks noChangeArrowheads="1"/>
              </p:cNvSpPr>
              <p:nvPr/>
            </p:nvSpPr>
            <p:spPr bwMode="auto">
              <a:xfrm>
                <a:off x="314181" y="882193"/>
                <a:ext cx="3341595" cy="560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Segoe Semibold" pitchFamily="34" charset="0"/>
                  </a:rPr>
                  <a:t>Servers…Good!</a:t>
                </a:r>
                <a:endParaRPr lang="en-US" sz="2400" dirty="0">
                  <a:solidFill>
                    <a:schemeClr val="bg1"/>
                  </a:solidFill>
                  <a:latin typeface="Segoe Semibold" pitchFamily="34" charset="0"/>
                </a:endParaRPr>
              </a:p>
            </p:txBody>
          </p:sp>
          <p:sp>
            <p:nvSpPr>
              <p:cNvPr id="106" name="Rectangle 39"/>
              <p:cNvSpPr>
                <a:spLocks noChangeArrowheads="1"/>
              </p:cNvSpPr>
              <p:nvPr/>
            </p:nvSpPr>
            <p:spPr bwMode="auto">
              <a:xfrm>
                <a:off x="5889179" y="882193"/>
                <a:ext cx="334159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Segoe Semibold" pitchFamily="34" charset="0"/>
                  </a:rPr>
                  <a:t>Server Sprawl…BAD!</a:t>
                </a:r>
                <a:endParaRPr lang="en-US" sz="2400" dirty="0">
                  <a:solidFill>
                    <a:srgbClr val="FF0000"/>
                  </a:solidFill>
                  <a:latin typeface="Segoe Semibold" pitchFamily="34" charset="0"/>
                </a:endParaRPr>
              </a:p>
            </p:txBody>
          </p:sp>
          <p:cxnSp>
            <p:nvCxnSpPr>
              <p:cNvPr id="152" name="Straight Connector 151"/>
              <p:cNvCxnSpPr/>
              <p:nvPr/>
            </p:nvCxnSpPr>
            <p:spPr>
              <a:xfrm flipV="1">
                <a:off x="7060019" y="1640959"/>
                <a:ext cx="1555896" cy="1208567"/>
              </a:xfrm>
              <a:prstGeom prst="line">
                <a:avLst/>
              </a:prstGeom>
              <a:ln w="101600">
                <a:solidFill>
                  <a:srgbClr val="FF0000"/>
                </a:solidFill>
                <a:headEnd type="none"/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V="1">
                <a:off x="5139069" y="2838892"/>
                <a:ext cx="1899684" cy="715928"/>
              </a:xfrm>
              <a:prstGeom prst="line">
                <a:avLst/>
              </a:prstGeom>
              <a:ln w="101600">
                <a:solidFill>
                  <a:srgbClr val="FF0000"/>
                </a:solidFill>
                <a:tailEnd type="oval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V="1">
                <a:off x="3331537" y="3498107"/>
                <a:ext cx="1857153" cy="1045535"/>
              </a:xfrm>
              <a:prstGeom prst="line">
                <a:avLst/>
              </a:prstGeom>
              <a:ln w="101600">
                <a:solidFill>
                  <a:srgbClr val="FF0000"/>
                </a:solidFill>
                <a:tailEnd type="oval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V="1">
                <a:off x="1555897" y="4497569"/>
                <a:ext cx="1793359" cy="205563"/>
              </a:xfrm>
              <a:prstGeom prst="line">
                <a:avLst/>
              </a:prstGeom>
              <a:ln w="101600">
                <a:solidFill>
                  <a:srgbClr val="FF0000"/>
                </a:solidFill>
                <a:tailEnd type="oval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flipV="1">
                <a:off x="0" y="4688958"/>
                <a:ext cx="1626781" cy="1407042"/>
              </a:xfrm>
              <a:prstGeom prst="line">
                <a:avLst/>
              </a:prstGeom>
              <a:ln w="101600">
                <a:solidFill>
                  <a:srgbClr val="FF0000"/>
                </a:solidFill>
                <a:headEnd type="none"/>
                <a:tailEnd type="oval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"/>
          <p:cNvGrpSpPr/>
          <p:nvPr/>
        </p:nvGrpSpPr>
        <p:grpSpPr>
          <a:xfrm>
            <a:off x="6858863" y="1009581"/>
            <a:ext cx="2223686" cy="5165588"/>
            <a:chOff x="6898450" y="1057066"/>
            <a:chExt cx="2223686" cy="552615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6923615" y="1057066"/>
              <a:ext cx="2173357" cy="5526156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alpha val="80000"/>
                  </a:schemeClr>
                </a:gs>
                <a:gs pos="5000">
                  <a:schemeClr val="accent5">
                    <a:lumMod val="60000"/>
                    <a:lumOff val="40000"/>
                    <a:alpha val="80000"/>
                  </a:schemeClr>
                </a:gs>
                <a:gs pos="15000">
                  <a:schemeClr val="accent5">
                    <a:alpha val="80000"/>
                  </a:schemeClr>
                </a:gs>
                <a:gs pos="40000">
                  <a:schemeClr val="accent5">
                    <a:lumMod val="75000"/>
                    <a:alpha val="80000"/>
                  </a:schemeClr>
                </a:gs>
                <a:gs pos="70000">
                  <a:schemeClr val="accent5">
                    <a:alpha val="80000"/>
                  </a:schemeClr>
                </a:gs>
                <a:gs pos="80000">
                  <a:schemeClr val="accent5">
                    <a:alpha val="80000"/>
                  </a:schemeClr>
                </a:gs>
                <a:gs pos="90000">
                  <a:schemeClr val="accent5">
                    <a:lumMod val="75000"/>
                    <a:alpha val="80000"/>
                  </a:schemeClr>
                </a:gs>
                <a:gs pos="100000">
                  <a:schemeClr val="accent5">
                    <a:lumMod val="60000"/>
                    <a:lumOff val="40000"/>
                    <a:alpha val="80000"/>
                  </a:schemeClr>
                </a:gs>
              </a:gsLst>
              <a:lin ang="5400000" scaled="0"/>
              <a:tileRect/>
            </a:gradFill>
            <a:ln w="6350">
              <a:gradFill flip="none" rotWithShape="1">
                <a:gsLst>
                  <a:gs pos="61000">
                    <a:schemeClr val="accent5"/>
                  </a:gs>
                  <a:gs pos="100000">
                    <a:schemeClr val="accent5">
                      <a:lumMod val="75000"/>
                    </a:schemeClr>
                  </a:gs>
                </a:gsLst>
                <a:lin ang="5400000" scaled="1"/>
                <a:tileRect/>
              </a:gradFill>
              <a:headEnd type="none" w="med" len="med"/>
              <a:tailEnd type="none" w="med" len="med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5400000"/>
              </a:lightRig>
            </a:scene3d>
            <a:sp3d prstMaterial="flat">
              <a:bevelT w="381000" h="127000" prst="softRound"/>
              <a:contourClr>
                <a:schemeClr val="accent2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defRPr/>
              </a:pPr>
              <a:endPara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98450" y="1444197"/>
              <a:ext cx="2223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Desktop/Application</a:t>
              </a:r>
            </a:p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Virtualization</a:t>
              </a:r>
            </a:p>
          </p:txBody>
        </p:sp>
        <p:pic>
          <p:nvPicPr>
            <p:cNvPr id="106" name="Picture 10" descr="\\eventsql\dvd\Online_ART\DVD_ART34\Artwork_Imagery\Shapes\fans - gradients\glass curved swoosh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915981" y="1422711"/>
              <a:ext cx="2186676" cy="964578"/>
            </a:xfrm>
            <a:prstGeom prst="rect">
              <a:avLst/>
            </a:prstGeom>
            <a:noFill/>
          </p:spPr>
        </p:pic>
      </p:grpSp>
      <p:grpSp>
        <p:nvGrpSpPr>
          <p:cNvPr id="3" name="Group 180"/>
          <p:cNvGrpSpPr/>
          <p:nvPr/>
        </p:nvGrpSpPr>
        <p:grpSpPr>
          <a:xfrm>
            <a:off x="7329953" y="2242422"/>
            <a:ext cx="1327155" cy="3647739"/>
            <a:chOff x="7054705" y="2188588"/>
            <a:chExt cx="1600564" cy="4061541"/>
          </a:xfrm>
        </p:grpSpPr>
        <p:grpSp>
          <p:nvGrpSpPr>
            <p:cNvPr id="4" name="Group 96"/>
            <p:cNvGrpSpPr/>
            <p:nvPr/>
          </p:nvGrpSpPr>
          <p:grpSpPr>
            <a:xfrm>
              <a:off x="7054705" y="2188588"/>
              <a:ext cx="887202" cy="4061541"/>
              <a:chOff x="7150238" y="2663681"/>
              <a:chExt cx="644096" cy="2948620"/>
            </a:xfrm>
          </p:grpSpPr>
          <p:pic>
            <p:nvPicPr>
              <p:cNvPr id="1029" name="Picture 5" descr="\\eventsql\dvd\Online_ART\DVD_ART34\Artwork_Imagery\Icons - Illustrations\_WINDOWS VISTA ICONS\Computer PC desktop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7179710" y="2663681"/>
                <a:ext cx="583096" cy="583096"/>
              </a:xfrm>
              <a:prstGeom prst="rect">
                <a:avLst/>
              </a:prstGeom>
              <a:noFill/>
            </p:spPr>
          </p:pic>
          <p:pic>
            <p:nvPicPr>
              <p:cNvPr id="1032" name="Picture 8" descr="\\eventsql\dvd\Online_ART\DVD_ART34\Artwork_Imagery\Icons - Illustrations\_WINDOWS VISTA ICONS\Vista Desktop Computer Illustration 2.pn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7150238" y="4340092"/>
                <a:ext cx="610965" cy="510209"/>
              </a:xfrm>
              <a:prstGeom prst="rect">
                <a:avLst/>
              </a:prstGeom>
              <a:noFill/>
            </p:spPr>
          </p:pic>
          <p:pic>
            <p:nvPicPr>
              <p:cNvPr id="84" name="Picture 5" descr="\\eventsql\dvd\Online_ART\DVD_ART34\Artwork_Imagery\Icons - Illustrations\_WINDOWS VISTA ICONS\Computer PC desktop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7199588" y="3346168"/>
                <a:ext cx="583096" cy="583096"/>
              </a:xfrm>
              <a:prstGeom prst="rect">
                <a:avLst/>
              </a:prstGeom>
              <a:noFill/>
            </p:spPr>
          </p:pic>
          <p:pic>
            <p:nvPicPr>
              <p:cNvPr id="85" name="Picture 8" descr="\\eventsql\dvd\Online_ART\DVD_ART34\Artwork_Imagery\Icons - Illustrations\_WINDOWS VISTA ICONS\Vista Desktop Computer Illustration 2.pn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7183369" y="5102092"/>
                <a:ext cx="610965" cy="510209"/>
              </a:xfrm>
              <a:prstGeom prst="rect">
                <a:avLst/>
              </a:prstGeom>
              <a:noFill/>
            </p:spPr>
          </p:pic>
        </p:grpSp>
        <p:grpSp>
          <p:nvGrpSpPr>
            <p:cNvPr id="10" name="Group 124"/>
            <p:cNvGrpSpPr/>
            <p:nvPr/>
          </p:nvGrpSpPr>
          <p:grpSpPr>
            <a:xfrm>
              <a:off x="7768067" y="2188588"/>
              <a:ext cx="887202" cy="4061541"/>
              <a:chOff x="7150238" y="2663681"/>
              <a:chExt cx="644096" cy="2948620"/>
            </a:xfrm>
          </p:grpSpPr>
          <p:pic>
            <p:nvPicPr>
              <p:cNvPr id="126" name="Picture 5" descr="\\eventsql\dvd\Online_ART\DVD_ART34\Artwork_Imagery\Icons - Illustrations\_WINDOWS VISTA ICONS\Computer PC desktop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7179710" y="2663681"/>
                <a:ext cx="583096" cy="583096"/>
              </a:xfrm>
              <a:prstGeom prst="rect">
                <a:avLst/>
              </a:prstGeom>
              <a:noFill/>
            </p:spPr>
          </p:pic>
          <p:pic>
            <p:nvPicPr>
              <p:cNvPr id="127" name="Picture 8" descr="\\eventsql\dvd\Online_ART\DVD_ART34\Artwork_Imagery\Icons - Illustrations\_WINDOWS VISTA ICONS\Vista Desktop Computer Illustration 2.pn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7150238" y="4340092"/>
                <a:ext cx="610965" cy="510209"/>
              </a:xfrm>
              <a:prstGeom prst="rect">
                <a:avLst/>
              </a:prstGeom>
              <a:noFill/>
            </p:spPr>
          </p:pic>
          <p:pic>
            <p:nvPicPr>
              <p:cNvPr id="128" name="Picture 5" descr="\\eventsql\dvd\Online_ART\DVD_ART34\Artwork_Imagery\Icons - Illustrations\_WINDOWS VISTA ICONS\Computer PC desktop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7199588" y="3346168"/>
                <a:ext cx="583096" cy="583096"/>
              </a:xfrm>
              <a:prstGeom prst="rect">
                <a:avLst/>
              </a:prstGeom>
              <a:noFill/>
            </p:spPr>
          </p:pic>
          <p:pic>
            <p:nvPicPr>
              <p:cNvPr id="129" name="Picture 8" descr="\\eventsql\dvd\Online_ART\DVD_ART34\Artwork_Imagery\Icons - Illustrations\_WINDOWS VISTA ICONS\Vista Desktop Computer Illustration 2.pn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7183369" y="5102092"/>
                <a:ext cx="610965" cy="51020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1" name="Group 179"/>
          <p:cNvGrpSpPr/>
          <p:nvPr/>
        </p:nvGrpSpPr>
        <p:grpSpPr>
          <a:xfrm>
            <a:off x="4629149" y="1041114"/>
            <a:ext cx="2186676" cy="5110304"/>
            <a:chOff x="4629149" y="1041114"/>
            <a:chExt cx="2186676" cy="5526156"/>
          </a:xfrm>
        </p:grpSpPr>
        <p:grpSp>
          <p:nvGrpSpPr>
            <p:cNvPr id="15" name="Group 178"/>
            <p:cNvGrpSpPr/>
            <p:nvPr/>
          </p:nvGrpSpPr>
          <p:grpSpPr>
            <a:xfrm>
              <a:off x="4629149" y="1041114"/>
              <a:ext cx="2186676" cy="5526156"/>
              <a:chOff x="4629149" y="1041114"/>
              <a:chExt cx="2186676" cy="5526156"/>
            </a:xfrm>
          </p:grpSpPr>
          <p:sp>
            <p:nvSpPr>
              <p:cNvPr id="13" name="Rounded Rectangle 12"/>
              <p:cNvSpPr/>
              <p:nvPr/>
            </p:nvSpPr>
            <p:spPr bwMode="auto">
              <a:xfrm>
                <a:off x="4638260" y="1041114"/>
                <a:ext cx="2173357" cy="552615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alpha val="80000"/>
                    </a:schemeClr>
                  </a:gs>
                  <a:gs pos="5000">
                    <a:schemeClr val="accent5">
                      <a:lumMod val="60000"/>
                      <a:lumOff val="40000"/>
                      <a:alpha val="80000"/>
                    </a:schemeClr>
                  </a:gs>
                  <a:gs pos="15000">
                    <a:schemeClr val="accent5">
                      <a:alpha val="80000"/>
                    </a:schemeClr>
                  </a:gs>
                  <a:gs pos="40000">
                    <a:schemeClr val="accent5">
                      <a:lumMod val="75000"/>
                      <a:alpha val="80000"/>
                    </a:schemeClr>
                  </a:gs>
                  <a:gs pos="70000">
                    <a:schemeClr val="accent5">
                      <a:alpha val="80000"/>
                    </a:schemeClr>
                  </a:gs>
                  <a:gs pos="80000">
                    <a:schemeClr val="accent5">
                      <a:alpha val="80000"/>
                    </a:schemeClr>
                  </a:gs>
                  <a:gs pos="90000">
                    <a:schemeClr val="accent5">
                      <a:lumMod val="75000"/>
                      <a:alpha val="80000"/>
                    </a:schemeClr>
                  </a:gs>
                  <a:gs pos="100000">
                    <a:schemeClr val="accent5">
                      <a:lumMod val="60000"/>
                      <a:lumOff val="40000"/>
                      <a:alpha val="80000"/>
                    </a:schemeClr>
                  </a:gs>
                </a:gsLst>
                <a:lin ang="5400000" scaled="0"/>
                <a:tileRect/>
              </a:gradFill>
              <a:ln w="6350">
                <a:gradFill flip="none" rotWithShape="1">
                  <a:gsLst>
                    <a:gs pos="61000">
                      <a:schemeClr val="accent5"/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  <a:tileRect/>
                </a:gradFill>
                <a:headEnd type="none" w="med" len="med"/>
                <a:tailEnd type="none" w="med" len="med"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5400000"/>
                </a:lightRig>
              </a:scene3d>
              <a:sp3d prstMaterial="flat">
                <a:bevelT w="381000" h="127000" prst="softRound"/>
                <a:contourClr>
                  <a:schemeClr val="accent2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lnSpc>
                    <a:spcPct val="90000"/>
                  </a:lnSpc>
                  <a:spcBef>
                    <a:spcPts val="400"/>
                  </a:spcBef>
                  <a:spcAft>
                    <a:spcPct val="0"/>
                  </a:spcAft>
                  <a:defRPr/>
                </a:pPr>
                <a:endParaRPr lang="en-US" altLang="zh-CN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pic>
            <p:nvPicPr>
              <p:cNvPr id="105" name="Picture 10" descr="\\eventsql\dvd\Online_ART\DVD_ART34\Artwork_Imagery\Shapes\fans - gradients\glass curved swoosh.png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4629149" y="1404861"/>
                <a:ext cx="2186676" cy="964578"/>
              </a:xfrm>
              <a:prstGeom prst="rect">
                <a:avLst/>
              </a:prstGeom>
              <a:noFill/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5119644" y="1428245"/>
              <a:ext cx="12105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Business </a:t>
              </a:r>
            </a:p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Continuity</a:t>
              </a:r>
            </a:p>
          </p:txBody>
        </p:sp>
      </p:grpSp>
      <p:grpSp>
        <p:nvGrpSpPr>
          <p:cNvPr id="16" name="Group 93"/>
          <p:cNvGrpSpPr/>
          <p:nvPr/>
        </p:nvGrpSpPr>
        <p:grpSpPr>
          <a:xfrm>
            <a:off x="4663387" y="2232315"/>
            <a:ext cx="1014533" cy="3794664"/>
            <a:chOff x="4962935" y="2659126"/>
            <a:chExt cx="702365" cy="2627060"/>
          </a:xfrm>
        </p:grpSpPr>
        <p:pic>
          <p:nvPicPr>
            <p:cNvPr id="58" name="Picture 3" descr="\\eventsql\dvd\Online_ART\DVD_ART34\Artwork_Imagery\Icons - Illustrations\_VIRTUALIZATION ICONS\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62935" y="3209094"/>
              <a:ext cx="662609" cy="526586"/>
            </a:xfrm>
            <a:prstGeom prst="rect">
              <a:avLst/>
            </a:prstGeom>
            <a:noFill/>
          </p:spPr>
        </p:pic>
        <p:pic>
          <p:nvPicPr>
            <p:cNvPr id="59" name="Picture 3" descr="\\eventsql\dvd\Online_ART\DVD_ART34\Artwork_Imagery\Icons - Illustrations\_VIRTUALIZATION ICONS\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99377" y="2659126"/>
              <a:ext cx="662609" cy="526586"/>
            </a:xfrm>
            <a:prstGeom prst="rect">
              <a:avLst/>
            </a:prstGeom>
            <a:noFill/>
          </p:spPr>
        </p:pic>
        <p:pic>
          <p:nvPicPr>
            <p:cNvPr id="60" name="Picture 3" descr="\\eventsql\dvd\Online_ART\DVD_ART34\Artwork_Imagery\Icons - Illustrations\_VIRTUALIZATION ICONS\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82814" y="4174618"/>
              <a:ext cx="662609" cy="526586"/>
            </a:xfrm>
            <a:prstGeom prst="rect">
              <a:avLst/>
            </a:prstGeom>
            <a:noFill/>
          </p:spPr>
        </p:pic>
        <p:pic>
          <p:nvPicPr>
            <p:cNvPr id="61" name="Picture 3" descr="\\eventsql\dvd\Online_ART\DVD_ART34\Artwork_Imagery\Icons - Illustrations\_VIRTUALIZATION ICONS\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02691" y="4759600"/>
              <a:ext cx="662609" cy="526586"/>
            </a:xfrm>
            <a:prstGeom prst="rect">
              <a:avLst/>
            </a:prstGeom>
            <a:noFill/>
          </p:spPr>
        </p:pic>
        <p:pic>
          <p:nvPicPr>
            <p:cNvPr id="62" name="Picture 3" descr="\\eventsql\dvd\Online_ART\DVD_ART34\Artwork_Imagery\Icons - Illustrations\_VIRTUALIZATION ICONS\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82813" y="3706050"/>
              <a:ext cx="662609" cy="526586"/>
            </a:xfrm>
            <a:prstGeom prst="rect">
              <a:avLst/>
            </a:prstGeom>
            <a:noFill/>
          </p:spPr>
        </p:pic>
      </p:grpSp>
      <p:grpSp>
        <p:nvGrpSpPr>
          <p:cNvPr id="17" name="Group 94"/>
          <p:cNvGrpSpPr/>
          <p:nvPr/>
        </p:nvGrpSpPr>
        <p:grpSpPr>
          <a:xfrm>
            <a:off x="4699152" y="2254650"/>
            <a:ext cx="1024753" cy="3552384"/>
            <a:chOff x="5835299" y="2693501"/>
            <a:chExt cx="668374" cy="2562453"/>
          </a:xfrm>
        </p:grpSpPr>
        <p:pic>
          <p:nvPicPr>
            <p:cNvPr id="72" name="Picture 4" descr="\\eventsql\dvd\Online_ART\DVD_ART34\Artwork_Imagery\Icons - Illustrations\_VIRTUALIZATION ICONS\virtual server.pn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865487" y="4788815"/>
              <a:ext cx="638186" cy="467139"/>
            </a:xfrm>
            <a:prstGeom prst="rect">
              <a:avLst/>
            </a:prstGeom>
            <a:noFill/>
          </p:spPr>
        </p:pic>
        <p:pic>
          <p:nvPicPr>
            <p:cNvPr id="73" name="Picture 4" descr="\\eventsql\dvd\Online_ART\DVD_ART34\Artwork_Imagery\Icons - Illustrations\_VIRTUALIZATION ICONS\virtual server.pn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852976" y="4215295"/>
              <a:ext cx="638187" cy="467139"/>
            </a:xfrm>
            <a:prstGeom prst="rect">
              <a:avLst/>
            </a:prstGeom>
            <a:noFill/>
          </p:spPr>
        </p:pic>
        <p:pic>
          <p:nvPicPr>
            <p:cNvPr id="74" name="Picture 4" descr="\\eventsql\dvd\Online_ART\DVD_ART34\Artwork_Imagery\Icons - Illustrations\_VIRTUALIZATION ICONS\virtual server.pn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843409" y="3727170"/>
              <a:ext cx="638187" cy="467139"/>
            </a:xfrm>
            <a:prstGeom prst="rect">
              <a:avLst/>
            </a:prstGeom>
            <a:noFill/>
          </p:spPr>
        </p:pic>
        <p:pic>
          <p:nvPicPr>
            <p:cNvPr id="75" name="Picture 4" descr="\\eventsql\dvd\Online_ART\DVD_ART34\Artwork_Imagery\Icons - Illustrations\_VIRTUALIZATION ICONS\virtual server.pn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835299" y="3224323"/>
              <a:ext cx="638186" cy="467139"/>
            </a:xfrm>
            <a:prstGeom prst="rect">
              <a:avLst/>
            </a:prstGeom>
            <a:noFill/>
          </p:spPr>
        </p:pic>
        <p:pic>
          <p:nvPicPr>
            <p:cNvPr id="76" name="Picture 4" descr="\\eventsql\dvd\Online_ART\DVD_ART34\Artwork_Imagery\Icons - Illustrations\_VIRTUALIZATION ICONS\virtual server.pn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838977" y="2693501"/>
              <a:ext cx="638186" cy="467139"/>
            </a:xfrm>
            <a:prstGeom prst="rect">
              <a:avLst/>
            </a:prstGeom>
            <a:noFill/>
          </p:spPr>
        </p:pic>
      </p:grpSp>
      <p:grpSp>
        <p:nvGrpSpPr>
          <p:cNvPr id="18" name="Group 114"/>
          <p:cNvGrpSpPr/>
          <p:nvPr/>
        </p:nvGrpSpPr>
        <p:grpSpPr>
          <a:xfrm>
            <a:off x="2343150" y="1041114"/>
            <a:ext cx="2202346" cy="5134055"/>
            <a:chOff x="2343150" y="1057066"/>
            <a:chExt cx="2202346" cy="5526156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2372139" y="1057066"/>
              <a:ext cx="2173357" cy="5526156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alpha val="80000"/>
                  </a:schemeClr>
                </a:gs>
                <a:gs pos="5000">
                  <a:schemeClr val="accent5">
                    <a:lumMod val="60000"/>
                    <a:lumOff val="40000"/>
                    <a:alpha val="80000"/>
                  </a:schemeClr>
                </a:gs>
                <a:gs pos="15000">
                  <a:schemeClr val="accent5">
                    <a:alpha val="80000"/>
                  </a:schemeClr>
                </a:gs>
                <a:gs pos="40000">
                  <a:schemeClr val="accent5">
                    <a:lumMod val="75000"/>
                    <a:alpha val="80000"/>
                  </a:schemeClr>
                </a:gs>
                <a:gs pos="70000">
                  <a:schemeClr val="accent5">
                    <a:alpha val="80000"/>
                  </a:schemeClr>
                </a:gs>
                <a:gs pos="80000">
                  <a:schemeClr val="accent5">
                    <a:alpha val="80000"/>
                  </a:schemeClr>
                </a:gs>
                <a:gs pos="90000">
                  <a:schemeClr val="accent5">
                    <a:lumMod val="75000"/>
                    <a:alpha val="80000"/>
                  </a:schemeClr>
                </a:gs>
                <a:gs pos="100000">
                  <a:schemeClr val="accent5">
                    <a:lumMod val="60000"/>
                    <a:lumOff val="40000"/>
                    <a:alpha val="80000"/>
                  </a:schemeClr>
                </a:gs>
              </a:gsLst>
              <a:lin ang="5400000" scaled="0"/>
              <a:tileRect/>
            </a:gradFill>
            <a:ln w="6350">
              <a:gradFill flip="none" rotWithShape="1">
                <a:gsLst>
                  <a:gs pos="61000">
                    <a:schemeClr val="accent5"/>
                  </a:gs>
                  <a:gs pos="100000">
                    <a:schemeClr val="accent5">
                      <a:lumMod val="75000"/>
                    </a:schemeClr>
                  </a:gs>
                </a:gsLst>
                <a:lin ang="5400000" scaled="1"/>
                <a:tileRect/>
              </a:gradFill>
              <a:headEnd type="none" w="med" len="med"/>
              <a:tailEnd type="none" w="med" len="med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5400000"/>
              </a:lightRig>
            </a:scene3d>
            <a:sp3d prstMaterial="flat">
              <a:bevelT w="381000" h="127000" prst="softRound"/>
              <a:contourClr>
                <a:schemeClr val="accent2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defRPr/>
              </a:pPr>
              <a:endPara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grpSp>
          <p:nvGrpSpPr>
            <p:cNvPr id="19" name="Group 113"/>
            <p:cNvGrpSpPr/>
            <p:nvPr/>
          </p:nvGrpSpPr>
          <p:grpSpPr>
            <a:xfrm>
              <a:off x="2343150" y="1422711"/>
              <a:ext cx="2186676" cy="964578"/>
              <a:chOff x="2343150" y="1422711"/>
              <a:chExt cx="2186676" cy="96457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667575" y="1444197"/>
                <a:ext cx="15824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rPr>
                  <a:t>Server </a:t>
                </a:r>
              </a:p>
              <a:p>
                <a:pPr algn="ctr"/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rPr>
                  <a:t>Consolidation</a:t>
                </a:r>
              </a:p>
            </p:txBody>
          </p:sp>
          <p:pic>
            <p:nvPicPr>
              <p:cNvPr id="104" name="Picture 10" descr="\\eventsql\dvd\Online_ART\DVD_ART34\Artwork_Imagery\Shapes\fans - gradients\glass curved swoosh.png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2343150" y="1422711"/>
                <a:ext cx="2186676" cy="96457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0" name="Group 176"/>
          <p:cNvGrpSpPr/>
          <p:nvPr/>
        </p:nvGrpSpPr>
        <p:grpSpPr>
          <a:xfrm>
            <a:off x="7223927" y="2416041"/>
            <a:ext cx="1433179" cy="3450369"/>
            <a:chOff x="8640538" y="2737099"/>
            <a:chExt cx="1701641" cy="3420514"/>
          </a:xfrm>
        </p:grpSpPr>
        <p:grpSp>
          <p:nvGrpSpPr>
            <p:cNvPr id="21" name="Group 95"/>
            <p:cNvGrpSpPr/>
            <p:nvPr/>
          </p:nvGrpSpPr>
          <p:grpSpPr>
            <a:xfrm>
              <a:off x="8640538" y="2737099"/>
              <a:ext cx="923653" cy="3420514"/>
              <a:chOff x="7975243" y="2809454"/>
              <a:chExt cx="751493" cy="2782963"/>
            </a:xfrm>
          </p:grpSpPr>
          <p:pic>
            <p:nvPicPr>
              <p:cNvPr id="1026" name="Picture 2" descr="\\eventsql\dvd\Online_ART\DVD_ART34\Artwork_Imagery\Icons - Illustrations\_VIRTUALIZATION ICONS\Desktop Virtualization.png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7982048" y="2809454"/>
                <a:ext cx="744688" cy="463952"/>
              </a:xfrm>
              <a:prstGeom prst="rect">
                <a:avLst/>
              </a:prstGeom>
              <a:noFill/>
            </p:spPr>
          </p:pic>
          <p:pic>
            <p:nvPicPr>
              <p:cNvPr id="1030" name="Picture 6" descr="\\eventsql\dvd\Online_ART\DVD_ART34\Artwork_Imagery\Icons - Illustrations\_VIRTUALIZATION ICONS\Application virtualization.png"/>
              <p:cNvPicPr>
                <a:picLocks noChangeAspect="1" noChangeArrowheads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 bwMode="auto">
              <a:xfrm>
                <a:off x="7988137" y="5167111"/>
                <a:ext cx="682656" cy="425306"/>
              </a:xfrm>
              <a:prstGeom prst="rect">
                <a:avLst/>
              </a:prstGeom>
              <a:noFill/>
            </p:spPr>
          </p:pic>
          <p:pic>
            <p:nvPicPr>
              <p:cNvPr id="52" name="Picture 2" descr="\\eventsql\dvd\Online_ART\DVD_ART34\Artwork_Imagery\Icons - Illustrations\_VIRTUALIZATION ICONS\Desktop Virtualization.png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7975243" y="3491942"/>
                <a:ext cx="744688" cy="463952"/>
              </a:xfrm>
              <a:prstGeom prst="rect">
                <a:avLst/>
              </a:prstGeom>
              <a:noFill/>
            </p:spPr>
          </p:pic>
          <p:pic>
            <p:nvPicPr>
              <p:cNvPr id="53" name="Picture 6" descr="\\eventsql\dvd\Online_ART\DVD_ART34\Artwork_Imagery\Icons - Illustrations\_VIRTUALIZATION ICONS\Application virtualization.png"/>
              <p:cNvPicPr>
                <a:picLocks noChangeAspect="1" noChangeArrowheads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 bwMode="auto">
              <a:xfrm>
                <a:off x="8008194" y="4391859"/>
                <a:ext cx="682656" cy="425306"/>
              </a:xfrm>
              <a:prstGeom prst="rect">
                <a:avLst/>
              </a:prstGeom>
              <a:noFill/>
            </p:spPr>
          </p:pic>
        </p:grpSp>
        <p:grpSp>
          <p:nvGrpSpPr>
            <p:cNvPr id="22" name="Group 129"/>
            <p:cNvGrpSpPr/>
            <p:nvPr/>
          </p:nvGrpSpPr>
          <p:grpSpPr>
            <a:xfrm>
              <a:off x="9418526" y="2737099"/>
              <a:ext cx="923653" cy="3420514"/>
              <a:chOff x="7975243" y="2809454"/>
              <a:chExt cx="751493" cy="2782963"/>
            </a:xfrm>
          </p:grpSpPr>
          <p:pic>
            <p:nvPicPr>
              <p:cNvPr id="131" name="Picture 2" descr="\\eventsql\dvd\Online_ART\DVD_ART34\Artwork_Imagery\Icons - Illustrations\_VIRTUALIZATION ICONS\Desktop Virtualization.png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7982048" y="2809454"/>
                <a:ext cx="744688" cy="463952"/>
              </a:xfrm>
              <a:prstGeom prst="rect">
                <a:avLst/>
              </a:prstGeom>
              <a:noFill/>
            </p:spPr>
          </p:pic>
          <p:pic>
            <p:nvPicPr>
              <p:cNvPr id="132" name="Picture 6" descr="\\eventsql\dvd\Online_ART\DVD_ART34\Artwork_Imagery\Icons - Illustrations\_VIRTUALIZATION ICONS\Application virtualization.png"/>
              <p:cNvPicPr>
                <a:picLocks noChangeAspect="1" noChangeArrowheads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 bwMode="auto">
              <a:xfrm>
                <a:off x="7988137" y="5167111"/>
                <a:ext cx="682656" cy="425306"/>
              </a:xfrm>
              <a:prstGeom prst="rect">
                <a:avLst/>
              </a:prstGeom>
              <a:noFill/>
            </p:spPr>
          </p:pic>
          <p:pic>
            <p:nvPicPr>
              <p:cNvPr id="133" name="Picture 2" descr="\\eventsql\dvd\Online_ART\DVD_ART34\Artwork_Imagery\Icons - Illustrations\_VIRTUALIZATION ICONS\Desktop Virtualization.png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7975243" y="3491942"/>
                <a:ext cx="744688" cy="463952"/>
              </a:xfrm>
              <a:prstGeom prst="rect">
                <a:avLst/>
              </a:prstGeom>
              <a:noFill/>
            </p:spPr>
          </p:pic>
          <p:pic>
            <p:nvPicPr>
              <p:cNvPr id="134" name="Picture 6" descr="\\eventsql\dvd\Online_ART\DVD_ART34\Artwork_Imagery\Icons - Illustrations\_VIRTUALIZATION ICONS\Application virtualization.png"/>
              <p:cNvPicPr>
                <a:picLocks noChangeAspect="1" noChangeArrowheads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 bwMode="auto">
              <a:xfrm>
                <a:off x="8008194" y="4391859"/>
                <a:ext cx="682656" cy="425306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7" name="Group 175"/>
          <p:cNvGrpSpPr/>
          <p:nvPr/>
        </p:nvGrpSpPr>
        <p:grpSpPr>
          <a:xfrm>
            <a:off x="2547772" y="2246881"/>
            <a:ext cx="1549216" cy="3702658"/>
            <a:chOff x="2516240" y="2404443"/>
            <a:chExt cx="1700170" cy="3913712"/>
          </a:xfrm>
        </p:grpSpPr>
        <p:grpSp>
          <p:nvGrpSpPr>
            <p:cNvPr id="28" name="Group 134"/>
            <p:cNvGrpSpPr/>
            <p:nvPr/>
          </p:nvGrpSpPr>
          <p:grpSpPr>
            <a:xfrm>
              <a:off x="2516240" y="2409897"/>
              <a:ext cx="550876" cy="3887440"/>
              <a:chOff x="2831560" y="2409897"/>
              <a:chExt cx="550876" cy="3887440"/>
            </a:xfrm>
          </p:grpSpPr>
          <p:pic>
            <p:nvPicPr>
              <p:cNvPr id="37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2849569" y="2959865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38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2849569" y="2409897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39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2849569" y="3925389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40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2849569" y="4457363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41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2849569" y="3456821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63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2851436" y="4939181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64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2851436" y="5471155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67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2831560" y="5875343"/>
                <a:ext cx="531000" cy="421994"/>
              </a:xfrm>
              <a:prstGeom prst="rect">
                <a:avLst/>
              </a:prstGeom>
              <a:noFill/>
            </p:spPr>
          </p:pic>
        </p:grpSp>
        <p:grpSp>
          <p:nvGrpSpPr>
            <p:cNvPr id="35" name="Group 135"/>
            <p:cNvGrpSpPr/>
            <p:nvPr/>
          </p:nvGrpSpPr>
          <p:grpSpPr>
            <a:xfrm>
              <a:off x="2919296" y="2416523"/>
              <a:ext cx="550876" cy="3887440"/>
              <a:chOff x="3408032" y="2416523"/>
              <a:chExt cx="550876" cy="3887440"/>
            </a:xfrm>
          </p:grpSpPr>
          <p:pic>
            <p:nvPicPr>
              <p:cNvPr id="42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3426041" y="2966491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43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3426041" y="2416523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44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3426041" y="3932015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45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3426041" y="4463989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46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3426041" y="3463447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65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3427908" y="4945807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66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3427908" y="5477781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68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3408032" y="5881969"/>
                <a:ext cx="531000" cy="421994"/>
              </a:xfrm>
              <a:prstGeom prst="rect">
                <a:avLst/>
              </a:prstGeom>
              <a:noFill/>
            </p:spPr>
          </p:pic>
        </p:grpSp>
        <p:grpSp>
          <p:nvGrpSpPr>
            <p:cNvPr id="36" name="Group 136"/>
            <p:cNvGrpSpPr/>
            <p:nvPr/>
          </p:nvGrpSpPr>
          <p:grpSpPr>
            <a:xfrm>
              <a:off x="3308176" y="2404443"/>
              <a:ext cx="550876" cy="3887440"/>
              <a:chOff x="3408032" y="2416523"/>
              <a:chExt cx="550876" cy="3887440"/>
            </a:xfrm>
          </p:grpSpPr>
          <p:pic>
            <p:nvPicPr>
              <p:cNvPr id="138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3426041" y="2966491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139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3426041" y="2416523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140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3426041" y="3932015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141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3426041" y="4463989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142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3426041" y="3463447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143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3427908" y="4945807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144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3427908" y="5477781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145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3408032" y="5881969"/>
                <a:ext cx="531000" cy="421994"/>
              </a:xfrm>
              <a:prstGeom prst="rect">
                <a:avLst/>
              </a:prstGeom>
              <a:noFill/>
            </p:spPr>
          </p:pic>
        </p:grpSp>
        <p:grpSp>
          <p:nvGrpSpPr>
            <p:cNvPr id="47" name="Group 166"/>
            <p:cNvGrpSpPr/>
            <p:nvPr/>
          </p:nvGrpSpPr>
          <p:grpSpPr>
            <a:xfrm>
              <a:off x="3665534" y="2430715"/>
              <a:ext cx="550876" cy="3887440"/>
              <a:chOff x="3408032" y="2416523"/>
              <a:chExt cx="550876" cy="3887440"/>
            </a:xfrm>
          </p:grpSpPr>
          <p:pic>
            <p:nvPicPr>
              <p:cNvPr id="168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3426041" y="2966491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169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3426041" y="2416523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170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3426041" y="3932015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171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3426041" y="4463989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172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3426041" y="3463447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173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3427908" y="4945807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174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3427908" y="5477781"/>
                <a:ext cx="531000" cy="421994"/>
              </a:xfrm>
              <a:prstGeom prst="rect">
                <a:avLst/>
              </a:prstGeom>
              <a:noFill/>
            </p:spPr>
          </p:pic>
          <p:pic>
            <p:nvPicPr>
              <p:cNvPr id="175" name="Picture 3" descr="\\eventsql\dvd\Online_ART\DVD_ART34\Artwork_Imagery\Icons - Illustrations\_VIRTUALIZATION ICONS\server.png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3408032" y="5881969"/>
                <a:ext cx="531000" cy="42199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8" name="Group 106"/>
          <p:cNvGrpSpPr/>
          <p:nvPr/>
        </p:nvGrpSpPr>
        <p:grpSpPr>
          <a:xfrm>
            <a:off x="115530" y="1041114"/>
            <a:ext cx="2186676" cy="5110304"/>
            <a:chOff x="92974" y="1073424"/>
            <a:chExt cx="2186676" cy="5526156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06017" y="1073424"/>
              <a:ext cx="2173357" cy="5526156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alpha val="80000"/>
                  </a:schemeClr>
                </a:gs>
                <a:gs pos="5000">
                  <a:schemeClr val="accent5">
                    <a:lumMod val="60000"/>
                    <a:lumOff val="40000"/>
                    <a:alpha val="80000"/>
                  </a:schemeClr>
                </a:gs>
                <a:gs pos="15000">
                  <a:schemeClr val="accent5">
                    <a:alpha val="80000"/>
                  </a:schemeClr>
                </a:gs>
                <a:gs pos="40000">
                  <a:schemeClr val="accent5">
                    <a:lumMod val="75000"/>
                    <a:alpha val="80000"/>
                  </a:schemeClr>
                </a:gs>
                <a:gs pos="70000">
                  <a:schemeClr val="accent5">
                    <a:alpha val="80000"/>
                  </a:schemeClr>
                </a:gs>
                <a:gs pos="80000">
                  <a:schemeClr val="accent5">
                    <a:alpha val="80000"/>
                  </a:schemeClr>
                </a:gs>
                <a:gs pos="90000">
                  <a:schemeClr val="accent5">
                    <a:lumMod val="75000"/>
                    <a:alpha val="80000"/>
                  </a:schemeClr>
                </a:gs>
                <a:gs pos="100000">
                  <a:schemeClr val="accent5">
                    <a:lumMod val="60000"/>
                    <a:lumOff val="40000"/>
                    <a:alpha val="80000"/>
                  </a:schemeClr>
                </a:gs>
              </a:gsLst>
              <a:lin ang="5400000" scaled="0"/>
              <a:tileRect/>
            </a:gradFill>
            <a:ln w="6350">
              <a:gradFill flip="none" rotWithShape="1">
                <a:gsLst>
                  <a:gs pos="61000">
                    <a:schemeClr val="accent5"/>
                  </a:gs>
                  <a:gs pos="100000">
                    <a:schemeClr val="accent5">
                      <a:lumMod val="75000"/>
                    </a:schemeClr>
                  </a:gs>
                </a:gsLst>
                <a:lin ang="5400000" scaled="1"/>
                <a:tileRect/>
              </a:gradFill>
              <a:headEnd type="none" w="med" len="med"/>
              <a:tailEnd type="none" w="med" len="med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5400000"/>
              </a:lightRig>
            </a:scene3d>
            <a:sp3d prstMaterial="flat">
              <a:bevelT w="381000" h="127000" prst="softRound"/>
              <a:contourClr>
                <a:schemeClr val="accent2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defRPr/>
              </a:pPr>
              <a:endPara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4477" y="1582696"/>
              <a:ext cx="1736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Test &amp; Develop</a:t>
              </a:r>
            </a:p>
          </p:txBody>
        </p:sp>
        <p:pic>
          <p:nvPicPr>
            <p:cNvPr id="1034" name="Picture 10" descr="\\eventsql\dvd\Online_ART\DVD_ART34\Artwork_Imagery\Shapes\fans - gradients\glass curved swoosh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92974" y="1420813"/>
              <a:ext cx="2186676" cy="964578"/>
            </a:xfrm>
            <a:prstGeom prst="rect">
              <a:avLst/>
            </a:prstGeom>
            <a:noFill/>
          </p:spPr>
        </p:pic>
      </p:grpSp>
      <p:grpSp>
        <p:nvGrpSpPr>
          <p:cNvPr id="49" name="Group 145"/>
          <p:cNvGrpSpPr/>
          <p:nvPr/>
        </p:nvGrpSpPr>
        <p:grpSpPr>
          <a:xfrm>
            <a:off x="466656" y="2197047"/>
            <a:ext cx="1552149" cy="3776242"/>
            <a:chOff x="529720" y="2591196"/>
            <a:chExt cx="1450885" cy="3744299"/>
          </a:xfrm>
        </p:grpSpPr>
        <p:pic>
          <p:nvPicPr>
            <p:cNvPr id="25" name="Picture 3" descr="\\eventsql\dvd\Online_ART\DVD_ART34\Artwork_Imagery\Icons - Illustrations\_VIRTUALIZATION ICONS\server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529720" y="4145762"/>
              <a:ext cx="662609" cy="526586"/>
            </a:xfrm>
            <a:prstGeom prst="rect">
              <a:avLst/>
            </a:prstGeom>
            <a:noFill/>
          </p:spPr>
        </p:pic>
        <p:pic>
          <p:nvPicPr>
            <p:cNvPr id="26" name="Picture 3" descr="\\eventsql\dvd\Online_ART\DVD_ART34\Artwork_Imagery\Icons - Illustrations\_VIRTUALIZATION ICONS\server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529720" y="4717492"/>
              <a:ext cx="662609" cy="526586"/>
            </a:xfrm>
            <a:prstGeom prst="rect">
              <a:avLst/>
            </a:prstGeom>
            <a:noFill/>
          </p:spPr>
        </p:pic>
        <p:pic>
          <p:nvPicPr>
            <p:cNvPr id="29" name="Picture 3" descr="\\eventsql\dvd\Online_ART\DVD_ART34\Artwork_Imagery\Icons - Illustrations\_VIRTUALIZATION ICONS\server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529720" y="3638120"/>
              <a:ext cx="662609" cy="526586"/>
            </a:xfrm>
            <a:prstGeom prst="rect">
              <a:avLst/>
            </a:prstGeom>
            <a:noFill/>
          </p:spPr>
        </p:pic>
        <p:pic>
          <p:nvPicPr>
            <p:cNvPr id="30" name="Picture 3" descr="\\eventsql\dvd\Online_ART\DVD_ART34\Artwork_Imagery\Icons - Illustrations\_VIRTUALIZATION ICONS\server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1291720" y="3147790"/>
              <a:ext cx="662609" cy="526586"/>
            </a:xfrm>
            <a:prstGeom prst="rect">
              <a:avLst/>
            </a:prstGeom>
            <a:noFill/>
          </p:spPr>
        </p:pic>
        <p:pic>
          <p:nvPicPr>
            <p:cNvPr id="31" name="Picture 3" descr="\\eventsql\dvd\Online_ART\DVD_ART34\Artwork_Imagery\Icons - Illustrations\_VIRTUALIZATION ICONS\server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1291720" y="2597822"/>
              <a:ext cx="662609" cy="526586"/>
            </a:xfrm>
            <a:prstGeom prst="rect">
              <a:avLst/>
            </a:prstGeom>
            <a:noFill/>
          </p:spPr>
        </p:pic>
        <p:pic>
          <p:nvPicPr>
            <p:cNvPr id="32" name="Picture 3" descr="\\eventsql\dvd\Online_ART\DVD_ART34\Artwork_Imagery\Icons - Illustrations\_VIRTUALIZATION ICONS\server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1291720" y="4152388"/>
              <a:ext cx="662609" cy="526586"/>
            </a:xfrm>
            <a:prstGeom prst="rect">
              <a:avLst/>
            </a:prstGeom>
            <a:noFill/>
          </p:spPr>
        </p:pic>
        <p:pic>
          <p:nvPicPr>
            <p:cNvPr id="33" name="Picture 3" descr="\\eventsql\dvd\Online_ART\DVD_ART34\Artwork_Imagery\Icons - Illustrations\_VIRTUALIZATION ICONS\server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1291720" y="4724118"/>
              <a:ext cx="662609" cy="526586"/>
            </a:xfrm>
            <a:prstGeom prst="rect">
              <a:avLst/>
            </a:prstGeom>
            <a:noFill/>
          </p:spPr>
        </p:pic>
        <p:pic>
          <p:nvPicPr>
            <p:cNvPr id="34" name="Picture 3" descr="\\eventsql\dvd\Online_ART\DVD_ART34\Artwork_Imagery\Icons - Illustrations\_VIRTUALIZATION ICONS\server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1291720" y="3644746"/>
              <a:ext cx="662609" cy="526586"/>
            </a:xfrm>
            <a:prstGeom prst="rect">
              <a:avLst/>
            </a:prstGeom>
            <a:noFill/>
          </p:spPr>
        </p:pic>
        <p:pic>
          <p:nvPicPr>
            <p:cNvPr id="23" name="Picture 3" descr="\\eventsql\dvd\Online_ART\DVD_ART34\Artwork_Imagery\Icons - Illustrations\_VIRTUALIZATION ICONS\server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529720" y="3141164"/>
              <a:ext cx="662609" cy="526586"/>
            </a:xfrm>
            <a:prstGeom prst="rect">
              <a:avLst/>
            </a:prstGeom>
            <a:noFill/>
          </p:spPr>
        </p:pic>
        <p:pic>
          <p:nvPicPr>
            <p:cNvPr id="24" name="Picture 3" descr="\\eventsql\dvd\Online_ART\DVD_ART34\Artwork_Imagery\Icons - Illustrations\_VIRTUALIZATION ICONS\server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529720" y="2591196"/>
              <a:ext cx="662609" cy="526586"/>
            </a:xfrm>
            <a:prstGeom prst="rect">
              <a:avLst/>
            </a:prstGeom>
            <a:noFill/>
          </p:spPr>
        </p:pic>
        <p:pic>
          <p:nvPicPr>
            <p:cNvPr id="121" name="Picture 3" descr="\\eventsql\dvd\Online_ART\DVD_ART34\Artwork_Imagery\Icons - Illustrations\_VIRTUALIZATION ICONS\server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555996" y="5230553"/>
              <a:ext cx="662609" cy="526586"/>
            </a:xfrm>
            <a:prstGeom prst="rect">
              <a:avLst/>
            </a:prstGeom>
            <a:noFill/>
          </p:spPr>
        </p:pic>
        <p:pic>
          <p:nvPicPr>
            <p:cNvPr id="122" name="Picture 3" descr="\\eventsql\dvd\Online_ART\DVD_ART34\Artwork_Imagery\Icons - Illustrations\_VIRTUALIZATION ICONS\server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555996" y="5802283"/>
              <a:ext cx="662609" cy="526586"/>
            </a:xfrm>
            <a:prstGeom prst="rect">
              <a:avLst/>
            </a:prstGeom>
            <a:noFill/>
          </p:spPr>
        </p:pic>
        <p:pic>
          <p:nvPicPr>
            <p:cNvPr id="123" name="Picture 3" descr="\\eventsql\dvd\Online_ART\DVD_ART34\Artwork_Imagery\Icons - Illustrations\_VIRTUALIZATION ICONS\server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1317996" y="5237179"/>
              <a:ext cx="662609" cy="526586"/>
            </a:xfrm>
            <a:prstGeom prst="rect">
              <a:avLst/>
            </a:prstGeom>
            <a:noFill/>
          </p:spPr>
        </p:pic>
        <p:pic>
          <p:nvPicPr>
            <p:cNvPr id="124" name="Picture 3" descr="\\eventsql\dvd\Online_ART\DVD_ART34\Artwork_Imagery\Icons - Illustrations\_VIRTUALIZATION ICONS\server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1317996" y="5808909"/>
              <a:ext cx="662609" cy="526586"/>
            </a:xfrm>
            <a:prstGeom prst="rect">
              <a:avLst/>
            </a:prstGeom>
            <a:noFill/>
          </p:spPr>
        </p:pic>
      </p:grpSp>
      <p:grpSp>
        <p:nvGrpSpPr>
          <p:cNvPr id="50" name="Group 164"/>
          <p:cNvGrpSpPr/>
          <p:nvPr/>
        </p:nvGrpSpPr>
        <p:grpSpPr>
          <a:xfrm>
            <a:off x="813152" y="2216051"/>
            <a:ext cx="783234" cy="3626610"/>
            <a:chOff x="533718" y="2216050"/>
            <a:chExt cx="783234" cy="4150977"/>
          </a:xfrm>
        </p:grpSpPr>
        <p:pic>
          <p:nvPicPr>
            <p:cNvPr id="83" name="Picture 4" descr="\\eventsql\dvd\Online_ART\DVD_ART34\Artwork_Imagery\Icons - Illustrations\_VIRTUALIZATION ICONS\virtual server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570504" y="2216050"/>
              <a:ext cx="720172" cy="527150"/>
            </a:xfrm>
            <a:prstGeom prst="rect">
              <a:avLst/>
            </a:prstGeom>
            <a:noFill/>
          </p:spPr>
        </p:pic>
        <p:pic>
          <p:nvPicPr>
            <p:cNvPr id="152" name="Picture 4" descr="\\eventsql\dvd\Online_ART\DVD_ART34\Artwork_Imagery\Icons - Illustrations\_VIRTUALIZATION ICONS\virtual server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533718" y="2857181"/>
              <a:ext cx="720172" cy="527150"/>
            </a:xfrm>
            <a:prstGeom prst="rect">
              <a:avLst/>
            </a:prstGeom>
            <a:noFill/>
          </p:spPr>
        </p:pic>
        <p:pic>
          <p:nvPicPr>
            <p:cNvPr id="153" name="Picture 4" descr="\\eventsql\dvd\Online_ART\DVD_ART34\Artwork_Imagery\Icons - Illustrations\_VIRTUALIZATION ICONS\virtual server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533718" y="3393209"/>
              <a:ext cx="720172" cy="527150"/>
            </a:xfrm>
            <a:prstGeom prst="rect">
              <a:avLst/>
            </a:prstGeom>
            <a:noFill/>
          </p:spPr>
        </p:pic>
        <p:pic>
          <p:nvPicPr>
            <p:cNvPr id="154" name="Picture 4" descr="\\eventsql\dvd\Online_ART\DVD_ART34\Artwork_Imagery\Icons - Illustrations\_VIRTUALIZATION ICONS\virtual server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565249" y="3962907"/>
              <a:ext cx="720172" cy="527150"/>
            </a:xfrm>
            <a:prstGeom prst="rect">
              <a:avLst/>
            </a:prstGeom>
            <a:noFill/>
          </p:spPr>
        </p:pic>
        <p:pic>
          <p:nvPicPr>
            <p:cNvPr id="155" name="Picture 4" descr="\\eventsql\dvd\Online_ART\DVD_ART34\Artwork_Imagery\Icons - Illustrations\_VIRTUALIZATION ICONS\virtual server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549484" y="4622919"/>
              <a:ext cx="720172" cy="527150"/>
            </a:xfrm>
            <a:prstGeom prst="rect">
              <a:avLst/>
            </a:prstGeom>
            <a:noFill/>
          </p:spPr>
        </p:pic>
        <p:pic>
          <p:nvPicPr>
            <p:cNvPr id="156" name="Picture 4" descr="\\eventsql\dvd\Online_ART\DVD_ART34\Artwork_Imagery\Icons - Illustrations\_VIRTUALIZATION ICONS\virtual server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596780" y="5190478"/>
              <a:ext cx="720172" cy="527150"/>
            </a:xfrm>
            <a:prstGeom prst="rect">
              <a:avLst/>
            </a:prstGeom>
            <a:noFill/>
          </p:spPr>
        </p:pic>
        <p:pic>
          <p:nvPicPr>
            <p:cNvPr id="157" name="Picture 4" descr="\\eventsql\dvd\Online_ART\DVD_ART34\Artwork_Imagery\Icons - Illustrations\_VIRTUALIZATION ICONS\virtual server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565248" y="5839877"/>
              <a:ext cx="720172" cy="527150"/>
            </a:xfrm>
            <a:prstGeom prst="rect">
              <a:avLst/>
            </a:prstGeom>
            <a:noFill/>
          </p:spPr>
        </p:pic>
      </p:grpSp>
      <p:grpSp>
        <p:nvGrpSpPr>
          <p:cNvPr id="51" name="Group 91"/>
          <p:cNvGrpSpPr/>
          <p:nvPr/>
        </p:nvGrpSpPr>
        <p:grpSpPr>
          <a:xfrm>
            <a:off x="2991351" y="2270640"/>
            <a:ext cx="701875" cy="3548270"/>
            <a:chOff x="3801098" y="2729946"/>
            <a:chExt cx="466103" cy="2222995"/>
          </a:xfrm>
        </p:grpSpPr>
        <p:pic>
          <p:nvPicPr>
            <p:cNvPr id="54" name="Picture 4" descr="\\eventsql\dvd\Online_ART\DVD_ART34\Artwork_Imagery\Icons - Illustrations\_VIRTUALIZATION ICONS\virtual server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3801098" y="3200401"/>
              <a:ext cx="466103" cy="341177"/>
            </a:xfrm>
            <a:prstGeom prst="rect">
              <a:avLst/>
            </a:prstGeom>
            <a:noFill/>
          </p:spPr>
        </p:pic>
        <p:pic>
          <p:nvPicPr>
            <p:cNvPr id="55" name="Picture 4" descr="\\eventsql\dvd\Online_ART\DVD_ART34\Artwork_Imagery\Icons - Illustrations\_VIRTUALIZATION ICONS\virtual server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3801098" y="3670853"/>
              <a:ext cx="466103" cy="341177"/>
            </a:xfrm>
            <a:prstGeom prst="rect">
              <a:avLst/>
            </a:prstGeom>
            <a:noFill/>
          </p:spPr>
        </p:pic>
        <p:pic>
          <p:nvPicPr>
            <p:cNvPr id="56" name="Picture 4" descr="\\eventsql\dvd\Online_ART\DVD_ART34\Artwork_Imagery\Icons - Illustrations\_VIRTUALIZATION ICONS\virtual server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3801098" y="4128057"/>
              <a:ext cx="466103" cy="341177"/>
            </a:xfrm>
            <a:prstGeom prst="rect">
              <a:avLst/>
            </a:prstGeom>
            <a:noFill/>
          </p:spPr>
        </p:pic>
        <p:pic>
          <p:nvPicPr>
            <p:cNvPr id="57" name="Picture 4" descr="\\eventsql\dvd\Online_ART\DVD_ART34\Artwork_Imagery\Icons - Illustrations\_VIRTUALIZATION ICONS\virtual server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3801098" y="4611764"/>
              <a:ext cx="466103" cy="341177"/>
            </a:xfrm>
            <a:prstGeom prst="rect">
              <a:avLst/>
            </a:prstGeom>
            <a:noFill/>
          </p:spPr>
        </p:pic>
        <p:pic>
          <p:nvPicPr>
            <p:cNvPr id="1028" name="Picture 4" descr="\\eventsql\dvd\Online_ART\DVD_ART34\Artwork_Imagery\Icons - Illustrations\_VIRTUALIZATION ICONS\virtual server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3801098" y="2729946"/>
              <a:ext cx="466103" cy="341177"/>
            </a:xfrm>
            <a:prstGeom prst="rect">
              <a:avLst/>
            </a:prstGeom>
            <a:noFill/>
          </p:spPr>
        </p:pic>
      </p:grpSp>
      <p:sp>
        <p:nvSpPr>
          <p:cNvPr id="120" name="Title 1"/>
          <p:cNvSpPr txBox="1">
            <a:spLocks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-113" normalizeH="0" baseline="0" noProof="0" dirty="0">
              <a:ln w="3175">
                <a:noFill/>
              </a:ln>
              <a:gradFill flip="none" rotWithShape="1">
                <a:gsLst>
                  <a:gs pos="0">
                    <a:schemeClr val="tx1"/>
                  </a:gs>
                  <a:gs pos="5800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85008" y="6270171"/>
            <a:ext cx="8455231" cy="4247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spc="-113" dirty="0" smtClean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latin typeface="+mj-lt"/>
                <a:cs typeface="Arial" charset="0"/>
              </a:rPr>
              <a:t>Less than 10% servers and 1% desktops virtualized today</a:t>
            </a:r>
          </a:p>
        </p:txBody>
      </p:sp>
      <p:sp>
        <p:nvSpPr>
          <p:cNvPr id="125" name="Title 12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218795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/>
              <a:t>Progression of Virtualization </a:t>
            </a:r>
            <a:br>
              <a:rPr lang="en-US" sz="4400" dirty="0" smtClean="0"/>
            </a:br>
            <a:endParaRPr lang="en-US" sz="4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10174 -7.40741E-7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Server Deployment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Unvirtualized</a:t>
            </a:r>
          </a:p>
          <a:p>
            <a:pPr lvl="1"/>
            <a:r>
              <a:rPr lang="en-US" sz="2000" dirty="0" smtClean="0">
                <a:solidFill>
                  <a:srgbClr val="00B0F0"/>
                </a:solidFill>
              </a:rPr>
              <a:t>Physical server with an operating system and no virtualization. System utilization at less than 10% to 20%.</a:t>
            </a:r>
          </a:p>
          <a:p>
            <a:r>
              <a:rPr lang="en-US" sz="2400" b="1" dirty="0" smtClean="0"/>
              <a:t>Basic Virtualization</a:t>
            </a:r>
          </a:p>
          <a:p>
            <a:pPr lvl="1"/>
            <a:r>
              <a:rPr lang="en-US" sz="2000" dirty="0" smtClean="0">
                <a:solidFill>
                  <a:srgbClr val="00B0F0"/>
                </a:solidFill>
              </a:rPr>
              <a:t>Virtualization with no live migration, limited automation and management; system utilization between 20% to 40%.</a:t>
            </a:r>
          </a:p>
          <a:p>
            <a:r>
              <a:rPr lang="en-US" sz="2400" b="1" dirty="0" smtClean="0"/>
              <a:t>Advanced Virtualization </a:t>
            </a:r>
          </a:p>
          <a:p>
            <a:pPr lvl="1"/>
            <a:r>
              <a:rPr lang="en-US" sz="2000" dirty="0" smtClean="0">
                <a:solidFill>
                  <a:srgbClr val="00B0F0"/>
                </a:solidFill>
              </a:rPr>
              <a:t>Server + storage virtualization and use of management and automation tools. System utilization between 40% to 60% or more.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VALUE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Server Deployment: Total Costs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408848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3153398"/>
                <a:gridCol w="2461189"/>
                <a:gridCol w="2615013"/>
              </a:tblGrid>
              <a:tr h="83820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71" marR="8171" marT="80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Total Costs per User per Year ($)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71" marR="8171" marT="80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Savings Versus Unvirtualized (%)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71" marR="8171" marT="8095" marB="0" anchor="b"/>
                </a:tc>
              </a:tr>
              <a:tr h="39479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/>
                        <a:t>Unvirtualized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71" marR="8171" marT="80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165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71" marR="8171" marT="80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NA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71" marR="8171" marT="8095" marB="0" anchor="b"/>
                </a:tc>
              </a:tr>
              <a:tr h="39479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/>
                        <a:t>Basic virtualization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71" marR="8171" marT="80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107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71" marR="8171" marT="80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Up to 35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71" marR="8171" marT="8095" marB="0" anchor="b"/>
                </a:tc>
              </a:tr>
              <a:tr h="781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/>
                        <a:t>Advanced virtualization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71" marR="8171" marT="80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71" marR="8171" marT="80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Up to 52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71" marR="8171" marT="8095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4495800"/>
            <a:ext cx="8229600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200" i="1" dirty="0" smtClean="0"/>
              <a:t>Source: IDC’s Business Value of Virtualization Research, 2008</a:t>
            </a:r>
            <a:endParaRPr lang="en-US" sz="1200" i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953000"/>
            <a:ext cx="82296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long term benefits include reduction of staffing costs and increasing business agility.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dirty="0" smtClean="0"/>
              <a:t>Virtualization Technologies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 dirty="0" smtClean="0"/>
              <a:t>Bare-metal Server Virtualization &amp; Hyper-V</a:t>
            </a:r>
            <a:endParaRPr lang="en-US" sz="4800" dirty="0"/>
          </a:p>
        </p:txBody>
      </p:sp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Windows and SQL Licensing V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Segoe Black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D46F7EC7E95947B67BEC980D487292" ma:contentTypeVersion="0" ma:contentTypeDescription="Create a new document." ma:contentTypeScope="" ma:versionID="5e8459bbc925ded571ac90d9a99ef01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55151D4-90D4-4F03-B416-130307CF3E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35A1B99-8966-4868-ACA7-C3D579F758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B5DA87-E8B0-490F-A78B-D7DBA31D2E3E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Windows and SQL Licensing V4</Template>
  <TotalTime>0</TotalTime>
  <Words>1106</Words>
  <Application>Microsoft Office PowerPoint</Application>
  <PresentationFormat>On-screen Show (4:3)</PresentationFormat>
  <Paragraphs>263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Windows and SQL Licensing V4</vt:lpstr>
      <vt:lpstr>Case for Server Virtualization</vt:lpstr>
      <vt:lpstr>Content</vt:lpstr>
      <vt:lpstr>Why virtualize?</vt:lpstr>
      <vt:lpstr>What's Happening In The Data Center?</vt:lpstr>
      <vt:lpstr>Progression of Virtualization  </vt:lpstr>
      <vt:lpstr>Types of Server Deployment</vt:lpstr>
      <vt:lpstr>Business VALUE</vt:lpstr>
      <vt:lpstr>Server Deployment: Total Costs</vt:lpstr>
      <vt:lpstr>Virtualization Technologies</vt:lpstr>
      <vt:lpstr>Bare-Metal Hypervisor</vt:lpstr>
      <vt:lpstr>Hyper-V Architecture</vt:lpstr>
      <vt:lpstr>Microsoft Virtualization</vt:lpstr>
      <vt:lpstr>Deployment and benefits of Hyper-V</vt:lpstr>
      <vt:lpstr>Hardware Requirements</vt:lpstr>
      <vt:lpstr>Microsoft Assessment and Planning Toolkit</vt:lpstr>
      <vt:lpstr>Designed for Security</vt:lpstr>
      <vt:lpstr>Benefits of Hyper-v Virtualization</vt:lpstr>
      <vt:lpstr>Windows Server Virtualization – Hyper-V</vt:lpstr>
      <vt:lpstr>Other Hyper-v Features</vt:lpstr>
      <vt:lpstr>Management and automation</vt:lpstr>
      <vt:lpstr>Management Functions</vt:lpstr>
      <vt:lpstr>System Center Overview</vt:lpstr>
      <vt:lpstr> licensing</vt:lpstr>
      <vt:lpstr>Licensing of Various Windows Server Editions</vt:lpstr>
      <vt:lpstr>Guest licenses and guests types for various Windows Editions </vt:lpstr>
      <vt:lpstr>Hosting Licensing Scenarios</vt:lpstr>
      <vt:lpstr>More Information on Licensing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2009-05-20T13:43:07Z</dcterms:created>
  <dcterms:modified xsi:type="dcterms:W3CDTF">2009-06-19T01:03:28Z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0x01010085D46F7EC7E95947B67BEC980D487292</vt:lpwstr>
  </property>
  <property fmtid="{D5CDD505-2E9C-101B-9397-08002B2CF9AE}" pid="3" name="_MarkAsFinal">
    <vt:bool>true</vt:bool>
  </property>
</Properties>
</file>