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65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6600"/>
    <a:srgbClr val="275784"/>
    <a:srgbClr val="A8BEE2"/>
    <a:srgbClr val="000000"/>
    <a:srgbClr val="3C86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7" autoAdjust="0"/>
    <p:restoredTop sz="86377" autoAdjust="0"/>
  </p:normalViewPr>
  <p:slideViewPr>
    <p:cSldViewPr>
      <p:cViewPr>
        <p:scale>
          <a:sx n="80" d="100"/>
          <a:sy n="80" d="100"/>
        </p:scale>
        <p:origin x="-774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18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ameedm.REDMOND\Desktop\MSFT\VisionDeck\Book1%20(Autosaved).xlsx" TargetMode="External"/><Relationship Id="rId1" Type="http://schemas.openxmlformats.org/officeDocument/2006/relationships/image" Target="../media/image9.pn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ameedm.REDMOND\Desktop\MSFT\VisionDeck\Book1%20(Autosaved).xlsx" TargetMode="External"/><Relationship Id="rId1" Type="http://schemas.openxmlformats.org/officeDocument/2006/relationships/image" Target="../media/image10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>
                <a:solidFill>
                  <a:schemeClr val="bg1"/>
                </a:solidFill>
              </a:rPr>
              <a:t>Hosting Revenues</a:t>
            </a:r>
            <a:r>
              <a:rPr lang="en-US" sz="1600" baseline="0" dirty="0" smtClean="0">
                <a:solidFill>
                  <a:schemeClr val="bg1"/>
                </a:solidFill>
              </a:rPr>
              <a:t> ($B)</a:t>
            </a:r>
            <a:endParaRPr lang="en-US" sz="1600" dirty="0">
              <a:solidFill>
                <a:schemeClr val="bg1"/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tx>
            <c:strRef>
              <c:f>Sheet1!$I$3</c:f>
              <c:strCache>
                <c:ptCount val="1"/>
                <c:pt idx="0">
                  <c:v>HOSTING REVENUES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dLbls>
            <c:numFmt formatCode="&quot;$&quot;#,##0.0" sourceLinked="0"/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Val val="1"/>
          </c:dLbls>
          <c:cat>
            <c:numRef>
              <c:f>Sheet1!$H$4:$H$6</c:f>
              <c:numCache>
                <c:formatCode>General</c:formatCode>
                <c:ptCount val="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Sheet1!$I$4:$I$6</c:f>
              <c:numCache>
                <c:formatCode>_("$"* #,##0.00_);_("$"* \(#,##0.00\);_("$"* "-"??_);_(@_)</c:formatCode>
                <c:ptCount val="3"/>
                <c:pt idx="0">
                  <c:v>32.4</c:v>
                </c:pt>
                <c:pt idx="1">
                  <c:v>40.700000000000003</c:v>
                </c:pt>
                <c:pt idx="2">
                  <c:v>51.2</c:v>
                </c:pt>
              </c:numCache>
            </c:numRef>
          </c:val>
        </c:ser>
        <c:axId val="68585344"/>
        <c:axId val="68586880"/>
      </c:barChart>
      <c:catAx>
        <c:axId val="68585344"/>
        <c:scaling>
          <c:orientation val="minMax"/>
        </c:scaling>
        <c:axPos val="b"/>
        <c:numFmt formatCode="General" sourceLinked="1"/>
        <c:majorTickMark val="none"/>
        <c:tickLblPos val="nextTo"/>
        <c:crossAx val="68586880"/>
        <c:crosses val="autoZero"/>
        <c:auto val="1"/>
        <c:lblAlgn val="ctr"/>
        <c:lblOffset val="100"/>
      </c:catAx>
      <c:valAx>
        <c:axId val="68586880"/>
        <c:scaling>
          <c:orientation val="minMax"/>
        </c:scaling>
        <c:axPos val="l"/>
        <c:majorGridlines/>
        <c:numFmt formatCode="&quot;$&quot;#,##0" sourceLinked="0"/>
        <c:majorTickMark val="none"/>
        <c:tickLblPos val="nextTo"/>
        <c:crossAx val="68585344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76000"/>
          </a:blip>
          <a:srcRect/>
          <a:stretch>
            <a:fillRect b="40000"/>
          </a:stretch>
        </a:blipFill>
        <a:ln>
          <a:solidFill>
            <a:schemeClr val="tx1">
              <a:lumMod val="85000"/>
            </a:schemeClr>
          </a:solidFill>
        </a:ln>
      </c:spPr>
    </c:plotArea>
    <c:plotVisOnly val="1"/>
  </c:chart>
  <c:spPr>
    <a:noFill/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contrasting" dir="t">
        <a:rot lat="0" lon="0" rev="7800000"/>
      </a:lightRig>
    </a:scene3d>
    <a:sp3d>
      <a:bevelT w="139700" h="139700"/>
    </a:sp3d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Software On</a:t>
            </a:r>
            <a:r>
              <a:rPr lang="en-US" sz="1600" baseline="0" dirty="0">
                <a:solidFill>
                  <a:schemeClr val="bg1"/>
                </a:solidFill>
              </a:rPr>
              <a:t> Demand Revenues ($B)</a:t>
            </a:r>
            <a:endParaRPr lang="en-US" sz="1600" dirty="0">
              <a:solidFill>
                <a:schemeClr val="bg1"/>
              </a:solidFill>
            </a:endParaRPr>
          </a:p>
        </c:rich>
      </c:tx>
      <c:layout/>
    </c:title>
    <c:plotArea>
      <c:layout/>
      <c:areaChart>
        <c:grouping val="standard"/>
        <c:ser>
          <c:idx val="0"/>
          <c:order val="0"/>
          <c:tx>
            <c:strRef>
              <c:f>Sheet1!$Y$2</c:f>
              <c:strCache>
                <c:ptCount val="1"/>
                <c:pt idx="0">
                  <c:v>REVENUES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/>
              <a:srcRect/>
              <a:stretch>
                <a:fillRect/>
              </a:stretch>
            </a:blipFill>
          </c:spPr>
          <c:cat>
            <c:numRef>
              <c:f>Sheet1!$Z$3:$Z$7</c:f>
              <c:numCache>
                <c:formatCode>0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Sheet1!$Y$3:$Y$7</c:f>
              <c:numCache>
                <c:formatCode>0.0</c:formatCode>
                <c:ptCount val="5"/>
                <c:pt idx="0">
                  <c:v>8.6399999999999988</c:v>
                </c:pt>
                <c:pt idx="1">
                  <c:v>11.315000000000024</c:v>
                </c:pt>
                <c:pt idx="2">
                  <c:v>13.537000000000001</c:v>
                </c:pt>
                <c:pt idx="3">
                  <c:v>15.193</c:v>
                </c:pt>
                <c:pt idx="4">
                  <c:v>16.982999999999915</c:v>
                </c:pt>
              </c:numCache>
            </c:numRef>
          </c:val>
        </c:ser>
        <c:axId val="68609536"/>
        <c:axId val="68611072"/>
      </c:areaChart>
      <c:catAx>
        <c:axId val="68609536"/>
        <c:scaling>
          <c:orientation val="minMax"/>
        </c:scaling>
        <c:axPos val="b"/>
        <c:numFmt formatCode="0" sourceLinked="1"/>
        <c:majorTickMark val="none"/>
        <c:tickLblPos val="nextTo"/>
        <c:crossAx val="68611072"/>
        <c:crosses val="autoZero"/>
        <c:auto val="1"/>
        <c:lblAlgn val="ctr"/>
        <c:lblOffset val="100"/>
      </c:catAx>
      <c:valAx>
        <c:axId val="68611072"/>
        <c:scaling>
          <c:orientation val="minMax"/>
        </c:scaling>
        <c:axPos val="l"/>
        <c:majorGridlines>
          <c:spPr>
            <a:ln>
              <a:solidFill>
                <a:srgbClr val="EEECE1"/>
              </a:solidFill>
            </a:ln>
          </c:spPr>
        </c:majorGridlines>
        <c:numFmt formatCode="&quot;$&quot;#,##0" sourceLinked="0"/>
        <c:majorTickMark val="none"/>
        <c:tickLblPos val="nextTo"/>
        <c:crossAx val="68609536"/>
        <c:crosses val="autoZero"/>
        <c:crossBetween val="midCat"/>
      </c:valAx>
      <c:spPr>
        <a:noFill/>
        <a:ln>
          <a:solidFill>
            <a:srgbClr val="EEECE1"/>
          </a:solidFill>
        </a:ln>
      </c:spPr>
    </c:plotArea>
    <c:plotVisOnly val="1"/>
  </c:chart>
  <c:spPr>
    <a:noFill/>
    <a:ln>
      <a:noFill/>
    </a:ln>
  </c:sp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F406A-F9E5-49CD-A616-21C5B61B2593}" type="doc">
      <dgm:prSet loTypeId="urn:microsoft.com/office/officeart/2005/8/layout/cycle8" loCatId="cycle" qsTypeId="urn:microsoft.com/office/officeart/2005/8/quickstyle/3d1" qsCatId="3D" csTypeId="urn:microsoft.com/office/officeart/2005/8/colors/colorful1" csCatId="colorful" phldr="1"/>
      <dgm:spPr/>
    </dgm:pt>
    <dgm:pt modelId="{58F0B2C8-6958-4E08-A160-4749E6C28E6A}">
      <dgm:prSet custT="1"/>
      <dgm:spPr/>
      <dgm:t>
        <a:bodyPr/>
        <a:lstStyle/>
        <a:p>
          <a:r>
            <a:rPr lang="en-US" sz="1200" b="1" dirty="0" smtClean="0"/>
            <a:t>Hardware Provisioning</a:t>
          </a:r>
          <a:endParaRPr lang="en-US" sz="1200" b="1" dirty="0"/>
        </a:p>
      </dgm:t>
    </dgm:pt>
    <dgm:pt modelId="{F318699D-281E-4B70-8BFE-2BD958A40504}" type="parTrans" cxnId="{9228CAC1-B526-4330-8586-B8FBF61E3E8F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948C6A1D-28E3-4A83-B2D2-0877763146A8}" type="sibTrans" cxnId="{9228CAC1-B526-4330-8586-B8FBF61E3E8F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6FF95E8F-5EA6-45C6-A199-076B6CC8C184}">
      <dgm:prSet custT="1"/>
      <dgm:spPr/>
      <dgm:t>
        <a:bodyPr/>
        <a:lstStyle/>
        <a:p>
          <a:r>
            <a:rPr lang="en-US" sz="1200" b="1" dirty="0" smtClean="0"/>
            <a:t>Virtual Workload Provisioning</a:t>
          </a:r>
          <a:endParaRPr lang="en-US" sz="1200" b="1" dirty="0"/>
        </a:p>
      </dgm:t>
    </dgm:pt>
    <dgm:pt modelId="{F21A8581-F086-40A9-A386-02513AE560B4}" type="sibTrans" cxnId="{6D3AB1D5-C8A9-4F44-823E-E09CF505141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31008766-733C-4077-ADE7-2F4AFEDD87BC}" type="parTrans" cxnId="{6D3AB1D5-C8A9-4F44-823E-E09CF505141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84BDB3DA-206D-4D58-9760-1B387C66AEE0}">
      <dgm:prSet custT="1"/>
      <dgm:spPr/>
      <dgm:t>
        <a:bodyPr/>
        <a:lstStyle/>
        <a:p>
          <a:r>
            <a:rPr lang="en-US" sz="1200" b="1" dirty="0" smtClean="0"/>
            <a:t>Performance</a:t>
          </a:r>
        </a:p>
        <a:p>
          <a:r>
            <a:rPr lang="en-US" sz="1200" b="1" dirty="0" smtClean="0"/>
            <a:t>and Health Monitoring</a:t>
          </a:r>
          <a:endParaRPr lang="en-US" sz="1200" b="1" dirty="0"/>
        </a:p>
      </dgm:t>
    </dgm:pt>
    <dgm:pt modelId="{64B43FE6-E3CB-4373-B51E-7E679A85C396}" type="sibTrans" cxnId="{7C3B902E-8AB5-4F4B-8BF0-37EB3A288C19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7F08A4F3-7DFC-48B2-AE0A-693A88DABC9C}" type="parTrans" cxnId="{7C3B902E-8AB5-4F4B-8BF0-37EB3A288C19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26B501D8-7E4C-4AF6-B313-9FB924A2E3CE}">
      <dgm:prSet custT="1"/>
      <dgm:spPr/>
      <dgm:t>
        <a:bodyPr/>
        <a:lstStyle/>
        <a:p>
          <a:r>
            <a:rPr lang="en-US" sz="1200" b="1" dirty="0" smtClean="0"/>
            <a:t>Backup</a:t>
          </a:r>
        </a:p>
      </dgm:t>
    </dgm:pt>
    <dgm:pt modelId="{A17641EF-1496-4C7F-9AD3-79D359DF744E}" type="parTrans" cxnId="{1C31B773-FEDD-4F08-9D59-F48C2418821B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38BDEFB7-7F8E-4743-A2F8-D448AB2C6C8A}" type="sibTrans" cxnId="{1C31B773-FEDD-4F08-9D59-F48C2418821B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8D521FA9-4AB5-4E88-9DAB-1962BE11D44F}">
      <dgm:prSet custT="1"/>
      <dgm:spPr/>
      <dgm:t>
        <a:bodyPr/>
        <a:lstStyle/>
        <a:p>
          <a:r>
            <a:rPr lang="en-US" sz="1200" b="1" dirty="0" smtClean="0"/>
            <a:t>OS / Software Deploy, Patching and State Mgmt</a:t>
          </a:r>
          <a:endParaRPr lang="en-US" sz="1200" b="1" dirty="0"/>
        </a:p>
      </dgm:t>
    </dgm:pt>
    <dgm:pt modelId="{6E39C7C6-A4E7-4952-AAE4-7DEE4A25F93C}" type="parTrans" cxnId="{764B75F1-1FA1-46E2-A562-BD7C3ECB353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EFC947D5-BD18-4C14-A9F5-ADC2347859C0}" type="sibTrans" cxnId="{764B75F1-1FA1-46E2-A562-BD7C3ECB353E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1E7F139F-A21E-4A3C-934A-88C5083BA195}">
      <dgm:prSet custT="1"/>
      <dgm:spPr/>
      <dgm:t>
        <a:bodyPr/>
        <a:lstStyle/>
        <a:p>
          <a:r>
            <a:rPr lang="en-US" sz="1200" b="1" dirty="0" smtClean="0"/>
            <a:t>Disaster Recovery</a:t>
          </a:r>
          <a:endParaRPr lang="en-US" sz="1200" b="1" dirty="0"/>
        </a:p>
      </dgm:t>
    </dgm:pt>
    <dgm:pt modelId="{FEB647A5-FABD-417A-AC88-C85368B7EE2E}" type="parTrans" cxnId="{813CE87A-5F0A-4AEC-8E05-7C5562F041B3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31BEA64F-F726-4E62-B6EF-68F9BEC55F9D}" type="sibTrans" cxnId="{813CE87A-5F0A-4AEC-8E05-7C5562F041B3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A5CA2ACD-5F7A-4595-9D45-1843CC3F0A08}" type="pres">
      <dgm:prSet presAssocID="{25DF406A-F9E5-49CD-A616-21C5B61B2593}" presName="compositeShape" presStyleCnt="0">
        <dgm:presLayoutVars>
          <dgm:chMax val="7"/>
          <dgm:dir/>
          <dgm:resizeHandles val="exact"/>
        </dgm:presLayoutVars>
      </dgm:prSet>
      <dgm:spPr/>
    </dgm:pt>
    <dgm:pt modelId="{D2C24011-8F85-4456-87AC-F1CCA0454A45}" type="pres">
      <dgm:prSet presAssocID="{25DF406A-F9E5-49CD-A616-21C5B61B2593}" presName="wedge1" presStyleLbl="node1" presStyleIdx="0" presStyleCnt="6" custLinFactNeighborX="-647" custLinFactNeighborY="-654"/>
      <dgm:spPr/>
      <dgm:t>
        <a:bodyPr/>
        <a:lstStyle/>
        <a:p>
          <a:endParaRPr lang="en-US"/>
        </a:p>
      </dgm:t>
    </dgm:pt>
    <dgm:pt modelId="{C4294C61-0DF2-4733-B7F6-BE2092C7B363}" type="pres">
      <dgm:prSet presAssocID="{25DF406A-F9E5-49CD-A616-21C5B61B2593}" presName="dummy1a" presStyleCnt="0"/>
      <dgm:spPr/>
    </dgm:pt>
    <dgm:pt modelId="{BA3C2571-C440-48C1-92C5-9458987A4984}" type="pres">
      <dgm:prSet presAssocID="{25DF406A-F9E5-49CD-A616-21C5B61B2593}" presName="dummy1b" presStyleCnt="0"/>
      <dgm:spPr/>
    </dgm:pt>
    <dgm:pt modelId="{BE3CE6DA-864C-4B1B-B17C-A4F015E51EE2}" type="pres">
      <dgm:prSet presAssocID="{25DF406A-F9E5-49CD-A616-21C5B61B2593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43712-9F65-4A50-B0F1-491E208D1051}" type="pres">
      <dgm:prSet presAssocID="{25DF406A-F9E5-49CD-A616-21C5B61B2593}" presName="wedge2" presStyleLbl="node1" presStyleIdx="1" presStyleCnt="6"/>
      <dgm:spPr/>
      <dgm:t>
        <a:bodyPr/>
        <a:lstStyle/>
        <a:p>
          <a:endParaRPr lang="en-US"/>
        </a:p>
      </dgm:t>
    </dgm:pt>
    <dgm:pt modelId="{73ED5F0E-AF4E-40AD-81B1-056C537F112D}" type="pres">
      <dgm:prSet presAssocID="{25DF406A-F9E5-49CD-A616-21C5B61B2593}" presName="dummy2a" presStyleCnt="0"/>
      <dgm:spPr/>
    </dgm:pt>
    <dgm:pt modelId="{916FC6AE-5E61-4CA8-9452-753CC14FFB84}" type="pres">
      <dgm:prSet presAssocID="{25DF406A-F9E5-49CD-A616-21C5B61B2593}" presName="dummy2b" presStyleCnt="0"/>
      <dgm:spPr/>
    </dgm:pt>
    <dgm:pt modelId="{007A3F08-7969-472D-8652-FEE94211E0CA}" type="pres">
      <dgm:prSet presAssocID="{25DF406A-F9E5-49CD-A616-21C5B61B2593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3313E-E2DF-4BA5-8AF7-DD0314A28720}" type="pres">
      <dgm:prSet presAssocID="{25DF406A-F9E5-49CD-A616-21C5B61B2593}" presName="wedge3" presStyleLbl="node1" presStyleIdx="2" presStyleCnt="6"/>
      <dgm:spPr/>
      <dgm:t>
        <a:bodyPr/>
        <a:lstStyle/>
        <a:p>
          <a:endParaRPr lang="en-US"/>
        </a:p>
      </dgm:t>
    </dgm:pt>
    <dgm:pt modelId="{A5122160-9266-4707-A65B-C3E532A1E657}" type="pres">
      <dgm:prSet presAssocID="{25DF406A-F9E5-49CD-A616-21C5B61B2593}" presName="dummy3a" presStyleCnt="0"/>
      <dgm:spPr/>
    </dgm:pt>
    <dgm:pt modelId="{1185805C-FEC7-434E-9B07-4BBFD94CBD33}" type="pres">
      <dgm:prSet presAssocID="{25DF406A-F9E5-49CD-A616-21C5B61B2593}" presName="dummy3b" presStyleCnt="0"/>
      <dgm:spPr/>
    </dgm:pt>
    <dgm:pt modelId="{EA8DC047-0722-49C8-87B1-A95729749B18}" type="pres">
      <dgm:prSet presAssocID="{25DF406A-F9E5-49CD-A616-21C5B61B2593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CF9B6-A58D-45D3-AB0D-0CA49EBC4830}" type="pres">
      <dgm:prSet presAssocID="{25DF406A-F9E5-49CD-A616-21C5B61B2593}" presName="wedge4" presStyleLbl="node1" presStyleIdx="3" presStyleCnt="6"/>
      <dgm:spPr/>
      <dgm:t>
        <a:bodyPr/>
        <a:lstStyle/>
        <a:p>
          <a:endParaRPr lang="en-US"/>
        </a:p>
      </dgm:t>
    </dgm:pt>
    <dgm:pt modelId="{EFDFF22F-D2AC-49A8-9599-9E5630DA7E23}" type="pres">
      <dgm:prSet presAssocID="{25DF406A-F9E5-49CD-A616-21C5B61B2593}" presName="dummy4a" presStyleCnt="0"/>
      <dgm:spPr/>
    </dgm:pt>
    <dgm:pt modelId="{EF96E2F6-AA83-44CE-B29C-9E58A636B8DC}" type="pres">
      <dgm:prSet presAssocID="{25DF406A-F9E5-49CD-A616-21C5B61B2593}" presName="dummy4b" presStyleCnt="0"/>
      <dgm:spPr/>
    </dgm:pt>
    <dgm:pt modelId="{C82741B3-6DA1-4BC6-B6A0-3AC329AF6476}" type="pres">
      <dgm:prSet presAssocID="{25DF406A-F9E5-49CD-A616-21C5B61B2593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FC425-FAC1-46F2-869A-034A0E32EC34}" type="pres">
      <dgm:prSet presAssocID="{25DF406A-F9E5-49CD-A616-21C5B61B2593}" presName="wedge5" presStyleLbl="node1" presStyleIdx="4" presStyleCnt="6"/>
      <dgm:spPr/>
      <dgm:t>
        <a:bodyPr/>
        <a:lstStyle/>
        <a:p>
          <a:endParaRPr lang="en-US"/>
        </a:p>
      </dgm:t>
    </dgm:pt>
    <dgm:pt modelId="{59C16BCA-50C3-49EB-9F90-998B8E8B5A91}" type="pres">
      <dgm:prSet presAssocID="{25DF406A-F9E5-49CD-A616-21C5B61B2593}" presName="dummy5a" presStyleCnt="0"/>
      <dgm:spPr/>
    </dgm:pt>
    <dgm:pt modelId="{B9D3AFD9-ABA4-466E-B65C-C4B52E1BDDDA}" type="pres">
      <dgm:prSet presAssocID="{25DF406A-F9E5-49CD-A616-21C5B61B2593}" presName="dummy5b" presStyleCnt="0"/>
      <dgm:spPr/>
    </dgm:pt>
    <dgm:pt modelId="{B165DBEC-FFBA-4A8B-9AC3-176653FE5815}" type="pres">
      <dgm:prSet presAssocID="{25DF406A-F9E5-49CD-A616-21C5B61B2593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A54F2-498A-41CE-A924-6D8AD216C5A0}" type="pres">
      <dgm:prSet presAssocID="{25DF406A-F9E5-49CD-A616-21C5B61B2593}" presName="wedge6" presStyleLbl="node1" presStyleIdx="5" presStyleCnt="6"/>
      <dgm:spPr/>
      <dgm:t>
        <a:bodyPr/>
        <a:lstStyle/>
        <a:p>
          <a:endParaRPr lang="en-US"/>
        </a:p>
      </dgm:t>
    </dgm:pt>
    <dgm:pt modelId="{AF8DA07A-C953-461A-84E3-C410CBA10D01}" type="pres">
      <dgm:prSet presAssocID="{25DF406A-F9E5-49CD-A616-21C5B61B2593}" presName="dummy6a" presStyleCnt="0"/>
      <dgm:spPr/>
    </dgm:pt>
    <dgm:pt modelId="{2E498787-156A-46A0-8CB6-B82E5D3CF1B2}" type="pres">
      <dgm:prSet presAssocID="{25DF406A-F9E5-49CD-A616-21C5B61B2593}" presName="dummy6b" presStyleCnt="0"/>
      <dgm:spPr/>
    </dgm:pt>
    <dgm:pt modelId="{0B1800C8-A939-4BBA-8951-99C25E14CF76}" type="pres">
      <dgm:prSet presAssocID="{25DF406A-F9E5-49CD-A616-21C5B61B2593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31173-8BEE-47A3-8559-B8DA05C00D99}" type="pres">
      <dgm:prSet presAssocID="{948C6A1D-28E3-4A83-B2D2-0877763146A8}" presName="arrowWedge1" presStyleLbl="fgSibTrans2D1" presStyleIdx="0" presStyleCnt="6" custScaleX="95572"/>
      <dgm:spPr/>
    </dgm:pt>
    <dgm:pt modelId="{65403BA8-D7FC-44BA-838B-C1D4C9B251E7}" type="pres">
      <dgm:prSet presAssocID="{F21A8581-F086-40A9-A386-02513AE560B4}" presName="arrowWedge2" presStyleLbl="fgSibTrans2D1" presStyleIdx="1" presStyleCnt="6"/>
      <dgm:spPr/>
    </dgm:pt>
    <dgm:pt modelId="{15728776-34B2-44F1-8633-F58D69E6FC24}" type="pres">
      <dgm:prSet presAssocID="{EFC947D5-BD18-4C14-A9F5-ADC2347859C0}" presName="arrowWedge3" presStyleLbl="fgSibTrans2D1" presStyleIdx="2" presStyleCnt="6"/>
      <dgm:spPr/>
    </dgm:pt>
    <dgm:pt modelId="{9BF01E7F-869C-499E-8E06-C2965EFAA6EC}" type="pres">
      <dgm:prSet presAssocID="{64B43FE6-E3CB-4373-B51E-7E679A85C396}" presName="arrowWedge4" presStyleLbl="fgSibTrans2D1" presStyleIdx="3" presStyleCnt="6"/>
      <dgm:spPr/>
    </dgm:pt>
    <dgm:pt modelId="{07F415CA-9DC1-4AFC-B60B-6D96C6BE50FD}" type="pres">
      <dgm:prSet presAssocID="{31BEA64F-F726-4E62-B6EF-68F9BEC55F9D}" presName="arrowWedge5" presStyleLbl="fgSibTrans2D1" presStyleIdx="4" presStyleCnt="6"/>
      <dgm:spPr/>
    </dgm:pt>
    <dgm:pt modelId="{B245BEEF-CC84-499F-8CD7-6E1A97005449}" type="pres">
      <dgm:prSet presAssocID="{38BDEFB7-7F8E-4743-A2F8-D448AB2C6C8A}" presName="arrowWedge6" presStyleLbl="fgSibTrans2D1" presStyleIdx="5" presStyleCnt="6"/>
      <dgm:spPr/>
    </dgm:pt>
  </dgm:ptLst>
  <dgm:cxnLst>
    <dgm:cxn modelId="{813CE87A-5F0A-4AEC-8E05-7C5562F041B3}" srcId="{25DF406A-F9E5-49CD-A616-21C5B61B2593}" destId="{1E7F139F-A21E-4A3C-934A-88C5083BA195}" srcOrd="4" destOrd="0" parTransId="{FEB647A5-FABD-417A-AC88-C85368B7EE2E}" sibTransId="{31BEA64F-F726-4E62-B6EF-68F9BEC55F9D}"/>
    <dgm:cxn modelId="{23C427FB-7023-4CEB-A6AE-9C34C7B22ADE}" type="presOf" srcId="{25DF406A-F9E5-49CD-A616-21C5B61B2593}" destId="{A5CA2ACD-5F7A-4595-9D45-1843CC3F0A08}" srcOrd="0" destOrd="0" presId="urn:microsoft.com/office/officeart/2005/8/layout/cycle8"/>
    <dgm:cxn modelId="{7219DA41-7DC7-4844-8B7F-CCC62D50E9F9}" type="presOf" srcId="{58F0B2C8-6958-4E08-A160-4749E6C28E6A}" destId="{D2C24011-8F85-4456-87AC-F1CCA0454A45}" srcOrd="0" destOrd="0" presId="urn:microsoft.com/office/officeart/2005/8/layout/cycle8"/>
    <dgm:cxn modelId="{BE3F414C-0551-4090-9B8F-9AB08E491EDE}" type="presOf" srcId="{1E7F139F-A21E-4A3C-934A-88C5083BA195}" destId="{B165DBEC-FFBA-4A8B-9AC3-176653FE5815}" srcOrd="1" destOrd="0" presId="urn:microsoft.com/office/officeart/2005/8/layout/cycle8"/>
    <dgm:cxn modelId="{7C3B902E-8AB5-4F4B-8BF0-37EB3A288C19}" srcId="{25DF406A-F9E5-49CD-A616-21C5B61B2593}" destId="{84BDB3DA-206D-4D58-9760-1B387C66AEE0}" srcOrd="3" destOrd="0" parTransId="{7F08A4F3-7DFC-48B2-AE0A-693A88DABC9C}" sibTransId="{64B43FE6-E3CB-4373-B51E-7E679A85C396}"/>
    <dgm:cxn modelId="{2086C410-CA59-4528-903D-B7ADC4DF4F8E}" type="presOf" srcId="{26B501D8-7E4C-4AF6-B313-9FB924A2E3CE}" destId="{0B1800C8-A939-4BBA-8951-99C25E14CF76}" srcOrd="1" destOrd="0" presId="urn:microsoft.com/office/officeart/2005/8/layout/cycle8"/>
    <dgm:cxn modelId="{4B051700-FFB2-4746-9CA8-4BB25CC789EA}" type="presOf" srcId="{1E7F139F-A21E-4A3C-934A-88C5083BA195}" destId="{8E2FC425-FAC1-46F2-869A-034A0E32EC34}" srcOrd="0" destOrd="0" presId="urn:microsoft.com/office/officeart/2005/8/layout/cycle8"/>
    <dgm:cxn modelId="{764B75F1-1FA1-46E2-A562-BD7C3ECB353E}" srcId="{25DF406A-F9E5-49CD-A616-21C5B61B2593}" destId="{8D521FA9-4AB5-4E88-9DAB-1962BE11D44F}" srcOrd="2" destOrd="0" parTransId="{6E39C7C6-A4E7-4952-AAE4-7DEE4A25F93C}" sibTransId="{EFC947D5-BD18-4C14-A9F5-ADC2347859C0}"/>
    <dgm:cxn modelId="{EC2752F0-CFC0-484D-8517-C0A181663BF4}" type="presOf" srcId="{26B501D8-7E4C-4AF6-B313-9FB924A2E3CE}" destId="{E7BA54F2-498A-41CE-A924-6D8AD216C5A0}" srcOrd="0" destOrd="0" presId="urn:microsoft.com/office/officeart/2005/8/layout/cycle8"/>
    <dgm:cxn modelId="{7604F840-6126-4E9F-A471-036A3822BE3E}" type="presOf" srcId="{58F0B2C8-6958-4E08-A160-4749E6C28E6A}" destId="{BE3CE6DA-864C-4B1B-B17C-A4F015E51EE2}" srcOrd="1" destOrd="0" presId="urn:microsoft.com/office/officeart/2005/8/layout/cycle8"/>
    <dgm:cxn modelId="{FAE73E71-D729-4B92-97FC-0FA2BF4F6501}" type="presOf" srcId="{8D521FA9-4AB5-4E88-9DAB-1962BE11D44F}" destId="{7693313E-E2DF-4BA5-8AF7-DD0314A28720}" srcOrd="0" destOrd="0" presId="urn:microsoft.com/office/officeart/2005/8/layout/cycle8"/>
    <dgm:cxn modelId="{70AE73FC-6FAE-484A-8848-0ABE2E562C7F}" type="presOf" srcId="{84BDB3DA-206D-4D58-9760-1B387C66AEE0}" destId="{26ACF9B6-A58D-45D3-AB0D-0CA49EBC4830}" srcOrd="0" destOrd="0" presId="urn:microsoft.com/office/officeart/2005/8/layout/cycle8"/>
    <dgm:cxn modelId="{A71F76BD-9331-47A8-95B7-CC3C6EC26941}" type="presOf" srcId="{8D521FA9-4AB5-4E88-9DAB-1962BE11D44F}" destId="{EA8DC047-0722-49C8-87B1-A95729749B18}" srcOrd="1" destOrd="0" presId="urn:microsoft.com/office/officeart/2005/8/layout/cycle8"/>
    <dgm:cxn modelId="{6D3AB1D5-C8A9-4F44-823E-E09CF505141E}" srcId="{25DF406A-F9E5-49CD-A616-21C5B61B2593}" destId="{6FF95E8F-5EA6-45C6-A199-076B6CC8C184}" srcOrd="1" destOrd="0" parTransId="{31008766-733C-4077-ADE7-2F4AFEDD87BC}" sibTransId="{F21A8581-F086-40A9-A386-02513AE560B4}"/>
    <dgm:cxn modelId="{9228CAC1-B526-4330-8586-B8FBF61E3E8F}" srcId="{25DF406A-F9E5-49CD-A616-21C5B61B2593}" destId="{58F0B2C8-6958-4E08-A160-4749E6C28E6A}" srcOrd="0" destOrd="0" parTransId="{F318699D-281E-4B70-8BFE-2BD958A40504}" sibTransId="{948C6A1D-28E3-4A83-B2D2-0877763146A8}"/>
    <dgm:cxn modelId="{1C31B773-FEDD-4F08-9D59-F48C2418821B}" srcId="{25DF406A-F9E5-49CD-A616-21C5B61B2593}" destId="{26B501D8-7E4C-4AF6-B313-9FB924A2E3CE}" srcOrd="5" destOrd="0" parTransId="{A17641EF-1496-4C7F-9AD3-79D359DF744E}" sibTransId="{38BDEFB7-7F8E-4743-A2F8-D448AB2C6C8A}"/>
    <dgm:cxn modelId="{2CFC7BD2-7A92-41A7-8D9A-5B648DCAB717}" type="presOf" srcId="{84BDB3DA-206D-4D58-9760-1B387C66AEE0}" destId="{C82741B3-6DA1-4BC6-B6A0-3AC329AF6476}" srcOrd="1" destOrd="0" presId="urn:microsoft.com/office/officeart/2005/8/layout/cycle8"/>
    <dgm:cxn modelId="{D6EBA530-B7B7-4DB9-9058-FE34B5745BF9}" type="presOf" srcId="{6FF95E8F-5EA6-45C6-A199-076B6CC8C184}" destId="{007A3F08-7969-472D-8652-FEE94211E0CA}" srcOrd="1" destOrd="0" presId="urn:microsoft.com/office/officeart/2005/8/layout/cycle8"/>
    <dgm:cxn modelId="{86A52CE7-3145-46DD-AA23-F5250E1641F6}" type="presOf" srcId="{6FF95E8F-5EA6-45C6-A199-076B6CC8C184}" destId="{B4743712-9F65-4A50-B0F1-491E208D1051}" srcOrd="0" destOrd="0" presId="urn:microsoft.com/office/officeart/2005/8/layout/cycle8"/>
    <dgm:cxn modelId="{6A10BEAB-044F-43E7-BB03-2B8F84213DE6}" type="presParOf" srcId="{A5CA2ACD-5F7A-4595-9D45-1843CC3F0A08}" destId="{D2C24011-8F85-4456-87AC-F1CCA0454A45}" srcOrd="0" destOrd="0" presId="urn:microsoft.com/office/officeart/2005/8/layout/cycle8"/>
    <dgm:cxn modelId="{39055331-1A6B-4BCC-BF59-75210B350F41}" type="presParOf" srcId="{A5CA2ACD-5F7A-4595-9D45-1843CC3F0A08}" destId="{C4294C61-0DF2-4733-B7F6-BE2092C7B363}" srcOrd="1" destOrd="0" presId="urn:microsoft.com/office/officeart/2005/8/layout/cycle8"/>
    <dgm:cxn modelId="{56B0797E-7D6C-4A8E-821B-331EE429B060}" type="presParOf" srcId="{A5CA2ACD-5F7A-4595-9D45-1843CC3F0A08}" destId="{BA3C2571-C440-48C1-92C5-9458987A4984}" srcOrd="2" destOrd="0" presId="urn:microsoft.com/office/officeart/2005/8/layout/cycle8"/>
    <dgm:cxn modelId="{1BFD189C-FAA3-4635-B660-B2027234CADC}" type="presParOf" srcId="{A5CA2ACD-5F7A-4595-9D45-1843CC3F0A08}" destId="{BE3CE6DA-864C-4B1B-B17C-A4F015E51EE2}" srcOrd="3" destOrd="0" presId="urn:microsoft.com/office/officeart/2005/8/layout/cycle8"/>
    <dgm:cxn modelId="{8064AD32-86FE-4DD8-BC33-4BF00B3319DD}" type="presParOf" srcId="{A5CA2ACD-5F7A-4595-9D45-1843CC3F0A08}" destId="{B4743712-9F65-4A50-B0F1-491E208D1051}" srcOrd="4" destOrd="0" presId="urn:microsoft.com/office/officeart/2005/8/layout/cycle8"/>
    <dgm:cxn modelId="{64B283DC-F68E-419E-92F3-720BCF033DD2}" type="presParOf" srcId="{A5CA2ACD-5F7A-4595-9D45-1843CC3F0A08}" destId="{73ED5F0E-AF4E-40AD-81B1-056C537F112D}" srcOrd="5" destOrd="0" presId="urn:microsoft.com/office/officeart/2005/8/layout/cycle8"/>
    <dgm:cxn modelId="{30FDAA96-30AB-4BFC-9E4C-E237302B6187}" type="presParOf" srcId="{A5CA2ACD-5F7A-4595-9D45-1843CC3F0A08}" destId="{916FC6AE-5E61-4CA8-9452-753CC14FFB84}" srcOrd="6" destOrd="0" presId="urn:microsoft.com/office/officeart/2005/8/layout/cycle8"/>
    <dgm:cxn modelId="{5EA67399-8265-4F9D-8A60-546590EF8A4C}" type="presParOf" srcId="{A5CA2ACD-5F7A-4595-9D45-1843CC3F0A08}" destId="{007A3F08-7969-472D-8652-FEE94211E0CA}" srcOrd="7" destOrd="0" presId="urn:microsoft.com/office/officeart/2005/8/layout/cycle8"/>
    <dgm:cxn modelId="{A8E04067-AB22-4BE2-A450-17A47ED36AFC}" type="presParOf" srcId="{A5CA2ACD-5F7A-4595-9D45-1843CC3F0A08}" destId="{7693313E-E2DF-4BA5-8AF7-DD0314A28720}" srcOrd="8" destOrd="0" presId="urn:microsoft.com/office/officeart/2005/8/layout/cycle8"/>
    <dgm:cxn modelId="{8A811776-3261-46AC-ACD8-B57038E74258}" type="presParOf" srcId="{A5CA2ACD-5F7A-4595-9D45-1843CC3F0A08}" destId="{A5122160-9266-4707-A65B-C3E532A1E657}" srcOrd="9" destOrd="0" presId="urn:microsoft.com/office/officeart/2005/8/layout/cycle8"/>
    <dgm:cxn modelId="{96AEB661-FE16-4CA4-90B2-C69A13A6B368}" type="presParOf" srcId="{A5CA2ACD-5F7A-4595-9D45-1843CC3F0A08}" destId="{1185805C-FEC7-434E-9B07-4BBFD94CBD33}" srcOrd="10" destOrd="0" presId="urn:microsoft.com/office/officeart/2005/8/layout/cycle8"/>
    <dgm:cxn modelId="{74A18C3A-F9EE-4ACF-9DBD-1D5EC88B3A65}" type="presParOf" srcId="{A5CA2ACD-5F7A-4595-9D45-1843CC3F0A08}" destId="{EA8DC047-0722-49C8-87B1-A95729749B18}" srcOrd="11" destOrd="0" presId="urn:microsoft.com/office/officeart/2005/8/layout/cycle8"/>
    <dgm:cxn modelId="{BD9D80FF-7890-4A45-A8C7-B57E323DDC1E}" type="presParOf" srcId="{A5CA2ACD-5F7A-4595-9D45-1843CC3F0A08}" destId="{26ACF9B6-A58D-45D3-AB0D-0CA49EBC4830}" srcOrd="12" destOrd="0" presId="urn:microsoft.com/office/officeart/2005/8/layout/cycle8"/>
    <dgm:cxn modelId="{E376E6AB-2D71-454F-AA02-89F737FF6AC0}" type="presParOf" srcId="{A5CA2ACD-5F7A-4595-9D45-1843CC3F0A08}" destId="{EFDFF22F-D2AC-49A8-9599-9E5630DA7E23}" srcOrd="13" destOrd="0" presId="urn:microsoft.com/office/officeart/2005/8/layout/cycle8"/>
    <dgm:cxn modelId="{FFFB7905-8B92-40C9-9E20-A88562C76E35}" type="presParOf" srcId="{A5CA2ACD-5F7A-4595-9D45-1843CC3F0A08}" destId="{EF96E2F6-AA83-44CE-B29C-9E58A636B8DC}" srcOrd="14" destOrd="0" presId="urn:microsoft.com/office/officeart/2005/8/layout/cycle8"/>
    <dgm:cxn modelId="{973A089B-F3B6-421D-988B-FF0D7D4282B5}" type="presParOf" srcId="{A5CA2ACD-5F7A-4595-9D45-1843CC3F0A08}" destId="{C82741B3-6DA1-4BC6-B6A0-3AC329AF6476}" srcOrd="15" destOrd="0" presId="urn:microsoft.com/office/officeart/2005/8/layout/cycle8"/>
    <dgm:cxn modelId="{B8876149-500A-47EA-936C-0CA8CBC795DD}" type="presParOf" srcId="{A5CA2ACD-5F7A-4595-9D45-1843CC3F0A08}" destId="{8E2FC425-FAC1-46F2-869A-034A0E32EC34}" srcOrd="16" destOrd="0" presId="urn:microsoft.com/office/officeart/2005/8/layout/cycle8"/>
    <dgm:cxn modelId="{038406DF-D914-46D0-98C1-AF645261094D}" type="presParOf" srcId="{A5CA2ACD-5F7A-4595-9D45-1843CC3F0A08}" destId="{59C16BCA-50C3-49EB-9F90-998B8E8B5A91}" srcOrd="17" destOrd="0" presId="urn:microsoft.com/office/officeart/2005/8/layout/cycle8"/>
    <dgm:cxn modelId="{09CDFE51-4D83-4C19-A359-8923E4C257AC}" type="presParOf" srcId="{A5CA2ACD-5F7A-4595-9D45-1843CC3F0A08}" destId="{B9D3AFD9-ABA4-466E-B65C-C4B52E1BDDDA}" srcOrd="18" destOrd="0" presId="urn:microsoft.com/office/officeart/2005/8/layout/cycle8"/>
    <dgm:cxn modelId="{CC8B2AC3-F4EB-4CD8-8FFD-A112CE3BC6A7}" type="presParOf" srcId="{A5CA2ACD-5F7A-4595-9D45-1843CC3F0A08}" destId="{B165DBEC-FFBA-4A8B-9AC3-176653FE5815}" srcOrd="19" destOrd="0" presId="urn:microsoft.com/office/officeart/2005/8/layout/cycle8"/>
    <dgm:cxn modelId="{353685CD-D032-445D-BC3E-212DCBE46D38}" type="presParOf" srcId="{A5CA2ACD-5F7A-4595-9D45-1843CC3F0A08}" destId="{E7BA54F2-498A-41CE-A924-6D8AD216C5A0}" srcOrd="20" destOrd="0" presId="urn:microsoft.com/office/officeart/2005/8/layout/cycle8"/>
    <dgm:cxn modelId="{06A47BC7-DB3F-49D7-BA80-F318967A2A1B}" type="presParOf" srcId="{A5CA2ACD-5F7A-4595-9D45-1843CC3F0A08}" destId="{AF8DA07A-C953-461A-84E3-C410CBA10D01}" srcOrd="21" destOrd="0" presId="urn:microsoft.com/office/officeart/2005/8/layout/cycle8"/>
    <dgm:cxn modelId="{992229B7-4594-4712-BED0-3A56EBF2DB5E}" type="presParOf" srcId="{A5CA2ACD-5F7A-4595-9D45-1843CC3F0A08}" destId="{2E498787-156A-46A0-8CB6-B82E5D3CF1B2}" srcOrd="22" destOrd="0" presId="urn:microsoft.com/office/officeart/2005/8/layout/cycle8"/>
    <dgm:cxn modelId="{A7561A44-83E0-4695-88FE-3BF410ACD24C}" type="presParOf" srcId="{A5CA2ACD-5F7A-4595-9D45-1843CC3F0A08}" destId="{0B1800C8-A939-4BBA-8951-99C25E14CF76}" srcOrd="23" destOrd="0" presId="urn:microsoft.com/office/officeart/2005/8/layout/cycle8"/>
    <dgm:cxn modelId="{4DA8291C-C7A0-4A6D-98C9-3F782F855743}" type="presParOf" srcId="{A5CA2ACD-5F7A-4595-9D45-1843CC3F0A08}" destId="{0B131173-8BEE-47A3-8559-B8DA05C00D99}" srcOrd="24" destOrd="0" presId="urn:microsoft.com/office/officeart/2005/8/layout/cycle8"/>
    <dgm:cxn modelId="{1AF76DE2-37CB-45AC-B3E0-E963742284FF}" type="presParOf" srcId="{A5CA2ACD-5F7A-4595-9D45-1843CC3F0A08}" destId="{65403BA8-D7FC-44BA-838B-C1D4C9B251E7}" srcOrd="25" destOrd="0" presId="urn:microsoft.com/office/officeart/2005/8/layout/cycle8"/>
    <dgm:cxn modelId="{2D28DE1A-770E-401B-B661-81911212485C}" type="presParOf" srcId="{A5CA2ACD-5F7A-4595-9D45-1843CC3F0A08}" destId="{15728776-34B2-44F1-8633-F58D69E6FC24}" srcOrd="26" destOrd="0" presId="urn:microsoft.com/office/officeart/2005/8/layout/cycle8"/>
    <dgm:cxn modelId="{9D843800-3690-42B3-B486-20A338CA5BD3}" type="presParOf" srcId="{A5CA2ACD-5F7A-4595-9D45-1843CC3F0A08}" destId="{9BF01E7F-869C-499E-8E06-C2965EFAA6EC}" srcOrd="27" destOrd="0" presId="urn:microsoft.com/office/officeart/2005/8/layout/cycle8"/>
    <dgm:cxn modelId="{EDBF421E-568B-4FE3-9191-06CCB7607D5D}" type="presParOf" srcId="{A5CA2ACD-5F7A-4595-9D45-1843CC3F0A08}" destId="{07F415CA-9DC1-4AFC-B60B-6D96C6BE50FD}" srcOrd="28" destOrd="0" presId="urn:microsoft.com/office/officeart/2005/8/layout/cycle8"/>
    <dgm:cxn modelId="{46480E60-1C4A-4054-B42F-969778CE0F70}" type="presParOf" srcId="{A5CA2ACD-5F7A-4595-9D45-1843CC3F0A08}" destId="{B245BEEF-CC84-499F-8CD7-6E1A97005449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C24011-8F85-4456-87AC-F1CCA0454A45}">
      <dsp:nvSpPr>
        <dsp:cNvPr id="0" name=""/>
        <dsp:cNvSpPr/>
      </dsp:nvSpPr>
      <dsp:spPr>
        <a:xfrm>
          <a:off x="1566572" y="243547"/>
          <a:ext cx="3840480" cy="3840480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Hardware Provisioning</a:t>
          </a:r>
          <a:endParaRPr lang="en-US" sz="1200" b="1" kern="1200" dirty="0"/>
        </a:p>
      </dsp:txBody>
      <dsp:txXfrm>
        <a:off x="3578252" y="734123"/>
        <a:ext cx="1005840" cy="777239"/>
      </dsp:txXfrm>
    </dsp:sp>
    <dsp:sp modelId="{B4743712-9F65-4A50-B0F1-491E208D1051}">
      <dsp:nvSpPr>
        <dsp:cNvPr id="0" name=""/>
        <dsp:cNvSpPr/>
      </dsp:nvSpPr>
      <dsp:spPr>
        <a:xfrm>
          <a:off x="1637140" y="347760"/>
          <a:ext cx="3840480" cy="3840480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Virtual Workload Provisioning</a:t>
          </a:r>
          <a:endParaRPr lang="en-US" sz="1200" b="1" kern="1200" dirty="0"/>
        </a:p>
      </dsp:txBody>
      <dsp:txXfrm>
        <a:off x="4243180" y="1902240"/>
        <a:ext cx="1051560" cy="754380"/>
      </dsp:txXfrm>
    </dsp:sp>
    <dsp:sp modelId="{7693313E-E2DF-4BA5-8AF7-DD0314A28720}">
      <dsp:nvSpPr>
        <dsp:cNvPr id="0" name=""/>
        <dsp:cNvSpPr/>
      </dsp:nvSpPr>
      <dsp:spPr>
        <a:xfrm>
          <a:off x="1591420" y="426855"/>
          <a:ext cx="3840480" cy="3840480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OS / Software Deploy, Patching and State Mgmt</a:t>
          </a:r>
          <a:endParaRPr lang="en-US" sz="1200" b="1" kern="1200" dirty="0"/>
        </a:p>
      </dsp:txBody>
      <dsp:txXfrm>
        <a:off x="3603100" y="3022380"/>
        <a:ext cx="1005840" cy="777239"/>
      </dsp:txXfrm>
    </dsp:sp>
    <dsp:sp modelId="{26ACF9B6-A58D-45D3-AB0D-0CA49EBC4830}">
      <dsp:nvSpPr>
        <dsp:cNvPr id="0" name=""/>
        <dsp:cNvSpPr/>
      </dsp:nvSpPr>
      <dsp:spPr>
        <a:xfrm>
          <a:off x="1499980" y="426855"/>
          <a:ext cx="3840480" cy="3840480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Performance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and Health Monitoring</a:t>
          </a:r>
          <a:endParaRPr lang="en-US" sz="1200" b="1" kern="1200" dirty="0"/>
        </a:p>
      </dsp:txBody>
      <dsp:txXfrm>
        <a:off x="2322940" y="3022380"/>
        <a:ext cx="1005840" cy="777239"/>
      </dsp:txXfrm>
    </dsp:sp>
    <dsp:sp modelId="{8E2FC425-FAC1-46F2-869A-034A0E32EC34}">
      <dsp:nvSpPr>
        <dsp:cNvPr id="0" name=""/>
        <dsp:cNvSpPr/>
      </dsp:nvSpPr>
      <dsp:spPr>
        <a:xfrm>
          <a:off x="1454260" y="347760"/>
          <a:ext cx="3840480" cy="3840480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Disaster Recovery</a:t>
          </a:r>
          <a:endParaRPr lang="en-US" sz="1200" b="1" kern="1200" dirty="0"/>
        </a:p>
      </dsp:txBody>
      <dsp:txXfrm>
        <a:off x="1637140" y="1902240"/>
        <a:ext cx="1051560" cy="754380"/>
      </dsp:txXfrm>
    </dsp:sp>
    <dsp:sp modelId="{E7BA54F2-498A-41CE-A924-6D8AD216C5A0}">
      <dsp:nvSpPr>
        <dsp:cNvPr id="0" name=""/>
        <dsp:cNvSpPr/>
      </dsp:nvSpPr>
      <dsp:spPr>
        <a:xfrm>
          <a:off x="1499980" y="268664"/>
          <a:ext cx="3840480" cy="3840480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Backup</a:t>
          </a:r>
        </a:p>
      </dsp:txBody>
      <dsp:txXfrm>
        <a:off x="2322940" y="759239"/>
        <a:ext cx="1005840" cy="777239"/>
      </dsp:txXfrm>
    </dsp:sp>
    <dsp:sp modelId="{0B131173-8BEE-47A3-8559-B8DA05C00D99}">
      <dsp:nvSpPr>
        <dsp:cNvPr id="0" name=""/>
        <dsp:cNvSpPr/>
      </dsp:nvSpPr>
      <dsp:spPr>
        <a:xfrm>
          <a:off x="1424243" y="5803"/>
          <a:ext cx="4124856" cy="4315968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403BA8-D7FC-44BA-838B-C1D4C9B251E7}">
      <dsp:nvSpPr>
        <dsp:cNvPr id="0" name=""/>
        <dsp:cNvSpPr/>
      </dsp:nvSpPr>
      <dsp:spPr>
        <a:xfrm>
          <a:off x="1399256" y="110016"/>
          <a:ext cx="4315968" cy="4315968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728776-34B2-44F1-8633-F58D69E6FC24}">
      <dsp:nvSpPr>
        <dsp:cNvPr id="0" name=""/>
        <dsp:cNvSpPr/>
      </dsp:nvSpPr>
      <dsp:spPr>
        <a:xfrm>
          <a:off x="1353536" y="189111"/>
          <a:ext cx="4315968" cy="4315968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F01E7F-869C-499E-8E06-C2965EFAA6EC}">
      <dsp:nvSpPr>
        <dsp:cNvPr id="0" name=""/>
        <dsp:cNvSpPr/>
      </dsp:nvSpPr>
      <dsp:spPr>
        <a:xfrm>
          <a:off x="1262376" y="189111"/>
          <a:ext cx="4315968" cy="4315968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F415CA-9DC1-4AFC-B60B-6D96C6BE50FD}">
      <dsp:nvSpPr>
        <dsp:cNvPr id="0" name=""/>
        <dsp:cNvSpPr/>
      </dsp:nvSpPr>
      <dsp:spPr>
        <a:xfrm>
          <a:off x="1216656" y="110016"/>
          <a:ext cx="4315968" cy="4315968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45BEEF-CC84-499F-8CD7-6E1A97005449}">
      <dsp:nvSpPr>
        <dsp:cNvPr id="0" name=""/>
        <dsp:cNvSpPr/>
      </dsp:nvSpPr>
      <dsp:spPr>
        <a:xfrm>
          <a:off x="1262376" y="30920"/>
          <a:ext cx="4315968" cy="4315968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D0694-B5B4-49DC-B775-7295EF4DCD86}" type="datetimeFigureOut">
              <a:rPr lang="en-US" smtClean="0"/>
              <a:t>6/18/2009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D9883-0597-4E19-8351-C524EC6ED9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61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61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61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61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fld id="{AE6DA61F-3399-41A2-84E2-B45D2905D8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1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1" charset="0"/>
        <a:ea typeface="MS PGothic" pitchFamily="3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1" charset="0"/>
        <a:ea typeface="MS PGothic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1" charset="0"/>
        <a:ea typeface="MS PGothic" pitchFamily="34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1" charset="0"/>
        <a:ea typeface="MS PGothic" pitchFamily="34" charset="-128"/>
        <a:cs typeface="MS PGothic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9E8CA-AB43-4988-90B7-B2E347DC307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9E8CA-AB43-4988-90B7-B2E347DC307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096841">
              <a:spcAft>
                <a:spcPts val="400"/>
              </a:spcAft>
            </a:pPr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711">
              <a:defRPr/>
            </a:pPr>
            <a:fld id="{9A15B998-8BBF-4A18-9515-4489C1623C7F}" type="slidenum">
              <a:rPr lang="en-US"/>
              <a:pPr defTabSz="912711"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5B998-8BBF-4A18-9515-4489C1623C7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5B998-8BBF-4A18-9515-4489C1623C7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BA44F-9B38-453F-AE7B-E3242ED256E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9E8CA-AB43-4988-90B7-B2E347DC307F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9E8CA-AB43-4988-90B7-B2E347DC307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5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9E8CA-AB43-4988-90B7-B2E347DC307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4EB2F-2018-4406-88DD-B6F51B51D196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945DCDA-6E4B-4F40-B80B-9ED8414BCB69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945DCDA-6E4B-4F40-B80B-9ED8414BCB69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29E26-5A3B-4A1F-A30C-456A91DA67B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9E8CA-AB43-4988-90B7-B2E347DC307F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9E8CA-AB43-4988-90B7-B2E347DC307F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8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67355-AA5B-41C0-B889-97B792D9125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" name="Notes Placeholder 1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9E8CA-AB43-4988-90B7-B2E347DC307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9E8CA-AB43-4988-90B7-B2E347DC307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9E8CA-AB43-4988-90B7-B2E347DC307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9E8CA-AB43-4988-90B7-B2E347DC307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88DFC4-50BE-45C0-86A5-543FBAC766ED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ost_Days_PPT_cover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5334000"/>
            <a:ext cx="4572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0"/>
            <a:ext cx="8229600" cy="762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 algn="r">
              <a:defRPr sz="5400"/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pic>
        <p:nvPicPr>
          <p:cNvPr id="3" name="Picture 2" descr="dots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302832" y="4648200"/>
            <a:ext cx="5460168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8" r:id="rId4"/>
    <p:sldLayoutId id="2147483660" r:id="rId5"/>
    <p:sldLayoutId id="214748367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Segoe" pitchFamily="61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Segoe" pitchFamily="61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Segoe" pitchFamily="61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Segoe" pitchFamily="61" charset="0"/>
          <a:ea typeface="MS PGothic" pitchFamily="34" charset="-128"/>
          <a:cs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3C86BD"/>
          </a:solidFill>
          <a:latin typeface="Segoe" pitchFamily="61" charset="0"/>
          <a:ea typeface="MS PGothic" pitchFamily="34" charset="-128"/>
          <a:cs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3C86BD"/>
          </a:solidFill>
          <a:latin typeface="Segoe" pitchFamily="61" charset="0"/>
          <a:ea typeface="MS PGothic" pitchFamily="34" charset="-128"/>
          <a:cs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3C86BD"/>
          </a:solidFill>
          <a:latin typeface="Segoe" pitchFamily="61" charset="0"/>
          <a:ea typeface="MS PGothic" pitchFamily="34" charset="-128"/>
          <a:cs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3C86BD"/>
          </a:solidFill>
          <a:latin typeface="Segoe" pitchFamily="61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8BEE2"/>
        </a:buClr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8BEE2"/>
        </a:buClr>
        <a:buChar char="–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8BEE2"/>
        </a:buClr>
        <a:buChar char="•"/>
        <a:defRPr sz="16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8BEE2"/>
        </a:buClr>
        <a:buChar char="–"/>
        <a:defRPr sz="16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8BEE2"/>
        </a:buClr>
        <a:buChar char="»"/>
        <a:defRPr sz="16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C86BD"/>
        </a:buClr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C86BD"/>
        </a:buClr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C86BD"/>
        </a:buClr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C86BD"/>
        </a:buClr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34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3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diagramData" Target="../diagrams/data1.xml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png"/><Relationship Id="rId7" Type="http://schemas.openxmlformats.org/officeDocument/2006/relationships/image" Target="../media/image9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19" Type="http://schemas.openxmlformats.org/officeDocument/2006/relationships/image" Target="../media/image137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p.net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rtner.microsoft.com/US/program/pmcommsector" TargetMode="External"/><Relationship Id="rId5" Type="http://schemas.openxmlformats.org/officeDocument/2006/relationships/hyperlink" Target="http://www.microsoft.com/hosting" TargetMode="External"/><Relationship Id="rId4" Type="http://schemas.openxmlformats.org/officeDocument/2006/relationships/hyperlink" Target="http://www.iis.net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038600" y="4495800"/>
            <a:ext cx="4572000" cy="1447800"/>
          </a:xfrm>
          <a:solidFill>
            <a:srgbClr val="275784"/>
          </a:solidFill>
        </p:spPr>
        <p:txBody>
          <a:bodyPr/>
          <a:lstStyle/>
          <a:p>
            <a:pPr algn="ctr"/>
            <a:r>
              <a:rPr lang="en-US" sz="3200" dirty="0" smtClean="0"/>
              <a:t>Why Hosters/Partners Should Care About Software-plus-Services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59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2800" dirty="0" smtClean="0"/>
              <a:t>Mix, Match, Deliver and Grow</a:t>
            </a:r>
            <a:endParaRPr lang="en-US" sz="2800" dirty="0"/>
          </a:p>
        </p:txBody>
      </p:sp>
      <p:grpSp>
        <p:nvGrpSpPr>
          <p:cNvPr id="2" name="Group 39"/>
          <p:cNvGrpSpPr/>
          <p:nvPr/>
        </p:nvGrpSpPr>
        <p:grpSpPr>
          <a:xfrm>
            <a:off x="7162800" y="2895600"/>
            <a:ext cx="1752600" cy="1676400"/>
            <a:chOff x="5791200" y="2771775"/>
            <a:chExt cx="1752600" cy="1676400"/>
          </a:xfrm>
        </p:grpSpPr>
        <p:pic>
          <p:nvPicPr>
            <p:cNvPr id="34" name="Picture 33" descr="circle2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934075" y="2876550"/>
              <a:ext cx="1466850" cy="1466850"/>
            </a:xfrm>
            <a:prstGeom prst="rect">
              <a:avLst/>
            </a:prstGeom>
            <a:ln>
              <a:noFill/>
            </a:ln>
          </p:spPr>
        </p:pic>
        <p:sp>
          <p:nvSpPr>
            <p:cNvPr id="99" name="TextBox 98"/>
            <p:cNvSpPr txBox="1"/>
            <p:nvPr/>
          </p:nvSpPr>
          <p:spPr>
            <a:xfrm>
              <a:off x="5791200" y="2771775"/>
              <a:ext cx="1752600" cy="1676400"/>
            </a:xfrm>
            <a:prstGeom prst="rect">
              <a:avLst/>
            </a:prstGeom>
            <a:noFill/>
          </p:spPr>
          <p:txBody>
            <a:bodyPr wrap="none" rtlCol="0">
              <a:prstTxWarp prst="textCircle">
                <a:avLst>
                  <a:gd name="adj" fmla="val 10800004"/>
                </a:avLst>
              </a:prstTxWarp>
              <a:spAutoFit/>
            </a:bodyPr>
            <a:lstStyle/>
            <a:p>
              <a:r>
                <a:rPr lang="en-US" sz="1100" dirty="0" smtClean="0"/>
                <a:t>COMMUNICATE . COLLABORATE . TRADE . IT INFRASTRUCTURE . WEB 2.0 EXPERIENCE</a:t>
              </a:r>
              <a:endParaRPr lang="en-US" sz="11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76950" y="3076575"/>
              <a:ext cx="12382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 smtClean="0"/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TOTAL CUSTOMER EXPERIENCE</a:t>
              </a:r>
            </a:p>
            <a:p>
              <a:endParaRPr lang="en-US" sz="1200" dirty="0"/>
            </a:p>
          </p:txBody>
        </p:sp>
      </p:grpSp>
      <p:pic>
        <p:nvPicPr>
          <p:cNvPr id="78" name="Picture 4" descr="C:\Users\tobrien\Desktop\MediaBin_Items_1\Exchange-online_bL_r.pn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838995" y="1676400"/>
            <a:ext cx="897527" cy="25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Picture 5" descr="C:\Users\tobrien\Desktop\MediaBin_Items_1\ofc-Comm-Online_rgb_r.pn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835839" y="1200912"/>
            <a:ext cx="1603356" cy="246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Picture 79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828786" y="4706112"/>
            <a:ext cx="1000809" cy="246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1" descr="Exchng-Host-Svcs_white.png"/>
          <p:cNvPicPr>
            <a:picLocks noChangeAspect="1" noChangeArrowheads="1"/>
          </p:cNvPicPr>
          <p:nvPr/>
        </p:nvPicPr>
        <p:blipFill>
          <a:blip r:embed="rId7" cstate="email">
            <a:lum bright="100000"/>
          </a:blip>
          <a:srcRect/>
          <a:stretch>
            <a:fillRect/>
          </a:stretch>
        </p:blipFill>
        <p:spPr bwMode="auto">
          <a:xfrm>
            <a:off x="838995" y="3048000"/>
            <a:ext cx="794544" cy="347472"/>
          </a:xfrm>
          <a:prstGeom prst="rect">
            <a:avLst/>
          </a:prstGeom>
          <a:noFill/>
        </p:spPr>
      </p:pic>
      <p:pic>
        <p:nvPicPr>
          <p:cNvPr id="83" name="Picture 3" descr="V:\Designer Resources\MS Resources\Colors and Logos\Logos\sharepoint online - no Ofc\ShrPt-Online_h_bL.png"/>
          <p:cNvPicPr>
            <a:picLocks noChangeAspect="1" noChangeArrowheads="1"/>
          </p:cNvPicPr>
          <p:nvPr/>
        </p:nvPicPr>
        <p:blipFill>
          <a:blip r:embed="rId8" cstate="email">
            <a:lum bright="100000"/>
          </a:blip>
          <a:srcRect/>
          <a:stretch>
            <a:fillRect/>
          </a:stretch>
        </p:blipFill>
        <p:spPr bwMode="auto">
          <a:xfrm>
            <a:off x="838995" y="856488"/>
            <a:ext cx="974743" cy="210312"/>
          </a:xfrm>
          <a:prstGeom prst="rect">
            <a:avLst/>
          </a:prstGeom>
          <a:noFill/>
        </p:spPr>
      </p:pic>
      <p:pic>
        <p:nvPicPr>
          <p:cNvPr id="33" name="Picture 32" descr="WS08-HypeV_v_rgb_r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38768" y="3505200"/>
            <a:ext cx="1067027" cy="685800"/>
          </a:xfrm>
          <a:prstGeom prst="rect">
            <a:avLst/>
          </a:prstGeom>
        </p:spPr>
      </p:pic>
      <p:pic>
        <p:nvPicPr>
          <p:cNvPr id="35" name="Picture 34" descr="SQL_horizontal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830308" y="5044440"/>
            <a:ext cx="846887" cy="365760"/>
          </a:xfrm>
          <a:prstGeom prst="rect">
            <a:avLst/>
          </a:prstGeom>
        </p:spPr>
      </p:pic>
      <p:pic>
        <p:nvPicPr>
          <p:cNvPr id="36" name="Picture 35" descr="ofc-ShrPtSvr07_rgb_r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816950" y="2621280"/>
            <a:ext cx="1546045" cy="274320"/>
          </a:xfrm>
          <a:prstGeom prst="rect">
            <a:avLst/>
          </a:prstGeom>
        </p:spPr>
      </p:pic>
      <p:pic>
        <p:nvPicPr>
          <p:cNvPr id="42" name="Picture 18" descr="Sl_h_rgb_r.png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40777" y="5852160"/>
            <a:ext cx="684018" cy="32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Dynamics CRM 4.0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62795" y="5410200"/>
            <a:ext cx="1598894" cy="384048"/>
          </a:xfrm>
          <a:prstGeom prst="rect">
            <a:avLst/>
          </a:prstGeom>
        </p:spPr>
      </p:pic>
      <p:pic>
        <p:nvPicPr>
          <p:cNvPr id="47" name="Picture 3" descr="C:\Users\mcorley\AppData\Local\Microsoft\Windows\Temporary Internet Files\Content.Outlook\4ZPGV9LD\dyn-CRM-online_rgb_r.png"/>
          <p:cNvPicPr>
            <a:picLocks noChangeAspect="1" noChangeArrowheads="1"/>
          </p:cNvPicPr>
          <p:nvPr/>
        </p:nvPicPr>
        <p:blipFill>
          <a:blip r:embed="rId14" cstate="email"/>
          <a:stretch>
            <a:fillRect/>
          </a:stretch>
        </p:blipFill>
        <p:spPr bwMode="auto">
          <a:xfrm>
            <a:off x="762795" y="1996440"/>
            <a:ext cx="1733482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hameedm.REDMOND\Desktop\deletemelater\vista 5728 icons png\connect.dll_I27d9_0409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562600" y="990600"/>
            <a:ext cx="795528" cy="79552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743200" y="1862554"/>
            <a:ext cx="381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Enterprise class software hosted by Microsoft. Sold through partners as a subscribed service. </a:t>
            </a:r>
            <a:endParaRPr lang="en-US" sz="1400" dirty="0"/>
          </a:p>
        </p:txBody>
      </p:sp>
      <p:pic>
        <p:nvPicPr>
          <p:cNvPr id="24" name="Picture 2" descr="C:\Users\hameedm.REDMOND\Desktop\deletemelater\vista 5728 icons png\connect.dll_I27d9_0409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986272" y="5410200"/>
            <a:ext cx="795528" cy="79552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743200" y="556260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Roll out your own brand of service</a:t>
            </a:r>
          </a:p>
          <a:p>
            <a:r>
              <a:rPr lang="en-US" sz="1400" dirty="0" smtClean="0"/>
              <a:t>by sourcing from a partner ecosystem.</a:t>
            </a:r>
            <a:endParaRPr lang="en-US" sz="1400" dirty="0"/>
          </a:p>
        </p:txBody>
      </p:sp>
      <p:sp>
        <p:nvSpPr>
          <p:cNvPr id="31" name="Rectangle 30"/>
          <p:cNvSpPr/>
          <p:nvPr/>
        </p:nvSpPr>
        <p:spPr>
          <a:xfrm>
            <a:off x="2743200" y="3733800"/>
            <a:ext cx="365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License Microsoft products on a monthly basis. Host and deliver subscription based software services.</a:t>
            </a:r>
            <a:endParaRPr lang="en-US" sz="1400" dirty="0"/>
          </a:p>
        </p:txBody>
      </p:sp>
      <p:sp>
        <p:nvSpPr>
          <p:cNvPr id="45" name="Flowchart: Process 44"/>
          <p:cNvSpPr/>
          <p:nvPr/>
        </p:nvSpPr>
        <p:spPr>
          <a:xfrm>
            <a:off x="2590800" y="2743200"/>
            <a:ext cx="3886200" cy="2057400"/>
          </a:xfrm>
          <a:prstGeom prst="flowChartProcess">
            <a:avLst/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rot="5400000">
            <a:off x="2935289" y="2704306"/>
            <a:ext cx="533400" cy="1588"/>
          </a:xfrm>
          <a:prstGeom prst="line">
            <a:avLst/>
          </a:prstGeom>
          <a:ln w="25400">
            <a:solidFill>
              <a:srgbClr val="6699F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3200400" y="2971800"/>
            <a:ext cx="3886200" cy="1588"/>
          </a:xfrm>
          <a:prstGeom prst="straightConnector1">
            <a:avLst/>
          </a:prstGeom>
          <a:ln w="25400">
            <a:solidFill>
              <a:srgbClr val="66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2972992" y="4800203"/>
            <a:ext cx="456406" cy="1588"/>
          </a:xfrm>
          <a:prstGeom prst="line">
            <a:avLst/>
          </a:prstGeom>
          <a:ln w="25400">
            <a:solidFill>
              <a:srgbClr val="7030A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3200400" y="4572000"/>
            <a:ext cx="3886200" cy="1588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5562600" y="3657600"/>
            <a:ext cx="1295400" cy="1588"/>
          </a:xfrm>
          <a:prstGeom prst="straightConnector1">
            <a:avLst/>
          </a:prstGeom>
          <a:ln w="25400">
            <a:solidFill>
              <a:srgbClr val="00B05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114800" y="2438400"/>
            <a:ext cx="60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YOU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9" name="Picture 48" descr="building2.pn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4843564" y="3048000"/>
            <a:ext cx="795236" cy="6858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819400" y="1524000"/>
            <a:ext cx="2971800" cy="30777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Resell Microsoft Online Services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19400" y="5181600"/>
            <a:ext cx="3276600" cy="3077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</a:rPr>
              <a:t>Source from White Label Providers </a:t>
            </a:r>
            <a:endParaRPr lang="en-US" sz="1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19400" y="3429000"/>
            <a:ext cx="1981200" cy="33855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Segoe" charset="0"/>
              </a:rPr>
              <a:t>Host &amp; Deliver</a:t>
            </a:r>
            <a:endParaRPr lang="en-US" sz="1600" b="1" dirty="0">
              <a:solidFill>
                <a:schemeClr val="bg1"/>
              </a:solidFill>
              <a:latin typeface="Segoe" charset="0"/>
            </a:endParaRPr>
          </a:p>
        </p:txBody>
      </p:sp>
      <p:pic>
        <p:nvPicPr>
          <p:cNvPr id="38" name="Picture 2" descr="W:\TRANSFER\MBupload\SERVER-new\Logo\SystemCenter\SystemCenter\SysCnt_h_rgb_r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62000" y="4328160"/>
            <a:ext cx="1510819" cy="3200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z="4400" dirty="0" smtClean="0"/>
              <a:t>Resell Microsoft Online Services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Microsoft Online Services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Enterprise-class software delivered as subscription service hosted by Microsoft and sold with partners </a:t>
            </a:r>
          </a:p>
          <a:p>
            <a:r>
              <a:rPr lang="en-US" dirty="0" smtClean="0"/>
              <a:t>Expand reach, increase velocity, and grow revenue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352800"/>
            <a:ext cx="5004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Business Productivity Online Suite</a:t>
            </a:r>
            <a:endParaRPr lang="en-US" sz="2800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66800" y="3884612"/>
            <a:ext cx="4038600" cy="1588"/>
          </a:xfrm>
          <a:prstGeom prst="line">
            <a:avLst/>
          </a:prstGeom>
          <a:ln w="28575">
            <a:gradFill flip="none" rotWithShape="1">
              <a:gsLst>
                <a:gs pos="0">
                  <a:schemeClr val="tx1">
                    <a:alpha val="0"/>
                  </a:schemeClr>
                </a:gs>
                <a:gs pos="50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tobrien\Desktop\ofc-SharePt-online_rgb_r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39880" y="5410200"/>
            <a:ext cx="2961120" cy="384048"/>
          </a:xfrm>
          <a:prstGeom prst="rect">
            <a:avLst/>
          </a:prstGeom>
          <a:noFill/>
        </p:spPr>
      </p:pic>
      <p:pic>
        <p:nvPicPr>
          <p:cNvPr id="9" name="Picture 4" descr="C:\Users\tobrien\Desktop\MediaBin_Items_1\Exchange-online_bL_r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" y="4797552"/>
            <a:ext cx="1920240" cy="384048"/>
          </a:xfrm>
          <a:prstGeom prst="rect">
            <a:avLst/>
          </a:prstGeom>
          <a:noFill/>
        </p:spPr>
      </p:pic>
      <p:pic>
        <p:nvPicPr>
          <p:cNvPr id="10" name="Picture 5" descr="C:\Users\tobrien\Desktop\MediaBin_Items_1\ofc-Comm-Online_rgb_r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19600" y="4724400"/>
            <a:ext cx="3578561" cy="381000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14400" y="4191000"/>
            <a:ext cx="2243647" cy="38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 descr="C:\Program Files\Microsoft Resource DVD Artwork\DVD_ART\BoxShots_Logos\Exchange Hosted Services\exchange hosted services logo rev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19554" y="5334000"/>
            <a:ext cx="1671246" cy="51206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15000" y="347246"/>
            <a:ext cx="3200400" cy="30777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Resell Microsoft Online Services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4" name="Picture 3" descr="C:\Users\mcorley\AppData\Local\Microsoft\Windows\Temporary Internet Files\Content.Outlook\4ZPGV9LD\dyn-CRM-online_rgb_r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03447" y="3962400"/>
            <a:ext cx="3497553" cy="512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z="4400" dirty="0" smtClean="0"/>
              <a:t>Source From </a:t>
            </a:r>
            <a:br>
              <a:rPr lang="en-US" sz="4400" dirty="0" smtClean="0"/>
            </a:br>
            <a:r>
              <a:rPr lang="en-US" sz="4400" dirty="0" smtClean="0"/>
              <a:t>White-Label Providers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Repackage &amp; Accelerate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48200" cy="4800600"/>
          </a:xfrm>
        </p:spPr>
        <p:txBody>
          <a:bodyPr/>
          <a:lstStyle/>
          <a:p>
            <a:r>
              <a:rPr lang="en-US" dirty="0" smtClean="0"/>
              <a:t>Sign up as a reseller</a:t>
            </a:r>
          </a:p>
          <a:p>
            <a:pPr>
              <a:tabLst>
                <a:tab pos="865188" algn="l"/>
              </a:tabLst>
            </a:pPr>
            <a:r>
              <a:rPr lang="en-US" dirty="0" smtClean="0"/>
              <a:t>Deliver services under your own brand</a:t>
            </a:r>
          </a:p>
          <a:p>
            <a:r>
              <a:rPr lang="en-US" dirty="0" smtClean="0"/>
              <a:t>Own customer relationship</a:t>
            </a:r>
          </a:p>
          <a:p>
            <a:r>
              <a:rPr lang="en-US" dirty="0" smtClean="0"/>
              <a:t>Reduced operations and support costs</a:t>
            </a:r>
          </a:p>
          <a:p>
            <a:r>
              <a:rPr lang="en-US" dirty="0" smtClean="0"/>
              <a:t>No capital expenditures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5400" y="2209800"/>
            <a:ext cx="37719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181600" y="347246"/>
            <a:ext cx="3733800" cy="33855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Source From White-Label Providers 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Host and Deliver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/>
          <p:cNvSpPr>
            <a:spLocks/>
          </p:cNvSpPr>
          <p:nvPr/>
        </p:nvSpPr>
        <p:spPr bwMode="auto">
          <a:xfrm flipV="1">
            <a:off x="609600" y="3429000"/>
            <a:ext cx="7696200" cy="24384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 val="76000"/>
            </a:schemeClr>
          </a:solidFill>
          <a:ln w="38100">
            <a:noFill/>
          </a:ln>
          <a:effectLst/>
          <a:scene3d>
            <a:camera prst="orthographicFront"/>
            <a:lightRig rig="flat" dir="t">
              <a:rot lat="0" lon="0" rev="5400000"/>
            </a:lightRig>
          </a:scene3d>
          <a:sp3d>
            <a:bevelT w="38100" h="38100" prst="softRound"/>
            <a:bevelB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 defTabSz="822325">
              <a:lnSpc>
                <a:spcPct val="85000"/>
              </a:lnSpc>
              <a:defRPr/>
            </a:pPr>
            <a:endParaRPr lang="en-US" altLang="zh-CN" sz="2000" dirty="0">
              <a:solidFill>
                <a:srgbClr val="FFFFFF"/>
              </a:solidFill>
              <a:effectLst>
                <a:outerShdw blurRad="38100" dist="38100" dir="2700000" algn="tl">
                  <a:srgbClr val="050595"/>
                </a:outerShdw>
              </a:effectLst>
              <a:latin typeface="Segoe Semibold"/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Host and Deliver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License Microsoft products on a monthly basis through the Services Provider License Agreement (SPLA).</a:t>
            </a:r>
          </a:p>
          <a:p>
            <a:r>
              <a:rPr lang="en-US" dirty="0" smtClean="0"/>
              <a:t>Use these products to host and deliver software services to your customers.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5052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Windows Hosting Platform</a:t>
            </a:r>
            <a:endParaRPr lang="en-US" sz="2800" dirty="0"/>
          </a:p>
        </p:txBody>
      </p:sp>
      <p:pic>
        <p:nvPicPr>
          <p:cNvPr id="8" name="Picture 7" descr="Win_ShrPt_h_rgb_ai-[Convert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24200" y="5334000"/>
            <a:ext cx="1741169" cy="343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7" descr="C:\Program Files\Microsoft Resource DVD Artwork\DVD_ART\BoxShots_Logos\Silverlight\Silverlight h c revers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ltGray">
          <a:xfrm>
            <a:off x="2743200" y="4038600"/>
            <a:ext cx="1447800" cy="47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Program Files\Microsoft Resource DVD Artwork\DVD_ART\BoxShots_Logos\Microsoft .NET - NET\Microsoft .NET logo white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ltGray">
          <a:xfrm>
            <a:off x="3657600" y="4648200"/>
            <a:ext cx="724050" cy="38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WS08-HypeV_v_rgb_r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14400" y="4800600"/>
            <a:ext cx="1879500" cy="838200"/>
          </a:xfrm>
          <a:prstGeom prst="rect">
            <a:avLst/>
          </a:prstGeom>
        </p:spPr>
      </p:pic>
      <p:pic>
        <p:nvPicPr>
          <p:cNvPr id="13" name="Picture 3" descr="C:\Users\marklin\Desktop\PRESENTATIONS\APP PLAT LOGOS\SQL08_bL_r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14400" y="4267200"/>
            <a:ext cx="1659819" cy="34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ofc-ShrPtSvr07_rgb_r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486399" y="4624648"/>
            <a:ext cx="2667001" cy="328352"/>
          </a:xfrm>
          <a:prstGeom prst="rect">
            <a:avLst/>
          </a:prstGeom>
        </p:spPr>
      </p:pic>
      <p:pic>
        <p:nvPicPr>
          <p:cNvPr id="15" name="Picture 14" descr="Dynamics CRM 4.0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572000" y="3962400"/>
            <a:ext cx="2743200" cy="457200"/>
          </a:xfrm>
          <a:prstGeom prst="rect">
            <a:avLst/>
          </a:prstGeom>
        </p:spPr>
      </p:pic>
      <p:pic>
        <p:nvPicPr>
          <p:cNvPr id="16" name="Picture 15" descr="Office Comm Server 2007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486400" y="5181600"/>
            <a:ext cx="2514600" cy="4991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34200" y="347246"/>
            <a:ext cx="1981200" cy="33855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Host &amp; Deliver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0" name="Picture 2" descr="W:\TRANSFER\MBupload\SERVER-new\Logo\SystemCenter\SystemCenter\SysCnt_h_rgb_r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324600" y="3657600"/>
            <a:ext cx="1510819" cy="32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c0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91226" y="838200"/>
            <a:ext cx="3143249" cy="3219450"/>
          </a:xfrm>
          <a:prstGeom prst="rect">
            <a:avLst/>
          </a:prstGeom>
        </p:spPr>
      </p:pic>
      <p:pic>
        <p:nvPicPr>
          <p:cNvPr id="33" name="Picture 32" descr="rec0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33726" y="838200"/>
            <a:ext cx="3143249" cy="3219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2" name="Picture 31" descr="rec0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51" y="838200"/>
            <a:ext cx="3143249" cy="3219450"/>
          </a:xfrm>
          <a:prstGeom prst="rect">
            <a:avLst/>
          </a:prstGeom>
        </p:spPr>
      </p:pic>
      <p:pic>
        <p:nvPicPr>
          <p:cNvPr id="23" name="Picture 22" descr="rec0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4800" y="3810000"/>
            <a:ext cx="8839200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invGray">
          <a:xfrm>
            <a:off x="3487738" y="1524000"/>
            <a:ext cx="2503487" cy="20436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17" tIns="38092" rIns="45717" bIns="38092">
            <a:spAutoFit/>
          </a:bodyPr>
          <a:lstStyle/>
          <a:p>
            <a:pPr>
              <a:lnSpc>
                <a:spcPct val="90000"/>
              </a:lnSpc>
            </a:pPr>
            <a:endParaRPr lang="en-US" sz="1400" b="1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Supports Hot Add Memory and Add/Replace for up to 64 Processors</a:t>
            </a:r>
          </a:p>
          <a:p>
            <a:pPr>
              <a:lnSpc>
                <a:spcPct val="90000"/>
              </a:lnSpc>
            </a:pPr>
            <a:endParaRPr lang="en-US" sz="16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Presentation Virtualization – Application Remoting</a:t>
            </a:r>
          </a:p>
          <a:p>
            <a:pPr>
              <a:lnSpc>
                <a:spcPct val="90000"/>
              </a:lnSpc>
            </a:pPr>
            <a:endParaRPr lang="en-US" sz="1400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Hyper-V Server Virtualization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invGray">
          <a:xfrm>
            <a:off x="685800" y="1753253"/>
            <a:ext cx="2321706" cy="16281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17" tIns="38092" rIns="45717" bIns="38092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Network Access Protection</a:t>
            </a:r>
          </a:p>
          <a:p>
            <a:pPr>
              <a:lnSpc>
                <a:spcPct val="90000"/>
              </a:lnSpc>
            </a:pPr>
            <a:endParaRPr lang="en-US" sz="14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Read-Only Domain Controller </a:t>
            </a:r>
          </a:p>
          <a:p>
            <a:pPr>
              <a:lnSpc>
                <a:spcPct val="90000"/>
              </a:lnSpc>
            </a:pPr>
            <a:endParaRPr lang="en-US" sz="14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Active Directory Rights Management Services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invGray">
          <a:xfrm>
            <a:off x="949325" y="5236677"/>
            <a:ext cx="2174875" cy="1240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17" tIns="38092" rIns="45717" bIns="38092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Server Manager</a:t>
            </a:r>
          </a:p>
          <a:p>
            <a:pPr>
              <a:lnSpc>
                <a:spcPct val="90000"/>
              </a:lnSpc>
            </a:pPr>
            <a:endParaRPr lang="en-US" sz="14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Windows PowerShell™</a:t>
            </a:r>
          </a:p>
          <a:p>
            <a:pPr>
              <a:lnSpc>
                <a:spcPct val="90000"/>
              </a:lnSpc>
            </a:pPr>
            <a:endParaRPr lang="en-US" sz="14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Power Management</a:t>
            </a:r>
          </a:p>
          <a:p>
            <a:pPr>
              <a:lnSpc>
                <a:spcPct val="90000"/>
              </a:lnSpc>
            </a:pPr>
            <a:endParaRPr lang="en-US" sz="14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invGray">
          <a:xfrm>
            <a:off x="5181600" y="5248275"/>
            <a:ext cx="3352800" cy="8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17" tIns="38092" rIns="45717" bIns="38092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Server Core Installation Option – No GUI</a:t>
            </a:r>
          </a:p>
          <a:p>
            <a:pPr>
              <a:lnSpc>
                <a:spcPct val="90000"/>
              </a:lnSpc>
            </a:pPr>
            <a:endParaRPr lang="en-US" sz="14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Enhancements to Failover Clustering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invGray">
          <a:xfrm>
            <a:off x="6339914" y="1724025"/>
            <a:ext cx="2499286" cy="20436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17" tIns="38092" rIns="45717" bIns="38092">
            <a:spAutoFit/>
          </a:bodyPr>
          <a:lstStyle/>
          <a:p>
            <a:pPr marL="0" lvl="1" indent="0">
              <a:lnSpc>
                <a:spcPct val="90000"/>
              </a:lnSpc>
            </a:pPr>
            <a:r>
              <a:rPr lang="en-US" sz="1200" b="1" dirty="0">
                <a:solidFill>
                  <a:schemeClr val="bg1"/>
                </a:solidFill>
                <a:latin typeface="+mj-lt"/>
              </a:rPr>
              <a:t>Internet Information Services </a:t>
            </a:r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7.0 compatible with Hosting business model including resellers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  <a:p>
            <a:endParaRPr lang="en-US" sz="1200" b="1" dirty="0">
              <a:solidFill>
                <a:schemeClr val="bg1"/>
              </a:solidFill>
              <a:latin typeface="+mj-lt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Hosting of apps and services</a:t>
            </a:r>
          </a:p>
          <a:p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(.NET, PHP, SharePoint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 </a:t>
            </a:r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)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  <a:p>
            <a:endParaRPr lang="en-US" sz="1200" b="1" dirty="0">
              <a:solidFill>
                <a:schemeClr val="bg1"/>
              </a:solidFill>
              <a:latin typeface="+mj-lt"/>
            </a:endParaRPr>
          </a:p>
          <a:p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Management and lower Infrastructure costs 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  <a:p>
            <a:pPr marL="0" lvl="1" indent="0">
              <a:lnSpc>
                <a:spcPct val="90000"/>
              </a:lnSpc>
            </a:pPr>
            <a:endParaRPr lang="en-US" sz="1400" b="1" dirty="0">
              <a:latin typeface="+mj-lt"/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600075" y="4067175"/>
            <a:ext cx="8267700" cy="581025"/>
            <a:chOff x="600075" y="4067175"/>
            <a:chExt cx="8267700" cy="581025"/>
          </a:xfrm>
        </p:grpSpPr>
        <p:pic>
          <p:nvPicPr>
            <p:cNvPr id="29" name="Picture 28" descr="cyl01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00075" y="4067175"/>
              <a:ext cx="8267700" cy="58102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971800" y="4145518"/>
              <a:ext cx="3581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Solid Foundation</a:t>
              </a:r>
            </a:p>
          </p:txBody>
        </p:sp>
      </p:grpSp>
      <p:grpSp>
        <p:nvGrpSpPr>
          <p:cNvPr id="3" name="Group 49"/>
          <p:cNvGrpSpPr/>
          <p:nvPr/>
        </p:nvGrpSpPr>
        <p:grpSpPr>
          <a:xfrm>
            <a:off x="533400" y="1143000"/>
            <a:ext cx="2552700" cy="561975"/>
            <a:chOff x="533400" y="1143000"/>
            <a:chExt cx="2552700" cy="561975"/>
          </a:xfrm>
        </p:grpSpPr>
        <p:pic>
          <p:nvPicPr>
            <p:cNvPr id="35" name="Picture 34" descr="cyl02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33400" y="1143000"/>
              <a:ext cx="2552700" cy="561975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990600" y="11430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95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bg2">
                      <a:lumMod val="75000"/>
                    </a:schemeClr>
                  </a:solidFill>
                </a:rPr>
                <a:t>Secure</a:t>
              </a:r>
              <a:endParaRPr lang="en-US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 50"/>
          <p:cNvGrpSpPr/>
          <p:nvPr/>
        </p:nvGrpSpPr>
        <p:grpSpPr>
          <a:xfrm>
            <a:off x="3429000" y="1143000"/>
            <a:ext cx="2552700" cy="561975"/>
            <a:chOff x="3429000" y="1143000"/>
            <a:chExt cx="2552700" cy="561975"/>
          </a:xfrm>
        </p:grpSpPr>
        <p:pic>
          <p:nvPicPr>
            <p:cNvPr id="36" name="Picture 35" descr="cyl02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429000" y="1143000"/>
              <a:ext cx="2552700" cy="561975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3810000" y="11430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95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bg2">
                      <a:lumMod val="75000"/>
                    </a:schemeClr>
                  </a:solidFill>
                </a:rPr>
                <a:t>Scalable</a:t>
              </a:r>
              <a:endParaRPr lang="en-US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Group 51"/>
          <p:cNvGrpSpPr/>
          <p:nvPr/>
        </p:nvGrpSpPr>
        <p:grpSpPr>
          <a:xfrm>
            <a:off x="6324600" y="1143000"/>
            <a:ext cx="2552700" cy="561975"/>
            <a:chOff x="6324600" y="1143000"/>
            <a:chExt cx="2552700" cy="561975"/>
          </a:xfrm>
        </p:grpSpPr>
        <p:pic>
          <p:nvPicPr>
            <p:cNvPr id="37" name="Picture 36" descr="cyl02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6324600" y="1143000"/>
              <a:ext cx="2552700" cy="56197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6705600" y="12192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95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 smtClean="0">
                  <a:solidFill>
                    <a:schemeClr val="bg2">
                      <a:lumMod val="75000"/>
                    </a:schemeClr>
                  </a:solidFill>
                </a:rPr>
                <a:t>Built for Web</a:t>
              </a:r>
              <a:endParaRPr lang="en-US" sz="18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oup 47"/>
          <p:cNvGrpSpPr/>
          <p:nvPr/>
        </p:nvGrpSpPr>
        <p:grpSpPr>
          <a:xfrm>
            <a:off x="762000" y="4572000"/>
            <a:ext cx="2552700" cy="561975"/>
            <a:chOff x="762000" y="4572000"/>
            <a:chExt cx="2552700" cy="561975"/>
          </a:xfrm>
        </p:grpSpPr>
        <p:pic>
          <p:nvPicPr>
            <p:cNvPr id="38" name="Picture 37" descr="cyl02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2000" y="4572000"/>
              <a:ext cx="2552700" cy="561975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143000" y="4648200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95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/>
                <a:t>Management</a:t>
              </a:r>
              <a:endParaRPr lang="en-US" sz="2000" b="1" dirty="0"/>
            </a:p>
          </p:txBody>
        </p:sp>
      </p:grpSp>
      <p:grpSp>
        <p:nvGrpSpPr>
          <p:cNvPr id="7" name="Group 48"/>
          <p:cNvGrpSpPr/>
          <p:nvPr/>
        </p:nvGrpSpPr>
        <p:grpSpPr>
          <a:xfrm>
            <a:off x="4953000" y="4572000"/>
            <a:ext cx="3743325" cy="561975"/>
            <a:chOff x="4953000" y="4572000"/>
            <a:chExt cx="3743325" cy="561975"/>
          </a:xfrm>
        </p:grpSpPr>
        <p:pic>
          <p:nvPicPr>
            <p:cNvPr id="44" name="Picture 43" descr="cyl03.pn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4953000" y="4572000"/>
              <a:ext cx="3743325" cy="561975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5715000" y="4648200"/>
              <a:ext cx="2343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95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/>
                <a:t>Reliability</a:t>
              </a:r>
              <a:endParaRPr lang="en-US" sz="2000" b="1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934200" y="347246"/>
            <a:ext cx="1981200" cy="33855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Host &amp; Deliver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43" name="Picture 42" descr="WS08-HypeV_v_rgb_r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866481" y="304800"/>
            <a:ext cx="1829719" cy="6096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rec0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91226" y="838200"/>
            <a:ext cx="3143249" cy="3219450"/>
          </a:xfrm>
          <a:prstGeom prst="rect">
            <a:avLst/>
          </a:prstGeom>
        </p:spPr>
      </p:pic>
      <p:pic>
        <p:nvPicPr>
          <p:cNvPr id="33" name="Picture 32" descr="rec0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33726" y="838200"/>
            <a:ext cx="3143249" cy="3219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2" name="Picture 31" descr="rec0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51" y="838200"/>
            <a:ext cx="3143249" cy="3219450"/>
          </a:xfrm>
          <a:prstGeom prst="rect">
            <a:avLst/>
          </a:prstGeom>
        </p:spPr>
      </p:pic>
      <p:pic>
        <p:nvPicPr>
          <p:cNvPr id="23" name="Picture 22" descr="rec0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4800" y="3810000"/>
            <a:ext cx="8839200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invGray">
          <a:xfrm>
            <a:off x="3487738" y="1524000"/>
            <a:ext cx="2503487" cy="3013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17" tIns="38092" rIns="45717" bIns="38092">
            <a:spAutoFit/>
          </a:bodyPr>
          <a:lstStyle/>
          <a:p>
            <a:pPr>
              <a:lnSpc>
                <a:spcPct val="90000"/>
              </a:lnSpc>
            </a:pPr>
            <a:endParaRPr lang="en-US" sz="1400" b="1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Enables highly scalable and responsive data center environment</a:t>
            </a:r>
          </a:p>
          <a:p>
            <a:pPr>
              <a:lnSpc>
                <a:spcPct val="90000"/>
              </a:lnSpc>
            </a:pPr>
            <a:endParaRPr lang="en-US" sz="1400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Improve server stability and reduced down time</a:t>
            </a:r>
          </a:p>
          <a:p>
            <a:pPr>
              <a:lnSpc>
                <a:spcPct val="90000"/>
              </a:lnSpc>
            </a:pPr>
            <a:endParaRPr lang="en-US" sz="1400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Rapid deployment and monitoring</a:t>
            </a:r>
          </a:p>
          <a:p>
            <a:pPr>
              <a:lnSpc>
                <a:spcPct val="90000"/>
              </a:lnSpc>
            </a:pPr>
            <a:endParaRPr lang="en-US" sz="1400" b="1" dirty="0" smtClean="0">
              <a:latin typeface="+mj-lt"/>
            </a:endParaRPr>
          </a:p>
          <a:p>
            <a:pPr>
              <a:lnSpc>
                <a:spcPct val="90000"/>
              </a:lnSpc>
            </a:pPr>
            <a:endParaRPr lang="en-US" sz="1400" b="1" dirty="0" smtClean="0">
              <a:latin typeface="+mj-lt"/>
            </a:endParaRPr>
          </a:p>
          <a:p>
            <a:pPr>
              <a:lnSpc>
                <a:spcPct val="90000"/>
              </a:lnSpc>
            </a:pPr>
            <a:endParaRPr lang="en-US" sz="1400" b="1" dirty="0" smtClean="0">
              <a:latin typeface="+mj-lt"/>
            </a:endParaRPr>
          </a:p>
          <a:p>
            <a:pPr>
              <a:lnSpc>
                <a:spcPct val="90000"/>
              </a:lnSpc>
            </a:pPr>
            <a:endParaRPr lang="en-US" sz="1400" b="1" dirty="0" smtClean="0">
              <a:latin typeface="+mj-lt"/>
            </a:endParaRPr>
          </a:p>
          <a:p>
            <a:pPr>
              <a:lnSpc>
                <a:spcPct val="90000"/>
              </a:lnSpc>
            </a:pPr>
            <a:endParaRPr lang="en-US" sz="1600" b="1" dirty="0" smtClean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invGray">
          <a:xfrm>
            <a:off x="685800" y="1753253"/>
            <a:ext cx="2321706" cy="16281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17" tIns="38092" rIns="45717" bIns="38092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Reduces IT costs and increase server utilization</a:t>
            </a:r>
          </a:p>
          <a:p>
            <a:pPr>
              <a:lnSpc>
                <a:spcPct val="90000"/>
              </a:lnSpc>
            </a:pPr>
            <a:endParaRPr lang="en-US" sz="1400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Optimizes business, network infrastructure</a:t>
            </a:r>
          </a:p>
          <a:p>
            <a:pPr>
              <a:lnSpc>
                <a:spcPct val="90000"/>
              </a:lnSpc>
            </a:pPr>
            <a:endParaRPr lang="en-US" sz="1400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Simplifies support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invGray">
          <a:xfrm>
            <a:off x="796925" y="4876800"/>
            <a:ext cx="3089275" cy="16281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17" tIns="38092" rIns="45717" bIns="38092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Quick Virtual Machine Migration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en-US" sz="14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High Availability Through Virtual Machine Clustering and Host-Host Connectivity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en-US" sz="1400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Live Snapshots for Backups</a:t>
            </a:r>
            <a:endParaRPr lang="en-US" sz="1400" b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en-US" sz="1400" b="1" dirty="0">
              <a:latin typeface="+mj-lt"/>
              <a:cs typeface="Tahoma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invGray">
          <a:xfrm>
            <a:off x="4800600" y="4821279"/>
            <a:ext cx="3733800" cy="19605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17" tIns="38092" rIns="45717" bIns="38092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Hyper-V. A Server Core Role </a:t>
            </a:r>
          </a:p>
          <a:p>
            <a:pPr>
              <a:lnSpc>
                <a:spcPct val="90000"/>
              </a:lnSpc>
            </a:pPr>
            <a:endParaRPr lang="en-US" sz="1400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Supports Remote Management</a:t>
            </a:r>
          </a:p>
          <a:p>
            <a:pPr>
              <a:lnSpc>
                <a:spcPct val="90000"/>
              </a:lnSpc>
            </a:pPr>
            <a:endParaRPr lang="en-US" sz="1400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Reduced Attack Area</a:t>
            </a:r>
          </a:p>
          <a:p>
            <a:pPr>
              <a:lnSpc>
                <a:spcPct val="90000"/>
              </a:lnSpc>
            </a:pPr>
            <a:endParaRPr lang="en-US" sz="1400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Linux Integration Components for SUSE </a:t>
            </a:r>
          </a:p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Enterprise Server 10 SP1 x86 &amp; x64</a:t>
            </a:r>
          </a:p>
          <a:p>
            <a:pPr>
              <a:lnSpc>
                <a:spcPct val="90000"/>
              </a:lnSpc>
            </a:pPr>
            <a:endParaRPr lang="en-US" sz="1200" b="1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invGray">
          <a:xfrm>
            <a:off x="6339914" y="1724025"/>
            <a:ext cx="2499286" cy="242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17" tIns="38092" rIns="45717" bIns="38092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Easier to deliver application hosting and monitoring</a:t>
            </a:r>
          </a:p>
          <a:p>
            <a:endParaRPr lang="en-US" sz="14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Offer a virtual data center at low cost</a:t>
            </a:r>
          </a:p>
          <a:p>
            <a:endParaRPr lang="en-US" sz="14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ISVs and SMBs get better SLAs from provisioning to disaster recovery</a:t>
            </a:r>
          </a:p>
          <a:p>
            <a:endParaRPr lang="en-US" sz="1400" b="1" dirty="0" smtClean="0">
              <a:solidFill>
                <a:schemeClr val="bg1"/>
              </a:solidFill>
              <a:latin typeface="+mj-lt"/>
            </a:endParaRPr>
          </a:p>
          <a:p>
            <a:pPr marL="0" lvl="1" indent="0">
              <a:lnSpc>
                <a:spcPct val="90000"/>
              </a:lnSpc>
            </a:pPr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600075" y="4067175"/>
            <a:ext cx="8267700" cy="581025"/>
            <a:chOff x="600075" y="4067175"/>
            <a:chExt cx="8267700" cy="581025"/>
          </a:xfrm>
        </p:grpSpPr>
        <p:pic>
          <p:nvPicPr>
            <p:cNvPr id="29" name="Picture 28" descr="cyl01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00075" y="4067175"/>
              <a:ext cx="8267700" cy="581025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981200" y="4145518"/>
              <a:ext cx="579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/>
                <a:t>Hyper-V. An Integral Part of Windows Server 2008</a:t>
              </a:r>
            </a:p>
          </p:txBody>
        </p:sp>
      </p:grpSp>
      <p:grpSp>
        <p:nvGrpSpPr>
          <p:cNvPr id="3" name="Group 49"/>
          <p:cNvGrpSpPr/>
          <p:nvPr/>
        </p:nvGrpSpPr>
        <p:grpSpPr>
          <a:xfrm>
            <a:off x="533400" y="1143000"/>
            <a:ext cx="2552700" cy="561975"/>
            <a:chOff x="533400" y="1143000"/>
            <a:chExt cx="2552700" cy="561975"/>
          </a:xfrm>
        </p:grpSpPr>
        <p:pic>
          <p:nvPicPr>
            <p:cNvPr id="35" name="Picture 34" descr="cyl02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33400" y="1143000"/>
              <a:ext cx="2552700" cy="561975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914400" y="1219200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95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2">
                      <a:lumMod val="75000"/>
                    </a:schemeClr>
                  </a:solidFill>
                </a:rPr>
                <a:t>Lower TCO</a:t>
              </a:r>
              <a:endParaRPr lang="en-US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 50"/>
          <p:cNvGrpSpPr/>
          <p:nvPr/>
        </p:nvGrpSpPr>
        <p:grpSpPr>
          <a:xfrm>
            <a:off x="3429000" y="1143000"/>
            <a:ext cx="2552700" cy="561975"/>
            <a:chOff x="3429000" y="1143000"/>
            <a:chExt cx="2552700" cy="561975"/>
          </a:xfrm>
        </p:grpSpPr>
        <p:pic>
          <p:nvPicPr>
            <p:cNvPr id="36" name="Picture 35" descr="cyl02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429000" y="1143000"/>
              <a:ext cx="2552700" cy="561975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3810000" y="1219200"/>
              <a:ext cx="1752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95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2">
                      <a:lumMod val="75000"/>
                    </a:schemeClr>
                  </a:solidFill>
                </a:rPr>
                <a:t>Dynamic IT</a:t>
              </a:r>
              <a:endParaRPr lang="en-US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Group 51"/>
          <p:cNvGrpSpPr/>
          <p:nvPr/>
        </p:nvGrpSpPr>
        <p:grpSpPr>
          <a:xfrm>
            <a:off x="6324600" y="1143000"/>
            <a:ext cx="2552700" cy="561975"/>
            <a:chOff x="6324600" y="1143000"/>
            <a:chExt cx="2552700" cy="561975"/>
          </a:xfrm>
        </p:grpSpPr>
        <p:pic>
          <p:nvPicPr>
            <p:cNvPr id="37" name="Picture 36" descr="cyl02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6324600" y="1143000"/>
              <a:ext cx="2552700" cy="56197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6705600" y="121920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95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2">
                      <a:lumMod val="75000"/>
                    </a:schemeClr>
                  </a:solidFill>
                </a:rPr>
                <a:t>Hoster Value</a:t>
              </a:r>
              <a:endParaRPr lang="en-US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sz="2200" dirty="0" smtClean="0"/>
              <a:t>Hyper-V</a:t>
            </a:r>
            <a:endParaRPr lang="en-US" sz="2200" dirty="0"/>
          </a:p>
        </p:txBody>
      </p:sp>
      <p:pic>
        <p:nvPicPr>
          <p:cNvPr id="27" name="Picture 26" descr="WS08-HypeV_v_rgb_r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866481" y="304800"/>
            <a:ext cx="1829719" cy="609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934200" y="347246"/>
            <a:ext cx="1981200" cy="33855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Host &amp; Deliver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WS08-HypeV_v_rgb_r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866481" y="304800"/>
            <a:ext cx="1829719" cy="6096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934200" y="347246"/>
            <a:ext cx="1981200" cy="33855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Host &amp; Deliver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334000" cy="609600"/>
          </a:xfrm>
        </p:spPr>
        <p:txBody>
          <a:bodyPr/>
          <a:lstStyle/>
          <a:p>
            <a:r>
              <a:rPr lang="en-US" sz="2200" dirty="0" smtClean="0"/>
              <a:t>Internet Information Services (IIS) 7.0</a:t>
            </a:r>
            <a:endParaRPr lang="en-US" sz="2200" dirty="0"/>
          </a:p>
        </p:txBody>
      </p:sp>
      <p:pic>
        <p:nvPicPr>
          <p:cNvPr id="39" name="Picture 4" descr="C:\Users\hameedm.REDMOND\Pictures\Microsoft Clip Organizer\j03874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2983992"/>
            <a:ext cx="1371600" cy="9784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44" name="TextBox 43"/>
          <p:cNvSpPr txBox="1"/>
          <p:nvPr/>
        </p:nvSpPr>
        <p:spPr>
          <a:xfrm>
            <a:off x="1907085" y="2983992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RELIABLE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50488" y="4888468"/>
            <a:ext cx="118872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Box 46"/>
          <p:cNvSpPr txBox="1"/>
          <p:nvPr/>
        </p:nvSpPr>
        <p:spPr>
          <a:xfrm>
            <a:off x="4800600" y="4876800"/>
            <a:ext cx="175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MORE CONTROL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8" name="Picture 2" descr="C:\Users\hameedm.REDMOND\AppData\Local\Microsoft\Windows\Temporary Internet Files\Content.IE5\ZG3EC00A\j0439609[1]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57600" y="1143000"/>
            <a:ext cx="1371600" cy="1194909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4800600" y="1219199"/>
            <a:ext cx="91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SECURE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1" name="Picture 15" descr="\\eventsql\dvd\Online_ART\DVD_ART34\Artwork_Imagery\Shapes\Puzzle Piece\4 puzzle interlocking connected pieces 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96000" y="2362200"/>
            <a:ext cx="1371600" cy="831273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5181600" y="2983467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FLEXIBLE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905000" y="3299936"/>
            <a:ext cx="2971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Load Balancing &amp; Routing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Dynamic Caching &amp; Compression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Powerful Diagnostics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876800" y="1636693"/>
            <a:ext cx="297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Reduced Server Footprint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Automatic Application Isolation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Rich Delegation Infrastructure</a:t>
            </a:r>
          </a:p>
          <a:p>
            <a:endParaRPr lang="en-US" sz="1400" dirty="0"/>
          </a:p>
        </p:txBody>
      </p:sp>
      <p:sp>
        <p:nvSpPr>
          <p:cNvPr id="55" name="Rectangle 54"/>
          <p:cNvSpPr/>
          <p:nvPr/>
        </p:nvSpPr>
        <p:spPr>
          <a:xfrm>
            <a:off x="5181600" y="3402449"/>
            <a:ext cx="335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Modular &amp; Extensible Web Server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Optimize Bandwidth for Media Delivery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Develop and Deploy PHP as well as ASP.NET </a:t>
            </a:r>
          </a:p>
          <a:p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56" name="Rectangle 55"/>
          <p:cNvSpPr/>
          <p:nvPr/>
        </p:nvSpPr>
        <p:spPr>
          <a:xfrm>
            <a:off x="4807712" y="5257800"/>
            <a:ext cx="4336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Manage Entire Infrastructure from One Point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Delegate Management &amp; Publishing to Remote Users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Easy to Archive, Package, Migrate, and Deploy</a:t>
            </a:r>
          </a:p>
        </p:txBody>
      </p:sp>
      <p:cxnSp>
        <p:nvCxnSpPr>
          <p:cNvPr id="57" name="Straight Connector 56"/>
          <p:cNvCxnSpPr/>
          <p:nvPr/>
        </p:nvCxnSpPr>
        <p:spPr>
          <a:xfrm rot="5400000">
            <a:off x="4533106" y="2628106"/>
            <a:ext cx="838200" cy="15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4534694" y="4685506"/>
            <a:ext cx="838200" cy="15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1981201" y="4037011"/>
            <a:ext cx="1295400" cy="15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>
            <a:off x="5791201" y="4037012"/>
            <a:ext cx="1295400" cy="15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landscape, customers, and market opportunity</a:t>
            </a:r>
          </a:p>
          <a:p>
            <a:r>
              <a:rPr lang="en-US" dirty="0" smtClean="0"/>
              <a:t>The opportunities Software-plus-Services brings to you</a:t>
            </a:r>
          </a:p>
          <a:p>
            <a:r>
              <a:rPr lang="en-US" dirty="0" smtClean="0"/>
              <a:t>Microsoft’s hosting platform and its strengths</a:t>
            </a:r>
          </a:p>
          <a:p>
            <a:r>
              <a:rPr lang="en-US" dirty="0" smtClean="0"/>
              <a:t>How can you grow by partnering with Microsoft?</a:t>
            </a:r>
          </a:p>
          <a:p>
            <a:r>
              <a:rPr lang="en-US" dirty="0" smtClean="0"/>
              <a:t>Summary and next steps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ircular Arrow - VMM"/>
          <p:cNvSpPr/>
          <p:nvPr/>
        </p:nvSpPr>
        <p:spPr bwMode="blackGray">
          <a:xfrm rot="21162785">
            <a:off x="1811075" y="869048"/>
            <a:ext cx="5521854" cy="55192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369640"/>
              <a:gd name="adj5" fmla="val 12500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defTabSz="912813"/>
            <a:endParaRPr lang="en-US" sz="23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5" name="Circular Arrow - SMS"/>
          <p:cNvSpPr/>
          <p:nvPr/>
        </p:nvSpPr>
        <p:spPr bwMode="blackGray">
          <a:xfrm rot="4488984">
            <a:off x="1812396" y="870371"/>
            <a:ext cx="5521854" cy="55192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604943"/>
              <a:gd name="adj5" fmla="val 12500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defTabSz="912813"/>
            <a:endParaRPr lang="en-US" sz="23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6" name="Circular Arrow - MOM"/>
          <p:cNvSpPr/>
          <p:nvPr/>
        </p:nvSpPr>
        <p:spPr bwMode="blackGray">
          <a:xfrm rot="10293507">
            <a:off x="1811074" y="869048"/>
            <a:ext cx="5521854" cy="55192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776083"/>
              <a:gd name="adj5" fmla="val 12500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defTabSz="912813"/>
            <a:endParaRPr lang="en-US" sz="23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7" name="Circular Arrow - DPM"/>
          <p:cNvSpPr/>
          <p:nvPr/>
        </p:nvSpPr>
        <p:spPr bwMode="blackGray">
          <a:xfrm rot="14968484">
            <a:off x="1812396" y="867724"/>
            <a:ext cx="5521854" cy="55192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884024"/>
              <a:gd name="adj5" fmla="val 12500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  <a:ln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defTabSz="912813"/>
            <a:endParaRPr lang="en-US" sz="23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445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4953000" cy="665162"/>
          </a:xfrm>
        </p:spPr>
        <p:txBody>
          <a:bodyPr/>
          <a:lstStyle/>
          <a:p>
            <a:r>
              <a:rPr lang="en-US" sz="1800" dirty="0" smtClean="0"/>
              <a:t>Complete Service Management Lifecycle with One Solution </a:t>
            </a:r>
          </a:p>
        </p:txBody>
      </p:sp>
      <p:pic>
        <p:nvPicPr>
          <p:cNvPr id="18446" name="Picture 16" descr="enterprise san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98813" y="5168900"/>
            <a:ext cx="581025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PieChart"/>
          <p:cNvGraphicFramePr>
            <a:graphicFrameLocks noChangeAspect="1"/>
          </p:cNvGraphicFramePr>
          <p:nvPr/>
        </p:nvGraphicFramePr>
        <p:xfrm>
          <a:off x="1106061" y="1375965"/>
          <a:ext cx="6931881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3063875" y="5365750"/>
            <a:ext cx="703263" cy="531813"/>
            <a:chOff x="3233" y="4484"/>
            <a:chExt cx="801" cy="605"/>
          </a:xfrm>
        </p:grpSpPr>
        <p:pic>
          <p:nvPicPr>
            <p:cNvPr id="18466" name="Picture 103" descr="cloud illustration icon"/>
            <p:cNvPicPr>
              <a:picLocks noChangeAspect="1" noChangeArrowheads="1"/>
            </p:cNvPicPr>
            <p:nvPr/>
          </p:nvPicPr>
          <p:blipFill>
            <a:blip r:embed="rId9" cstate="email">
              <a:lum contrast="18000"/>
            </a:blip>
            <a:srcRect/>
            <a:stretch>
              <a:fillRect/>
            </a:stretch>
          </p:blipFill>
          <p:spPr bwMode="auto">
            <a:xfrm>
              <a:off x="3242" y="4484"/>
              <a:ext cx="792" cy="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7" name="Picture 104" descr="arrow 0 gold  arrow curved double headed 1"/>
            <p:cNvPicPr>
              <a:picLocks noChangeAspect="1" noChangeArrowheads="1"/>
            </p:cNvPicPr>
            <p:nvPr/>
          </p:nvPicPr>
          <p:blipFill>
            <a:blip r:embed="rId10" cstate="email">
              <a:lum bright="6000" contrast="24000"/>
            </a:blip>
            <a:srcRect/>
            <a:stretch>
              <a:fillRect/>
            </a:stretch>
          </p:blipFill>
          <p:spPr bwMode="auto">
            <a:xfrm>
              <a:off x="3233" y="4502"/>
              <a:ext cx="752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6405563" y="4552950"/>
            <a:ext cx="768350" cy="665163"/>
            <a:chOff x="-6066" y="112"/>
            <a:chExt cx="948" cy="821"/>
          </a:xfrm>
        </p:grpSpPr>
        <p:pic>
          <p:nvPicPr>
            <p:cNvPr id="18464" name="Picture 53" descr="double arrows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-6066" y="112"/>
              <a:ext cx="948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5" name="Picture 54" descr="developer Tools toolbox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-5796" y="169"/>
              <a:ext cx="508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6329363" y="1676400"/>
            <a:ext cx="1152525" cy="947738"/>
            <a:chOff x="7858" y="717"/>
            <a:chExt cx="726" cy="597"/>
          </a:xfrm>
        </p:grpSpPr>
        <p:pic>
          <p:nvPicPr>
            <p:cNvPr id="16" name="Picture 46" descr="PC sm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 rot="21360000" flipH="1">
              <a:off x="8116" y="752"/>
              <a:ext cx="468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</p:pic>
        <p:pic>
          <p:nvPicPr>
            <p:cNvPr id="17" name="Picture 47" descr="PC sm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 rot="21360000" flipH="1">
              <a:off x="7858" y="853"/>
              <a:ext cx="467" cy="4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</p:pic>
        <p:pic>
          <p:nvPicPr>
            <p:cNvPr id="18" name="Picture 48" descr="PC sm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 rot="21360000" flipH="1">
              <a:off x="8009" y="717"/>
              <a:ext cx="467" cy="4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</p:pic>
        <p:pic>
          <p:nvPicPr>
            <p:cNvPr id="19" name="Picture 49" descr="PC sm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 rot="21360000" flipH="1">
              <a:off x="7951" y="762"/>
              <a:ext cx="468" cy="4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</p:pic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1589088" y="2216150"/>
            <a:ext cx="1042987" cy="719138"/>
            <a:chOff x="3131" y="-3574"/>
            <a:chExt cx="1006" cy="694"/>
          </a:xfrm>
        </p:grpSpPr>
        <p:pic>
          <p:nvPicPr>
            <p:cNvPr id="18457" name="Picture 58" descr="User-State-Migration-Icon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3131" y="-3574"/>
              <a:ext cx="1006" cy="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8" name="Picture 59" descr="data page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3550" y="-3344"/>
              <a:ext cx="284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9" name="Picture 60" descr="page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3431" y="-3492"/>
              <a:ext cx="123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Title 1"/>
          <p:cNvSpPr txBox="1">
            <a:spLocks/>
          </p:cNvSpPr>
          <p:nvPr/>
        </p:nvSpPr>
        <p:spPr>
          <a:xfrm>
            <a:off x="6400800" y="1371600"/>
            <a:ext cx="27432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Configuration Manager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57200" y="1828800"/>
            <a:ext cx="27432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  <a:latin typeface="Segoe" pitchFamily="34" charset="0"/>
                <a:ea typeface="+mj-ea"/>
                <a:cs typeface="+mj-cs"/>
              </a:rPr>
              <a:t>Data Protection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Manager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858000" y="4267200"/>
            <a:ext cx="27432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chemeClr val="bg1"/>
                </a:solidFill>
                <a:latin typeface="Segoe" pitchFamily="34" charset="0"/>
                <a:ea typeface="+mj-ea"/>
                <a:cs typeface="+mj-cs"/>
              </a:rPr>
              <a:t>Virtual Machine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 Manager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143000" y="5562600"/>
            <a:ext cx="27432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" pitchFamily="34" charset="0"/>
                <a:ea typeface="+mj-ea"/>
                <a:cs typeface="+mj-cs"/>
              </a:rPr>
              <a:t>Operations Manager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34200" y="347246"/>
            <a:ext cx="1981200" cy="33855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Host &amp; Deliver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31" name="Picture 2" descr="W:\TRANSFER\MBupload\SERVER-new\Logo\SystemCenter\SystemCenter\SysCnt_h_rgb_r.pn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019800" y="606552"/>
            <a:ext cx="1812982" cy="3840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 bwMode="auto">
          <a:xfrm>
            <a:off x="6019800" y="1447800"/>
            <a:ext cx="2590800" cy="4191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/>
              </a:gs>
              <a:gs pos="38000">
                <a:srgbClr val="000000">
                  <a:alpha val="50000"/>
                </a:srgbClr>
              </a:gs>
            </a:gsLst>
            <a:lin ang="16200000" scaled="1"/>
            <a:tileRect/>
          </a:gradFill>
          <a:ln w="19050" cap="flat" cmpd="sng" algn="ctr">
            <a:solidFill>
              <a:srgbClr val="FFFFFF">
                <a:alpha val="23922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 eaLnBrk="0" hangingPunct="0">
              <a:lnSpc>
                <a:spcPct val="80000"/>
              </a:lnSpc>
              <a:defRPr/>
            </a:pPr>
            <a:endParaRPr lang="en-US" sz="2400" dirty="0">
              <a:solidFill>
                <a:srgbClr val="FFFFFF"/>
              </a:solidFill>
              <a:latin typeface="Segoe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3276600" y="1447800"/>
            <a:ext cx="2590800" cy="4191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/>
              </a:gs>
              <a:gs pos="38000">
                <a:srgbClr val="000000">
                  <a:alpha val="50000"/>
                </a:srgbClr>
              </a:gs>
            </a:gsLst>
            <a:lin ang="16200000" scaled="1"/>
            <a:tileRect/>
          </a:gradFill>
          <a:ln w="19050" cap="flat" cmpd="sng" algn="ctr">
            <a:solidFill>
              <a:srgbClr val="FFFFFF">
                <a:alpha val="23922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 eaLnBrk="0" hangingPunct="0">
              <a:lnSpc>
                <a:spcPct val="80000"/>
              </a:lnSpc>
              <a:defRPr/>
            </a:pPr>
            <a:endParaRPr lang="en-US" sz="2400" dirty="0">
              <a:solidFill>
                <a:srgbClr val="FFFFFF"/>
              </a:solidFill>
              <a:latin typeface="Segoe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533400" y="1447800"/>
            <a:ext cx="2590800" cy="4191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/>
              </a:gs>
              <a:gs pos="38000">
                <a:srgbClr val="000000">
                  <a:alpha val="50000"/>
                </a:srgbClr>
              </a:gs>
            </a:gsLst>
            <a:lin ang="16200000" scaled="1"/>
            <a:tileRect/>
          </a:gradFill>
          <a:ln w="19050" cap="flat" cmpd="sng" algn="ctr">
            <a:solidFill>
              <a:srgbClr val="FFFFFF">
                <a:alpha val="23922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 eaLnBrk="0" hangingPunct="0">
              <a:lnSpc>
                <a:spcPct val="80000"/>
              </a:lnSpc>
              <a:defRPr/>
            </a:pPr>
            <a:endParaRPr lang="en-US" sz="2400" dirty="0">
              <a:solidFill>
                <a:srgbClr val="FFFFFF"/>
              </a:solidFill>
              <a:latin typeface="Segoe"/>
            </a:endParaRPr>
          </a:p>
        </p:txBody>
      </p:sp>
      <p:pic>
        <p:nvPicPr>
          <p:cNvPr id="41" name="Picture 2" descr="C:\Program Files\Microsoft Resource DVD Artwork\DVD_ART\Artwork_Imagery\Shapes and Graphics\Internet Cloud\cloud 3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lum bright="73000" contrast="37000"/>
          </a:blip>
          <a:srcRect/>
          <a:stretch>
            <a:fillRect/>
          </a:stretch>
        </p:blipFill>
        <p:spPr bwMode="auto">
          <a:xfrm>
            <a:off x="609600" y="4849504"/>
            <a:ext cx="2092420" cy="804730"/>
          </a:xfrm>
          <a:prstGeom prst="rect">
            <a:avLst/>
          </a:prstGeom>
          <a:noFill/>
        </p:spPr>
      </p:pic>
      <p:pic>
        <p:nvPicPr>
          <p:cNvPr id="42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" y="1671550"/>
            <a:ext cx="2290970" cy="33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762000" y="3276600"/>
            <a:ext cx="2209800" cy="845780"/>
            <a:chOff x="-2487172" y="590237"/>
            <a:chExt cx="8021322" cy="2845822"/>
          </a:xfrm>
        </p:grpSpPr>
        <p:pic>
          <p:nvPicPr>
            <p:cNvPr id="49" name="Picture 2" descr="c:\users\marklin\Documents\Presentation_goodies\Shapes and Graphics\Clear glass shapes\glass pill shape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2487172" y="590237"/>
              <a:ext cx="8021322" cy="2845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Rectangle 833615"/>
            <p:cNvSpPr>
              <a:spLocks noChangeArrowheads="1"/>
            </p:cNvSpPr>
            <p:nvPr/>
          </p:nvSpPr>
          <p:spPr bwMode="auto">
            <a:xfrm>
              <a:off x="-2487172" y="1103022"/>
              <a:ext cx="8021322" cy="1820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429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 defTabSz="109728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ln w="3175">
                    <a:noFill/>
                  </a:ln>
                  <a:solidFill>
                    <a:srgbClr val="FFFFFF"/>
                  </a:solidFill>
                  <a:latin typeface="+mn-lt"/>
                  <a:cs typeface="Arial" charset="0"/>
                </a:rPr>
                <a:t>Scale without</a:t>
              </a:r>
              <a:br>
                <a:rPr lang="en-US" altLang="zh-CN" dirty="0">
                  <a:ln w="3175">
                    <a:noFill/>
                  </a:ln>
                  <a:solidFill>
                    <a:srgbClr val="FFFFFF"/>
                  </a:solidFill>
                  <a:latin typeface="+mn-lt"/>
                  <a:cs typeface="Arial" charset="0"/>
                </a:rPr>
              </a:br>
              <a:r>
                <a:rPr lang="en-US" altLang="zh-CN" dirty="0" smtClean="0">
                  <a:ln w="3175">
                    <a:noFill/>
                  </a:ln>
                  <a:solidFill>
                    <a:srgbClr val="FFFFFF"/>
                  </a:solidFill>
                  <a:latin typeface="+mn-lt"/>
                  <a:cs typeface="Arial" charset="0"/>
                </a:rPr>
                <a:t>limits</a:t>
              </a:r>
              <a:endParaRPr lang="en-US" altLang="zh-CN" dirty="0">
                <a:ln w="3175">
                  <a:noFill/>
                </a:ln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762000" y="4267200"/>
            <a:ext cx="2209800" cy="845780"/>
            <a:chOff x="-2487172" y="590237"/>
            <a:chExt cx="8021322" cy="2845822"/>
          </a:xfrm>
        </p:grpSpPr>
        <p:pic>
          <p:nvPicPr>
            <p:cNvPr id="58" name="Picture 2" descr="c:\users\marklin\Documents\Presentation_goodies\Shapes and Graphics\Clear glass shapes\glass pill shape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2487172" y="590237"/>
              <a:ext cx="8021322" cy="2845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Rectangle 833615"/>
            <p:cNvSpPr>
              <a:spLocks noChangeArrowheads="1"/>
            </p:cNvSpPr>
            <p:nvPr/>
          </p:nvSpPr>
          <p:spPr bwMode="auto">
            <a:xfrm>
              <a:off x="-2487172" y="1103022"/>
              <a:ext cx="8021322" cy="1820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429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 defTabSz="109728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ln w="3175">
                    <a:noFill/>
                  </a:ln>
                  <a:solidFill>
                    <a:srgbClr val="FFFFFF"/>
                  </a:solidFill>
                  <a:latin typeface="+mn-lt"/>
                  <a:cs typeface="Arial" charset="0"/>
                </a:rPr>
                <a:t>Business-level </a:t>
              </a:r>
            </a:p>
            <a:p>
              <a:pPr algn="ctr" defTabSz="109728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ln w="3175">
                    <a:noFill/>
                  </a:ln>
                  <a:solidFill>
                    <a:srgbClr val="FFFFFF"/>
                  </a:solidFill>
                  <a:latin typeface="+mn-lt"/>
                  <a:cs typeface="Arial" charset="0"/>
                </a:rPr>
                <a:t>SLAs</a:t>
              </a:r>
              <a:endParaRPr lang="en-US" altLang="zh-CN" dirty="0">
                <a:ln w="3175">
                  <a:noFill/>
                </a:ln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762000" y="2209800"/>
            <a:ext cx="2209800" cy="845780"/>
            <a:chOff x="-2487172" y="590237"/>
            <a:chExt cx="8021322" cy="2845822"/>
          </a:xfrm>
        </p:grpSpPr>
        <p:pic>
          <p:nvPicPr>
            <p:cNvPr id="61" name="Picture 2" descr="c:\users\marklin\Documents\Presentation_goodies\Shapes and Graphics\Clear glass shapes\glass pill shape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2487172" y="590237"/>
              <a:ext cx="8021322" cy="2845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Rectangle 833615"/>
            <p:cNvSpPr>
              <a:spLocks noChangeArrowheads="1"/>
            </p:cNvSpPr>
            <p:nvPr/>
          </p:nvSpPr>
          <p:spPr bwMode="auto">
            <a:xfrm>
              <a:off x="-2487172" y="1095852"/>
              <a:ext cx="8021322" cy="1801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429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 defTabSz="109728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ln w="3175">
                    <a:noFill/>
                  </a:ln>
                  <a:solidFill>
                    <a:srgbClr val="FFFFFF"/>
                  </a:solidFill>
                  <a:latin typeface="+mn-lt"/>
                  <a:cs typeface="Arial" charset="0"/>
                </a:rPr>
                <a:t>Agile Web applications</a:t>
              </a:r>
              <a:endParaRPr lang="en-US" altLang="zh-CN" dirty="0">
                <a:ln w="3175">
                  <a:noFill/>
                </a:ln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</p:grpSp>
      <p:pic>
        <p:nvPicPr>
          <p:cNvPr id="63" name="Picture 4" descr="C:\Users\aliciat\Desktop\Windows Vista Icons\Internet.png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3276601" y="4648200"/>
            <a:ext cx="914399" cy="995434"/>
          </a:xfrm>
          <a:prstGeom prst="rect">
            <a:avLst/>
          </a:prstGeom>
          <a:noFill/>
        </p:spPr>
      </p:pic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52801" y="1676400"/>
            <a:ext cx="241316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3429000" y="2209800"/>
            <a:ext cx="2209800" cy="685800"/>
            <a:chOff x="-2487172" y="590237"/>
            <a:chExt cx="8021322" cy="2845822"/>
          </a:xfrm>
        </p:grpSpPr>
        <p:pic>
          <p:nvPicPr>
            <p:cNvPr id="66" name="Picture 2" descr="c:\users\marklin\Documents\Presentation_goodies\Shapes and Graphics\Clear glass shapes\glass pill shape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2487172" y="590237"/>
              <a:ext cx="8021322" cy="2845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Rectangle 833615"/>
            <p:cNvSpPr>
              <a:spLocks noChangeArrowheads="1"/>
            </p:cNvSpPr>
            <p:nvPr/>
          </p:nvSpPr>
          <p:spPr bwMode="auto">
            <a:xfrm>
              <a:off x="-2487172" y="906439"/>
              <a:ext cx="8021322" cy="2426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429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 defTabSz="109728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 smtClean="0">
                  <a:ln w="3175">
                    <a:noFill/>
                  </a:ln>
                  <a:solidFill>
                    <a:srgbClr val="FFFFFF"/>
                  </a:solidFill>
                  <a:latin typeface="+mn-lt"/>
                  <a:cs typeface="Arial" charset="0"/>
                </a:rPr>
                <a:t>Low monthly licensing fee</a:t>
              </a:r>
              <a:endParaRPr lang="en-US" altLang="zh-CN" sz="2000" dirty="0">
                <a:ln w="3175">
                  <a:noFill/>
                </a:ln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6172200" y="2209800"/>
            <a:ext cx="2209800" cy="845780"/>
            <a:chOff x="-2487172" y="590237"/>
            <a:chExt cx="8021322" cy="2845822"/>
          </a:xfrm>
        </p:grpSpPr>
        <p:pic>
          <p:nvPicPr>
            <p:cNvPr id="69" name="Picture 2" descr="c:\users\marklin\Documents\Presentation_goodies\Shapes and Graphics\Clear glass shapes\glass pill shape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2487172" y="590237"/>
              <a:ext cx="8021322" cy="2845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Rectangle 833615"/>
            <p:cNvSpPr>
              <a:spLocks noChangeArrowheads="1"/>
            </p:cNvSpPr>
            <p:nvPr/>
          </p:nvSpPr>
          <p:spPr bwMode="auto">
            <a:xfrm>
              <a:off x="-2487172" y="1103022"/>
              <a:ext cx="8021322" cy="1820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429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 defTabSz="109728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ln w="3175">
                    <a:noFill/>
                  </a:ln>
                  <a:solidFill>
                    <a:srgbClr val="FFFFFF"/>
                  </a:solidFill>
                  <a:latin typeface="+mn-lt"/>
                  <a:cs typeface="Arial" charset="0"/>
                </a:rPr>
                <a:t>Mission-critical capability</a:t>
              </a:r>
              <a:endParaRPr lang="en-US" altLang="zh-CN" dirty="0">
                <a:ln w="3175">
                  <a:noFill/>
                </a:ln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6172200" y="3276600"/>
            <a:ext cx="2209800" cy="845780"/>
            <a:chOff x="-2487172" y="590237"/>
            <a:chExt cx="8021322" cy="2845822"/>
          </a:xfrm>
        </p:grpSpPr>
        <p:pic>
          <p:nvPicPr>
            <p:cNvPr id="72" name="Picture 2" descr="c:\users\marklin\Documents\Presentation_goodies\Shapes and Graphics\Clear glass shapes\glass pill shape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2487172" y="590237"/>
              <a:ext cx="8021322" cy="2845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Rectangle 833615"/>
            <p:cNvSpPr>
              <a:spLocks noChangeArrowheads="1"/>
            </p:cNvSpPr>
            <p:nvPr/>
          </p:nvSpPr>
          <p:spPr bwMode="auto">
            <a:xfrm>
              <a:off x="-2487172" y="1077295"/>
              <a:ext cx="8021322" cy="1820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429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 defTabSz="109728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ln w="3175">
                    <a:noFill/>
                  </a:ln>
                  <a:solidFill>
                    <a:srgbClr val="FFFFFF"/>
                  </a:solidFill>
                  <a:latin typeface="+mn-lt"/>
                  <a:cs typeface="Arial" charset="0"/>
                </a:rPr>
                <a:t>Developer productivity</a:t>
              </a:r>
              <a:endParaRPr lang="en-US" altLang="zh-CN" dirty="0">
                <a:ln w="3175">
                  <a:noFill/>
                </a:ln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6172200" y="4267200"/>
            <a:ext cx="2209800" cy="845780"/>
            <a:chOff x="-2487172" y="590237"/>
            <a:chExt cx="8021322" cy="2845822"/>
          </a:xfrm>
        </p:grpSpPr>
        <p:pic>
          <p:nvPicPr>
            <p:cNvPr id="75" name="Picture 2" descr="c:\users\marklin\Documents\Presentation_goodies\Shapes and Graphics\Clear glass shapes\glass pill shape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2487172" y="590237"/>
              <a:ext cx="8021322" cy="2845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Rectangle 833615"/>
            <p:cNvSpPr>
              <a:spLocks noChangeArrowheads="1"/>
            </p:cNvSpPr>
            <p:nvPr/>
          </p:nvSpPr>
          <p:spPr bwMode="auto">
            <a:xfrm>
              <a:off x="-2487172" y="1077295"/>
              <a:ext cx="8021322" cy="1820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429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 defTabSz="109728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ln w="3175">
                    <a:noFill/>
                  </a:ln>
                  <a:solidFill>
                    <a:srgbClr val="FFFFFF"/>
                  </a:solidFill>
                  <a:latin typeface="+mn-lt"/>
                  <a:cs typeface="Arial" charset="0"/>
                </a:rPr>
                <a:t>Business </a:t>
              </a:r>
            </a:p>
            <a:p>
              <a:pPr algn="ctr" defTabSz="109728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ln w="3175">
                    <a:noFill/>
                  </a:ln>
                  <a:solidFill>
                    <a:srgbClr val="FFFFFF"/>
                  </a:solidFill>
                  <a:latin typeface="+mn-lt"/>
                  <a:cs typeface="Arial" charset="0"/>
                </a:rPr>
                <a:t>intelligence</a:t>
              </a:r>
              <a:endParaRPr lang="en-US" altLang="zh-CN" dirty="0">
                <a:ln w="3175">
                  <a:noFill/>
                </a:ln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3429000" y="2971800"/>
            <a:ext cx="2209800" cy="685800"/>
            <a:chOff x="-2487172" y="590237"/>
            <a:chExt cx="8021322" cy="2845822"/>
          </a:xfrm>
        </p:grpSpPr>
        <p:pic>
          <p:nvPicPr>
            <p:cNvPr id="78" name="Picture 2" descr="c:\users\marklin\Documents\Presentation_goodies\Shapes and Graphics\Clear glass shapes\glass pill shape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2487172" y="590237"/>
              <a:ext cx="8021322" cy="2845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Rectangle 833615"/>
            <p:cNvSpPr>
              <a:spLocks noChangeArrowheads="1"/>
            </p:cNvSpPr>
            <p:nvPr/>
          </p:nvSpPr>
          <p:spPr bwMode="auto">
            <a:xfrm>
              <a:off x="-2487172" y="906439"/>
              <a:ext cx="8021322" cy="2426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429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 defTabSz="109728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 smtClean="0">
                  <a:ln w="3175">
                    <a:noFill/>
                  </a:ln>
                  <a:solidFill>
                    <a:srgbClr val="FFFFFF"/>
                  </a:solidFill>
                  <a:latin typeface="+mn-lt"/>
                  <a:cs typeface="Arial" charset="0"/>
                </a:rPr>
                <a:t>No memory or DB size limits</a:t>
              </a:r>
              <a:endParaRPr lang="en-US" altLang="zh-CN" sz="2000" dirty="0">
                <a:ln w="3175">
                  <a:noFill/>
                </a:ln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3429000" y="3733800"/>
            <a:ext cx="2209800" cy="685800"/>
            <a:chOff x="-2487172" y="590237"/>
            <a:chExt cx="8021322" cy="2845822"/>
          </a:xfrm>
        </p:grpSpPr>
        <p:pic>
          <p:nvPicPr>
            <p:cNvPr id="81" name="Picture 2" descr="c:\users\marklin\Documents\Presentation_goodies\Shapes and Graphics\Clear glass shapes\glass pill shape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2487172" y="590237"/>
              <a:ext cx="8021322" cy="2845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" name="Rectangle 833615"/>
            <p:cNvSpPr>
              <a:spLocks noChangeArrowheads="1"/>
            </p:cNvSpPr>
            <p:nvPr/>
          </p:nvSpPr>
          <p:spPr bwMode="auto">
            <a:xfrm>
              <a:off x="-2487172" y="906439"/>
              <a:ext cx="8021322" cy="2222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429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 defTabSz="109728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dirty="0" smtClean="0">
                  <a:ln w="3175">
                    <a:noFill/>
                  </a:ln>
                  <a:solidFill>
                    <a:srgbClr val="FFFFFF"/>
                  </a:solidFill>
                  <a:latin typeface="+mn-lt"/>
                  <a:cs typeface="Arial" charset="0"/>
                </a:rPr>
                <a:t>Publishing tools, policy-based mgnt.</a:t>
              </a:r>
              <a:endParaRPr lang="en-US" altLang="zh-CN" sz="1800" dirty="0">
                <a:ln w="3175">
                  <a:noFill/>
                </a:ln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3429000" y="4495800"/>
            <a:ext cx="2209800" cy="685800"/>
            <a:chOff x="-2487172" y="590237"/>
            <a:chExt cx="8021322" cy="2845822"/>
          </a:xfrm>
        </p:grpSpPr>
        <p:pic>
          <p:nvPicPr>
            <p:cNvPr id="84" name="Picture 2" descr="c:\users\marklin\Documents\Presentation_goodies\Shapes and Graphics\Clear glass shapes\glass pill shape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2487172" y="590237"/>
              <a:ext cx="8021322" cy="2845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Rectangle 833615"/>
            <p:cNvSpPr>
              <a:spLocks noChangeArrowheads="1"/>
            </p:cNvSpPr>
            <p:nvPr/>
          </p:nvSpPr>
          <p:spPr bwMode="auto">
            <a:xfrm>
              <a:off x="-2487172" y="591076"/>
              <a:ext cx="8021322" cy="2528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3429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algn="ctr" defTabSz="1097280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ln w="3175">
                    <a:noFill/>
                  </a:ln>
                  <a:solidFill>
                    <a:srgbClr val="FFFFFF"/>
                  </a:solidFill>
                  <a:latin typeface="+mn-lt"/>
                  <a:cs typeface="Arial" charset="0"/>
                </a:rPr>
                <a:t>.</a:t>
              </a:r>
              <a:r>
                <a:rPr lang="en-US" altLang="zh-CN" sz="1800" dirty="0" smtClean="0">
                  <a:ln w="3175">
                    <a:noFill/>
                  </a:ln>
                  <a:solidFill>
                    <a:srgbClr val="FFFFFF"/>
                  </a:solidFill>
                  <a:latin typeface="+mn-lt"/>
                  <a:cs typeface="Arial" charset="0"/>
                </a:rPr>
                <a:t>NET and PHP application support</a:t>
              </a:r>
              <a:endParaRPr lang="en-US" altLang="zh-CN" dirty="0">
                <a:ln w="3175">
                  <a:noFill/>
                </a:ln>
                <a:solidFill>
                  <a:srgbClr val="FFFFFF"/>
                </a:solidFill>
                <a:latin typeface="+mn-lt"/>
                <a:cs typeface="Arial" charset="0"/>
              </a:endParaRPr>
            </a:p>
          </p:txBody>
        </p:sp>
      </p:grpSp>
      <p:pic>
        <p:nvPicPr>
          <p:cNvPr id="86" name="Picture 128" descr="server-room-purple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43601" y="4830750"/>
            <a:ext cx="1676400" cy="82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3" descr="C:\Users\marklin\Desktop\PRESENTATIONS\APP PLAT LOGOS\SQL08_bL_r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24600" y="1676400"/>
            <a:ext cx="1905000" cy="3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3276600" y="5715000"/>
            <a:ext cx="5334000" cy="4001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Host and Deliver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533400" y="5715000"/>
            <a:ext cx="2590800" cy="33855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Resell As Online Service</a:t>
            </a:r>
            <a:endParaRPr lang="en-US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6934200" y="347246"/>
            <a:ext cx="1981200" cy="33855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Host &amp; Deliver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51" name="Picture 50" descr="SQL_horizontal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118884" y="606552"/>
            <a:ext cx="1272516" cy="384048"/>
          </a:xfrm>
          <a:prstGeom prst="rect">
            <a:avLst/>
          </a:prstGeom>
        </p:spPr>
      </p:pic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Hosted Products</a:t>
            </a:r>
            <a:endParaRPr lang="en-US" sz="2800" dirty="0"/>
          </a:p>
        </p:txBody>
      </p:sp>
      <p:grpSp>
        <p:nvGrpSpPr>
          <p:cNvPr id="3" name="Group 3"/>
          <p:cNvGrpSpPr/>
          <p:nvPr/>
        </p:nvGrpSpPr>
        <p:grpSpPr>
          <a:xfrm>
            <a:off x="533400" y="1143000"/>
            <a:ext cx="8153400" cy="4916488"/>
            <a:chOff x="217978" y="1373474"/>
            <a:chExt cx="8926022" cy="5295614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4765934" y="4040474"/>
              <a:ext cx="4201022" cy="2603214"/>
            </a:xfrm>
            <a:prstGeom prst="roundRect">
              <a:avLst>
                <a:gd name="adj" fmla="val 7894"/>
              </a:avLst>
            </a:prstGeom>
            <a:solidFill>
              <a:srgbClr val="9900FF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>
                <a:defRPr/>
              </a:pPr>
              <a:endParaRPr lang="en-US" sz="2300" dirty="0">
                <a:solidFill>
                  <a:srgbClr val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769568" y="4164059"/>
              <a:ext cx="4181529" cy="47351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09728" tIns="54864" rIns="109728" bIns="54864" anchor="ctr"/>
            <a:lstStyle/>
            <a:p>
              <a:pPr marL="169863" lvl="4" indent="-169863" algn="ctr" defTabSz="914099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nb-NO" altLang="zh-CN" sz="1400" spc="-45" dirty="0" smtClean="0">
                  <a:solidFill>
                    <a:schemeClr val="tx1"/>
                  </a:solidFill>
                  <a:latin typeface="+mj-lt"/>
                </a:rPr>
                <a:t>SaaS </a:t>
              </a:r>
              <a:r>
                <a:rPr lang="nb-NO" altLang="zh-CN" sz="1400" spc="-45" dirty="0">
                  <a:solidFill>
                    <a:schemeClr val="tx1"/>
                  </a:solidFill>
                  <a:latin typeface="+mj-lt"/>
                </a:rPr>
                <a:t>ISV Hosting</a:t>
              </a:r>
            </a:p>
            <a:p>
              <a:pPr marL="169863" lvl="4" indent="-169863" algn="ctr" defTabSz="914099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nb-NO" altLang="zh-CN" sz="1400" spc="-45" dirty="0">
                  <a:solidFill>
                    <a:schemeClr val="tx1"/>
                  </a:solidFill>
                  <a:latin typeface="+mj-lt"/>
                </a:rPr>
                <a:t>Custom Applications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4779775" y="1373474"/>
              <a:ext cx="4199925" cy="2603214"/>
            </a:xfrm>
            <a:prstGeom prst="roundRect">
              <a:avLst>
                <a:gd name="adj" fmla="val 7894"/>
              </a:avLst>
            </a:prstGeom>
            <a:solidFill>
              <a:srgbClr val="FF660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>
                <a:defRPr/>
              </a:pPr>
              <a:endParaRPr lang="en-US" sz="2300" dirty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4770789" y="1467184"/>
              <a:ext cx="4180437" cy="47351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09728" tIns="54864" rIns="109728" bIns="54864" anchor="ctr"/>
            <a:lstStyle/>
            <a:p>
              <a:pPr marL="169863" lvl="4" indent="-169863" algn="ctr" defTabSz="914099">
                <a:lnSpc>
                  <a:spcPct val="70000"/>
                </a:lnSpc>
                <a:spcBef>
                  <a:spcPts val="400"/>
                </a:spcBef>
                <a:defRPr/>
              </a:pPr>
              <a:r>
                <a:rPr lang="en-US" altLang="zh-CN" sz="1600" spc="-45" dirty="0">
                  <a:solidFill>
                    <a:schemeClr val="tx1"/>
                  </a:solidFill>
                  <a:latin typeface="+mj-lt"/>
                </a:rPr>
                <a:t>Windows Server Hosting Guidance</a:t>
              </a:r>
            </a:p>
            <a:p>
              <a:pPr marL="169863" lvl="4" indent="-169863" algn="ctr" defTabSz="914099">
                <a:lnSpc>
                  <a:spcPct val="70000"/>
                </a:lnSpc>
                <a:spcBef>
                  <a:spcPts val="400"/>
                </a:spcBef>
                <a:defRPr/>
              </a:pPr>
              <a:r>
                <a:rPr lang="en-US" altLang="zh-CN" sz="1600" spc="-45" dirty="0">
                  <a:solidFill>
                    <a:schemeClr val="tx1"/>
                  </a:solidFill>
                  <a:latin typeface="+mj-lt"/>
                </a:rPr>
                <a:t>Shared and Dedicated Hosting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347023" y="1398874"/>
              <a:ext cx="4200369" cy="2603214"/>
            </a:xfrm>
            <a:prstGeom prst="roundRect">
              <a:avLst>
                <a:gd name="adj" fmla="val 7894"/>
              </a:avLst>
            </a:prstGeom>
            <a:solidFill>
              <a:schemeClr val="accent5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>
                <a:defRPr/>
              </a:pPr>
              <a:endParaRPr lang="en-US" sz="2300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340058" y="1466346"/>
              <a:ext cx="4180879" cy="47351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09728" tIns="54864" rIns="109728" bIns="54864" anchor="ctr"/>
            <a:lstStyle/>
            <a:p>
              <a:pPr marL="169863" lvl="4" indent="-169863" algn="ctr" defTabSz="914099">
                <a:lnSpc>
                  <a:spcPct val="70000"/>
                </a:lnSpc>
                <a:spcBef>
                  <a:spcPts val="400"/>
                </a:spcBef>
                <a:defRPr/>
              </a:pPr>
              <a:r>
                <a:rPr lang="en-US" altLang="zh-CN" sz="1600" spc="-45" dirty="0">
                  <a:solidFill>
                    <a:schemeClr val="tx1"/>
                  </a:solidFill>
                  <a:latin typeface="+mj-lt"/>
                </a:rPr>
                <a:t>HMC 4.5</a:t>
              </a:r>
            </a:p>
            <a:p>
              <a:pPr marL="169863" lvl="4" indent="-169863" algn="ctr" defTabSz="914099">
                <a:lnSpc>
                  <a:spcPct val="70000"/>
                </a:lnSpc>
                <a:spcBef>
                  <a:spcPts val="400"/>
                </a:spcBef>
                <a:defRPr/>
              </a:pPr>
              <a:r>
                <a:rPr lang="en-US" altLang="zh-CN" sz="1600" spc="-45" dirty="0">
                  <a:solidFill>
                    <a:schemeClr val="tx1"/>
                  </a:solidFill>
                  <a:latin typeface="+mj-lt"/>
                </a:rPr>
                <a:t>Unified Communications</a:t>
              </a: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335368" y="4065874"/>
              <a:ext cx="4200459" cy="2603214"/>
            </a:xfrm>
            <a:prstGeom prst="roundRect">
              <a:avLst>
                <a:gd name="adj" fmla="val 7894"/>
              </a:avLst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>
                <a:defRPr/>
              </a:pPr>
              <a:endParaRPr lang="en-US" sz="23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301399" y="4164059"/>
              <a:ext cx="4161964" cy="473511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109728" tIns="54864" rIns="109728" bIns="54864" anchor="ctr"/>
            <a:lstStyle/>
            <a:p>
              <a:pPr marL="169863" lvl="4" indent="-169863" algn="ctr" defTabSz="914099">
                <a:lnSpc>
                  <a:spcPct val="70000"/>
                </a:lnSpc>
                <a:spcBef>
                  <a:spcPts val="400"/>
                </a:spcBef>
                <a:defRPr/>
              </a:pPr>
              <a:r>
                <a:rPr lang="en-US" sz="1400" spc="-20" dirty="0">
                  <a:solidFill>
                    <a:schemeClr val="tx1"/>
                  </a:solidFill>
                  <a:latin typeface="+mj-lt"/>
                </a:rPr>
                <a:t>CRM 4.0 Planning &amp; </a:t>
              </a:r>
              <a:r>
                <a:rPr lang="en-US" sz="1400" spc="-20" dirty="0" smtClean="0">
                  <a:solidFill>
                    <a:schemeClr val="tx1"/>
                  </a:solidFill>
                  <a:latin typeface="+mj-lt"/>
                </a:rPr>
                <a:t>Deployment </a:t>
              </a:r>
              <a:r>
                <a:rPr lang="en-US" sz="1400" spc="-20" dirty="0">
                  <a:solidFill>
                    <a:schemeClr val="tx1"/>
                  </a:solidFill>
                  <a:latin typeface="+mj-lt"/>
                </a:rPr>
                <a:t>Guidance</a:t>
              </a:r>
            </a:p>
            <a:p>
              <a:pPr marL="169863" lvl="4" indent="-169863" algn="ctr" defTabSz="914099">
                <a:lnSpc>
                  <a:spcPct val="70000"/>
                </a:lnSpc>
                <a:spcBef>
                  <a:spcPts val="400"/>
                </a:spcBef>
                <a:defRPr/>
              </a:pPr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High Margin </a:t>
              </a:r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Opportunities </a:t>
              </a:r>
              <a:endParaRPr lang="en-US" altLang="zh-CN" sz="1400" spc="-45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29094" y="2183099"/>
              <a:ext cx="2006646" cy="2194598"/>
            </a:xfrm>
            <a:prstGeom prst="rect">
              <a:avLst/>
            </a:prstGeom>
            <a:noFill/>
            <a:effectLst>
              <a:outerShdw blurRad="50800" dir="2700000" algn="tl" rotWithShape="0">
                <a:prstClr val="black">
                  <a:alpha val="77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228600" lvl="4" indent="-228600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chemeClr val="bg1"/>
                  </a:solidFill>
                  <a:latin typeface="+mj-lt"/>
                </a:rPr>
                <a:t>Technologies for hosting</a:t>
              </a:r>
            </a:p>
            <a:p>
              <a:pPr marL="228600" lvl="4" indent="-228600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chemeClr val="bg1"/>
                  </a:solidFill>
                  <a:latin typeface="+mj-lt"/>
                </a:rPr>
                <a:t>Best </a:t>
              </a:r>
              <a:r>
                <a:rPr lang="en-US" sz="1800" dirty="0" smtClean="0">
                  <a:solidFill>
                    <a:schemeClr val="bg1"/>
                  </a:solidFill>
                  <a:latin typeface="+mj-lt"/>
                </a:rPr>
                <a:t>practices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  <a:p>
              <a:pPr marL="228600" lvl="4" indent="-228600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sz="1800" dirty="0" smtClean="0">
                  <a:solidFill>
                    <a:schemeClr val="bg1"/>
                  </a:solidFill>
                  <a:latin typeface="+mj-lt"/>
                </a:rPr>
                <a:t>Empowers hosters</a:t>
              </a:r>
              <a:endParaRPr lang="en-US" sz="1800" dirty="0">
                <a:solidFill>
                  <a:schemeClr val="bg1"/>
                </a:solidFill>
                <a:latin typeface="+mj-lt"/>
              </a:endParaRPr>
            </a:p>
            <a:p>
              <a:pPr marL="228600" lvl="4" indent="-22860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50595"/>
                  </a:outerShdw>
                </a:effectLst>
              </a:endParaRPr>
            </a:p>
          </p:txBody>
        </p:sp>
        <p:pic>
          <p:nvPicPr>
            <p:cNvPr id="14" name="Picture 3" descr="C:\Users\Shows\Pictures\DVD_ART34\Artwork_Imagery\Icons - Illustrations\_VIRTUALIZATION ICONS\Server Virtual 2U.png"/>
            <p:cNvPicPr>
              <a:picLocks noChangeAspect="1" noChangeArrowheads="1"/>
            </p:cNvPicPr>
            <p:nvPr/>
          </p:nvPicPr>
          <p:blipFill>
            <a:blip r:embed="rId3" cstate="email">
              <a:lum bright="-10000"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9134" y="2687089"/>
              <a:ext cx="1501207" cy="1181650"/>
            </a:xfrm>
            <a:prstGeom prst="rect">
              <a:avLst/>
            </a:prstGeom>
            <a:noFill/>
          </p:spPr>
        </p:pic>
        <p:pic>
          <p:nvPicPr>
            <p:cNvPr id="15" name="Picture 3" descr="C:\Users\Shows\Pictures\DVD_ART34\Artwork_Imagery\Icons - Illustrations\_VIRTUALIZATION ICONS\Server Virtual 2U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lum bright="-10000"/>
            </a:blip>
            <a:srcRect/>
            <a:stretch>
              <a:fillRect/>
            </a:stretch>
          </p:blipFill>
          <p:spPr bwMode="auto">
            <a:xfrm>
              <a:off x="559134" y="2363982"/>
              <a:ext cx="1501207" cy="1181650"/>
            </a:xfrm>
            <a:prstGeom prst="rect">
              <a:avLst/>
            </a:prstGeom>
            <a:noFill/>
          </p:spPr>
        </p:pic>
        <p:pic>
          <p:nvPicPr>
            <p:cNvPr id="16" name="Picture 2" descr="C:\Users\Shows\Pictures\DVD_ART34\Artwork_Imagery\Icons - Illustrations\_VIRTUALIZATION ICONS\server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03565" y="2068622"/>
              <a:ext cx="1457399" cy="1203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" descr="C:\Users\Shows\Pictures\DVD_ART34\Artwork_Imagery\Icons - Illustrations\_VIRTUALIZATION ICONS\Server Virtual 2U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01247" y="2669626"/>
              <a:ext cx="1501207" cy="1181650"/>
            </a:xfrm>
            <a:prstGeom prst="rect">
              <a:avLst/>
            </a:prstGeom>
            <a:noFill/>
          </p:spPr>
        </p:pic>
        <p:pic>
          <p:nvPicPr>
            <p:cNvPr id="18" name="Picture 3" descr="C:\Users\Shows\Pictures\DVD_ART34\Artwork_Imagery\Icons - Illustrations\_VIRTUALIZATION ICONS\Server Virtual 2U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01247" y="2346519"/>
              <a:ext cx="1501207" cy="1181650"/>
            </a:xfrm>
            <a:prstGeom prst="rect">
              <a:avLst/>
            </a:prstGeom>
            <a:noFill/>
          </p:spPr>
        </p:pic>
        <p:pic>
          <p:nvPicPr>
            <p:cNvPr id="19" name="Picture 2" descr="C:\Users\Shows\Pictures\DVD_ART34\Artwork_Imagery\Icons - Illustrations\_VIRTUALIZATION ICONS\server.png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13000" contrast="-6000"/>
            </a:blip>
            <a:srcRect/>
            <a:stretch>
              <a:fillRect/>
            </a:stretch>
          </p:blipFill>
          <p:spPr bwMode="auto">
            <a:xfrm>
              <a:off x="7345678" y="2051159"/>
              <a:ext cx="1457399" cy="1203858"/>
            </a:xfrm>
            <a:prstGeom prst="rect">
              <a:avLst/>
            </a:prstGeom>
            <a:noFill/>
          </p:spPr>
        </p:pic>
        <p:sp>
          <p:nvSpPr>
            <p:cNvPr id="20" name="Rounded Rectangle 19"/>
            <p:cNvSpPr/>
            <p:nvPr/>
          </p:nvSpPr>
          <p:spPr bwMode="auto">
            <a:xfrm>
              <a:off x="224566" y="3070228"/>
              <a:ext cx="2191570" cy="524569"/>
            </a:xfrm>
            <a:prstGeom prst="roundRect">
              <a:avLst/>
            </a:prstGeom>
            <a:noFill/>
            <a:ln w="6350">
              <a:noFill/>
              <a:headEnd type="none" w="med" len="med"/>
              <a:tailEnd type="none" w="med" len="med"/>
            </a:ln>
            <a:effectLst>
              <a:outerShdw blurRad="63500" algn="ctr" rotWithShape="0">
                <a:schemeClr val="tx1">
                  <a:alpha val="79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0"/>
              </a:lightRig>
            </a:scene3d>
            <a:sp3d prstMaterial="flat">
              <a:bevelT w="381000" h="127000" prst="softRound"/>
              <a:contourClr>
                <a:schemeClr val="accent2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marL="169863" indent="-169863" algn="ctr" defTabSz="914099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US" altLang="zh-CN" sz="1600" b="1" spc="-45" dirty="0">
                  <a:solidFill>
                    <a:schemeClr val="bg1"/>
                  </a:solidFill>
                  <a:effectLst>
                    <a:outerShdw blurRad="50800" dir="5400000" algn="t" rotWithShape="0">
                      <a:schemeClr val="tx1">
                        <a:alpha val="80000"/>
                      </a:schemeClr>
                    </a:outerShdw>
                  </a:effectLst>
                </a:rPr>
                <a:t>OCS 2007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217978" y="2726579"/>
              <a:ext cx="2191570" cy="524569"/>
            </a:xfrm>
            <a:prstGeom prst="roundRect">
              <a:avLst/>
            </a:prstGeom>
            <a:noFill/>
            <a:ln w="6350">
              <a:noFill/>
              <a:headEnd type="none" w="med" len="med"/>
              <a:tailEnd type="none" w="med" len="med"/>
            </a:ln>
            <a:effectLst>
              <a:outerShdw blurRad="63500" algn="ctr" rotWithShape="0">
                <a:schemeClr val="tx1">
                  <a:alpha val="79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0"/>
              </a:lightRig>
            </a:scene3d>
            <a:sp3d prstMaterial="flat">
              <a:bevelT w="381000" h="127000" prst="softRound"/>
              <a:contourClr>
                <a:schemeClr val="accent2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marL="169863" indent="-169863" algn="ctr" defTabSz="914099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US" altLang="zh-CN" sz="1600" b="1" spc="-45" dirty="0">
                  <a:solidFill>
                    <a:schemeClr val="bg1"/>
                  </a:solidFill>
                  <a:effectLst>
                    <a:outerShdw blurRad="50800" dir="5400000" algn="t" rotWithShape="0">
                      <a:schemeClr val="tx1">
                        <a:alpha val="80000"/>
                      </a:schemeClr>
                    </a:outerShdw>
                  </a:effectLst>
                </a:rPr>
                <a:t>SharePoint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361044" y="2400825"/>
              <a:ext cx="2191570" cy="524569"/>
            </a:xfrm>
            <a:prstGeom prst="roundRect">
              <a:avLst/>
            </a:prstGeom>
            <a:noFill/>
            <a:ln w="6350">
              <a:noFill/>
              <a:headEnd type="none" w="med" len="med"/>
              <a:tailEnd type="none" w="med" len="med"/>
            </a:ln>
            <a:effectLst>
              <a:outerShdw blurRad="63500" algn="ctr" rotWithShape="0">
                <a:schemeClr val="tx1">
                  <a:alpha val="79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0"/>
              </a:lightRig>
            </a:scene3d>
            <a:sp3d prstMaterial="flat">
              <a:bevelT w="381000" h="127000" prst="softRound"/>
              <a:contourClr>
                <a:schemeClr val="accent2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marL="169863" indent="-169863" algn="ctr" defTabSz="914099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US" altLang="zh-CN" sz="1600" b="1" spc="-45" dirty="0">
                  <a:solidFill>
                    <a:schemeClr val="bg1"/>
                  </a:solidFill>
                  <a:effectLst>
                    <a:outerShdw blurRad="50800" dir="5400000" algn="t" rotWithShape="0">
                      <a:schemeClr val="tx1">
                        <a:alpha val="80000"/>
                      </a:schemeClr>
                    </a:outerShdw>
                  </a:effectLst>
                </a:rPr>
                <a:t>Exchange 2007 SP1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76381" y="2210589"/>
              <a:ext cx="2006646" cy="2048733"/>
            </a:xfrm>
            <a:prstGeom prst="rect">
              <a:avLst/>
            </a:prstGeom>
            <a:noFill/>
            <a:effectLst>
              <a:outerShdw blurRad="50800" dir="2700000" algn="tl" rotWithShape="0">
                <a:prstClr val="black">
                  <a:alpha val="77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228600" lvl="4" indent="-228600" defTabSz="914363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New services</a:t>
              </a:r>
            </a:p>
            <a:p>
              <a:pPr marL="228600" lvl="4" indent="-228600" defTabSz="914363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Private </a:t>
              </a:r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label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  <a:p>
              <a:pPr marL="228600" lvl="4" indent="-228600" defTabSz="914363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6952430" y="3070228"/>
              <a:ext cx="2191570" cy="524569"/>
            </a:xfrm>
            <a:prstGeom prst="roundRect">
              <a:avLst/>
            </a:prstGeom>
            <a:noFill/>
            <a:ln w="6350">
              <a:noFill/>
              <a:headEnd type="none" w="med" len="med"/>
              <a:tailEnd type="none" w="med" len="med"/>
            </a:ln>
            <a:effectLst>
              <a:outerShdw blurRad="63500" algn="ctr" rotWithShape="0">
                <a:schemeClr val="tx1">
                  <a:alpha val="79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0"/>
              </a:lightRig>
            </a:scene3d>
            <a:sp3d prstMaterial="flat">
              <a:bevelT w="381000" h="127000" prst="softRound"/>
              <a:contourClr>
                <a:schemeClr val="accent2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marL="169863" indent="-169863" algn="ctr" defTabSz="914099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US" altLang="zh-CN" sz="1600" b="1" spc="-45" dirty="0">
                  <a:solidFill>
                    <a:schemeClr val="bg1"/>
                  </a:solidFill>
                  <a:effectLst>
                    <a:outerShdw blurRad="50800" dir="5400000" algn="t" rotWithShape="0">
                      <a:schemeClr val="tx1">
                        <a:alpha val="80000"/>
                      </a:schemeClr>
                    </a:outerShdw>
                  </a:effectLst>
                </a:rPr>
                <a:t>WS 08</a:t>
              </a: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6952430" y="2803766"/>
              <a:ext cx="2191570" cy="524569"/>
            </a:xfrm>
            <a:prstGeom prst="roundRect">
              <a:avLst/>
            </a:prstGeom>
            <a:noFill/>
            <a:ln w="6350">
              <a:noFill/>
              <a:headEnd type="none" w="med" len="med"/>
              <a:tailEnd type="none" w="med" len="med"/>
            </a:ln>
            <a:effectLst>
              <a:outerShdw blurRad="63500" algn="ctr" rotWithShape="0">
                <a:schemeClr val="tx1">
                  <a:alpha val="79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0"/>
              </a:lightRig>
            </a:scene3d>
            <a:sp3d prstMaterial="flat">
              <a:bevelT w="381000" h="127000" prst="softRound"/>
              <a:contourClr>
                <a:schemeClr val="accent2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marL="169863" indent="-169863" algn="ctr" defTabSz="914099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US" altLang="zh-CN" sz="1600" b="1" spc="-45" dirty="0">
                  <a:solidFill>
                    <a:schemeClr val="bg1"/>
                  </a:solidFill>
                  <a:effectLst>
                    <a:outerShdw blurRad="50800" dir="5400000" algn="t" rotWithShape="0">
                      <a:schemeClr val="tx1">
                        <a:alpha val="80000"/>
                      </a:schemeClr>
                    </a:outerShdw>
                  </a:effectLst>
                </a:rPr>
                <a:t>Hyper V</a:t>
              </a: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6952430" y="2537303"/>
              <a:ext cx="2191570" cy="524569"/>
            </a:xfrm>
            <a:prstGeom prst="roundRect">
              <a:avLst/>
            </a:prstGeom>
            <a:noFill/>
            <a:ln w="6350">
              <a:noFill/>
              <a:headEnd type="none" w="med" len="med"/>
              <a:tailEnd type="none" w="med" len="med"/>
            </a:ln>
            <a:effectLst>
              <a:outerShdw blurRad="63500" algn="ctr" rotWithShape="0">
                <a:schemeClr val="tx1">
                  <a:alpha val="79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0"/>
              </a:lightRig>
            </a:scene3d>
            <a:sp3d prstMaterial="flat">
              <a:bevelT w="381000" h="127000" prst="softRound"/>
              <a:contourClr>
                <a:schemeClr val="accent2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marL="169863" indent="-169863" algn="ctr" defTabSz="914099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US" altLang="zh-CN" sz="1600" b="1" spc="-45" dirty="0">
                  <a:solidFill>
                    <a:schemeClr val="bg1"/>
                  </a:solidFill>
                  <a:effectLst>
                    <a:outerShdw blurRad="50800" dir="5400000" algn="t" rotWithShape="0">
                      <a:schemeClr val="tx1">
                        <a:alpha val="80000"/>
                      </a:schemeClr>
                    </a:outerShdw>
                  </a:effectLst>
                </a:rPr>
                <a:t>SQL 08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33796" y="4862053"/>
              <a:ext cx="2708631" cy="1723853"/>
            </a:xfrm>
            <a:prstGeom prst="rect">
              <a:avLst/>
            </a:prstGeom>
            <a:noFill/>
            <a:effectLst>
              <a:outerShdw blurRad="50800" dir="2700000" algn="tl" rotWithShape="0">
                <a:prstClr val="black">
                  <a:alpha val="77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228600" lvl="4" indent="-228600" defTabSz="914363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S+S Incubation Centers</a:t>
              </a:r>
            </a:p>
            <a:p>
              <a:pPr marL="228600" lvl="4" indent="-228600" defTabSz="914363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GSP</a:t>
              </a:r>
            </a:p>
            <a:p>
              <a:pPr marL="228600" lvl="4" indent="-228600" defTabSz="914363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S+S </a:t>
              </a:r>
              <a:r>
                <a:rPr lang="en-US" sz="2000" dirty="0" smtClean="0">
                  <a:solidFill>
                    <a:schemeClr val="bg1"/>
                  </a:solidFill>
                  <a:latin typeface="+mj-lt"/>
                </a:rPr>
                <a:t>self assessment</a:t>
              </a:r>
              <a:endParaRPr lang="en-US" sz="2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76381" y="4878039"/>
              <a:ext cx="2006646" cy="1359192"/>
            </a:xfrm>
            <a:prstGeom prst="rect">
              <a:avLst/>
            </a:prstGeom>
            <a:noFill/>
            <a:effectLst>
              <a:outerShdw blurRad="50800" dir="2700000" algn="tl" rotWithShape="0">
                <a:prstClr val="black">
                  <a:alpha val="77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228600" lvl="4" indent="-228600" defTabSz="914363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sz="2000" dirty="0">
                  <a:latin typeface="+mj-lt"/>
                </a:rPr>
                <a:t>HMC </a:t>
              </a:r>
              <a:r>
                <a:rPr lang="en-US" sz="2000" dirty="0" smtClean="0">
                  <a:latin typeface="+mj-lt"/>
                </a:rPr>
                <a:t>integration</a:t>
              </a:r>
              <a:endParaRPr lang="en-US" sz="2000" dirty="0">
                <a:latin typeface="+mj-lt"/>
              </a:endParaRPr>
            </a:p>
            <a:p>
              <a:pPr marL="228600" lvl="4" indent="-228600" defTabSz="914363">
                <a:lnSpc>
                  <a:spcPct val="90000"/>
                </a:lnSpc>
                <a:spcBef>
                  <a:spcPct val="20000"/>
                </a:spcBef>
                <a:buFont typeface="Wingdings" pitchFamily="2" charset="2"/>
                <a:buChar char="§"/>
                <a:defRPr/>
              </a:pPr>
              <a:r>
                <a:rPr lang="en-US" sz="2000" dirty="0" smtClean="0">
                  <a:latin typeface="+mj-lt"/>
                </a:rPr>
                <a:t>Best practices</a:t>
              </a:r>
              <a:endParaRPr lang="en-US" sz="2000" dirty="0">
                <a:latin typeface="+mj-lt"/>
              </a:endParaRPr>
            </a:p>
          </p:txBody>
        </p:sp>
        <p:pic>
          <p:nvPicPr>
            <p:cNvPr id="29" name="Picture 3" descr="C:\Users\Shows\Pictures\DVD_ART34\Artwork_Imagery\Icons - Illustrations\_VIRTUALIZATION ICONS\Server Virtual 2U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20000" contrast="20000"/>
            </a:blip>
            <a:srcRect/>
            <a:stretch>
              <a:fillRect/>
            </a:stretch>
          </p:blipFill>
          <p:spPr bwMode="auto">
            <a:xfrm>
              <a:off x="7301247" y="5330276"/>
              <a:ext cx="1501207" cy="1181650"/>
            </a:xfrm>
            <a:prstGeom prst="rect">
              <a:avLst/>
            </a:prstGeom>
            <a:noFill/>
          </p:spPr>
        </p:pic>
        <p:pic>
          <p:nvPicPr>
            <p:cNvPr id="30" name="Picture 3" descr="C:\Users\Shows\Pictures\DVD_ART34\Artwork_Imagery\Icons - Illustrations\_VIRTUALIZATION ICONS\Server Virtual 2U.pn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lum bright="20000" contrast="20000"/>
            </a:blip>
            <a:srcRect/>
            <a:stretch>
              <a:fillRect/>
            </a:stretch>
          </p:blipFill>
          <p:spPr bwMode="auto">
            <a:xfrm>
              <a:off x="7301247" y="5007169"/>
              <a:ext cx="1501207" cy="1181650"/>
            </a:xfrm>
            <a:prstGeom prst="rect">
              <a:avLst/>
            </a:prstGeom>
            <a:noFill/>
          </p:spPr>
        </p:pic>
        <p:pic>
          <p:nvPicPr>
            <p:cNvPr id="31" name="Picture 2" descr="C:\Users\Shows\Pictures\DVD_ART34\Artwork_Imagery\Icons - Illustrations\_VIRTUALIZATION ICONS\server.png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7345678" y="4711809"/>
              <a:ext cx="1457399" cy="1203858"/>
            </a:xfrm>
            <a:prstGeom prst="rect">
              <a:avLst/>
            </a:prstGeom>
            <a:noFill/>
          </p:spPr>
        </p:pic>
        <p:sp>
          <p:nvSpPr>
            <p:cNvPr id="32" name="Rounded Rectangle 31"/>
            <p:cNvSpPr/>
            <p:nvPr/>
          </p:nvSpPr>
          <p:spPr bwMode="auto">
            <a:xfrm>
              <a:off x="6952430" y="5730878"/>
              <a:ext cx="2191570" cy="524569"/>
            </a:xfrm>
            <a:prstGeom prst="roundRect">
              <a:avLst/>
            </a:prstGeom>
            <a:noFill/>
            <a:ln w="6350">
              <a:noFill/>
              <a:headEnd type="none" w="med" len="med"/>
              <a:tailEnd type="none" w="med" len="med"/>
            </a:ln>
            <a:effectLst>
              <a:outerShdw blurRad="63500" algn="ctr" rotWithShape="0">
                <a:schemeClr val="tx1">
                  <a:alpha val="79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0"/>
              </a:lightRig>
            </a:scene3d>
            <a:sp3d prstMaterial="flat">
              <a:bevelT w="381000" h="127000" prst="softRound"/>
              <a:contourClr>
                <a:schemeClr val="accent2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marL="169863" indent="-169863" algn="ctr" defTabSz="914099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US" altLang="zh-CN" sz="1600" b="1" spc="-45" dirty="0">
                  <a:solidFill>
                    <a:schemeClr val="bg1"/>
                  </a:solidFill>
                  <a:effectLst>
                    <a:outerShdw blurRad="50800" dir="5400000" algn="t" rotWithShape="0">
                      <a:schemeClr val="tx1">
                        <a:alpha val="80000"/>
                      </a:schemeClr>
                    </a:outerShdw>
                  </a:effectLst>
                </a:rPr>
                <a:t>WS08</a:t>
              </a:r>
            </a:p>
          </p:txBody>
        </p:sp>
        <p:sp>
          <p:nvSpPr>
            <p:cNvPr id="33" name="Rounded Rectangle 32"/>
            <p:cNvSpPr/>
            <p:nvPr/>
          </p:nvSpPr>
          <p:spPr bwMode="auto">
            <a:xfrm>
              <a:off x="6952430" y="5464416"/>
              <a:ext cx="2191570" cy="524569"/>
            </a:xfrm>
            <a:prstGeom prst="roundRect">
              <a:avLst/>
            </a:prstGeom>
            <a:noFill/>
            <a:ln w="6350">
              <a:noFill/>
              <a:headEnd type="none" w="med" len="med"/>
              <a:tailEnd type="none" w="med" len="med"/>
            </a:ln>
            <a:effectLst>
              <a:outerShdw blurRad="63500" algn="ctr" rotWithShape="0">
                <a:schemeClr val="tx1">
                  <a:alpha val="79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0"/>
              </a:lightRig>
            </a:scene3d>
            <a:sp3d prstMaterial="flat">
              <a:bevelT w="381000" h="127000" prst="softRound"/>
              <a:contourClr>
                <a:schemeClr val="accent2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marL="169863" indent="-169863" algn="ctr" defTabSz="914099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US" altLang="zh-CN" sz="1600" b="1" spc="-45" dirty="0">
                  <a:solidFill>
                    <a:schemeClr val="bg1"/>
                  </a:solidFill>
                  <a:effectLst>
                    <a:outerShdw blurRad="50800" dir="5400000" algn="t" rotWithShape="0">
                      <a:schemeClr val="tx1">
                        <a:alpha val="80000"/>
                      </a:schemeClr>
                    </a:outerShdw>
                  </a:effectLst>
                </a:rPr>
                <a:t>SQL 08</a:t>
              </a:r>
            </a:p>
          </p:txBody>
        </p:sp>
        <p:sp>
          <p:nvSpPr>
            <p:cNvPr id="34" name="Rounded Rectangle 33"/>
            <p:cNvSpPr/>
            <p:nvPr/>
          </p:nvSpPr>
          <p:spPr bwMode="auto">
            <a:xfrm>
              <a:off x="6952430" y="5197953"/>
              <a:ext cx="2191570" cy="524569"/>
            </a:xfrm>
            <a:prstGeom prst="roundRect">
              <a:avLst/>
            </a:prstGeom>
            <a:noFill/>
            <a:ln w="6350">
              <a:noFill/>
              <a:headEnd type="none" w="med" len="med"/>
              <a:tailEnd type="none" w="med" len="med"/>
            </a:ln>
            <a:effectLst>
              <a:outerShdw blurRad="63500" algn="ctr" rotWithShape="0">
                <a:schemeClr val="tx1">
                  <a:alpha val="79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0"/>
              </a:lightRig>
            </a:scene3d>
            <a:sp3d prstMaterial="flat">
              <a:bevelT w="381000" h="127000" prst="softRound"/>
              <a:contourClr>
                <a:schemeClr val="accent2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marL="169863" indent="-169863" algn="ctr" defTabSz="914099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US" altLang="zh-CN" sz="1600" b="1" spc="-45" dirty="0">
                  <a:solidFill>
                    <a:schemeClr val="bg1"/>
                  </a:solidFill>
                  <a:effectLst>
                    <a:outerShdw blurRad="50800" dir="5400000" algn="t" rotWithShape="0">
                      <a:schemeClr val="tx1">
                        <a:alpha val="80000"/>
                      </a:schemeClr>
                    </a:outerShdw>
                  </a:effectLst>
                </a:rPr>
                <a:t>CRM 4.0</a:t>
              </a:r>
            </a:p>
          </p:txBody>
        </p:sp>
        <p:pic>
          <p:nvPicPr>
            <p:cNvPr id="35" name="Picture 3" descr="C:\Users\Shows\Pictures\DVD_ART34\Artwork_Imagery\Icons - Illustrations\_VIRTUALIZATION ICONS\Server Virtual 2U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9134" y="5347739"/>
              <a:ext cx="1501207" cy="118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" descr="C:\Users\Shows\Pictures\DVD_ART34\Artwork_Imagery\Icons - Illustrations\_VIRTUALIZATION ICONS\Server Virtual 2U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59134" y="5024632"/>
              <a:ext cx="1501207" cy="118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" descr="C:\Users\Shows\Pictures\DVD_ART34\Artwork_Imagery\Icons - Illustrations\_VIRTUALIZATION ICONS\server.png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lum bright="-10000" contrast="21000"/>
            </a:blip>
            <a:srcRect/>
            <a:stretch>
              <a:fillRect/>
            </a:stretch>
          </p:blipFill>
          <p:spPr bwMode="auto">
            <a:xfrm>
              <a:off x="603565" y="4729272"/>
              <a:ext cx="1457399" cy="1203858"/>
            </a:xfrm>
            <a:prstGeom prst="rect">
              <a:avLst/>
            </a:prstGeom>
            <a:noFill/>
          </p:spPr>
        </p:pic>
        <p:sp>
          <p:nvSpPr>
            <p:cNvPr id="38" name="Rounded Rectangle 37"/>
            <p:cNvSpPr/>
            <p:nvPr/>
          </p:nvSpPr>
          <p:spPr bwMode="auto">
            <a:xfrm>
              <a:off x="224566" y="5730878"/>
              <a:ext cx="2191570" cy="524569"/>
            </a:xfrm>
            <a:prstGeom prst="roundRect">
              <a:avLst/>
            </a:prstGeom>
            <a:noFill/>
            <a:ln w="6350">
              <a:noFill/>
              <a:headEnd type="none" w="med" len="med"/>
              <a:tailEnd type="none" w="med" len="med"/>
            </a:ln>
            <a:effectLst>
              <a:outerShdw blurRad="63500" algn="ctr" rotWithShape="0">
                <a:schemeClr val="tx1">
                  <a:alpha val="79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0"/>
              </a:lightRig>
            </a:scene3d>
            <a:sp3d prstMaterial="flat">
              <a:bevelT w="381000" h="127000" prst="softRound"/>
              <a:contourClr>
                <a:schemeClr val="accent2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marL="169863" indent="-169863" algn="ctr" defTabSz="914099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US" altLang="zh-CN" sz="1600" b="1" spc="-45" dirty="0">
                  <a:solidFill>
                    <a:schemeClr val="bg1"/>
                  </a:solidFill>
                  <a:effectLst>
                    <a:outerShdw blurRad="50800" dir="5400000" algn="t" rotWithShape="0">
                      <a:schemeClr val="tx1">
                        <a:alpha val="80000"/>
                      </a:schemeClr>
                    </a:outerShdw>
                  </a:effectLst>
                </a:rPr>
                <a:t>WS 08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224566" y="5464416"/>
              <a:ext cx="2191570" cy="524569"/>
            </a:xfrm>
            <a:prstGeom prst="roundRect">
              <a:avLst/>
            </a:prstGeom>
            <a:noFill/>
            <a:ln w="6350">
              <a:noFill/>
              <a:headEnd type="none" w="med" len="med"/>
              <a:tailEnd type="none" w="med" len="med"/>
            </a:ln>
            <a:effectLst>
              <a:outerShdw blurRad="63500" algn="ctr" rotWithShape="0">
                <a:schemeClr val="tx1">
                  <a:alpha val="79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0"/>
              </a:lightRig>
            </a:scene3d>
            <a:sp3d prstMaterial="flat">
              <a:bevelT w="381000" h="127000" prst="softRound"/>
              <a:contourClr>
                <a:schemeClr val="accent2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marL="169863" indent="-169863" algn="ctr" defTabSz="914099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US" altLang="zh-CN" sz="1600" b="1" spc="-45" dirty="0">
                  <a:solidFill>
                    <a:schemeClr val="bg1"/>
                  </a:solidFill>
                  <a:effectLst>
                    <a:outerShdw blurRad="50800" dir="5400000" algn="t" rotWithShape="0">
                      <a:schemeClr val="tx1">
                        <a:alpha val="80000"/>
                      </a:schemeClr>
                    </a:outerShdw>
                  </a:effectLst>
                </a:rPr>
                <a:t>SQL 08 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224566" y="5197953"/>
              <a:ext cx="2191570" cy="524569"/>
            </a:xfrm>
            <a:prstGeom prst="roundRect">
              <a:avLst/>
            </a:prstGeom>
            <a:noFill/>
            <a:ln w="6350">
              <a:noFill/>
              <a:headEnd type="none" w="med" len="med"/>
              <a:tailEnd type="none" w="med" len="med"/>
            </a:ln>
            <a:effectLst>
              <a:outerShdw blurRad="63500" algn="ctr" rotWithShape="0">
                <a:schemeClr val="tx1">
                  <a:alpha val="79000"/>
                </a:scheme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0"/>
              </a:lightRig>
            </a:scene3d>
            <a:sp3d prstMaterial="flat">
              <a:bevelT w="381000" h="127000" prst="softRound"/>
              <a:contourClr>
                <a:schemeClr val="accent2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09728" tIns="54864" rIns="109728" bIns="54864" anchor="ctr"/>
            <a:lstStyle/>
            <a:p>
              <a:pPr marL="169863" indent="-169863" algn="ctr" defTabSz="914099">
                <a:lnSpc>
                  <a:spcPct val="90000"/>
                </a:lnSpc>
                <a:spcBef>
                  <a:spcPts val="400"/>
                </a:spcBef>
                <a:defRPr/>
              </a:pPr>
              <a:r>
                <a:rPr lang="en-US" altLang="zh-CN" sz="1600" b="1" spc="-45" dirty="0">
                  <a:solidFill>
                    <a:schemeClr val="bg1"/>
                  </a:solidFill>
                  <a:effectLst>
                    <a:outerShdw blurRad="50800" dir="5400000" algn="t" rotWithShape="0">
                      <a:schemeClr val="tx1">
                        <a:alpha val="80000"/>
                      </a:schemeClr>
                    </a:outerShdw>
                  </a:effectLst>
                </a:rPr>
                <a:t>CRM 4.0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6934200" y="347246"/>
            <a:ext cx="1981200" cy="33855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Host &amp; Deliver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Convenient Licensing 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3600"/>
            <a:ext cx="4343400" cy="3124200"/>
          </a:xfrm>
        </p:spPr>
        <p:txBody>
          <a:bodyPr/>
          <a:lstStyle/>
          <a:p>
            <a:r>
              <a:rPr lang="en-US" dirty="0" smtClean="0"/>
              <a:t>Via Service Provider Licensing Agreement (SPLA)</a:t>
            </a:r>
          </a:p>
          <a:p>
            <a:r>
              <a:rPr lang="en-US" dirty="0" smtClean="0"/>
              <a:t>Monthly pricing </a:t>
            </a:r>
          </a:p>
          <a:p>
            <a:r>
              <a:rPr lang="en-US" dirty="0" smtClean="0"/>
              <a:t>Always up to date software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4200" y="347246"/>
            <a:ext cx="1981200" cy="33855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Host &amp; Deliver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1600200"/>
            <a:ext cx="28670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To Join SPLA Program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772400" cy="4114800"/>
          </a:xfrm>
        </p:spPr>
        <p:txBody>
          <a:bodyPr/>
          <a:lstStyle/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Enroll in Microsoft Partner Program</a:t>
            </a:r>
          </a:p>
          <a:p>
            <a:pPr lvl="1"/>
            <a:r>
              <a:rPr lang="en-US" sz="2800" dirty="0" smtClean="0"/>
              <a:t>Contact a designated SPLA reseller to sign a SPLA agreement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347246"/>
            <a:ext cx="1981200" cy="33855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Host &amp; Deliver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4" name="Group 52"/>
          <p:cNvGrpSpPr>
            <a:grpSpLocks noChangeAspect="1"/>
          </p:cNvGrpSpPr>
          <p:nvPr/>
        </p:nvGrpSpPr>
        <p:grpSpPr bwMode="auto">
          <a:xfrm>
            <a:off x="3352800" y="2685310"/>
            <a:ext cx="4648200" cy="3486890"/>
            <a:chOff x="3730665" y="1224975"/>
            <a:chExt cx="6701958" cy="4865620"/>
          </a:xfrm>
        </p:grpSpPr>
        <p:pic>
          <p:nvPicPr>
            <p:cNvPr id="25" name="Picture 28" descr="pyramid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730666" y="3946940"/>
              <a:ext cx="5257378" cy="183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0" descr="pyramid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730665" y="2633730"/>
              <a:ext cx="5257377" cy="131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31" descr="pyramid.pn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730665" y="1224975"/>
              <a:ext cx="5257377" cy="1409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5052517" y="4175627"/>
              <a:ext cx="3122766" cy="7746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900" spc="-150" dirty="0">
                  <a:ln w="3175">
                    <a:noFill/>
                  </a:ln>
                  <a:solidFill>
                    <a:srgbClr val="FFFFFF"/>
                  </a:solidFill>
                  <a:latin typeface="Segoe" pitchFamily="34" charset="0"/>
                  <a:cs typeface="Arial" charset="0"/>
                </a:rPr>
                <a:t>Registered Members</a:t>
              </a:r>
            </a:p>
          </p:txBody>
        </p:sp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5958930" y="3251387"/>
              <a:ext cx="1173637" cy="523747"/>
              <a:chOff x="5873586" y="3080699"/>
              <a:chExt cx="1173637" cy="523747"/>
            </a:xfrm>
          </p:grpSpPr>
          <p:pic>
            <p:nvPicPr>
              <p:cNvPr id="39" name="Picture 32" descr="MScertpart-logo.png"/>
              <p:cNvPicPr>
                <a:picLocks noChangeAspect="1"/>
              </p:cNvPicPr>
              <p:nvPr/>
            </p:nvPicPr>
            <p:blipFill>
              <a:blip r:embed="rId6" cstate="email"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5881802" y="3080699"/>
                <a:ext cx="1157204" cy="2197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36" descr="MScertpart-logo.png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5873586" y="3287213"/>
                <a:ext cx="1173637" cy="317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5941237" y="2142036"/>
              <a:ext cx="1238250" cy="553539"/>
              <a:chOff x="5855893" y="2142036"/>
              <a:chExt cx="1238250" cy="553539"/>
            </a:xfrm>
          </p:grpSpPr>
          <p:pic>
            <p:nvPicPr>
              <p:cNvPr id="37" name="Picture 33" descr="MSgoldcertpart.png"/>
              <p:cNvPicPr>
                <a:picLocks noChangeAspect="1"/>
              </p:cNvPicPr>
              <p:nvPr/>
            </p:nvPicPr>
            <p:blipFill>
              <a:blip r:embed="rId8" cstate="email">
                <a:lum bright="100000"/>
              </a:blip>
              <a:srcRect/>
              <a:stretch>
                <a:fillRect/>
              </a:stretch>
            </p:blipFill>
            <p:spPr bwMode="auto">
              <a:xfrm>
                <a:off x="5945735" y="2142036"/>
                <a:ext cx="1095146" cy="216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38" descr="MSgoldcertpart.png"/>
              <p:cNvPicPr>
                <a:picLocks noChangeAspect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5855893" y="2349500"/>
                <a:ext cx="1238250" cy="346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51"/>
            <p:cNvGrpSpPr>
              <a:grpSpLocks/>
            </p:cNvGrpSpPr>
            <p:nvPr/>
          </p:nvGrpSpPr>
          <p:grpSpPr bwMode="auto">
            <a:xfrm>
              <a:off x="4063703" y="5357185"/>
              <a:ext cx="6368920" cy="733410"/>
              <a:chOff x="4041434" y="5308417"/>
              <a:chExt cx="6368920" cy="733410"/>
            </a:xfrm>
          </p:grpSpPr>
          <p:sp>
            <p:nvSpPr>
              <p:cNvPr id="34" name="Rectangle 33"/>
              <p:cNvSpPr>
                <a:spLocks noChangeAspect="1"/>
              </p:cNvSpPr>
              <p:nvPr/>
            </p:nvSpPr>
            <p:spPr>
              <a:xfrm>
                <a:off x="6345232" y="5308417"/>
                <a:ext cx="4065122" cy="7334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91436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bg1"/>
                    </a:solidFill>
                    <a:latin typeface="Segoe" pitchFamily="34" charset="0"/>
                  </a:rPr>
                  <a:t>Partner Program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rot="5400000">
                <a:off x="5879119" y="5674329"/>
                <a:ext cx="611175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3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4041434" y="5482565"/>
                <a:ext cx="2074210" cy="3841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32" name="Straight Connector 31"/>
            <p:cNvCxnSpPr/>
            <p:nvPr/>
          </p:nvCxnSpPr>
          <p:spPr>
            <a:xfrm flipV="1">
              <a:off x="4983264" y="4012571"/>
              <a:ext cx="3111652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586544" y="2915630"/>
              <a:ext cx="1825714" cy="127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sz="2800" dirty="0" smtClean="0"/>
              <a:t>T</a:t>
            </a:r>
            <a:r>
              <a:rPr lang="en-US" sz="2800" dirty="0" smtClean="0"/>
              <a:t>h</a:t>
            </a:r>
            <a:r>
              <a:rPr sz="2800" dirty="0" smtClean="0"/>
              <a:t>e Hosting Solutions Competency</a:t>
            </a:r>
            <a:endParaRPr lang="en-US" sz="28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6934200" y="347246"/>
            <a:ext cx="1981200" cy="33855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Host &amp; Deliver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9" name="Pentagon 28"/>
          <p:cNvSpPr/>
          <p:nvPr/>
        </p:nvSpPr>
        <p:spPr bwMode="auto">
          <a:xfrm>
            <a:off x="615846" y="2014066"/>
            <a:ext cx="5632554" cy="4078786"/>
          </a:xfrm>
          <a:prstGeom prst="homePlate">
            <a:avLst>
              <a:gd name="adj" fmla="val 15628"/>
            </a:avLst>
          </a:prstGeom>
          <a:gradFill flip="none" rotWithShape="1">
            <a:gsLst>
              <a:gs pos="0">
                <a:schemeClr val="bg2"/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  <a:alpha val="37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  <a:alpha val="0"/>
                </a:schemeClr>
              </a:gs>
            </a:gsLst>
            <a:lin ang="27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lvl="1"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457200" y="1447800"/>
            <a:ext cx="8153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The Microsoft Hosting Solutions </a:t>
            </a:r>
            <a:r>
              <a:rPr lang="en-US" sz="2000" b="1" dirty="0">
                <a:solidFill>
                  <a:srgbClr val="FFC000"/>
                </a:solidFill>
              </a:rPr>
              <a:t>Competency </a:t>
            </a:r>
            <a:r>
              <a:rPr lang="en-US" sz="2000" b="1" dirty="0" smtClean="0">
                <a:solidFill>
                  <a:srgbClr val="FFC000"/>
                </a:solidFill>
              </a:rPr>
              <a:t>gets you: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922571" y="2119266"/>
            <a:ext cx="1485771" cy="1873770"/>
          </a:xfrm>
          <a:prstGeom prst="roundRect">
            <a:avLst>
              <a:gd name="adj" fmla="val 6991"/>
            </a:avLst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45718" rIns="0" bIns="45718" numCol="1" rtlCol="0" anchor="b" anchorCtr="1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050" b="1" dirty="0" smtClean="0">
                <a:solidFill>
                  <a:schemeClr val="bg1"/>
                </a:solidFill>
                <a:latin typeface="Segoe" pitchFamily="34" charset="0"/>
              </a:rPr>
              <a:t>Solutions Listing in Customer Directory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4484557" y="3279725"/>
            <a:ext cx="4036103" cy="641171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Segoe" pitchFamily="34" charset="0"/>
              </a:rPr>
              <a:t>Branding that demonstrates your experience and skills to customers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4484557" y="2345950"/>
            <a:ext cx="4036103" cy="641171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Segoe" pitchFamily="34" charset="0"/>
              </a:rPr>
              <a:t>Clear and direct connection with Microsoft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484557" y="4213500"/>
            <a:ext cx="4036103" cy="641171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Segoe" pitchFamily="34" charset="0"/>
              </a:rPr>
              <a:t>Get listed in Microsoft hosting catalogs so customers can find you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4484557" y="5147276"/>
            <a:ext cx="4036103" cy="641171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1000"/>
              </a:spcBef>
            </a:pPr>
            <a:r>
              <a:rPr lang="en-US" sz="1400" b="1" dirty="0" smtClean="0">
                <a:solidFill>
                  <a:schemeClr val="bg1"/>
                </a:solidFill>
                <a:latin typeface="Segoe" pitchFamily="34" charset="0"/>
              </a:rPr>
              <a:t>Hosting research from IDC, Forrester to improve your market impact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2792275" y="2119266"/>
            <a:ext cx="1485771" cy="1873770"/>
          </a:xfrm>
          <a:prstGeom prst="roundRect">
            <a:avLst>
              <a:gd name="adj" fmla="val 6991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45718" rIns="0" bIns="45718" numCol="1" rtlCol="0" anchor="b" anchorCtr="1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050" b="1" dirty="0" smtClean="0">
                <a:solidFill>
                  <a:schemeClr val="tx1"/>
                </a:solidFill>
                <a:latin typeface="Segoe" pitchFamily="34" charset="0"/>
              </a:rPr>
              <a:t>Hosting Services Sales Toolkit</a:t>
            </a:r>
          </a:p>
        </p:txBody>
      </p:sp>
      <p:pic>
        <p:nvPicPr>
          <p:cNvPr id="40" name="Picture 39" descr="webpage_solutions_listing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792275" y="2199126"/>
            <a:ext cx="1485773" cy="1364989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 bwMode="auto">
          <a:xfrm>
            <a:off x="922571" y="4090934"/>
            <a:ext cx="1485771" cy="1873770"/>
          </a:xfrm>
          <a:prstGeom prst="roundRect">
            <a:avLst>
              <a:gd name="adj" fmla="val 6991"/>
            </a:avLst>
          </a:prstGeom>
          <a:solidFill>
            <a:srgbClr val="FFC000"/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45718" rIns="0" bIns="45718" numCol="1" rtlCol="0" anchor="b" anchorCtr="1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050" b="1" dirty="0" smtClean="0">
                <a:solidFill>
                  <a:schemeClr val="tx1"/>
                </a:solidFill>
                <a:latin typeface="Segoe" pitchFamily="34" charset="0"/>
              </a:rPr>
              <a:t>Hosting Product and Sales Training</a:t>
            </a:r>
          </a:p>
        </p:txBody>
      </p:sp>
      <p:pic>
        <p:nvPicPr>
          <p:cNvPr id="43" name="Picture 42" descr="j0399832[1]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922570" y="4168828"/>
            <a:ext cx="1485772" cy="1364989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 bwMode="auto">
          <a:xfrm>
            <a:off x="2792275" y="4090934"/>
            <a:ext cx="1485771" cy="1873770"/>
          </a:xfrm>
          <a:prstGeom prst="roundRect">
            <a:avLst>
              <a:gd name="adj" fmla="val 6991"/>
            </a:avLst>
          </a:prstGeom>
          <a:solidFill>
            <a:schemeClr val="tx1"/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45718" rIns="0" bIns="45718" numCol="1" rtlCol="0" anchor="b" anchorCtr="1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050" b="1" dirty="0" smtClean="0">
                <a:solidFill>
                  <a:schemeClr val="bg1"/>
                </a:solidFill>
                <a:latin typeface="Segoe" pitchFamily="34" charset="0"/>
              </a:rPr>
              <a:t>Unique Vertical Offerings</a:t>
            </a:r>
          </a:p>
        </p:txBody>
      </p:sp>
      <p:pic>
        <p:nvPicPr>
          <p:cNvPr id="46" name="Picture 45" descr="1902149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792276" y="4168828"/>
            <a:ext cx="1485772" cy="1364989"/>
          </a:xfrm>
          <a:prstGeom prst="rect">
            <a:avLst/>
          </a:prstGeom>
        </p:spPr>
      </p:pic>
      <p:pic>
        <p:nvPicPr>
          <p:cNvPr id="47" name="Picture 46" descr="screencap_new1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14400" y="2201659"/>
            <a:ext cx="1482200" cy="13624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 bwMode="auto">
          <a:xfrm>
            <a:off x="3200400" y="1066800"/>
            <a:ext cx="2743200" cy="474980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5123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The Hosting Solutions Competency</a:t>
            </a:r>
            <a:br>
              <a:rPr lang="en-US" sz="2800" dirty="0" smtClean="0"/>
            </a:br>
            <a:endParaRPr sz="2800" dirty="0" smtClean="0"/>
          </a:p>
        </p:txBody>
      </p:sp>
      <p:sp>
        <p:nvSpPr>
          <p:cNvPr id="40" name="Rectangle 39"/>
          <p:cNvSpPr/>
          <p:nvPr/>
        </p:nvSpPr>
        <p:spPr bwMode="auto">
          <a:xfrm>
            <a:off x="6019800" y="1066800"/>
            <a:ext cx="2743200" cy="474980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r">
              <a:lnSpc>
                <a:spcPct val="90000"/>
              </a:lnSpc>
              <a:defRPr/>
            </a:pP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9946" name="TextBox 69"/>
          <p:cNvSpPr txBox="1">
            <a:spLocks noChangeArrowheads="1"/>
          </p:cNvSpPr>
          <p:nvPr/>
        </p:nvSpPr>
        <p:spPr bwMode="auto">
          <a:xfrm>
            <a:off x="3200400" y="990600"/>
            <a:ext cx="5349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i="1" dirty="0">
                <a:solidFill>
                  <a:srgbClr val="F2D7AF"/>
                </a:solidFill>
                <a:latin typeface="Segoe Black" pitchFamily="34" charset="0"/>
              </a:rPr>
              <a:t>2</a:t>
            </a:r>
          </a:p>
        </p:txBody>
      </p:sp>
      <p:sp>
        <p:nvSpPr>
          <p:cNvPr id="39947" name="TextBox 70"/>
          <p:cNvSpPr txBox="1">
            <a:spLocks noChangeArrowheads="1"/>
          </p:cNvSpPr>
          <p:nvPr/>
        </p:nvSpPr>
        <p:spPr bwMode="auto">
          <a:xfrm>
            <a:off x="6019800" y="990600"/>
            <a:ext cx="5540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i="1" dirty="0">
                <a:solidFill>
                  <a:srgbClr val="F2D7AF"/>
                </a:solidFill>
                <a:latin typeface="Segoe Black" pitchFamily="34" charset="0"/>
              </a:rPr>
              <a:t>3</a:t>
            </a:r>
          </a:p>
        </p:txBody>
      </p:sp>
      <p:sp>
        <p:nvSpPr>
          <p:cNvPr id="39948" name="TextBox 72"/>
          <p:cNvSpPr txBox="1">
            <a:spLocks noChangeArrowheads="1"/>
          </p:cNvSpPr>
          <p:nvPr/>
        </p:nvSpPr>
        <p:spPr bwMode="auto">
          <a:xfrm>
            <a:off x="6553200" y="1066800"/>
            <a:ext cx="223361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0" bIns="9144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customer references that feature your hosting solution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04800" y="1066799"/>
            <a:ext cx="2743200" cy="474980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39979" name="TextBox 68"/>
          <p:cNvSpPr txBox="1">
            <a:spLocks noChangeArrowheads="1"/>
          </p:cNvSpPr>
          <p:nvPr/>
        </p:nvSpPr>
        <p:spPr bwMode="auto">
          <a:xfrm>
            <a:off x="304800" y="986746"/>
            <a:ext cx="554037" cy="84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i="1" dirty="0">
                <a:solidFill>
                  <a:srgbClr val="F2D7AF"/>
                </a:solidFill>
                <a:latin typeface="Segoe Black" pitchFamily="34" charset="0"/>
              </a:rPr>
              <a:t>1</a:t>
            </a:r>
          </a:p>
        </p:txBody>
      </p:sp>
      <p:sp>
        <p:nvSpPr>
          <p:cNvPr id="39980" name="TextBox 71"/>
          <p:cNvSpPr txBox="1">
            <a:spLocks noChangeArrowheads="1"/>
          </p:cNvSpPr>
          <p:nvPr/>
        </p:nvSpPr>
        <p:spPr bwMode="auto">
          <a:xfrm>
            <a:off x="762000" y="1066800"/>
            <a:ext cx="223375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Provider Licensing Agreement Requirements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72"/>
          <p:cNvSpPr txBox="1">
            <a:spLocks noChangeArrowheads="1"/>
          </p:cNvSpPr>
          <p:nvPr/>
        </p:nvSpPr>
        <p:spPr bwMode="auto">
          <a:xfrm>
            <a:off x="3733800" y="1066800"/>
            <a:ext cx="22336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0" bIns="9144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 Two Microsoft Certified Professionals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1000" y="5867401"/>
            <a:ext cx="838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Annual fee for MSPP Certified Level is approximately $1500 USD – please check for regional variation </a:t>
            </a:r>
            <a:endParaRPr lang="en-US" sz="1200" dirty="0"/>
          </a:p>
        </p:txBody>
      </p:sp>
      <p:grpSp>
        <p:nvGrpSpPr>
          <p:cNvPr id="2" name="Group 27"/>
          <p:cNvGrpSpPr/>
          <p:nvPr/>
        </p:nvGrpSpPr>
        <p:grpSpPr>
          <a:xfrm>
            <a:off x="609600" y="4038600"/>
            <a:ext cx="2067022" cy="1381958"/>
            <a:chOff x="465992" y="1615586"/>
            <a:chExt cx="1664678" cy="1112961"/>
          </a:xfrm>
        </p:grpSpPr>
        <p:pic>
          <p:nvPicPr>
            <p:cNvPr id="44" name="Picture 43" descr="license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20413497">
              <a:off x="465992" y="1615586"/>
              <a:ext cx="1002323" cy="59128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Picture 44" descr="license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20923807">
              <a:off x="679938" y="1697647"/>
              <a:ext cx="1002323" cy="59128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Picture 45" descr="license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21101232">
              <a:off x="849923" y="1814877"/>
              <a:ext cx="1002323" cy="59128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7" name="Picture 46" descr="license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21447941">
              <a:off x="1002323" y="1967277"/>
              <a:ext cx="1002323" cy="59128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9" name="Picture 48" descr="license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246343">
              <a:off x="1128347" y="2137263"/>
              <a:ext cx="1002323" cy="59128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" name="Group 33"/>
          <p:cNvGrpSpPr/>
          <p:nvPr/>
        </p:nvGrpSpPr>
        <p:grpSpPr>
          <a:xfrm>
            <a:off x="3733800" y="4191000"/>
            <a:ext cx="1791420" cy="1621769"/>
            <a:chOff x="3536830" y="1466490"/>
            <a:chExt cx="1943820" cy="1850369"/>
          </a:xfrm>
        </p:grpSpPr>
        <p:pic>
          <p:nvPicPr>
            <p:cNvPr id="51" name="Picture 50" descr="1_license_person.png"/>
            <p:cNvPicPr>
              <a:picLocks noChangeAspect="1"/>
            </p:cNvPicPr>
            <p:nvPr/>
          </p:nvPicPr>
          <p:blipFill>
            <a:blip r:embed="rId4" cstate="email">
              <a:lum contrast="20000"/>
            </a:blip>
            <a:stretch>
              <a:fillRect/>
            </a:stretch>
          </p:blipFill>
          <p:spPr>
            <a:xfrm>
              <a:off x="3536830" y="1466490"/>
              <a:ext cx="1233578" cy="1850367"/>
            </a:xfrm>
            <a:prstGeom prst="rect">
              <a:avLst/>
            </a:prstGeom>
          </p:spPr>
        </p:pic>
        <p:pic>
          <p:nvPicPr>
            <p:cNvPr id="52" name="Picture 51" descr="2_license_person.png"/>
            <p:cNvPicPr>
              <a:picLocks noChangeAspect="1"/>
            </p:cNvPicPr>
            <p:nvPr/>
          </p:nvPicPr>
          <p:blipFill>
            <a:blip r:embed="rId5" cstate="email">
              <a:lum bright="10000" contrast="30000"/>
            </a:blip>
            <a:stretch>
              <a:fillRect/>
            </a:stretch>
          </p:blipFill>
          <p:spPr>
            <a:xfrm>
              <a:off x="4373592" y="1656273"/>
              <a:ext cx="1107058" cy="1660586"/>
            </a:xfrm>
            <a:prstGeom prst="rect">
              <a:avLst/>
            </a:prstGeom>
          </p:spPr>
        </p:pic>
      </p:grpSp>
      <p:grpSp>
        <p:nvGrpSpPr>
          <p:cNvPr id="4" name="Group 34"/>
          <p:cNvGrpSpPr/>
          <p:nvPr/>
        </p:nvGrpSpPr>
        <p:grpSpPr>
          <a:xfrm>
            <a:off x="6248400" y="4038600"/>
            <a:ext cx="2373268" cy="1653400"/>
            <a:chOff x="6018835" y="1500997"/>
            <a:chExt cx="2841843" cy="1923693"/>
          </a:xfrm>
        </p:grpSpPr>
        <p:pic>
          <p:nvPicPr>
            <p:cNvPr id="56" name="Picture 55" descr="33030323.jpg"/>
            <p:cNvPicPr>
              <a:picLocks noChangeAspect="1"/>
            </p:cNvPicPr>
            <p:nvPr/>
          </p:nvPicPr>
          <p:blipFill>
            <a:blip r:embed="rId6" cstate="email">
              <a:lum contrast="10000"/>
            </a:blip>
            <a:stretch>
              <a:fillRect/>
            </a:stretch>
          </p:blipFill>
          <p:spPr>
            <a:xfrm>
              <a:off x="6914867" y="1500997"/>
              <a:ext cx="1035171" cy="15527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Picture 56" descr="32013309.jpg"/>
            <p:cNvPicPr>
              <a:picLocks noChangeAspect="1"/>
            </p:cNvPicPr>
            <p:nvPr/>
          </p:nvPicPr>
          <p:blipFill>
            <a:blip r:embed="rId7" cstate="email">
              <a:lum contrast="10000"/>
            </a:blip>
            <a:stretch>
              <a:fillRect/>
            </a:stretch>
          </p:blipFill>
          <p:spPr>
            <a:xfrm rot="20904905">
              <a:off x="6018835" y="1690779"/>
              <a:ext cx="1040921" cy="15613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8" name="Picture 57" descr="30394876.jpg"/>
            <p:cNvPicPr>
              <a:picLocks noChangeAspect="1"/>
            </p:cNvPicPr>
            <p:nvPr/>
          </p:nvPicPr>
          <p:blipFill>
            <a:blip r:embed="rId8" cstate="email">
              <a:lum contrast="10000"/>
            </a:blip>
            <a:stretch>
              <a:fillRect/>
            </a:stretch>
          </p:blipFill>
          <p:spPr>
            <a:xfrm rot="185458">
              <a:off x="7826682" y="1871755"/>
              <a:ext cx="1033996" cy="15529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9" name="Rectangle 58"/>
          <p:cNvSpPr/>
          <p:nvPr/>
        </p:nvSpPr>
        <p:spPr>
          <a:xfrm>
            <a:off x="381000" y="2514600"/>
            <a:ext cx="25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75 processor licenses or 3,000 SALs in the last 12 months.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276600" y="2514600"/>
            <a:ext cx="266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Employ or contract at least two exclusive Microsoft Certified Professionals (MCPs).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096000" y="2514600"/>
            <a:ext cx="2667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Each reference is verified with your customer and will be valid for two years from the date the reference is approved.</a:t>
            </a:r>
          </a:p>
          <a:p>
            <a:pPr marL="225425" indent="-225425">
              <a:buFont typeface="Arial" pitchFamily="34" charset="0"/>
              <a:buChar char="•"/>
            </a:pP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34200" y="347246"/>
            <a:ext cx="1981200" cy="33855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Host &amp; Deliver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Helping You Grow Your Business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 marL="233363" lvl="0" indent="-233363" fontAlgn="base">
              <a:spcAft>
                <a:spcPct val="0"/>
              </a:spcAft>
              <a:defRPr/>
            </a:pPr>
            <a:r>
              <a:rPr lang="en-US" sz="2000" kern="0" dirty="0" smtClean="0">
                <a:effectLst/>
              </a:rPr>
              <a:t>Architecture &amp; Design Sessions</a:t>
            </a:r>
          </a:p>
          <a:p>
            <a:pPr marL="233363" lvl="0" indent="-233363" fontAlgn="base">
              <a:spcAft>
                <a:spcPct val="0"/>
              </a:spcAft>
              <a:defRPr/>
            </a:pPr>
            <a:r>
              <a:rPr lang="en-US" sz="2000" kern="0" dirty="0" smtClean="0">
                <a:effectLst/>
              </a:rPr>
              <a:t>Business Development Sessions</a:t>
            </a:r>
          </a:p>
          <a:p>
            <a:pPr marL="233363" lvl="0" indent="-233363" fontAlgn="base">
              <a:spcAft>
                <a:spcPct val="0"/>
              </a:spcAft>
              <a:defRPr/>
            </a:pPr>
            <a:r>
              <a:rPr lang="en-US" sz="2000" kern="0" dirty="0" smtClean="0">
                <a:effectLst/>
              </a:rPr>
              <a:t>Sales Training and Tool Kits</a:t>
            </a:r>
          </a:p>
          <a:p>
            <a:pPr marL="465138" lvl="1" indent="-190500" fontAlgn="base">
              <a:spcAft>
                <a:spcPct val="0"/>
              </a:spcAft>
              <a:defRPr/>
            </a:pPr>
            <a:r>
              <a:rPr lang="en-US" sz="1800" kern="0" dirty="0" smtClean="0">
                <a:effectLst/>
              </a:rPr>
              <a:t>Marketing email templates, brochure template, product manager guide, persona descriptions, battle card, objection handling, telesales script, sales presentation, web site template, TCO tool</a:t>
            </a:r>
          </a:p>
          <a:p>
            <a:pPr marL="7938" indent="-190500" fontAlgn="base">
              <a:spcAft>
                <a:spcPct val="0"/>
              </a:spcAft>
              <a:defRPr/>
            </a:pPr>
            <a:r>
              <a:rPr lang="en-US" kern="0" dirty="0" smtClean="0"/>
              <a:t> </a:t>
            </a:r>
            <a:r>
              <a:rPr lang="en-US" sz="2000" kern="0" dirty="0" smtClean="0"/>
              <a:t>And more …</a:t>
            </a:r>
            <a:endParaRPr lang="en-US" sz="2000" kern="0" dirty="0" smtClean="0">
              <a:effectLst/>
            </a:endParaRPr>
          </a:p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828800" y="3429000"/>
            <a:ext cx="5888673" cy="2662397"/>
            <a:chOff x="838835" y="3229134"/>
            <a:chExt cx="6954838" cy="316706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18130" y="3383915"/>
              <a:ext cx="3278188" cy="2819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1892618" y="3510122"/>
              <a:ext cx="5472113" cy="2566987"/>
              <a:chOff x="0" y="1632"/>
              <a:chExt cx="5664" cy="2688"/>
            </a:xfrm>
          </p:grpSpPr>
          <p:grpSp>
            <p:nvGrpSpPr>
              <p:cNvPr id="7" name="Group 10"/>
              <p:cNvGrpSpPr>
                <a:grpSpLocks/>
              </p:cNvGrpSpPr>
              <p:nvPr/>
            </p:nvGrpSpPr>
            <p:grpSpPr bwMode="auto">
              <a:xfrm>
                <a:off x="3600" y="1632"/>
                <a:ext cx="2064" cy="2688"/>
                <a:chOff x="-192" y="624"/>
                <a:chExt cx="2448" cy="3366"/>
              </a:xfrm>
            </p:grpSpPr>
            <p:pic>
              <p:nvPicPr>
                <p:cNvPr id="34" name="Rectangle 1026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-192" y="624"/>
                  <a:ext cx="2448" cy="33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12"/>
                <p:cNvPicPr>
                  <a:picLocks noChangeAspect="1" noChangeArrowheads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 bwMode="auto">
                <a:xfrm>
                  <a:off x="0" y="960"/>
                  <a:ext cx="2064" cy="24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8" name="Group 13"/>
              <p:cNvGrpSpPr>
                <a:grpSpLocks/>
              </p:cNvGrpSpPr>
              <p:nvPr/>
            </p:nvGrpSpPr>
            <p:grpSpPr bwMode="auto">
              <a:xfrm>
                <a:off x="0" y="1872"/>
                <a:ext cx="3120" cy="2400"/>
                <a:chOff x="-336" y="954"/>
                <a:chExt cx="3408" cy="2742"/>
              </a:xfrm>
            </p:grpSpPr>
            <p:pic>
              <p:nvPicPr>
                <p:cNvPr id="32" name="Rectangle 1026"/>
                <p:cNvPicPr>
                  <a:picLocks noChangeAspect="1" noChangeArrowheads="1"/>
                </p:cNvPicPr>
                <p:nvPr/>
              </p:nvPicPr>
              <p:blipFill>
                <a:blip r:embed="rId6" cstate="email"/>
                <a:srcRect/>
                <a:stretch>
                  <a:fillRect/>
                </a:stretch>
              </p:blipFill>
              <p:spPr bwMode="auto">
                <a:xfrm>
                  <a:off x="-336" y="954"/>
                  <a:ext cx="3408" cy="27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15"/>
                <p:cNvPicPr>
                  <a:picLocks noChangeAspect="1" noChangeArrowheads="1"/>
                </p:cNvPicPr>
                <p:nvPr/>
              </p:nvPicPr>
              <p:blipFill>
                <a:blip r:embed="rId7" cstate="email"/>
                <a:srcRect/>
                <a:stretch>
                  <a:fillRect/>
                </a:stretch>
              </p:blipFill>
              <p:spPr bwMode="auto">
                <a:xfrm>
                  <a:off x="-48" y="1248"/>
                  <a:ext cx="2832" cy="20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9" name="Group 16"/>
              <p:cNvGrpSpPr>
                <a:grpSpLocks/>
              </p:cNvGrpSpPr>
              <p:nvPr/>
            </p:nvGrpSpPr>
            <p:grpSpPr bwMode="auto">
              <a:xfrm>
                <a:off x="2016" y="1872"/>
                <a:ext cx="2208" cy="2448"/>
                <a:chOff x="0" y="1680"/>
                <a:chExt cx="2640" cy="2863"/>
              </a:xfrm>
            </p:grpSpPr>
            <p:pic>
              <p:nvPicPr>
                <p:cNvPr id="30" name="Rectangle 1026"/>
                <p:cNvPicPr>
                  <a:picLocks noChangeAspect="1" noChangeArrowheads="1"/>
                </p:cNvPicPr>
                <p:nvPr/>
              </p:nvPicPr>
              <p:blipFill>
                <a:blip r:embed="rId8" cstate="email"/>
                <a:srcRect/>
                <a:stretch>
                  <a:fillRect/>
                </a:stretch>
              </p:blipFill>
              <p:spPr bwMode="auto">
                <a:xfrm>
                  <a:off x="0" y="1680"/>
                  <a:ext cx="2640" cy="28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18"/>
                <p:cNvPicPr>
                  <a:picLocks noChangeAspect="1" noChangeArrowheads="1"/>
                </p:cNvPicPr>
                <p:nvPr/>
              </p:nvPicPr>
              <p:blipFill>
                <a:blip r:embed="rId9" cstate="email"/>
                <a:srcRect/>
                <a:stretch>
                  <a:fillRect/>
                </a:stretch>
              </p:blipFill>
              <p:spPr bwMode="auto">
                <a:xfrm>
                  <a:off x="240" y="1968"/>
                  <a:ext cx="2118" cy="22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838835" y="3229134"/>
              <a:ext cx="6954838" cy="3167063"/>
              <a:chOff x="192" y="1920"/>
              <a:chExt cx="5376" cy="2448"/>
            </a:xfrm>
          </p:grpSpPr>
          <p:grpSp>
            <p:nvGrpSpPr>
              <p:cNvPr id="15" name="Group 20"/>
              <p:cNvGrpSpPr>
                <a:grpSpLocks/>
              </p:cNvGrpSpPr>
              <p:nvPr/>
            </p:nvGrpSpPr>
            <p:grpSpPr bwMode="auto">
              <a:xfrm>
                <a:off x="192" y="1938"/>
                <a:ext cx="3006" cy="2430"/>
                <a:chOff x="210" y="690"/>
                <a:chExt cx="3006" cy="2430"/>
              </a:xfrm>
            </p:grpSpPr>
            <p:pic>
              <p:nvPicPr>
                <p:cNvPr id="25" name="Rectangle 3072"/>
                <p:cNvPicPr>
                  <a:picLocks noChangeAspect="1" noChangeArrowheads="1"/>
                </p:cNvPicPr>
                <p:nvPr/>
              </p:nvPicPr>
              <p:blipFill>
                <a:blip r:embed="rId10" cstate="email"/>
                <a:srcRect/>
                <a:stretch>
                  <a:fillRect/>
                </a:stretch>
              </p:blipFill>
              <p:spPr bwMode="auto">
                <a:xfrm>
                  <a:off x="210" y="690"/>
                  <a:ext cx="3006" cy="2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22"/>
                <p:cNvPicPr>
                  <a:picLocks noChangeAspect="1" noChangeArrowheads="1"/>
                </p:cNvPicPr>
                <p:nvPr/>
              </p:nvPicPr>
              <p:blipFill>
                <a:blip r:embed="rId11" cstate="email"/>
                <a:srcRect/>
                <a:stretch>
                  <a:fillRect/>
                </a:stretch>
              </p:blipFill>
              <p:spPr bwMode="auto">
                <a:xfrm>
                  <a:off x="480" y="917"/>
                  <a:ext cx="2469" cy="18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6" name="Group 23"/>
              <p:cNvGrpSpPr>
                <a:grpSpLocks/>
              </p:cNvGrpSpPr>
              <p:nvPr/>
            </p:nvGrpSpPr>
            <p:grpSpPr bwMode="auto">
              <a:xfrm>
                <a:off x="3168" y="1920"/>
                <a:ext cx="2400" cy="2448"/>
                <a:chOff x="-672" y="1392"/>
                <a:chExt cx="2400" cy="2448"/>
              </a:xfrm>
            </p:grpSpPr>
            <p:pic>
              <p:nvPicPr>
                <p:cNvPr id="23" name="Rectangle 1026"/>
                <p:cNvPicPr>
                  <a:picLocks noChangeAspect="1" noChangeArrowheads="1"/>
                </p:cNvPicPr>
                <p:nvPr/>
              </p:nvPicPr>
              <p:blipFill>
                <a:blip r:embed="rId12" cstate="email"/>
                <a:srcRect/>
                <a:stretch>
                  <a:fillRect/>
                </a:stretch>
              </p:blipFill>
              <p:spPr bwMode="auto">
                <a:xfrm>
                  <a:off x="-672" y="1392"/>
                  <a:ext cx="2400" cy="24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5"/>
                <p:cNvPicPr>
                  <a:picLocks noChangeAspect="1" noChangeArrowheads="1"/>
                </p:cNvPicPr>
                <p:nvPr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-432" y="1638"/>
                  <a:ext cx="1920" cy="19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838835" y="3229134"/>
              <a:ext cx="6954838" cy="3167063"/>
              <a:chOff x="192" y="1920"/>
              <a:chExt cx="5376" cy="2448"/>
            </a:xfrm>
          </p:grpSpPr>
          <p:grpSp>
            <p:nvGrpSpPr>
              <p:cNvPr id="22" name="Group 20"/>
              <p:cNvGrpSpPr>
                <a:grpSpLocks/>
              </p:cNvGrpSpPr>
              <p:nvPr/>
            </p:nvGrpSpPr>
            <p:grpSpPr bwMode="auto">
              <a:xfrm>
                <a:off x="192" y="1938"/>
                <a:ext cx="3006" cy="2430"/>
                <a:chOff x="210" y="690"/>
                <a:chExt cx="3006" cy="2430"/>
              </a:xfrm>
            </p:grpSpPr>
            <p:pic>
              <p:nvPicPr>
                <p:cNvPr id="19" name="Rectangle 3072"/>
                <p:cNvPicPr>
                  <a:picLocks noChangeAspect="1" noChangeArrowheads="1"/>
                </p:cNvPicPr>
                <p:nvPr/>
              </p:nvPicPr>
              <p:blipFill>
                <a:blip r:embed="rId10" cstate="email">
                  <a:lum bright="-10000"/>
                </a:blip>
                <a:srcRect/>
                <a:stretch>
                  <a:fillRect/>
                </a:stretch>
              </p:blipFill>
              <p:spPr bwMode="auto">
                <a:xfrm>
                  <a:off x="210" y="690"/>
                  <a:ext cx="3006" cy="2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22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lum bright="-10000"/>
                </a:blip>
                <a:srcRect/>
                <a:stretch>
                  <a:fillRect/>
                </a:stretch>
              </p:blipFill>
              <p:spPr bwMode="auto">
                <a:xfrm>
                  <a:off x="480" y="917"/>
                  <a:ext cx="2469" cy="18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7" name="Group 23"/>
              <p:cNvGrpSpPr>
                <a:grpSpLocks/>
              </p:cNvGrpSpPr>
              <p:nvPr/>
            </p:nvGrpSpPr>
            <p:grpSpPr bwMode="auto">
              <a:xfrm>
                <a:off x="3168" y="1920"/>
                <a:ext cx="2400" cy="2448"/>
                <a:chOff x="-672" y="1392"/>
                <a:chExt cx="2400" cy="2448"/>
              </a:xfrm>
            </p:grpSpPr>
            <p:pic>
              <p:nvPicPr>
                <p:cNvPr id="17" name="Rectangle 1026"/>
                <p:cNvPicPr>
                  <a:picLocks noChangeAspect="1" noChangeArrowheads="1"/>
                </p:cNvPicPr>
                <p:nvPr/>
              </p:nvPicPr>
              <p:blipFill>
                <a:blip r:embed="rId12" cstate="email">
                  <a:lum bright="-10000"/>
                </a:blip>
                <a:srcRect/>
                <a:stretch>
                  <a:fillRect/>
                </a:stretch>
              </p:blipFill>
              <p:spPr bwMode="auto">
                <a:xfrm>
                  <a:off x="-672" y="1392"/>
                  <a:ext cx="2400" cy="24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25"/>
                <p:cNvPicPr>
                  <a:picLocks noChangeAspect="1" noChangeArrowheads="1"/>
                </p:cNvPicPr>
                <p:nvPr/>
              </p:nvPicPr>
              <p:blipFill>
                <a:blip r:embed="rId13" cstate="email">
                  <a:lum bright="-10000"/>
                </a:blip>
                <a:srcRect/>
                <a:stretch>
                  <a:fillRect/>
                </a:stretch>
              </p:blipFill>
              <p:spPr bwMode="auto">
                <a:xfrm>
                  <a:off x="-432" y="1638"/>
                  <a:ext cx="1920" cy="19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8" name="Group 26"/>
            <p:cNvGrpSpPr>
              <a:grpSpLocks/>
            </p:cNvGrpSpPr>
            <p:nvPr/>
          </p:nvGrpSpPr>
          <p:grpSpPr bwMode="auto">
            <a:xfrm>
              <a:off x="1505268" y="3279138"/>
              <a:ext cx="5903911" cy="3028949"/>
              <a:chOff x="3271488" y="3626174"/>
              <a:chExt cx="5905191" cy="3029741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7249036" y="3626174"/>
                <a:ext cx="1927643" cy="239616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2" name="Picture 6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6096262" y="4259752"/>
                <a:ext cx="1995920" cy="239616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Picture 7"/>
              <p:cNvPicPr>
                <a:picLocks noChangeAspect="1" noChangeArrowheads="1"/>
              </p:cNvPicPr>
              <p:nvPr/>
            </p:nvPicPr>
            <p:blipFill>
              <a:blip r:embed="rId16" cstate="email"/>
              <a:srcRect/>
              <a:stretch>
                <a:fillRect/>
              </a:stretch>
            </p:blipFill>
            <p:spPr bwMode="auto">
              <a:xfrm>
                <a:off x="4583047" y="3626174"/>
                <a:ext cx="1918115" cy="238504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17" cstate="email"/>
              <a:srcRect/>
              <a:stretch>
                <a:fillRect/>
              </a:stretch>
            </p:blipFill>
            <p:spPr bwMode="auto">
              <a:xfrm>
                <a:off x="3271488" y="4259752"/>
                <a:ext cx="1849838" cy="235646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36" name="TextBox 35"/>
          <p:cNvSpPr txBox="1"/>
          <p:nvPr/>
        </p:nvSpPr>
        <p:spPr>
          <a:xfrm>
            <a:off x="6934200" y="347246"/>
            <a:ext cx="1981200" cy="33855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Host &amp; Deliver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z="2800" dirty="0" smtClean="0"/>
              <a:t>Your Success Is Our Success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34200" y="347246"/>
            <a:ext cx="1981200" cy="33855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Host &amp; Deliver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019800" y="1526486"/>
            <a:ext cx="2743200" cy="4589253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>
            <a:gradFill>
              <a:gsLst>
                <a:gs pos="50000">
                  <a:schemeClr val="bg1"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124200" y="1526486"/>
            <a:ext cx="2743200" cy="4589253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>
            <a:gradFill>
              <a:gsLst>
                <a:gs pos="50000">
                  <a:schemeClr val="bg1"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457199" y="1526486"/>
            <a:ext cx="2553419" cy="4589253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>
            <a:gradFill>
              <a:gsLst>
                <a:gs pos="50000">
                  <a:schemeClr val="bg1"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6" name="Text Placeholder 34"/>
          <p:cNvSpPr txBox="1">
            <a:spLocks/>
          </p:cNvSpPr>
          <p:nvPr/>
        </p:nvSpPr>
        <p:spPr>
          <a:xfrm>
            <a:off x="3767791" y="1596016"/>
            <a:ext cx="2035628" cy="1015663"/>
          </a:xfrm>
          <a:prstGeom prst="rect">
            <a:avLst/>
          </a:prstGeom>
        </p:spPr>
        <p:txBody>
          <a:bodyPr lIns="91440" tIns="91440" rIns="91440" bIns="9144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" pitchFamily="34" charset="0"/>
                <a:ea typeface="ＭＳ Ｐゴシック" pitchFamily="8" charset="-128"/>
                <a:cs typeface="+mn-cs"/>
              </a:rPr>
              <a:t>Microsoft seeks a win/win/win</a:t>
            </a:r>
          </a:p>
          <a:p>
            <a:pPr marL="0" marR="0" lvl="0" indent="-5143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" pitchFamily="34" charset="0"/>
              <a:ea typeface="ＭＳ Ｐゴシック" pitchFamily="8" charset="-128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30037" y="1528354"/>
            <a:ext cx="535578" cy="849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  <a:latin typeface="Segoe Black" pitchFamily="34" charset="0"/>
              </a:rPr>
              <a:t>2</a:t>
            </a:r>
            <a:endParaRPr lang="en-US" sz="4800" i="1" dirty="0">
              <a:solidFill>
                <a:schemeClr val="bg1"/>
              </a:solidFill>
              <a:latin typeface="Segoe Black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56294" y="1528354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  <a:latin typeface="Segoe Black" pitchFamily="34" charset="0"/>
              </a:rPr>
              <a:t>3</a:t>
            </a:r>
            <a:endParaRPr lang="en-US" sz="4800" i="1" dirty="0">
              <a:solidFill>
                <a:schemeClr val="bg1"/>
              </a:solidFill>
              <a:latin typeface="Segoe Black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13495" y="1596016"/>
            <a:ext cx="2233750" cy="1107996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Microsoft delivers to Partners through MSPP</a:t>
            </a: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8684" y="2634896"/>
            <a:ext cx="1740646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9378" y="4682061"/>
            <a:ext cx="1740646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25230" y="3399172"/>
            <a:ext cx="1749061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84174" y="4183446"/>
            <a:ext cx="1436247" cy="145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Rectangle 56"/>
          <p:cNvSpPr/>
          <p:nvPr/>
        </p:nvSpPr>
        <p:spPr>
          <a:xfrm>
            <a:off x="5581934" y="3951187"/>
            <a:ext cx="15899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099">
              <a:lnSpc>
                <a:spcPct val="90000"/>
              </a:lnSpc>
            </a:pPr>
            <a:r>
              <a:rPr lang="en-US" sz="1200" dirty="0" smtClean="0">
                <a:solidFill>
                  <a:srgbClr val="FF6600"/>
                </a:solidFill>
              </a:rPr>
              <a:t>Advance</a:t>
            </a:r>
            <a:br>
              <a:rPr lang="en-US" sz="1200" dirty="0" smtClean="0">
                <a:solidFill>
                  <a:srgbClr val="FF6600"/>
                </a:solidFill>
              </a:rPr>
            </a:br>
            <a:r>
              <a:rPr lang="en-US" sz="1200" dirty="0" smtClean="0">
                <a:solidFill>
                  <a:srgbClr val="FF6600"/>
                </a:solidFill>
              </a:rPr>
              <a:t>Innovation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854890" y="5179483"/>
            <a:ext cx="105769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099">
              <a:lnSpc>
                <a:spcPct val="90000"/>
              </a:lnSpc>
            </a:pPr>
            <a:r>
              <a:rPr lang="en-US" sz="1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Connect &amp;</a:t>
            </a:r>
          </a:p>
          <a:p>
            <a:pPr algn="r" defTabSz="914099">
              <a:lnSpc>
                <a:spcPct val="90000"/>
              </a:lnSpc>
            </a:pPr>
            <a:r>
              <a:rPr lang="en-US" sz="1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Engage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715959" y="4106033"/>
            <a:ext cx="115323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99">
              <a:lnSpc>
                <a:spcPct val="90000"/>
              </a:lnSpc>
            </a:pPr>
            <a:r>
              <a:rPr lang="en-US" sz="1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Build Trusted</a:t>
            </a:r>
          </a:p>
          <a:p>
            <a:pPr defTabSz="914099">
              <a:lnSpc>
                <a:spcPct val="90000"/>
              </a:lnSpc>
            </a:pPr>
            <a:r>
              <a:rPr lang="en-US" sz="1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Relationships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704164" y="5397855"/>
            <a:ext cx="115323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99">
              <a:lnSpc>
                <a:spcPct val="90000"/>
              </a:lnSpc>
            </a:pPr>
            <a:r>
              <a:rPr lang="en-US" sz="1200" dirty="0" smtClean="0">
                <a:solidFill>
                  <a:srgbClr val="FFFF00"/>
                </a:solidFill>
              </a:rPr>
              <a:t>Accelerate</a:t>
            </a:r>
          </a:p>
          <a:p>
            <a:pPr defTabSz="914099">
              <a:lnSpc>
                <a:spcPct val="90000"/>
              </a:lnSpc>
            </a:pPr>
            <a:r>
              <a:rPr lang="en-US" sz="1200" dirty="0" smtClean="0">
                <a:solidFill>
                  <a:srgbClr val="FFFF00"/>
                </a:solidFill>
              </a:rPr>
              <a:t>Growth</a:t>
            </a:r>
          </a:p>
        </p:txBody>
      </p:sp>
      <p:cxnSp>
        <p:nvCxnSpPr>
          <p:cNvPr id="61" name="Straight Connector 60"/>
          <p:cNvCxnSpPr/>
          <p:nvPr/>
        </p:nvCxnSpPr>
        <p:spPr>
          <a:xfrm rot="5400000">
            <a:off x="7008129" y="3295936"/>
            <a:ext cx="423081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264288" y="3166284"/>
            <a:ext cx="1484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Partner Program</a:t>
            </a:r>
            <a:endParaRPr lang="en-US" sz="1400" dirty="0"/>
          </a:p>
        </p:txBody>
      </p:sp>
      <p:sp>
        <p:nvSpPr>
          <p:cNvPr id="63" name="Rectangle 104"/>
          <p:cNvSpPr>
            <a:spLocks noChangeArrowheads="1"/>
          </p:cNvSpPr>
          <p:nvPr/>
        </p:nvSpPr>
        <p:spPr bwMode="auto">
          <a:xfrm>
            <a:off x="1066800" y="3267528"/>
            <a:ext cx="1371600" cy="282847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" name="Text Box 33"/>
          <p:cNvSpPr txBox="1">
            <a:spLocks noChangeArrowheads="1"/>
          </p:cNvSpPr>
          <p:nvPr/>
        </p:nvSpPr>
        <p:spPr bwMode="auto">
          <a:xfrm>
            <a:off x="1066800" y="3276096"/>
            <a:ext cx="13716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atin typeface="Tahoma" pitchFamily="34" charset="0"/>
              </a:rPr>
              <a:t>96%</a:t>
            </a:r>
            <a:r>
              <a:rPr lang="en-US" sz="1200" dirty="0">
                <a:latin typeface="Tahoma" pitchFamily="34" charset="0"/>
              </a:rPr>
              <a:t> </a:t>
            </a:r>
            <a:endParaRPr lang="en-US" sz="1200" dirty="0" smtClean="0">
              <a:latin typeface="Tahoma" pitchFamily="34" charset="0"/>
            </a:endParaRPr>
          </a:p>
          <a:p>
            <a:pPr algn="ctr"/>
            <a:r>
              <a:rPr lang="en-US" sz="1200" dirty="0" smtClean="0">
                <a:latin typeface="Tahoma" pitchFamily="34" charset="0"/>
              </a:rPr>
              <a:t>of</a:t>
            </a:r>
          </a:p>
          <a:p>
            <a:pPr algn="ctr"/>
            <a:r>
              <a:rPr lang="en-US" sz="1200" dirty="0" smtClean="0">
                <a:latin typeface="Tahoma" pitchFamily="34" charset="0"/>
              </a:rPr>
              <a:t>Microsoft’s</a:t>
            </a:r>
          </a:p>
          <a:p>
            <a:pPr algn="ctr"/>
            <a:r>
              <a:rPr lang="en-US" sz="1200" dirty="0" smtClean="0">
                <a:latin typeface="Tahoma" pitchFamily="34" charset="0"/>
              </a:rPr>
              <a:t>revenue is </a:t>
            </a:r>
          </a:p>
          <a:p>
            <a:pPr algn="ctr"/>
            <a:r>
              <a:rPr lang="en-US" sz="1200" b="1" dirty="0" smtClean="0">
                <a:latin typeface="Tahoma" pitchFamily="34" charset="0"/>
              </a:rPr>
              <a:t>partner driven</a:t>
            </a:r>
            <a:endParaRPr lang="en-US" sz="1200" b="1" dirty="0">
              <a:latin typeface="Tahoma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1527" y="1528354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  <a:latin typeface="Segoe Black" pitchFamily="34" charset="0"/>
              </a:rPr>
              <a:t>1</a:t>
            </a:r>
            <a:endParaRPr lang="en-US" sz="4800" i="1" dirty="0">
              <a:solidFill>
                <a:schemeClr val="bg1"/>
              </a:solidFill>
              <a:latin typeface="Segoe Black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08727" y="1596016"/>
            <a:ext cx="2233750" cy="1107996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Microsoft is committed to the partner model</a:t>
            </a:r>
          </a:p>
        </p:txBody>
      </p:sp>
      <p:pic>
        <p:nvPicPr>
          <p:cNvPr id="67" name="Picture 66" descr="ms_logo2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210300" y="3241496"/>
            <a:ext cx="914400" cy="152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dirty="0" smtClean="0"/>
              <a:t>Summar</a:t>
            </a:r>
            <a:r>
              <a:rPr lang="en-US" dirty="0" smtClean="0"/>
              <a:t>y</a:t>
            </a:r>
            <a:endParaRPr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304800"/>
            <a:ext cx="24003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z="3600" dirty="0" smtClean="0"/>
              <a:t>Hosting Industry</a:t>
            </a:r>
            <a:endParaRPr lang="en-US" sz="36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53200" y="304800"/>
            <a:ext cx="2286000" cy="1704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 smtClean="0"/>
              <a:t>Microsoft’s Strategy for Next Gen Hosting</a:t>
            </a:r>
            <a:endParaRPr lang="en-US" sz="2800" dirty="0"/>
          </a:p>
        </p:txBody>
      </p:sp>
      <p:sp>
        <p:nvSpPr>
          <p:cNvPr id="30" name="Rounded Rectangle 29"/>
          <p:cNvSpPr/>
          <p:nvPr/>
        </p:nvSpPr>
        <p:spPr bwMode="auto">
          <a:xfrm>
            <a:off x="609600" y="4381194"/>
            <a:ext cx="4183463" cy="1245996"/>
          </a:xfrm>
          <a:prstGeom prst="roundRect">
            <a:avLst>
              <a:gd name="adj" fmla="val 7042"/>
            </a:avLst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609600" y="2853845"/>
            <a:ext cx="4183463" cy="1245996"/>
          </a:xfrm>
          <a:prstGeom prst="roundRect">
            <a:avLst>
              <a:gd name="adj" fmla="val 7042"/>
            </a:avLst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609600" y="1306399"/>
            <a:ext cx="4183463" cy="1245996"/>
          </a:xfrm>
          <a:prstGeom prst="roundRect">
            <a:avLst>
              <a:gd name="adj" fmla="val 7042"/>
            </a:avLst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4165486" y="2853932"/>
            <a:ext cx="4584181" cy="125586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chemeClr val="bg2">
                  <a:lumMod val="60000"/>
                  <a:lumOff val="40000"/>
                </a:schemeClr>
              </a:gs>
              <a:gs pos="80000">
                <a:schemeClr val="accent1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3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4139378" y="4382940"/>
            <a:ext cx="4584181" cy="125586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FF9900"/>
              </a:gs>
              <a:gs pos="80000">
                <a:srgbClr val="FF66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3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4183027" y="1305858"/>
            <a:ext cx="4579814" cy="1256586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339933"/>
              </a:gs>
              <a:gs pos="80000">
                <a:srgbClr val="92D05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3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2282" y="1308269"/>
            <a:ext cx="345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effectLst>
                  <a:reflection blurRad="6350" stA="60000" endA="900" endPos="58000" dir="5400000" sy="-100000" algn="bl" rotWithShape="0"/>
                </a:effectLst>
              </a:rPr>
              <a:t>Platform</a:t>
            </a:r>
            <a:endParaRPr lang="en-US" kern="0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282" y="1872228"/>
            <a:ext cx="345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/>
              <a:t>Next generation hosting and service delivery platform</a:t>
            </a:r>
          </a:p>
        </p:txBody>
      </p:sp>
      <p:pic>
        <p:nvPicPr>
          <p:cNvPr id="44" name="Picture 33" descr="MS-Hosted-Messaging-and-Co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835" y="1453807"/>
            <a:ext cx="1322879" cy="40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4" descr="C:\Documents and Settings\Oscar\Desktop\Microsoft_NET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2904" y="1451501"/>
            <a:ext cx="701924" cy="42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662282" y="2858427"/>
            <a:ext cx="345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effectLst>
                  <a:reflection blurRad="6350" stA="60000" endA="900" endPos="58000" dir="5400000" sy="-100000" algn="bl" rotWithShape="0"/>
                </a:effectLst>
              </a:rPr>
              <a:t>Services</a:t>
            </a:r>
            <a:endParaRPr lang="en-US" kern="0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2282" y="3422160"/>
            <a:ext cx="345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/>
              <a:t>Applications you can deliver as a service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62282" y="4385325"/>
            <a:ext cx="345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effectLst>
                  <a:reflection blurRad="6350" stA="60000" endA="900" endPos="58000" dir="5400000" sy="-100000" algn="bl" rotWithShape="0"/>
                </a:effectLst>
              </a:rPr>
              <a:t>Experience</a:t>
            </a:r>
            <a:endParaRPr lang="en-US" kern="0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2282" y="4928736"/>
            <a:ext cx="345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/>
              <a:t>Delivering the digital lifestyle experience to your customers</a:t>
            </a:r>
          </a:p>
        </p:txBody>
      </p:sp>
      <p:pic>
        <p:nvPicPr>
          <p:cNvPr id="55" name="Picture 42" descr="C:\Documents and Settings\Oscar\Desktop\sucai\300px-PHP_logo_sv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12909" y="1886692"/>
            <a:ext cx="659291" cy="34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6" descr="C:\Documents and Settings\Oscar\Desktop\saas_black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47333" y="3016731"/>
            <a:ext cx="1863267" cy="24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8" descr="C:\Documents and Settings\Oscar\Desktop\logo\exchange server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99919" y="3610177"/>
            <a:ext cx="1573929" cy="30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40" descr="C:\Documents and Settings\Oscar\Desktop\sucai\Silverlight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36568" y="4511599"/>
            <a:ext cx="459335" cy="50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 descr="D:\Clip_Installer\DVD_ART\BoxShots_Logos\Windows Mobile\Windows Mobile logo vb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30803" y="4965695"/>
            <a:ext cx="588962" cy="5175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1" name="Picture 60" descr="\\192.168.183.210\gomshare\MSN Projects\Others_project\Michael_van_Dijken_PPT\Source\ppt\media\image20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649016" y="5216722"/>
            <a:ext cx="133985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46" descr="C:\Documents and Settings\Oscar\Desktop\sucai\Microsoft_Mediaroom_logo2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235841" y="4548147"/>
            <a:ext cx="107156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 descr="E:\091707\logo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684012" y="4653702"/>
            <a:ext cx="918584" cy="33178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457701" y="1518392"/>
            <a:ext cx="1543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315201" y="1857821"/>
            <a:ext cx="1193800" cy="33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5" descr="C:\Users\tobrien\Desktop\MediaBin_Items_1\ofc-Comm-Online_rgb_r.png"/>
          <p:cNvPicPr>
            <a:picLocks noChangeAspect="1" noChangeArrowheads="1"/>
          </p:cNvPicPr>
          <p:nvPr/>
        </p:nvPicPr>
        <p:blipFill>
          <a:blip r:embed="rId15" cstate="email"/>
          <a:stretch>
            <a:fillRect/>
          </a:stretch>
        </p:blipFill>
        <p:spPr bwMode="auto">
          <a:xfrm>
            <a:off x="4343400" y="2916072"/>
            <a:ext cx="2489782" cy="266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" descr="C:\Users\mcorley\AppData\Local\Microsoft\Windows\Temporary Internet Files\Content.Outlook\4ZPGV9LD\dyn-CRM-online_rgb_r.png"/>
          <p:cNvPicPr>
            <a:picLocks noChangeAspect="1" noChangeArrowheads="1"/>
          </p:cNvPicPr>
          <p:nvPr/>
        </p:nvPicPr>
        <p:blipFill>
          <a:blip r:embed="rId16" cstate="email"/>
          <a:stretch>
            <a:fillRect/>
          </a:stretch>
        </p:blipFill>
        <p:spPr bwMode="auto">
          <a:xfrm>
            <a:off x="5715000" y="3246386"/>
            <a:ext cx="2683669" cy="39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4" descr="C:\Users\tobrien\Desktop\MediaBin_Items_1\Exchange-online_bL_r.png"/>
          <p:cNvPicPr>
            <a:picLocks noChangeAspect="1" noChangeArrowheads="1"/>
          </p:cNvPicPr>
          <p:nvPr/>
        </p:nvPicPr>
        <p:blipFill>
          <a:blip r:embed="rId17" cstate="email"/>
          <a:stretch>
            <a:fillRect/>
          </a:stretch>
        </p:blipFill>
        <p:spPr bwMode="auto">
          <a:xfrm>
            <a:off x="4267200" y="3334492"/>
            <a:ext cx="1293495" cy="25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3" descr="V:\Designer Resources\MS Resources\Colors and Logos\Logos\sharepoint online - no Ofc\ShrPt-Online_h_bL.png"/>
          <p:cNvPicPr>
            <a:picLocks noChangeAspect="1" noChangeArrowheads="1"/>
          </p:cNvPicPr>
          <p:nvPr/>
        </p:nvPicPr>
        <p:blipFill>
          <a:blip r:embed="rId18" cstate="email">
            <a:lum bright="100000"/>
          </a:blip>
          <a:srcRect/>
          <a:stretch>
            <a:fillRect/>
          </a:stretch>
        </p:blipFill>
        <p:spPr bwMode="auto">
          <a:xfrm>
            <a:off x="7086600" y="3791692"/>
            <a:ext cx="1488758" cy="222885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4267200" y="2115292"/>
            <a:ext cx="3892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Windows Server 2008 with Hyper-V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19" cstate="email"/>
          <a:srcRect b="-10496"/>
          <a:stretch>
            <a:fillRect/>
          </a:stretch>
        </p:blipFill>
        <p:spPr bwMode="auto">
          <a:xfrm>
            <a:off x="4267201" y="1886692"/>
            <a:ext cx="368077" cy="34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381000" y="5638800"/>
            <a:ext cx="8610600" cy="457200"/>
          </a:xfrm>
        </p:spPr>
        <p:txBody>
          <a:bodyPr/>
          <a:lstStyle/>
          <a:p>
            <a:pPr marL="233363" lvl="0" indent="-233363" algn="ctr" fontAlgn="base">
              <a:spcAft>
                <a:spcPct val="0"/>
              </a:spcAft>
              <a:buNone/>
              <a:defRPr/>
            </a:pPr>
            <a:r>
              <a:rPr lang="en-US" sz="1400" kern="0" dirty="0" smtClean="0">
                <a:solidFill>
                  <a:schemeClr val="tx1"/>
                </a:solidFill>
                <a:effectLst/>
              </a:rPr>
              <a:t>Mix and match components from Microsoft’s platform and services </a:t>
            </a:r>
          </a:p>
          <a:p>
            <a:pPr marL="233363" lvl="0" indent="-233363" algn="ctr" fontAlgn="base">
              <a:spcAft>
                <a:spcPct val="0"/>
              </a:spcAft>
              <a:buNone/>
              <a:defRPr/>
            </a:pPr>
            <a:r>
              <a:rPr lang="en-US" sz="1400" kern="0" dirty="0" smtClean="0">
                <a:solidFill>
                  <a:schemeClr val="tx1"/>
                </a:solidFill>
                <a:effectLst/>
              </a:rPr>
              <a:t>to accelerate your growth while delivering superior customer experience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lvl="0"/>
            <a:r>
              <a:rPr lang="en-US" sz="2800" dirty="0" smtClean="0"/>
              <a:t>Can the Competition Deliver?</a:t>
            </a:r>
            <a:endParaRPr lang="en-US" sz="2800" dirty="0"/>
          </a:p>
        </p:txBody>
      </p:sp>
      <p:grpSp>
        <p:nvGrpSpPr>
          <p:cNvPr id="3" name="Group 9"/>
          <p:cNvGrpSpPr>
            <a:grpSpLocks noChangeAspect="1"/>
          </p:cNvGrpSpPr>
          <p:nvPr/>
        </p:nvGrpSpPr>
        <p:grpSpPr>
          <a:xfrm>
            <a:off x="533400" y="4343400"/>
            <a:ext cx="1737360" cy="1737360"/>
            <a:chOff x="665565" y="1999024"/>
            <a:chExt cx="1536620" cy="1536620"/>
          </a:xfrm>
          <a:solidFill>
            <a:srgbClr val="339933"/>
          </a:solidFill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665565" y="1999024"/>
              <a:ext cx="1536620" cy="1536620"/>
            </a:xfrm>
            <a:prstGeom prst="ellipse">
              <a:avLst/>
            </a:prstGeom>
            <a:gradFill>
              <a:gsLst>
                <a:gs pos="0">
                  <a:schemeClr val="bg2">
                    <a:lumMod val="40000"/>
                    <a:lumOff val="60000"/>
                  </a:schemeClr>
                </a:gs>
                <a:gs pos="50000">
                  <a:srgbClr val="0070C0"/>
                </a:gs>
              </a:gsLst>
              <a:lin ang="5400000" scaled="0"/>
            </a:gradFill>
            <a:ln>
              <a:noFill/>
            </a:ln>
            <a:effectLst/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732961" y="2224057"/>
              <a:ext cx="1415308" cy="1086554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smtClean="0">
                  <a:solidFill>
                    <a:schemeClr val="bg1"/>
                  </a:solidFill>
                </a:rPr>
                <a:t>CHOICE.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smtClean="0">
                  <a:solidFill>
                    <a:schemeClr val="bg1"/>
                  </a:solidFill>
                </a:rPr>
                <a:t>EMPOWERMENT.</a:t>
              </a:r>
            </a:p>
          </p:txBody>
        </p:sp>
      </p:grpSp>
      <p:grpSp>
        <p:nvGrpSpPr>
          <p:cNvPr id="4" name="Group 12"/>
          <p:cNvGrpSpPr>
            <a:grpSpLocks noChangeAspect="1"/>
          </p:cNvGrpSpPr>
          <p:nvPr/>
        </p:nvGrpSpPr>
        <p:grpSpPr>
          <a:xfrm>
            <a:off x="6797040" y="2362200"/>
            <a:ext cx="1737360" cy="1737360"/>
            <a:chOff x="2973798" y="1999024"/>
            <a:chExt cx="1536620" cy="1536620"/>
          </a:xfrm>
          <a:gradFill>
            <a:gsLst>
              <a:gs pos="0">
                <a:srgbClr val="FF6600"/>
              </a:gs>
              <a:gs pos="50000">
                <a:srgbClr val="C00000"/>
              </a:gs>
            </a:gsLst>
            <a:lin ang="5400000" scaled="0"/>
          </a:gradFill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4" name="Oval 13"/>
            <p:cNvSpPr/>
            <p:nvPr/>
          </p:nvSpPr>
          <p:spPr>
            <a:xfrm>
              <a:off x="2973798" y="1999024"/>
              <a:ext cx="1536620" cy="1536620"/>
            </a:xfrm>
            <a:prstGeom prst="ellipse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3198831" y="2224057"/>
              <a:ext cx="1086554" cy="1086554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bg1"/>
                  </a:solidFill>
                </a:rPr>
                <a:t>WORLDWIDE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smtClean="0">
                  <a:solidFill>
                    <a:schemeClr val="bg1"/>
                  </a:solidFill>
                </a:rPr>
                <a:t>ECOSYSTEM.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5"/>
          <p:cNvGrpSpPr>
            <a:grpSpLocks noChangeAspect="1"/>
          </p:cNvGrpSpPr>
          <p:nvPr/>
        </p:nvGrpSpPr>
        <p:grpSpPr>
          <a:xfrm>
            <a:off x="548640" y="990600"/>
            <a:ext cx="1737360" cy="1737360"/>
            <a:chOff x="1819681" y="35"/>
            <a:chExt cx="1536620" cy="1536620"/>
          </a:xfrm>
          <a:gradFill>
            <a:gsLst>
              <a:gs pos="0">
                <a:srgbClr val="92D050"/>
              </a:gs>
              <a:gs pos="50000">
                <a:srgbClr val="339933"/>
              </a:gs>
            </a:gsLst>
            <a:lin ang="5400000" scaled="0"/>
          </a:gradFill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1819681" y="35"/>
              <a:ext cx="1536620" cy="1536620"/>
            </a:xfrm>
            <a:prstGeom prst="ellipse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1873597" y="225068"/>
              <a:ext cx="1415307" cy="1086554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smtClean="0">
                  <a:solidFill>
                    <a:schemeClr val="bg1"/>
                  </a:solidFill>
                </a:rPr>
                <a:t>DEPENDABILITY.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smtClean="0">
                  <a:solidFill>
                    <a:schemeClr val="bg1"/>
                  </a:solidFill>
                </a:rPr>
                <a:t>EXPERIENCE.</a:t>
              </a:r>
              <a:endParaRPr lang="en-US" sz="14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362200" y="1066800"/>
            <a:ext cx="6781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 smtClean="0">
                <a:solidFill>
                  <a:schemeClr val="bg1"/>
                </a:solidFill>
              </a:rPr>
              <a:t>Experience enabling &amp; supporting over 300,000 partners worldwi</a:t>
            </a:r>
            <a:r>
              <a:rPr lang="en-US" sz="2000" dirty="0" smtClean="0">
                <a:solidFill>
                  <a:schemeClr val="bg1"/>
                </a:solidFill>
              </a:rPr>
              <a:t>de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62200" y="1752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Familiar brand and user experience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62200" y="21115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Product accountability, standards and roadmap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43200" y="4050268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Products localized, tested and adapted for hosting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62200" y="5334000"/>
            <a:ext cx="6324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Extensive technical and marketing guidance</a:t>
            </a:r>
          </a:p>
          <a:p>
            <a:pPr lvl="0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Avenues for demand generation and sales leads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362200" y="4888468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Choose to resell services deployed on world class infrastructure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43200" y="36692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Extensive 3</a:t>
            </a:r>
            <a:r>
              <a:rPr lang="en-US" sz="1800" baseline="30000" dirty="0" smtClean="0">
                <a:solidFill>
                  <a:schemeClr val="bg1"/>
                </a:solidFill>
              </a:rPr>
              <a:t>rd</a:t>
            </a:r>
            <a:r>
              <a:rPr lang="en-US" sz="1800" dirty="0" smtClean="0">
                <a:solidFill>
                  <a:schemeClr val="bg1"/>
                </a:solidFill>
              </a:rPr>
              <a:t> party support and solutions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743200" y="32882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Large pool of certified talent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Next Steps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Learn the Windows Hosting Platform</a:t>
            </a:r>
          </a:p>
          <a:p>
            <a:pPr lvl="1"/>
            <a:r>
              <a:rPr lang="en-US" sz="2200" dirty="0" smtClean="0">
                <a:solidFill>
                  <a:srgbClr val="00B050"/>
                </a:solidFill>
                <a:hlinkClick r:id="rId3"/>
              </a:rPr>
              <a:t>http://www.microsoft.com/hosting/solutions/windowsserverhostingguidance.mspx</a:t>
            </a:r>
          </a:p>
          <a:p>
            <a:pPr lvl="1"/>
            <a:r>
              <a:rPr lang="en-US" sz="2200" dirty="0" smtClean="0">
                <a:solidFill>
                  <a:srgbClr val="00B050"/>
                </a:solidFill>
                <a:hlinkClick r:id="rId3"/>
              </a:rPr>
              <a:t>http://www.asp.net</a:t>
            </a:r>
            <a:endParaRPr lang="en-US" sz="2200" dirty="0" smtClean="0">
              <a:solidFill>
                <a:srgbClr val="00B050"/>
              </a:solidFill>
            </a:endParaRPr>
          </a:p>
          <a:p>
            <a:pPr lvl="1"/>
            <a:r>
              <a:rPr lang="en-US" sz="2200" dirty="0" smtClean="0">
                <a:solidFill>
                  <a:srgbClr val="00B050"/>
                </a:solidFill>
                <a:hlinkClick r:id="rId4"/>
              </a:rPr>
              <a:t>http://www.iis.net</a:t>
            </a:r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Learn about SPLA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  <a:hlinkClick r:id="rId5"/>
              </a:rPr>
              <a:t>http://www.microsoft.com/hosting</a:t>
            </a:r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Learn about Software-plus-Services Platform</a:t>
            </a:r>
          </a:p>
          <a:p>
            <a:pPr lvl="1"/>
            <a:r>
              <a:rPr lang="en-US" sz="2200" dirty="0" smtClean="0">
                <a:hlinkClick r:id="rId6"/>
              </a:rPr>
              <a:t>https://partner.microsoft.com/US/program/pmcommsector</a:t>
            </a:r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Get started on Windows Platform today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" descr="Microsoft logo and taglin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black">
          <a:xfrm>
            <a:off x="1601788" y="2787650"/>
            <a:ext cx="59404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Text Box 3"/>
          <p:cNvSpPr txBox="1">
            <a:spLocks noChangeArrowheads="1"/>
          </p:cNvSpPr>
          <p:nvPr/>
        </p:nvSpPr>
        <p:spPr bwMode="blackWhite">
          <a:xfrm>
            <a:off x="457200" y="5181600"/>
            <a:ext cx="8382000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25" tIns="45713" rIns="91425" bIns="45713">
            <a:spAutoFit/>
          </a:bodyPr>
          <a:lstStyle/>
          <a:p>
            <a:pPr algn="ctr" eaLnBrk="0" hangingPunct="0"/>
            <a:r>
              <a:rPr lang="en-US" sz="700" dirty="0">
                <a:solidFill>
                  <a:schemeClr val="bg1"/>
                </a:solidFill>
                <a:latin typeface="Segoe"/>
                <a:cs typeface="Arial" charset="0"/>
              </a:rPr>
              <a:t>© </a:t>
            </a:r>
            <a:r>
              <a:rPr lang="en-US" sz="700" dirty="0" smtClean="0">
                <a:solidFill>
                  <a:schemeClr val="bg1"/>
                </a:solidFill>
                <a:latin typeface="Segoe"/>
                <a:cs typeface="Arial" charset="0"/>
              </a:rPr>
              <a:t>2009 </a:t>
            </a:r>
            <a:r>
              <a:rPr lang="en-US" sz="700" dirty="0">
                <a:solidFill>
                  <a:schemeClr val="bg1"/>
                </a:solidFill>
                <a:latin typeface="Segoe"/>
                <a:cs typeface="Arial" charset="0"/>
              </a:rPr>
              <a:t>Microsoft Corporation. All rights reserved. Microsoft, Windows and other product/technology names are the trademarks or registered trademarks of the Microsoft Corporation group of companies in the United States and/or in other countries. The information herein is for informational purposes only and represents the current view of Microsoft Corporation as of the date of this presentation</a:t>
            </a:r>
            <a:r>
              <a:rPr lang="en-US" sz="700" dirty="0" smtClean="0">
                <a:solidFill>
                  <a:schemeClr val="bg1"/>
                </a:solidFill>
                <a:latin typeface="Segoe"/>
                <a:cs typeface="Arial" charset="0"/>
              </a:rPr>
              <a:t>. Because </a:t>
            </a:r>
            <a:r>
              <a:rPr lang="en-US" sz="700" dirty="0">
                <a:solidFill>
                  <a:schemeClr val="bg1"/>
                </a:solidFill>
                <a:latin typeface="Segoe"/>
                <a:cs typeface="Arial" charset="0"/>
              </a:rPr>
              <a:t>Microsoft must respond to changing market conditions, it should not be interpreted to be a commitment on the part of Microsoft, and Microsoft cannot guarantee the accuracy of any information provided after the date of this presentation</a:t>
            </a:r>
            <a:r>
              <a:rPr lang="en-US" sz="700" dirty="0" smtClean="0">
                <a:solidFill>
                  <a:schemeClr val="bg1"/>
                </a:solidFill>
                <a:latin typeface="Segoe"/>
                <a:cs typeface="Arial" charset="0"/>
              </a:rPr>
              <a:t>. MICROSOFT </a:t>
            </a:r>
            <a:r>
              <a:rPr lang="en-US" sz="700" dirty="0">
                <a:solidFill>
                  <a:schemeClr val="bg1"/>
                </a:solidFill>
                <a:latin typeface="Segoe"/>
                <a:cs typeface="Arial" charset="0"/>
              </a:rPr>
              <a:t>MAKES NO WARRANTIES, EXPRESS, IMPLIED OR STATUTORY, AS TO THE INFORMATION IN THIS PRESENTATION.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Landscape Is Changing</a:t>
            </a:r>
            <a:endParaRPr lang="en-US" sz="2800" dirty="0"/>
          </a:p>
        </p:txBody>
      </p:sp>
      <p:pic>
        <p:nvPicPr>
          <p:cNvPr id="9" name="Picture 8" descr="slide2-3-4-Combi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981200" y="990600"/>
            <a:ext cx="4572456" cy="33270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24400" y="3049012"/>
            <a:ext cx="4876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400050"/>
            <a:r>
              <a:rPr lang="en-US" sz="1600" b="1" dirty="0" smtClean="0">
                <a:solidFill>
                  <a:schemeClr val="bg1"/>
                </a:solidFill>
              </a:rPr>
              <a:t>“Should I stay in the low-end server business?”</a:t>
            </a:r>
          </a:p>
          <a:p>
            <a:pPr marL="571500" indent="-400050"/>
            <a:endParaRPr lang="en-US" sz="1600" b="1" dirty="0" smtClean="0">
              <a:solidFill>
                <a:schemeClr val="bg1"/>
              </a:solidFill>
            </a:endParaRPr>
          </a:p>
          <a:p>
            <a:pPr marL="571500" indent="-400050"/>
            <a:r>
              <a:rPr lang="en-US" sz="1600" b="1" dirty="0" smtClean="0">
                <a:solidFill>
                  <a:schemeClr val="bg1"/>
                </a:solidFill>
              </a:rPr>
              <a:t>“What does cloud computing mean to my </a:t>
            </a:r>
          </a:p>
          <a:p>
            <a:pPr marL="571500" indent="-400050"/>
            <a:r>
              <a:rPr lang="en-US" sz="1600" b="1" dirty="0" smtClean="0">
                <a:solidFill>
                  <a:schemeClr val="bg1"/>
                </a:solidFill>
              </a:rPr>
              <a:t> business?”</a:t>
            </a:r>
          </a:p>
          <a:p>
            <a:pPr marL="571500" indent="-400050"/>
            <a:endParaRPr lang="en-US" sz="1600" b="1" dirty="0" smtClean="0">
              <a:solidFill>
                <a:schemeClr val="bg1"/>
              </a:solidFill>
            </a:endParaRPr>
          </a:p>
          <a:p>
            <a:pPr marL="571500" indent="-400050"/>
            <a:r>
              <a:rPr lang="en-US" sz="1600" b="1" dirty="0" smtClean="0">
                <a:solidFill>
                  <a:schemeClr val="bg1"/>
                </a:solidFill>
              </a:rPr>
              <a:t>“How can I become a SaaS hoster?”</a:t>
            </a:r>
          </a:p>
          <a:p>
            <a:pPr marL="571500" indent="-400050"/>
            <a:endParaRPr lang="en-US" sz="1600" b="1" dirty="0" smtClean="0">
              <a:solidFill>
                <a:schemeClr val="bg1"/>
              </a:solidFill>
            </a:endParaRPr>
          </a:p>
          <a:p>
            <a:pPr marL="571500" indent="-400050"/>
            <a:r>
              <a:rPr lang="en-US" sz="1600" b="1" dirty="0" smtClean="0">
                <a:solidFill>
                  <a:schemeClr val="bg1"/>
                </a:solidFill>
              </a:rPr>
              <a:t>“Will I make more money as a hoster, a reseller or both?”</a:t>
            </a:r>
          </a:p>
          <a:p>
            <a:endParaRPr 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457200" y="1828800"/>
            <a:ext cx="4648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New competition arrives 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New business models emerging 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Ad-supported, Web 2.0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Bundled solutions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Utility /cloud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But can the new players address 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Higher degree of customization?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Integration?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Responsiveness and regional presence?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Verticals and specialization?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 Breadth of offerings?</a:t>
            </a:r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410200" y="4876800"/>
            <a:ext cx="4038600" cy="1588"/>
          </a:xfrm>
          <a:prstGeom prst="line">
            <a:avLst/>
          </a:prstGeom>
          <a:ln w="28575">
            <a:gradFill flip="none" rotWithShape="1">
              <a:gsLst>
                <a:gs pos="0">
                  <a:schemeClr val="tx1">
                    <a:alpha val="0"/>
                  </a:schemeClr>
                </a:gs>
                <a:gs pos="50000">
                  <a:schemeClr val="bg2">
                    <a:lumMod val="20000"/>
                    <a:lumOff val="8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</a:t>
            </a:r>
            <a:r>
              <a:rPr lang="en-US" sz="2800" dirty="0" smtClean="0"/>
              <a:t>Customers Today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2971800" y="1600200"/>
            <a:ext cx="4648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400050"/>
            <a:r>
              <a:rPr lang="en-US" sz="1400" dirty="0" smtClean="0">
                <a:latin typeface="+mn-lt"/>
              </a:rPr>
              <a:t>WOULD LIKE TO USE WEB TO</a:t>
            </a:r>
          </a:p>
          <a:p>
            <a:pPr marL="571500" indent="-400050"/>
            <a:r>
              <a:rPr lang="en-US" sz="1400" dirty="0" smtClean="0">
                <a:latin typeface="+mn-lt"/>
              </a:rPr>
              <a:t>COMMUNICATE, COLLABORATE </a:t>
            </a:r>
          </a:p>
          <a:p>
            <a:pPr marL="571500" indent="-400050"/>
            <a:r>
              <a:rPr lang="en-US" sz="1400" dirty="0" smtClean="0">
                <a:latin typeface="+mn-lt"/>
              </a:rPr>
              <a:t>AND TRADE USING WEB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13839" y="4684693"/>
            <a:ext cx="4648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400050"/>
            <a:r>
              <a:rPr lang="en-US" sz="1400" dirty="0" smtClean="0">
                <a:latin typeface="+mn-lt"/>
              </a:rPr>
              <a:t>LOOKING FOR RELIABLE </a:t>
            </a:r>
          </a:p>
          <a:p>
            <a:pPr marL="571500" lvl="1" indent="-400050"/>
            <a:r>
              <a:rPr lang="en-US" sz="1400" dirty="0" smtClean="0">
                <a:latin typeface="+mn-lt"/>
              </a:rPr>
              <a:t>PARTNERS TO HOST AND </a:t>
            </a:r>
          </a:p>
          <a:p>
            <a:pPr marL="571500" lvl="1" indent="-400050"/>
            <a:r>
              <a:rPr lang="en-US" sz="1400" dirty="0" smtClean="0">
                <a:latin typeface="+mn-lt"/>
              </a:rPr>
              <a:t>MANAGE APPLICATIONS</a:t>
            </a:r>
          </a:p>
          <a:p>
            <a:pPr marL="571500" lvl="1" indent="-400050"/>
            <a:r>
              <a:rPr lang="en-US" sz="1400" dirty="0" smtClean="0">
                <a:latin typeface="+mn-lt"/>
              </a:rPr>
              <a:t> INFRASTRUCTURE</a:t>
            </a:r>
          </a:p>
          <a:p>
            <a:pPr marL="571500" indent="-400050"/>
            <a:endParaRPr lang="en-US" sz="1400" b="1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2013439" y="3084493"/>
            <a:ext cx="281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400050"/>
            <a:r>
              <a:rPr lang="en-US" sz="1400" dirty="0" smtClean="0">
                <a:latin typeface="Segoe" charset="0"/>
              </a:rPr>
              <a:t>LOOKING AT THE WEB </a:t>
            </a:r>
          </a:p>
          <a:p>
            <a:pPr marL="571500" indent="-400050"/>
            <a:r>
              <a:rPr lang="en-US" sz="1400" dirty="0" smtClean="0">
                <a:latin typeface="Segoe" charset="0"/>
              </a:rPr>
              <a:t>AS AN EXTENSION TO THEIR </a:t>
            </a:r>
          </a:p>
          <a:p>
            <a:pPr marL="571500" indent="-400050"/>
            <a:r>
              <a:rPr lang="en-US" sz="1400" dirty="0" smtClean="0">
                <a:latin typeface="Segoe" charset="0"/>
              </a:rPr>
              <a:t>PCS AND DEVICES</a:t>
            </a:r>
          </a:p>
          <a:p>
            <a:pPr marL="571500" indent="-400050"/>
            <a:endParaRPr lang="en-US" sz="1400" b="1" dirty="0" smtClean="0"/>
          </a:p>
        </p:txBody>
      </p:sp>
      <p:grpSp>
        <p:nvGrpSpPr>
          <p:cNvPr id="3" name="Group 11"/>
          <p:cNvGrpSpPr>
            <a:grpSpLocks noChangeAspect="1"/>
          </p:cNvGrpSpPr>
          <p:nvPr/>
        </p:nvGrpSpPr>
        <p:grpSpPr>
          <a:xfrm>
            <a:off x="5943600" y="990600"/>
            <a:ext cx="1325880" cy="1325880"/>
            <a:chOff x="665565" y="1999024"/>
            <a:chExt cx="1536620" cy="1536620"/>
          </a:xfrm>
          <a:blipFill dpi="0" rotWithShape="1">
            <a:blip r:embed="rId3"/>
            <a:srcRect/>
            <a:stretch>
              <a:fillRect/>
            </a:stretch>
          </a:blipFill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32" name="Oval 31"/>
            <p:cNvSpPr/>
            <p:nvPr/>
          </p:nvSpPr>
          <p:spPr>
            <a:xfrm>
              <a:off x="665565" y="1999024"/>
              <a:ext cx="1536620" cy="153662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val 4"/>
            <p:cNvSpPr/>
            <p:nvPr/>
          </p:nvSpPr>
          <p:spPr>
            <a:xfrm>
              <a:off x="890598" y="2253027"/>
              <a:ext cx="1086554" cy="108655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 11"/>
          <p:cNvGrpSpPr>
            <a:grpSpLocks noChangeAspect="1"/>
          </p:cNvGrpSpPr>
          <p:nvPr/>
        </p:nvGrpSpPr>
        <p:grpSpPr>
          <a:xfrm>
            <a:off x="3994639" y="4387361"/>
            <a:ext cx="1327639" cy="1327639"/>
            <a:chOff x="665565" y="1999024"/>
            <a:chExt cx="1536620" cy="1536620"/>
          </a:xfrm>
          <a:blipFill dpi="0" rotWithShape="1">
            <a:blip r:embed="rId4">
              <a:alphaModFix amt="80000"/>
            </a:blip>
            <a:srcRect/>
            <a:stretch>
              <a:fillRect r="-16000" b="3000"/>
            </a:stretch>
          </a:blipFill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5" name="Oval 34"/>
            <p:cNvSpPr/>
            <p:nvPr/>
          </p:nvSpPr>
          <p:spPr>
            <a:xfrm>
              <a:off x="665565" y="1999024"/>
              <a:ext cx="1536620" cy="1536620"/>
            </a:xfrm>
            <a:prstGeom prst="ellipse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 4"/>
            <p:cNvSpPr/>
            <p:nvPr/>
          </p:nvSpPr>
          <p:spPr>
            <a:xfrm>
              <a:off x="890598" y="2224057"/>
              <a:ext cx="1086554" cy="1086554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dirty="0" smtClean="0">
                <a:solidFill>
                  <a:schemeClr val="tx1"/>
                </a:solidFill>
              </a:endParaRP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11"/>
          <p:cNvGrpSpPr>
            <a:grpSpLocks noChangeAspect="1"/>
          </p:cNvGrpSpPr>
          <p:nvPr/>
        </p:nvGrpSpPr>
        <p:grpSpPr>
          <a:xfrm>
            <a:off x="838200" y="2939561"/>
            <a:ext cx="1327639" cy="1327639"/>
            <a:chOff x="665565" y="1999024"/>
            <a:chExt cx="1536620" cy="1536620"/>
          </a:xfrm>
          <a:blipFill dpi="0" rotWithShape="1">
            <a:blip r:embed="rId5">
              <a:alphaModFix amt="80000"/>
            </a:blip>
            <a:srcRect/>
            <a:stretch>
              <a:fillRect r="-16000" b="3000"/>
            </a:stretch>
          </a:blipFill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8" name="Oval 37"/>
            <p:cNvSpPr/>
            <p:nvPr/>
          </p:nvSpPr>
          <p:spPr>
            <a:xfrm>
              <a:off x="665565" y="1999024"/>
              <a:ext cx="1536620" cy="1536620"/>
            </a:xfrm>
            <a:prstGeom prst="ellipse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Oval 4"/>
            <p:cNvSpPr/>
            <p:nvPr/>
          </p:nvSpPr>
          <p:spPr>
            <a:xfrm>
              <a:off x="890598" y="2224057"/>
              <a:ext cx="1086554" cy="1086554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137876" y="1219200"/>
            <a:ext cx="104067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srgbClr val="FFC000"/>
                </a:solidFill>
              </a:rPr>
              <a:t>SMBs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55124" y="4343400"/>
            <a:ext cx="85151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srgbClr val="FFC000"/>
                </a:solidFill>
              </a:rPr>
              <a:t>ISVs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63118" y="2743200"/>
            <a:ext cx="142308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srgbClr val="FFC000"/>
                </a:solidFill>
              </a:rPr>
              <a:t>CONSUMERS</a:t>
            </a:r>
            <a:endParaRPr lang="en-US" b="1" dirty="0">
              <a:solidFill>
                <a:srgbClr val="FFC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4643133" y="3313906"/>
            <a:ext cx="1905000" cy="15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Market Opportunity Worldwide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381000" y="1066800"/>
          <a:ext cx="4114800" cy="338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4812268"/>
            <a:ext cx="861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chemeClr val="bg1"/>
                </a:solidFill>
                <a:latin typeface="Segoe"/>
              </a:rPr>
              <a:t>Increased value in Hosted Infrastructure, Software On Demand (SaaS) as a soft economy puts pressure on customers’ capital expenditures</a:t>
            </a:r>
          </a:p>
          <a:p>
            <a:endParaRPr lang="en-US" sz="2100" dirty="0" smtClean="0">
              <a:latin typeface="Segoe"/>
            </a:endParaRPr>
          </a:p>
          <a:p>
            <a:endParaRPr lang="en-US" sz="2100" dirty="0" smtClean="0">
              <a:latin typeface="Segoe"/>
            </a:endParaRPr>
          </a:p>
          <a:p>
            <a:endParaRPr lang="en-US" sz="2100" dirty="0" smtClean="0">
              <a:latin typeface="Segoe"/>
            </a:endParaRPr>
          </a:p>
          <a:p>
            <a:endParaRPr lang="en-US" sz="2100" dirty="0">
              <a:latin typeface="Sego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4325779"/>
            <a:ext cx="21579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Source: Tier1 Research Reports, 2008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sz="half" idx="2"/>
          </p:nvPr>
        </p:nvGraphicFramePr>
        <p:xfrm>
          <a:off x="4648200" y="1123950"/>
          <a:ext cx="4495800" cy="33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Rectangle 26"/>
          <p:cNvSpPr/>
          <p:nvPr/>
        </p:nvSpPr>
        <p:spPr>
          <a:xfrm>
            <a:off x="7764123" y="4325779"/>
            <a:ext cx="11512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Source: IDC, 2008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Can You Capture the Growth Ahead?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0" y="1164848"/>
            <a:ext cx="3657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Address all customer needs</a:t>
            </a:r>
          </a:p>
          <a:p>
            <a:endParaRPr lang="en-US" sz="1300" dirty="0" smtClean="0"/>
          </a:p>
          <a:p>
            <a:r>
              <a:rPr lang="en-US" sz="1300" dirty="0" smtClean="0"/>
              <a:t>Build a strong business </a:t>
            </a:r>
            <a:br>
              <a:rPr lang="en-US" sz="1300" dirty="0" smtClean="0"/>
            </a:br>
            <a:r>
              <a:rPr lang="en-US" sz="1300" dirty="0" smtClean="0"/>
              <a:t>with sticky offerings</a:t>
            </a:r>
            <a:endParaRPr lang="en-US" sz="1300" dirty="0"/>
          </a:p>
        </p:txBody>
      </p:sp>
      <p:sp>
        <p:nvSpPr>
          <p:cNvPr id="17" name="TextBox 16"/>
          <p:cNvSpPr txBox="1"/>
          <p:nvPr/>
        </p:nvSpPr>
        <p:spPr>
          <a:xfrm>
            <a:off x="1224552" y="2971800"/>
            <a:ext cx="1736373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Deliver the best</a:t>
            </a:r>
          </a:p>
          <a:p>
            <a:r>
              <a:rPr lang="en-US" sz="1300" dirty="0" smtClean="0"/>
              <a:t>customer experience</a:t>
            </a:r>
          </a:p>
          <a:p>
            <a:endParaRPr lang="en-US" sz="1300" dirty="0" smtClean="0"/>
          </a:p>
          <a:p>
            <a:r>
              <a:rPr lang="en-US" sz="1300" dirty="0" smtClean="0"/>
              <a:t>The key to</a:t>
            </a:r>
          </a:p>
          <a:p>
            <a:r>
              <a:rPr lang="en-US" sz="1300" dirty="0" smtClean="0"/>
              <a:t>growth</a:t>
            </a:r>
          </a:p>
          <a:p>
            <a:endParaRPr lang="en-US" sz="1300" dirty="0" smtClean="0"/>
          </a:p>
          <a:p>
            <a:endParaRPr lang="en-US" sz="13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495800" y="3352800"/>
            <a:ext cx="3962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Invest in service infrastructure </a:t>
            </a:r>
          </a:p>
          <a:p>
            <a:r>
              <a:rPr lang="en-US" sz="1300" dirty="0" smtClean="0"/>
              <a:t>that aligns with </a:t>
            </a:r>
          </a:p>
          <a:p>
            <a:r>
              <a:rPr lang="en-US" sz="1300" dirty="0" smtClean="0"/>
              <a:t>strengths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48200" y="5146357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00" dirty="0" smtClean="0"/>
              <a:t>Avoid when </a:t>
            </a:r>
          </a:p>
          <a:p>
            <a:r>
              <a:rPr lang="en-US" sz="1300" dirty="0" smtClean="0"/>
              <a:t>hard to scale </a:t>
            </a:r>
            <a:r>
              <a:rPr lang="en-US" sz="1300" u="sng" dirty="0" smtClean="0"/>
              <a:t>and</a:t>
            </a:r>
            <a:r>
              <a:rPr lang="en-US" sz="1300" dirty="0" smtClean="0"/>
              <a:t> margins diminish</a:t>
            </a:r>
            <a:endParaRPr lang="en-US" sz="13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44780" y="3733800"/>
            <a:ext cx="1536620" cy="1536620"/>
            <a:chOff x="2044780" y="3733800"/>
            <a:chExt cx="1536620" cy="1536620"/>
          </a:xfrm>
        </p:grpSpPr>
        <p:sp>
          <p:nvSpPr>
            <p:cNvPr id="11" name="Oval 10"/>
            <p:cNvSpPr/>
            <p:nvPr/>
          </p:nvSpPr>
          <p:spPr>
            <a:xfrm>
              <a:off x="2044780" y="3733800"/>
              <a:ext cx="1536620" cy="1536620"/>
            </a:xfrm>
            <a:prstGeom prst="ellipse">
              <a:avLst/>
            </a:prstGeom>
            <a:solidFill>
              <a:srgbClr val="33993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2233497" y="4305390"/>
              <a:ext cx="1159187" cy="39344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sp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 smtClean="0">
                  <a:solidFill>
                    <a:schemeClr val="tx1"/>
                  </a:solidFill>
                </a:rPr>
                <a:t>NO COMPROMISE</a:t>
              </a:r>
              <a:endParaRPr lang="en-US" sz="13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12"/>
          <p:cNvGrpSpPr/>
          <p:nvPr/>
        </p:nvGrpSpPr>
        <p:grpSpPr>
          <a:xfrm>
            <a:off x="5867400" y="3721180"/>
            <a:ext cx="1536620" cy="1536620"/>
            <a:chOff x="2973798" y="1999024"/>
            <a:chExt cx="1536620" cy="1536620"/>
          </a:xfrm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4" name="Oval 13"/>
            <p:cNvSpPr/>
            <p:nvPr/>
          </p:nvSpPr>
          <p:spPr>
            <a:xfrm>
              <a:off x="2973798" y="1999024"/>
              <a:ext cx="1536620" cy="1536620"/>
            </a:xfrm>
            <a:prstGeom prst="ellipse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3198831" y="2224057"/>
              <a:ext cx="1086554" cy="1086554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 smtClean="0">
                  <a:solidFill>
                    <a:schemeClr val="tx1"/>
                  </a:solidFill>
                </a:rPr>
                <a:t>INVEST SMART</a:t>
              </a:r>
              <a:endParaRPr lang="en-US" sz="13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17"/>
          <p:cNvGrpSpPr/>
          <p:nvPr/>
        </p:nvGrpSpPr>
        <p:grpSpPr>
          <a:xfrm>
            <a:off x="3949780" y="1358980"/>
            <a:ext cx="1536620" cy="1536620"/>
            <a:chOff x="1819681" y="35"/>
            <a:chExt cx="1536620" cy="1536620"/>
          </a:xfrm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1" name="Oval 20"/>
            <p:cNvSpPr/>
            <p:nvPr/>
          </p:nvSpPr>
          <p:spPr>
            <a:xfrm>
              <a:off x="1819681" y="35"/>
              <a:ext cx="1536620" cy="1536620"/>
            </a:xfrm>
            <a:prstGeom prst="ellipse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2044714" y="225068"/>
              <a:ext cx="1086554" cy="1086554"/>
            </a:xfrm>
            <a:prstGeom prst="rect">
              <a:avLst/>
            </a:prstGeom>
            <a:ln>
              <a:noFill/>
            </a:ln>
            <a:effectLst/>
            <a:sp3d>
              <a:bevelT w="139700" h="1397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kern="1200" dirty="0" smtClean="0">
                  <a:solidFill>
                    <a:schemeClr val="tx1"/>
                  </a:solidFill>
                </a:rPr>
                <a:t>SURROUND YOUR CUSTOMER</a:t>
              </a:r>
              <a:endParaRPr lang="en-US" sz="13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09600" y="990600"/>
            <a:ext cx="7924800" cy="4953000"/>
          </a:xfrm>
          <a:prstGeom prst="rect">
            <a:avLst/>
          </a:prstGeom>
          <a:noFill/>
          <a:ln w="1270">
            <a:gradFill flip="none" rotWithShape="1">
              <a:gsLst>
                <a:gs pos="0">
                  <a:schemeClr val="bg1">
                    <a:alpha val="47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sz="3600" dirty="0" smtClean="0"/>
              <a:t>The Opportunities Brought to You By</a:t>
            </a:r>
            <a:br>
              <a:rPr lang="en-US" sz="3600" dirty="0" smtClean="0"/>
            </a:br>
            <a:r>
              <a:rPr lang="en-US" sz="3600" dirty="0" smtClean="0"/>
              <a:t>Software-plus-Services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63013" y="304800"/>
            <a:ext cx="3376187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>
              <a:defRPr/>
            </a:pPr>
            <a:r>
              <a:rPr sz="2800" dirty="0" smtClean="0">
                <a:latin typeface="Segoe"/>
              </a:rPr>
              <a:t>Software</a:t>
            </a:r>
            <a:r>
              <a:rPr lang="en-US" sz="2800" dirty="0" smtClean="0">
                <a:latin typeface="Segoe"/>
              </a:rPr>
              <a:t>-plus-Services</a:t>
            </a:r>
            <a:br>
              <a:rPr lang="en-US" sz="2800" dirty="0" smtClean="0">
                <a:latin typeface="Segoe"/>
              </a:rPr>
            </a:br>
            <a:r>
              <a:rPr lang="en-US" sz="2000" dirty="0" smtClean="0"/>
              <a:t>The power of choice</a:t>
            </a:r>
            <a:endParaRPr sz="2800" dirty="0">
              <a:latin typeface="Segoe"/>
            </a:endParaRPr>
          </a:p>
        </p:txBody>
      </p:sp>
      <p:sp>
        <p:nvSpPr>
          <p:cNvPr id="46" name="Text Placeholder 4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57200" y="1295400"/>
            <a:ext cx="8534400" cy="4458493"/>
            <a:chOff x="479945" y="1752826"/>
            <a:chExt cx="8534003" cy="4458271"/>
          </a:xfrm>
        </p:grpSpPr>
        <p:sp>
          <p:nvSpPr>
            <p:cNvPr id="4" name="Round Same Side Corner Rectangle 3"/>
            <p:cNvSpPr/>
            <p:nvPr/>
          </p:nvSpPr>
          <p:spPr bwMode="auto">
            <a:xfrm flipV="1">
              <a:off x="3299213" y="1752826"/>
              <a:ext cx="2534561" cy="4443984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B050">
                <a:alpha val="74000"/>
              </a:srgbClr>
            </a:soli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anchor="ctr"/>
            <a:lstStyle/>
            <a:p>
              <a:pPr algn="ctr" defTabSz="822325">
                <a:lnSpc>
                  <a:spcPct val="85000"/>
                </a:lnSpc>
                <a:defRPr/>
              </a:pPr>
              <a:endParaRPr lang="en-US" altLang="zh-CN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50595"/>
                  </a:outerShdw>
                </a:effectLst>
                <a:latin typeface="Segoe Semibold"/>
                <a:ea typeface="宋体" pitchFamily="2" charset="-122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 flipV="1">
              <a:off x="479945" y="1752827"/>
              <a:ext cx="2523786" cy="4443984"/>
            </a:xfrm>
            <a:prstGeom prst="rect">
              <a:avLst/>
            </a:prstGeom>
            <a:solidFill>
              <a:srgbClr val="00206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anchor="ctr"/>
            <a:lstStyle/>
            <a:p>
              <a:pPr algn="ctr" defTabSz="822325">
                <a:lnSpc>
                  <a:spcPct val="85000"/>
                </a:lnSpc>
                <a:defRPr/>
              </a:pPr>
              <a:endParaRPr lang="en-US" altLang="zh-CN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50595"/>
                  </a:outerShdw>
                </a:effectLst>
                <a:latin typeface="Segoe Semibold"/>
                <a:ea typeface="宋体" pitchFamily="2" charset="-122"/>
              </a:endParaRPr>
            </a:p>
          </p:txBody>
        </p:sp>
        <p:sp>
          <p:nvSpPr>
            <p:cNvPr id="6" name="Rectangle 5"/>
            <p:cNvSpPr>
              <a:spLocks/>
            </p:cNvSpPr>
            <p:nvPr/>
          </p:nvSpPr>
          <p:spPr bwMode="auto">
            <a:xfrm flipH="1" flipV="1">
              <a:off x="6118481" y="1767113"/>
              <a:ext cx="2501739" cy="4443984"/>
            </a:xfrm>
            <a:prstGeom prst="rect">
              <a:avLst/>
            </a:prstGeom>
            <a:solidFill>
              <a:srgbClr val="0070C0">
                <a:alpha val="75000"/>
              </a:srgbClr>
            </a:solidFill>
            <a:ln w="38100">
              <a:noFill/>
            </a:ln>
            <a:effectLst/>
            <a:scene3d>
              <a:camera prst="orthographicFront"/>
              <a:lightRig rig="flat" dir="t">
                <a:rot lat="0" lon="0" rev="5400000"/>
              </a:lightRig>
            </a:scene3d>
            <a:sp3d>
              <a:bevelT w="38100" h="38100" prst="softRound"/>
              <a:bevelB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anchor="ctr"/>
            <a:lstStyle/>
            <a:p>
              <a:pPr algn="ctr" defTabSz="822325">
                <a:lnSpc>
                  <a:spcPct val="85000"/>
                </a:lnSpc>
                <a:defRPr/>
              </a:pPr>
              <a:endParaRPr lang="en-US" altLang="zh-CN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50595"/>
                  </a:outerShdw>
                </a:effectLst>
                <a:latin typeface="Segoe Semibold"/>
                <a:ea typeface="宋体" pitchFamily="2" charset="-122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069272" y="3200555"/>
              <a:ext cx="2944676" cy="11366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91430" tIns="45715" rIns="91430" bIns="45715">
              <a:spAutoFit/>
            </a:bodyPr>
            <a:lstStyle/>
            <a:p>
              <a:pPr marL="174625" indent="-174625">
                <a:spcBef>
                  <a:spcPts val="400"/>
                </a:spcBef>
                <a:spcAft>
                  <a:spcPct val="20000"/>
                </a:spcAft>
                <a:buClr>
                  <a:schemeClr val="tx1"/>
                </a:buClr>
                <a:buSzPct val="75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n-cs"/>
                </a:rPr>
                <a:t>Rapid implementation</a:t>
              </a:r>
            </a:p>
            <a:p>
              <a:pPr marL="174625" indent="-174625">
                <a:spcBef>
                  <a:spcPts val="400"/>
                </a:spcBef>
                <a:spcAft>
                  <a:spcPct val="20000"/>
                </a:spcAft>
                <a:buClr>
                  <a:schemeClr val="tx1"/>
                </a:buClr>
                <a:buSzPct val="75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n-cs"/>
                </a:rPr>
                <a:t>Anywhere-access</a:t>
              </a:r>
            </a:p>
            <a:p>
              <a:pPr marL="174625" indent="-174625">
                <a:spcBef>
                  <a:spcPts val="400"/>
                </a:spcBef>
                <a:spcAft>
                  <a:spcPct val="20000"/>
                </a:spcAft>
                <a:buClr>
                  <a:schemeClr val="tx1"/>
                </a:buClr>
                <a:buSzPct val="75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n-cs"/>
                </a:rPr>
                <a:t>Rich customization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18482" y="2133808"/>
              <a:ext cx="2349278" cy="790295"/>
            </a:xfrm>
            <a:prstGeom prst="rect">
              <a:avLst/>
            </a:prstGeom>
            <a:noFill/>
          </p:spPr>
          <p:txBody>
            <a:bodyPr lIns="91430" tIns="45715" rIns="91430" bIns="45715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2800" spc="-135" dirty="0" smtClean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+mj-lt"/>
                  <a:cs typeface="+mn-cs"/>
                </a:rPr>
                <a:t>Microsoft </a:t>
              </a:r>
              <a:r>
                <a:rPr lang="en-US" sz="2800" spc="-135" dirty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+mj-lt"/>
                  <a:cs typeface="+mn-cs"/>
                </a:rPr>
                <a:t>Hosted</a:t>
              </a:r>
            </a:p>
          </p:txBody>
        </p:sp>
        <p:sp>
          <p:nvSpPr>
            <p:cNvPr id="9" name="Shape 181255"/>
            <p:cNvSpPr>
              <a:spLocks noChangeArrowheads="1"/>
            </p:cNvSpPr>
            <p:nvPr/>
          </p:nvSpPr>
          <p:spPr bwMode="auto">
            <a:xfrm>
              <a:off x="495819" y="3200555"/>
              <a:ext cx="2803394" cy="1136654"/>
            </a:xfrm>
            <a:prstGeom prst="rect">
              <a:avLst/>
            </a:prstGeom>
            <a:noFill/>
            <a:effectLst/>
          </p:spPr>
          <p:txBody>
            <a:bodyPr lIns="91430" tIns="45715" rIns="91430" bIns="45715">
              <a:spAutoFit/>
            </a:bodyPr>
            <a:lstStyle/>
            <a:p>
              <a:pPr marL="174625" indent="-174625">
                <a:spcBef>
                  <a:spcPts val="400"/>
                </a:spcBef>
                <a:spcAft>
                  <a:spcPct val="20000"/>
                </a:spcAft>
                <a:buClr>
                  <a:schemeClr val="tx1"/>
                </a:buClr>
                <a:buSzPct val="75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n-cs"/>
                </a:rPr>
                <a:t>Control &amp; ownership</a:t>
              </a:r>
            </a:p>
            <a:p>
              <a:pPr marL="174625" indent="-174625">
                <a:spcBef>
                  <a:spcPts val="400"/>
                </a:spcBef>
                <a:spcAft>
                  <a:spcPct val="20000"/>
                </a:spcAft>
                <a:buClr>
                  <a:schemeClr val="tx1"/>
                </a:buClr>
                <a:buSzPct val="75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n-cs"/>
                </a:rPr>
                <a:t>Strategic capabilities</a:t>
              </a:r>
            </a:p>
            <a:p>
              <a:pPr marL="174625" indent="-174625">
                <a:spcBef>
                  <a:spcPts val="400"/>
                </a:spcBef>
                <a:spcAft>
                  <a:spcPct val="20000"/>
                </a:spcAft>
                <a:buClr>
                  <a:schemeClr val="tx1"/>
                </a:buClr>
                <a:buSzPct val="75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n-cs"/>
                </a:rPr>
                <a:t>Advanced integration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2338" y="2297774"/>
              <a:ext cx="2174692" cy="445603"/>
            </a:xfrm>
            <a:prstGeom prst="rect">
              <a:avLst/>
            </a:prstGeom>
            <a:noFill/>
          </p:spPr>
          <p:txBody>
            <a:bodyPr lIns="91430" tIns="45715" rIns="91430" bIns="45715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2800" spc="-135" dirty="0" smtClean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+mj-lt"/>
                  <a:cs typeface="+mn-cs"/>
                </a:rPr>
                <a:t>On-Premises</a:t>
              </a:r>
              <a:endParaRPr lang="en-US" sz="2800" spc="-135" dirty="0">
                <a:ln w="12700" cmpd="sng">
                  <a:noFill/>
                  <a:prstDash val="solid"/>
                </a:ln>
                <a:solidFill>
                  <a:schemeClr val="bg1"/>
                </a:solidFill>
                <a:latin typeface="+mj-lt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56392" y="2133808"/>
              <a:ext cx="1534348" cy="790295"/>
            </a:xfrm>
            <a:prstGeom prst="rect">
              <a:avLst/>
            </a:prstGeom>
            <a:noFill/>
          </p:spPr>
          <p:txBody>
            <a:bodyPr lIns="91430" tIns="45715" rIns="91430" bIns="45715">
              <a:spAutoFit/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2800" spc="-135" dirty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+mj-lt"/>
                  <a:cs typeface="+mn-cs"/>
                </a:rPr>
                <a:t>Partner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2800" spc="-135" dirty="0">
                  <a:ln w="12700" cmpd="sng">
                    <a:noFill/>
                    <a:prstDash val="solid"/>
                  </a:ln>
                  <a:solidFill>
                    <a:schemeClr val="bg1"/>
                  </a:solidFill>
                  <a:latin typeface="+mj-lt"/>
                  <a:cs typeface="+mn-cs"/>
                </a:rPr>
                <a:t>Hosted</a:t>
              </a:r>
            </a:p>
          </p:txBody>
        </p:sp>
        <p:sp>
          <p:nvSpPr>
            <p:cNvPr id="12" name="Shape 181255"/>
            <p:cNvSpPr>
              <a:spLocks noChangeArrowheads="1"/>
            </p:cNvSpPr>
            <p:nvPr/>
          </p:nvSpPr>
          <p:spPr bwMode="auto">
            <a:xfrm>
              <a:off x="3375410" y="3200555"/>
              <a:ext cx="2503370" cy="1413640"/>
            </a:xfrm>
            <a:prstGeom prst="rect">
              <a:avLst/>
            </a:prstGeom>
            <a:noFill/>
            <a:effectLst/>
          </p:spPr>
          <p:txBody>
            <a:bodyPr lIns="91430" tIns="45715" rIns="91430" bIns="45715">
              <a:spAutoFit/>
            </a:bodyPr>
            <a:lstStyle/>
            <a:p>
              <a:pPr marL="174625" indent="-174625">
                <a:spcBef>
                  <a:spcPts val="400"/>
                </a:spcBef>
                <a:spcAft>
                  <a:spcPct val="20000"/>
                </a:spcAft>
                <a:buClr>
                  <a:schemeClr val="tx1"/>
                </a:buClr>
                <a:buSzPct val="75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n-cs"/>
                </a:rPr>
                <a:t>Outsourced IT</a:t>
              </a:r>
            </a:p>
            <a:p>
              <a:pPr marL="174625" indent="-174625">
                <a:spcBef>
                  <a:spcPts val="400"/>
                </a:spcBef>
                <a:spcAft>
                  <a:spcPct val="20000"/>
                </a:spcAft>
                <a:buClr>
                  <a:schemeClr val="tx1"/>
                </a:buClr>
                <a:buSzPct val="75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n-cs"/>
                </a:rPr>
                <a:t>Industry / Vertical configuration</a:t>
              </a:r>
            </a:p>
            <a:p>
              <a:pPr marL="174625" indent="-174625">
                <a:spcBef>
                  <a:spcPts val="400"/>
                </a:spcBef>
                <a:spcAft>
                  <a:spcPct val="20000"/>
                </a:spcAft>
                <a:buClr>
                  <a:schemeClr val="tx1"/>
                </a:buClr>
                <a:buSzPct val="75000"/>
                <a:buFont typeface="Wingdings" pitchFamily="2" charset="2"/>
                <a:buChar char="§"/>
                <a:defRPr/>
              </a:pPr>
              <a:r>
                <a:rPr lang="en-US" sz="1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n-cs"/>
                </a:rPr>
                <a:t>Packaged solutions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invGray">
            <a:xfrm>
              <a:off x="556141" y="3048162"/>
              <a:ext cx="2403144" cy="3731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chemeClr val="tx1">
                      <a:alpha val="19000"/>
                    </a:schemeClr>
                  </a:gs>
                  <a:gs pos="50000">
                    <a:schemeClr val="bg2">
                      <a:lumMod val="20000"/>
                      <a:lumOff val="80000"/>
                    </a:schemeClr>
                  </a:gs>
                  <a:gs pos="100000">
                    <a:schemeClr val="tx1">
                      <a:alpha val="19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invGray">
            <a:xfrm>
              <a:off x="3414992" y="3048162"/>
              <a:ext cx="2346659" cy="1428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chemeClr val="tx1">
                      <a:alpha val="19000"/>
                    </a:schemeClr>
                  </a:gs>
                  <a:gs pos="50000">
                    <a:schemeClr val="bg2">
                      <a:lumMod val="20000"/>
                      <a:lumOff val="80000"/>
                    </a:schemeClr>
                  </a:gs>
                  <a:gs pos="100000">
                    <a:schemeClr val="tx1">
                      <a:alpha val="19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invGray">
            <a:xfrm>
              <a:off x="6194679" y="3048162"/>
              <a:ext cx="2346659" cy="1428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chemeClr val="tx1">
                      <a:alpha val="19000"/>
                    </a:schemeClr>
                  </a:gs>
                  <a:gs pos="50000">
                    <a:schemeClr val="bg2">
                      <a:lumMod val="20000"/>
                      <a:lumOff val="80000"/>
                    </a:schemeClr>
                  </a:gs>
                  <a:gs pos="100000">
                    <a:schemeClr val="tx1">
                      <a:alpha val="19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603" name="Picture 3" descr="C:\Program Files\Microsoft Resource DVD Artwork\DVD_ART\Artwork_Imagery\Shapes and Graphics\Internet Cloud\cloud 2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270875" y="4648283"/>
              <a:ext cx="2025526" cy="135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04" name="Picture 2" descr="C:\Users\arib\Pictures\Presentation Stuff\Globe3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012150" y="5020030"/>
              <a:ext cx="1050567" cy="96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57"/>
          <p:cNvGrpSpPr/>
          <p:nvPr/>
        </p:nvGrpSpPr>
        <p:grpSpPr>
          <a:xfrm>
            <a:off x="838200" y="4191000"/>
            <a:ext cx="1752600" cy="1367253"/>
            <a:chOff x="838200" y="4343400"/>
            <a:chExt cx="1752600" cy="1367253"/>
          </a:xfrm>
        </p:grpSpPr>
        <p:pic>
          <p:nvPicPr>
            <p:cNvPr id="56" name="Picture 2" descr="C:\Program Files\Microsoft Resource DVD Artwork\DVD_ART\Artwork_Imagery\HARDWARE_IMAGERY\Photos - OEM Hardware\Server Computer\HP AlphaServer SC4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990600" y="4343400"/>
              <a:ext cx="1600200" cy="1210546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57" name="Picture 3" descr="C:\Program Files\Microsoft Resource DVD Artwork\DVD_ART\Artwork_Imagery\HARDWARE_IMAGERY\Photos - OEM Hardware\Computer\Vista Laptop\Gateway Vista Phoenix Laptop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838200" y="5029200"/>
              <a:ext cx="946849" cy="681453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  <p:pic>
        <p:nvPicPr>
          <p:cNvPr id="59" name="Picture 3" descr="C:\Program Files\Microsoft Resource DVD Artwork\DVD_ART\Artwork_Imagery\Shapes and Graphics\Internet Cloud\cloud 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59291" y="4155342"/>
            <a:ext cx="1471558" cy="9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 descr="C:\Users\arib\Pictures\Presentation Stuff\Globe3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800600" y="4419600"/>
            <a:ext cx="763244" cy="70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60"/>
          <p:cNvGrpSpPr/>
          <p:nvPr/>
        </p:nvGrpSpPr>
        <p:grpSpPr>
          <a:xfrm>
            <a:off x="3505200" y="4724400"/>
            <a:ext cx="1066800" cy="833853"/>
            <a:chOff x="838200" y="4343400"/>
            <a:chExt cx="1752600" cy="1367253"/>
          </a:xfrm>
        </p:grpSpPr>
        <p:pic>
          <p:nvPicPr>
            <p:cNvPr id="62" name="Picture 2" descr="C:\Program Files\Microsoft Resource DVD Artwork\DVD_ART\Artwork_Imagery\HARDWARE_IMAGERY\Photos - OEM Hardware\Server Computer\HP AlphaServer SC4.pn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990600" y="4343400"/>
              <a:ext cx="1600200" cy="1210546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3" name="Picture 3" descr="C:\Program Files\Microsoft Resource DVD Artwork\DVD_ART\Artwork_Imagery\HARDWARE_IMAGERY\Photos - OEM Hardware\Computer\Vista Laptop\Gateway Vista Phoenix Laptop.pn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838200" y="5029200"/>
              <a:ext cx="946849" cy="681453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Segoe"/>
        <a:ea typeface="MS PGothic"/>
        <a:cs typeface="MS PGothic"/>
      </a:majorFont>
      <a:minorFont>
        <a:latin typeface="Segoe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1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1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D46F7EC7E95947B67BEC980D487292" ma:contentTypeVersion="0" ma:contentTypeDescription="Create a new document." ma:contentTypeScope="" ma:versionID="5e8459bbc925ded571ac90d9a99ef01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A4E708-D01E-4B38-9A97-6DCCC9EC73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2388606-0595-4A27-B80C-BAD6A0811E78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B4D7E9E-2D39-43B8-9F3F-6C082A3D33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Starr Dual G5:Applications:Microsoft Office 2004:Templates:Presentations:Designs:Bold Stripes</Template>
  <TotalTime>0</TotalTime>
  <Words>1570</Words>
  <Application>Microsoft Office PowerPoint</Application>
  <PresentationFormat>On-screen Show (4:3)</PresentationFormat>
  <Paragraphs>404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Blank Presentation</vt:lpstr>
      <vt:lpstr>Why Hosters/Partners Should Care About Software-plus-Services</vt:lpstr>
      <vt:lpstr>Outline</vt:lpstr>
      <vt:lpstr>Hosting Industry</vt:lpstr>
      <vt:lpstr>Landscape Is Changing</vt:lpstr>
      <vt:lpstr>Your Customers Today</vt:lpstr>
      <vt:lpstr>Market Opportunity Worldwide</vt:lpstr>
      <vt:lpstr>How Can You Capture the Growth Ahead?</vt:lpstr>
      <vt:lpstr>The Opportunities Brought to You By Software-plus-Services </vt:lpstr>
      <vt:lpstr>Software-plus-Services The power of choice</vt:lpstr>
      <vt:lpstr>Mix, Match, Deliver and Grow</vt:lpstr>
      <vt:lpstr>Resell Microsoft Online Services</vt:lpstr>
      <vt:lpstr>Microsoft Online Services</vt:lpstr>
      <vt:lpstr>Source From  White-Label Providers</vt:lpstr>
      <vt:lpstr>Repackage &amp; Accelerate</vt:lpstr>
      <vt:lpstr>Host and Deliver</vt:lpstr>
      <vt:lpstr>Host and Deliver</vt:lpstr>
      <vt:lpstr>Slide 17</vt:lpstr>
      <vt:lpstr>Hyper-V</vt:lpstr>
      <vt:lpstr>Internet Information Services (IIS) 7.0</vt:lpstr>
      <vt:lpstr>Complete Service Management Lifecycle with One Solution </vt:lpstr>
      <vt:lpstr>Slide 21</vt:lpstr>
      <vt:lpstr>Hosted Products</vt:lpstr>
      <vt:lpstr>Convenient Licensing </vt:lpstr>
      <vt:lpstr>To Join SPLA Program</vt:lpstr>
      <vt:lpstr>The Hosting Solutions Competency</vt:lpstr>
      <vt:lpstr>The Hosting Solutions Competency </vt:lpstr>
      <vt:lpstr>Helping You Grow Your Business</vt:lpstr>
      <vt:lpstr>Your Success Is Our Success</vt:lpstr>
      <vt:lpstr>Summary</vt:lpstr>
      <vt:lpstr>Microsoft’s Strategy for Next Gen Hosting</vt:lpstr>
      <vt:lpstr>Can the Competition Deliver?</vt:lpstr>
      <vt:lpstr>Next Steps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2009-05-20T13:24:57Z</dcterms:created>
  <dcterms:modified xsi:type="dcterms:W3CDTF">2009-06-19T00:21:57Z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0x01010085D46F7EC7E95947B67BEC980D487292</vt:lpwstr>
  </property>
  <property fmtid="{D5CDD505-2E9C-101B-9397-08002B2CF9AE}" pid="3" name="_MarkAsFinal">
    <vt:bool>true</vt:bool>
  </property>
</Properties>
</file>