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tiff" ContentType="image/tiff"/>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11" r:id="rId5"/>
    <p:sldId id="373" r:id="rId6"/>
    <p:sldId id="374" r:id="rId7"/>
    <p:sldId id="375" r:id="rId8"/>
    <p:sldId id="376" r:id="rId9"/>
    <p:sldId id="377" r:id="rId10"/>
    <p:sldId id="378" r:id="rId11"/>
    <p:sldId id="380" r:id="rId12"/>
    <p:sldId id="381" r:id="rId13"/>
    <p:sldId id="382" r:id="rId14"/>
    <p:sldId id="347" r:id="rId15"/>
    <p:sldId id="383" r:id="rId16"/>
    <p:sldId id="384" r:id="rId17"/>
    <p:sldId id="385" r:id="rId18"/>
    <p:sldId id="386" r:id="rId19"/>
    <p:sldId id="387" r:id="rId20"/>
    <p:sldId id="390" r:id="rId21"/>
    <p:sldId id="389"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eedm"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99"/>
    <a:srgbClr val="FF9900"/>
    <a:srgbClr val="FF6600"/>
    <a:srgbClr val="540404"/>
    <a:srgbClr val="339933"/>
    <a:srgbClr val="6699FF"/>
    <a:srgbClr val="00CCFF"/>
    <a:srgbClr val="993300"/>
    <a:srgbClr val="FFCD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84699" autoAdjust="0"/>
  </p:normalViewPr>
  <p:slideViewPr>
    <p:cSldViewPr>
      <p:cViewPr varScale="1">
        <p:scale>
          <a:sx n="75" d="100"/>
          <a:sy n="75" d="100"/>
        </p:scale>
        <p:origin x="-708" y="-8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283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4D23D-978F-46BA-8B4E-873A0F6F2F9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33124A5-85F7-4B6B-8836-8E71A409353F}">
      <dgm:prSet phldrT="[Text]" custT="1"/>
      <dgm:spPr/>
      <dgm:t>
        <a:bodyPr/>
        <a:lstStyle/>
        <a:p>
          <a:r>
            <a:rPr lang="en-US" sz="2400" dirty="0" smtClean="0"/>
            <a:t>Disruptive movement from physical to virtual </a:t>
          </a:r>
          <a:endParaRPr lang="en-US" sz="2400" dirty="0"/>
        </a:p>
      </dgm:t>
    </dgm:pt>
    <dgm:pt modelId="{5E27F8A1-4DE2-474C-AEC3-3737E7C557FB}" type="parTrans" cxnId="{024C2732-356B-41CC-B60F-443BB4EA491B}">
      <dgm:prSet/>
      <dgm:spPr/>
      <dgm:t>
        <a:bodyPr/>
        <a:lstStyle/>
        <a:p>
          <a:endParaRPr lang="en-US"/>
        </a:p>
      </dgm:t>
    </dgm:pt>
    <dgm:pt modelId="{0AD96FA2-A628-4243-B82A-17A777AB54EA}" type="sibTrans" cxnId="{024C2732-356B-41CC-B60F-443BB4EA491B}">
      <dgm:prSet/>
      <dgm:spPr/>
      <dgm:t>
        <a:bodyPr/>
        <a:lstStyle/>
        <a:p>
          <a:endParaRPr lang="en-US"/>
        </a:p>
      </dgm:t>
    </dgm:pt>
    <dgm:pt modelId="{15BD7E40-4299-445A-A7C7-D13945ED55AE}">
      <dgm:prSet phldrT="[Text]" custT="1"/>
      <dgm:spPr/>
      <dgm:t>
        <a:bodyPr/>
        <a:lstStyle/>
        <a:p>
          <a:r>
            <a:rPr lang="en-US" sz="2400" dirty="0" smtClean="0"/>
            <a:t>Ability to instantly provision compute power, </a:t>
          </a:r>
          <a:r>
            <a:rPr lang="en-US" sz="2400" dirty="0" err="1" smtClean="0"/>
            <a:t>networ</a:t>
          </a:r>
          <a:r>
            <a:rPr lang="en-US" sz="2400" dirty="0" smtClean="0"/>
            <a:t>, and storage (cloud)</a:t>
          </a:r>
        </a:p>
      </dgm:t>
    </dgm:pt>
    <dgm:pt modelId="{CA580F5C-E494-4B6B-8F22-D9769DE40402}" type="parTrans" cxnId="{D27DC1BB-2B40-4B53-9A4B-F58811A0D0E9}">
      <dgm:prSet/>
      <dgm:spPr/>
      <dgm:t>
        <a:bodyPr/>
        <a:lstStyle/>
        <a:p>
          <a:endParaRPr lang="en-US"/>
        </a:p>
      </dgm:t>
    </dgm:pt>
    <dgm:pt modelId="{FD45DACB-29FE-4CD2-A896-501E9AF5EBC5}" type="sibTrans" cxnId="{D27DC1BB-2B40-4B53-9A4B-F58811A0D0E9}">
      <dgm:prSet/>
      <dgm:spPr/>
      <dgm:t>
        <a:bodyPr/>
        <a:lstStyle/>
        <a:p>
          <a:endParaRPr lang="en-US"/>
        </a:p>
      </dgm:t>
    </dgm:pt>
    <dgm:pt modelId="{0908FC41-7967-4762-926E-EF15E50EC458}">
      <dgm:prSet custT="1"/>
      <dgm:spPr/>
      <dgm:t>
        <a:bodyPr/>
        <a:lstStyle/>
        <a:p>
          <a:r>
            <a:rPr lang="en-US" sz="2400" dirty="0" smtClean="0"/>
            <a:t>Differentiation (unmanaged to managed)</a:t>
          </a:r>
        </a:p>
      </dgm:t>
    </dgm:pt>
    <dgm:pt modelId="{F1BC3F1C-F108-4B41-8260-0DB2C3F0772D}" type="parTrans" cxnId="{D60C913C-0A2E-4189-AE15-57398AD873DF}">
      <dgm:prSet/>
      <dgm:spPr/>
      <dgm:t>
        <a:bodyPr/>
        <a:lstStyle/>
        <a:p>
          <a:endParaRPr lang="en-US"/>
        </a:p>
      </dgm:t>
    </dgm:pt>
    <dgm:pt modelId="{FA644157-73E1-4D21-AF13-D24E23E45654}" type="sibTrans" cxnId="{D60C913C-0A2E-4189-AE15-57398AD873DF}">
      <dgm:prSet/>
      <dgm:spPr/>
      <dgm:t>
        <a:bodyPr/>
        <a:lstStyle/>
        <a:p>
          <a:endParaRPr lang="en-US"/>
        </a:p>
      </dgm:t>
    </dgm:pt>
    <dgm:pt modelId="{1DF42D72-E75C-42CD-929B-E50FA2CC2617}" type="pres">
      <dgm:prSet presAssocID="{2D84D23D-978F-46BA-8B4E-873A0F6F2F95}" presName="linear" presStyleCnt="0">
        <dgm:presLayoutVars>
          <dgm:animLvl val="lvl"/>
          <dgm:resizeHandles val="exact"/>
        </dgm:presLayoutVars>
      </dgm:prSet>
      <dgm:spPr/>
      <dgm:t>
        <a:bodyPr/>
        <a:lstStyle/>
        <a:p>
          <a:endParaRPr lang="en-US"/>
        </a:p>
      </dgm:t>
    </dgm:pt>
    <dgm:pt modelId="{4A195C80-2DFD-4EB1-B5AD-9A759FB85731}" type="pres">
      <dgm:prSet presAssocID="{F33124A5-85F7-4B6B-8836-8E71A409353F}" presName="parentText" presStyleLbl="node1" presStyleIdx="0" presStyleCnt="3">
        <dgm:presLayoutVars>
          <dgm:chMax val="0"/>
          <dgm:bulletEnabled val="1"/>
        </dgm:presLayoutVars>
      </dgm:prSet>
      <dgm:spPr/>
      <dgm:t>
        <a:bodyPr/>
        <a:lstStyle/>
        <a:p>
          <a:endParaRPr lang="en-US"/>
        </a:p>
      </dgm:t>
    </dgm:pt>
    <dgm:pt modelId="{9F8DD1D7-5BF5-469B-ABF5-ECBFDDCA1C6F}" type="pres">
      <dgm:prSet presAssocID="{0AD96FA2-A628-4243-B82A-17A777AB54EA}" presName="spacer" presStyleCnt="0"/>
      <dgm:spPr/>
      <dgm:t>
        <a:bodyPr/>
        <a:lstStyle/>
        <a:p>
          <a:endParaRPr lang="en-US"/>
        </a:p>
      </dgm:t>
    </dgm:pt>
    <dgm:pt modelId="{36610C65-9FE2-4976-B35D-94417F99F777}" type="pres">
      <dgm:prSet presAssocID="{15BD7E40-4299-445A-A7C7-D13945ED55AE}" presName="parentText" presStyleLbl="node1" presStyleIdx="1" presStyleCnt="3">
        <dgm:presLayoutVars>
          <dgm:chMax val="0"/>
          <dgm:bulletEnabled val="1"/>
        </dgm:presLayoutVars>
      </dgm:prSet>
      <dgm:spPr/>
      <dgm:t>
        <a:bodyPr/>
        <a:lstStyle/>
        <a:p>
          <a:endParaRPr lang="en-US"/>
        </a:p>
      </dgm:t>
    </dgm:pt>
    <dgm:pt modelId="{FEE26B83-C737-4085-8428-55C2E907C1F6}" type="pres">
      <dgm:prSet presAssocID="{FD45DACB-29FE-4CD2-A896-501E9AF5EBC5}" presName="spacer" presStyleCnt="0"/>
      <dgm:spPr/>
      <dgm:t>
        <a:bodyPr/>
        <a:lstStyle/>
        <a:p>
          <a:endParaRPr lang="en-US"/>
        </a:p>
      </dgm:t>
    </dgm:pt>
    <dgm:pt modelId="{10F9C093-30B3-4E72-87CE-ABB19F854039}" type="pres">
      <dgm:prSet presAssocID="{0908FC41-7967-4762-926E-EF15E50EC458}" presName="parentText" presStyleLbl="node1" presStyleIdx="2" presStyleCnt="3">
        <dgm:presLayoutVars>
          <dgm:chMax val="0"/>
          <dgm:bulletEnabled val="1"/>
        </dgm:presLayoutVars>
      </dgm:prSet>
      <dgm:spPr/>
      <dgm:t>
        <a:bodyPr/>
        <a:lstStyle/>
        <a:p>
          <a:endParaRPr lang="en-US"/>
        </a:p>
      </dgm:t>
    </dgm:pt>
  </dgm:ptLst>
  <dgm:cxnLst>
    <dgm:cxn modelId="{96C1E412-D6F8-4590-BA1D-0A1EC12C2C6D}" type="presOf" srcId="{0908FC41-7967-4762-926E-EF15E50EC458}" destId="{10F9C093-30B3-4E72-87CE-ABB19F854039}" srcOrd="0" destOrd="0" presId="urn:microsoft.com/office/officeart/2005/8/layout/vList2"/>
    <dgm:cxn modelId="{B9D9C12C-D9BC-4479-BE4C-3043C2026E18}" type="presOf" srcId="{F33124A5-85F7-4B6B-8836-8E71A409353F}" destId="{4A195C80-2DFD-4EB1-B5AD-9A759FB85731}" srcOrd="0" destOrd="0" presId="urn:microsoft.com/office/officeart/2005/8/layout/vList2"/>
    <dgm:cxn modelId="{024C2732-356B-41CC-B60F-443BB4EA491B}" srcId="{2D84D23D-978F-46BA-8B4E-873A0F6F2F95}" destId="{F33124A5-85F7-4B6B-8836-8E71A409353F}" srcOrd="0" destOrd="0" parTransId="{5E27F8A1-4DE2-474C-AEC3-3737E7C557FB}" sibTransId="{0AD96FA2-A628-4243-B82A-17A777AB54EA}"/>
    <dgm:cxn modelId="{4A55B6DB-0A57-419E-9694-FD9512674FD3}" type="presOf" srcId="{15BD7E40-4299-445A-A7C7-D13945ED55AE}" destId="{36610C65-9FE2-4976-B35D-94417F99F777}" srcOrd="0" destOrd="0" presId="urn:microsoft.com/office/officeart/2005/8/layout/vList2"/>
    <dgm:cxn modelId="{D60C913C-0A2E-4189-AE15-57398AD873DF}" srcId="{2D84D23D-978F-46BA-8B4E-873A0F6F2F95}" destId="{0908FC41-7967-4762-926E-EF15E50EC458}" srcOrd="2" destOrd="0" parTransId="{F1BC3F1C-F108-4B41-8260-0DB2C3F0772D}" sibTransId="{FA644157-73E1-4D21-AF13-D24E23E45654}"/>
    <dgm:cxn modelId="{3055BADF-DAC4-431F-99EA-A96EEB8E028D}" type="presOf" srcId="{2D84D23D-978F-46BA-8B4E-873A0F6F2F95}" destId="{1DF42D72-E75C-42CD-929B-E50FA2CC2617}" srcOrd="0" destOrd="0" presId="urn:microsoft.com/office/officeart/2005/8/layout/vList2"/>
    <dgm:cxn modelId="{D27DC1BB-2B40-4B53-9A4B-F58811A0D0E9}" srcId="{2D84D23D-978F-46BA-8B4E-873A0F6F2F95}" destId="{15BD7E40-4299-445A-A7C7-D13945ED55AE}" srcOrd="1" destOrd="0" parTransId="{CA580F5C-E494-4B6B-8F22-D9769DE40402}" sibTransId="{FD45DACB-29FE-4CD2-A896-501E9AF5EBC5}"/>
    <dgm:cxn modelId="{4902391F-9BF4-4819-8E5C-00B342297A92}" type="presParOf" srcId="{1DF42D72-E75C-42CD-929B-E50FA2CC2617}" destId="{4A195C80-2DFD-4EB1-B5AD-9A759FB85731}" srcOrd="0" destOrd="0" presId="urn:microsoft.com/office/officeart/2005/8/layout/vList2"/>
    <dgm:cxn modelId="{757583AF-2275-49C5-A055-ACC7333D7DBC}" type="presParOf" srcId="{1DF42D72-E75C-42CD-929B-E50FA2CC2617}" destId="{9F8DD1D7-5BF5-469B-ABF5-ECBFDDCA1C6F}" srcOrd="1" destOrd="0" presId="urn:microsoft.com/office/officeart/2005/8/layout/vList2"/>
    <dgm:cxn modelId="{9C1D3C11-5A4D-4462-BBEA-00F8A52836DF}" type="presParOf" srcId="{1DF42D72-E75C-42CD-929B-E50FA2CC2617}" destId="{36610C65-9FE2-4976-B35D-94417F99F777}" srcOrd="2" destOrd="0" presId="urn:microsoft.com/office/officeart/2005/8/layout/vList2"/>
    <dgm:cxn modelId="{C6014EFC-96CC-4ABB-B187-0F1BD0C80E7C}" type="presParOf" srcId="{1DF42D72-E75C-42CD-929B-E50FA2CC2617}" destId="{FEE26B83-C737-4085-8428-55C2E907C1F6}" srcOrd="3" destOrd="0" presId="urn:microsoft.com/office/officeart/2005/8/layout/vList2"/>
    <dgm:cxn modelId="{23B114B1-3DCB-4246-9294-577B96FA8081}" type="presParOf" srcId="{1DF42D72-E75C-42CD-929B-E50FA2CC2617}" destId="{10F9C093-30B3-4E72-87CE-ABB19F854039}"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90BD-16B4-4E39-BA5D-C57022A3B0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708072-695A-473A-8966-029183F29A83}">
      <dgm:prSet phldrT="[Text]" custT="1"/>
      <dgm:spPr>
        <a:ln>
          <a:noFill/>
        </a:ln>
        <a:scene3d>
          <a:camera prst="orthographicFront"/>
          <a:lightRig rig="threePt" dir="t"/>
        </a:scene3d>
        <a:sp3d>
          <a:bevelT/>
        </a:sp3d>
      </dgm:spPr>
      <dgm:t>
        <a:bodyPr vert="horz" anchor="ctr" anchorCtr="1"/>
        <a:lstStyle/>
        <a:p>
          <a:r>
            <a:rPr lang="en-US" sz="3200" dirty="0" smtClean="0">
              <a:solidFill>
                <a:schemeClr val="tx1"/>
              </a:solidFill>
            </a:rPr>
            <a:t>Industry Trends</a:t>
          </a:r>
          <a:endParaRPr lang="en-US" sz="3200" dirty="0">
            <a:solidFill>
              <a:schemeClr val="tx1"/>
            </a:solidFill>
          </a:endParaRPr>
        </a:p>
      </dgm:t>
    </dgm:pt>
    <dgm:pt modelId="{7AE81970-A1E6-444A-9808-D4845424CB5A}" type="parTrans" cxnId="{6E4AEE48-538D-4BC5-BB1B-9C56D4277625}">
      <dgm:prSet/>
      <dgm:spPr/>
      <dgm:t>
        <a:bodyPr/>
        <a:lstStyle/>
        <a:p>
          <a:endParaRPr lang="en-US"/>
        </a:p>
      </dgm:t>
    </dgm:pt>
    <dgm:pt modelId="{07C0D568-026E-4960-850E-331984F5C167}" type="sibTrans" cxnId="{6E4AEE48-538D-4BC5-BB1B-9C56D4277625}">
      <dgm:prSet/>
      <dgm:spPr/>
      <dgm:t>
        <a:bodyPr/>
        <a:lstStyle/>
        <a:p>
          <a:endParaRPr lang="en-US"/>
        </a:p>
      </dgm:t>
    </dgm:pt>
    <dgm:pt modelId="{7895E53A-822D-462D-A858-86E522F019F1}" type="pres">
      <dgm:prSet presAssocID="{C93E90BD-16B4-4E39-BA5D-C57022A3B021}" presName="linear" presStyleCnt="0">
        <dgm:presLayoutVars>
          <dgm:animLvl val="lvl"/>
          <dgm:resizeHandles val="exact"/>
        </dgm:presLayoutVars>
      </dgm:prSet>
      <dgm:spPr/>
      <dgm:t>
        <a:bodyPr/>
        <a:lstStyle/>
        <a:p>
          <a:endParaRPr lang="en-US"/>
        </a:p>
      </dgm:t>
    </dgm:pt>
    <dgm:pt modelId="{BFF5EF10-76F1-402A-9803-E4F0C415A838}" type="pres">
      <dgm:prSet presAssocID="{28708072-695A-473A-8966-029183F29A83}" presName="parentText" presStyleLbl="node1" presStyleIdx="0" presStyleCnt="1" custAng="16200000" custScaleX="74169" custScaleY="68368" custLinFactNeighborX="-32677" custLinFactNeighborY="-12415">
        <dgm:presLayoutVars>
          <dgm:chMax val="0"/>
          <dgm:bulletEnabled val="1"/>
        </dgm:presLayoutVars>
      </dgm:prSet>
      <dgm:spPr/>
      <dgm:t>
        <a:bodyPr/>
        <a:lstStyle/>
        <a:p>
          <a:endParaRPr lang="en-US"/>
        </a:p>
      </dgm:t>
    </dgm:pt>
  </dgm:ptLst>
  <dgm:cxnLst>
    <dgm:cxn modelId="{6E4AEE48-538D-4BC5-BB1B-9C56D4277625}" srcId="{C93E90BD-16B4-4E39-BA5D-C57022A3B021}" destId="{28708072-695A-473A-8966-029183F29A83}" srcOrd="0" destOrd="0" parTransId="{7AE81970-A1E6-444A-9808-D4845424CB5A}" sibTransId="{07C0D568-026E-4960-850E-331984F5C167}"/>
    <dgm:cxn modelId="{53F69DDF-04FA-4510-A6E0-6C3E80D27093}" type="presOf" srcId="{C93E90BD-16B4-4E39-BA5D-C57022A3B021}" destId="{7895E53A-822D-462D-A858-86E522F019F1}" srcOrd="0" destOrd="0" presId="urn:microsoft.com/office/officeart/2005/8/layout/vList2"/>
    <dgm:cxn modelId="{E12F1AAB-0460-4589-9FE5-81EB65A09E1B}" type="presOf" srcId="{28708072-695A-473A-8966-029183F29A83}" destId="{BFF5EF10-76F1-402A-9803-E4F0C415A838}" srcOrd="0" destOrd="0" presId="urn:microsoft.com/office/officeart/2005/8/layout/vList2"/>
    <dgm:cxn modelId="{A08929C6-787F-47D3-A36C-F8BF529285AC}" type="presParOf" srcId="{7895E53A-822D-462D-A858-86E522F019F1}" destId="{BFF5EF10-76F1-402A-9803-E4F0C415A838}"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00F06-C495-4970-A791-B41006B994B9}" type="doc">
      <dgm:prSet loTypeId="urn:microsoft.com/office/officeart/2005/8/layout/arrow2" loCatId="process" qsTypeId="urn:microsoft.com/office/officeart/2005/8/quickstyle/3d1" qsCatId="3D" csTypeId="urn:microsoft.com/office/officeart/2005/8/colors/accent2_5" csCatId="accent2" phldr="1"/>
      <dgm:spPr/>
    </dgm:pt>
    <dgm:pt modelId="{ACBA7945-250C-45DA-B0B1-4636B4915C14}">
      <dgm:prSet phldrT="[Text]" custT="1"/>
      <dgm:spPr/>
      <dgm:t>
        <a:bodyPr/>
        <a:lstStyle/>
        <a:p>
          <a:r>
            <a:rPr lang="en-US" sz="2600" dirty="0" smtClean="0"/>
            <a:t>Virtual Private Servers</a:t>
          </a:r>
          <a:endParaRPr lang="en-US" sz="2600" dirty="0"/>
        </a:p>
      </dgm:t>
    </dgm:pt>
    <dgm:pt modelId="{4255AC18-3372-42F2-A953-DDA4A6436888}" type="parTrans" cxnId="{C72342E6-B783-4651-9099-C41BADC6F59E}">
      <dgm:prSet/>
      <dgm:spPr/>
      <dgm:t>
        <a:bodyPr/>
        <a:lstStyle/>
        <a:p>
          <a:endParaRPr lang="en-US"/>
        </a:p>
      </dgm:t>
    </dgm:pt>
    <dgm:pt modelId="{C7201650-D9C2-4157-BEBA-584664FDFA21}" type="sibTrans" cxnId="{C72342E6-B783-4651-9099-C41BADC6F59E}">
      <dgm:prSet/>
      <dgm:spPr/>
      <dgm:t>
        <a:bodyPr/>
        <a:lstStyle/>
        <a:p>
          <a:endParaRPr lang="en-US"/>
        </a:p>
      </dgm:t>
    </dgm:pt>
    <dgm:pt modelId="{4EB418A1-E840-4F00-8108-1B142E80A7FF}">
      <dgm:prSet phldrT="[Text]" custT="1"/>
      <dgm:spPr/>
      <dgm:t>
        <a:bodyPr/>
        <a:lstStyle/>
        <a:p>
          <a:r>
            <a:rPr lang="en-US" sz="2600" dirty="0" smtClean="0"/>
            <a:t>Managed Virtual Servers</a:t>
          </a:r>
          <a:endParaRPr lang="en-US" sz="2600" dirty="0"/>
        </a:p>
      </dgm:t>
    </dgm:pt>
    <dgm:pt modelId="{3633A90B-60BD-4008-8623-68A6B70BA975}" type="parTrans" cxnId="{701261F2-FF54-4B86-8781-92E29EF9F718}">
      <dgm:prSet/>
      <dgm:spPr/>
      <dgm:t>
        <a:bodyPr/>
        <a:lstStyle/>
        <a:p>
          <a:endParaRPr lang="en-US"/>
        </a:p>
      </dgm:t>
    </dgm:pt>
    <dgm:pt modelId="{EE62C7FA-2C96-4187-8BCB-89B4FBC42B36}" type="sibTrans" cxnId="{701261F2-FF54-4B86-8781-92E29EF9F718}">
      <dgm:prSet/>
      <dgm:spPr/>
      <dgm:t>
        <a:bodyPr/>
        <a:lstStyle/>
        <a:p>
          <a:endParaRPr lang="en-US"/>
        </a:p>
      </dgm:t>
    </dgm:pt>
    <dgm:pt modelId="{F2D29717-5C48-46A4-AE89-3F958AF37C26}">
      <dgm:prSet phldrT="[Text]" custT="1"/>
      <dgm:spPr/>
      <dgm:t>
        <a:bodyPr/>
        <a:lstStyle/>
        <a:p>
          <a:r>
            <a:rPr lang="en-US" sz="2600" dirty="0" smtClean="0"/>
            <a:t>Managed Dedicated Servers</a:t>
          </a:r>
          <a:endParaRPr lang="en-US" sz="2600" dirty="0"/>
        </a:p>
      </dgm:t>
    </dgm:pt>
    <dgm:pt modelId="{FB4779D2-1D9C-47AB-9643-B4170E8D126F}" type="parTrans" cxnId="{F1573002-FA52-451D-8B0D-D3271254513A}">
      <dgm:prSet/>
      <dgm:spPr/>
      <dgm:t>
        <a:bodyPr/>
        <a:lstStyle/>
        <a:p>
          <a:endParaRPr lang="en-US"/>
        </a:p>
      </dgm:t>
    </dgm:pt>
    <dgm:pt modelId="{C98F79CE-2A3E-4F88-969F-661CA852EC68}" type="sibTrans" cxnId="{F1573002-FA52-451D-8B0D-D3271254513A}">
      <dgm:prSet/>
      <dgm:spPr/>
      <dgm:t>
        <a:bodyPr/>
        <a:lstStyle/>
        <a:p>
          <a:endParaRPr lang="en-US"/>
        </a:p>
      </dgm:t>
    </dgm:pt>
    <dgm:pt modelId="{EAC1DE64-C34D-4C0B-894D-B5A736ACF0D3}">
      <dgm:prSet phldrT="[Text]" custT="1"/>
      <dgm:spPr/>
      <dgm:t>
        <a:bodyPr/>
        <a:lstStyle/>
        <a:p>
          <a:r>
            <a:rPr lang="en-US" sz="2600" dirty="0" smtClean="0"/>
            <a:t>Cloud</a:t>
          </a:r>
          <a:endParaRPr lang="en-US" sz="2600" dirty="0"/>
        </a:p>
      </dgm:t>
    </dgm:pt>
    <dgm:pt modelId="{CA92CC5F-A042-4D31-9CEC-3C762B276A67}" type="parTrans" cxnId="{9215AB44-B8AC-40F9-A54C-86040D241BF8}">
      <dgm:prSet/>
      <dgm:spPr/>
      <dgm:t>
        <a:bodyPr/>
        <a:lstStyle/>
        <a:p>
          <a:endParaRPr lang="en-US"/>
        </a:p>
      </dgm:t>
    </dgm:pt>
    <dgm:pt modelId="{C92B038A-A4EA-4283-B51B-C8028510DE9C}" type="sibTrans" cxnId="{9215AB44-B8AC-40F9-A54C-86040D241BF8}">
      <dgm:prSet/>
      <dgm:spPr/>
      <dgm:t>
        <a:bodyPr/>
        <a:lstStyle/>
        <a:p>
          <a:endParaRPr lang="en-US"/>
        </a:p>
      </dgm:t>
    </dgm:pt>
    <dgm:pt modelId="{80BE8EA1-620D-4CD4-8F9E-B7A3729A605B}" type="pres">
      <dgm:prSet presAssocID="{DBE00F06-C495-4970-A791-B41006B994B9}" presName="arrowDiagram" presStyleCnt="0">
        <dgm:presLayoutVars>
          <dgm:chMax val="5"/>
          <dgm:dir/>
          <dgm:resizeHandles val="exact"/>
        </dgm:presLayoutVars>
      </dgm:prSet>
      <dgm:spPr/>
    </dgm:pt>
    <dgm:pt modelId="{91757D8C-FF7E-4AF7-844A-80EE635808A8}" type="pres">
      <dgm:prSet presAssocID="{DBE00F06-C495-4970-A791-B41006B994B9}" presName="arrow" presStyleLbl="bgShp" presStyleIdx="0" presStyleCnt="1"/>
      <dgm:spPr/>
    </dgm:pt>
    <dgm:pt modelId="{BE254439-F784-41D9-9DD9-23C2F516B664}" type="pres">
      <dgm:prSet presAssocID="{DBE00F06-C495-4970-A791-B41006B994B9}" presName="arrowDiagram4" presStyleCnt="0"/>
      <dgm:spPr/>
    </dgm:pt>
    <dgm:pt modelId="{3DBAD5F9-7400-42E9-AE59-EC230C52157E}" type="pres">
      <dgm:prSet presAssocID="{ACBA7945-250C-45DA-B0B1-4636B4915C14}" presName="bullet4a" presStyleLbl="node1" presStyleIdx="0" presStyleCnt="4"/>
      <dgm:spPr/>
    </dgm:pt>
    <dgm:pt modelId="{69227AD5-2961-494E-8A08-C34AE4320A34}" type="pres">
      <dgm:prSet presAssocID="{ACBA7945-250C-45DA-B0B1-4636B4915C14}" presName="textBox4a" presStyleLbl="revTx" presStyleIdx="0" presStyleCnt="4">
        <dgm:presLayoutVars>
          <dgm:bulletEnabled val="1"/>
        </dgm:presLayoutVars>
      </dgm:prSet>
      <dgm:spPr/>
      <dgm:t>
        <a:bodyPr/>
        <a:lstStyle/>
        <a:p>
          <a:endParaRPr lang="en-US"/>
        </a:p>
      </dgm:t>
    </dgm:pt>
    <dgm:pt modelId="{8D1F9274-A29E-4BFB-9106-F250FCB1A8A7}" type="pres">
      <dgm:prSet presAssocID="{4EB418A1-E840-4F00-8108-1B142E80A7FF}" presName="bullet4b" presStyleLbl="node1" presStyleIdx="1" presStyleCnt="4"/>
      <dgm:spPr/>
    </dgm:pt>
    <dgm:pt modelId="{26105C26-B3BC-4169-A0E3-16C4067DD991}" type="pres">
      <dgm:prSet presAssocID="{4EB418A1-E840-4F00-8108-1B142E80A7FF}" presName="textBox4b" presStyleLbl="revTx" presStyleIdx="1" presStyleCnt="4" custScaleX="99641" custScaleY="85987">
        <dgm:presLayoutVars>
          <dgm:bulletEnabled val="1"/>
        </dgm:presLayoutVars>
      </dgm:prSet>
      <dgm:spPr/>
      <dgm:t>
        <a:bodyPr/>
        <a:lstStyle/>
        <a:p>
          <a:endParaRPr lang="en-US"/>
        </a:p>
      </dgm:t>
    </dgm:pt>
    <dgm:pt modelId="{9F71DA72-1B85-42B4-B7CE-CE20A7DF2EEB}" type="pres">
      <dgm:prSet presAssocID="{F2D29717-5C48-46A4-AE89-3F958AF37C26}" presName="bullet4c" presStyleLbl="node1" presStyleIdx="2" presStyleCnt="4"/>
      <dgm:spPr/>
    </dgm:pt>
    <dgm:pt modelId="{055CA7B2-6D36-4BFA-8489-E39AF8EF2897}" type="pres">
      <dgm:prSet presAssocID="{F2D29717-5C48-46A4-AE89-3F958AF37C26}" presName="textBox4c" presStyleLbl="revTx" presStyleIdx="2" presStyleCnt="4" custScaleX="105411" custScaleY="72600" custLinFactNeighborX="-3844" custLinFactNeighborY="-1890">
        <dgm:presLayoutVars>
          <dgm:bulletEnabled val="1"/>
        </dgm:presLayoutVars>
      </dgm:prSet>
      <dgm:spPr/>
      <dgm:t>
        <a:bodyPr/>
        <a:lstStyle/>
        <a:p>
          <a:endParaRPr lang="en-US"/>
        </a:p>
      </dgm:t>
    </dgm:pt>
    <dgm:pt modelId="{50CE026F-9B22-4F2E-A589-2D7D9D612ACD}" type="pres">
      <dgm:prSet presAssocID="{EAC1DE64-C34D-4C0B-894D-B5A736ACF0D3}" presName="bullet4d" presStyleLbl="node1" presStyleIdx="3" presStyleCnt="4"/>
      <dgm:spPr/>
    </dgm:pt>
    <dgm:pt modelId="{0A9E7805-546F-4CB7-B9BF-68AA12BA24A7}" type="pres">
      <dgm:prSet presAssocID="{EAC1DE64-C34D-4C0B-894D-B5A736ACF0D3}" presName="textBox4d" presStyleLbl="revTx" presStyleIdx="3" presStyleCnt="4" custScaleX="114341" custScaleY="78064" custLinFactNeighborX="-8579" custLinFactNeighborY="6741">
        <dgm:presLayoutVars>
          <dgm:bulletEnabled val="1"/>
        </dgm:presLayoutVars>
      </dgm:prSet>
      <dgm:spPr/>
      <dgm:t>
        <a:bodyPr/>
        <a:lstStyle/>
        <a:p>
          <a:endParaRPr lang="en-US"/>
        </a:p>
      </dgm:t>
    </dgm:pt>
  </dgm:ptLst>
  <dgm:cxnLst>
    <dgm:cxn modelId="{3178DD15-C12D-4E4A-8CDE-4FAA9374E709}" type="presOf" srcId="{DBE00F06-C495-4970-A791-B41006B994B9}" destId="{80BE8EA1-620D-4CD4-8F9E-B7A3729A605B}" srcOrd="0" destOrd="0" presId="urn:microsoft.com/office/officeart/2005/8/layout/arrow2"/>
    <dgm:cxn modelId="{F1573002-FA52-451D-8B0D-D3271254513A}" srcId="{DBE00F06-C495-4970-A791-B41006B994B9}" destId="{F2D29717-5C48-46A4-AE89-3F958AF37C26}" srcOrd="2" destOrd="0" parTransId="{FB4779D2-1D9C-47AB-9643-B4170E8D126F}" sibTransId="{C98F79CE-2A3E-4F88-969F-661CA852EC68}"/>
    <dgm:cxn modelId="{29A1CD4F-0DAE-4D9B-BF68-3964566B1655}" type="presOf" srcId="{EAC1DE64-C34D-4C0B-894D-B5A736ACF0D3}" destId="{0A9E7805-546F-4CB7-B9BF-68AA12BA24A7}" srcOrd="0" destOrd="0" presId="urn:microsoft.com/office/officeart/2005/8/layout/arrow2"/>
    <dgm:cxn modelId="{7EA5F90B-2957-4180-AFEA-276DEAD9756C}" type="presOf" srcId="{ACBA7945-250C-45DA-B0B1-4636B4915C14}" destId="{69227AD5-2961-494E-8A08-C34AE4320A34}" srcOrd="0" destOrd="0" presId="urn:microsoft.com/office/officeart/2005/8/layout/arrow2"/>
    <dgm:cxn modelId="{A88307E9-19C4-4DFB-8C05-CBC68B32FAB8}" type="presOf" srcId="{F2D29717-5C48-46A4-AE89-3F958AF37C26}" destId="{055CA7B2-6D36-4BFA-8489-E39AF8EF2897}" srcOrd="0" destOrd="0" presId="urn:microsoft.com/office/officeart/2005/8/layout/arrow2"/>
    <dgm:cxn modelId="{4F1988D7-9EC8-4416-BFB9-7B34B6E85EFD}" type="presOf" srcId="{4EB418A1-E840-4F00-8108-1B142E80A7FF}" destId="{26105C26-B3BC-4169-A0E3-16C4067DD991}" srcOrd="0" destOrd="0" presId="urn:microsoft.com/office/officeart/2005/8/layout/arrow2"/>
    <dgm:cxn modelId="{701261F2-FF54-4B86-8781-92E29EF9F718}" srcId="{DBE00F06-C495-4970-A791-B41006B994B9}" destId="{4EB418A1-E840-4F00-8108-1B142E80A7FF}" srcOrd="1" destOrd="0" parTransId="{3633A90B-60BD-4008-8623-68A6B70BA975}" sibTransId="{EE62C7FA-2C96-4187-8BCB-89B4FBC42B36}"/>
    <dgm:cxn modelId="{9215AB44-B8AC-40F9-A54C-86040D241BF8}" srcId="{DBE00F06-C495-4970-A791-B41006B994B9}" destId="{EAC1DE64-C34D-4C0B-894D-B5A736ACF0D3}" srcOrd="3" destOrd="0" parTransId="{CA92CC5F-A042-4D31-9CEC-3C762B276A67}" sibTransId="{C92B038A-A4EA-4283-B51B-C8028510DE9C}"/>
    <dgm:cxn modelId="{C72342E6-B783-4651-9099-C41BADC6F59E}" srcId="{DBE00F06-C495-4970-A791-B41006B994B9}" destId="{ACBA7945-250C-45DA-B0B1-4636B4915C14}" srcOrd="0" destOrd="0" parTransId="{4255AC18-3372-42F2-A953-DDA4A6436888}" sibTransId="{C7201650-D9C2-4157-BEBA-584664FDFA21}"/>
    <dgm:cxn modelId="{6F14BB9C-322B-45C3-B87E-2703C4E7A13D}" type="presParOf" srcId="{80BE8EA1-620D-4CD4-8F9E-B7A3729A605B}" destId="{91757D8C-FF7E-4AF7-844A-80EE635808A8}" srcOrd="0" destOrd="0" presId="urn:microsoft.com/office/officeart/2005/8/layout/arrow2"/>
    <dgm:cxn modelId="{1F0B2F7E-38E1-41EF-BCBF-EF2E5948F15C}" type="presParOf" srcId="{80BE8EA1-620D-4CD4-8F9E-B7A3729A605B}" destId="{BE254439-F784-41D9-9DD9-23C2F516B664}" srcOrd="1" destOrd="0" presId="urn:microsoft.com/office/officeart/2005/8/layout/arrow2"/>
    <dgm:cxn modelId="{FD79594D-A732-41B4-AFC0-8BB4DE738844}" type="presParOf" srcId="{BE254439-F784-41D9-9DD9-23C2F516B664}" destId="{3DBAD5F9-7400-42E9-AE59-EC230C52157E}" srcOrd="0" destOrd="0" presId="urn:microsoft.com/office/officeart/2005/8/layout/arrow2"/>
    <dgm:cxn modelId="{532EBFAF-6413-486E-A447-DE65311F39B1}" type="presParOf" srcId="{BE254439-F784-41D9-9DD9-23C2F516B664}" destId="{69227AD5-2961-494E-8A08-C34AE4320A34}" srcOrd="1" destOrd="0" presId="urn:microsoft.com/office/officeart/2005/8/layout/arrow2"/>
    <dgm:cxn modelId="{922EB8F7-9DDC-40E8-BCC7-812E6B082D3B}" type="presParOf" srcId="{BE254439-F784-41D9-9DD9-23C2F516B664}" destId="{8D1F9274-A29E-4BFB-9106-F250FCB1A8A7}" srcOrd="2" destOrd="0" presId="urn:microsoft.com/office/officeart/2005/8/layout/arrow2"/>
    <dgm:cxn modelId="{FDD7E1C2-169B-4331-9B70-75840227D6F1}" type="presParOf" srcId="{BE254439-F784-41D9-9DD9-23C2F516B664}" destId="{26105C26-B3BC-4169-A0E3-16C4067DD991}" srcOrd="3" destOrd="0" presId="urn:microsoft.com/office/officeart/2005/8/layout/arrow2"/>
    <dgm:cxn modelId="{6F26D88E-73DC-4FDA-B36D-1DF6E761E9D4}" type="presParOf" srcId="{BE254439-F784-41D9-9DD9-23C2F516B664}" destId="{9F71DA72-1B85-42B4-B7CE-CE20A7DF2EEB}" srcOrd="4" destOrd="0" presId="urn:microsoft.com/office/officeart/2005/8/layout/arrow2"/>
    <dgm:cxn modelId="{04DB83A2-9BA3-474F-87D3-9CF1F89C214B}" type="presParOf" srcId="{BE254439-F784-41D9-9DD9-23C2F516B664}" destId="{055CA7B2-6D36-4BFA-8489-E39AF8EF2897}" srcOrd="5" destOrd="0" presId="urn:microsoft.com/office/officeart/2005/8/layout/arrow2"/>
    <dgm:cxn modelId="{EDEC507B-FFB2-497C-9E78-0DA47C6A259F}" type="presParOf" srcId="{BE254439-F784-41D9-9DD9-23C2F516B664}" destId="{50CE026F-9B22-4F2E-A589-2D7D9D612ACD}" srcOrd="6" destOrd="0" presId="urn:microsoft.com/office/officeart/2005/8/layout/arrow2"/>
    <dgm:cxn modelId="{DEE8708D-9CAF-46AC-8EF2-93A325CFD346}" type="presParOf" srcId="{BE254439-F784-41D9-9DD9-23C2F516B664}" destId="{0A9E7805-546F-4CB7-B9BF-68AA12BA24A7}"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7CE21-8610-446A-B17F-D51189B1831F}" type="doc">
      <dgm:prSet loTypeId="urn:microsoft.com/office/officeart/2005/8/layout/hProcess9" loCatId="process" qsTypeId="urn:microsoft.com/office/officeart/2005/8/quickstyle/3d9" qsCatId="3D" csTypeId="urn:microsoft.com/office/officeart/2005/8/colors/colorful5" csCatId="colorful" phldr="1"/>
      <dgm:spPr/>
    </dgm:pt>
    <dgm:pt modelId="{5421F043-1285-4B13-9570-767904F38C46}">
      <dgm:prSet phldrT="[Text]"/>
      <dgm:spPr/>
      <dgm:t>
        <a:bodyPr/>
        <a:lstStyle/>
        <a:p>
          <a:r>
            <a:rPr lang="en-US" sz="2600" dirty="0" smtClean="0">
              <a:solidFill>
                <a:schemeClr val="tx1"/>
              </a:solidFill>
            </a:rPr>
            <a:t>Ecosystem</a:t>
          </a:r>
          <a:endParaRPr lang="en-US" sz="2600" dirty="0">
            <a:solidFill>
              <a:schemeClr val="tx1"/>
            </a:solidFill>
          </a:endParaRPr>
        </a:p>
      </dgm:t>
    </dgm:pt>
    <dgm:pt modelId="{F55EAAA7-747A-49A5-863D-CE742889AF55}" type="parTrans" cxnId="{13CF1FEE-E00A-4CA6-9C4C-DCC2136B69E3}">
      <dgm:prSet/>
      <dgm:spPr/>
      <dgm:t>
        <a:bodyPr/>
        <a:lstStyle/>
        <a:p>
          <a:endParaRPr lang="en-US"/>
        </a:p>
      </dgm:t>
    </dgm:pt>
    <dgm:pt modelId="{C4B91F8F-FD9A-434E-98A0-A47C5AFF35AD}" type="sibTrans" cxnId="{13CF1FEE-E00A-4CA6-9C4C-DCC2136B69E3}">
      <dgm:prSet/>
      <dgm:spPr/>
      <dgm:t>
        <a:bodyPr/>
        <a:lstStyle/>
        <a:p>
          <a:endParaRPr lang="en-US"/>
        </a:p>
      </dgm:t>
    </dgm:pt>
    <dgm:pt modelId="{7969B673-B370-4066-BB6A-8F49A509813B}">
      <dgm:prSet phldrT="[Text]"/>
      <dgm:spPr/>
      <dgm:t>
        <a:bodyPr/>
        <a:lstStyle/>
        <a:p>
          <a:r>
            <a:rPr lang="en-US" dirty="0" smtClean="0">
              <a:solidFill>
                <a:schemeClr val="tx1"/>
              </a:solidFill>
            </a:rPr>
            <a:t>Dynamic Data Center Hosting Partners</a:t>
          </a:r>
          <a:endParaRPr lang="en-US" dirty="0">
            <a:solidFill>
              <a:schemeClr val="tx1"/>
            </a:solidFill>
          </a:endParaRPr>
        </a:p>
      </dgm:t>
    </dgm:pt>
    <dgm:pt modelId="{C73E2DD4-E0A3-4189-B28F-1EB472AC365D}" type="parTrans" cxnId="{D307C60E-75D3-407F-9481-739BF7D3387D}">
      <dgm:prSet/>
      <dgm:spPr/>
      <dgm:t>
        <a:bodyPr/>
        <a:lstStyle/>
        <a:p>
          <a:endParaRPr lang="en-US"/>
        </a:p>
      </dgm:t>
    </dgm:pt>
    <dgm:pt modelId="{091243CA-BF05-46CE-AAC5-62ACE9A48BA5}" type="sibTrans" cxnId="{D307C60E-75D3-407F-9481-739BF7D3387D}">
      <dgm:prSet/>
      <dgm:spPr/>
      <dgm:t>
        <a:bodyPr/>
        <a:lstStyle/>
        <a:p>
          <a:endParaRPr lang="en-US"/>
        </a:p>
      </dgm:t>
    </dgm:pt>
    <dgm:pt modelId="{274BA954-FA1E-4395-8FA5-7E88D8DCCCDF}">
      <dgm:prSet phldrT="[Text]"/>
      <dgm:spPr/>
      <dgm:t>
        <a:bodyPr/>
        <a:lstStyle/>
        <a:p>
          <a:r>
            <a:rPr lang="en-US" dirty="0" smtClean="0">
              <a:solidFill>
                <a:schemeClr val="tx1"/>
              </a:solidFill>
            </a:rPr>
            <a:t>End Customers</a:t>
          </a:r>
          <a:endParaRPr lang="en-US" dirty="0">
            <a:solidFill>
              <a:schemeClr val="tx1"/>
            </a:solidFill>
          </a:endParaRPr>
        </a:p>
      </dgm:t>
    </dgm:pt>
    <dgm:pt modelId="{5DA2BA1D-5BC5-4910-A261-3CCEF6A5E8E0}" type="parTrans" cxnId="{241DCE20-ADAF-4A4A-8DD9-65CFA276AFC9}">
      <dgm:prSet/>
      <dgm:spPr/>
      <dgm:t>
        <a:bodyPr/>
        <a:lstStyle/>
        <a:p>
          <a:endParaRPr lang="en-US"/>
        </a:p>
      </dgm:t>
    </dgm:pt>
    <dgm:pt modelId="{33ADFC8C-AE26-4FEE-B6DB-55F09B93602D}" type="sibTrans" cxnId="{241DCE20-ADAF-4A4A-8DD9-65CFA276AFC9}">
      <dgm:prSet/>
      <dgm:spPr/>
      <dgm:t>
        <a:bodyPr/>
        <a:lstStyle/>
        <a:p>
          <a:endParaRPr lang="en-US"/>
        </a:p>
      </dgm:t>
    </dgm:pt>
    <dgm:pt modelId="{5FED5434-0605-4554-AD9E-1D864DB2F536}">
      <dgm:prSet phldrT="[Text]"/>
      <dgm:spPr/>
      <dgm:t>
        <a:bodyPr/>
        <a:lstStyle/>
        <a:p>
          <a:r>
            <a:rPr lang="en-US" sz="2000" dirty="0" smtClean="0">
              <a:solidFill>
                <a:schemeClr val="tx1"/>
              </a:solidFill>
            </a:rPr>
            <a:t>ISVs</a:t>
          </a:r>
          <a:endParaRPr lang="en-US" sz="2000" dirty="0">
            <a:solidFill>
              <a:schemeClr val="tx1"/>
            </a:solidFill>
          </a:endParaRPr>
        </a:p>
      </dgm:t>
    </dgm:pt>
    <dgm:pt modelId="{38B548CD-243D-40CB-A8E8-360914D439A9}" type="parTrans" cxnId="{F09466AD-4949-4BA9-958D-4ED208F887C1}">
      <dgm:prSet/>
      <dgm:spPr/>
      <dgm:t>
        <a:bodyPr/>
        <a:lstStyle/>
        <a:p>
          <a:endParaRPr lang="en-US"/>
        </a:p>
      </dgm:t>
    </dgm:pt>
    <dgm:pt modelId="{A42B4E4C-015F-483D-9BEB-8A8119127D11}" type="sibTrans" cxnId="{F09466AD-4949-4BA9-958D-4ED208F887C1}">
      <dgm:prSet/>
      <dgm:spPr/>
      <dgm:t>
        <a:bodyPr/>
        <a:lstStyle/>
        <a:p>
          <a:endParaRPr lang="en-US"/>
        </a:p>
      </dgm:t>
    </dgm:pt>
    <dgm:pt modelId="{74A72E92-5801-4CA7-9C7F-E61FFB3235E4}">
      <dgm:prSet phldrT="[Text]"/>
      <dgm:spPr/>
      <dgm:t>
        <a:bodyPr/>
        <a:lstStyle/>
        <a:p>
          <a:r>
            <a:rPr lang="en-US" sz="2000" dirty="0" smtClean="0">
              <a:solidFill>
                <a:schemeClr val="tx1"/>
              </a:solidFill>
            </a:rPr>
            <a:t>OEMs</a:t>
          </a:r>
          <a:endParaRPr lang="en-US" sz="2000" dirty="0">
            <a:solidFill>
              <a:schemeClr val="tx1"/>
            </a:solidFill>
          </a:endParaRPr>
        </a:p>
      </dgm:t>
    </dgm:pt>
    <dgm:pt modelId="{85E3B830-DD8B-4827-91B7-9D2C291BB11E}" type="parTrans" cxnId="{F6AF42CB-827C-4A1F-A588-E201C888C555}">
      <dgm:prSet/>
      <dgm:spPr/>
      <dgm:t>
        <a:bodyPr/>
        <a:lstStyle/>
        <a:p>
          <a:endParaRPr lang="en-US"/>
        </a:p>
      </dgm:t>
    </dgm:pt>
    <dgm:pt modelId="{044631CF-5F02-4B9E-B23A-7143722F4BCA}" type="sibTrans" cxnId="{F6AF42CB-827C-4A1F-A588-E201C888C555}">
      <dgm:prSet/>
      <dgm:spPr/>
      <dgm:t>
        <a:bodyPr/>
        <a:lstStyle/>
        <a:p>
          <a:endParaRPr lang="en-US"/>
        </a:p>
      </dgm:t>
    </dgm:pt>
    <dgm:pt modelId="{16E4FA97-96F6-4DE3-8655-384A55A7431F}">
      <dgm:prSet phldrT="[Text]"/>
      <dgm:spPr/>
      <dgm:t>
        <a:bodyPr/>
        <a:lstStyle/>
        <a:p>
          <a:r>
            <a:rPr lang="en-US" sz="2000" dirty="0" err="1" smtClean="0">
              <a:solidFill>
                <a:schemeClr val="tx1"/>
              </a:solidFill>
            </a:rPr>
            <a:t>SIs</a:t>
          </a:r>
          <a:endParaRPr lang="en-US" sz="2000" dirty="0">
            <a:solidFill>
              <a:schemeClr val="tx1"/>
            </a:solidFill>
          </a:endParaRPr>
        </a:p>
      </dgm:t>
    </dgm:pt>
    <dgm:pt modelId="{10BDEEE0-5B5F-4393-8A1F-3D876BF09318}" type="parTrans" cxnId="{79AFE24E-E7C5-435D-8F5E-D76AE7F71CFD}">
      <dgm:prSet/>
      <dgm:spPr/>
      <dgm:t>
        <a:bodyPr/>
        <a:lstStyle/>
        <a:p>
          <a:endParaRPr lang="en-US"/>
        </a:p>
      </dgm:t>
    </dgm:pt>
    <dgm:pt modelId="{9471BDC9-7CCB-4DA1-8022-26DB84CC67D9}" type="sibTrans" cxnId="{79AFE24E-E7C5-435D-8F5E-D76AE7F71CFD}">
      <dgm:prSet/>
      <dgm:spPr/>
      <dgm:t>
        <a:bodyPr/>
        <a:lstStyle/>
        <a:p>
          <a:endParaRPr lang="en-US"/>
        </a:p>
      </dgm:t>
    </dgm:pt>
    <dgm:pt modelId="{AFA724F6-96E9-4B89-9650-E70E182CBDF7}">
      <dgm:prSet phldrT="[Text]" custT="1"/>
      <dgm:spPr/>
      <dgm:t>
        <a:bodyPr/>
        <a:lstStyle/>
        <a:p>
          <a:r>
            <a:rPr lang="en-US" sz="2100" dirty="0" smtClean="0">
              <a:solidFill>
                <a:schemeClr val="tx1"/>
              </a:solidFill>
            </a:rPr>
            <a:t>VARs</a:t>
          </a:r>
          <a:endParaRPr lang="en-US" sz="2100" dirty="0">
            <a:solidFill>
              <a:schemeClr val="tx1"/>
            </a:solidFill>
          </a:endParaRPr>
        </a:p>
      </dgm:t>
    </dgm:pt>
    <dgm:pt modelId="{5D914424-AB8B-4506-BF2C-DAA0D5AFFC73}" type="parTrans" cxnId="{BF7FDD2D-026A-4A6E-B135-4A904A3471CB}">
      <dgm:prSet/>
      <dgm:spPr/>
      <dgm:t>
        <a:bodyPr/>
        <a:lstStyle/>
        <a:p>
          <a:endParaRPr lang="en-US"/>
        </a:p>
      </dgm:t>
    </dgm:pt>
    <dgm:pt modelId="{44E98590-9706-4E68-BE90-6E7876B183C0}" type="sibTrans" cxnId="{BF7FDD2D-026A-4A6E-B135-4A904A3471CB}">
      <dgm:prSet/>
      <dgm:spPr/>
      <dgm:t>
        <a:bodyPr/>
        <a:lstStyle/>
        <a:p>
          <a:endParaRPr lang="en-US"/>
        </a:p>
      </dgm:t>
    </dgm:pt>
    <dgm:pt modelId="{E5AB3CFE-2144-4421-ADA0-FF035F0791EB}">
      <dgm:prSet phldrT="[Text]"/>
      <dgm:spPr/>
      <dgm:t>
        <a:bodyPr/>
        <a:lstStyle/>
        <a:p>
          <a:r>
            <a:rPr lang="en-US" dirty="0" err="1" smtClean="0">
              <a:solidFill>
                <a:schemeClr val="tx1"/>
              </a:solidFill>
            </a:rPr>
            <a:t>SMBs</a:t>
          </a:r>
          <a:endParaRPr lang="en-US" dirty="0">
            <a:solidFill>
              <a:schemeClr val="tx1"/>
            </a:solidFill>
          </a:endParaRPr>
        </a:p>
      </dgm:t>
    </dgm:pt>
    <dgm:pt modelId="{18B3BA2A-8705-44F9-801B-8C620B7309B4}" type="parTrans" cxnId="{D9DEE273-FC28-4961-8799-94DF0460C2CF}">
      <dgm:prSet/>
      <dgm:spPr/>
      <dgm:t>
        <a:bodyPr/>
        <a:lstStyle/>
        <a:p>
          <a:endParaRPr lang="en-US"/>
        </a:p>
      </dgm:t>
    </dgm:pt>
    <dgm:pt modelId="{599A1023-B373-4688-A1ED-839C38FDCC81}" type="sibTrans" cxnId="{D9DEE273-FC28-4961-8799-94DF0460C2CF}">
      <dgm:prSet/>
      <dgm:spPr/>
      <dgm:t>
        <a:bodyPr/>
        <a:lstStyle/>
        <a:p>
          <a:endParaRPr lang="en-US"/>
        </a:p>
      </dgm:t>
    </dgm:pt>
    <dgm:pt modelId="{A53B6C2D-810C-4EBB-8B81-0411387E702E}">
      <dgm:prSet phldrT="[Text]"/>
      <dgm:spPr/>
      <dgm:t>
        <a:bodyPr/>
        <a:lstStyle/>
        <a:p>
          <a:r>
            <a:rPr lang="en-US" dirty="0" smtClean="0">
              <a:solidFill>
                <a:schemeClr val="tx1"/>
              </a:solidFill>
            </a:rPr>
            <a:t>ISVs</a:t>
          </a:r>
          <a:endParaRPr lang="en-US" dirty="0">
            <a:solidFill>
              <a:schemeClr val="tx1"/>
            </a:solidFill>
          </a:endParaRPr>
        </a:p>
      </dgm:t>
    </dgm:pt>
    <dgm:pt modelId="{7A116E28-452E-4FB8-9720-856D634758FF}" type="parTrans" cxnId="{DD62DEA3-876D-49E7-A89A-BAEA4E762BA1}">
      <dgm:prSet/>
      <dgm:spPr/>
      <dgm:t>
        <a:bodyPr/>
        <a:lstStyle/>
        <a:p>
          <a:endParaRPr lang="en-US"/>
        </a:p>
      </dgm:t>
    </dgm:pt>
    <dgm:pt modelId="{CD0D5CC1-0468-4590-BAE8-CC9A931A67E0}" type="sibTrans" cxnId="{DD62DEA3-876D-49E7-A89A-BAEA4E762BA1}">
      <dgm:prSet/>
      <dgm:spPr/>
      <dgm:t>
        <a:bodyPr/>
        <a:lstStyle/>
        <a:p>
          <a:endParaRPr lang="en-US"/>
        </a:p>
      </dgm:t>
    </dgm:pt>
    <dgm:pt modelId="{C6022ED0-821D-4BDD-A0DE-B59369388EC7}">
      <dgm:prSet phldrT="[Text]"/>
      <dgm:spPr/>
      <dgm:t>
        <a:bodyPr/>
        <a:lstStyle/>
        <a:p>
          <a:r>
            <a:rPr lang="en-US" dirty="0" smtClean="0">
              <a:solidFill>
                <a:schemeClr val="tx1"/>
              </a:solidFill>
            </a:rPr>
            <a:t>Web Agencies</a:t>
          </a:r>
          <a:endParaRPr lang="en-US" dirty="0">
            <a:solidFill>
              <a:schemeClr val="tx1"/>
            </a:solidFill>
          </a:endParaRPr>
        </a:p>
      </dgm:t>
    </dgm:pt>
    <dgm:pt modelId="{C8F6BAC5-F8FF-4146-8B16-D97A143530EE}" type="parTrans" cxnId="{3FE34D62-174B-4E3B-9A4D-998776199C1F}">
      <dgm:prSet/>
      <dgm:spPr/>
      <dgm:t>
        <a:bodyPr/>
        <a:lstStyle/>
        <a:p>
          <a:endParaRPr lang="en-US"/>
        </a:p>
      </dgm:t>
    </dgm:pt>
    <dgm:pt modelId="{4DF0A0B2-9828-4F91-ADFE-CED6374EA26A}" type="sibTrans" cxnId="{3FE34D62-174B-4E3B-9A4D-998776199C1F}">
      <dgm:prSet/>
      <dgm:spPr/>
      <dgm:t>
        <a:bodyPr/>
        <a:lstStyle/>
        <a:p>
          <a:endParaRPr lang="en-US"/>
        </a:p>
      </dgm:t>
    </dgm:pt>
    <dgm:pt modelId="{A411F067-F681-4493-81CD-6ADAA4969308}">
      <dgm:prSet phldrT="[Text]"/>
      <dgm:spPr/>
      <dgm:t>
        <a:bodyPr/>
        <a:lstStyle/>
        <a:p>
          <a:r>
            <a:rPr lang="en-US" dirty="0" smtClean="0">
              <a:solidFill>
                <a:schemeClr val="tx1"/>
              </a:solidFill>
            </a:rPr>
            <a:t>Enterprises</a:t>
          </a:r>
          <a:endParaRPr lang="en-US" dirty="0">
            <a:solidFill>
              <a:schemeClr val="tx1"/>
            </a:solidFill>
          </a:endParaRPr>
        </a:p>
      </dgm:t>
    </dgm:pt>
    <dgm:pt modelId="{BDA59191-16CD-43A8-80DE-B8125BDA775C}" type="parTrans" cxnId="{F17F681B-81CF-40ED-B9B5-6C33DB1CBA81}">
      <dgm:prSet/>
      <dgm:spPr/>
      <dgm:t>
        <a:bodyPr/>
        <a:lstStyle/>
        <a:p>
          <a:endParaRPr lang="en-US"/>
        </a:p>
      </dgm:t>
    </dgm:pt>
    <dgm:pt modelId="{CF71CC8A-C115-415C-86E7-881FE6BCDA48}" type="sibTrans" cxnId="{F17F681B-81CF-40ED-B9B5-6C33DB1CBA81}">
      <dgm:prSet/>
      <dgm:spPr/>
      <dgm:t>
        <a:bodyPr/>
        <a:lstStyle/>
        <a:p>
          <a:endParaRPr lang="en-US"/>
        </a:p>
      </dgm:t>
    </dgm:pt>
    <dgm:pt modelId="{2061C252-38BE-4D20-9479-1D8FF2384B63}" type="pres">
      <dgm:prSet presAssocID="{BD67CE21-8610-446A-B17F-D51189B1831F}" presName="CompostProcess" presStyleCnt="0">
        <dgm:presLayoutVars>
          <dgm:dir/>
          <dgm:resizeHandles val="exact"/>
        </dgm:presLayoutVars>
      </dgm:prSet>
      <dgm:spPr/>
    </dgm:pt>
    <dgm:pt modelId="{39F7616B-D836-440B-BA80-3B3673651CBF}" type="pres">
      <dgm:prSet presAssocID="{BD67CE21-8610-446A-B17F-D51189B1831F}" presName="arrow" presStyleLbl="bgShp" presStyleIdx="0" presStyleCnt="1"/>
      <dgm:spPr>
        <a:solidFill>
          <a:schemeClr val="accent2">
            <a:lumMod val="60000"/>
            <a:lumOff val="40000"/>
          </a:schemeClr>
        </a:solidFill>
      </dgm:spPr>
    </dgm:pt>
    <dgm:pt modelId="{4A46D5FE-BE66-4E1B-9639-E6C7AE5729C2}" type="pres">
      <dgm:prSet presAssocID="{BD67CE21-8610-446A-B17F-D51189B1831F}" presName="linearProcess" presStyleCnt="0"/>
      <dgm:spPr/>
    </dgm:pt>
    <dgm:pt modelId="{8697FC92-5EC2-410A-969B-1995FDF823F0}" type="pres">
      <dgm:prSet presAssocID="{5421F043-1285-4B13-9570-767904F38C46}" presName="textNode" presStyleLbl="node1" presStyleIdx="0" presStyleCnt="3">
        <dgm:presLayoutVars>
          <dgm:bulletEnabled val="1"/>
        </dgm:presLayoutVars>
      </dgm:prSet>
      <dgm:spPr/>
      <dgm:t>
        <a:bodyPr/>
        <a:lstStyle/>
        <a:p>
          <a:endParaRPr lang="en-US"/>
        </a:p>
      </dgm:t>
    </dgm:pt>
    <dgm:pt modelId="{B3CB4E6B-A4D0-47C8-ACC3-F073E028ACF1}" type="pres">
      <dgm:prSet presAssocID="{C4B91F8F-FD9A-434E-98A0-A47C5AFF35AD}" presName="sibTrans" presStyleCnt="0"/>
      <dgm:spPr/>
    </dgm:pt>
    <dgm:pt modelId="{4463D349-2F49-46CD-9935-41EDA57C7176}" type="pres">
      <dgm:prSet presAssocID="{7969B673-B370-4066-BB6A-8F49A509813B}" presName="textNode" presStyleLbl="node1" presStyleIdx="1" presStyleCnt="3">
        <dgm:presLayoutVars>
          <dgm:bulletEnabled val="1"/>
        </dgm:presLayoutVars>
      </dgm:prSet>
      <dgm:spPr/>
      <dgm:t>
        <a:bodyPr/>
        <a:lstStyle/>
        <a:p>
          <a:endParaRPr lang="en-US"/>
        </a:p>
      </dgm:t>
    </dgm:pt>
    <dgm:pt modelId="{FCBCC085-8655-4185-8362-94819625F189}" type="pres">
      <dgm:prSet presAssocID="{091243CA-BF05-46CE-AAC5-62ACE9A48BA5}" presName="sibTrans" presStyleCnt="0"/>
      <dgm:spPr/>
    </dgm:pt>
    <dgm:pt modelId="{2ADDEACA-B263-490E-9206-33DBC940D1F5}" type="pres">
      <dgm:prSet presAssocID="{274BA954-FA1E-4395-8FA5-7E88D8DCCCDF}" presName="textNode" presStyleLbl="node1" presStyleIdx="2" presStyleCnt="3">
        <dgm:presLayoutVars>
          <dgm:bulletEnabled val="1"/>
        </dgm:presLayoutVars>
      </dgm:prSet>
      <dgm:spPr/>
      <dgm:t>
        <a:bodyPr/>
        <a:lstStyle/>
        <a:p>
          <a:endParaRPr lang="en-US"/>
        </a:p>
      </dgm:t>
    </dgm:pt>
  </dgm:ptLst>
  <dgm:cxnLst>
    <dgm:cxn modelId="{47BA3197-B40D-4D5C-A8D6-0BBC7023A681}" type="presOf" srcId="{C6022ED0-821D-4BDD-A0DE-B59369388EC7}" destId="{2ADDEACA-B263-490E-9206-33DBC940D1F5}" srcOrd="0" destOrd="3" presId="urn:microsoft.com/office/officeart/2005/8/layout/hProcess9"/>
    <dgm:cxn modelId="{4A48C565-D5F7-485A-9597-411D81365796}" type="presOf" srcId="{AFA724F6-96E9-4B89-9650-E70E182CBDF7}" destId="{8697FC92-5EC2-410A-969B-1995FDF823F0}" srcOrd="0" destOrd="4" presId="urn:microsoft.com/office/officeart/2005/8/layout/hProcess9"/>
    <dgm:cxn modelId="{6364A467-BBE2-4B02-9EA6-2FE7373AF854}" type="presOf" srcId="{A53B6C2D-810C-4EBB-8B81-0411387E702E}" destId="{2ADDEACA-B263-490E-9206-33DBC940D1F5}" srcOrd="0" destOrd="2" presId="urn:microsoft.com/office/officeart/2005/8/layout/hProcess9"/>
    <dgm:cxn modelId="{D307C60E-75D3-407F-9481-739BF7D3387D}" srcId="{BD67CE21-8610-446A-B17F-D51189B1831F}" destId="{7969B673-B370-4066-BB6A-8F49A509813B}" srcOrd="1" destOrd="0" parTransId="{C73E2DD4-E0A3-4189-B28F-1EB472AC365D}" sibTransId="{091243CA-BF05-46CE-AAC5-62ACE9A48BA5}"/>
    <dgm:cxn modelId="{5D27F0FA-5E1A-4D4B-BBB1-551B8899D172}" type="presOf" srcId="{5421F043-1285-4B13-9570-767904F38C46}" destId="{8697FC92-5EC2-410A-969B-1995FDF823F0}" srcOrd="0" destOrd="0" presId="urn:microsoft.com/office/officeart/2005/8/layout/hProcess9"/>
    <dgm:cxn modelId="{D9DEE273-FC28-4961-8799-94DF0460C2CF}" srcId="{274BA954-FA1E-4395-8FA5-7E88D8DCCCDF}" destId="{E5AB3CFE-2144-4421-ADA0-FF035F0791EB}" srcOrd="0" destOrd="0" parTransId="{18B3BA2A-8705-44F9-801B-8C620B7309B4}" sibTransId="{599A1023-B373-4688-A1ED-839C38FDCC81}"/>
    <dgm:cxn modelId="{79AFE24E-E7C5-435D-8F5E-D76AE7F71CFD}" srcId="{5421F043-1285-4B13-9570-767904F38C46}" destId="{16E4FA97-96F6-4DE3-8655-384A55A7431F}" srcOrd="2" destOrd="0" parTransId="{10BDEEE0-5B5F-4393-8A1F-3D876BF09318}" sibTransId="{9471BDC9-7CCB-4DA1-8022-26DB84CC67D9}"/>
    <dgm:cxn modelId="{AFCE4E11-DC19-4A10-95F9-B666D3787B17}" type="presOf" srcId="{BD67CE21-8610-446A-B17F-D51189B1831F}" destId="{2061C252-38BE-4D20-9479-1D8FF2384B63}" srcOrd="0" destOrd="0" presId="urn:microsoft.com/office/officeart/2005/8/layout/hProcess9"/>
    <dgm:cxn modelId="{7C4E73E6-4649-40DE-B661-655625FF5BEE}" type="presOf" srcId="{7969B673-B370-4066-BB6A-8F49A509813B}" destId="{4463D349-2F49-46CD-9935-41EDA57C7176}" srcOrd="0" destOrd="0" presId="urn:microsoft.com/office/officeart/2005/8/layout/hProcess9"/>
    <dgm:cxn modelId="{BF7FDD2D-026A-4A6E-B135-4A904A3471CB}" srcId="{5421F043-1285-4B13-9570-767904F38C46}" destId="{AFA724F6-96E9-4B89-9650-E70E182CBDF7}" srcOrd="3" destOrd="0" parTransId="{5D914424-AB8B-4506-BF2C-DAA0D5AFFC73}" sibTransId="{44E98590-9706-4E68-BE90-6E7876B183C0}"/>
    <dgm:cxn modelId="{1D8DA07E-F383-44B8-819E-C87C74B6FF48}" type="presOf" srcId="{74A72E92-5801-4CA7-9C7F-E61FFB3235E4}" destId="{8697FC92-5EC2-410A-969B-1995FDF823F0}" srcOrd="0" destOrd="2" presId="urn:microsoft.com/office/officeart/2005/8/layout/hProcess9"/>
    <dgm:cxn modelId="{B7192081-0442-4A62-99D6-5EC67D7A23D7}" type="presOf" srcId="{5FED5434-0605-4554-AD9E-1D864DB2F536}" destId="{8697FC92-5EC2-410A-969B-1995FDF823F0}" srcOrd="0" destOrd="1" presId="urn:microsoft.com/office/officeart/2005/8/layout/hProcess9"/>
    <dgm:cxn modelId="{DD62DEA3-876D-49E7-A89A-BAEA4E762BA1}" srcId="{274BA954-FA1E-4395-8FA5-7E88D8DCCCDF}" destId="{A53B6C2D-810C-4EBB-8B81-0411387E702E}" srcOrd="1" destOrd="0" parTransId="{7A116E28-452E-4FB8-9720-856D634758FF}" sibTransId="{CD0D5CC1-0468-4590-BAE8-CC9A931A67E0}"/>
    <dgm:cxn modelId="{3FE34D62-174B-4E3B-9A4D-998776199C1F}" srcId="{274BA954-FA1E-4395-8FA5-7E88D8DCCCDF}" destId="{C6022ED0-821D-4BDD-A0DE-B59369388EC7}" srcOrd="2" destOrd="0" parTransId="{C8F6BAC5-F8FF-4146-8B16-D97A143530EE}" sibTransId="{4DF0A0B2-9828-4F91-ADFE-CED6374EA26A}"/>
    <dgm:cxn modelId="{E2F1EEE1-D700-4013-AD0D-567A07ABCD7B}" type="presOf" srcId="{16E4FA97-96F6-4DE3-8655-384A55A7431F}" destId="{8697FC92-5EC2-410A-969B-1995FDF823F0}" srcOrd="0" destOrd="3" presId="urn:microsoft.com/office/officeart/2005/8/layout/hProcess9"/>
    <dgm:cxn modelId="{DD301B1E-1AB9-42A7-890B-486959E77F60}" type="presOf" srcId="{E5AB3CFE-2144-4421-ADA0-FF035F0791EB}" destId="{2ADDEACA-B263-490E-9206-33DBC940D1F5}" srcOrd="0" destOrd="1" presId="urn:microsoft.com/office/officeart/2005/8/layout/hProcess9"/>
    <dgm:cxn modelId="{A2B3CC03-61FC-4B96-9B4C-F7E2058EA57F}" type="presOf" srcId="{274BA954-FA1E-4395-8FA5-7E88D8DCCCDF}" destId="{2ADDEACA-B263-490E-9206-33DBC940D1F5}" srcOrd="0" destOrd="0" presId="urn:microsoft.com/office/officeart/2005/8/layout/hProcess9"/>
    <dgm:cxn modelId="{13CF1FEE-E00A-4CA6-9C4C-DCC2136B69E3}" srcId="{BD67CE21-8610-446A-B17F-D51189B1831F}" destId="{5421F043-1285-4B13-9570-767904F38C46}" srcOrd="0" destOrd="0" parTransId="{F55EAAA7-747A-49A5-863D-CE742889AF55}" sibTransId="{C4B91F8F-FD9A-434E-98A0-A47C5AFF35AD}"/>
    <dgm:cxn modelId="{F09466AD-4949-4BA9-958D-4ED208F887C1}" srcId="{5421F043-1285-4B13-9570-767904F38C46}" destId="{5FED5434-0605-4554-AD9E-1D864DB2F536}" srcOrd="0" destOrd="0" parTransId="{38B548CD-243D-40CB-A8E8-360914D439A9}" sibTransId="{A42B4E4C-015F-483D-9BEB-8A8119127D11}"/>
    <dgm:cxn modelId="{D983B3A0-12C6-4106-8D8C-E173C373D296}" type="presOf" srcId="{A411F067-F681-4493-81CD-6ADAA4969308}" destId="{2ADDEACA-B263-490E-9206-33DBC940D1F5}" srcOrd="0" destOrd="4" presId="urn:microsoft.com/office/officeart/2005/8/layout/hProcess9"/>
    <dgm:cxn modelId="{241DCE20-ADAF-4A4A-8DD9-65CFA276AFC9}" srcId="{BD67CE21-8610-446A-B17F-D51189B1831F}" destId="{274BA954-FA1E-4395-8FA5-7E88D8DCCCDF}" srcOrd="2" destOrd="0" parTransId="{5DA2BA1D-5BC5-4910-A261-3CCEF6A5E8E0}" sibTransId="{33ADFC8C-AE26-4FEE-B6DB-55F09B93602D}"/>
    <dgm:cxn modelId="{F17F681B-81CF-40ED-B9B5-6C33DB1CBA81}" srcId="{274BA954-FA1E-4395-8FA5-7E88D8DCCCDF}" destId="{A411F067-F681-4493-81CD-6ADAA4969308}" srcOrd="3" destOrd="0" parTransId="{BDA59191-16CD-43A8-80DE-B8125BDA775C}" sibTransId="{CF71CC8A-C115-415C-86E7-881FE6BCDA48}"/>
    <dgm:cxn modelId="{F6AF42CB-827C-4A1F-A588-E201C888C555}" srcId="{5421F043-1285-4B13-9570-767904F38C46}" destId="{74A72E92-5801-4CA7-9C7F-E61FFB3235E4}" srcOrd="1" destOrd="0" parTransId="{85E3B830-DD8B-4827-91B7-9D2C291BB11E}" sibTransId="{044631CF-5F02-4B9E-B23A-7143722F4BCA}"/>
    <dgm:cxn modelId="{952E5A73-F3BE-4A7E-AF90-170637669296}" type="presParOf" srcId="{2061C252-38BE-4D20-9479-1D8FF2384B63}" destId="{39F7616B-D836-440B-BA80-3B3673651CBF}" srcOrd="0" destOrd="0" presId="urn:microsoft.com/office/officeart/2005/8/layout/hProcess9"/>
    <dgm:cxn modelId="{BAE970AC-1117-4D68-AE3D-95A809B877AF}" type="presParOf" srcId="{2061C252-38BE-4D20-9479-1D8FF2384B63}" destId="{4A46D5FE-BE66-4E1B-9639-E6C7AE5729C2}" srcOrd="1" destOrd="0" presId="urn:microsoft.com/office/officeart/2005/8/layout/hProcess9"/>
    <dgm:cxn modelId="{DF564DDA-CA53-4FC9-A870-D8F5FB0ED029}" type="presParOf" srcId="{4A46D5FE-BE66-4E1B-9639-E6C7AE5729C2}" destId="{8697FC92-5EC2-410A-969B-1995FDF823F0}" srcOrd="0" destOrd="0" presId="urn:microsoft.com/office/officeart/2005/8/layout/hProcess9"/>
    <dgm:cxn modelId="{093CE9DD-9783-4D43-B48E-26E3B08C4C7E}" type="presParOf" srcId="{4A46D5FE-BE66-4E1B-9639-E6C7AE5729C2}" destId="{B3CB4E6B-A4D0-47C8-ACC3-F073E028ACF1}" srcOrd="1" destOrd="0" presId="urn:microsoft.com/office/officeart/2005/8/layout/hProcess9"/>
    <dgm:cxn modelId="{3250B198-49B8-4641-B038-4353025979F0}" type="presParOf" srcId="{4A46D5FE-BE66-4E1B-9639-E6C7AE5729C2}" destId="{4463D349-2F49-46CD-9935-41EDA57C7176}" srcOrd="2" destOrd="0" presId="urn:microsoft.com/office/officeart/2005/8/layout/hProcess9"/>
    <dgm:cxn modelId="{9154427A-6A20-4817-9477-2989547B4C9D}" type="presParOf" srcId="{4A46D5FE-BE66-4E1B-9639-E6C7AE5729C2}" destId="{FCBCC085-8655-4185-8362-94819625F189}" srcOrd="3" destOrd="0" presId="urn:microsoft.com/office/officeart/2005/8/layout/hProcess9"/>
    <dgm:cxn modelId="{9CB4FD0F-C175-46DB-8198-272714E28034}" type="presParOf" srcId="{4A46D5FE-BE66-4E1B-9639-E6C7AE5729C2}" destId="{2ADDEACA-B263-490E-9206-33DBC940D1F5}"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7798D-4B42-42E3-98FA-1C784767C947}" type="doc">
      <dgm:prSet loTypeId="urn:microsoft.com/office/officeart/2005/8/layout/hierarchy4" loCatId="hierarchy" qsTypeId="urn:microsoft.com/office/officeart/2005/8/quickstyle/3d1" qsCatId="3D" csTypeId="urn:microsoft.com/office/officeart/2005/8/colors/accent3_3" csCatId="accent3" phldr="1"/>
      <dgm:spPr/>
    </dgm:pt>
    <dgm:pt modelId="{B6518F91-2E1D-437B-9070-F2B9B67D50F0}">
      <dgm:prSet phldrT="[Text]"/>
      <dgm:spPr/>
      <dgm:t>
        <a:bodyPr/>
        <a:lstStyle/>
        <a:p>
          <a:pPr algn="ctr"/>
          <a:r>
            <a:rPr lang="en-US" dirty="0" smtClean="0"/>
            <a:t>Build cloud, managed services practice</a:t>
          </a:r>
          <a:endParaRPr lang="en-US" dirty="0"/>
        </a:p>
      </dgm:t>
    </dgm:pt>
    <dgm:pt modelId="{9A430FD0-CEA4-484B-AC6C-3921894776B4}" type="parTrans" cxnId="{421C4282-A865-4543-975D-A18B2C60E613}">
      <dgm:prSet/>
      <dgm:spPr/>
      <dgm:t>
        <a:bodyPr/>
        <a:lstStyle/>
        <a:p>
          <a:endParaRPr lang="en-US"/>
        </a:p>
      </dgm:t>
    </dgm:pt>
    <dgm:pt modelId="{A90C93BA-AEAE-4AFF-9084-14FF56AEF9AD}" type="sibTrans" cxnId="{421C4282-A865-4543-975D-A18B2C60E613}">
      <dgm:prSet/>
      <dgm:spPr/>
      <dgm:t>
        <a:bodyPr/>
        <a:lstStyle/>
        <a:p>
          <a:endParaRPr lang="en-US"/>
        </a:p>
      </dgm:t>
    </dgm:pt>
    <dgm:pt modelId="{652998CC-F36A-443D-B5DE-D90632056407}">
      <dgm:prSet phldrT="[Text]"/>
      <dgm:spPr/>
      <dgm:t>
        <a:bodyPr/>
        <a:lstStyle/>
        <a:p>
          <a:pPr algn="ctr"/>
          <a:r>
            <a:rPr lang="en-US" dirty="0" smtClean="0"/>
            <a:t>Enable cloud infrastructure</a:t>
          </a:r>
          <a:endParaRPr lang="en-US" dirty="0"/>
        </a:p>
      </dgm:t>
    </dgm:pt>
    <dgm:pt modelId="{D5AEF534-5DE8-4562-8458-6BB18A9C441A}" type="parTrans" cxnId="{4D953E12-8549-433E-82B6-B5B478E16AD4}">
      <dgm:prSet/>
      <dgm:spPr/>
      <dgm:t>
        <a:bodyPr/>
        <a:lstStyle/>
        <a:p>
          <a:endParaRPr lang="en-US"/>
        </a:p>
      </dgm:t>
    </dgm:pt>
    <dgm:pt modelId="{0C602296-6BBC-4ADB-94D9-CCEE57FDF8E5}" type="sibTrans" cxnId="{4D953E12-8549-433E-82B6-B5B478E16AD4}">
      <dgm:prSet/>
      <dgm:spPr/>
      <dgm:t>
        <a:bodyPr/>
        <a:lstStyle/>
        <a:p>
          <a:endParaRPr lang="en-US"/>
        </a:p>
      </dgm:t>
    </dgm:pt>
    <dgm:pt modelId="{1DD5E141-5F64-44B6-B0F2-FF1A08017B67}">
      <dgm:prSet phldrT="[Text]"/>
      <dgm:spPr/>
      <dgm:t>
        <a:bodyPr/>
        <a:lstStyle/>
        <a:p>
          <a:pPr algn="ctr"/>
          <a:r>
            <a:rPr lang="en-US" smtClean="0"/>
            <a:t>Partner with hosters</a:t>
          </a:r>
          <a:endParaRPr lang="en-US" dirty="0"/>
        </a:p>
      </dgm:t>
    </dgm:pt>
    <dgm:pt modelId="{5CF7C413-8351-4D55-B354-E5538FFF684A}" type="parTrans" cxnId="{1EFDD714-A6E2-47F7-A1DE-4C33F6BB8B1C}">
      <dgm:prSet/>
      <dgm:spPr/>
      <dgm:t>
        <a:bodyPr/>
        <a:lstStyle/>
        <a:p>
          <a:endParaRPr lang="en-US"/>
        </a:p>
      </dgm:t>
    </dgm:pt>
    <dgm:pt modelId="{1577E372-5CD5-486B-8C4A-89CB0A25A880}" type="sibTrans" cxnId="{1EFDD714-A6E2-47F7-A1DE-4C33F6BB8B1C}">
      <dgm:prSet/>
      <dgm:spPr/>
      <dgm:t>
        <a:bodyPr/>
        <a:lstStyle/>
        <a:p>
          <a:endParaRPr lang="en-US"/>
        </a:p>
      </dgm:t>
    </dgm:pt>
    <dgm:pt modelId="{9ACF48A9-1136-4368-B830-E7FE29738D5B}">
      <dgm:prSet phldrT="[Text]"/>
      <dgm:spPr/>
      <dgm:t>
        <a:bodyPr/>
        <a:lstStyle/>
        <a:p>
          <a:pPr algn="ctr"/>
          <a:r>
            <a:rPr lang="en-US" dirty="0" smtClean="0"/>
            <a:t>Deliver hosted solutions</a:t>
          </a:r>
          <a:endParaRPr lang="en-US" dirty="0"/>
        </a:p>
      </dgm:t>
    </dgm:pt>
    <dgm:pt modelId="{465FC279-AF5F-4FC9-BDF0-C15BB8C6D766}" type="parTrans" cxnId="{8DDCA36F-B7DB-47EF-B1E0-23358DC2D275}">
      <dgm:prSet/>
      <dgm:spPr/>
      <dgm:t>
        <a:bodyPr/>
        <a:lstStyle/>
        <a:p>
          <a:endParaRPr lang="en-US"/>
        </a:p>
      </dgm:t>
    </dgm:pt>
    <dgm:pt modelId="{5F15EB11-7FE5-450B-B502-79FA80AA6A64}" type="sibTrans" cxnId="{8DDCA36F-B7DB-47EF-B1E0-23358DC2D275}">
      <dgm:prSet/>
      <dgm:spPr/>
      <dgm:t>
        <a:bodyPr/>
        <a:lstStyle/>
        <a:p>
          <a:endParaRPr lang="en-US"/>
        </a:p>
      </dgm:t>
    </dgm:pt>
    <dgm:pt modelId="{1E01527F-CB0E-4670-AD40-63F9116086A4}" type="pres">
      <dgm:prSet presAssocID="{F557798D-4B42-42E3-98FA-1C784767C947}" presName="Name0" presStyleCnt="0">
        <dgm:presLayoutVars>
          <dgm:chPref val="1"/>
          <dgm:dir/>
          <dgm:animOne val="branch"/>
          <dgm:animLvl val="lvl"/>
          <dgm:resizeHandles/>
        </dgm:presLayoutVars>
      </dgm:prSet>
      <dgm:spPr/>
    </dgm:pt>
    <dgm:pt modelId="{AE5C62C7-F65A-4A35-808E-C8F2602A83D7}" type="pres">
      <dgm:prSet presAssocID="{1DD5E141-5F64-44B6-B0F2-FF1A08017B67}" presName="vertOne" presStyleCnt="0"/>
      <dgm:spPr/>
    </dgm:pt>
    <dgm:pt modelId="{1E1B2DBC-CE00-4FD9-B98A-CE9B2653ABB1}" type="pres">
      <dgm:prSet presAssocID="{1DD5E141-5F64-44B6-B0F2-FF1A08017B67}" presName="txOne" presStyleLbl="node0" presStyleIdx="0" presStyleCnt="1" custScaleY="30651">
        <dgm:presLayoutVars>
          <dgm:chPref val="3"/>
        </dgm:presLayoutVars>
      </dgm:prSet>
      <dgm:spPr/>
      <dgm:t>
        <a:bodyPr/>
        <a:lstStyle/>
        <a:p>
          <a:endParaRPr lang="en-US"/>
        </a:p>
      </dgm:t>
    </dgm:pt>
    <dgm:pt modelId="{F39BD85D-B43E-4FE4-A59D-A92A3F554E9C}" type="pres">
      <dgm:prSet presAssocID="{1DD5E141-5F64-44B6-B0F2-FF1A08017B67}" presName="parTransOne" presStyleCnt="0"/>
      <dgm:spPr/>
    </dgm:pt>
    <dgm:pt modelId="{D54EBD3C-588C-4D8F-82ED-A0F20F228F67}" type="pres">
      <dgm:prSet presAssocID="{1DD5E141-5F64-44B6-B0F2-FF1A08017B67}" presName="horzOne" presStyleCnt="0"/>
      <dgm:spPr/>
    </dgm:pt>
    <dgm:pt modelId="{76511669-1398-4362-8410-BA42C67FE8A0}" type="pres">
      <dgm:prSet presAssocID="{9ACF48A9-1136-4368-B830-E7FE29738D5B}" presName="vertTwo" presStyleCnt="0"/>
      <dgm:spPr/>
    </dgm:pt>
    <dgm:pt modelId="{0DFC7620-929A-42D4-A144-97A30A5D0657}" type="pres">
      <dgm:prSet presAssocID="{9ACF48A9-1136-4368-B830-E7FE29738D5B}" presName="txTwo" presStyleLbl="node2" presStyleIdx="0" presStyleCnt="3">
        <dgm:presLayoutVars>
          <dgm:chPref val="3"/>
        </dgm:presLayoutVars>
      </dgm:prSet>
      <dgm:spPr/>
      <dgm:t>
        <a:bodyPr/>
        <a:lstStyle/>
        <a:p>
          <a:endParaRPr lang="en-US"/>
        </a:p>
      </dgm:t>
    </dgm:pt>
    <dgm:pt modelId="{5263540E-1DAB-4CA3-AD57-11E2880AAD94}" type="pres">
      <dgm:prSet presAssocID="{9ACF48A9-1136-4368-B830-E7FE29738D5B}" presName="horzTwo" presStyleCnt="0"/>
      <dgm:spPr/>
    </dgm:pt>
    <dgm:pt modelId="{D2FE1E44-693F-4903-8A87-8E6E4B04A242}" type="pres">
      <dgm:prSet presAssocID="{5F15EB11-7FE5-450B-B502-79FA80AA6A64}" presName="sibSpaceTwo" presStyleCnt="0"/>
      <dgm:spPr/>
    </dgm:pt>
    <dgm:pt modelId="{64173532-FAB9-449C-82A7-556D8E51621D}" type="pres">
      <dgm:prSet presAssocID="{B6518F91-2E1D-437B-9070-F2B9B67D50F0}" presName="vertTwo" presStyleCnt="0"/>
      <dgm:spPr/>
    </dgm:pt>
    <dgm:pt modelId="{B26B93B7-FD62-456C-AA93-BE9B6852B790}" type="pres">
      <dgm:prSet presAssocID="{B6518F91-2E1D-437B-9070-F2B9B67D50F0}" presName="txTwo" presStyleLbl="node2" presStyleIdx="1" presStyleCnt="3">
        <dgm:presLayoutVars>
          <dgm:chPref val="3"/>
        </dgm:presLayoutVars>
      </dgm:prSet>
      <dgm:spPr/>
      <dgm:t>
        <a:bodyPr/>
        <a:lstStyle/>
        <a:p>
          <a:endParaRPr lang="en-US"/>
        </a:p>
      </dgm:t>
    </dgm:pt>
    <dgm:pt modelId="{1CC918B3-59F3-4E76-99C7-963EFFB5B11D}" type="pres">
      <dgm:prSet presAssocID="{B6518F91-2E1D-437B-9070-F2B9B67D50F0}" presName="horzTwo" presStyleCnt="0"/>
      <dgm:spPr/>
    </dgm:pt>
    <dgm:pt modelId="{B2175C0B-911E-4DD2-A777-0172B2811EEA}" type="pres">
      <dgm:prSet presAssocID="{A90C93BA-AEAE-4AFF-9084-14FF56AEF9AD}" presName="sibSpaceTwo" presStyleCnt="0"/>
      <dgm:spPr/>
    </dgm:pt>
    <dgm:pt modelId="{3428E6E8-B63B-42BE-B94B-8E88ECBEB8E4}" type="pres">
      <dgm:prSet presAssocID="{652998CC-F36A-443D-B5DE-D90632056407}" presName="vertTwo" presStyleCnt="0"/>
      <dgm:spPr/>
    </dgm:pt>
    <dgm:pt modelId="{BA5C196D-1A88-40DA-BA6C-F651E05C5777}" type="pres">
      <dgm:prSet presAssocID="{652998CC-F36A-443D-B5DE-D90632056407}" presName="txTwo" presStyleLbl="node2" presStyleIdx="2" presStyleCnt="3">
        <dgm:presLayoutVars>
          <dgm:chPref val="3"/>
        </dgm:presLayoutVars>
      </dgm:prSet>
      <dgm:spPr/>
      <dgm:t>
        <a:bodyPr/>
        <a:lstStyle/>
        <a:p>
          <a:endParaRPr lang="en-US"/>
        </a:p>
      </dgm:t>
    </dgm:pt>
    <dgm:pt modelId="{6200838B-1B26-40AD-8E8D-EF05F66821B3}" type="pres">
      <dgm:prSet presAssocID="{652998CC-F36A-443D-B5DE-D90632056407}" presName="horzTwo" presStyleCnt="0"/>
      <dgm:spPr/>
    </dgm:pt>
  </dgm:ptLst>
  <dgm:cxnLst>
    <dgm:cxn modelId="{F4D31354-717B-4E5C-A5C4-F550C8547BF5}" type="presOf" srcId="{1DD5E141-5F64-44B6-B0F2-FF1A08017B67}" destId="{1E1B2DBC-CE00-4FD9-B98A-CE9B2653ABB1}" srcOrd="0" destOrd="0" presId="urn:microsoft.com/office/officeart/2005/8/layout/hierarchy4"/>
    <dgm:cxn modelId="{1EFDD714-A6E2-47F7-A1DE-4C33F6BB8B1C}" srcId="{F557798D-4B42-42E3-98FA-1C784767C947}" destId="{1DD5E141-5F64-44B6-B0F2-FF1A08017B67}" srcOrd="0" destOrd="0" parTransId="{5CF7C413-8351-4D55-B354-E5538FFF684A}" sibTransId="{1577E372-5CD5-486B-8C4A-89CB0A25A880}"/>
    <dgm:cxn modelId="{F01FF7BB-1489-4BF8-9086-5227508D388F}" type="presOf" srcId="{F557798D-4B42-42E3-98FA-1C784767C947}" destId="{1E01527F-CB0E-4670-AD40-63F9116086A4}" srcOrd="0" destOrd="0" presId="urn:microsoft.com/office/officeart/2005/8/layout/hierarchy4"/>
    <dgm:cxn modelId="{22E0F5B1-5555-4C31-AB02-D21F5004D675}" type="presOf" srcId="{9ACF48A9-1136-4368-B830-E7FE29738D5B}" destId="{0DFC7620-929A-42D4-A144-97A30A5D0657}" srcOrd="0" destOrd="0" presId="urn:microsoft.com/office/officeart/2005/8/layout/hierarchy4"/>
    <dgm:cxn modelId="{4D953E12-8549-433E-82B6-B5B478E16AD4}" srcId="{1DD5E141-5F64-44B6-B0F2-FF1A08017B67}" destId="{652998CC-F36A-443D-B5DE-D90632056407}" srcOrd="2" destOrd="0" parTransId="{D5AEF534-5DE8-4562-8458-6BB18A9C441A}" sibTransId="{0C602296-6BBC-4ADB-94D9-CCEE57FDF8E5}"/>
    <dgm:cxn modelId="{0F168AC2-8C1D-42F6-8DDC-0FD15625EB8C}" type="presOf" srcId="{B6518F91-2E1D-437B-9070-F2B9B67D50F0}" destId="{B26B93B7-FD62-456C-AA93-BE9B6852B790}" srcOrd="0" destOrd="0" presId="urn:microsoft.com/office/officeart/2005/8/layout/hierarchy4"/>
    <dgm:cxn modelId="{8DDCA36F-B7DB-47EF-B1E0-23358DC2D275}" srcId="{1DD5E141-5F64-44B6-B0F2-FF1A08017B67}" destId="{9ACF48A9-1136-4368-B830-E7FE29738D5B}" srcOrd="0" destOrd="0" parTransId="{465FC279-AF5F-4FC9-BDF0-C15BB8C6D766}" sibTransId="{5F15EB11-7FE5-450B-B502-79FA80AA6A64}"/>
    <dgm:cxn modelId="{421C4282-A865-4543-975D-A18B2C60E613}" srcId="{1DD5E141-5F64-44B6-B0F2-FF1A08017B67}" destId="{B6518F91-2E1D-437B-9070-F2B9B67D50F0}" srcOrd="1" destOrd="0" parTransId="{9A430FD0-CEA4-484B-AC6C-3921894776B4}" sibTransId="{A90C93BA-AEAE-4AFF-9084-14FF56AEF9AD}"/>
    <dgm:cxn modelId="{412CF550-E0A9-4CFB-A650-348B0BAB137D}" type="presOf" srcId="{652998CC-F36A-443D-B5DE-D90632056407}" destId="{BA5C196D-1A88-40DA-BA6C-F651E05C5777}" srcOrd="0" destOrd="0" presId="urn:microsoft.com/office/officeart/2005/8/layout/hierarchy4"/>
    <dgm:cxn modelId="{FA35E2BF-EB5F-48F6-A38B-8318AE9ADACA}" type="presParOf" srcId="{1E01527F-CB0E-4670-AD40-63F9116086A4}" destId="{AE5C62C7-F65A-4A35-808E-C8F2602A83D7}" srcOrd="0" destOrd="0" presId="urn:microsoft.com/office/officeart/2005/8/layout/hierarchy4"/>
    <dgm:cxn modelId="{EC718A45-472C-45C4-848D-7FDE6D8DA1A5}" type="presParOf" srcId="{AE5C62C7-F65A-4A35-808E-C8F2602A83D7}" destId="{1E1B2DBC-CE00-4FD9-B98A-CE9B2653ABB1}" srcOrd="0" destOrd="0" presId="urn:microsoft.com/office/officeart/2005/8/layout/hierarchy4"/>
    <dgm:cxn modelId="{A90AB88E-AC7A-48AA-B26D-D08DED9301BE}" type="presParOf" srcId="{AE5C62C7-F65A-4A35-808E-C8F2602A83D7}" destId="{F39BD85D-B43E-4FE4-A59D-A92A3F554E9C}" srcOrd="1" destOrd="0" presId="urn:microsoft.com/office/officeart/2005/8/layout/hierarchy4"/>
    <dgm:cxn modelId="{3B384DE7-4C1B-4476-AEBB-8AF04DD2D839}" type="presParOf" srcId="{AE5C62C7-F65A-4A35-808E-C8F2602A83D7}" destId="{D54EBD3C-588C-4D8F-82ED-A0F20F228F67}" srcOrd="2" destOrd="0" presId="urn:microsoft.com/office/officeart/2005/8/layout/hierarchy4"/>
    <dgm:cxn modelId="{744A003D-F368-40C6-B0E1-E3C8EABDF5C2}" type="presParOf" srcId="{D54EBD3C-588C-4D8F-82ED-A0F20F228F67}" destId="{76511669-1398-4362-8410-BA42C67FE8A0}" srcOrd="0" destOrd="0" presId="urn:microsoft.com/office/officeart/2005/8/layout/hierarchy4"/>
    <dgm:cxn modelId="{7E630D77-5C14-47EC-82DA-AD7144FCE3FB}" type="presParOf" srcId="{76511669-1398-4362-8410-BA42C67FE8A0}" destId="{0DFC7620-929A-42D4-A144-97A30A5D0657}" srcOrd="0" destOrd="0" presId="urn:microsoft.com/office/officeart/2005/8/layout/hierarchy4"/>
    <dgm:cxn modelId="{D9E3F62E-7F79-4F17-9AAC-2410AD86A41C}" type="presParOf" srcId="{76511669-1398-4362-8410-BA42C67FE8A0}" destId="{5263540E-1DAB-4CA3-AD57-11E2880AAD94}" srcOrd="1" destOrd="0" presId="urn:microsoft.com/office/officeart/2005/8/layout/hierarchy4"/>
    <dgm:cxn modelId="{54DEBF36-A1A3-4EE6-B312-998ADEB5FF5C}" type="presParOf" srcId="{D54EBD3C-588C-4D8F-82ED-A0F20F228F67}" destId="{D2FE1E44-693F-4903-8A87-8E6E4B04A242}" srcOrd="1" destOrd="0" presId="urn:microsoft.com/office/officeart/2005/8/layout/hierarchy4"/>
    <dgm:cxn modelId="{55459DA4-0ADC-430C-A1E8-1B5D37F208B8}" type="presParOf" srcId="{D54EBD3C-588C-4D8F-82ED-A0F20F228F67}" destId="{64173532-FAB9-449C-82A7-556D8E51621D}" srcOrd="2" destOrd="0" presId="urn:microsoft.com/office/officeart/2005/8/layout/hierarchy4"/>
    <dgm:cxn modelId="{79B87E16-C097-40F7-975D-29E67BF1E427}" type="presParOf" srcId="{64173532-FAB9-449C-82A7-556D8E51621D}" destId="{B26B93B7-FD62-456C-AA93-BE9B6852B790}" srcOrd="0" destOrd="0" presId="urn:microsoft.com/office/officeart/2005/8/layout/hierarchy4"/>
    <dgm:cxn modelId="{D6731921-EEEA-461C-83FC-68513DFFA630}" type="presParOf" srcId="{64173532-FAB9-449C-82A7-556D8E51621D}" destId="{1CC918B3-59F3-4E76-99C7-963EFFB5B11D}" srcOrd="1" destOrd="0" presId="urn:microsoft.com/office/officeart/2005/8/layout/hierarchy4"/>
    <dgm:cxn modelId="{7001B710-9130-44D7-9EE8-41160032F682}" type="presParOf" srcId="{D54EBD3C-588C-4D8F-82ED-A0F20F228F67}" destId="{B2175C0B-911E-4DD2-A777-0172B2811EEA}" srcOrd="3" destOrd="0" presId="urn:microsoft.com/office/officeart/2005/8/layout/hierarchy4"/>
    <dgm:cxn modelId="{FE89A157-3E54-4D55-9962-9EE6F56AF56D}" type="presParOf" srcId="{D54EBD3C-588C-4D8F-82ED-A0F20F228F67}" destId="{3428E6E8-B63B-42BE-B94B-8E88ECBEB8E4}" srcOrd="4" destOrd="0" presId="urn:microsoft.com/office/officeart/2005/8/layout/hierarchy4"/>
    <dgm:cxn modelId="{4731FFA8-35EB-4D83-A0C0-C393B6608F75}" type="presParOf" srcId="{3428E6E8-B63B-42BE-B94B-8E88ECBEB8E4}" destId="{BA5C196D-1A88-40DA-BA6C-F651E05C5777}" srcOrd="0" destOrd="0" presId="urn:microsoft.com/office/officeart/2005/8/layout/hierarchy4"/>
    <dgm:cxn modelId="{FE5D67BF-2FB2-4267-8E64-DDCCCCC4D7A7}" type="presParOf" srcId="{3428E6E8-B63B-42BE-B94B-8E88ECBEB8E4}" destId="{6200838B-1B26-40AD-8E8D-EF05F66821B3}"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95C80-2DFD-4EB1-B5AD-9A759FB85731}">
      <dsp:nvSpPr>
        <dsp:cNvPr id="0" name=""/>
        <dsp:cNvSpPr/>
      </dsp:nvSpPr>
      <dsp:spPr>
        <a:xfrm>
          <a:off x="0" y="23747"/>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Disruptive movement from physical to virtual </a:t>
          </a:r>
          <a:endParaRPr lang="en-US" sz="2400" kern="1200" dirty="0"/>
        </a:p>
      </dsp:txBody>
      <dsp:txXfrm>
        <a:off x="0" y="23747"/>
        <a:ext cx="10051856" cy="804960"/>
      </dsp:txXfrm>
    </dsp:sp>
    <dsp:sp modelId="{36610C65-9FE2-4976-B35D-94417F99F777}">
      <dsp:nvSpPr>
        <dsp:cNvPr id="0" name=""/>
        <dsp:cNvSpPr/>
      </dsp:nvSpPr>
      <dsp:spPr>
        <a:xfrm>
          <a:off x="0" y="952548"/>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Ability to instantly provision compute power, </a:t>
          </a:r>
          <a:r>
            <a:rPr lang="en-US" sz="2400" kern="1200" dirty="0" err="1" smtClean="0"/>
            <a:t>networ</a:t>
          </a:r>
          <a:r>
            <a:rPr lang="en-US" sz="2400" kern="1200" dirty="0" smtClean="0"/>
            <a:t>, and storage (cloud)</a:t>
          </a:r>
        </a:p>
      </dsp:txBody>
      <dsp:txXfrm>
        <a:off x="0" y="952548"/>
        <a:ext cx="10051856" cy="804960"/>
      </dsp:txXfrm>
    </dsp:sp>
    <dsp:sp modelId="{10F9C093-30B3-4E72-87CE-ABB19F854039}">
      <dsp:nvSpPr>
        <dsp:cNvPr id="0" name=""/>
        <dsp:cNvSpPr/>
      </dsp:nvSpPr>
      <dsp:spPr>
        <a:xfrm>
          <a:off x="0" y="1881347"/>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Differentiation (unmanaged to managed)</a:t>
          </a:r>
        </a:p>
      </dsp:txBody>
      <dsp:txXfrm>
        <a:off x="0" y="1881347"/>
        <a:ext cx="10051856" cy="804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F5EF10-76F1-402A-9803-E4F0C415A838}">
      <dsp:nvSpPr>
        <dsp:cNvPr id="0" name=""/>
        <dsp:cNvSpPr/>
      </dsp:nvSpPr>
      <dsp:spPr>
        <a:xfrm rot="16200000">
          <a:off x="-925130" y="1217735"/>
          <a:ext cx="3472206" cy="831901"/>
        </a:xfrm>
        <a:prstGeom prst="roundRect">
          <a:avLst/>
        </a:prstGeom>
        <a:solidFill>
          <a:schemeClr val="accent1">
            <a:hueOff val="0"/>
            <a:satOff val="0"/>
            <a:lumOff val="0"/>
            <a:alphaOff val="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lvl="0" algn="l" defTabSz="1422400">
            <a:lnSpc>
              <a:spcPct val="90000"/>
            </a:lnSpc>
            <a:spcBef>
              <a:spcPct val="0"/>
            </a:spcBef>
            <a:spcAft>
              <a:spcPct val="35000"/>
            </a:spcAft>
          </a:pPr>
          <a:r>
            <a:rPr lang="en-US" sz="3200" kern="1200" dirty="0" smtClean="0">
              <a:solidFill>
                <a:schemeClr val="tx1"/>
              </a:solidFill>
            </a:rPr>
            <a:t>Industry Trends</a:t>
          </a:r>
          <a:endParaRPr lang="en-US" sz="3200" kern="1200" dirty="0">
            <a:solidFill>
              <a:schemeClr val="tx1"/>
            </a:solidFill>
          </a:endParaRPr>
        </a:p>
      </dsp:txBody>
      <dsp:txXfrm rot="16200000">
        <a:off x="-925130" y="1217735"/>
        <a:ext cx="3472206" cy="8319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757D8C-FF7E-4AF7-844A-80EE635808A8}">
      <dsp:nvSpPr>
        <dsp:cNvPr id="0" name=""/>
        <dsp:cNvSpPr/>
      </dsp:nvSpPr>
      <dsp:spPr>
        <a:xfrm>
          <a:off x="0" y="122590"/>
          <a:ext cx="8763000" cy="5476875"/>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DBAD5F9-7400-42E9-AE59-EC230C52157E}">
      <dsp:nvSpPr>
        <dsp:cNvPr id="0" name=""/>
        <dsp:cNvSpPr/>
      </dsp:nvSpPr>
      <dsp:spPr>
        <a:xfrm>
          <a:off x="863155" y="4195194"/>
          <a:ext cx="201549" cy="201549"/>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227AD5-2961-494E-8A08-C34AE4320A34}">
      <dsp:nvSpPr>
        <dsp:cNvPr id="0" name=""/>
        <dsp:cNvSpPr/>
      </dsp:nvSpPr>
      <dsp:spPr>
        <a:xfrm>
          <a:off x="963930" y="4295969"/>
          <a:ext cx="1498473" cy="13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97" tIns="0" rIns="0" bIns="0" numCol="1" spcCol="1270" anchor="t" anchorCtr="0">
          <a:noAutofit/>
        </a:bodyPr>
        <a:lstStyle/>
        <a:p>
          <a:pPr lvl="0" algn="l" defTabSz="1155700">
            <a:lnSpc>
              <a:spcPct val="90000"/>
            </a:lnSpc>
            <a:spcBef>
              <a:spcPct val="0"/>
            </a:spcBef>
            <a:spcAft>
              <a:spcPct val="35000"/>
            </a:spcAft>
          </a:pPr>
          <a:r>
            <a:rPr lang="en-US" sz="2600" kern="1200" dirty="0" smtClean="0"/>
            <a:t>Virtual Private Servers</a:t>
          </a:r>
          <a:endParaRPr lang="en-US" sz="2600" kern="1200" dirty="0"/>
        </a:p>
      </dsp:txBody>
      <dsp:txXfrm>
        <a:off x="963930" y="4295969"/>
        <a:ext cx="1498473" cy="1303496"/>
      </dsp:txXfrm>
    </dsp:sp>
    <dsp:sp modelId="{8D1F9274-A29E-4BFB-9106-F250FCB1A8A7}">
      <dsp:nvSpPr>
        <dsp:cNvPr id="0" name=""/>
        <dsp:cNvSpPr/>
      </dsp:nvSpPr>
      <dsp:spPr>
        <a:xfrm>
          <a:off x="2287143" y="2921273"/>
          <a:ext cx="350520" cy="350520"/>
        </a:xfrm>
        <a:prstGeom prst="ellips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105C26-B3BC-4169-A0E3-16C4067DD991}">
      <dsp:nvSpPr>
        <dsp:cNvPr id="0" name=""/>
        <dsp:cNvSpPr/>
      </dsp:nvSpPr>
      <dsp:spPr>
        <a:xfrm>
          <a:off x="2465706" y="3271901"/>
          <a:ext cx="1833623" cy="215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33" tIns="0" rIns="0" bIns="0" numCol="1" spcCol="1270" anchor="t" anchorCtr="0">
          <a:noAutofit/>
        </a:bodyPr>
        <a:lstStyle/>
        <a:p>
          <a:pPr lvl="0" algn="l" defTabSz="1155700">
            <a:lnSpc>
              <a:spcPct val="90000"/>
            </a:lnSpc>
            <a:spcBef>
              <a:spcPct val="0"/>
            </a:spcBef>
            <a:spcAft>
              <a:spcPct val="35000"/>
            </a:spcAft>
          </a:pPr>
          <a:r>
            <a:rPr lang="en-US" sz="2600" kern="1200" dirty="0" smtClean="0"/>
            <a:t>Managed Virtual Servers</a:t>
          </a:r>
          <a:endParaRPr lang="en-US" sz="2600" kern="1200" dirty="0"/>
        </a:p>
      </dsp:txBody>
      <dsp:txXfrm>
        <a:off x="2465706" y="3271901"/>
        <a:ext cx="1833623" cy="2152196"/>
      </dsp:txXfrm>
    </dsp:sp>
    <dsp:sp modelId="{9F71DA72-1B85-42B4-B7CE-CE20A7DF2EEB}">
      <dsp:nvSpPr>
        <dsp:cNvPr id="0" name=""/>
        <dsp:cNvSpPr/>
      </dsp:nvSpPr>
      <dsp:spPr>
        <a:xfrm>
          <a:off x="4105465" y="1982537"/>
          <a:ext cx="464439" cy="464439"/>
        </a:xfrm>
        <a:prstGeom prst="ellips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5CA7B2-6D36-4BFA-8489-E39AF8EF2897}">
      <dsp:nvSpPr>
        <dsp:cNvPr id="0" name=""/>
        <dsp:cNvSpPr/>
      </dsp:nvSpPr>
      <dsp:spPr>
        <a:xfrm>
          <a:off x="4217159" y="2614490"/>
          <a:ext cx="1939804" cy="245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0" rIns="0" bIns="0" numCol="1" spcCol="1270" anchor="t" anchorCtr="0">
          <a:noAutofit/>
        </a:bodyPr>
        <a:lstStyle/>
        <a:p>
          <a:pPr lvl="0" algn="l" defTabSz="1155700">
            <a:lnSpc>
              <a:spcPct val="90000"/>
            </a:lnSpc>
            <a:spcBef>
              <a:spcPct val="0"/>
            </a:spcBef>
            <a:spcAft>
              <a:spcPct val="35000"/>
            </a:spcAft>
          </a:pPr>
          <a:r>
            <a:rPr lang="en-US" sz="2600" kern="1200" dirty="0" smtClean="0"/>
            <a:t>Managed Dedicated Servers</a:t>
          </a:r>
          <a:endParaRPr lang="en-US" sz="2600" kern="1200" dirty="0"/>
        </a:p>
      </dsp:txBody>
      <dsp:txXfrm>
        <a:off x="4217159" y="2614490"/>
        <a:ext cx="1939804" cy="2457298"/>
      </dsp:txXfrm>
    </dsp:sp>
    <dsp:sp modelId="{50CE026F-9B22-4F2E-A589-2D7D9D612ACD}">
      <dsp:nvSpPr>
        <dsp:cNvPr id="0" name=""/>
        <dsp:cNvSpPr/>
      </dsp:nvSpPr>
      <dsp:spPr>
        <a:xfrm>
          <a:off x="6085903" y="1361459"/>
          <a:ext cx="622173" cy="622173"/>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9E7805-546F-4CB7-B9BF-68AA12BA24A7}">
      <dsp:nvSpPr>
        <dsp:cNvPr id="0" name=""/>
        <dsp:cNvSpPr/>
      </dsp:nvSpPr>
      <dsp:spPr>
        <a:xfrm>
          <a:off x="6107162" y="2367964"/>
          <a:ext cx="2104137" cy="3065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77" tIns="0" rIns="0" bIns="0" numCol="1" spcCol="1270" anchor="t" anchorCtr="0">
          <a:noAutofit/>
        </a:bodyPr>
        <a:lstStyle/>
        <a:p>
          <a:pPr lvl="0" algn="l" defTabSz="1155700">
            <a:lnSpc>
              <a:spcPct val="90000"/>
            </a:lnSpc>
            <a:spcBef>
              <a:spcPct val="0"/>
            </a:spcBef>
            <a:spcAft>
              <a:spcPct val="35000"/>
            </a:spcAft>
          </a:pPr>
          <a:r>
            <a:rPr lang="en-US" sz="2600" kern="1200" dirty="0" smtClean="0"/>
            <a:t>Cloud</a:t>
          </a:r>
          <a:endParaRPr lang="en-US" sz="2600" kern="1200" dirty="0"/>
        </a:p>
      </dsp:txBody>
      <dsp:txXfrm>
        <a:off x="6107162" y="2367964"/>
        <a:ext cx="2104137" cy="30655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7616B-D836-440B-BA80-3B3673651CBF}">
      <dsp:nvSpPr>
        <dsp:cNvPr id="0" name=""/>
        <dsp:cNvSpPr/>
      </dsp:nvSpPr>
      <dsp:spPr>
        <a:xfrm>
          <a:off x="655091" y="0"/>
          <a:ext cx="7424376" cy="5905779"/>
        </a:xfrm>
        <a:prstGeom prst="rightArrow">
          <a:avLst/>
        </a:prstGeom>
        <a:solidFill>
          <a:schemeClr val="accent2">
            <a:lumMod val="60000"/>
            <a:lumOff val="40000"/>
          </a:schemeClr>
        </a:solidFill>
        <a:ln>
          <a:noFill/>
        </a:ln>
        <a:effectLst/>
        <a:sp3d z="-227350" prstMaterial="matte"/>
      </dsp:spPr>
      <dsp:style>
        <a:lnRef idx="0">
          <a:scrgbClr r="0" g="0" b="0"/>
        </a:lnRef>
        <a:fillRef idx="1">
          <a:scrgbClr r="0" g="0" b="0"/>
        </a:fillRef>
        <a:effectRef idx="0">
          <a:scrgbClr r="0" g="0" b="0"/>
        </a:effectRef>
        <a:fontRef idx="minor"/>
      </dsp:style>
    </dsp:sp>
    <dsp:sp modelId="{8697FC92-5EC2-410A-969B-1995FDF823F0}">
      <dsp:nvSpPr>
        <dsp:cNvPr id="0" name=""/>
        <dsp:cNvSpPr/>
      </dsp:nvSpPr>
      <dsp:spPr>
        <a:xfrm>
          <a:off x="295985" y="1771733"/>
          <a:ext cx="2620368" cy="2362311"/>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sp3d extrusionH="28000" prstMaterial="matte"/>
        </a:bodyPr>
        <a:lstStyle/>
        <a:p>
          <a:pPr lvl="0" algn="l" defTabSz="1155700">
            <a:lnSpc>
              <a:spcPct val="90000"/>
            </a:lnSpc>
            <a:spcBef>
              <a:spcPct val="0"/>
            </a:spcBef>
            <a:spcAft>
              <a:spcPct val="35000"/>
            </a:spcAft>
          </a:pPr>
          <a:r>
            <a:rPr lang="en-US" sz="2600" kern="1200" dirty="0" smtClean="0">
              <a:solidFill>
                <a:schemeClr val="tx1"/>
              </a:solidFill>
            </a:rPr>
            <a:t>Ecosystem</a:t>
          </a:r>
          <a:endParaRPr lang="en-US" sz="26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ISVs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OEMs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err="1" smtClean="0">
              <a:solidFill>
                <a:schemeClr val="tx1"/>
              </a:solidFill>
            </a:rPr>
            <a:t>SIs</a:t>
          </a:r>
          <a:endParaRPr lang="en-US" sz="20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VARs</a:t>
          </a:r>
          <a:endParaRPr lang="en-US" sz="2100" kern="1200" dirty="0">
            <a:solidFill>
              <a:schemeClr val="tx1"/>
            </a:solidFill>
          </a:endParaRPr>
        </a:p>
      </dsp:txBody>
      <dsp:txXfrm>
        <a:off x="295985" y="1771733"/>
        <a:ext cx="2620368" cy="2362311"/>
      </dsp:txXfrm>
    </dsp:sp>
    <dsp:sp modelId="{4463D349-2F49-46CD-9935-41EDA57C7176}">
      <dsp:nvSpPr>
        <dsp:cNvPr id="0" name=""/>
        <dsp:cNvSpPr/>
      </dsp:nvSpPr>
      <dsp:spPr>
        <a:xfrm>
          <a:off x="3057095" y="1771733"/>
          <a:ext cx="2620368" cy="2362311"/>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solidFill>
                <a:schemeClr val="tx1"/>
              </a:solidFill>
            </a:rPr>
            <a:t>Dynamic Data Center Hosting Partners</a:t>
          </a:r>
          <a:endParaRPr lang="en-US" sz="2700" kern="1200" dirty="0">
            <a:solidFill>
              <a:schemeClr val="tx1"/>
            </a:solidFill>
          </a:endParaRPr>
        </a:p>
      </dsp:txBody>
      <dsp:txXfrm>
        <a:off x="3057095" y="1771733"/>
        <a:ext cx="2620368" cy="2362311"/>
      </dsp:txXfrm>
    </dsp:sp>
    <dsp:sp modelId="{2ADDEACA-B263-490E-9206-33DBC940D1F5}">
      <dsp:nvSpPr>
        <dsp:cNvPr id="0" name=""/>
        <dsp:cNvSpPr/>
      </dsp:nvSpPr>
      <dsp:spPr>
        <a:xfrm>
          <a:off x="5818206" y="1771733"/>
          <a:ext cx="2620368" cy="2362311"/>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sp3d extrusionH="28000" prstMaterial="matte"/>
        </a:bodyPr>
        <a:lstStyle/>
        <a:p>
          <a:pPr lvl="0" algn="l" defTabSz="1200150">
            <a:lnSpc>
              <a:spcPct val="90000"/>
            </a:lnSpc>
            <a:spcBef>
              <a:spcPct val="0"/>
            </a:spcBef>
            <a:spcAft>
              <a:spcPct val="35000"/>
            </a:spcAft>
          </a:pPr>
          <a:r>
            <a:rPr lang="en-US" sz="2700" kern="1200" dirty="0" smtClean="0">
              <a:solidFill>
                <a:schemeClr val="tx1"/>
              </a:solidFill>
            </a:rPr>
            <a:t>End Customers</a:t>
          </a:r>
          <a:endParaRPr lang="en-US" sz="27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err="1" smtClean="0">
              <a:solidFill>
                <a:schemeClr val="tx1"/>
              </a:solidFill>
            </a:rPr>
            <a:t>SMBs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ISVs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Web Agencies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Enterprises</a:t>
          </a:r>
          <a:endParaRPr lang="en-US" sz="2100" kern="1200" dirty="0">
            <a:solidFill>
              <a:schemeClr val="tx1"/>
            </a:solidFill>
          </a:endParaRPr>
        </a:p>
      </dsp:txBody>
      <dsp:txXfrm>
        <a:off x="5818206" y="1771733"/>
        <a:ext cx="2620368" cy="23623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B2DBC-CE00-4FD9-B98A-CE9B2653ABB1}">
      <dsp:nvSpPr>
        <dsp:cNvPr id="0" name=""/>
        <dsp:cNvSpPr/>
      </dsp:nvSpPr>
      <dsp:spPr>
        <a:xfrm>
          <a:off x="3729" y="1167"/>
          <a:ext cx="10369917" cy="900329"/>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t>Partner with hosters</a:t>
          </a:r>
          <a:endParaRPr lang="en-US" sz="3900" kern="1200" dirty="0"/>
        </a:p>
      </dsp:txBody>
      <dsp:txXfrm>
        <a:off x="3729" y="1167"/>
        <a:ext cx="10369917" cy="900329"/>
      </dsp:txXfrm>
    </dsp:sp>
    <dsp:sp modelId="{0DFC7620-929A-42D4-A144-97A30A5D0657}">
      <dsp:nvSpPr>
        <dsp:cNvPr id="0" name=""/>
        <dsp:cNvSpPr/>
      </dsp:nvSpPr>
      <dsp:spPr>
        <a:xfrm>
          <a:off x="3729" y="1303864"/>
          <a:ext cx="3273332" cy="2937357"/>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Deliver hosted solutions</a:t>
          </a:r>
          <a:endParaRPr lang="en-US" sz="3900" kern="1200" dirty="0"/>
        </a:p>
      </dsp:txBody>
      <dsp:txXfrm>
        <a:off x="3729" y="1303864"/>
        <a:ext cx="3273332" cy="2937357"/>
      </dsp:txXfrm>
    </dsp:sp>
    <dsp:sp modelId="{B26B93B7-FD62-456C-AA93-BE9B6852B790}">
      <dsp:nvSpPr>
        <dsp:cNvPr id="0" name=""/>
        <dsp:cNvSpPr/>
      </dsp:nvSpPr>
      <dsp:spPr>
        <a:xfrm>
          <a:off x="3552021" y="1303864"/>
          <a:ext cx="3273332" cy="2937357"/>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Build cloud, managed services practice</a:t>
          </a:r>
          <a:endParaRPr lang="en-US" sz="3900" kern="1200" dirty="0"/>
        </a:p>
      </dsp:txBody>
      <dsp:txXfrm>
        <a:off x="3552021" y="1303864"/>
        <a:ext cx="3273332" cy="2937357"/>
      </dsp:txXfrm>
    </dsp:sp>
    <dsp:sp modelId="{BA5C196D-1A88-40DA-BA6C-F651E05C5777}">
      <dsp:nvSpPr>
        <dsp:cNvPr id="0" name=""/>
        <dsp:cNvSpPr/>
      </dsp:nvSpPr>
      <dsp:spPr>
        <a:xfrm>
          <a:off x="7100314" y="1303864"/>
          <a:ext cx="3273332" cy="2937357"/>
        </a:xfrm>
        <a:prstGeom prst="roundRect">
          <a:avLst>
            <a:gd name="adj" fmla="val 10000"/>
          </a:avLst>
        </a:prstGeom>
        <a:gradFill rotWithShape="0">
          <a:gsLst>
            <a:gs pos="0">
              <a:schemeClr val="accent3">
                <a:tint val="99000"/>
                <a:hueOff val="0"/>
                <a:satOff val="0"/>
                <a:lumOff val="0"/>
                <a:alphaOff val="0"/>
                <a:shade val="51000"/>
                <a:satMod val="130000"/>
              </a:schemeClr>
            </a:gs>
            <a:gs pos="80000">
              <a:schemeClr val="accent3">
                <a:tint val="99000"/>
                <a:hueOff val="0"/>
                <a:satOff val="0"/>
                <a:lumOff val="0"/>
                <a:alphaOff val="0"/>
                <a:shade val="93000"/>
                <a:satMod val="130000"/>
              </a:schemeClr>
            </a:gs>
            <a:gs pos="100000">
              <a:schemeClr val="accent3">
                <a:tint val="99000"/>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Enable cloud infrastructure</a:t>
          </a:r>
          <a:endParaRPr lang="en-US" sz="3900" kern="1200" dirty="0"/>
        </a:p>
      </dsp:txBody>
      <dsp:txXfrm>
        <a:off x="7100314" y="1303864"/>
        <a:ext cx="3273332" cy="29373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CCBD2C-FCFE-42FE-B516-EFE3BE8C8E64}" type="datetimeFigureOut">
              <a:rPr lang="en-US" smtClean="0"/>
              <a:pPr/>
              <a:t>8/18/2009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16A90C-A277-491B-8F6B-846F9EE58FE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D6149-98AA-4FC5-ADD6-6241CA4F224A}" type="datetimeFigureOut">
              <a:rPr lang="en-US" smtClean="0"/>
              <a:pPr/>
              <a:t>8/18/2009</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9E8CA-AB43-4988-90B7-B2E347DC307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My audience for this session are hosters or partners who offer hosting services and ISVs who are looking to move </a:t>
            </a:r>
            <a:r>
              <a:rPr lang="en-US" dirty="0" err="1" smtClean="0"/>
              <a:t>SaaS</a:t>
            </a:r>
            <a:r>
              <a:rPr lang="en-US" dirty="0" smtClean="0"/>
              <a:t> platform and hence have a need for hosting services.</a:t>
            </a:r>
          </a:p>
          <a:p>
            <a:endParaRPr lang="en-US" dirty="0" smtClean="0"/>
          </a:p>
          <a:p>
            <a:r>
              <a:rPr lang="en-US" dirty="0" smtClean="0"/>
              <a:t>I have two objectives for this presentation.</a:t>
            </a:r>
          </a:p>
          <a:p>
            <a:r>
              <a:rPr lang="en-US" dirty="0" smtClean="0"/>
              <a:t>Talk about the trends in the hosting industry and how we see it evolving </a:t>
            </a:r>
          </a:p>
          <a:p>
            <a:r>
              <a:rPr lang="en-US" dirty="0" smtClean="0"/>
              <a:t>How you can leverage our platform to meet the changing needs of your customers </a:t>
            </a:r>
          </a:p>
        </p:txBody>
      </p:sp>
      <p:sp>
        <p:nvSpPr>
          <p:cNvPr id="4" name="Slide Number Placeholder 3"/>
          <p:cNvSpPr>
            <a:spLocks noGrp="1"/>
          </p:cNvSpPr>
          <p:nvPr>
            <p:ph type="sldNum" sz="quarter" idx="10"/>
          </p:nvPr>
        </p:nvSpPr>
        <p:spPr/>
        <p:txBody>
          <a:bodyPr/>
          <a:lstStyle/>
          <a:p>
            <a:fld id="{D609E8CA-AB43-4988-90B7-B2E347DC307F}" type="slidenum">
              <a:rPr lang="en-US" smtClean="0"/>
              <a:pPr/>
              <a:t>1</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9BA9A3-FF6A-4219-9AF6-7197D9B9C83B}" type="slidenum">
              <a:rPr lang="en-US" smtClean="0"/>
              <a:pPr/>
              <a:t>10</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11</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12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 Dynamic Data Center Toolkit, along with the  Dynamic Data Center Alliance, brings together the key players needed to accelerate the deployment and delivery of cloud offerings. In turn, this allows hosting partners to get their cloud offers up and running in a efficient and timely manner. </a:t>
            </a:r>
          </a:p>
          <a:p>
            <a:endParaRPr lang="en-US" dirty="0" smtClean="0"/>
          </a:p>
          <a:p>
            <a:r>
              <a:rPr lang="en-US" dirty="0" smtClean="0"/>
              <a:t>At the heart of a cloud offering is the infrastructure fabric, consisting of server hardware, storage, and networking, which are coupled with Windows Server, System Center, and Hyper-V. The fabric layer is a key opportunity for systems integrators to integrate foundational components of these cloud offerings. As the fabric expands from increased demand of the hosting provider’s cloud offering, OEM, </a:t>
            </a:r>
            <a:r>
              <a:rPr lang="en-US" dirty="0" err="1" smtClean="0"/>
              <a:t>IHV</a:t>
            </a:r>
            <a:r>
              <a:rPr lang="en-US" dirty="0" smtClean="0"/>
              <a:t>, and technical solution partners also have an opportunity to sell more hardware and solutions. </a:t>
            </a:r>
          </a:p>
          <a:p>
            <a:endParaRPr lang="en-US" dirty="0" smtClean="0"/>
          </a:p>
          <a:p>
            <a:r>
              <a:rPr lang="en-US" dirty="0" smtClean="0"/>
              <a:t>Over time, the competencies, technologies, and specialized skills acquired while deploying a cloud infrastructure fabric will enable future opportunities as Microsoft develops a Dynamic Data Center Toolkit for the enterprise space. </a:t>
            </a:r>
          </a:p>
        </p:txBody>
      </p:sp>
      <p:sp>
        <p:nvSpPr>
          <p:cNvPr id="4" name="Slide Number Placeholder 3"/>
          <p:cNvSpPr>
            <a:spLocks noGrp="1"/>
          </p:cNvSpPr>
          <p:nvPr>
            <p:ph type="sldNum" sz="quarter" idx="10"/>
          </p:nvPr>
        </p:nvSpPr>
        <p:spPr/>
        <p:txBody>
          <a:bodyPr/>
          <a:lstStyle/>
          <a:p>
            <a:fld id="{88F54861-0FE2-495F-98C1-4DF72E939A61}" type="slidenum">
              <a:rPr lang="en-US" smtClean="0"/>
              <a:pPr/>
              <a:t>13</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dirty="0" smtClean="0"/>
              <a:t>There are many ways to offer managed services.  However, they all require a great deal of investment in repeatable processes across entire operations: provisioning, deployment, support, and selling just to name a few.  This tool kit helps you build a profitable managed services business. </a:t>
            </a:r>
          </a:p>
        </p:txBody>
      </p:sp>
      <p:sp>
        <p:nvSpPr>
          <p:cNvPr id="4" name="Slide Number Placeholder 3"/>
          <p:cNvSpPr>
            <a:spLocks noGrp="1"/>
          </p:cNvSpPr>
          <p:nvPr>
            <p:ph type="sldNum" sz="quarter" idx="10"/>
          </p:nvPr>
        </p:nvSpPr>
        <p:spPr/>
        <p:txBody>
          <a:bodyPr/>
          <a:lstStyle/>
          <a:p>
            <a:fld id="{D609E8CA-AB43-4988-90B7-B2E347DC307F}" type="slidenum">
              <a:rPr lang="en-US" smtClean="0"/>
              <a:pPr/>
              <a:t>15</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16</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17</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2</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3</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4</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Notes Placeholder 2"/>
          <p:cNvSpPr>
            <a:spLocks noGrp="1"/>
          </p:cNvSpPr>
          <p:nvPr>
            <p:ph type="body" idx="1"/>
          </p:nvPr>
        </p:nvSpPr>
        <p:spPr/>
        <p:txBody>
          <a:bodyPr>
            <a:normAutofit/>
          </a:bodyPr>
          <a:lstStyle/>
          <a:p>
            <a:r>
              <a:rPr lang="en-US" dirty="0" smtClean="0"/>
              <a:t>• Under pressure to do more with less.</a:t>
            </a:r>
          </a:p>
          <a:p>
            <a:r>
              <a:rPr lang="en-US" dirty="0" smtClean="0"/>
              <a:t>• Unpredictable loads on their IT infrastructure. Resulting in inaccurate IT budgets and taking a hit on availability.</a:t>
            </a:r>
          </a:p>
          <a:p>
            <a:r>
              <a:rPr lang="en-US" dirty="0" smtClean="0"/>
              <a:t>• Needs of small operations mirror those of large mission critical data centers. Such as high availability and disaster recovery. But expensive.</a:t>
            </a:r>
          </a:p>
          <a:p>
            <a:r>
              <a:rPr lang="en-US" dirty="0" smtClean="0"/>
              <a:t>• The promise of cloud services  from large providers – instant scalability and high availability at low cost - seems attractive but lacking in support, trust, control, custom IT infrastructure integration and compliance such as PCI, SOX, </a:t>
            </a:r>
            <a:r>
              <a:rPr lang="en-US" dirty="0" err="1" smtClean="0"/>
              <a:t>HIPAA</a:t>
            </a:r>
            <a:r>
              <a:rPr lang="en-US" dirty="0" smtClean="0"/>
              <a:t>, US-EU Safe Harbor.</a:t>
            </a:r>
          </a:p>
        </p:txBody>
      </p:sp>
      <p:sp>
        <p:nvSpPr>
          <p:cNvPr id="23556" name="Slide Number Placeholder 3"/>
          <p:cNvSpPr>
            <a:spLocks noGrp="1"/>
          </p:cNvSpPr>
          <p:nvPr>
            <p:ph type="sldNum" sz="quarter" idx="5"/>
          </p:nvPr>
        </p:nvSpPr>
        <p:spPr/>
        <p:txBody>
          <a:bodyPr/>
          <a:lstStyle/>
          <a:p>
            <a:fld id="{DCC8FE4B-458A-476A-A1ED-4C470C347760}" type="slidenum">
              <a:rPr lang="en-US" smtClean="0"/>
              <a:pPr/>
              <a:t>6</a:t>
            </a:fld>
            <a:endParaRPr lang="en-US" dirty="0"/>
          </a:p>
        </p:txBody>
      </p:sp>
      <p:sp>
        <p:nvSpPr>
          <p:cNvPr id="7" name="Slide Image Placeholder 6"/>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8</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609E8CA-AB43-4988-90B7-B2E347DC307F}" type="slidenum">
              <a:rPr lang="en-US" smtClean="0"/>
              <a:pPr/>
              <a:t>9</a:t>
            </a:fld>
            <a:endParaRPr lang="en-US"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image1.jpg"/>
          <p:cNvPicPr>
            <a:picLocks noChangeAspect="1"/>
          </p:cNvPicPr>
          <p:nvPr userDrawn="1"/>
        </p:nvPicPr>
        <p:blipFill>
          <a:blip r:embed="rId2" cstate="screen"/>
          <a:stretch>
            <a:fillRect/>
          </a:stretch>
        </p:blipFill>
        <p:spPr>
          <a:xfrm>
            <a:off x="1" y="0"/>
            <a:ext cx="3917837" cy="6858000"/>
          </a:xfrm>
          <a:prstGeom prst="rect">
            <a:avLst/>
          </a:prstGeom>
          <a:noFill/>
          <a:ln>
            <a:noFill/>
          </a:ln>
        </p:spPr>
      </p:pic>
      <p:sp>
        <p:nvSpPr>
          <p:cNvPr id="6" name="Title Placeholder 1"/>
          <p:cNvSpPr>
            <a:spLocks noGrp="1"/>
          </p:cNvSpPr>
          <p:nvPr>
            <p:ph type="title"/>
          </p:nvPr>
        </p:nvSpPr>
        <p:spPr>
          <a:xfrm>
            <a:off x="4367663" y="2995579"/>
            <a:ext cx="7211721"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7" descr="dots.png"/>
          <p:cNvPicPr>
            <a:picLocks noChangeAspect="1"/>
          </p:cNvPicPr>
          <p:nvPr userDrawn="1"/>
        </p:nvPicPr>
        <p:blipFill>
          <a:blip r:embed="rId3" cstate="screen"/>
          <a:stretch>
            <a:fillRect/>
          </a:stretch>
        </p:blipFill>
        <p:spPr>
          <a:xfrm flipH="1">
            <a:off x="4367662" y="4367180"/>
            <a:ext cx="6500707" cy="2109821"/>
          </a:xfrm>
          <a:prstGeom prst="rect">
            <a:avLst/>
          </a:prstGeom>
          <a:noFill/>
          <a:ln>
            <a:noFill/>
          </a:ln>
        </p:spPr>
      </p:pic>
      <p:pic>
        <p:nvPicPr>
          <p:cNvPr id="11" name="Picture 10" descr="logo.png"/>
          <p:cNvPicPr>
            <a:picLocks noChangeAspect="1"/>
          </p:cNvPicPr>
          <p:nvPr userDrawn="1"/>
        </p:nvPicPr>
        <p:blipFill>
          <a:blip r:embed="rId4" cstate="screen"/>
          <a:stretch>
            <a:fillRect/>
          </a:stretch>
        </p:blipFill>
        <p:spPr>
          <a:xfrm>
            <a:off x="4367662" y="304800"/>
            <a:ext cx="1828324" cy="228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990600"/>
            <a:ext cx="10969943" cy="4800600"/>
          </a:xfrm>
          <a:prstGeom prst="rect">
            <a:avLst/>
          </a:prstGeom>
        </p:spPr>
        <p:txBody>
          <a:bodyPr/>
          <a:lstStyle>
            <a:lvl1pPr>
              <a:buFont typeface="Arial" pitchFamily="34" charset="0"/>
              <a:buChar char="•"/>
              <a:defRPr sz="28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600">
                <a:effectLst>
                  <a:outerShdw blurRad="38100" dist="38100" dir="2700000" algn="tl">
                    <a:srgbClr val="000000">
                      <a:alpha val="43137"/>
                    </a:srgbClr>
                  </a:outerShdw>
                </a:effectLst>
                <a:latin typeface="Segoe" pitchFamily="34" charset="0"/>
              </a:defRPr>
            </a:lvl2pPr>
            <a:lvl3pPr>
              <a:buFont typeface="Arial" pitchFamily="34" charset="0"/>
              <a:buChar char="•"/>
              <a:defRPr>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logo.png"/>
          <p:cNvPicPr>
            <a:picLocks noChangeAspect="1"/>
          </p:cNvPicPr>
          <p:nvPr userDrawn="1"/>
        </p:nvPicPr>
        <p:blipFill>
          <a:blip r:embed="rId2" cstate="screen"/>
          <a:stretch>
            <a:fillRect/>
          </a:stretch>
        </p:blipFill>
        <p:spPr>
          <a:xfrm>
            <a:off x="9852633" y="6324600"/>
            <a:ext cx="1828324" cy="228600"/>
          </a:xfrm>
          <a:prstGeom prst="rect">
            <a:avLst/>
          </a:prstGeom>
          <a:noFill/>
          <a:ln>
            <a:noFill/>
          </a:ln>
        </p:spPr>
      </p:pic>
      <p:pic>
        <p:nvPicPr>
          <p:cNvPr id="6" name="Picture 5" descr="small_dots.png"/>
          <p:cNvPicPr>
            <a:picLocks noChangeAspect="1"/>
          </p:cNvPicPr>
          <p:nvPr userDrawn="1"/>
        </p:nvPicPr>
        <p:blipFill>
          <a:blip r:embed="rId3" cstate="screen"/>
          <a:stretch>
            <a:fillRect/>
          </a:stretch>
        </p:blipFill>
        <p:spPr>
          <a:xfrm flipH="1">
            <a:off x="304721" y="6096001"/>
            <a:ext cx="4431146" cy="102059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1"/>
            <a:ext cx="1117309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1"/>
            <a:ext cx="11173090" cy="66479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507868" y="1412875"/>
            <a:ext cx="11173090" cy="20005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2" y="6356352"/>
            <a:ext cx="2843213" cy="365125"/>
          </a:xfrm>
          <a:prstGeom prst="rect">
            <a:avLst/>
          </a:prstGeom>
        </p:spPr>
        <p:txBody>
          <a:bodyPr/>
          <a:lstStyle>
            <a:lvl1pPr>
              <a:defRPr/>
            </a:lvl1pPr>
          </a:lstStyle>
          <a:p>
            <a:fld id="{44040D36-E5FB-4AB4-9168-6A9058424A1D}" type="datetimeFigureOut">
              <a:rPr lang="en-US"/>
              <a:pPr/>
              <a:t>8/18/2009</a:t>
            </a:fld>
            <a:endParaRPr lang="en-US" dirty="0"/>
          </a:p>
        </p:txBody>
      </p:sp>
      <p:sp>
        <p:nvSpPr>
          <p:cNvPr id="5" name="Footer Placeholder 4"/>
          <p:cNvSpPr>
            <a:spLocks noGrp="1"/>
          </p:cNvSpPr>
          <p:nvPr>
            <p:ph type="ftr" sz="quarter" idx="11"/>
          </p:nvPr>
        </p:nvSpPr>
        <p:spPr>
          <a:xfrm>
            <a:off x="4164013" y="6356352"/>
            <a:ext cx="38608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6014" y="6356352"/>
            <a:ext cx="2843211" cy="365125"/>
          </a:xfrm>
          <a:prstGeom prst="rect">
            <a:avLst/>
          </a:prstGeom>
        </p:spPr>
        <p:txBody>
          <a:bodyPr/>
          <a:lstStyle>
            <a:lvl1pPr>
              <a:defRPr/>
            </a:lvl1pPr>
          </a:lstStyle>
          <a:p>
            <a:fld id="{98E63DAE-94F0-4B8F-891A-4A2C5D3B05F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78A8"/>
            </a:gs>
            <a:gs pos="36000">
              <a:srgbClr val="002741"/>
            </a:gs>
            <a:gs pos="78000">
              <a:srgbClr val="050000"/>
            </a:gs>
          </a:gsLst>
          <a:lin ang="54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8" r:id="rId1"/>
    <p:sldLayoutId id="2147483664" r:id="rId2"/>
    <p:sldLayoutId id="2147483677" r:id="rId3"/>
    <p:sldLayoutId id="2147483678" r:id="rId4"/>
    <p:sldLayoutId id="2147483679" r:id="rId5"/>
    <p:sldLayoutId id="2147483681" r:id="rId6"/>
  </p:sldLayoutIdLst>
  <p:txStyles>
    <p:titleStyle>
      <a:lvl1pPr algn="l" defTabSz="914400" rtl="0" eaLnBrk="1" latinLnBrk="0" hangingPunct="1">
        <a:spcBef>
          <a:spcPct val="0"/>
        </a:spcBef>
        <a:buNone/>
        <a:defRPr sz="3200" kern="1200">
          <a:solidFill>
            <a:schemeClr val="tx1"/>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tiff"/><Relationship Id="rId4" Type="http://schemas.openxmlformats.org/officeDocument/2006/relationships/image" Target="../media/image41.png"/><Relationship Id="rId9"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video/en/us/details/689686e0-ad0b-4266-a3ea-3e9692884b2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icrosoft.com/dynamicdatacenter" TargetMode="External"/><Relationship Id="rId5" Type="http://schemas.openxmlformats.org/officeDocument/2006/relationships/hyperlink" Target="http://download.microsoft.com/download/6/8/C/68CACC28-CE56-48E0-8CA9-3143E46CEDC5/MaximASPCaseStudy.doc" TargetMode="External"/><Relationship Id="rId4" Type="http://schemas.openxmlformats.org/officeDocument/2006/relationships/hyperlink" Target="http://www.microsoft.com/hosting/dynamicdatacenter/CaseStudie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266089" y="2133600"/>
            <a:ext cx="7516442" cy="1371600"/>
          </a:xfrm>
        </p:spPr>
        <p:txBody>
          <a:bodyPr>
            <a:normAutofit/>
          </a:bodyPr>
          <a:lstStyle/>
          <a:p>
            <a:r>
              <a:rPr lang="en-US" dirty="0" smtClean="0"/>
              <a:t>Dynamic Data Center Toolkit</a:t>
            </a:r>
            <a:endParaRPr lang="en-US" dirty="0"/>
          </a:p>
        </p:txBody>
      </p:sp>
      <p:pic>
        <p:nvPicPr>
          <p:cNvPr id="7" name="Picture 5"/>
          <p:cNvPicPr>
            <a:picLocks noChangeAspect="1" noChangeArrowheads="1"/>
          </p:cNvPicPr>
          <p:nvPr/>
        </p:nvPicPr>
        <p:blipFill>
          <a:blip r:embed="rId3" cstate="screen"/>
          <a:srcRect/>
          <a:stretch>
            <a:fillRect/>
          </a:stretch>
        </p:blipFill>
        <p:spPr bwMode="auto">
          <a:xfrm>
            <a:off x="0" y="0"/>
            <a:ext cx="3960812" cy="6851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498598"/>
          </a:xfrm>
        </p:spPr>
        <p:txBody>
          <a:bodyPr/>
          <a:lstStyle/>
          <a:p>
            <a:r>
              <a:rPr lang="en-US" sz="3600" dirty="0" smtClean="0"/>
              <a:t>Why Implement a Dynamic Data Center?</a:t>
            </a:r>
            <a:endParaRPr lang="en-US" sz="3600" dirty="0"/>
          </a:p>
        </p:txBody>
      </p:sp>
      <p:graphicFrame>
        <p:nvGraphicFramePr>
          <p:cNvPr id="5" name="Diagram 4"/>
          <p:cNvGraphicFramePr/>
          <p:nvPr/>
        </p:nvGraphicFramePr>
        <p:xfrm>
          <a:off x="1930319" y="1698171"/>
          <a:ext cx="10051856" cy="271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673114" y="5061442"/>
            <a:ext cx="10988135" cy="1252871"/>
            <a:chOff x="191069" y="5034144"/>
            <a:chExt cx="8243248" cy="1252871"/>
          </a:xfrm>
        </p:grpSpPr>
        <p:pic>
          <p:nvPicPr>
            <p:cNvPr id="7" name="Picture 3" descr="E:\Clip_Installer\DVD_ART\Artwork_Imagery\Shapes and Graphics\Newspaper headline quotes\headline quote white square.png"/>
            <p:cNvPicPr>
              <a:picLocks noChangeAspect="1" noChangeArrowheads="1"/>
            </p:cNvPicPr>
            <p:nvPr/>
          </p:nvPicPr>
          <p:blipFill>
            <a:blip r:embed="rId8" cstate="screen"/>
            <a:stretch>
              <a:fillRect/>
            </a:stretch>
          </p:blipFill>
          <p:spPr bwMode="auto">
            <a:xfrm>
              <a:off x="191069" y="5034144"/>
              <a:ext cx="8243248" cy="1252871"/>
            </a:xfrm>
            <a:prstGeom prst="rect">
              <a:avLst/>
            </a:prstGeom>
            <a:noFill/>
            <a:ln>
              <a:noFill/>
            </a:ln>
          </p:spPr>
        </p:pic>
        <p:sp>
          <p:nvSpPr>
            <p:cNvPr id="8" name="TextBox 7"/>
            <p:cNvSpPr txBox="1"/>
            <p:nvPr/>
          </p:nvSpPr>
          <p:spPr>
            <a:xfrm>
              <a:off x="558420" y="5154305"/>
              <a:ext cx="7617488" cy="954107"/>
            </a:xfrm>
            <a:prstGeom prst="rect">
              <a:avLst/>
            </a:prstGeom>
            <a:noFill/>
            <a:effectLst/>
          </p:spPr>
          <p:txBody>
            <a:bodyPr wrap="square" rtlCol="0">
              <a:spAutoFit/>
            </a:bodyPr>
            <a:lstStyle/>
            <a:p>
              <a:pPr algn="ctr"/>
              <a:r>
                <a:rPr lang="en-US" sz="2800" b="1" dirty="0" smtClean="0">
                  <a:ln w="0"/>
                  <a:solidFill>
                    <a:schemeClr val="bg1"/>
                  </a:solidFill>
                  <a:effectLst/>
                </a:rPr>
                <a:t>The Dynamic Data Center Toolkit enables</a:t>
              </a:r>
            </a:p>
            <a:p>
              <a:pPr algn="ctr"/>
              <a:r>
                <a:rPr lang="en-US" sz="2800" b="1" dirty="0" smtClean="0">
                  <a:ln w="0"/>
                  <a:solidFill>
                    <a:schemeClr val="bg1"/>
                  </a:solidFill>
                  <a:effectLst/>
                </a:rPr>
                <a:t>you to capitalize on this opportunity.</a:t>
              </a:r>
              <a:endParaRPr lang="en-US" sz="2400" b="1" dirty="0" smtClean="0">
                <a:ln w="0"/>
                <a:solidFill>
                  <a:schemeClr val="bg1"/>
                </a:solidFill>
                <a:effectLst/>
              </a:endParaRPr>
            </a:p>
          </p:txBody>
        </p:sp>
      </p:grpSp>
      <p:graphicFrame>
        <p:nvGraphicFramePr>
          <p:cNvPr id="10" name="Diagram 9"/>
          <p:cNvGraphicFramePr/>
          <p:nvPr/>
        </p:nvGraphicFramePr>
        <p:xfrm>
          <a:off x="327468" y="1473962"/>
          <a:ext cx="4681479" cy="3267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Diagram 3"/>
          <p:cNvGraphicFramePr/>
          <p:nvPr/>
        </p:nvGraphicFramePr>
        <p:xfrm>
          <a:off x="1065212" y="914400"/>
          <a:ext cx="8763000" cy="5722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609441" y="228600"/>
            <a:ext cx="10969943" cy="609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Segoe" pitchFamily="34" charset="0"/>
                <a:ea typeface="+mj-ea"/>
                <a:cs typeface="+mj-cs"/>
              </a:rPr>
              <a:t>What is</a:t>
            </a:r>
            <a:r>
              <a:rPr kumimoji="0" lang="en-US" sz="3200" b="0" i="0" u="none" strike="noStrike" kern="1200" cap="none" spc="0" normalizeH="0" noProof="0" dirty="0" smtClean="0">
                <a:ln>
                  <a:noFill/>
                </a:ln>
                <a:solidFill>
                  <a:schemeClr val="tx1"/>
                </a:solidFill>
                <a:effectLst/>
                <a:uLnTx/>
                <a:uFillTx/>
                <a:latin typeface="Segoe" pitchFamily="34" charset="0"/>
                <a:ea typeface="+mj-ea"/>
                <a:cs typeface="+mj-cs"/>
              </a:rPr>
              <a:t> This for?</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sp>
        <p:nvSpPr>
          <p:cNvPr id="7" name="TextBox 6"/>
          <p:cNvSpPr txBox="1"/>
          <p:nvPr/>
        </p:nvSpPr>
        <p:spPr>
          <a:xfrm>
            <a:off x="6399212" y="5867400"/>
            <a:ext cx="3342775" cy="584775"/>
          </a:xfrm>
          <a:prstGeom prst="rect">
            <a:avLst/>
          </a:prstGeom>
          <a:noFill/>
        </p:spPr>
        <p:txBody>
          <a:bodyPr wrap="none" rtlCol="0">
            <a:spAutoFit/>
          </a:bodyPr>
          <a:lstStyle/>
          <a:p>
            <a:r>
              <a:rPr lang="en-US" sz="3200" dirty="0" smtClean="0">
                <a:solidFill>
                  <a:srgbClr val="FFFF00"/>
                </a:solidFill>
              </a:rPr>
              <a:t>Test Your Ingenuity</a:t>
            </a:r>
            <a:endParaRPr lang="en-US" sz="32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Solution Architecture</a:t>
            </a:r>
            <a:endParaRPr lang="en-US" dirty="0"/>
          </a:p>
        </p:txBody>
      </p:sp>
      <p:sp>
        <p:nvSpPr>
          <p:cNvPr id="130" name="Rounded Rectangle 129"/>
          <p:cNvSpPr/>
          <p:nvPr/>
        </p:nvSpPr>
        <p:spPr bwMode="auto">
          <a:xfrm>
            <a:off x="777240" y="1981200"/>
            <a:ext cx="10435590" cy="340233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marR="0" lvl="1" indent="-233363" algn="ctr" defTabSz="1329574" fontAlgn="base">
              <a:lnSpc>
                <a:spcPct val="80000"/>
              </a:lnSpc>
              <a:spcBef>
                <a:spcPct val="20000"/>
              </a:spcBef>
              <a:spcAft>
                <a:spcPct val="0"/>
              </a:spcAft>
              <a:buClrTx/>
              <a:buSzPct val="90000"/>
              <a:buFontTx/>
              <a:buNone/>
              <a:tabLst/>
              <a:defRPr/>
            </a:pPr>
            <a:endParaRPr lang="en-US" dirty="0" smtClean="0">
              <a:ln w="18415" cmpd="sng">
                <a:noFill/>
                <a:prstDash val="solid"/>
              </a:ln>
              <a:gradFill>
                <a:gsLst>
                  <a:gs pos="0">
                    <a:srgbClr val="FFFFFF"/>
                  </a:gs>
                  <a:gs pos="100000">
                    <a:srgbClr val="FFFFFF"/>
                  </a:gs>
                </a:gsLst>
                <a:lin ang="16200000" scaled="1"/>
              </a:gradFill>
            </a:endParaRPr>
          </a:p>
        </p:txBody>
      </p:sp>
      <p:pic>
        <p:nvPicPr>
          <p:cNvPr id="132" name="Picture 131" descr="botbar_servvirt_icon.png"/>
          <p:cNvPicPr>
            <a:picLocks noChangeAspect="1"/>
          </p:cNvPicPr>
          <p:nvPr/>
        </p:nvPicPr>
        <p:blipFill>
          <a:blip r:embed="rId3" cstate="screen"/>
          <a:stretch>
            <a:fillRect/>
          </a:stretch>
        </p:blipFill>
        <p:spPr>
          <a:xfrm>
            <a:off x="6823710" y="4392930"/>
            <a:ext cx="571500" cy="510268"/>
          </a:xfrm>
          <a:prstGeom prst="rect">
            <a:avLst/>
          </a:prstGeom>
          <a:ln>
            <a:noFill/>
          </a:ln>
          <a:effectLst>
            <a:outerShdw blurRad="292100" dist="139700" dir="2700000" algn="tl" rotWithShape="0">
              <a:srgbClr val="333333">
                <a:alpha val="65000"/>
              </a:srgbClr>
            </a:outerShdw>
          </a:effectLst>
        </p:spPr>
      </p:pic>
      <p:pic>
        <p:nvPicPr>
          <p:cNvPr id="133" name="Picture 132" descr="botbar_servvirt_icon.png"/>
          <p:cNvPicPr>
            <a:picLocks noChangeAspect="1"/>
          </p:cNvPicPr>
          <p:nvPr/>
        </p:nvPicPr>
        <p:blipFill>
          <a:blip r:embed="rId3" cstate="screen"/>
          <a:stretch>
            <a:fillRect/>
          </a:stretch>
        </p:blipFill>
        <p:spPr>
          <a:xfrm>
            <a:off x="4953000" y="4427220"/>
            <a:ext cx="571500" cy="510268"/>
          </a:xfrm>
          <a:prstGeom prst="rect">
            <a:avLst/>
          </a:prstGeom>
          <a:ln>
            <a:noFill/>
          </a:ln>
          <a:effectLst>
            <a:outerShdw blurRad="292100" dist="139700" dir="2700000" algn="tl" rotWithShape="0">
              <a:srgbClr val="333333">
                <a:alpha val="65000"/>
              </a:srgbClr>
            </a:outerShdw>
          </a:effectLst>
        </p:spPr>
      </p:pic>
      <p:sp>
        <p:nvSpPr>
          <p:cNvPr id="135" name="Rounded Rectangle 134"/>
          <p:cNvSpPr/>
          <p:nvPr/>
        </p:nvSpPr>
        <p:spPr bwMode="auto">
          <a:xfrm>
            <a:off x="742950" y="5474970"/>
            <a:ext cx="10458450" cy="114300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marR="0" lvl="1" indent="-233363" algn="ctr" defTabSz="1329574" fontAlgn="base">
              <a:lnSpc>
                <a:spcPct val="80000"/>
              </a:lnSpc>
              <a:spcBef>
                <a:spcPct val="20000"/>
              </a:spcBef>
              <a:spcAft>
                <a:spcPct val="0"/>
              </a:spcAft>
              <a:buClrTx/>
              <a:buSzPct val="90000"/>
              <a:buFontTx/>
              <a:buNone/>
              <a:tabLst/>
              <a:defRPr/>
            </a:pPr>
            <a:r>
              <a:rPr lang="en-US" dirty="0" smtClean="0">
                <a:ln w="18415" cmpd="sng">
                  <a:noFill/>
                  <a:prstDash val="solid"/>
                </a:ln>
                <a:gradFill>
                  <a:gsLst>
                    <a:gs pos="0">
                      <a:srgbClr val="FFFFFF"/>
                    </a:gs>
                    <a:gs pos="100000">
                      <a:srgbClr val="FFFFFF"/>
                    </a:gs>
                  </a:gsLst>
                  <a:lin ang="16200000" scaled="1"/>
                </a:gradFill>
              </a:rPr>
              <a:t>Servers, Network, and Storage</a:t>
            </a:r>
          </a:p>
        </p:txBody>
      </p:sp>
      <p:sp>
        <p:nvSpPr>
          <p:cNvPr id="137" name="Rounded Rectangle 136"/>
          <p:cNvSpPr/>
          <p:nvPr/>
        </p:nvSpPr>
        <p:spPr bwMode="auto">
          <a:xfrm>
            <a:off x="765810" y="1017270"/>
            <a:ext cx="10378440" cy="88392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lvl="1" indent="-233363" algn="ctr" defTabSz="1329574" fontAlgn="base">
              <a:lnSpc>
                <a:spcPct val="80000"/>
              </a:lnSpc>
              <a:spcBef>
                <a:spcPct val="20000"/>
              </a:spcBef>
              <a:spcAft>
                <a:spcPct val="0"/>
              </a:spcAft>
              <a:buSzPct val="90000"/>
              <a:defRPr/>
            </a:pPr>
            <a:r>
              <a:rPr lang="en-US" sz="2000" dirty="0" smtClean="0">
                <a:ln w="18415" cmpd="sng">
                  <a:noFill/>
                  <a:prstDash val="solid"/>
                </a:ln>
                <a:gradFill>
                  <a:gsLst>
                    <a:gs pos="0">
                      <a:srgbClr val="FFFFFF"/>
                    </a:gs>
                    <a:gs pos="100000">
                      <a:srgbClr val="FFFFFF"/>
                    </a:gs>
                  </a:gsLst>
                  <a:lin ang="16200000" scaled="1"/>
                </a:gradFill>
              </a:rPr>
              <a:t>Management and Customer Dashboards, Control Panels, Alerts, and Notifications</a:t>
            </a:r>
          </a:p>
        </p:txBody>
      </p:sp>
      <p:pic>
        <p:nvPicPr>
          <p:cNvPr id="138" name="Picture 2" descr="C:\Documents and Settings\Shakeel Rashed\Local Settings\Temporary Internet Files\Content.IE5\MZJSKI25\MCj04348450000[1].png"/>
          <p:cNvPicPr>
            <a:picLocks noChangeAspect="1" noChangeArrowheads="1"/>
          </p:cNvPicPr>
          <p:nvPr/>
        </p:nvPicPr>
        <p:blipFill>
          <a:blip r:embed="rId4" cstate="screen"/>
          <a:stretch>
            <a:fillRect/>
          </a:stretch>
        </p:blipFill>
        <p:spPr bwMode="auto">
          <a:xfrm>
            <a:off x="1089660" y="5577840"/>
            <a:ext cx="990600" cy="990600"/>
          </a:xfrm>
          <a:prstGeom prst="rect">
            <a:avLst/>
          </a:prstGeom>
          <a:noFill/>
        </p:spPr>
      </p:pic>
      <p:sp>
        <p:nvSpPr>
          <p:cNvPr id="140" name="Can 139"/>
          <p:cNvSpPr/>
          <p:nvPr/>
        </p:nvSpPr>
        <p:spPr bwMode="auto">
          <a:xfrm>
            <a:off x="9938385" y="5570220"/>
            <a:ext cx="533400"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1400" dirty="0" smtClean="0">
              <a:gradFill>
                <a:gsLst>
                  <a:gs pos="0">
                    <a:srgbClr val="FFFFFF"/>
                  </a:gs>
                  <a:gs pos="100000">
                    <a:srgbClr val="FFFFFF"/>
                  </a:gs>
                </a:gsLst>
                <a:lin ang="16200000" scaled="1"/>
              </a:gradFill>
            </a:endParaRPr>
          </a:p>
        </p:txBody>
      </p:sp>
      <p:sp>
        <p:nvSpPr>
          <p:cNvPr id="141" name="Rounded Rectangle 140"/>
          <p:cNvSpPr/>
          <p:nvPr/>
        </p:nvSpPr>
        <p:spPr bwMode="auto">
          <a:xfrm>
            <a:off x="751713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High</a:t>
            </a:r>
          </a:p>
          <a:p>
            <a:pPr algn="ctr" defTabSz="914099" fontAlgn="base">
              <a:spcBef>
                <a:spcPct val="0"/>
              </a:spcBef>
              <a:spcAft>
                <a:spcPct val="0"/>
              </a:spcAft>
            </a:pPr>
            <a:r>
              <a:rPr lang="en-US" sz="1400" b="1" dirty="0" smtClean="0">
                <a:solidFill>
                  <a:schemeClr val="bg1"/>
                </a:solidFill>
              </a:rPr>
              <a:t>Availability</a:t>
            </a:r>
          </a:p>
        </p:txBody>
      </p:sp>
      <p:sp>
        <p:nvSpPr>
          <p:cNvPr id="142" name="Rounded Rectangle 141"/>
          <p:cNvSpPr/>
          <p:nvPr/>
        </p:nvSpPr>
        <p:spPr bwMode="auto">
          <a:xfrm>
            <a:off x="374523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Business</a:t>
            </a:r>
          </a:p>
          <a:p>
            <a:pPr algn="ctr" defTabSz="914099" fontAlgn="base">
              <a:spcBef>
                <a:spcPct val="0"/>
              </a:spcBef>
              <a:spcAft>
                <a:spcPct val="0"/>
              </a:spcAft>
            </a:pPr>
            <a:r>
              <a:rPr lang="en-US" sz="1400" b="1" dirty="0" smtClean="0">
                <a:solidFill>
                  <a:schemeClr val="bg1"/>
                </a:solidFill>
              </a:rPr>
              <a:t>Continuity </a:t>
            </a:r>
          </a:p>
        </p:txBody>
      </p:sp>
      <p:sp>
        <p:nvSpPr>
          <p:cNvPr id="143" name="Rounded Rectangle 142"/>
          <p:cNvSpPr/>
          <p:nvPr/>
        </p:nvSpPr>
        <p:spPr bwMode="auto">
          <a:xfrm>
            <a:off x="565404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1"/>
                </a:solidFill>
              </a:rPr>
              <a:t>VM Mobility</a:t>
            </a:r>
          </a:p>
          <a:p>
            <a:pPr algn="ctr" defTabSz="914099" fontAlgn="base">
              <a:spcBef>
                <a:spcPct val="0"/>
              </a:spcBef>
              <a:spcAft>
                <a:spcPct val="0"/>
              </a:spcAft>
            </a:pPr>
            <a:r>
              <a:rPr lang="en-US" sz="1200" b="1" dirty="0" smtClean="0">
                <a:solidFill>
                  <a:schemeClr val="bg1"/>
                </a:solidFill>
              </a:rPr>
              <a:t>and Migration</a:t>
            </a:r>
          </a:p>
        </p:txBody>
      </p:sp>
      <p:sp>
        <p:nvSpPr>
          <p:cNvPr id="144" name="Rounded Rectangle 143"/>
          <p:cNvSpPr>
            <a:spLocks noChangeAspect="1"/>
          </p:cNvSpPr>
          <p:nvPr/>
        </p:nvSpPr>
        <p:spPr bwMode="auto">
          <a:xfrm>
            <a:off x="3550074"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600" dirty="0" smtClean="0">
                <a:gradFill>
                  <a:gsLst>
                    <a:gs pos="0">
                      <a:srgbClr val="FFFFFF"/>
                    </a:gs>
                    <a:gs pos="100000">
                      <a:srgbClr val="FFFFFF"/>
                    </a:gs>
                  </a:gsLst>
                  <a:lin ang="16200000" scaled="1"/>
                </a:gradFill>
              </a:rPr>
              <a:t>Data Protection</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System Level</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Application Level</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Folder Level</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File Level</a:t>
            </a:r>
          </a:p>
        </p:txBody>
      </p:sp>
      <p:pic>
        <p:nvPicPr>
          <p:cNvPr id="148" name="Picture 2" descr="C:\Documents and Settings\Shakeel Rashed\Local Settings\Temporary Internet Files\Content.IE5\MZJSKI25\MCj04348450000[1].png"/>
          <p:cNvPicPr>
            <a:picLocks noChangeAspect="1" noChangeArrowheads="1"/>
          </p:cNvPicPr>
          <p:nvPr/>
        </p:nvPicPr>
        <p:blipFill>
          <a:blip r:embed="rId4" cstate="screen"/>
          <a:stretch>
            <a:fillRect/>
          </a:stretch>
        </p:blipFill>
        <p:spPr bwMode="auto">
          <a:xfrm>
            <a:off x="1493520" y="5577840"/>
            <a:ext cx="990600" cy="990600"/>
          </a:xfrm>
          <a:prstGeom prst="rect">
            <a:avLst/>
          </a:prstGeom>
          <a:noFill/>
        </p:spPr>
      </p:pic>
      <p:sp>
        <p:nvSpPr>
          <p:cNvPr id="149" name="Can 148"/>
          <p:cNvSpPr/>
          <p:nvPr/>
        </p:nvSpPr>
        <p:spPr bwMode="auto">
          <a:xfrm>
            <a:off x="9371012" y="5562600"/>
            <a:ext cx="533400"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1400" dirty="0" smtClean="0">
              <a:gradFill>
                <a:gsLst>
                  <a:gs pos="0">
                    <a:srgbClr val="FFFFFF"/>
                  </a:gs>
                  <a:gs pos="100000">
                    <a:srgbClr val="FFFFFF"/>
                  </a:gs>
                </a:gsLst>
                <a:lin ang="16200000" scaled="1"/>
              </a:gradFill>
            </a:endParaRPr>
          </a:p>
        </p:txBody>
      </p:sp>
      <p:sp>
        <p:nvSpPr>
          <p:cNvPr id="150" name="Rounded Rectangle 149"/>
          <p:cNvSpPr>
            <a:spLocks noChangeAspect="1"/>
          </p:cNvSpPr>
          <p:nvPr/>
        </p:nvSpPr>
        <p:spPr bwMode="auto">
          <a:xfrm>
            <a:off x="6098435"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600" dirty="0" smtClean="0">
                <a:gradFill>
                  <a:gsLst>
                    <a:gs pos="0">
                      <a:srgbClr val="FFFFFF"/>
                    </a:gs>
                    <a:gs pos="100000">
                      <a:srgbClr val="FFFFFF"/>
                    </a:gs>
                  </a:gsLst>
                  <a:lin ang="16200000" scaled="1"/>
                </a:gradFill>
              </a:rPr>
              <a:t>Provisioning</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Auto Placement</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HA Cluster Management</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Image Management</a:t>
            </a:r>
          </a:p>
          <a:p>
            <a:pPr algn="ctr" defTabSz="914099" fontAlgn="base">
              <a:spcBef>
                <a:spcPct val="0"/>
              </a:spcBef>
              <a:spcAft>
                <a:spcPct val="0"/>
              </a:spcAft>
            </a:pPr>
            <a:endParaRPr lang="en-US" sz="1600" dirty="0" smtClean="0">
              <a:gradFill>
                <a:gsLst>
                  <a:gs pos="0">
                    <a:srgbClr val="FFFFFF"/>
                  </a:gs>
                  <a:gs pos="100000">
                    <a:srgbClr val="FFFFFF"/>
                  </a:gs>
                </a:gsLst>
                <a:lin ang="16200000" scaled="1"/>
              </a:gradFill>
            </a:endParaRPr>
          </a:p>
        </p:txBody>
      </p:sp>
      <p:sp>
        <p:nvSpPr>
          <p:cNvPr id="151" name="Rounded Rectangle 150"/>
          <p:cNvSpPr>
            <a:spLocks noChangeAspect="1"/>
          </p:cNvSpPr>
          <p:nvPr/>
        </p:nvSpPr>
        <p:spPr bwMode="auto">
          <a:xfrm>
            <a:off x="8646795"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600" dirty="0" smtClean="0">
                <a:gradFill>
                  <a:gsLst>
                    <a:gs pos="0">
                      <a:srgbClr val="FFFFFF"/>
                    </a:gs>
                    <a:gs pos="100000">
                      <a:srgbClr val="FFFFFF"/>
                    </a:gs>
                  </a:gsLst>
                  <a:lin ang="16200000" scaled="1"/>
                </a:gradFill>
              </a:rPr>
              <a:t>Monitoring</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Alerts</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Notifications</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Security Audits</a:t>
            </a:r>
          </a:p>
          <a:p>
            <a:pPr algn="ctr" defTabSz="914099" fontAlgn="base">
              <a:spcBef>
                <a:spcPct val="0"/>
              </a:spcBef>
              <a:spcAft>
                <a:spcPct val="0"/>
              </a:spcAft>
            </a:pPr>
            <a:r>
              <a:rPr lang="en-US" sz="1600" dirty="0" err="1" smtClean="0">
                <a:gradFill>
                  <a:gsLst>
                    <a:gs pos="0">
                      <a:srgbClr val="FFFFFF"/>
                    </a:gs>
                    <a:gs pos="100000">
                      <a:srgbClr val="FFFFFF"/>
                    </a:gs>
                  </a:gsLst>
                  <a:lin ang="16200000" scaled="1"/>
                </a:gradFill>
              </a:rPr>
              <a:t>SLAs</a:t>
            </a:r>
            <a:endParaRPr lang="en-US" sz="1600" dirty="0" smtClean="0">
              <a:gradFill>
                <a:gsLst>
                  <a:gs pos="0">
                    <a:srgbClr val="FFFFFF"/>
                  </a:gs>
                  <a:gs pos="100000">
                    <a:srgbClr val="FFFFFF"/>
                  </a:gs>
                </a:gsLst>
                <a:lin ang="16200000" scaled="1"/>
              </a:gradFill>
            </a:endParaRPr>
          </a:p>
        </p:txBody>
      </p:sp>
      <p:sp>
        <p:nvSpPr>
          <p:cNvPr id="152" name="Rounded Rectangle 151"/>
          <p:cNvSpPr>
            <a:spLocks noChangeAspect="1"/>
          </p:cNvSpPr>
          <p:nvPr/>
        </p:nvSpPr>
        <p:spPr bwMode="auto">
          <a:xfrm>
            <a:off x="1001713"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600" dirty="0" smtClean="0">
                <a:gradFill>
                  <a:gsLst>
                    <a:gs pos="0">
                      <a:srgbClr val="FFFFFF"/>
                    </a:gs>
                    <a:gs pos="100000">
                      <a:srgbClr val="FFFFFF"/>
                    </a:gs>
                  </a:gsLst>
                  <a:lin ang="16200000" scaled="1"/>
                </a:gradFill>
              </a:rPr>
              <a:t>Configuration</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Software Updates</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Software Distributions</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Asset Tracking</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Software Metering</a:t>
            </a:r>
          </a:p>
          <a:p>
            <a:pPr algn="ctr" defTabSz="914099" fontAlgn="base">
              <a:spcBef>
                <a:spcPct val="0"/>
              </a:spcBef>
              <a:spcAft>
                <a:spcPct val="0"/>
              </a:spcAft>
            </a:pPr>
            <a:r>
              <a:rPr lang="en-US" sz="1600" dirty="0" smtClean="0">
                <a:gradFill>
                  <a:gsLst>
                    <a:gs pos="0">
                      <a:srgbClr val="FFFFFF"/>
                    </a:gs>
                    <a:gs pos="100000">
                      <a:srgbClr val="FFFFFF"/>
                    </a:gs>
                  </a:gsLst>
                  <a:lin ang="16200000" scaled="1"/>
                </a:gradFill>
              </a:rPr>
              <a:t>Desired Configurations</a:t>
            </a:r>
          </a:p>
        </p:txBody>
      </p:sp>
      <p:pic>
        <p:nvPicPr>
          <p:cNvPr id="21" name="Picture 20" descr="WS08-HypeV_v_rgb_r.png"/>
          <p:cNvPicPr>
            <a:picLocks noChangeAspect="1"/>
          </p:cNvPicPr>
          <p:nvPr/>
        </p:nvPicPr>
        <p:blipFill>
          <a:blip r:embed="rId5" cstate="screen"/>
          <a:stretch>
            <a:fillRect/>
          </a:stretch>
        </p:blipFill>
        <p:spPr>
          <a:xfrm>
            <a:off x="7770812" y="5791200"/>
            <a:ext cx="1576010" cy="701434"/>
          </a:xfrm>
          <a:prstGeom prst="rect">
            <a:avLst/>
          </a:prstGeom>
        </p:spPr>
      </p:pic>
      <p:pic>
        <p:nvPicPr>
          <p:cNvPr id="22" name="Picture 2" descr="W:\TRANSFER\MBupload\SERVER-new\Logo\SystemCenter\SystemCenter\SysCnt_h_rgb_r.png"/>
          <p:cNvPicPr>
            <a:picLocks noChangeAspect="1" noChangeArrowheads="1"/>
          </p:cNvPicPr>
          <p:nvPr/>
        </p:nvPicPr>
        <p:blipFill>
          <a:blip r:embed="rId6" cstate="screen"/>
          <a:srcRect/>
          <a:stretch>
            <a:fillRect/>
          </a:stretch>
        </p:blipFill>
        <p:spPr bwMode="auto">
          <a:xfrm>
            <a:off x="2436812" y="5715000"/>
            <a:ext cx="1581434" cy="334998"/>
          </a:xfrm>
          <a:prstGeom prst="rect">
            <a:avLst/>
          </a:prstGeom>
          <a:noFill/>
        </p:spPr>
      </p:pic>
      <p:pic>
        <p:nvPicPr>
          <p:cNvPr id="139" name="Picture 5" descr="C:\Documents and Settings\Shakeel Rashed\Local Settings\Temporary Internet Files\Content.IE5\MZJSKI25\MPj03828410000[1].jpg"/>
          <p:cNvPicPr>
            <a:picLocks noChangeAspect="1" noChangeArrowheads="1"/>
          </p:cNvPicPr>
          <p:nvPr/>
        </p:nvPicPr>
        <p:blipFill>
          <a:blip r:embed="rId7" cstate="screen"/>
          <a:srcRect/>
          <a:stretch>
            <a:fillRect/>
          </a:stretch>
        </p:blipFill>
        <p:spPr bwMode="auto">
          <a:xfrm>
            <a:off x="9523412" y="5638800"/>
            <a:ext cx="489857" cy="685800"/>
          </a:xfrm>
          <a:prstGeom prst="can">
            <a:avLst/>
          </a:prstGeom>
          <a:noFill/>
        </p:spPr>
      </p:pic>
      <p:sp>
        <p:nvSpPr>
          <p:cNvPr id="25" name="Rectangle 24"/>
          <p:cNvSpPr/>
          <p:nvPr/>
        </p:nvSpPr>
        <p:spPr bwMode="auto">
          <a:xfrm>
            <a:off x="789140" y="1002082"/>
            <a:ext cx="10409128" cy="4434214"/>
          </a:xfrm>
          <a:prstGeom prst="rect">
            <a:avLst/>
          </a:prstGeom>
          <a:noFill/>
          <a:ln>
            <a:solidFill>
              <a:schemeClr val="bg2">
                <a:lumMod val="75000"/>
              </a:schemeClr>
            </a:solidFill>
            <a:prstDash val="solid"/>
            <a:headEnd type="none" w="med" len="med"/>
            <a:tailEnd type="none" w="med" len="med"/>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bwMode="auto">
          <a:xfrm>
            <a:off x="226297" y="232458"/>
            <a:ext cx="10969943" cy="6096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 uri="{91240B29-F687-4f45-9708-019B960494DF}">
              <a14:hiddenLine xmlns:a14="http://schemas.microsoft.com/office/drawing/2007/7/7/main" xmlns="" w="9525">
                <a:solidFill>
                  <a:srgbClr xmlns:mc="http://schemas.openxmlformats.org/markup-compatibility/2006" val="000000" mc:Ignorable=""/>
                </a:solidFill>
                <a:miter lim="800000"/>
                <a:headEnd/>
                <a:tailEnd/>
              </a14:hiddenLine>
            </a:ext>
          </a:extLst>
        </p:spPr>
        <p:txBody>
          <a:bodyPr>
            <a:normAutofit fontScale="90000"/>
          </a:bodyPr>
          <a:lstStyle/>
          <a:p>
            <a:pPr lvl="0" defTabSz="914400">
              <a:lnSpc>
                <a:spcPct val="100000"/>
              </a:lnSpc>
              <a:spcBef>
                <a:spcPts val="0"/>
              </a:spcBef>
              <a:defRPr/>
            </a:pPr>
            <a:r>
              <a:rPr lang="en-US" sz="4000" kern="0" spc="0" dirty="0">
                <a:ln>
                  <a:noFill/>
                </a:ln>
                <a:effectLst>
                  <a:outerShdw blurRad="38100" dist="38100" dir="2700000" algn="tl">
                    <a:srgbClr val="000000">
                      <a:alpha val="43137"/>
                    </a:srgbClr>
                  </a:outerShdw>
                </a:effectLst>
              </a:rPr>
              <a:t>Dynamic Data Center </a:t>
            </a:r>
            <a:r>
              <a:rPr lang="en-US" sz="4000" kern="0" spc="0" dirty="0" smtClean="0">
                <a:ln>
                  <a:noFill/>
                </a:ln>
                <a:effectLst>
                  <a:outerShdw blurRad="38100" dist="38100" dir="2700000" algn="tl">
                    <a:srgbClr val="000000">
                      <a:alpha val="43137"/>
                    </a:srgbClr>
                  </a:outerShdw>
                </a:effectLst>
              </a:rPr>
              <a:t>Alliance</a:t>
            </a:r>
            <a:endParaRPr lang="en-US" sz="4000" kern="0" spc="0" dirty="0">
              <a:ln>
                <a:noFill/>
              </a:ln>
              <a:effectLst>
                <a:outerShdw blurRad="38100" dist="38100" dir="2700000" algn="tl">
                  <a:srgbClr val="000000">
                    <a:alpha val="43137"/>
                  </a:srgbClr>
                </a:outerShdw>
              </a:effectLst>
            </a:endParaRPr>
          </a:p>
        </p:txBody>
      </p:sp>
      <p:graphicFrame>
        <p:nvGraphicFramePr>
          <p:cNvPr id="20" name="Diagram 19"/>
          <p:cNvGraphicFramePr/>
          <p:nvPr/>
        </p:nvGraphicFramePr>
        <p:xfrm>
          <a:off x="3140766" y="1421296"/>
          <a:ext cx="8734560" cy="59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877349" y="1420813"/>
            <a:ext cx="10528010" cy="2308324"/>
          </a:xfrm>
          <a:prstGeom prst="rect">
            <a:avLst/>
          </a:prstGeom>
          <a:noFill/>
        </p:spPr>
        <p:txBody>
          <a:bodyPr wrap="none" rtlCol="0">
            <a:spAutoFit/>
          </a:bodyPr>
          <a:lstStyle/>
          <a:p>
            <a:r>
              <a:rPr lang="en-US" sz="2400" dirty="0" smtClean="0"/>
              <a:t>Interoperable components to build your service: storage, network, security &amp; more</a:t>
            </a:r>
          </a:p>
          <a:p>
            <a:endParaRPr lang="en-US" sz="2400" dirty="0" smtClean="0"/>
          </a:p>
          <a:p>
            <a:r>
              <a:rPr lang="en-US" sz="2400" dirty="0" smtClean="0"/>
              <a:t>Early access to technology and solutions </a:t>
            </a:r>
          </a:p>
          <a:p>
            <a:endParaRPr lang="en-US" sz="2400" dirty="0" smtClean="0"/>
          </a:p>
          <a:p>
            <a:r>
              <a:rPr lang="en-US" sz="2400" dirty="0" smtClean="0"/>
              <a:t>Marketing opportunities, demand generation</a:t>
            </a:r>
          </a:p>
          <a:p>
            <a:endParaRPr lang="en-US" sz="2400" dirty="0" smtClean="0"/>
          </a:p>
        </p:txBody>
      </p:sp>
      <p:pic>
        <p:nvPicPr>
          <p:cNvPr id="1029"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1420813"/>
            <a:ext cx="515021" cy="525604"/>
          </a:xfrm>
          <a:prstGeom prst="rect">
            <a:avLst/>
          </a:prstGeom>
          <a:noFill/>
        </p:spPr>
      </p:pic>
      <p:pic>
        <p:nvPicPr>
          <p:cNvPr id="27"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2093048"/>
            <a:ext cx="515021" cy="525604"/>
          </a:xfrm>
          <a:prstGeom prst="rect">
            <a:avLst/>
          </a:prstGeom>
          <a:noFill/>
        </p:spPr>
      </p:pic>
      <p:pic>
        <p:nvPicPr>
          <p:cNvPr id="28"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2819400"/>
            <a:ext cx="515021" cy="525604"/>
          </a:xfrm>
          <a:prstGeom prst="rect">
            <a:avLst/>
          </a:prstGeom>
          <a:noFill/>
        </p:spPr>
      </p:pic>
    </p:spTree>
    <p:extLst>
      <p:ext uri="{BB962C8B-B14F-4D97-AF65-F5344CB8AC3E}">
        <p14:creationId xmlns:p14="http://schemas.microsoft.com/office/powerpoint/2007/7/12/main" xmlns="" val="36137198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E:\Clip_Installer\DVD_ART\Artwork_Imagery\Shapes and Graphics\Newspaper headline quotes\headline quote white square.png"/>
          <p:cNvPicPr>
            <a:picLocks noChangeAspect="1" noChangeArrowheads="1"/>
          </p:cNvPicPr>
          <p:nvPr/>
        </p:nvPicPr>
        <p:blipFill>
          <a:blip r:embed="rId3" cstate="screen"/>
          <a:stretch>
            <a:fillRect/>
          </a:stretch>
        </p:blipFill>
        <p:spPr bwMode="auto">
          <a:xfrm>
            <a:off x="0" y="4575133"/>
            <a:ext cx="11599101" cy="1749468"/>
          </a:xfrm>
          <a:prstGeom prst="rect">
            <a:avLst/>
          </a:prstGeom>
          <a:noFill/>
          <a:ln>
            <a:noFill/>
          </a:ln>
        </p:spPr>
      </p:pic>
      <p:sp>
        <p:nvSpPr>
          <p:cNvPr id="2" name="Title 1"/>
          <p:cNvSpPr>
            <a:spLocks noGrp="1"/>
          </p:cNvSpPr>
          <p:nvPr>
            <p:ph type="title"/>
          </p:nvPr>
        </p:nvSpPr>
        <p:spPr/>
        <p:txBody>
          <a:bodyPr/>
          <a:lstStyle/>
          <a:p>
            <a:r>
              <a:rPr lang="en-US" dirty="0" smtClean="0"/>
              <a:t>Momentum</a:t>
            </a:r>
            <a:endParaRPr lang="en-US" dirty="0"/>
          </a:p>
        </p:txBody>
      </p:sp>
      <p:sp>
        <p:nvSpPr>
          <p:cNvPr id="3" name="Text Placeholder 2"/>
          <p:cNvSpPr>
            <a:spLocks noGrp="1"/>
          </p:cNvSpPr>
          <p:nvPr>
            <p:ph type="body" sz="quarter" idx="10"/>
          </p:nvPr>
        </p:nvSpPr>
        <p:spPr>
          <a:xfrm>
            <a:off x="684212" y="4822591"/>
            <a:ext cx="9906000" cy="1502010"/>
          </a:xfrm>
        </p:spPr>
        <p:txBody>
          <a:bodyPr/>
          <a:lstStyle/>
          <a:p>
            <a:pPr>
              <a:buNone/>
            </a:pPr>
            <a:r>
              <a:rPr lang="en-US" sz="2200" dirty="0" smtClean="0">
                <a:solidFill>
                  <a:schemeClr val="bg1"/>
                </a:solidFill>
              </a:rPr>
              <a:t>The Dynamic Data Center Toolkit has enabled us to build a suite of next generation</a:t>
            </a:r>
          </a:p>
          <a:p>
            <a:pPr>
              <a:buNone/>
            </a:pPr>
            <a:r>
              <a:rPr lang="en-US" sz="2200" dirty="0" smtClean="0">
                <a:solidFill>
                  <a:schemeClr val="bg1"/>
                </a:solidFill>
              </a:rPr>
              <a:t>hosting services, providing our customers with an infrastructure that offers them</a:t>
            </a:r>
          </a:p>
          <a:p>
            <a:pPr>
              <a:buNone/>
            </a:pPr>
            <a:r>
              <a:rPr lang="en-US" sz="2200" dirty="0" smtClean="0">
                <a:solidFill>
                  <a:schemeClr val="bg1"/>
                </a:solidFill>
              </a:rPr>
              <a:t>greater levels of business agility.  </a:t>
            </a:r>
            <a:r>
              <a:rPr lang="en-US" sz="2200" i="1" dirty="0" smtClean="0">
                <a:solidFill>
                  <a:schemeClr val="bg1"/>
                </a:solidFill>
              </a:rPr>
              <a:t>- James Griffin, Head of Hosting Strategy, Star UK</a:t>
            </a:r>
            <a:endParaRPr lang="en-US" sz="2200" dirty="0" smtClean="0">
              <a:solidFill>
                <a:schemeClr val="bg1"/>
              </a:solidFill>
            </a:endParaRPr>
          </a:p>
          <a:p>
            <a:pPr>
              <a:buNone/>
            </a:pPr>
            <a:endParaRPr lang="en-US" sz="2200" i="1" dirty="0" smtClean="0">
              <a:solidFill>
                <a:schemeClr val="bg1"/>
              </a:solidFill>
            </a:endParaRPr>
          </a:p>
          <a:p>
            <a:pPr>
              <a:buNone/>
            </a:pPr>
            <a:endParaRPr lang="en-US" sz="2200" dirty="0" smtClean="0">
              <a:solidFill>
                <a:schemeClr val="bg1"/>
              </a:solidFill>
            </a:endParaRPr>
          </a:p>
          <a:p>
            <a:endParaRPr lang="en-US" sz="2200" dirty="0">
              <a:solidFill>
                <a:schemeClr val="bg1"/>
              </a:solidFill>
            </a:endParaRPr>
          </a:p>
        </p:txBody>
      </p:sp>
      <p:pic>
        <p:nvPicPr>
          <p:cNvPr id="5" name="Picture 4" descr="Hostbasket_POS_RGB_300px.png"/>
          <p:cNvPicPr>
            <a:picLocks noChangeAspect="1"/>
          </p:cNvPicPr>
          <p:nvPr/>
        </p:nvPicPr>
        <p:blipFill>
          <a:blip r:embed="rId4" cstate="screen"/>
          <a:stretch>
            <a:fillRect/>
          </a:stretch>
        </p:blipFill>
        <p:spPr>
          <a:xfrm>
            <a:off x="7314817" y="2738974"/>
            <a:ext cx="2857500" cy="714375"/>
          </a:xfrm>
          <a:prstGeom prst="rect">
            <a:avLst/>
          </a:prstGeom>
          <a:solidFill>
            <a:schemeClr val="bg1"/>
          </a:solidFill>
        </p:spPr>
      </p:pic>
      <p:pic>
        <p:nvPicPr>
          <p:cNvPr id="6" name="Picture 5" descr="p10_2C_jpg.jpg"/>
          <p:cNvPicPr>
            <a:picLocks noChangeAspect="1"/>
          </p:cNvPicPr>
          <p:nvPr/>
        </p:nvPicPr>
        <p:blipFill>
          <a:blip r:embed="rId5" cstate="screen"/>
          <a:srcRect b="15045"/>
          <a:stretch>
            <a:fillRect/>
          </a:stretch>
        </p:blipFill>
        <p:spPr>
          <a:xfrm>
            <a:off x="618150" y="1334976"/>
            <a:ext cx="2743200" cy="1091292"/>
          </a:xfrm>
          <a:prstGeom prst="rect">
            <a:avLst/>
          </a:prstGeom>
        </p:spPr>
      </p:pic>
      <p:pic>
        <p:nvPicPr>
          <p:cNvPr id="7" name="Picture 6" descr="Cloudmore_logo_payoff_cmyk_590.jpg"/>
          <p:cNvPicPr>
            <a:picLocks noChangeAspect="1"/>
          </p:cNvPicPr>
          <p:nvPr/>
        </p:nvPicPr>
        <p:blipFill>
          <a:blip r:embed="rId6" cstate="screen"/>
          <a:stretch>
            <a:fillRect/>
          </a:stretch>
        </p:blipFill>
        <p:spPr>
          <a:xfrm>
            <a:off x="4146642" y="3154770"/>
            <a:ext cx="2743200" cy="906651"/>
          </a:xfrm>
          <a:prstGeom prst="rect">
            <a:avLst/>
          </a:prstGeom>
        </p:spPr>
      </p:pic>
      <p:pic>
        <p:nvPicPr>
          <p:cNvPr id="8" name="Picture 7" descr="star-jpg.jpg"/>
          <p:cNvPicPr>
            <a:picLocks noChangeAspect="1"/>
          </p:cNvPicPr>
          <p:nvPr/>
        </p:nvPicPr>
        <p:blipFill>
          <a:blip r:embed="rId7" cstate="screen"/>
          <a:stretch>
            <a:fillRect/>
          </a:stretch>
        </p:blipFill>
        <p:spPr>
          <a:xfrm>
            <a:off x="7827324" y="1201841"/>
            <a:ext cx="2743200" cy="1041441"/>
          </a:xfrm>
          <a:prstGeom prst="rect">
            <a:avLst/>
          </a:prstGeom>
        </p:spPr>
      </p:pic>
      <p:pic>
        <p:nvPicPr>
          <p:cNvPr id="9" name="Picture 8" descr="rackforce_high-res.png"/>
          <p:cNvPicPr>
            <a:picLocks noChangeAspect="1"/>
          </p:cNvPicPr>
          <p:nvPr/>
        </p:nvPicPr>
        <p:blipFill>
          <a:blip r:embed="rId8" cstate="screen"/>
          <a:stretch>
            <a:fillRect/>
          </a:stretch>
        </p:blipFill>
        <p:spPr>
          <a:xfrm>
            <a:off x="1079027" y="3836545"/>
            <a:ext cx="2743200" cy="596348"/>
          </a:xfrm>
          <a:prstGeom prst="rect">
            <a:avLst/>
          </a:prstGeom>
        </p:spPr>
      </p:pic>
      <p:pic>
        <p:nvPicPr>
          <p:cNvPr id="10" name="Picture 9" descr="AI_Logo.jpg"/>
          <p:cNvPicPr>
            <a:picLocks noChangeAspect="1"/>
          </p:cNvPicPr>
          <p:nvPr/>
        </p:nvPicPr>
        <p:blipFill>
          <a:blip r:embed="rId9" cstate="screen"/>
          <a:stretch>
            <a:fillRect/>
          </a:stretch>
        </p:blipFill>
        <p:spPr>
          <a:xfrm>
            <a:off x="3836516" y="1302966"/>
            <a:ext cx="2743200" cy="1081441"/>
          </a:xfrm>
          <a:prstGeom prst="rect">
            <a:avLst/>
          </a:prstGeom>
        </p:spPr>
      </p:pic>
      <p:pic>
        <p:nvPicPr>
          <p:cNvPr id="11" name="Picture 10" descr="C:\Users\hameedm.REDMOND\Desktop\deletemelater\Partner logos\Partner logos\maximumasp_grey.tif"/>
          <p:cNvPicPr>
            <a:picLocks noChangeAspect="1" noChangeArrowheads="1"/>
          </p:cNvPicPr>
          <p:nvPr/>
        </p:nvPicPr>
        <p:blipFill>
          <a:blip r:embed="rId10" cstate="screen"/>
          <a:srcRect/>
          <a:stretch>
            <a:fillRect/>
          </a:stretch>
        </p:blipFill>
        <p:spPr bwMode="auto">
          <a:xfrm>
            <a:off x="608611" y="2734056"/>
            <a:ext cx="2743200" cy="687388"/>
          </a:xfrm>
          <a:prstGeom prst="rect">
            <a:avLst/>
          </a:prstGeom>
          <a:noFill/>
        </p:spPr>
      </p:pic>
      <p:pic>
        <p:nvPicPr>
          <p:cNvPr id="12" name="Picture 3"/>
          <p:cNvPicPr>
            <a:picLocks noChangeAspect="1" noChangeArrowheads="1"/>
          </p:cNvPicPr>
          <p:nvPr/>
        </p:nvPicPr>
        <p:blipFill>
          <a:blip r:embed="rId11" cstate="screen"/>
          <a:srcRect/>
          <a:stretch>
            <a:fillRect/>
          </a:stretch>
        </p:blipFill>
        <p:spPr bwMode="auto">
          <a:xfrm>
            <a:off x="7968485" y="3811831"/>
            <a:ext cx="2743200" cy="5074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07868" y="230189"/>
            <a:ext cx="11173090" cy="1329595"/>
          </a:xfrm>
        </p:spPr>
        <p:txBody>
          <a:bodyPr/>
          <a:lstStyle/>
          <a:p>
            <a:r>
              <a:rPr lang="en-US" dirty="0" err="1" smtClean="0"/>
              <a:t>MaximumASP’s</a:t>
            </a:r>
            <a:r>
              <a:rPr lang="en-US" dirty="0" smtClean="0"/>
              <a:t> Customers Say:</a:t>
            </a:r>
            <a:endParaRPr lang="en-US" dirty="0"/>
          </a:p>
        </p:txBody>
      </p:sp>
      <p:grpSp>
        <p:nvGrpSpPr>
          <p:cNvPr id="2" name="Group 14"/>
          <p:cNvGrpSpPr/>
          <p:nvPr/>
        </p:nvGrpSpPr>
        <p:grpSpPr>
          <a:xfrm rot="21408163">
            <a:off x="929475" y="2399538"/>
            <a:ext cx="4925777" cy="3551763"/>
            <a:chOff x="4946452" y="2203760"/>
            <a:chExt cx="3046997" cy="1924334"/>
          </a:xfrm>
        </p:grpSpPr>
        <p:pic>
          <p:nvPicPr>
            <p:cNvPr id="12" name="Picture 3" descr="E:\Clip_Installer\DVD_ART\Artwork_Imagery\Shapes and Graphics\Newspaper headline quotes\headline quote white square.png"/>
            <p:cNvPicPr>
              <a:picLocks noChangeAspect="1" noChangeArrowheads="1"/>
            </p:cNvPicPr>
            <p:nvPr/>
          </p:nvPicPr>
          <p:blipFill>
            <a:blip r:embed="rId3" cstate="screen"/>
            <a:srcRect/>
            <a:stretch>
              <a:fillRect/>
            </a:stretch>
          </p:blipFill>
          <p:spPr bwMode="auto">
            <a:xfrm flipH="1">
              <a:off x="4946452" y="2203760"/>
              <a:ext cx="3046997" cy="1924334"/>
            </a:xfrm>
            <a:prstGeom prst="rect">
              <a:avLst/>
            </a:prstGeom>
            <a:noFill/>
            <a:effectLst/>
          </p:spPr>
        </p:pic>
        <p:sp>
          <p:nvSpPr>
            <p:cNvPr id="13" name="Rectangle 12"/>
            <p:cNvSpPr/>
            <p:nvPr/>
          </p:nvSpPr>
          <p:spPr>
            <a:xfrm>
              <a:off x="5248302" y="2462940"/>
              <a:ext cx="2524459" cy="989745"/>
            </a:xfrm>
            <a:prstGeom prst="rect">
              <a:avLst/>
            </a:prstGeom>
            <a:noFill/>
          </p:spPr>
          <p:txBody>
            <a:bodyPr wrap="square">
              <a:spAutoFit/>
            </a:bodyPr>
            <a:lstStyle/>
            <a:p>
              <a:r>
                <a:rPr lang="en-US" sz="2200" i="1" dirty="0" smtClean="0">
                  <a:solidFill>
                    <a:schemeClr val="bg1"/>
                  </a:solidFill>
                  <a:latin typeface="Segoe Semibold" pitchFamily="34" charset="0"/>
                </a:rPr>
                <a:t>“Saves us about up to 40% of time in managing various environments. Our customer turnaround time has gone from  3 days to about 30 minutes.”</a:t>
              </a:r>
              <a:endParaRPr lang="en-US" sz="2200" kern="1200" dirty="0">
                <a:solidFill>
                  <a:schemeClr val="bg1"/>
                </a:solidFill>
                <a:latin typeface="Segoe Semibold" pitchFamily="34" charset="0"/>
                <a:ea typeface="+mn-ea"/>
                <a:cs typeface="+mn-cs"/>
              </a:endParaRPr>
            </a:p>
          </p:txBody>
        </p:sp>
        <p:sp>
          <p:nvSpPr>
            <p:cNvPr id="14" name="Rectangle 13"/>
            <p:cNvSpPr/>
            <p:nvPr/>
          </p:nvSpPr>
          <p:spPr>
            <a:xfrm>
              <a:off x="5227680" y="3611830"/>
              <a:ext cx="2509380" cy="291848"/>
            </a:xfrm>
            <a:prstGeom prst="rect">
              <a:avLst/>
            </a:prstGeom>
          </p:spPr>
          <p:txBody>
            <a:bodyPr wrap="square">
              <a:spAutoFit/>
            </a:bodyPr>
            <a:lstStyle/>
            <a:p>
              <a:r>
                <a:rPr lang="en-US" sz="1700" i="1" kern="1200" dirty="0">
                  <a:solidFill>
                    <a:schemeClr val="bg1"/>
                  </a:solidFill>
                  <a:latin typeface="Segoe"/>
                  <a:ea typeface="+mn-ea"/>
                  <a:cs typeface="+mn-cs"/>
                </a:rPr>
                <a:t>- </a:t>
              </a:r>
              <a:r>
                <a:rPr lang="en-US" sz="1700" i="1" dirty="0" smtClean="0">
                  <a:solidFill>
                    <a:schemeClr val="bg1"/>
                  </a:solidFill>
                  <a:latin typeface="Segoe"/>
                </a:rPr>
                <a:t>Jonathan Marbutt, </a:t>
              </a:r>
              <a:r>
                <a:rPr lang="en-US" sz="1700" i="1" dirty="0" err="1" smtClean="0">
                  <a:solidFill>
                    <a:schemeClr val="bg1"/>
                  </a:solidFill>
                  <a:latin typeface="Segoe"/>
                </a:rPr>
                <a:t>Waycool</a:t>
              </a:r>
              <a:r>
                <a:rPr lang="en-US" sz="1700" i="1" dirty="0" smtClean="0">
                  <a:solidFill>
                    <a:schemeClr val="bg1"/>
                  </a:solidFill>
                  <a:latin typeface="Segoe"/>
                </a:rPr>
                <a:t> Software</a:t>
              </a:r>
            </a:p>
          </p:txBody>
        </p:sp>
      </p:grpSp>
      <p:grpSp>
        <p:nvGrpSpPr>
          <p:cNvPr id="3" name="Group 15"/>
          <p:cNvGrpSpPr/>
          <p:nvPr/>
        </p:nvGrpSpPr>
        <p:grpSpPr>
          <a:xfrm rot="403562">
            <a:off x="6392137" y="2895259"/>
            <a:ext cx="5382198" cy="3513347"/>
            <a:chOff x="4937665" y="2361063"/>
            <a:chExt cx="3164535" cy="1924334"/>
          </a:xfrm>
        </p:grpSpPr>
        <p:pic>
          <p:nvPicPr>
            <p:cNvPr id="17" name="Picture 3" descr="E:\Clip_Installer\DVD_ART\Artwork_Imagery\Shapes and Graphics\Newspaper headline quotes\headline quote white square.png"/>
            <p:cNvPicPr>
              <a:picLocks noChangeAspect="1" noChangeArrowheads="1"/>
            </p:cNvPicPr>
            <p:nvPr/>
          </p:nvPicPr>
          <p:blipFill>
            <a:blip r:embed="rId3" cstate="screen"/>
            <a:srcRect/>
            <a:stretch>
              <a:fillRect/>
            </a:stretch>
          </p:blipFill>
          <p:spPr bwMode="auto">
            <a:xfrm flipH="1">
              <a:off x="4937665" y="2361063"/>
              <a:ext cx="3046997" cy="1924334"/>
            </a:xfrm>
            <a:prstGeom prst="rect">
              <a:avLst/>
            </a:prstGeom>
            <a:noFill/>
            <a:effectLst/>
          </p:spPr>
        </p:pic>
        <p:sp>
          <p:nvSpPr>
            <p:cNvPr id="18" name="Rectangle 17"/>
            <p:cNvSpPr/>
            <p:nvPr/>
          </p:nvSpPr>
          <p:spPr>
            <a:xfrm>
              <a:off x="5195127" y="2680079"/>
              <a:ext cx="2907073" cy="792306"/>
            </a:xfrm>
            <a:prstGeom prst="rect">
              <a:avLst/>
            </a:prstGeom>
            <a:noFill/>
          </p:spPr>
          <p:txBody>
            <a:bodyPr wrap="square">
              <a:spAutoFit/>
            </a:bodyPr>
            <a:lstStyle/>
            <a:p>
              <a:r>
                <a:rPr lang="en-US" sz="2200" i="1" dirty="0" smtClean="0">
                  <a:solidFill>
                    <a:schemeClr val="bg1"/>
                  </a:solidFill>
                  <a:latin typeface="Segoe Semibold" pitchFamily="34" charset="0"/>
                </a:rPr>
                <a:t>In the current business conditions, </a:t>
              </a:r>
              <a:br>
                <a:rPr lang="en-US" sz="2200" i="1" dirty="0" smtClean="0">
                  <a:solidFill>
                    <a:schemeClr val="bg1"/>
                  </a:solidFill>
                  <a:latin typeface="Segoe Semibold" pitchFamily="34" charset="0"/>
                </a:rPr>
              </a:br>
              <a:r>
                <a:rPr lang="en-US" sz="2200" i="1" dirty="0" smtClean="0">
                  <a:solidFill>
                    <a:schemeClr val="bg1"/>
                  </a:solidFill>
                  <a:latin typeface="Segoe Semibold" pitchFamily="34" charset="0"/>
                </a:rPr>
                <a:t>this is important for any business. MaximumASP’s offering is a timely </a:t>
              </a:r>
            </a:p>
            <a:p>
              <a:r>
                <a:rPr lang="en-US" sz="2200" i="1" dirty="0" smtClean="0">
                  <a:solidFill>
                    <a:schemeClr val="bg1"/>
                  </a:solidFill>
                  <a:latin typeface="Segoe Semibold" pitchFamily="34" charset="0"/>
                </a:rPr>
                <a:t>service to their customers.“</a:t>
              </a:r>
              <a:endParaRPr lang="en-US" sz="2200" kern="1200" dirty="0">
                <a:solidFill>
                  <a:schemeClr val="bg1"/>
                </a:solidFill>
                <a:latin typeface="Segoe Semibold" pitchFamily="34" charset="0"/>
                <a:ea typeface="+mn-ea"/>
                <a:cs typeface="+mn-cs"/>
              </a:endParaRPr>
            </a:p>
          </p:txBody>
        </p:sp>
        <p:sp>
          <p:nvSpPr>
            <p:cNvPr id="19" name="Rectangle 18"/>
            <p:cNvSpPr/>
            <p:nvPr/>
          </p:nvSpPr>
          <p:spPr>
            <a:xfrm>
              <a:off x="5228889" y="3689529"/>
              <a:ext cx="2509379" cy="337151"/>
            </a:xfrm>
            <a:prstGeom prst="rect">
              <a:avLst/>
            </a:prstGeom>
          </p:spPr>
          <p:txBody>
            <a:bodyPr wrap="square">
              <a:spAutoFit/>
            </a:bodyPr>
            <a:lstStyle/>
            <a:p>
              <a:r>
                <a:rPr lang="en-US" sz="1700" i="1" kern="1200" dirty="0">
                  <a:solidFill>
                    <a:schemeClr val="bg1"/>
                  </a:solidFill>
                  <a:latin typeface="Segoe"/>
                  <a:ea typeface="+mn-ea"/>
                  <a:cs typeface="+mn-cs"/>
                </a:rPr>
                <a:t>- </a:t>
              </a:r>
              <a:r>
                <a:rPr lang="en-US" sz="1700" i="1" dirty="0" smtClean="0">
                  <a:solidFill>
                    <a:schemeClr val="bg1"/>
                  </a:solidFill>
                  <a:latin typeface="Segoe"/>
                </a:rPr>
                <a:t>Dr. Anthony Piña, Dean, Online Studies</a:t>
              </a:r>
              <a:br>
                <a:rPr lang="en-US" sz="1700" i="1" dirty="0" smtClean="0">
                  <a:solidFill>
                    <a:schemeClr val="bg1"/>
                  </a:solidFill>
                  <a:latin typeface="Segoe"/>
                </a:rPr>
              </a:br>
              <a:r>
                <a:rPr lang="en-US" sz="1700" i="1" dirty="0" smtClean="0">
                  <a:solidFill>
                    <a:schemeClr val="bg1"/>
                  </a:solidFill>
                  <a:latin typeface="Segoe"/>
                </a:rPr>
                <a:t>Sullivan University</a:t>
              </a:r>
            </a:p>
          </p:txBody>
        </p:sp>
      </p:grpSp>
      <p:sp>
        <p:nvSpPr>
          <p:cNvPr id="11" name="TextBox 10"/>
          <p:cNvSpPr txBox="1"/>
          <p:nvPr/>
        </p:nvSpPr>
        <p:spPr>
          <a:xfrm>
            <a:off x="2902226" y="1948070"/>
            <a:ext cx="575286" cy="461665"/>
          </a:xfrm>
          <a:prstGeom prst="rect">
            <a:avLst/>
          </a:prstGeom>
          <a:noFill/>
        </p:spPr>
        <p:txBody>
          <a:bodyPr wrap="none" rtlCol="0">
            <a:spAutoFit/>
          </a:bodyPr>
          <a:lstStyle/>
          <a:p>
            <a:r>
              <a:rPr lang="en-US" sz="2400" dirty="0" smtClean="0"/>
              <a:t>ISV</a:t>
            </a:r>
          </a:p>
        </p:txBody>
      </p:sp>
      <p:sp>
        <p:nvSpPr>
          <p:cNvPr id="16" name="TextBox 15"/>
          <p:cNvSpPr txBox="1"/>
          <p:nvPr/>
        </p:nvSpPr>
        <p:spPr>
          <a:xfrm>
            <a:off x="8024191" y="2160105"/>
            <a:ext cx="2314736" cy="461665"/>
          </a:xfrm>
          <a:prstGeom prst="rect">
            <a:avLst/>
          </a:prstGeom>
          <a:noFill/>
        </p:spPr>
        <p:txBody>
          <a:bodyPr wrap="none" rtlCol="0">
            <a:spAutoFit/>
          </a:bodyPr>
          <a:lstStyle/>
          <a:p>
            <a:r>
              <a:rPr lang="en-US" sz="2400" dirty="0" smtClean="0"/>
              <a:t>Online Education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r>
              <a:rPr lang="en-US" dirty="0" smtClean="0"/>
              <a:t>A word for </a:t>
            </a:r>
            <a:r>
              <a:rPr lang="en-US" dirty="0" err="1" smtClean="0"/>
              <a:t>SIs</a:t>
            </a:r>
            <a:r>
              <a:rPr lang="en-US" dirty="0" smtClean="0"/>
              <a:t>, ISVs, OEMs, Outsourcers</a:t>
            </a:r>
            <a:endParaRPr lang="en-US" dirty="0"/>
          </a:p>
        </p:txBody>
      </p:sp>
      <p:graphicFrame>
        <p:nvGraphicFramePr>
          <p:cNvPr id="4" name="Diagram 3"/>
          <p:cNvGraphicFramePr/>
          <p:nvPr/>
        </p:nvGraphicFramePr>
        <p:xfrm>
          <a:off x="765545" y="1786269"/>
          <a:ext cx="10377376" cy="424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a:t>
            </a:r>
            <a:r>
              <a:rPr dirty="0" smtClean="0"/>
              <a:t>Transform Your Business </a:t>
            </a:r>
            <a:endParaRPr lang="en-US" dirty="0"/>
          </a:p>
        </p:txBody>
      </p:sp>
      <p:sp>
        <p:nvSpPr>
          <p:cNvPr id="3" name="Content Placeholder 2"/>
          <p:cNvSpPr>
            <a:spLocks noGrp="1"/>
          </p:cNvSpPr>
          <p:nvPr>
            <p:ph idx="1"/>
          </p:nvPr>
        </p:nvSpPr>
        <p:spPr>
          <a:xfrm>
            <a:off x="507868" y="1412875"/>
            <a:ext cx="11173090" cy="4759325"/>
          </a:xfrm>
        </p:spPr>
        <p:txBody>
          <a:bodyPr/>
          <a:lstStyle/>
          <a:p>
            <a:pPr>
              <a:spcAft>
                <a:spcPts val="1200"/>
              </a:spcAft>
            </a:pPr>
            <a:r>
              <a:rPr lang="en-US" dirty="0" smtClean="0">
                <a:solidFill>
                  <a:schemeClr val="tx1"/>
                </a:solidFill>
                <a:hlinkClick r:id="rId3"/>
              </a:rPr>
              <a:t>Dynamic Data Center Value Proposition </a:t>
            </a:r>
            <a:endParaRPr lang="en-US" dirty="0" smtClean="0">
              <a:solidFill>
                <a:schemeClr val="tx1"/>
              </a:solidFill>
            </a:endParaRPr>
          </a:p>
          <a:p>
            <a:pPr lvl="1">
              <a:spcAft>
                <a:spcPts val="1200"/>
              </a:spcAft>
            </a:pPr>
            <a:r>
              <a:rPr lang="en-US" sz="1400" i="1" dirty="0" smtClean="0">
                <a:latin typeface="+mj-lt"/>
                <a:cs typeface="Times" pitchFamily="18" charset="0"/>
              </a:rPr>
              <a:t>3-minute </a:t>
            </a:r>
            <a:r>
              <a:rPr lang="en-US" sz="1400" i="1" dirty="0" smtClean="0">
                <a:latin typeface="+mj-lt"/>
                <a:cs typeface="Times" pitchFamily="18" charset="0"/>
              </a:rPr>
              <a:t>video:  http://www.microsoft.com/video/en/us/details/689686e0-ad0b-4266-a3ea-3e9692884b27</a:t>
            </a:r>
          </a:p>
          <a:p>
            <a:pPr>
              <a:spcAft>
                <a:spcPts val="1200"/>
              </a:spcAft>
            </a:pPr>
            <a:r>
              <a:rPr lang="en-US" dirty="0" smtClean="0">
                <a:solidFill>
                  <a:schemeClr val="tx1"/>
                </a:solidFill>
                <a:hlinkClick r:id="rId4"/>
              </a:rPr>
              <a:t>Hosting Partners Speak</a:t>
            </a:r>
            <a:endParaRPr lang="en-US" dirty="0" smtClean="0">
              <a:solidFill>
                <a:schemeClr val="tx1"/>
              </a:solidFill>
            </a:endParaRPr>
          </a:p>
          <a:p>
            <a:pPr lvl="1">
              <a:spcAft>
                <a:spcPts val="1200"/>
              </a:spcAft>
            </a:pPr>
            <a:r>
              <a:rPr lang="en-US" sz="1400" i="1" dirty="0" smtClean="0">
                <a:latin typeface="+mj-lt"/>
                <a:cs typeface="Times" pitchFamily="18" charset="0"/>
              </a:rPr>
              <a:t>4-minute </a:t>
            </a:r>
            <a:r>
              <a:rPr lang="en-US" sz="1400" i="1" dirty="0" smtClean="0">
                <a:latin typeface="+mj-lt"/>
                <a:cs typeface="Times" pitchFamily="18" charset="0"/>
              </a:rPr>
              <a:t>video: http://www.microsoft.com/hosting/dynamicdatacenter/CaseStudies.html</a:t>
            </a:r>
          </a:p>
          <a:p>
            <a:pPr>
              <a:spcAft>
                <a:spcPts val="1200"/>
              </a:spcAft>
            </a:pPr>
            <a:r>
              <a:rPr lang="en-US" dirty="0" smtClean="0">
                <a:solidFill>
                  <a:schemeClr val="tx1"/>
                </a:solidFill>
                <a:latin typeface="+mj-lt"/>
                <a:cs typeface="Times" pitchFamily="18" charset="0"/>
                <a:hlinkClick r:id="rId5"/>
              </a:rPr>
              <a:t>Dynamic Data Center Case Study</a:t>
            </a:r>
            <a:endParaRPr lang="en-US" dirty="0" smtClean="0">
              <a:solidFill>
                <a:schemeClr val="tx1"/>
              </a:solidFill>
              <a:latin typeface="+mj-lt"/>
              <a:cs typeface="Times" pitchFamily="18" charset="0"/>
            </a:endParaRPr>
          </a:p>
          <a:p>
            <a:pPr lvl="1">
              <a:spcAft>
                <a:spcPts val="1200"/>
              </a:spcAft>
            </a:pPr>
            <a:r>
              <a:rPr lang="en-US" sz="1400" dirty="0" smtClean="0">
                <a:latin typeface="+mj-lt"/>
                <a:cs typeface="Times" pitchFamily="18" charset="0"/>
              </a:rPr>
              <a:t>http</a:t>
            </a:r>
            <a:r>
              <a:rPr lang="en-US" sz="1400" dirty="0" smtClean="0">
                <a:latin typeface="+mj-lt"/>
                <a:cs typeface="Times" pitchFamily="18" charset="0"/>
              </a:rPr>
              <a:t>://</a:t>
            </a:r>
            <a:r>
              <a:rPr lang="en-US" sz="1400" dirty="0" smtClean="0">
                <a:latin typeface="+mj-lt"/>
                <a:cs typeface="Times" pitchFamily="18" charset="0"/>
              </a:rPr>
              <a:t>download.microsoft.com/download/6/8/C/68CACC28-CE56-48E0-8CA9-3143E46CEDC5/MaximASPCaseStudy.doc </a:t>
            </a:r>
            <a:endParaRPr lang="en-US" sz="1400" dirty="0" smtClean="0">
              <a:latin typeface="+mj-lt"/>
              <a:cs typeface="Times" pitchFamily="18" charset="0"/>
            </a:endParaRPr>
          </a:p>
          <a:p>
            <a:pPr>
              <a:spcAft>
                <a:spcPts val="1200"/>
              </a:spcAft>
            </a:pPr>
            <a:r>
              <a:rPr lang="en-US" dirty="0" smtClean="0">
                <a:solidFill>
                  <a:schemeClr val="tx1"/>
                </a:solidFill>
                <a:latin typeface="+mj-lt"/>
                <a:cs typeface="Times" pitchFamily="18" charset="0"/>
                <a:hlinkClick r:id="rId6"/>
              </a:rPr>
              <a:t>Dynamic Data Center </a:t>
            </a:r>
            <a:r>
              <a:rPr lang="en-US" dirty="0" smtClean="0">
                <a:solidFill>
                  <a:schemeClr val="tx1"/>
                </a:solidFill>
                <a:latin typeface="+mj-lt"/>
                <a:cs typeface="Times" pitchFamily="18" charset="0"/>
                <a:hlinkClick r:id="rId6"/>
              </a:rPr>
              <a:t>Toolkit Web Site</a:t>
            </a:r>
            <a:endParaRPr lang="en-US" dirty="0" smtClean="0">
              <a:solidFill>
                <a:schemeClr val="tx1"/>
              </a:solidFill>
              <a:latin typeface="+mj-lt"/>
              <a:cs typeface="Times" pitchFamily="18" charset="0"/>
            </a:endParaRPr>
          </a:p>
          <a:p>
            <a:pPr lvl="1">
              <a:spcAft>
                <a:spcPts val="1200"/>
              </a:spcAft>
            </a:pPr>
            <a:r>
              <a:rPr lang="en-US" sz="1400" dirty="0" smtClean="0">
                <a:latin typeface="+mj-lt"/>
                <a:cs typeface="Times" pitchFamily="18" charset="0"/>
              </a:rPr>
              <a:t>http://www.microsoft.com/dynamicdatacenter</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cstate="screen">
            <a:lum bright="100000"/>
          </a:blip>
          <a:srcRect/>
          <a:stretch>
            <a:fillRect/>
          </a:stretch>
        </p:blipFill>
        <p:spPr bwMode="black">
          <a:xfrm>
            <a:off x="3102772" y="2787387"/>
            <a:ext cx="5983282" cy="1283229"/>
          </a:xfrm>
          <a:prstGeom prst="rect">
            <a:avLst/>
          </a:prstGeom>
          <a:noFill/>
        </p:spPr>
      </p:pic>
      <p:sp>
        <p:nvSpPr>
          <p:cNvPr id="5" name="Text Box 3"/>
          <p:cNvSpPr txBox="1">
            <a:spLocks noChangeArrowheads="1"/>
          </p:cNvSpPr>
          <p:nvPr/>
        </p:nvSpPr>
        <p:spPr bwMode="blackWhite">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a:t>
            </a:r>
            <a:r>
              <a:rPr lang="en-US" sz="700" dirty="0" smtClean="0">
                <a:solidFill>
                  <a:schemeClr val="bg1"/>
                </a:solidFill>
                <a:latin typeface="Segoe" pitchFamily="34" charset="0"/>
                <a:cs typeface="Arial" charset="0"/>
              </a:rPr>
              <a:t/>
            </a:r>
            <a:br>
              <a:rPr lang="en-US" sz="700" dirty="0" smtClean="0">
                <a:solidFill>
                  <a:schemeClr val="bg1"/>
                </a:solidFill>
                <a:latin typeface="Segoe" pitchFamily="34" charset="0"/>
                <a:cs typeface="Arial" charset="0"/>
              </a:rPr>
            </a:br>
            <a:r>
              <a:rPr lang="en-US" sz="700" dirty="0" smtClean="0">
                <a:solidFill>
                  <a:schemeClr val="bg1"/>
                </a:solidFill>
                <a:latin typeface="Segoe" pitchFamily="34" charset="0"/>
                <a:cs typeface="Arial" charset="0"/>
              </a:rPr>
              <a:t>to </a:t>
            </a:r>
            <a:r>
              <a:rPr lang="en-US" sz="700" dirty="0">
                <a:solidFill>
                  <a:schemeClr val="bg1"/>
                </a:solidFill>
                <a:latin typeface="Segoe" pitchFamily="34" charset="0"/>
                <a:cs typeface="Arial" charset="0"/>
              </a:rPr>
              <a:t>be a commitment </a:t>
            </a:r>
            <a:r>
              <a:rPr lang="en-US" sz="700" dirty="0" smtClean="0">
                <a:solidFill>
                  <a:schemeClr val="bg1"/>
                </a:solidFill>
                <a:latin typeface="Segoe" pitchFamily="34" charset="0"/>
                <a:cs typeface="Arial" charset="0"/>
              </a:rPr>
              <a:t>on </a:t>
            </a:r>
            <a:r>
              <a:rPr lang="en-US" sz="700" dirty="0">
                <a:solidFill>
                  <a:schemeClr val="bg1"/>
                </a:solidFill>
                <a:latin typeface="Segoe" pitchFamily="34" charset="0"/>
                <a:cs typeface="Arial" charset="0"/>
              </a:rPr>
              <a:t>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Outline</a:t>
            </a:r>
            <a:endParaRPr lang="en-US" dirty="0"/>
          </a:p>
        </p:txBody>
      </p:sp>
      <p:sp>
        <p:nvSpPr>
          <p:cNvPr id="3" name="Text Placeholder 2"/>
          <p:cNvSpPr>
            <a:spLocks noGrp="1"/>
          </p:cNvSpPr>
          <p:nvPr>
            <p:ph type="body" sz="quarter" idx="10"/>
          </p:nvPr>
        </p:nvSpPr>
        <p:spPr>
          <a:xfrm>
            <a:off x="507868" y="1411552"/>
            <a:ext cx="11173090" cy="4532048"/>
          </a:xfrm>
        </p:spPr>
        <p:txBody>
          <a:bodyPr/>
          <a:lstStyle/>
          <a:p>
            <a:pPr lvl="0"/>
            <a:r>
              <a:rPr lang="en-US" dirty="0" smtClean="0"/>
              <a:t>IT Evolution</a:t>
            </a:r>
          </a:p>
          <a:p>
            <a:pPr lvl="0"/>
            <a:r>
              <a:rPr lang="en-US" dirty="0" smtClean="0"/>
              <a:t>Microsoft investments </a:t>
            </a:r>
          </a:p>
          <a:p>
            <a:pPr lvl="0"/>
            <a:r>
              <a:rPr lang="en-US" dirty="0" smtClean="0"/>
              <a:t>Emerging customer needs</a:t>
            </a:r>
          </a:p>
          <a:p>
            <a:pPr lvl="0"/>
            <a:r>
              <a:rPr lang="en-US" dirty="0" smtClean="0"/>
              <a:t>How can hosters deliver?</a:t>
            </a:r>
          </a:p>
          <a:p>
            <a:pPr lvl="0"/>
            <a:r>
              <a:rPr lang="en-US" dirty="0" smtClean="0"/>
              <a:t>Dynamic Data Center Toolkit</a:t>
            </a:r>
          </a:p>
          <a:p>
            <a:pPr lvl="0"/>
            <a:r>
              <a:rPr lang="en-US" dirty="0" smtClean="0"/>
              <a:t>Dynamic Data Center Alliance</a:t>
            </a:r>
          </a:p>
          <a:p>
            <a:pPr lvl="0"/>
            <a:r>
              <a:rPr lang="en-US" dirty="0" smtClean="0"/>
              <a:t>A word for ISVs, </a:t>
            </a:r>
            <a:r>
              <a:rPr lang="en-US" dirty="0" err="1" smtClean="0"/>
              <a:t>SIs</a:t>
            </a:r>
            <a:r>
              <a:rPr lang="en-US" dirty="0" smtClean="0"/>
              <a:t>, OEMs, VARs, and solution providers</a:t>
            </a:r>
          </a:p>
          <a:p>
            <a:pPr lvl="0"/>
            <a:r>
              <a:rPr lang="en-US" dirty="0" smtClean="0"/>
              <a:t>Resources to help transform your business</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lobe-binarydigits.jpg"/>
          <p:cNvPicPr>
            <a:picLocks noChangeAspect="1"/>
          </p:cNvPicPr>
          <p:nvPr/>
        </p:nvPicPr>
        <p:blipFill>
          <a:blip r:embed="rId3" cstate="screen"/>
          <a:srcRect/>
          <a:stretch>
            <a:fillRect/>
          </a:stretch>
        </p:blipFill>
        <p:spPr>
          <a:xfrm>
            <a:off x="-1" y="0"/>
            <a:ext cx="12188825" cy="6858000"/>
          </a:xfrm>
          <a:prstGeom prst="rect">
            <a:avLst/>
          </a:prstGeom>
        </p:spPr>
      </p:pic>
      <p:sp>
        <p:nvSpPr>
          <p:cNvPr id="2" name="Title 1"/>
          <p:cNvSpPr>
            <a:spLocks noGrp="1"/>
          </p:cNvSpPr>
          <p:nvPr>
            <p:ph type="title"/>
          </p:nvPr>
        </p:nvSpPr>
        <p:spPr/>
        <p:txBody>
          <a:bodyPr/>
          <a:lstStyle/>
          <a:p>
            <a:r>
              <a:rPr lang="en-US" dirty="0" smtClean="0">
                <a:solidFill>
                  <a:schemeClr val="tx1"/>
                </a:solidFill>
              </a:rPr>
              <a:t>IT Evolution</a:t>
            </a:r>
            <a:endParaRPr lang="en-US" dirty="0">
              <a:solidFill>
                <a:schemeClr val="tx1"/>
              </a:solidFill>
            </a:endParaRPr>
          </a:p>
        </p:txBody>
      </p:sp>
      <p:grpSp>
        <p:nvGrpSpPr>
          <p:cNvPr id="4" name="Group 1279"/>
          <p:cNvGrpSpPr/>
          <p:nvPr/>
        </p:nvGrpSpPr>
        <p:grpSpPr>
          <a:xfrm>
            <a:off x="813707" y="5113370"/>
            <a:ext cx="2162288" cy="1497892"/>
            <a:chOff x="114300" y="5099958"/>
            <a:chExt cx="2162288" cy="1497892"/>
          </a:xfrm>
        </p:grpSpPr>
        <p:pic>
          <p:nvPicPr>
            <p:cNvPr id="5" name="Picture 4" descr="mainframe icon.png"/>
            <p:cNvPicPr>
              <a:picLocks/>
            </p:cNvPicPr>
            <p:nvPr/>
          </p:nvPicPr>
          <p:blipFill>
            <a:blip r:embed="rId4" cstate="screen"/>
            <a:stretch>
              <a:fillRect/>
            </a:stretch>
          </p:blipFill>
          <p:spPr>
            <a:xfrm>
              <a:off x="621559" y="5099958"/>
              <a:ext cx="1125058" cy="1125058"/>
            </a:xfrm>
            <a:prstGeom prst="rect">
              <a:avLst/>
            </a:prstGeom>
            <a:effectLst>
              <a:outerShdw blurRad="76200" dir="13500000" sy="23000" kx="1200000" algn="br" rotWithShape="0">
                <a:prstClr val="black">
                  <a:alpha val="20000"/>
                </a:prstClr>
              </a:outerShdw>
            </a:effectLst>
          </p:spPr>
        </p:pic>
        <p:sp>
          <p:nvSpPr>
            <p:cNvPr id="6" name="Title 1"/>
            <p:cNvSpPr txBox="1">
              <a:spLocks/>
            </p:cNvSpPr>
            <p:nvPr/>
          </p:nvSpPr>
          <p:spPr>
            <a:xfrm>
              <a:off x="114300" y="6231916"/>
              <a:ext cx="216228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Mainframe</a:t>
              </a:r>
            </a:p>
          </p:txBody>
        </p:sp>
      </p:grpSp>
      <p:grpSp>
        <p:nvGrpSpPr>
          <p:cNvPr id="7" name="Group 1276"/>
          <p:cNvGrpSpPr/>
          <p:nvPr/>
        </p:nvGrpSpPr>
        <p:grpSpPr>
          <a:xfrm>
            <a:off x="6163362" y="5128230"/>
            <a:ext cx="2162288" cy="1497546"/>
            <a:chOff x="114300" y="2103834"/>
            <a:chExt cx="2162288" cy="1497546"/>
          </a:xfrm>
        </p:grpSpPr>
        <p:pic>
          <p:nvPicPr>
            <p:cNvPr id="8" name="Picture 7" descr="new-blue-button2.png"/>
            <p:cNvPicPr>
              <a:picLocks noChangeAspect="1"/>
            </p:cNvPicPr>
            <p:nvPr/>
          </p:nvPicPr>
          <p:blipFill>
            <a:blip r:embed="rId5" cstate="screen">
              <a:lum bright="10000" contrast="10000"/>
            </a:blip>
            <a:stretch>
              <a:fillRect/>
            </a:stretch>
          </p:blipFill>
          <p:spPr>
            <a:xfrm>
              <a:off x="621732" y="2103834"/>
              <a:ext cx="1124712" cy="1124712"/>
            </a:xfrm>
            <a:prstGeom prst="rect">
              <a:avLst/>
            </a:prstGeom>
            <a:effectLst>
              <a:outerShdw blurRad="76200" dir="13500000" sy="23000" kx="1200000" algn="br" rotWithShape="0">
                <a:prstClr val="black">
                  <a:alpha val="20000"/>
                </a:prstClr>
              </a:outerShdw>
            </a:effectLst>
          </p:spPr>
        </p:pic>
        <p:sp>
          <p:nvSpPr>
            <p:cNvPr id="9" name="Title 1"/>
            <p:cNvSpPr txBox="1">
              <a:spLocks/>
            </p:cNvSpPr>
            <p:nvPr/>
          </p:nvSpPr>
          <p:spPr>
            <a:xfrm>
              <a:off x="114300" y="3235446"/>
              <a:ext cx="216228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Web</a:t>
              </a:r>
            </a:p>
          </p:txBody>
        </p:sp>
      </p:grpSp>
      <p:grpSp>
        <p:nvGrpSpPr>
          <p:cNvPr id="10" name="Group 1271"/>
          <p:cNvGrpSpPr/>
          <p:nvPr/>
        </p:nvGrpSpPr>
        <p:grpSpPr>
          <a:xfrm>
            <a:off x="9132451" y="5113717"/>
            <a:ext cx="1307272" cy="1497545"/>
            <a:chOff x="541808" y="604152"/>
            <a:chExt cx="1307272" cy="1497545"/>
          </a:xfrm>
        </p:grpSpPr>
        <p:pic>
          <p:nvPicPr>
            <p:cNvPr id="11" name="Picture 5"/>
            <p:cNvPicPr>
              <a:picLocks noChangeAspect="1" noChangeArrowheads="1"/>
            </p:cNvPicPr>
            <p:nvPr/>
          </p:nvPicPr>
          <p:blipFill>
            <a:blip r:embed="rId6" cstate="screen"/>
            <a:srcRect/>
            <a:stretch>
              <a:fillRect/>
            </a:stretch>
          </p:blipFill>
          <p:spPr bwMode="auto">
            <a:xfrm>
              <a:off x="678004" y="604152"/>
              <a:ext cx="1124712" cy="1124711"/>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2" name="Title 1"/>
            <p:cNvSpPr txBox="1">
              <a:spLocks/>
            </p:cNvSpPr>
            <p:nvPr/>
          </p:nvSpPr>
          <p:spPr>
            <a:xfrm>
              <a:off x="541808" y="1735763"/>
              <a:ext cx="1307272"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Cloud</a:t>
              </a:r>
            </a:p>
          </p:txBody>
        </p:sp>
      </p:grpSp>
      <p:grpSp>
        <p:nvGrpSpPr>
          <p:cNvPr id="13" name="Group 414"/>
          <p:cNvGrpSpPr/>
          <p:nvPr/>
        </p:nvGrpSpPr>
        <p:grpSpPr>
          <a:xfrm>
            <a:off x="3374589" y="5116957"/>
            <a:ext cx="2434638" cy="1494305"/>
            <a:chOff x="3461669" y="5407237"/>
            <a:chExt cx="2434638" cy="1494305"/>
          </a:xfrm>
        </p:grpSpPr>
        <p:pic>
          <p:nvPicPr>
            <p:cNvPr id="14" name="Picture 13" descr="mainframe icon.png"/>
            <p:cNvPicPr>
              <a:picLocks noChangeAspect="1"/>
            </p:cNvPicPr>
            <p:nvPr/>
          </p:nvPicPr>
          <p:blipFill>
            <a:blip r:embed="rId7" cstate="screen"/>
            <a:stretch>
              <a:fillRect/>
            </a:stretch>
          </p:blipFill>
          <p:spPr>
            <a:xfrm>
              <a:off x="4105276" y="5407237"/>
              <a:ext cx="1124712" cy="1121471"/>
            </a:xfrm>
            <a:prstGeom prst="rect">
              <a:avLst/>
            </a:prstGeom>
            <a:effectLst>
              <a:outerShdw blurRad="76200" dir="13500000" sy="23000" kx="1200000" algn="br" rotWithShape="0">
                <a:prstClr val="black">
                  <a:alpha val="20000"/>
                </a:prstClr>
              </a:outerShdw>
            </a:effectLst>
          </p:spPr>
        </p:pic>
        <p:sp>
          <p:nvSpPr>
            <p:cNvPr id="15" name="Title 1"/>
            <p:cNvSpPr txBox="1">
              <a:spLocks/>
            </p:cNvSpPr>
            <p:nvPr/>
          </p:nvSpPr>
          <p:spPr>
            <a:xfrm>
              <a:off x="3461669" y="6535608"/>
              <a:ext cx="243463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Client Server</a:t>
              </a: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Investments</a:t>
            </a:r>
            <a:endParaRPr lang="en-US" dirty="0"/>
          </a:p>
        </p:txBody>
      </p:sp>
      <p:pic>
        <p:nvPicPr>
          <p:cNvPr id="4" name="Picture 5" descr="C:\Users\Public\Pictures\DVD_ART35\Logos\System Center\System Center generic brand Grid h r.png"/>
          <p:cNvPicPr>
            <a:picLocks noChangeAspect="1" noChangeArrowheads="1"/>
          </p:cNvPicPr>
          <p:nvPr/>
        </p:nvPicPr>
        <p:blipFill>
          <a:blip r:embed="rId3" cstate="screen"/>
          <a:srcRect/>
          <a:stretch>
            <a:fillRect/>
          </a:stretch>
        </p:blipFill>
        <p:spPr bwMode="auto">
          <a:xfrm>
            <a:off x="8320121" y="4294475"/>
            <a:ext cx="2574892" cy="588317"/>
          </a:xfrm>
          <a:prstGeom prst="rect">
            <a:avLst/>
          </a:prstGeom>
          <a:noFill/>
        </p:spPr>
      </p:pic>
      <p:pic>
        <p:nvPicPr>
          <p:cNvPr id="5" name="Picture 6" descr="C:\Users\Public\Pictures\DVD_ART35\Logos\SQL Server 2008\SQL Server 2008 Grid h r.png"/>
          <p:cNvPicPr>
            <a:picLocks noChangeAspect="1" noChangeArrowheads="1"/>
          </p:cNvPicPr>
          <p:nvPr/>
        </p:nvPicPr>
        <p:blipFill>
          <a:blip r:embed="rId4" cstate="screen"/>
          <a:srcRect/>
          <a:stretch>
            <a:fillRect/>
          </a:stretch>
        </p:blipFill>
        <p:spPr bwMode="auto">
          <a:xfrm>
            <a:off x="5792947" y="2821088"/>
            <a:ext cx="2018543" cy="569856"/>
          </a:xfrm>
          <a:prstGeom prst="rect">
            <a:avLst/>
          </a:prstGeom>
          <a:noFill/>
        </p:spPr>
      </p:pic>
      <p:pic>
        <p:nvPicPr>
          <p:cNvPr id="6" name="Picture 2" descr="\\eventsql\dvd\Online_ART\DVD_ART35\Logos\Windows (generic brand)\Windows brand logo h w .png"/>
          <p:cNvPicPr>
            <a:picLocks noChangeAspect="1" noChangeArrowheads="1"/>
          </p:cNvPicPr>
          <p:nvPr/>
        </p:nvPicPr>
        <p:blipFill>
          <a:blip r:embed="rId5" cstate="screen"/>
          <a:srcRect/>
          <a:stretch>
            <a:fillRect/>
          </a:stretch>
        </p:blipFill>
        <p:spPr bwMode="auto">
          <a:xfrm>
            <a:off x="7265296" y="5160123"/>
            <a:ext cx="1974098" cy="359588"/>
          </a:xfrm>
          <a:prstGeom prst="rect">
            <a:avLst/>
          </a:prstGeom>
          <a:noFill/>
        </p:spPr>
      </p:pic>
      <p:pic>
        <p:nvPicPr>
          <p:cNvPr id="7" name="Picture 2" descr="C:\Users\Public\Pictures\DVD_ART35\Logos\BizTalk Server\BizTalk Server generic brand Grid h r.png"/>
          <p:cNvPicPr>
            <a:picLocks noChangeAspect="1" noChangeArrowheads="1"/>
          </p:cNvPicPr>
          <p:nvPr/>
        </p:nvPicPr>
        <p:blipFill>
          <a:blip r:embed="rId6" cstate="screen"/>
          <a:srcRect/>
          <a:stretch>
            <a:fillRect/>
          </a:stretch>
        </p:blipFill>
        <p:spPr bwMode="auto">
          <a:xfrm>
            <a:off x="5605025" y="2037980"/>
            <a:ext cx="2394387" cy="561832"/>
          </a:xfrm>
          <a:prstGeom prst="rect">
            <a:avLst/>
          </a:prstGeom>
          <a:noFill/>
        </p:spPr>
      </p:pic>
      <p:pic>
        <p:nvPicPr>
          <p:cNvPr id="8" name="Picture 3" descr="C:\Users\Public\Pictures\DVD_ART35\Logos\Microsoft Office 2007 - all products\Office SharePoint Online\Office SharePoint Online R.png"/>
          <p:cNvPicPr>
            <a:picLocks noChangeAspect="1" noChangeArrowheads="1"/>
          </p:cNvPicPr>
          <p:nvPr/>
        </p:nvPicPr>
        <p:blipFill>
          <a:blip r:embed="rId7" cstate="screen"/>
          <a:srcRect/>
          <a:stretch>
            <a:fillRect/>
          </a:stretch>
        </p:blipFill>
        <p:spPr bwMode="auto">
          <a:xfrm>
            <a:off x="8320121" y="2092135"/>
            <a:ext cx="2681794" cy="453522"/>
          </a:xfrm>
          <a:prstGeom prst="rect">
            <a:avLst/>
          </a:prstGeom>
          <a:noFill/>
        </p:spPr>
      </p:pic>
      <p:pic>
        <p:nvPicPr>
          <p:cNvPr id="9" name="Picture 4" descr="C:\Users\Public\Pictures\DVD_ART35\Logos\Azure Services Platform\Microsoft .NET Services\.Net Services logo r Net.png"/>
          <p:cNvPicPr>
            <a:picLocks noChangeAspect="1" noChangeArrowheads="1"/>
          </p:cNvPicPr>
          <p:nvPr/>
        </p:nvPicPr>
        <p:blipFill>
          <a:blip r:embed="rId8" cstate="screen"/>
          <a:srcRect/>
          <a:stretch>
            <a:fillRect/>
          </a:stretch>
        </p:blipFill>
        <p:spPr bwMode="auto">
          <a:xfrm>
            <a:off x="7987850" y="2656839"/>
            <a:ext cx="2186880" cy="898355"/>
          </a:xfrm>
          <a:prstGeom prst="rect">
            <a:avLst/>
          </a:prstGeom>
          <a:noFill/>
        </p:spPr>
      </p:pic>
      <p:pic>
        <p:nvPicPr>
          <p:cNvPr id="10" name="Picture 3" descr="C:\Users\Public\Pictures\DVD_ART35\Logos\Visual Studio\Visual Studio Extensibility\visual studio extensibility rev h.png"/>
          <p:cNvPicPr>
            <a:picLocks noChangeAspect="1" noChangeArrowheads="1"/>
          </p:cNvPicPr>
          <p:nvPr/>
        </p:nvPicPr>
        <p:blipFill>
          <a:blip r:embed="rId9" cstate="screen"/>
          <a:srcRect/>
          <a:stretch>
            <a:fillRect/>
          </a:stretch>
        </p:blipFill>
        <p:spPr bwMode="auto">
          <a:xfrm rot="16200000">
            <a:off x="493445" y="3547858"/>
            <a:ext cx="3220121" cy="587504"/>
          </a:xfrm>
          <a:prstGeom prst="rect">
            <a:avLst/>
          </a:prstGeom>
          <a:noFill/>
        </p:spPr>
      </p:pic>
      <p:pic>
        <p:nvPicPr>
          <p:cNvPr id="11" name="Picture 2" descr="\\eventsql\dvd\Online_ART\DVD_ART35\Logos\Forefront\Forefront Grid generic brand h r.png"/>
          <p:cNvPicPr>
            <a:picLocks noChangeAspect="1" noChangeArrowheads="1"/>
          </p:cNvPicPr>
          <p:nvPr/>
        </p:nvPicPr>
        <p:blipFill>
          <a:blip r:embed="rId10" cstate="screen"/>
          <a:srcRect/>
          <a:stretch>
            <a:fillRect/>
          </a:stretch>
        </p:blipFill>
        <p:spPr bwMode="auto">
          <a:xfrm>
            <a:off x="6032949" y="4299130"/>
            <a:ext cx="1930175" cy="584924"/>
          </a:xfrm>
          <a:prstGeom prst="rect">
            <a:avLst/>
          </a:prstGeom>
          <a:noFill/>
        </p:spPr>
      </p:pic>
      <p:cxnSp>
        <p:nvCxnSpPr>
          <p:cNvPr id="12" name="Straight Connector 11"/>
          <p:cNvCxnSpPr/>
          <p:nvPr/>
        </p:nvCxnSpPr>
        <p:spPr bwMode="auto">
          <a:xfrm>
            <a:off x="2691356" y="3830565"/>
            <a:ext cx="8002297" cy="1331"/>
          </a:xfrm>
          <a:prstGeom prst="line">
            <a:avLst/>
          </a:prstGeom>
          <a:solidFill>
            <a:schemeClr val="accent1"/>
          </a:solidFill>
          <a:ln w="28575" cap="flat" cmpd="sng" algn="ctr">
            <a:gradFill flip="none" rotWithShape="1">
              <a:gsLst>
                <a:gs pos="0">
                  <a:srgbClr val="5E9EFF">
                    <a:alpha val="11000"/>
                  </a:srgbClr>
                </a:gs>
                <a:gs pos="39999">
                  <a:srgbClr val="85C2FF"/>
                </a:gs>
                <a:gs pos="70000">
                  <a:srgbClr val="C4D6EB"/>
                </a:gs>
                <a:gs pos="100000">
                  <a:srgbClr val="FFEBFA"/>
                </a:gs>
              </a:gsLst>
              <a:lin ang="10800000" scaled="1"/>
              <a:tileRect/>
            </a:gradFill>
            <a:prstDash val="solid"/>
            <a:round/>
            <a:headEnd type="none" w="med" len="med"/>
            <a:tailEnd type="none" w="med" len="med"/>
          </a:ln>
          <a:effectLst/>
        </p:spPr>
      </p:cxnSp>
      <p:cxnSp>
        <p:nvCxnSpPr>
          <p:cNvPr id="13" name="Straight Connector 12"/>
          <p:cNvCxnSpPr/>
          <p:nvPr/>
        </p:nvCxnSpPr>
        <p:spPr bwMode="auto">
          <a:xfrm rot="5400000" flipH="1" flipV="1">
            <a:off x="655053" y="3829910"/>
            <a:ext cx="4023360" cy="2641"/>
          </a:xfrm>
          <a:prstGeom prst="line">
            <a:avLst/>
          </a:prstGeom>
          <a:solidFill>
            <a:schemeClr val="accent1"/>
          </a:solidFill>
          <a:ln w="28575" cap="flat" cmpd="sng" algn="ctr">
            <a:gradFill flip="none" rotWithShape="1">
              <a:gsLst>
                <a:gs pos="0">
                  <a:srgbClr val="5E9EFF">
                    <a:alpha val="11000"/>
                  </a:srgbClr>
                </a:gs>
                <a:gs pos="21000">
                  <a:srgbClr val="85C2FF">
                    <a:alpha val="16000"/>
                  </a:srgbClr>
                </a:gs>
                <a:gs pos="70000">
                  <a:srgbClr val="C4D6EB">
                    <a:alpha val="28000"/>
                  </a:srgbClr>
                </a:gs>
                <a:gs pos="46000">
                  <a:schemeClr val="tx1"/>
                </a:gs>
              </a:gsLst>
              <a:lin ang="10800000" scaled="1"/>
              <a:tileRect/>
            </a:gradFill>
            <a:prstDash val="solid"/>
            <a:round/>
            <a:headEnd type="none" w="med" len="med"/>
            <a:tailEnd type="none" w="med" len="med"/>
          </a:ln>
          <a:effectLst/>
        </p:spPr>
      </p:cxnSp>
      <p:sp>
        <p:nvSpPr>
          <p:cNvPr id="14" name="TextBox 13"/>
          <p:cNvSpPr txBox="1"/>
          <p:nvPr/>
        </p:nvSpPr>
        <p:spPr>
          <a:xfrm>
            <a:off x="2912163" y="2126974"/>
            <a:ext cx="2229072" cy="1077218"/>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Flexible</a:t>
            </a:r>
          </a:p>
          <a:p>
            <a:r>
              <a:rPr lang="en-US" sz="3200" i="1" dirty="0" smtClean="0">
                <a:solidFill>
                  <a:schemeClr val="tx1"/>
                </a:solidFill>
                <a:effectLst>
                  <a:glow rad="101600">
                    <a:srgbClr val="00B0F0">
                      <a:alpha val="40000"/>
                    </a:srgbClr>
                  </a:glow>
                </a:effectLst>
              </a:rPr>
              <a:t>Applications</a:t>
            </a:r>
          </a:p>
        </p:txBody>
      </p:sp>
      <p:sp>
        <p:nvSpPr>
          <p:cNvPr id="15" name="TextBox 14"/>
          <p:cNvSpPr txBox="1"/>
          <p:nvPr/>
        </p:nvSpPr>
        <p:spPr>
          <a:xfrm>
            <a:off x="2905539" y="4386442"/>
            <a:ext cx="2481961" cy="1569660"/>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Optimized</a:t>
            </a:r>
          </a:p>
          <a:p>
            <a:r>
              <a:rPr lang="en-US" sz="3200" i="1" dirty="0" smtClean="0">
                <a:solidFill>
                  <a:schemeClr val="tx1"/>
                </a:solidFill>
                <a:effectLst>
                  <a:glow rad="101600">
                    <a:srgbClr val="00B0F0">
                      <a:alpha val="40000"/>
                    </a:srgbClr>
                  </a:glow>
                </a:effectLst>
              </a:rPr>
              <a:t>Infrastructure</a:t>
            </a:r>
          </a:p>
          <a:p>
            <a:endParaRPr lang="en-US" sz="3200" i="1" dirty="0" smtClean="0">
              <a:solidFill>
                <a:schemeClr val="tx1"/>
              </a:solidFill>
              <a:effectLst>
                <a:glow rad="101600">
                  <a:srgbClr val="00B0F0">
                    <a:alpha val="40000"/>
                  </a:srgbClr>
                </a:glow>
              </a:effectLst>
            </a:endParaRPr>
          </a:p>
        </p:txBody>
      </p:sp>
      <p:sp>
        <p:nvSpPr>
          <p:cNvPr id="16" name="TextBox 15"/>
          <p:cNvSpPr txBox="1"/>
          <p:nvPr/>
        </p:nvSpPr>
        <p:spPr>
          <a:xfrm rot="16200000">
            <a:off x="-327833" y="3372680"/>
            <a:ext cx="3325269" cy="584775"/>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Development Tools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quot;GLASS&quot;; Transparent to White Linear; Reflection; Stroke"/>
          <p:cNvSpPr/>
          <p:nvPr/>
        </p:nvSpPr>
        <p:spPr bwMode="auto">
          <a:xfrm flipH="1">
            <a:off x="218958" y="2998898"/>
            <a:ext cx="11753967" cy="3943350"/>
          </a:xfrm>
          <a:prstGeom prst="round2SameRect">
            <a:avLst>
              <a:gd name="adj1" fmla="val 10387"/>
              <a:gd name="adj2" fmla="val 0"/>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SzPct val="70000"/>
              <a:buBlip>
                <a:blip r:embed="rId3"/>
              </a:buBlip>
              <a:defRPr/>
            </a:pPr>
            <a:endParaRPr lang="en-US" altLang="zh-CN" sz="1600" spc="-53" dirty="0">
              <a:latin typeface="Segoe UI" pitchFamily="34" charset="0"/>
              <a:ea typeface="Segoe UI" pitchFamily="34" charset="0"/>
              <a:cs typeface="Segoe UI" pitchFamily="34" charset="0"/>
            </a:endParaRPr>
          </a:p>
        </p:txBody>
      </p:sp>
      <p:pic>
        <p:nvPicPr>
          <p:cNvPr id="123" name="Picture 2" descr="C:\Users\maryfj\Documents\Projects\2008\09-18 Company Meeting\Speaker Art\pngs\clouds.png"/>
          <p:cNvPicPr>
            <a:picLocks noChangeAspect="1" noChangeArrowheads="1"/>
          </p:cNvPicPr>
          <p:nvPr/>
        </p:nvPicPr>
        <p:blipFill>
          <a:blip r:embed="rId4" cstate="screen"/>
          <a:srcRect l="2715" r="7830" b="41209"/>
          <a:stretch>
            <a:fillRect/>
          </a:stretch>
        </p:blipFill>
        <p:spPr bwMode="auto">
          <a:xfrm>
            <a:off x="0" y="2838451"/>
            <a:ext cx="11971724" cy="4019549"/>
          </a:xfrm>
          <a:prstGeom prst="rect">
            <a:avLst/>
          </a:prstGeom>
          <a:noFill/>
        </p:spPr>
      </p:pic>
      <p:sp>
        <p:nvSpPr>
          <p:cNvPr id="49" name="Rectangle 48"/>
          <p:cNvSpPr>
            <a:spLocks noChangeArrowheads="1"/>
          </p:cNvSpPr>
          <p:nvPr/>
        </p:nvSpPr>
        <p:spPr bwMode="auto">
          <a:xfrm>
            <a:off x="-7794" y="1191666"/>
            <a:ext cx="12188824" cy="1466850"/>
          </a:xfrm>
          <a:prstGeom prst="rect">
            <a:avLst/>
          </a:prstGeom>
          <a:gradFill flip="none" rotWithShape="1">
            <a:gsLst>
              <a:gs pos="0">
                <a:srgbClr val="02024A">
                  <a:alpha val="0"/>
                </a:srgbClr>
              </a:gs>
              <a:gs pos="51000">
                <a:srgbClr val="00B0F0">
                  <a:alpha val="58000"/>
                </a:srgbClr>
              </a:gs>
              <a:gs pos="100000">
                <a:srgbClr val="02024A">
                  <a:alpha val="0"/>
                </a:srgbClr>
              </a:gs>
            </a:gsLst>
            <a:lin ang="5400000" scaled="1"/>
            <a:tileRect/>
          </a:gradFill>
          <a:ln w="9525">
            <a:noFill/>
            <a:miter lim="800000"/>
            <a:headEnd/>
            <a:tailEnd/>
          </a:ln>
        </p:spPr>
        <p:txBody>
          <a:bodyPr wrap="none" lIns="91432" tIns="45716" rIns="91432" bIns="45716" anchor="ctr"/>
          <a:lstStyle/>
          <a:p>
            <a:pPr defTabSz="914248">
              <a:defRPr/>
            </a:pPr>
            <a:endParaRPr lang="en-US" dirty="0">
              <a:solidFill>
                <a:srgbClr val="FFFFFF"/>
              </a:solidFill>
              <a:latin typeface="Calibri" pitchFamily="34" charset="0"/>
              <a:cs typeface="Segoe UI" pitchFamily="34" charset="0"/>
            </a:endParaRPr>
          </a:p>
        </p:txBody>
      </p:sp>
      <p:sp>
        <p:nvSpPr>
          <p:cNvPr id="124" name="Round Same Side Corner Rectangle 123"/>
          <p:cNvSpPr/>
          <p:nvPr/>
        </p:nvSpPr>
        <p:spPr bwMode="auto">
          <a:xfrm>
            <a:off x="178813" y="2957515"/>
            <a:ext cx="11831331" cy="4023360"/>
          </a:xfrm>
          <a:prstGeom prst="round2SameRect">
            <a:avLst>
              <a:gd name="adj1" fmla="val 11041"/>
              <a:gd name="adj2" fmla="val 0"/>
            </a:avLst>
          </a:prstGeom>
          <a:noFill/>
          <a:ln w="50800" cap="flat" cmpd="dbl" algn="ctr">
            <a:solidFill>
              <a:schemeClr val="accent2">
                <a:lumMod val="75000"/>
              </a:schemeClr>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SzPct val="70000"/>
              <a:buBlip>
                <a:blip r:embed="rId3"/>
              </a:buBlip>
              <a:defRPr/>
            </a:pPr>
            <a:endParaRPr lang="en-US" altLang="zh-CN" sz="1600" spc="-53" dirty="0" smtClean="0">
              <a:ln>
                <a:solidFill>
                  <a:schemeClr val="tx2"/>
                </a:solidFill>
              </a:ln>
              <a:solidFill>
                <a:schemeClr val="tx1"/>
              </a:solidFill>
              <a:latin typeface="Segoe UI" pitchFamily="34" charset="0"/>
              <a:ea typeface="Segoe UI" pitchFamily="34" charset="0"/>
              <a:cs typeface="Segoe UI" pitchFamily="34" charset="0"/>
            </a:endParaRPr>
          </a:p>
        </p:txBody>
      </p:sp>
      <p:sp>
        <p:nvSpPr>
          <p:cNvPr id="125" name="Rectangle 124"/>
          <p:cNvSpPr/>
          <p:nvPr/>
        </p:nvSpPr>
        <p:spPr>
          <a:xfrm>
            <a:off x="325277" y="3112262"/>
            <a:ext cx="5757562" cy="664797"/>
          </a:xfrm>
          <a:prstGeom prst="rect">
            <a:avLst/>
          </a:prstGeom>
        </p:spPr>
        <p:txBody>
          <a:bodyPr wrap="square" lIns="0" tIns="0" rIns="0" bIns="0" anchor="ctr" anchorCtr="0">
            <a:spAutoFit/>
          </a:bodyPr>
          <a:lstStyle/>
          <a:p>
            <a:pPr lvl="0" algn="ctr" fontAlgn="base">
              <a:lnSpc>
                <a:spcPct val="90000"/>
              </a:lnSpc>
              <a:spcBef>
                <a:spcPts val="631"/>
              </a:spcBef>
              <a:spcAft>
                <a:spcPct val="0"/>
              </a:spcAft>
              <a:defRPr/>
            </a:pPr>
            <a:r>
              <a:rPr lang="en-US" altLang="zh-CN" sz="4800" spc="-200" dirty="0" smtClean="0"/>
              <a:t>Private</a:t>
            </a:r>
          </a:p>
        </p:txBody>
      </p:sp>
      <p:sp>
        <p:nvSpPr>
          <p:cNvPr id="126" name="Rectangle 125"/>
          <p:cNvSpPr/>
          <p:nvPr/>
        </p:nvSpPr>
        <p:spPr>
          <a:xfrm>
            <a:off x="6082839" y="3112262"/>
            <a:ext cx="5869932" cy="664797"/>
          </a:xfrm>
          <a:prstGeom prst="rect">
            <a:avLst/>
          </a:prstGeom>
        </p:spPr>
        <p:txBody>
          <a:bodyPr wrap="square" lIns="0" tIns="0" rIns="0" bIns="0" anchor="ctr" anchorCtr="0">
            <a:spAutoFit/>
          </a:bodyPr>
          <a:lstStyle/>
          <a:p>
            <a:pPr algn="ctr" fontAlgn="base">
              <a:lnSpc>
                <a:spcPct val="90000"/>
              </a:lnSpc>
              <a:spcBef>
                <a:spcPts val="631"/>
              </a:spcBef>
              <a:spcAft>
                <a:spcPct val="0"/>
              </a:spcAft>
              <a:defRPr/>
            </a:pPr>
            <a:r>
              <a:rPr lang="en-US" altLang="zh-CN" sz="4800" spc="-200" dirty="0" smtClean="0"/>
              <a:t>Public </a:t>
            </a:r>
          </a:p>
        </p:txBody>
      </p:sp>
      <p:pic>
        <p:nvPicPr>
          <p:cNvPr id="128"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566132" y="4210050"/>
            <a:ext cx="3048573" cy="2876550"/>
          </a:xfrm>
          <a:prstGeom prst="rect">
            <a:avLst/>
          </a:prstGeom>
          <a:noFill/>
          <a:ln>
            <a:noFill/>
          </a:ln>
        </p:spPr>
      </p:pic>
      <p:pic>
        <p:nvPicPr>
          <p:cNvPr id="130"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1790374" y="4210050"/>
            <a:ext cx="3048573" cy="2876550"/>
          </a:xfrm>
          <a:prstGeom prst="rect">
            <a:avLst/>
          </a:prstGeom>
          <a:noFill/>
          <a:ln>
            <a:noFill/>
          </a:ln>
        </p:spPr>
      </p:pic>
      <p:pic>
        <p:nvPicPr>
          <p:cNvPr id="131"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3014617" y="4210050"/>
            <a:ext cx="3048573" cy="2876550"/>
          </a:xfrm>
          <a:prstGeom prst="rect">
            <a:avLst/>
          </a:prstGeom>
          <a:noFill/>
          <a:ln>
            <a:noFill/>
          </a:ln>
        </p:spPr>
      </p:pic>
      <p:pic>
        <p:nvPicPr>
          <p:cNvPr id="1032" name="Picture 8" descr="D:\DVD_ART35\Artwork_Imagery\Brand Photos\Scenarios\FY09 Brand Consumer - no exp\couple man woman outdoors sitting talking laptop.png" hidden="1"/>
          <p:cNvPicPr>
            <a:picLocks noChangeAspect="1" noChangeArrowheads="1"/>
          </p:cNvPicPr>
          <p:nvPr/>
        </p:nvPicPr>
        <p:blipFill>
          <a:blip r:embed="rId6" cstate="screen"/>
          <a:srcRect/>
          <a:stretch>
            <a:fillRect/>
          </a:stretch>
        </p:blipFill>
        <p:spPr bwMode="auto">
          <a:xfrm>
            <a:off x="7859254" y="1553147"/>
            <a:ext cx="4405752" cy="2717708"/>
          </a:xfrm>
          <a:prstGeom prst="rect">
            <a:avLst/>
          </a:prstGeom>
          <a:noFill/>
        </p:spPr>
      </p:pic>
      <p:pic>
        <p:nvPicPr>
          <p:cNvPr id="1031" name="Picture 7" descr="D:\DVD_ART35\Artwork_Imagery\Brand Photos\Scenarios\FY09 Brand Consumer - no exp\woman home sitting computer desk.png" hidden="1"/>
          <p:cNvPicPr>
            <a:picLocks noChangeAspect="1" noChangeArrowheads="1"/>
          </p:cNvPicPr>
          <p:nvPr/>
        </p:nvPicPr>
        <p:blipFill>
          <a:blip r:embed="rId7" cstate="screen"/>
          <a:srcRect/>
          <a:stretch>
            <a:fillRect/>
          </a:stretch>
        </p:blipFill>
        <p:spPr bwMode="auto">
          <a:xfrm>
            <a:off x="3885187" y="1413935"/>
            <a:ext cx="4261857" cy="2665219"/>
          </a:xfrm>
          <a:prstGeom prst="rect">
            <a:avLst/>
          </a:prstGeom>
          <a:noFill/>
        </p:spPr>
      </p:pic>
      <p:pic>
        <p:nvPicPr>
          <p:cNvPr id="1030" name="Picture 6" descr="D:\DVD_ART35\Artwork_Imagery\Brand Photos\Scenarios\FY09 Brand Consumer - no exp\man sitting outdoors cell phone laptop working.png" hidden="1"/>
          <p:cNvPicPr>
            <a:picLocks noChangeAspect="1" noChangeArrowheads="1"/>
          </p:cNvPicPr>
          <p:nvPr/>
        </p:nvPicPr>
        <p:blipFill>
          <a:blip r:embed="rId8" cstate="screen"/>
          <a:srcRect/>
          <a:stretch>
            <a:fillRect/>
          </a:stretch>
        </p:blipFill>
        <p:spPr bwMode="auto">
          <a:xfrm>
            <a:off x="152362" y="1761473"/>
            <a:ext cx="4080998" cy="2606697"/>
          </a:xfrm>
          <a:prstGeom prst="rect">
            <a:avLst/>
          </a:prstGeom>
          <a:noFill/>
        </p:spPr>
      </p:pic>
      <p:sp>
        <p:nvSpPr>
          <p:cNvPr id="50" name="Rectangle 49"/>
          <p:cNvSpPr/>
          <p:nvPr/>
        </p:nvSpPr>
        <p:spPr>
          <a:xfrm>
            <a:off x="-7794" y="2034469"/>
            <a:ext cx="12188825" cy="480131"/>
          </a:xfrm>
          <a:prstGeom prst="rect">
            <a:avLst/>
          </a:prstGeom>
        </p:spPr>
        <p:txBody>
          <a:bodyPr wrap="square">
            <a:spAutoFit/>
          </a:bodyPr>
          <a:lstStyle/>
          <a:p>
            <a:pPr algn="ctr">
              <a:lnSpc>
                <a:spcPct val="90000"/>
              </a:lnSpc>
              <a:spcBef>
                <a:spcPct val="0"/>
              </a:spcBef>
            </a:pPr>
            <a:r>
              <a:rPr lang="en-US" altLang="zh-CN" sz="2800" spc="-150" dirty="0" smtClean="0">
                <a:ln w="3175">
                  <a:noFill/>
                </a:ln>
              </a:rPr>
              <a:t>Enabling the Foundation for Clouds</a:t>
            </a:r>
          </a:p>
        </p:txBody>
      </p:sp>
      <p:sp>
        <p:nvSpPr>
          <p:cNvPr id="53" name="Freeform 6"/>
          <p:cNvSpPr>
            <a:spLocks/>
          </p:cNvSpPr>
          <p:nvPr/>
        </p:nvSpPr>
        <p:spPr bwMode="auto">
          <a:xfrm>
            <a:off x="4171528" y="3103105"/>
            <a:ext cx="3946912" cy="636224"/>
          </a:xfrm>
          <a:custGeom>
            <a:avLst/>
            <a:gdLst/>
            <a:ahLst/>
            <a:cxnLst>
              <a:cxn ang="0">
                <a:pos x="678" y="0"/>
              </a:cxn>
              <a:cxn ang="0">
                <a:pos x="673" y="146"/>
              </a:cxn>
              <a:cxn ang="0">
                <a:pos x="746" y="155"/>
              </a:cxn>
              <a:cxn ang="0">
                <a:pos x="881" y="170"/>
              </a:cxn>
              <a:cxn ang="0">
                <a:pos x="1089" y="189"/>
              </a:cxn>
              <a:cxn ang="0">
                <a:pos x="1377" y="207"/>
              </a:cxn>
              <a:cxn ang="0">
                <a:pos x="1746" y="224"/>
              </a:cxn>
              <a:cxn ang="0">
                <a:pos x="2204" y="238"/>
              </a:cxn>
              <a:cxn ang="0">
                <a:pos x="2466" y="245"/>
              </a:cxn>
              <a:cxn ang="0">
                <a:pos x="2752" y="248"/>
              </a:cxn>
              <a:cxn ang="0">
                <a:pos x="3064" y="248"/>
              </a:cxn>
              <a:cxn ang="0">
                <a:pos x="3217" y="248"/>
              </a:cxn>
              <a:cxn ang="0">
                <a:pos x="3510" y="245"/>
              </a:cxn>
              <a:cxn ang="0">
                <a:pos x="3782" y="243"/>
              </a:cxn>
              <a:cxn ang="0">
                <a:pos x="4146" y="233"/>
              </a:cxn>
              <a:cxn ang="0">
                <a:pos x="4557" y="217"/>
              </a:cxn>
              <a:cxn ang="0">
                <a:pos x="4885" y="198"/>
              </a:cxn>
              <a:cxn ang="0">
                <a:pos x="5136" y="179"/>
              </a:cxn>
              <a:cxn ang="0">
                <a:pos x="5310" y="163"/>
              </a:cxn>
              <a:cxn ang="0">
                <a:pos x="5412" y="151"/>
              </a:cxn>
              <a:cxn ang="0">
                <a:pos x="5443" y="2"/>
              </a:cxn>
              <a:cxn ang="0">
                <a:pos x="5447" y="980"/>
              </a:cxn>
              <a:cxn ang="0">
                <a:pos x="5454" y="845"/>
              </a:cxn>
              <a:cxn ang="0">
                <a:pos x="5379" y="836"/>
              </a:cxn>
              <a:cxn ang="0">
                <a:pos x="5242" y="822"/>
              </a:cxn>
              <a:cxn ang="0">
                <a:pos x="5029" y="805"/>
              </a:cxn>
              <a:cxn ang="0">
                <a:pos x="4739" y="786"/>
              </a:cxn>
              <a:cxn ang="0">
                <a:pos x="4370" y="767"/>
              </a:cxn>
              <a:cxn ang="0">
                <a:pos x="3914" y="753"/>
              </a:cxn>
              <a:cxn ang="0">
                <a:pos x="3652" y="748"/>
              </a:cxn>
              <a:cxn ang="0">
                <a:pos x="3369" y="744"/>
              </a:cxn>
              <a:cxn ang="0">
                <a:pos x="3064" y="744"/>
              </a:cxn>
              <a:cxn ang="0">
                <a:pos x="2908" y="744"/>
              </a:cxn>
              <a:cxn ang="0">
                <a:pos x="2615" y="746"/>
              </a:cxn>
              <a:cxn ang="0">
                <a:pos x="2343" y="751"/>
              </a:cxn>
              <a:cxn ang="0">
                <a:pos x="1980" y="760"/>
              </a:cxn>
              <a:cxn ang="0">
                <a:pos x="1569" y="777"/>
              </a:cxn>
              <a:cxn ang="0">
                <a:pos x="1243" y="793"/>
              </a:cxn>
              <a:cxn ang="0">
                <a:pos x="992" y="812"/>
              </a:cxn>
              <a:cxn ang="0">
                <a:pos x="817" y="829"/>
              </a:cxn>
              <a:cxn ang="0">
                <a:pos x="716" y="841"/>
              </a:cxn>
              <a:cxn ang="0">
                <a:pos x="683" y="987"/>
              </a:cxn>
              <a:cxn ang="0">
                <a:pos x="0" y="493"/>
              </a:cxn>
            </a:cxnLst>
            <a:rect l="0" t="0" r="r" b="b"/>
            <a:pathLst>
              <a:path w="6123" h="987">
                <a:moveTo>
                  <a:pt x="0" y="493"/>
                </a:moveTo>
                <a:lnTo>
                  <a:pt x="678" y="0"/>
                </a:lnTo>
                <a:lnTo>
                  <a:pt x="673" y="146"/>
                </a:lnTo>
                <a:lnTo>
                  <a:pt x="673" y="146"/>
                </a:lnTo>
                <a:lnTo>
                  <a:pt x="704" y="151"/>
                </a:lnTo>
                <a:lnTo>
                  <a:pt x="746" y="155"/>
                </a:lnTo>
                <a:lnTo>
                  <a:pt x="803" y="163"/>
                </a:lnTo>
                <a:lnTo>
                  <a:pt x="881" y="170"/>
                </a:lnTo>
                <a:lnTo>
                  <a:pt x="976" y="179"/>
                </a:lnTo>
                <a:lnTo>
                  <a:pt x="1089" y="189"/>
                </a:lnTo>
                <a:lnTo>
                  <a:pt x="1224" y="198"/>
                </a:lnTo>
                <a:lnTo>
                  <a:pt x="1377" y="207"/>
                </a:lnTo>
                <a:lnTo>
                  <a:pt x="1552" y="217"/>
                </a:lnTo>
                <a:lnTo>
                  <a:pt x="1746" y="224"/>
                </a:lnTo>
                <a:lnTo>
                  <a:pt x="1963" y="233"/>
                </a:lnTo>
                <a:lnTo>
                  <a:pt x="2204" y="238"/>
                </a:lnTo>
                <a:lnTo>
                  <a:pt x="2332" y="243"/>
                </a:lnTo>
                <a:lnTo>
                  <a:pt x="2466" y="245"/>
                </a:lnTo>
                <a:lnTo>
                  <a:pt x="2606" y="245"/>
                </a:lnTo>
                <a:lnTo>
                  <a:pt x="2752" y="248"/>
                </a:lnTo>
                <a:lnTo>
                  <a:pt x="2906" y="248"/>
                </a:lnTo>
                <a:lnTo>
                  <a:pt x="3064" y="248"/>
                </a:lnTo>
                <a:lnTo>
                  <a:pt x="3064" y="248"/>
                </a:lnTo>
                <a:lnTo>
                  <a:pt x="3217" y="248"/>
                </a:lnTo>
                <a:lnTo>
                  <a:pt x="3366" y="248"/>
                </a:lnTo>
                <a:lnTo>
                  <a:pt x="3510" y="245"/>
                </a:lnTo>
                <a:lnTo>
                  <a:pt x="3650" y="245"/>
                </a:lnTo>
                <a:lnTo>
                  <a:pt x="3782" y="243"/>
                </a:lnTo>
                <a:lnTo>
                  <a:pt x="3910" y="238"/>
                </a:lnTo>
                <a:lnTo>
                  <a:pt x="4146" y="233"/>
                </a:lnTo>
                <a:lnTo>
                  <a:pt x="4363" y="226"/>
                </a:lnTo>
                <a:lnTo>
                  <a:pt x="4557" y="217"/>
                </a:lnTo>
                <a:lnTo>
                  <a:pt x="4732" y="207"/>
                </a:lnTo>
                <a:lnTo>
                  <a:pt x="4885" y="198"/>
                </a:lnTo>
                <a:lnTo>
                  <a:pt x="5020" y="189"/>
                </a:lnTo>
                <a:lnTo>
                  <a:pt x="5136" y="179"/>
                </a:lnTo>
                <a:lnTo>
                  <a:pt x="5232" y="170"/>
                </a:lnTo>
                <a:lnTo>
                  <a:pt x="5310" y="163"/>
                </a:lnTo>
                <a:lnTo>
                  <a:pt x="5369" y="158"/>
                </a:lnTo>
                <a:lnTo>
                  <a:pt x="5412" y="151"/>
                </a:lnTo>
                <a:lnTo>
                  <a:pt x="5445" y="148"/>
                </a:lnTo>
                <a:lnTo>
                  <a:pt x="5443" y="2"/>
                </a:lnTo>
                <a:lnTo>
                  <a:pt x="6123" y="498"/>
                </a:lnTo>
                <a:lnTo>
                  <a:pt x="5447" y="980"/>
                </a:lnTo>
                <a:lnTo>
                  <a:pt x="5454" y="845"/>
                </a:lnTo>
                <a:lnTo>
                  <a:pt x="5454" y="845"/>
                </a:lnTo>
                <a:lnTo>
                  <a:pt x="5421" y="841"/>
                </a:lnTo>
                <a:lnTo>
                  <a:pt x="5379" y="836"/>
                </a:lnTo>
                <a:lnTo>
                  <a:pt x="5317" y="831"/>
                </a:lnTo>
                <a:lnTo>
                  <a:pt x="5242" y="822"/>
                </a:lnTo>
                <a:lnTo>
                  <a:pt x="5145" y="812"/>
                </a:lnTo>
                <a:lnTo>
                  <a:pt x="5029" y="805"/>
                </a:lnTo>
                <a:lnTo>
                  <a:pt x="4895" y="793"/>
                </a:lnTo>
                <a:lnTo>
                  <a:pt x="4739" y="786"/>
                </a:lnTo>
                <a:lnTo>
                  <a:pt x="4564" y="777"/>
                </a:lnTo>
                <a:lnTo>
                  <a:pt x="4370" y="767"/>
                </a:lnTo>
                <a:lnTo>
                  <a:pt x="4153" y="760"/>
                </a:lnTo>
                <a:lnTo>
                  <a:pt x="3914" y="753"/>
                </a:lnTo>
                <a:lnTo>
                  <a:pt x="3787" y="751"/>
                </a:lnTo>
                <a:lnTo>
                  <a:pt x="3652" y="748"/>
                </a:lnTo>
                <a:lnTo>
                  <a:pt x="3513" y="746"/>
                </a:lnTo>
                <a:lnTo>
                  <a:pt x="3369" y="744"/>
                </a:lnTo>
                <a:lnTo>
                  <a:pt x="3220" y="744"/>
                </a:lnTo>
                <a:lnTo>
                  <a:pt x="3064" y="744"/>
                </a:lnTo>
                <a:lnTo>
                  <a:pt x="3064" y="744"/>
                </a:lnTo>
                <a:lnTo>
                  <a:pt x="2908" y="744"/>
                </a:lnTo>
                <a:lnTo>
                  <a:pt x="2759" y="744"/>
                </a:lnTo>
                <a:lnTo>
                  <a:pt x="2615" y="746"/>
                </a:lnTo>
                <a:lnTo>
                  <a:pt x="2478" y="748"/>
                </a:lnTo>
                <a:lnTo>
                  <a:pt x="2343" y="751"/>
                </a:lnTo>
                <a:lnTo>
                  <a:pt x="2218" y="753"/>
                </a:lnTo>
                <a:lnTo>
                  <a:pt x="1980" y="760"/>
                </a:lnTo>
                <a:lnTo>
                  <a:pt x="1765" y="767"/>
                </a:lnTo>
                <a:lnTo>
                  <a:pt x="1569" y="777"/>
                </a:lnTo>
                <a:lnTo>
                  <a:pt x="1396" y="786"/>
                </a:lnTo>
                <a:lnTo>
                  <a:pt x="1243" y="793"/>
                </a:lnTo>
                <a:lnTo>
                  <a:pt x="1108" y="803"/>
                </a:lnTo>
                <a:lnTo>
                  <a:pt x="992" y="812"/>
                </a:lnTo>
                <a:lnTo>
                  <a:pt x="895" y="822"/>
                </a:lnTo>
                <a:lnTo>
                  <a:pt x="817" y="829"/>
                </a:lnTo>
                <a:lnTo>
                  <a:pt x="758" y="836"/>
                </a:lnTo>
                <a:lnTo>
                  <a:pt x="716" y="841"/>
                </a:lnTo>
                <a:lnTo>
                  <a:pt x="683" y="845"/>
                </a:lnTo>
                <a:lnTo>
                  <a:pt x="683" y="987"/>
                </a:lnTo>
                <a:lnTo>
                  <a:pt x="0" y="493"/>
                </a:lnTo>
                <a:lnTo>
                  <a:pt x="0" y="493"/>
                </a:lnTo>
                <a:close/>
              </a:path>
            </a:pathLst>
          </a:custGeom>
          <a:gradFill flip="none" rotWithShape="1">
            <a:gsLst>
              <a:gs pos="0">
                <a:schemeClr val="tx1"/>
              </a:gs>
              <a:gs pos="40000">
                <a:schemeClr val="tx1">
                  <a:alpha val="0"/>
                </a:schemeClr>
              </a:gs>
              <a:gs pos="60000">
                <a:schemeClr val="tx1">
                  <a:alpha val="0"/>
                </a:schemeClr>
              </a:gs>
              <a:gs pos="100000">
                <a:schemeClr val="tx1"/>
              </a:gs>
            </a:gsLst>
            <a:lin ang="0" scaled="1"/>
            <a:tileRect/>
          </a:gradFill>
          <a:ln w="9525">
            <a:noFill/>
            <a:round/>
            <a:headEnd/>
            <a:tailEnd/>
          </a:ln>
          <a:effectLst>
            <a:outerShdw blurRad="381000" algn="ctr" rotWithShape="0">
              <a:schemeClr val="tx1">
                <a:alpha val="7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7" name="Title 46"/>
          <p:cNvSpPr>
            <a:spLocks noGrp="1"/>
          </p:cNvSpPr>
          <p:nvPr>
            <p:ph type="title"/>
          </p:nvPr>
        </p:nvSpPr>
        <p:spPr/>
        <p:txBody>
          <a:bodyPr/>
          <a:lstStyle/>
          <a:p>
            <a:r>
              <a:rPr dirty="0" smtClean="0"/>
              <a:t>Evolving O</a:t>
            </a:r>
            <a:r>
              <a:rPr lang="en-US" dirty="0" smtClean="0"/>
              <a:t>ur Investments</a:t>
            </a:r>
            <a:endParaRPr lang="en-US" dirty="0"/>
          </a:p>
        </p:txBody>
      </p:sp>
      <p:grpSp>
        <p:nvGrpSpPr>
          <p:cNvPr id="2" name="Group 99"/>
          <p:cNvGrpSpPr/>
          <p:nvPr/>
        </p:nvGrpSpPr>
        <p:grpSpPr>
          <a:xfrm>
            <a:off x="6591818" y="3475284"/>
            <a:ext cx="5254656" cy="3382716"/>
            <a:chOff x="7374016" y="2341487"/>
            <a:chExt cx="5254656" cy="3382716"/>
          </a:xfrm>
        </p:grpSpPr>
        <p:pic>
          <p:nvPicPr>
            <p:cNvPr id="54" name="Picture 3" descr="\\eventsql\dvd\Online_ART\DVD_ART36\Artwork_Imagery\Icons - Illustrations\Internet Clouds web\internet cloud.png"/>
            <p:cNvPicPr>
              <a:picLocks noChangeAspect="1" noChangeArrowheads="1"/>
            </p:cNvPicPr>
            <p:nvPr/>
          </p:nvPicPr>
          <p:blipFill>
            <a:blip r:embed="rId9" cstate="screen"/>
            <a:srcRect/>
            <a:stretch>
              <a:fillRect/>
            </a:stretch>
          </p:blipFill>
          <p:spPr bwMode="auto">
            <a:xfrm>
              <a:off x="7374016" y="2341487"/>
              <a:ext cx="4694159" cy="3382716"/>
            </a:xfrm>
            <a:prstGeom prst="rect">
              <a:avLst/>
            </a:prstGeom>
            <a:noFill/>
          </p:spPr>
        </p:pic>
        <p:sp>
          <p:nvSpPr>
            <p:cNvPr id="55" name="TextBox 54"/>
            <p:cNvSpPr txBox="1"/>
            <p:nvPr/>
          </p:nvSpPr>
          <p:spPr>
            <a:xfrm>
              <a:off x="11296210" y="4775966"/>
              <a:ext cx="1055863" cy="646331"/>
            </a:xfrm>
            <a:prstGeom prst="rect">
              <a:avLst/>
            </a:prstGeom>
            <a:noFill/>
          </p:spPr>
          <p:txBody>
            <a:bodyPr wrap="square" rtlCol="0">
              <a:spAutoFit/>
            </a:bodyPr>
            <a:lstStyle/>
            <a:p>
              <a:r>
                <a:rPr lang="en-US" b="1" dirty="0" smtClean="0">
                  <a:solidFill>
                    <a:schemeClr val="bg1"/>
                  </a:solidFill>
                </a:rPr>
                <a:t>Hosting </a:t>
              </a:r>
            </a:p>
            <a:p>
              <a:r>
                <a:rPr lang="en-US" b="1" dirty="0" smtClean="0">
                  <a:solidFill>
                    <a:schemeClr val="bg1"/>
                  </a:solidFill>
                </a:rPr>
                <a:t>Partners</a:t>
              </a:r>
            </a:p>
          </p:txBody>
        </p:sp>
        <p:grpSp>
          <p:nvGrpSpPr>
            <p:cNvPr id="3" name="Group 128"/>
            <p:cNvGrpSpPr/>
            <p:nvPr/>
          </p:nvGrpSpPr>
          <p:grpSpPr>
            <a:xfrm>
              <a:off x="8181977" y="4179812"/>
              <a:ext cx="2522114" cy="1150978"/>
              <a:chOff x="8550143" y="4672614"/>
              <a:chExt cx="2025738" cy="944732"/>
            </a:xfrm>
          </p:grpSpPr>
          <p:pic>
            <p:nvPicPr>
              <p:cNvPr id="58"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550143" y="4715144"/>
                <a:ext cx="285542" cy="466265"/>
              </a:xfrm>
              <a:prstGeom prst="rect">
                <a:avLst/>
              </a:prstGeom>
              <a:noFill/>
            </p:spPr>
          </p:pic>
          <p:pic>
            <p:nvPicPr>
              <p:cNvPr id="59"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702543" y="4867544"/>
                <a:ext cx="285542" cy="466265"/>
              </a:xfrm>
              <a:prstGeom prst="rect">
                <a:avLst/>
              </a:prstGeom>
              <a:noFill/>
            </p:spPr>
          </p:pic>
          <p:pic>
            <p:nvPicPr>
              <p:cNvPr id="60"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854943" y="5019944"/>
                <a:ext cx="285542" cy="466265"/>
              </a:xfrm>
              <a:prstGeom prst="rect">
                <a:avLst/>
              </a:prstGeom>
              <a:noFill/>
            </p:spPr>
          </p:pic>
          <p:pic>
            <p:nvPicPr>
              <p:cNvPr id="61"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985539" y="4672614"/>
                <a:ext cx="285542" cy="466265"/>
              </a:xfrm>
              <a:prstGeom prst="rect">
                <a:avLst/>
              </a:prstGeom>
              <a:noFill/>
            </p:spPr>
          </p:pic>
          <p:pic>
            <p:nvPicPr>
              <p:cNvPr id="62"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10137939" y="4825014"/>
                <a:ext cx="285542" cy="466265"/>
              </a:xfrm>
              <a:prstGeom prst="rect">
                <a:avLst/>
              </a:prstGeom>
              <a:noFill/>
            </p:spPr>
          </p:pic>
          <p:pic>
            <p:nvPicPr>
              <p:cNvPr id="66"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10290339" y="4977414"/>
                <a:ext cx="285542" cy="466265"/>
              </a:xfrm>
              <a:prstGeom prst="rect">
                <a:avLst/>
              </a:prstGeom>
              <a:noFill/>
            </p:spPr>
          </p:pic>
          <p:pic>
            <p:nvPicPr>
              <p:cNvPr id="67"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549604" y="4704512"/>
                <a:ext cx="285542" cy="466265"/>
              </a:xfrm>
              <a:prstGeom prst="rect">
                <a:avLst/>
              </a:prstGeom>
              <a:noFill/>
            </p:spPr>
          </p:pic>
          <p:pic>
            <p:nvPicPr>
              <p:cNvPr id="69"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702004" y="4856912"/>
                <a:ext cx="285542" cy="466265"/>
              </a:xfrm>
              <a:prstGeom prst="rect">
                <a:avLst/>
              </a:prstGeom>
              <a:noFill/>
            </p:spPr>
          </p:pic>
          <p:pic>
            <p:nvPicPr>
              <p:cNvPr id="70"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854404" y="5009312"/>
                <a:ext cx="285542" cy="466265"/>
              </a:xfrm>
              <a:prstGeom prst="rect">
                <a:avLst/>
              </a:prstGeom>
              <a:noFill/>
            </p:spPr>
          </p:pic>
          <p:pic>
            <p:nvPicPr>
              <p:cNvPr id="71"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017971" y="4693881"/>
                <a:ext cx="285542" cy="466265"/>
              </a:xfrm>
              <a:prstGeom prst="rect">
                <a:avLst/>
              </a:prstGeom>
              <a:noFill/>
            </p:spPr>
          </p:pic>
          <p:pic>
            <p:nvPicPr>
              <p:cNvPr id="72"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170371" y="4846281"/>
                <a:ext cx="285542" cy="466265"/>
              </a:xfrm>
              <a:prstGeom prst="rect">
                <a:avLst/>
              </a:prstGeom>
              <a:noFill/>
            </p:spPr>
          </p:pic>
          <p:pic>
            <p:nvPicPr>
              <p:cNvPr id="73"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322771" y="4998681"/>
                <a:ext cx="285542" cy="466265"/>
              </a:xfrm>
              <a:prstGeom prst="rect">
                <a:avLst/>
              </a:prstGeom>
              <a:noFill/>
            </p:spPr>
          </p:pic>
          <p:pic>
            <p:nvPicPr>
              <p:cNvPr id="74"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475171" y="5151081"/>
                <a:ext cx="285542" cy="466265"/>
              </a:xfrm>
              <a:prstGeom prst="rect">
                <a:avLst/>
              </a:prstGeom>
              <a:noFill/>
            </p:spPr>
          </p:pic>
        </p:grpSp>
        <p:grpSp>
          <p:nvGrpSpPr>
            <p:cNvPr id="4" name="Group 137"/>
            <p:cNvGrpSpPr/>
            <p:nvPr/>
          </p:nvGrpSpPr>
          <p:grpSpPr>
            <a:xfrm>
              <a:off x="8201027" y="2970141"/>
              <a:ext cx="2835098" cy="1034533"/>
              <a:chOff x="8495261" y="3814128"/>
              <a:chExt cx="2519619" cy="868480"/>
            </a:xfrm>
          </p:grpSpPr>
          <p:pic>
            <p:nvPicPr>
              <p:cNvPr id="86"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185246" y="3814128"/>
                <a:ext cx="429001" cy="429001"/>
              </a:xfrm>
              <a:prstGeom prst="rect">
                <a:avLst/>
              </a:prstGeom>
              <a:noFill/>
            </p:spPr>
          </p:pic>
          <p:pic>
            <p:nvPicPr>
              <p:cNvPr id="87"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303402" y="3987793"/>
                <a:ext cx="429001" cy="429001"/>
              </a:xfrm>
              <a:prstGeom prst="rect">
                <a:avLst/>
              </a:prstGeom>
              <a:noFill/>
            </p:spPr>
          </p:pic>
          <p:pic>
            <p:nvPicPr>
              <p:cNvPr id="88"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451338" y="4140193"/>
                <a:ext cx="429001" cy="429001"/>
              </a:xfrm>
              <a:prstGeom prst="rect">
                <a:avLst/>
              </a:prstGeom>
              <a:noFill/>
            </p:spPr>
          </p:pic>
          <p:pic>
            <p:nvPicPr>
              <p:cNvPr id="89"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585879" y="4250061"/>
                <a:ext cx="429001" cy="429001"/>
              </a:xfrm>
              <a:prstGeom prst="rect">
                <a:avLst/>
              </a:prstGeom>
              <a:noFill/>
            </p:spPr>
          </p:pic>
          <p:pic>
            <p:nvPicPr>
              <p:cNvPr id="90"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537251" y="3902732"/>
                <a:ext cx="429001" cy="429001"/>
              </a:xfrm>
              <a:prstGeom prst="rect">
                <a:avLst/>
              </a:prstGeom>
              <a:noFill/>
            </p:spPr>
          </p:pic>
          <p:pic>
            <p:nvPicPr>
              <p:cNvPr id="91"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689651" y="4055132"/>
                <a:ext cx="429001" cy="429001"/>
              </a:xfrm>
              <a:prstGeom prst="rect">
                <a:avLst/>
              </a:prstGeom>
              <a:noFill/>
            </p:spPr>
          </p:pic>
          <p:pic>
            <p:nvPicPr>
              <p:cNvPr id="92"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842051" y="4207532"/>
                <a:ext cx="429001" cy="429001"/>
              </a:xfrm>
              <a:prstGeom prst="rect">
                <a:avLst/>
              </a:prstGeom>
              <a:noFill/>
            </p:spPr>
          </p:pic>
          <p:pic>
            <p:nvPicPr>
              <p:cNvPr id="93"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005624" y="3945263"/>
                <a:ext cx="429001" cy="429001"/>
              </a:xfrm>
              <a:prstGeom prst="rect">
                <a:avLst/>
              </a:prstGeom>
              <a:noFill/>
            </p:spPr>
          </p:pic>
          <p:pic>
            <p:nvPicPr>
              <p:cNvPr id="94"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158024" y="4097663"/>
                <a:ext cx="429001" cy="429001"/>
              </a:xfrm>
              <a:prstGeom prst="rect">
                <a:avLst/>
              </a:prstGeom>
              <a:noFill/>
            </p:spPr>
          </p:pic>
          <p:pic>
            <p:nvPicPr>
              <p:cNvPr id="95"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310424" y="4250063"/>
                <a:ext cx="429001" cy="429001"/>
              </a:xfrm>
              <a:prstGeom prst="rect">
                <a:avLst/>
              </a:prstGeom>
              <a:noFill/>
            </p:spPr>
          </p:pic>
          <p:pic>
            <p:nvPicPr>
              <p:cNvPr id="96"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8495261" y="4126017"/>
                <a:ext cx="429001" cy="429001"/>
              </a:xfrm>
              <a:prstGeom prst="rect">
                <a:avLst/>
              </a:prstGeom>
              <a:noFill/>
            </p:spPr>
          </p:pic>
          <p:pic>
            <p:nvPicPr>
              <p:cNvPr id="97"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8612220" y="4253607"/>
                <a:ext cx="429001" cy="429001"/>
              </a:xfrm>
              <a:prstGeom prst="rect">
                <a:avLst/>
              </a:prstGeom>
              <a:noFill/>
            </p:spPr>
          </p:pic>
        </p:grpSp>
        <p:cxnSp>
          <p:nvCxnSpPr>
            <p:cNvPr id="98" name="Straight Connector 97"/>
            <p:cNvCxnSpPr/>
            <p:nvPr/>
          </p:nvCxnSpPr>
          <p:spPr>
            <a:xfrm>
              <a:off x="7591647" y="4064183"/>
              <a:ext cx="4247928" cy="342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9" name="Picture 98" descr="WinAzure_h_rgb_r.png"/>
            <p:cNvPicPr>
              <a:picLocks noChangeAspect="1"/>
            </p:cNvPicPr>
            <p:nvPr/>
          </p:nvPicPr>
          <p:blipFill>
            <a:blip r:embed="rId12" cstate="screen"/>
            <a:stretch>
              <a:fillRect/>
            </a:stretch>
          </p:blipFill>
          <p:spPr>
            <a:xfrm>
              <a:off x="10774638" y="2714664"/>
              <a:ext cx="1854034" cy="346703"/>
            </a:xfrm>
            <a:prstGeom prst="rect">
              <a:avLst/>
            </a:prstGeom>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opptyiStock_000000779795Medium.JPG"/>
          <p:cNvPicPr>
            <a:picLocks noChangeAspect="1"/>
          </p:cNvPicPr>
          <p:nvPr/>
        </p:nvPicPr>
        <p:blipFill>
          <a:blip r:embed="rId3" cstate="screen">
            <a:lum bright="-4000" contrast="-3000"/>
          </a:blip>
          <a:srcRect/>
          <a:stretch>
            <a:fillRect/>
          </a:stretch>
        </p:blipFill>
        <p:spPr>
          <a:xfrm>
            <a:off x="0" y="0"/>
            <a:ext cx="12188825" cy="6858000"/>
          </a:xfrm>
          <a:prstGeom prst="rect">
            <a:avLst/>
          </a:prstGeom>
        </p:spPr>
      </p:pic>
      <p:sp>
        <p:nvSpPr>
          <p:cNvPr id="17" name="Rectangle 16"/>
          <p:cNvSpPr/>
          <p:nvPr/>
        </p:nvSpPr>
        <p:spPr bwMode="auto">
          <a:xfrm>
            <a:off x="0" y="0"/>
            <a:ext cx="12188825" cy="6858000"/>
          </a:xfrm>
          <a:prstGeom prst="rect">
            <a:avLst/>
          </a:prstGeom>
          <a:noFill/>
          <a:ln>
            <a:headEnd type="none" w="med" len="med"/>
            <a:tailEnd type="none" w="med" len="med"/>
          </a:ln>
          <a:effectLst/>
          <a:scene3d>
            <a:camera prst="orthographicFront">
              <a:rot lat="0" lon="0" rev="0"/>
            </a:camera>
            <a:lightRig rig="brightRoom" dir="t"/>
          </a:scene3d>
          <a:sp3d prstMaterial="powder">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9218" name="Title 1"/>
          <p:cNvSpPr>
            <a:spLocks noGrp="1"/>
          </p:cNvSpPr>
          <p:nvPr>
            <p:ph type="title"/>
          </p:nvPr>
        </p:nvSpPr>
        <p:spPr/>
        <p:txBody>
          <a:bodyPr/>
          <a:lstStyle/>
          <a:p>
            <a:r>
              <a:rPr dirty="0" smtClean="0"/>
              <a:t>Evolution of Hosting Needs</a:t>
            </a:r>
            <a:endParaRPr lang="en-US" dirty="0" smtClean="0"/>
          </a:p>
        </p:txBody>
      </p:sp>
      <p:sp>
        <p:nvSpPr>
          <p:cNvPr id="5" name="TextBox 4"/>
          <p:cNvSpPr txBox="1"/>
          <p:nvPr/>
        </p:nvSpPr>
        <p:spPr>
          <a:xfrm>
            <a:off x="9534662" y="5453360"/>
            <a:ext cx="1935594" cy="523220"/>
          </a:xfrm>
          <a:prstGeom prst="rect">
            <a:avLst/>
          </a:prstGeom>
          <a:noFill/>
        </p:spPr>
        <p:txBody>
          <a:bodyPr wrap="none" rtlCol="0">
            <a:spAutoFit/>
          </a:bodyPr>
          <a:lstStyle/>
          <a:p>
            <a:pPr algn="ctr"/>
            <a:r>
              <a:rPr lang="en-US" sz="2800" b="1" dirty="0" smtClean="0"/>
              <a:t>Throughput</a:t>
            </a:r>
          </a:p>
        </p:txBody>
      </p:sp>
      <p:sp>
        <p:nvSpPr>
          <p:cNvPr id="6" name="TextBox 5"/>
          <p:cNvSpPr txBox="1"/>
          <p:nvPr/>
        </p:nvSpPr>
        <p:spPr>
          <a:xfrm>
            <a:off x="5837180" y="5000625"/>
            <a:ext cx="2322815" cy="954107"/>
          </a:xfrm>
          <a:prstGeom prst="rect">
            <a:avLst/>
          </a:prstGeom>
          <a:noFill/>
        </p:spPr>
        <p:txBody>
          <a:bodyPr wrap="none" rtlCol="0">
            <a:spAutoFit/>
          </a:bodyPr>
          <a:lstStyle/>
          <a:p>
            <a:pPr algn="ctr"/>
            <a:r>
              <a:rPr lang="en-US" sz="2800" b="1" dirty="0" smtClean="0"/>
              <a:t>Infrastructure </a:t>
            </a:r>
            <a:br>
              <a:rPr lang="en-US" sz="2800" b="1" dirty="0" smtClean="0"/>
            </a:br>
            <a:r>
              <a:rPr lang="en-US" sz="2800" b="1" dirty="0" smtClean="0"/>
              <a:t>Integration</a:t>
            </a:r>
            <a:endParaRPr lang="en-US" sz="1200" b="1" dirty="0" smtClean="0"/>
          </a:p>
        </p:txBody>
      </p:sp>
      <p:sp>
        <p:nvSpPr>
          <p:cNvPr id="7" name="TextBox 6"/>
          <p:cNvSpPr txBox="1"/>
          <p:nvPr/>
        </p:nvSpPr>
        <p:spPr>
          <a:xfrm>
            <a:off x="7707394" y="6167735"/>
            <a:ext cx="1390124" cy="523220"/>
          </a:xfrm>
          <a:prstGeom prst="rect">
            <a:avLst/>
          </a:prstGeom>
          <a:noFill/>
        </p:spPr>
        <p:txBody>
          <a:bodyPr wrap="none" rtlCol="0">
            <a:spAutoFit/>
          </a:bodyPr>
          <a:lstStyle/>
          <a:p>
            <a:pPr algn="ctr"/>
            <a:r>
              <a:rPr lang="en-US" sz="2800" b="1" dirty="0" smtClean="0"/>
              <a:t>Security</a:t>
            </a:r>
          </a:p>
        </p:txBody>
      </p:sp>
      <p:sp>
        <p:nvSpPr>
          <p:cNvPr id="8" name="TextBox 7"/>
          <p:cNvSpPr txBox="1"/>
          <p:nvPr/>
        </p:nvSpPr>
        <p:spPr>
          <a:xfrm>
            <a:off x="1581967" y="4763906"/>
            <a:ext cx="3042371" cy="954107"/>
          </a:xfrm>
          <a:prstGeom prst="rect">
            <a:avLst/>
          </a:prstGeom>
          <a:noFill/>
        </p:spPr>
        <p:txBody>
          <a:bodyPr wrap="none" rtlCol="0">
            <a:spAutoFit/>
          </a:bodyPr>
          <a:lstStyle/>
          <a:p>
            <a:pPr algn="ctr"/>
            <a:r>
              <a:rPr lang="en-US" sz="2800" b="1" dirty="0" smtClean="0"/>
              <a:t>Real-Time Visibility</a:t>
            </a:r>
            <a:br>
              <a:rPr lang="en-US" sz="2800" b="1" dirty="0" smtClean="0"/>
            </a:br>
            <a:r>
              <a:rPr lang="en-US" sz="2800" b="1" dirty="0" smtClean="0"/>
              <a:t>and Control</a:t>
            </a:r>
          </a:p>
        </p:txBody>
      </p:sp>
      <p:sp>
        <p:nvSpPr>
          <p:cNvPr id="9" name="TextBox 8"/>
          <p:cNvSpPr txBox="1"/>
          <p:nvPr/>
        </p:nvSpPr>
        <p:spPr>
          <a:xfrm>
            <a:off x="4827016" y="1157909"/>
            <a:ext cx="2821413" cy="738664"/>
          </a:xfrm>
          <a:prstGeom prst="rect">
            <a:avLst/>
          </a:prstGeom>
          <a:noFill/>
        </p:spPr>
        <p:txBody>
          <a:bodyPr wrap="none" rtlCol="0">
            <a:spAutoFit/>
          </a:bodyPr>
          <a:lstStyle/>
          <a:p>
            <a:pPr algn="ctr"/>
            <a:r>
              <a:rPr lang="en-US" sz="2800" b="1" dirty="0" smtClean="0"/>
              <a:t>Instant Scalability</a:t>
            </a:r>
          </a:p>
          <a:p>
            <a:pPr algn="ctr"/>
            <a:r>
              <a:rPr lang="en-US" sz="1400" b="1" dirty="0" smtClean="0"/>
              <a:t>Scale Up and Down</a:t>
            </a:r>
          </a:p>
        </p:txBody>
      </p:sp>
      <p:sp>
        <p:nvSpPr>
          <p:cNvPr id="10" name="TextBox 9"/>
          <p:cNvSpPr txBox="1"/>
          <p:nvPr/>
        </p:nvSpPr>
        <p:spPr>
          <a:xfrm>
            <a:off x="8994824" y="624066"/>
            <a:ext cx="2600777" cy="523220"/>
          </a:xfrm>
          <a:prstGeom prst="rect">
            <a:avLst/>
          </a:prstGeom>
          <a:noFill/>
        </p:spPr>
        <p:txBody>
          <a:bodyPr wrap="none" rtlCol="0">
            <a:spAutoFit/>
          </a:bodyPr>
          <a:lstStyle/>
          <a:p>
            <a:pPr algn="ctr"/>
            <a:r>
              <a:rPr lang="en-US" sz="2800" b="1" dirty="0" smtClean="0"/>
              <a:t>High Availability</a:t>
            </a:r>
          </a:p>
        </p:txBody>
      </p:sp>
      <p:sp>
        <p:nvSpPr>
          <p:cNvPr id="11" name="TextBox 10"/>
          <p:cNvSpPr txBox="1"/>
          <p:nvPr/>
        </p:nvSpPr>
        <p:spPr>
          <a:xfrm>
            <a:off x="10158839" y="3249681"/>
            <a:ext cx="1377301" cy="523220"/>
          </a:xfrm>
          <a:prstGeom prst="rect">
            <a:avLst/>
          </a:prstGeom>
          <a:noFill/>
        </p:spPr>
        <p:txBody>
          <a:bodyPr wrap="none" rtlCol="0">
            <a:spAutoFit/>
          </a:bodyPr>
          <a:lstStyle/>
          <a:p>
            <a:pPr algn="ctr"/>
            <a:r>
              <a:rPr lang="en-US" sz="2800" b="1" dirty="0" smtClean="0"/>
              <a:t>Support</a:t>
            </a:r>
          </a:p>
        </p:txBody>
      </p:sp>
      <p:sp>
        <p:nvSpPr>
          <p:cNvPr id="12" name="TextBox 11"/>
          <p:cNvSpPr txBox="1"/>
          <p:nvPr/>
        </p:nvSpPr>
        <p:spPr>
          <a:xfrm>
            <a:off x="1686186" y="6167735"/>
            <a:ext cx="3628622" cy="523220"/>
          </a:xfrm>
          <a:prstGeom prst="rect">
            <a:avLst/>
          </a:prstGeom>
          <a:noFill/>
        </p:spPr>
        <p:txBody>
          <a:bodyPr wrap="none" rtlCol="0">
            <a:spAutoFit/>
          </a:bodyPr>
          <a:lstStyle/>
          <a:p>
            <a:pPr algn="ctr"/>
            <a:r>
              <a:rPr lang="en-US" sz="2800" b="1" dirty="0" smtClean="0"/>
              <a:t>Regulatory Compliance</a:t>
            </a:r>
          </a:p>
        </p:txBody>
      </p:sp>
      <p:sp>
        <p:nvSpPr>
          <p:cNvPr id="14" name="TextBox 13"/>
          <p:cNvSpPr txBox="1"/>
          <p:nvPr/>
        </p:nvSpPr>
        <p:spPr>
          <a:xfrm>
            <a:off x="1320863" y="1894185"/>
            <a:ext cx="2835521" cy="523220"/>
          </a:xfrm>
          <a:prstGeom prst="rect">
            <a:avLst/>
          </a:prstGeom>
          <a:noFill/>
        </p:spPr>
        <p:txBody>
          <a:bodyPr wrap="none" rtlCol="0">
            <a:spAutoFit/>
          </a:bodyPr>
          <a:lstStyle/>
          <a:p>
            <a:pPr algn="ctr"/>
            <a:r>
              <a:rPr lang="en-US" sz="2800" b="1" dirty="0" smtClean="0"/>
              <a:t>Disaster Recovery</a:t>
            </a:r>
          </a:p>
        </p:txBody>
      </p:sp>
      <p:sp>
        <p:nvSpPr>
          <p:cNvPr id="15" name="TextBox 14"/>
          <p:cNvSpPr txBox="1"/>
          <p:nvPr/>
        </p:nvSpPr>
        <p:spPr>
          <a:xfrm>
            <a:off x="8545195" y="4343400"/>
            <a:ext cx="2901756" cy="523220"/>
          </a:xfrm>
          <a:prstGeom prst="rect">
            <a:avLst/>
          </a:prstGeom>
          <a:noFill/>
        </p:spPr>
        <p:txBody>
          <a:bodyPr wrap="none" rtlCol="0">
            <a:spAutoFit/>
          </a:bodyPr>
          <a:lstStyle/>
          <a:p>
            <a:pPr algn="ctr"/>
            <a:r>
              <a:rPr lang="en-US" sz="2800" b="1" dirty="0" smtClean="0"/>
              <a:t>Virtual Appliances</a:t>
            </a:r>
          </a:p>
        </p:txBody>
      </p:sp>
      <p:sp>
        <p:nvSpPr>
          <p:cNvPr id="13" name="TextBox 12"/>
          <p:cNvSpPr txBox="1"/>
          <p:nvPr/>
        </p:nvSpPr>
        <p:spPr>
          <a:xfrm>
            <a:off x="4974909" y="4129193"/>
            <a:ext cx="2239011" cy="523220"/>
          </a:xfrm>
          <a:prstGeom prst="rect">
            <a:avLst/>
          </a:prstGeom>
          <a:noFill/>
        </p:spPr>
        <p:txBody>
          <a:bodyPr wrap="none" rtlCol="0">
            <a:spAutoFit/>
          </a:bodyPr>
          <a:lstStyle/>
          <a:p>
            <a:pPr algn="ctr"/>
            <a:r>
              <a:rPr lang="en-US" sz="2800" b="1" dirty="0" smtClean="0"/>
              <a:t>Pay as You Go</a:t>
            </a:r>
          </a:p>
        </p:txBody>
      </p:sp>
      <p:sp>
        <p:nvSpPr>
          <p:cNvPr id="16" name="TextBox 15"/>
          <p:cNvSpPr txBox="1"/>
          <p:nvPr/>
        </p:nvSpPr>
        <p:spPr>
          <a:xfrm>
            <a:off x="8342752" y="3710609"/>
            <a:ext cx="867545" cy="523220"/>
          </a:xfrm>
          <a:prstGeom prst="rect">
            <a:avLst/>
          </a:prstGeom>
          <a:noFill/>
        </p:spPr>
        <p:txBody>
          <a:bodyPr wrap="none" rtlCol="0">
            <a:spAutoFit/>
          </a:bodyPr>
          <a:lstStyle/>
          <a:p>
            <a:pPr algn="ctr"/>
            <a:r>
              <a:rPr lang="en-US" sz="2800" b="1" dirty="0" err="1" smtClean="0"/>
              <a:t>SLAs</a:t>
            </a:r>
            <a:endParaRPr lang="en-US" sz="28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735" y="1420813"/>
            <a:ext cx="11173090" cy="9316397"/>
          </a:xfrm>
        </p:spPr>
        <p:txBody>
          <a:bodyPr/>
          <a:lstStyle/>
          <a:p>
            <a:pPr algn="ctr">
              <a:buNone/>
            </a:pPr>
            <a:endParaRPr lang="en-US" sz="4200" b="1" dirty="0" smtClean="0"/>
          </a:p>
          <a:p>
            <a:pPr algn="ctr">
              <a:buNone/>
            </a:pPr>
            <a:r>
              <a:rPr lang="en-US" sz="4200" b="1" dirty="0" smtClean="0"/>
              <a:t>Therefore, it is real.</a:t>
            </a:r>
          </a:p>
          <a:p>
            <a:pPr algn="ctr">
              <a:buNone/>
            </a:pPr>
            <a:endParaRPr lang="en-US" sz="4200" b="1" dirty="0" smtClean="0"/>
          </a:p>
          <a:p>
            <a:pPr algn="ctr">
              <a:buNone/>
            </a:pPr>
            <a:r>
              <a:rPr lang="en-US" sz="4800" b="1" dirty="0" smtClean="0"/>
              <a:t>Partner Hosted Cloud &amp; </a:t>
            </a:r>
          </a:p>
          <a:p>
            <a:pPr algn="ctr">
              <a:buNone/>
            </a:pPr>
            <a:r>
              <a:rPr lang="en-US" sz="4800" b="1" dirty="0" smtClean="0"/>
              <a:t>Managed Services</a:t>
            </a:r>
          </a:p>
          <a:p>
            <a:endParaRPr lang="en-US" sz="4800" dirty="0" smtClean="0"/>
          </a:p>
          <a:p>
            <a:endParaRPr lang="en-US" sz="4800" dirty="0" smtClean="0"/>
          </a:p>
          <a:p>
            <a:endParaRPr lang="en-US" sz="4800" dirty="0" smtClean="0"/>
          </a:p>
          <a:p>
            <a:endParaRPr lang="en-US" sz="4800" dirty="0" smtClean="0"/>
          </a:p>
          <a:p>
            <a:endParaRPr lang="en-US" sz="4800" dirty="0" smtClean="0"/>
          </a:p>
          <a:p>
            <a:endParaRPr lang="en-US" sz="4800" dirty="0" smtClean="0"/>
          </a:p>
          <a:p>
            <a:pPr>
              <a:buNone/>
            </a:pPr>
            <a:endParaRPr lang="en-US" sz="48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mpass-iStock_000007346114Medium.JPG"/>
          <p:cNvPicPr>
            <a:picLocks noChangeAspect="1"/>
          </p:cNvPicPr>
          <p:nvPr/>
        </p:nvPicPr>
        <p:blipFill>
          <a:blip r:embed="rId3" cstate="screen"/>
          <a:stretch>
            <a:fillRect/>
          </a:stretch>
        </p:blipFill>
        <p:spPr>
          <a:xfrm>
            <a:off x="0" y="-38100"/>
            <a:ext cx="12188825" cy="7391400"/>
          </a:xfrm>
          <a:prstGeom prst="rect">
            <a:avLst/>
          </a:prstGeom>
        </p:spPr>
      </p:pic>
      <p:sp>
        <p:nvSpPr>
          <p:cNvPr id="12" name="Title 1"/>
          <p:cNvSpPr>
            <a:spLocks noGrp="1"/>
          </p:cNvSpPr>
          <p:nvPr>
            <p:ph type="title"/>
          </p:nvPr>
        </p:nvSpPr>
        <p:spPr>
          <a:xfrm>
            <a:off x="507868" y="230189"/>
            <a:ext cx="11173090" cy="609398"/>
          </a:xfrm>
        </p:spPr>
        <p:txBody>
          <a:bodyPr/>
          <a:lstStyle/>
          <a:p>
            <a:r>
              <a:rPr lang="en-US" sz="4400" dirty="0" smtClean="0">
                <a:solidFill>
                  <a:schemeClr val="bg1"/>
                </a:solidFill>
              </a:rPr>
              <a:t>But How? </a:t>
            </a:r>
          </a:p>
        </p:txBody>
      </p:sp>
      <p:sp>
        <p:nvSpPr>
          <p:cNvPr id="6" name="Text Placeholder 5"/>
          <p:cNvSpPr>
            <a:spLocks noGrp="1"/>
          </p:cNvSpPr>
          <p:nvPr>
            <p:ph type="body" sz="quarter" idx="10"/>
          </p:nvPr>
        </p:nvSpPr>
        <p:spPr>
          <a:xfrm>
            <a:off x="457764" y="2238269"/>
            <a:ext cx="10026521" cy="3779496"/>
          </a:xfrm>
        </p:spPr>
        <p:txBody>
          <a:bodyPr/>
          <a:lstStyle/>
          <a:p>
            <a:pPr lvl="0">
              <a:defRPr/>
            </a:pPr>
            <a:r>
              <a:rPr lang="en-US" dirty="0" smtClean="0">
                <a:solidFill>
                  <a:schemeClr val="bg1"/>
                </a:solidFill>
              </a:rPr>
              <a:t>Take advantage of the Dynamic Data Center Toolkit</a:t>
            </a:r>
          </a:p>
          <a:p>
            <a:pPr lvl="1">
              <a:buFont typeface="Arial" pitchFamily="34" charset="0"/>
              <a:buChar char="•"/>
              <a:defRPr/>
            </a:pPr>
            <a:r>
              <a:rPr lang="en-US" dirty="0" smtClean="0">
                <a:solidFill>
                  <a:schemeClr val="bg1"/>
                </a:solidFill>
              </a:rPr>
              <a:t>Download content at m</a:t>
            </a:r>
            <a:r>
              <a:rPr lang="en-US" sz="2800" dirty="0" smtClean="0">
                <a:solidFill>
                  <a:schemeClr val="bg1"/>
                </a:solidFill>
              </a:rPr>
              <a:t>icrosoft.com/</a:t>
            </a:r>
            <a:r>
              <a:rPr lang="en-US" sz="2800" dirty="0" err="1" smtClean="0">
                <a:solidFill>
                  <a:schemeClr val="bg1"/>
                </a:solidFill>
              </a:rPr>
              <a:t>dynamicdatacenter</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a:p>
            <a:pPr marL="862013" lvl="0" indent="-406400">
              <a:defRPr/>
            </a:pPr>
            <a:endParaRPr lang="en-US" sz="2800" dirty="0" smtClean="0">
              <a:solidFill>
                <a:schemeClr val="bg1"/>
              </a:solidFill>
            </a:endParaRPr>
          </a:p>
          <a:p>
            <a:pPr lvl="1"/>
            <a:endParaRPr lang="en-US" dirty="0" smtClean="0">
              <a:solidFill>
                <a:schemeClr val="bg1"/>
              </a:solidFill>
            </a:endParaRPr>
          </a:p>
          <a:p>
            <a:pPr lvl="0">
              <a:buNone/>
              <a:defRPr/>
            </a:pPr>
            <a:r>
              <a:rPr lang="en-US" dirty="0" smtClean="0">
                <a:solidFill>
                  <a:schemeClr val="bg1"/>
                </a:solidFill>
              </a:rPr>
              <a:t/>
            </a:r>
            <a:br>
              <a:rPr lang="en-US" dirty="0" smtClean="0">
                <a:solidFill>
                  <a:schemeClr val="bg1"/>
                </a:solidFill>
              </a:rPr>
            </a:br>
            <a:endParaRPr lang="en-US" dirty="0" smtClean="0">
              <a:solidFill>
                <a:schemeClr val="bg1"/>
              </a:solidFill>
            </a:endParaRPr>
          </a:p>
          <a:p>
            <a:pPr marL="862013" indent="-406400"/>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Dynamic Data Center Toolkit?</a:t>
            </a:r>
            <a:endParaRPr lang="en-US" dirty="0"/>
          </a:p>
        </p:txBody>
      </p:sp>
      <p:sp>
        <p:nvSpPr>
          <p:cNvPr id="8" name="Content Placeholder 7"/>
          <p:cNvSpPr>
            <a:spLocks noGrp="1"/>
          </p:cNvSpPr>
          <p:nvPr>
            <p:ph type="body" sz="quarter" idx="10"/>
          </p:nvPr>
        </p:nvSpPr>
        <p:spPr>
          <a:xfrm>
            <a:off x="507868" y="1411552"/>
            <a:ext cx="11173090" cy="1920526"/>
          </a:xfrm>
        </p:spPr>
        <p:txBody>
          <a:bodyPr/>
          <a:lstStyle/>
          <a:p>
            <a:pPr marL="398463" indent="-398463"/>
            <a:r>
              <a:rPr lang="en-US" sz="2800" dirty="0" smtClean="0"/>
              <a:t>Prescriptive guidance for creating managed services and hosted Cloud offerings </a:t>
            </a:r>
          </a:p>
          <a:p>
            <a:pPr marL="801688" lvl="1"/>
            <a:r>
              <a:rPr lang="en-US" sz="2400" dirty="0" smtClean="0"/>
              <a:t>On-demand virtual machine provisioning</a:t>
            </a:r>
          </a:p>
          <a:p>
            <a:pPr marL="801688" lvl="1">
              <a:spcAft>
                <a:spcPts val="7200"/>
              </a:spcAft>
            </a:pPr>
            <a:r>
              <a:rPr lang="en-US" sz="2400" dirty="0" smtClean="0"/>
              <a:t>Sample portal to provide hoster’s customers with an integrated view of services</a:t>
            </a:r>
            <a:endParaRPr lang="en-US" dirty="0" smtClean="0"/>
          </a:p>
        </p:txBody>
      </p:sp>
      <p:sp>
        <p:nvSpPr>
          <p:cNvPr id="10" name="Rounded Rectangle 9"/>
          <p:cNvSpPr/>
          <p:nvPr/>
        </p:nvSpPr>
        <p:spPr>
          <a:xfrm>
            <a:off x="901874" y="4680629"/>
            <a:ext cx="10283868" cy="1828800"/>
          </a:xfrm>
          <a:prstGeom prst="roundRect">
            <a:avLst/>
          </a:prstGeom>
          <a:gradFill flip="none" rotWithShape="1">
            <a:gsLst>
              <a:gs pos="35000">
                <a:srgbClr val="000000">
                  <a:alpha val="40000"/>
                </a:srgbClr>
              </a:gs>
              <a:gs pos="87000">
                <a:srgbClr val="000000">
                  <a:alpha val="21000"/>
                </a:srgbClr>
              </a:gs>
              <a:gs pos="93000">
                <a:srgbClr val="FFFFFF">
                  <a:alpha val="27000"/>
                </a:srgbClr>
              </a:gs>
              <a:gs pos="97000">
                <a:srgbClr val="FFFFFF">
                  <a:alpha val="92000"/>
                </a:srgbClr>
              </a:gs>
            </a:gsLst>
            <a:lin ang="2700000" scaled="1"/>
            <a:tileRect/>
          </a:gradFill>
          <a:ln w="3175" cmpd="sng">
            <a:solidFill>
              <a:srgbClr val="FFFFFF">
                <a:alpha val="9000"/>
              </a:srgbClr>
            </a:solidFill>
            <a:prstDash val="soli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1329574" fontAlgn="base">
              <a:lnSpc>
                <a:spcPct val="80000"/>
              </a:lnSpc>
              <a:spcBef>
                <a:spcPct val="0"/>
              </a:spcBef>
              <a:spcAft>
                <a:spcPct val="0"/>
              </a:spcAft>
              <a:buClr>
                <a:srgbClr val="FFFF99"/>
              </a:buClr>
              <a:buSzPct val="120000"/>
              <a:defRPr/>
            </a:pPr>
            <a:r>
              <a:rPr lang="en-US" altLang="zh-CN" sz="2800" dirty="0" smtClean="0">
                <a:ln w="18415" cmpd="sng">
                  <a:noFill/>
                  <a:prstDash val="solid"/>
                </a:ln>
                <a:solidFill>
                  <a:schemeClr val="tx1"/>
                </a:solidFill>
              </a:rPr>
              <a:t>End-to-end prescriptive guidance for creating cloud services and managed hosting</a:t>
            </a:r>
          </a:p>
        </p:txBody>
      </p:sp>
      <p:pic>
        <p:nvPicPr>
          <p:cNvPr id="19" name="Picture 18" descr="WS08-HypeV_v_rgb_r.png"/>
          <p:cNvPicPr>
            <a:picLocks noChangeAspect="1"/>
          </p:cNvPicPr>
          <p:nvPr/>
        </p:nvPicPr>
        <p:blipFill>
          <a:blip r:embed="rId3" cstate="screen"/>
          <a:stretch>
            <a:fillRect/>
          </a:stretch>
        </p:blipFill>
        <p:spPr>
          <a:xfrm>
            <a:off x="2359521" y="3446640"/>
            <a:ext cx="1475580" cy="656737"/>
          </a:xfrm>
          <a:prstGeom prst="rect">
            <a:avLst/>
          </a:prstGeom>
        </p:spPr>
      </p:pic>
      <p:pic>
        <p:nvPicPr>
          <p:cNvPr id="20" name="Picture 2" descr="W:\TRANSFER\MBupload\SERVER-new\Logo\SystemCenter\SystemCenter\SysCnt_h_rgb_r.png"/>
          <p:cNvPicPr>
            <a:picLocks noChangeAspect="1" noChangeArrowheads="1"/>
          </p:cNvPicPr>
          <p:nvPr/>
        </p:nvPicPr>
        <p:blipFill>
          <a:blip r:embed="rId4" cstate="screen"/>
          <a:stretch>
            <a:fillRect/>
          </a:stretch>
        </p:blipFill>
        <p:spPr bwMode="auto">
          <a:xfrm>
            <a:off x="4749586" y="3553521"/>
            <a:ext cx="2158315" cy="457200"/>
          </a:xfrm>
          <a:prstGeom prst="rect">
            <a:avLst/>
          </a:prstGeom>
          <a:noFill/>
        </p:spPr>
      </p:pic>
      <p:sp>
        <p:nvSpPr>
          <p:cNvPr id="21" name="TextBox 20"/>
          <p:cNvSpPr txBox="1"/>
          <p:nvPr/>
        </p:nvSpPr>
        <p:spPr>
          <a:xfrm>
            <a:off x="4110243" y="3544176"/>
            <a:ext cx="338554" cy="461665"/>
          </a:xfrm>
          <a:prstGeom prst="rect">
            <a:avLst/>
          </a:prstGeom>
          <a:noFill/>
        </p:spPr>
        <p:txBody>
          <a:bodyPr wrap="none" rtlCol="0">
            <a:spAutoFit/>
          </a:bodyPr>
          <a:lstStyle/>
          <a:p>
            <a:r>
              <a:rPr lang="en-US" sz="2400" dirty="0" smtClean="0"/>
              <a:t>+</a:t>
            </a:r>
            <a:endParaRPr lang="en-US" sz="2400" dirty="0"/>
          </a:p>
        </p:txBody>
      </p:sp>
      <p:sp>
        <p:nvSpPr>
          <p:cNvPr id="22" name="TextBox 21"/>
          <p:cNvSpPr txBox="1"/>
          <p:nvPr/>
        </p:nvSpPr>
        <p:spPr>
          <a:xfrm>
            <a:off x="7115885" y="3544176"/>
            <a:ext cx="338554" cy="461665"/>
          </a:xfrm>
          <a:prstGeom prst="rect">
            <a:avLst/>
          </a:prstGeom>
          <a:noFill/>
        </p:spPr>
        <p:txBody>
          <a:bodyPr wrap="none" rtlCol="0">
            <a:spAutoFit/>
          </a:bodyPr>
          <a:lstStyle/>
          <a:p>
            <a:r>
              <a:rPr lang="en-US" sz="2400" dirty="0" smtClean="0"/>
              <a:t>+</a:t>
            </a:r>
            <a:endParaRPr lang="en-US" sz="2400" dirty="0"/>
          </a:p>
        </p:txBody>
      </p:sp>
      <p:pic>
        <p:nvPicPr>
          <p:cNvPr id="23" name="Picture 22" descr="SQL_horizontal.png"/>
          <p:cNvPicPr>
            <a:picLocks noChangeAspect="1"/>
          </p:cNvPicPr>
          <p:nvPr/>
        </p:nvPicPr>
        <p:blipFill>
          <a:blip r:embed="rId5" cstate="screen"/>
          <a:stretch>
            <a:fillRect/>
          </a:stretch>
        </p:blipFill>
        <p:spPr>
          <a:xfrm>
            <a:off x="7755227" y="3551883"/>
            <a:ext cx="1654755" cy="4572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E5F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E8417F898FA7498026524C7461A6DF" ma:contentTypeVersion="0" ma:contentTypeDescription="Create a new document." ma:contentTypeScope="" ma:versionID="3be717052df1e0838d7b1f7d1285665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085A2D5-2319-4D2F-B9CE-B252CB3E4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59C6601-D0EB-4F8D-B9D2-1ED287BA6847}">
  <ds:schemaRefs>
    <ds:schemaRef ds:uri="http://schemas.microsoft.com/sharepoint/v3/contenttype/forms"/>
  </ds:schemaRefs>
</ds:datastoreItem>
</file>

<file path=customXml/itemProps3.xml><?xml version="1.0" encoding="utf-8"?>
<ds:datastoreItem xmlns:ds="http://schemas.openxmlformats.org/officeDocument/2006/customXml" ds:itemID="{88CA1AA9-784E-44F0-B6D5-3AC3ACA5D38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168</TotalTime>
  <Words>1006</Words>
  <Application>Microsoft Office PowerPoint</Application>
  <PresentationFormat>Custom</PresentationFormat>
  <Paragraphs>190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Dynamic Data Center Toolkit</vt:lpstr>
      <vt:lpstr>Outline</vt:lpstr>
      <vt:lpstr>IT Evolution</vt:lpstr>
      <vt:lpstr>Microsoft Investments</vt:lpstr>
      <vt:lpstr>Evolving Our Investments</vt:lpstr>
      <vt:lpstr>Evolution of Hosting Needs</vt:lpstr>
      <vt:lpstr>Slide 7</vt:lpstr>
      <vt:lpstr>But How? </vt:lpstr>
      <vt:lpstr>What is the Dynamic Data Center Toolkit?</vt:lpstr>
      <vt:lpstr>Why Implement a Dynamic Data Center?</vt:lpstr>
      <vt:lpstr> </vt:lpstr>
      <vt:lpstr>Solution Architecture</vt:lpstr>
      <vt:lpstr>Dynamic Data Center Alliance</vt:lpstr>
      <vt:lpstr>Momentum</vt:lpstr>
      <vt:lpstr>MaximumASP’s Customers Say:</vt:lpstr>
      <vt:lpstr>A word for SIs, ISVs, OEMs, Outsourcers</vt:lpstr>
      <vt:lpstr>Resources To Transform Your Business </vt:lpstr>
      <vt:lpstr>Slide 18</vt:lpstr>
    </vt:vector>
  </TitlesOfParts>
  <Company>Morse Best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Blue</dc:title>
  <dc:creator>test</dc:creator>
  <cp:lastModifiedBy>melissa anne povey</cp:lastModifiedBy>
  <cp:revision>361</cp:revision>
  <dcterms:created xsi:type="dcterms:W3CDTF">2007-03-20T16:15:35Z</dcterms:created>
  <dcterms:modified xsi:type="dcterms:W3CDTF">2009-08-18T16:53:57Z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0x010100A2E8417F898FA7498026524C7461A6DF</vt:lpwstr>
  </property>
</Properties>
</file>