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6"/>
  </p:notesMasterIdLst>
  <p:sldIdLst>
    <p:sldId id="305" r:id="rId6"/>
    <p:sldId id="256" r:id="rId7"/>
    <p:sldId id="257" r:id="rId8"/>
    <p:sldId id="274" r:id="rId9"/>
    <p:sldId id="259" r:id="rId10"/>
    <p:sldId id="258" r:id="rId11"/>
    <p:sldId id="260" r:id="rId12"/>
    <p:sldId id="261" r:id="rId13"/>
    <p:sldId id="262" r:id="rId14"/>
    <p:sldId id="263" r:id="rId15"/>
    <p:sldId id="264" r:id="rId16"/>
    <p:sldId id="266" r:id="rId17"/>
    <p:sldId id="267" r:id="rId18"/>
    <p:sldId id="276" r:id="rId19"/>
    <p:sldId id="277" r:id="rId20"/>
    <p:sldId id="278" r:id="rId21"/>
    <p:sldId id="279" r:id="rId22"/>
    <p:sldId id="280" r:id="rId23"/>
    <p:sldId id="281" r:id="rId24"/>
    <p:sldId id="268" r:id="rId25"/>
    <p:sldId id="283" r:id="rId26"/>
    <p:sldId id="284" r:id="rId27"/>
    <p:sldId id="285" r:id="rId28"/>
    <p:sldId id="286" r:id="rId29"/>
    <p:sldId id="288" r:id="rId30"/>
    <p:sldId id="290" r:id="rId31"/>
    <p:sldId id="291" r:id="rId32"/>
    <p:sldId id="289" r:id="rId33"/>
    <p:sldId id="292" r:id="rId34"/>
    <p:sldId id="293" r:id="rId35"/>
    <p:sldId id="269" r:id="rId36"/>
    <p:sldId id="294" r:id="rId37"/>
    <p:sldId id="295" r:id="rId38"/>
    <p:sldId id="296" r:id="rId39"/>
    <p:sldId id="297" r:id="rId40"/>
    <p:sldId id="298" r:id="rId41"/>
    <p:sldId id="299" r:id="rId42"/>
    <p:sldId id="300" r:id="rId43"/>
    <p:sldId id="301" r:id="rId44"/>
    <p:sldId id="302" r:id="rId45"/>
    <p:sldId id="303" r:id="rId46"/>
    <p:sldId id="304" r:id="rId47"/>
    <p:sldId id="270" r:id="rId48"/>
    <p:sldId id="306" r:id="rId49"/>
    <p:sldId id="308" r:id="rId50"/>
    <p:sldId id="307" r:id="rId51"/>
    <p:sldId id="310" r:id="rId52"/>
    <p:sldId id="309" r:id="rId53"/>
    <p:sldId id="311" r:id="rId54"/>
    <p:sldId id="312" r:id="rId5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933" autoAdjust="0"/>
  </p:normalViewPr>
  <p:slideViewPr>
    <p:cSldViewPr>
      <p:cViewPr>
        <p:scale>
          <a:sx n="80" d="100"/>
          <a:sy n="80" d="100"/>
        </p:scale>
        <p:origin x="-864" y="-5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0BCA9-1299-40BE-9AF3-4A95CB949154}" type="datetimeFigureOut">
              <a:rPr kumimoji="1" lang="ja-JP" altLang="en-US" smtClean="0"/>
              <a:pPr/>
              <a:t>2009/1/29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680E5-BB76-4856-8F97-162C5A84CEC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1/29/2009 10:43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fld id="{06741CB0-6ECA-4BB2-B196-5CDF3D9A4D70}" type="datetime8">
              <a:rPr lang="en-US" smtClean="0"/>
              <a:pPr/>
              <a:t>1/29/2009 10:43 AM</a:t>
            </a:fld>
            <a:endParaRPr lang="en-US" smtClean="0"/>
          </a:p>
        </p:txBody>
      </p:sp>
      <p:sp>
        <p:nvSpPr>
          <p:cNvPr id="96259" name="Rectangle 6"/>
          <p:cNvSpPr>
            <a:spLocks noGrp="1" noChangeArrowheads="1"/>
          </p:cNvSpPr>
          <p:nvPr>
            <p:ph type="ftr" sz="quarter" idx="4"/>
          </p:nvPr>
        </p:nvSpPr>
        <p:spPr>
          <a:noFill/>
        </p:spPr>
        <p:txBody>
          <a:bodyPr/>
          <a:lstStyle/>
          <a:p>
            <a:r>
              <a:rPr lang="en-US" smtClean="0"/>
              <a:t>©2005 Microsoft Corporation. All rights reserved.</a:t>
            </a:r>
          </a:p>
          <a:p>
            <a:pPr eaLnBrk="0" hangingPunct="0"/>
            <a:r>
              <a:rPr lang="en-US" smtClean="0"/>
              <a:t>This presentation is for informational purposes only. Microsoft makes no warranties, express or implied, in this summary.</a:t>
            </a:r>
          </a:p>
        </p:txBody>
      </p:sp>
      <p:sp>
        <p:nvSpPr>
          <p:cNvPr id="96260" name="Rectangle 7"/>
          <p:cNvSpPr>
            <a:spLocks noGrp="1" noChangeArrowheads="1"/>
          </p:cNvSpPr>
          <p:nvPr>
            <p:ph type="sldNum" sz="quarter" idx="5"/>
          </p:nvPr>
        </p:nvSpPr>
        <p:spPr>
          <a:noFill/>
        </p:spPr>
        <p:txBody>
          <a:bodyPr/>
          <a:lstStyle/>
          <a:p>
            <a:fld id="{AC04FA92-67F6-4993-AE0C-57A3F1015384}" type="slidenum">
              <a:rPr lang="en-US" smtClean="0"/>
              <a:pPr/>
              <a:t>26</a:t>
            </a:fld>
            <a:endParaRPr lang="en-US" smtClean="0"/>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i="0" dirty="0" smtClean="0"/>
              <a:t>ここでは </a:t>
            </a:r>
            <a:r>
              <a:rPr kumimoji="1" lang="en-US" altLang="ja-JP" i="0" dirty="0" smtClean="0"/>
              <a:t>Direct3D 10</a:t>
            </a:r>
            <a:r>
              <a:rPr kumimoji="1" lang="ja-JP" altLang="en-US" i="0" baseline="0" dirty="0" smtClean="0"/>
              <a:t> </a:t>
            </a:r>
            <a:r>
              <a:rPr kumimoji="1" lang="en-US" altLang="ja-JP" i="0" baseline="0" dirty="0" smtClean="0"/>
              <a:t>=</a:t>
            </a:r>
            <a:r>
              <a:rPr kumimoji="1" lang="ja-JP" altLang="en-US" i="0" dirty="0" smtClean="0"/>
              <a:t> </a:t>
            </a:r>
            <a:r>
              <a:rPr kumimoji="1" lang="en-US" altLang="ja-JP" i="0" dirty="0" smtClean="0"/>
              <a:t>Direct3D 10 + 10.1</a:t>
            </a:r>
            <a:endParaRPr kumimoji="1" lang="ja-JP" altLang="en-US" dirty="0"/>
          </a:p>
        </p:txBody>
      </p:sp>
      <p:sp>
        <p:nvSpPr>
          <p:cNvPr id="4" name="スライド番号プレースホルダ 3"/>
          <p:cNvSpPr>
            <a:spLocks noGrp="1"/>
          </p:cNvSpPr>
          <p:nvPr>
            <p:ph type="sldNum" sz="quarter" idx="10"/>
          </p:nvPr>
        </p:nvSpPr>
        <p:spPr/>
        <p:txBody>
          <a:bodyPr/>
          <a:lstStyle/>
          <a:p>
            <a:fld id="{4E1680E5-BB76-4856-8F97-162C5A84CEC7}" type="slidenum">
              <a:rPr kumimoji="1" lang="ja-JP" altLang="en-US" smtClean="0"/>
              <a:pPr/>
              <a:t>32</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altLang="ja-JP" dirty="0" smtClean="0"/>
              <a:t>D3D10</a:t>
            </a:r>
            <a:r>
              <a:rPr lang="ja-JP" altLang="en-US" dirty="0" smtClean="0"/>
              <a:t>アプリが</a:t>
            </a:r>
            <a:r>
              <a:rPr lang="en-US" altLang="ja-JP" dirty="0" smtClean="0"/>
              <a:t>D3D9</a:t>
            </a:r>
            <a:r>
              <a:rPr lang="ja-JP" altLang="en-US" dirty="0" smtClean="0"/>
              <a:t>デバイス上で動作</a:t>
            </a:r>
            <a:endParaRPr lang="en-US" altLang="ja-JP"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ja-JP" altLang="en-US" dirty="0" smtClean="0"/>
              <a:t>数百の</a:t>
            </a:r>
            <a:r>
              <a:rPr lang="en-US" altLang="ja-JP" dirty="0" smtClean="0"/>
              <a:t>Caps</a:t>
            </a:r>
            <a:r>
              <a:rPr lang="ja-JP" altLang="en-US" dirty="0" smtClean="0"/>
              <a:t>が</a:t>
            </a:r>
            <a:r>
              <a:rPr lang="en-US" altLang="ja-JP" dirty="0" smtClean="0"/>
              <a:t>3</a:t>
            </a:r>
            <a:r>
              <a:rPr lang="ja-JP" altLang="en-US" dirty="0" err="1" smtClean="0"/>
              <a:t>つの</a:t>
            </a:r>
            <a:r>
              <a:rPr lang="ja-JP" altLang="en-US" dirty="0" smtClean="0"/>
              <a:t>レベルになった</a:t>
            </a:r>
            <a:endParaRPr lang="en-US" altLang="ja-JP"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WARP </a:t>
            </a:r>
            <a:r>
              <a:rPr lang="ja-JP" altLang="en-US" dirty="0" err="1" smtClean="0"/>
              <a:t>にも</a:t>
            </a:r>
            <a:r>
              <a:rPr lang="ja-JP" altLang="en-US" dirty="0" smtClean="0"/>
              <a:t> </a:t>
            </a:r>
            <a:r>
              <a:rPr lang="en-US" altLang="ja-JP" dirty="0" smtClean="0"/>
              <a:t>Vista / 7 </a:t>
            </a:r>
            <a:r>
              <a:rPr lang="ja-JP" altLang="en-US" dirty="0" smtClean="0"/>
              <a:t>が必要、</a:t>
            </a:r>
            <a:r>
              <a:rPr lang="en-US" altLang="ja-JP" dirty="0" smtClean="0"/>
              <a:t>XP</a:t>
            </a:r>
            <a:r>
              <a:rPr lang="ja-JP" altLang="en-US" smtClean="0"/>
              <a:t>では動かない</a:t>
            </a:r>
            <a:endParaRPr lang="en-US" dirty="0" smtClean="0"/>
          </a:p>
        </p:txBody>
      </p:sp>
      <p:sp>
        <p:nvSpPr>
          <p:cNvPr id="4" name="Slide Number Placeholder 3"/>
          <p:cNvSpPr>
            <a:spLocks noGrp="1"/>
          </p:cNvSpPr>
          <p:nvPr>
            <p:ph type="sldNum" sz="quarter" idx="10"/>
          </p:nvPr>
        </p:nvSpPr>
        <p:spPr/>
        <p:txBody>
          <a:bodyPr/>
          <a:lstStyle/>
          <a:p>
            <a:fld id="{E5007D40-E541-4294-B89B-266A3E2F4BEA}"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A1EBFB-3178-4B8A-88B3-D7917294406B}"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36</a:t>
            </a:fld>
            <a:endParaRPr lang="en-US" sz="1200" kern="1200" dirty="0">
              <a:solidFill>
                <a:prstClr val="black"/>
              </a:solidFill>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37</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p:spPr>
        <p:txBody>
          <a:bodyPr/>
          <a:lstStyle/>
          <a:p>
            <a:fld id="{F3B5580B-B115-4168-8BE1-1BAE18301C4B}" type="datetime8">
              <a:rPr lang="en-US" smtClean="0"/>
              <a:pPr/>
              <a:t>1/29/2009 10:43 AM</a:t>
            </a:fld>
            <a:endParaRPr lang="en-US" smtClean="0"/>
          </a:p>
        </p:txBody>
      </p:sp>
      <p:sp>
        <p:nvSpPr>
          <p:cNvPr id="95235" name="Rectangle 6"/>
          <p:cNvSpPr>
            <a:spLocks noGrp="1" noChangeArrowheads="1"/>
          </p:cNvSpPr>
          <p:nvPr>
            <p:ph type="ftr" sz="quarter" idx="4"/>
          </p:nvPr>
        </p:nvSpPr>
        <p:spPr>
          <a:noFill/>
        </p:spPr>
        <p:txBody>
          <a:bodyPr/>
          <a:lstStyle/>
          <a:p>
            <a:r>
              <a:rPr lang="en-US" smtClean="0"/>
              <a:t>©2005 Microsoft Corporation. All rights reserved.</a:t>
            </a:r>
          </a:p>
          <a:p>
            <a:pPr eaLnBrk="0" hangingPunct="0"/>
            <a:r>
              <a:rPr lang="en-US" smtClean="0"/>
              <a:t>This presentation is for informational purposes only. Microsoft makes no warranties, express or implied, in this summary.</a:t>
            </a:r>
          </a:p>
        </p:txBody>
      </p:sp>
      <p:sp>
        <p:nvSpPr>
          <p:cNvPr id="95236" name="Rectangle 7"/>
          <p:cNvSpPr>
            <a:spLocks noGrp="1" noChangeArrowheads="1"/>
          </p:cNvSpPr>
          <p:nvPr>
            <p:ph type="sldNum" sz="quarter" idx="5"/>
          </p:nvPr>
        </p:nvSpPr>
        <p:spPr>
          <a:noFill/>
        </p:spPr>
        <p:txBody>
          <a:bodyPr/>
          <a:lstStyle/>
          <a:p>
            <a:fld id="{6A307C63-4856-4068-8349-53F1C3CAC739}" type="slidenum">
              <a:rPr lang="en-US" smtClean="0"/>
              <a:pPr/>
              <a:t>4</a:t>
            </a:fld>
            <a:endParaRPr lang="en-US" smtClean="0"/>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38</a:t>
            </a:fld>
            <a:endParaRPr lang="en-US" sz="1200" kern="1200" dirty="0">
              <a:solidFill>
                <a:prstClr val="black"/>
              </a:solidFill>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41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1/29/2009 10:43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1/29/2009 10:43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1/29/2009 10:43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p:spPr>
        <p:txBody>
          <a:bodyPr/>
          <a:lstStyle/>
          <a:p>
            <a:fld id="{9B62ED1D-9F95-4DF7-B8AF-4D31CAA6F6AE}" type="datetime8">
              <a:rPr lang="en-US" smtClean="0"/>
              <a:pPr/>
              <a:t>1/29/2009 10:43 AM</a:t>
            </a:fld>
            <a:endParaRPr lang="en-US" smtClean="0"/>
          </a:p>
        </p:txBody>
      </p:sp>
      <p:sp>
        <p:nvSpPr>
          <p:cNvPr id="98307" name="Rectangle 6"/>
          <p:cNvSpPr>
            <a:spLocks noGrp="1" noChangeArrowheads="1"/>
          </p:cNvSpPr>
          <p:nvPr>
            <p:ph type="ftr" sz="quarter" idx="4"/>
          </p:nvPr>
        </p:nvSpPr>
        <p:spPr>
          <a:noFill/>
        </p:spPr>
        <p:txBody>
          <a:bodyPr/>
          <a:lstStyle/>
          <a:p>
            <a:r>
              <a:rPr lang="en-US" smtClean="0"/>
              <a:t>©2005 Microsoft Corporation. All rights reserved.</a:t>
            </a:r>
          </a:p>
          <a:p>
            <a:pPr eaLnBrk="0" hangingPunct="0"/>
            <a:r>
              <a:rPr lang="en-US" smtClean="0"/>
              <a:t>This presentation is for informational purposes only. Microsoft makes no warranties, express or implied, in this summary.</a:t>
            </a:r>
          </a:p>
        </p:txBody>
      </p:sp>
      <p:sp>
        <p:nvSpPr>
          <p:cNvPr id="98308" name="Rectangle 7"/>
          <p:cNvSpPr>
            <a:spLocks noGrp="1" noChangeArrowheads="1"/>
          </p:cNvSpPr>
          <p:nvPr>
            <p:ph type="sldNum" sz="quarter" idx="5"/>
          </p:nvPr>
        </p:nvSpPr>
        <p:spPr>
          <a:noFill/>
        </p:spPr>
        <p:txBody>
          <a:bodyPr/>
          <a:lstStyle/>
          <a:p>
            <a:fld id="{EB972F1D-A70A-49E6-B772-BF58ACB7BC6F}" type="slidenum">
              <a:rPr lang="en-US" smtClean="0"/>
              <a:pPr/>
              <a:t>22</a:t>
            </a:fld>
            <a:endParaRPr lang="en-US" smtClean="0"/>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ja-JP" altLang="en-US" dirty="0" smtClean="0"/>
              <a:t>マスタ タイトルの書式設定</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ja-JP" altLang="en-US" smtClean="0"/>
              <a:t>マスタ テキストの書式設定</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CURRENT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bevelT w="0" h="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chemeClr val="tx1">
                        <a:alpha val="20000"/>
                      </a:schemeClr>
                    </a:gs>
                    <a:gs pos="28000">
                      <a:schemeClr val="tx1">
                        <a:alpha val="86000"/>
                      </a:schemeClr>
                    </a:gs>
                    <a:gs pos="62000">
                      <a:schemeClr val="tx2">
                        <a:alpha val="69000"/>
                      </a:schemeClr>
                    </a:gs>
                    <a:gs pos="88000">
                      <a:schemeClr val="tx1">
                        <a:lumMod val="50000"/>
                      </a:schemeClr>
                    </a:gs>
                  </a:gsLst>
                  <a:lin ang="5400000" scaled="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ech-days 2009 Jap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ja-JP" altLang="en-US" smtClean="0"/>
              <a:t>マスタ タイトルの書式設定</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p:transition>
    <p:fade/>
  </p:transition>
  <p:txStyles>
    <p:titleStyle>
      <a:lvl1pPr algn="l" defTabSz="914363" rtl="0" eaLnBrk="1" latinLnBrk="0" hangingPunct="1">
        <a:lnSpc>
          <a:spcPct val="90000"/>
        </a:lnSpc>
        <a:spcBef>
          <a:spcPct val="0"/>
        </a:spcBef>
        <a:buNone/>
        <a:defRPr kumimoji="1" lang="en-US" sz="4800" b="0" kern="1200" cap="none" spc="-150" dirty="0">
          <a:ln w="3175">
            <a:noFill/>
          </a:ln>
          <a:gradFill flip="none" rotWithShape="1">
            <a:gsLst>
              <a:gs pos="0">
                <a:schemeClr val="tx1"/>
              </a:gs>
              <a:gs pos="36000">
                <a:schemeClr val="tx1"/>
              </a:gs>
              <a:gs pos="86000">
                <a:schemeClr val="tx1">
                  <a:lumMod val="50000"/>
                </a:schemeClr>
              </a:gs>
            </a:gsLst>
            <a:lin ang="5400000" scaled="0"/>
            <a:tileRect/>
          </a:gradFill>
          <a:effectLst>
            <a:outerShdw blurRad="50800" dist="38100" dir="2700000" algn="tl" rotWithShape="0">
              <a:prstClr val="black">
                <a:alpha val="40000"/>
              </a:prstClr>
            </a:outerShdw>
          </a:effectLst>
          <a:latin typeface="メイリオ" pitchFamily="50" charset="-128"/>
          <a:ea typeface="メイリオ" pitchFamily="50" charset="-128"/>
          <a:cs typeface="Arial" charset="0"/>
        </a:defRPr>
      </a:lvl1pPr>
    </p:titleStyle>
    <p:bodyStyle>
      <a:lvl1pPr marL="460375" indent="-460375" algn="l" defTabSz="914363" rtl="0" eaLnBrk="1" latinLnBrk="0" hangingPunct="1">
        <a:lnSpc>
          <a:spcPct val="90000"/>
        </a:lnSpc>
        <a:spcBef>
          <a:spcPct val="20000"/>
        </a:spcBef>
        <a:buSzPct val="90000"/>
        <a:buFontTx/>
        <a:buBlip>
          <a:blip r:embed="rId16"/>
        </a:buBlip>
        <a:defRPr kumimoji="1" sz="3200" kern="1200">
          <a:solidFill>
            <a:schemeClr val="tx1"/>
          </a:solidFill>
          <a:latin typeface="メイリオ" pitchFamily="50" charset="-128"/>
          <a:ea typeface="メイリオ" pitchFamily="50" charset="-128"/>
          <a:cs typeface="+mn-cs"/>
        </a:defRPr>
      </a:lvl1pPr>
      <a:lvl2pPr marL="855663" indent="-395288" algn="l" defTabSz="914363" rtl="0" eaLnBrk="1" latinLnBrk="0" hangingPunct="1">
        <a:lnSpc>
          <a:spcPct val="90000"/>
        </a:lnSpc>
        <a:spcBef>
          <a:spcPct val="20000"/>
        </a:spcBef>
        <a:buSzPct val="90000"/>
        <a:buFontTx/>
        <a:buBlip>
          <a:blip r:embed="rId16"/>
        </a:buBlip>
        <a:defRPr kumimoji="1" sz="2800" kern="1200">
          <a:solidFill>
            <a:schemeClr val="tx1"/>
          </a:solidFill>
          <a:latin typeface="メイリオ" pitchFamily="50" charset="-128"/>
          <a:ea typeface="メイリオ" pitchFamily="50" charset="-128"/>
          <a:cs typeface="+mn-cs"/>
        </a:defRPr>
      </a:lvl2pPr>
      <a:lvl3pPr marL="1258888" indent="-403225" algn="l" defTabSz="914363" rtl="0" eaLnBrk="1" latinLnBrk="0" hangingPunct="1">
        <a:lnSpc>
          <a:spcPct val="90000"/>
        </a:lnSpc>
        <a:spcBef>
          <a:spcPct val="20000"/>
        </a:spcBef>
        <a:buSzPct val="90000"/>
        <a:buFontTx/>
        <a:buBlip>
          <a:blip r:embed="rId16"/>
        </a:buBlip>
        <a:defRPr kumimoji="1" sz="2400" kern="1200">
          <a:solidFill>
            <a:schemeClr val="tx1"/>
          </a:solidFill>
          <a:latin typeface="メイリオ" pitchFamily="50" charset="-128"/>
          <a:ea typeface="メイリオ" pitchFamily="50" charset="-128"/>
          <a:cs typeface="+mn-cs"/>
        </a:defRPr>
      </a:lvl3pPr>
      <a:lvl4pPr marL="1604963" indent="-346075" algn="l" defTabSz="914363" rtl="0" eaLnBrk="1" latinLnBrk="0" hangingPunct="1">
        <a:lnSpc>
          <a:spcPct val="90000"/>
        </a:lnSpc>
        <a:spcBef>
          <a:spcPct val="20000"/>
        </a:spcBef>
        <a:buSzPct val="90000"/>
        <a:buFontTx/>
        <a:buBlip>
          <a:blip r:embed="rId16"/>
        </a:buBlip>
        <a:defRPr kumimoji="1" sz="2000" kern="1200">
          <a:solidFill>
            <a:schemeClr val="tx1"/>
          </a:solidFill>
          <a:latin typeface="メイリオ" pitchFamily="50" charset="-128"/>
          <a:ea typeface="メイリオ" pitchFamily="50" charset="-128"/>
          <a:cs typeface="+mn-cs"/>
        </a:defRPr>
      </a:lvl4pPr>
      <a:lvl5pPr marL="1941513" indent="-336550" algn="l" defTabSz="914363" rtl="0" eaLnBrk="1" latinLnBrk="0" hangingPunct="1">
        <a:lnSpc>
          <a:spcPct val="90000"/>
        </a:lnSpc>
        <a:spcBef>
          <a:spcPct val="20000"/>
        </a:spcBef>
        <a:buSzPct val="90000"/>
        <a:buFontTx/>
        <a:buBlip>
          <a:blip r:embed="rId16"/>
        </a:buBlip>
        <a:defRPr kumimoji="1" sz="2000" kern="1200">
          <a:solidFill>
            <a:schemeClr val="tx1"/>
          </a:solidFill>
          <a:latin typeface="メイリオ" pitchFamily="50" charset="-128"/>
          <a:ea typeface="メイリオ" pitchFamily="50" charset="-128"/>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ja-JP" altLang="en-US" smtClean="0"/>
              <a:t>マスタ タイトルの書式設定</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ransition>
    <p:fade/>
  </p:transition>
  <p:txStyles>
    <p:titleStyle>
      <a:lvl1pPr algn="l" defTabSz="914363" rtl="0" eaLnBrk="1" latinLnBrk="0" hangingPunct="1">
        <a:lnSpc>
          <a:spcPct val="90000"/>
        </a:lnSpc>
        <a:spcBef>
          <a:spcPct val="0"/>
        </a:spcBef>
        <a:buNone/>
        <a:defRPr kumimoji="1" lang="en-US" sz="4800" b="0" kern="1200" cap="none" spc="-125" dirty="0" smtClean="0">
          <a:ln w="3175">
            <a:noFill/>
          </a:ln>
          <a:gradFill flip="none" rotWithShape="1">
            <a:gsLst>
              <a:gs pos="0">
                <a:schemeClr val="bg1"/>
              </a:gs>
              <a:gs pos="36000">
                <a:schemeClr val="bg1"/>
              </a:gs>
              <a:gs pos="86000">
                <a:schemeClr val="bg1">
                  <a:lumMod val="5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kumimoji="1"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kumimoji="1"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kumimoji="1"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kumimoji="1"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kumimoji="1"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17" Type="http://schemas.openxmlformats.org/officeDocument/2006/relationships/image" Target="../media/image41.wmf"/><Relationship Id="rId2" Type="http://schemas.openxmlformats.org/officeDocument/2006/relationships/notesSlide" Target="../notesSlides/notesSlide16.xml"/><Relationship Id="rId16" Type="http://schemas.openxmlformats.org/officeDocument/2006/relationships/image" Target="../media/image40.wmf"/><Relationship Id="rId1" Type="http://schemas.openxmlformats.org/officeDocument/2006/relationships/slideLayout" Target="../slideLayouts/slideLayout3.xml"/><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5" Type="http://schemas.openxmlformats.org/officeDocument/2006/relationships/image" Target="../media/image3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go.microsoft.com/fwlink/?LinkID=129588"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プラットフォームを前進させる</a:t>
            </a:r>
            <a:endParaRPr lang="en-US" dirty="0"/>
          </a:p>
        </p:txBody>
      </p:sp>
      <p:graphicFrame>
        <p:nvGraphicFramePr>
          <p:cNvPr id="4" name="Content Placeholder 3"/>
          <p:cNvGraphicFramePr>
            <a:graphicFrameLocks noGrp="1"/>
          </p:cNvGraphicFramePr>
          <p:nvPr>
            <p:ph idx="1"/>
          </p:nvPr>
        </p:nvGraphicFramePr>
        <p:xfrm>
          <a:off x="381000" y="1412875"/>
          <a:ext cx="8382000" cy="4394200"/>
        </p:xfrm>
        <a:graphic>
          <a:graphicData uri="http://schemas.openxmlformats.org/drawingml/2006/table">
            <a:tbl>
              <a:tblPr firstRow="1" bandRow="1">
                <a:tableStyleId>{7E9639D4-E3E2-4D34-9284-5A2195B3D0D7}</a:tableStyleId>
              </a:tblPr>
              <a:tblGrid>
                <a:gridCol w="2095500"/>
                <a:gridCol w="1952624"/>
                <a:gridCol w="2143140"/>
                <a:gridCol w="2190736"/>
              </a:tblGrid>
              <a:tr h="370840">
                <a:tc>
                  <a:txBody>
                    <a:bodyPr/>
                    <a:lstStyle/>
                    <a:p>
                      <a:r>
                        <a:rPr lang="ja-JP" altLang="en-US" dirty="0" smtClean="0">
                          <a:solidFill>
                            <a:srgbClr val="FF9900"/>
                          </a:solidFill>
                        </a:rPr>
                        <a:t>分野</a:t>
                      </a:r>
                      <a:endParaRPr lang="en-US" dirty="0">
                        <a:solidFill>
                          <a:srgbClr val="FF9900"/>
                        </a:solidFill>
                      </a:endParaRPr>
                    </a:p>
                  </a:txBody>
                  <a:tcPr>
                    <a:solidFill>
                      <a:schemeClr val="bg2"/>
                    </a:solidFill>
                  </a:tcPr>
                </a:tc>
                <a:tc>
                  <a:txBody>
                    <a:bodyPr/>
                    <a:lstStyle/>
                    <a:p>
                      <a:r>
                        <a:rPr lang="ja-JP" altLang="en-US" baseline="0" dirty="0" smtClean="0">
                          <a:solidFill>
                            <a:srgbClr val="FF9900"/>
                          </a:solidFill>
                        </a:rPr>
                        <a:t>既存の</a:t>
                      </a:r>
                      <a:r>
                        <a:rPr lang="en-US" baseline="0" dirty="0" smtClean="0">
                          <a:solidFill>
                            <a:srgbClr val="FF9900"/>
                          </a:solidFill>
                        </a:rPr>
                        <a:t>API(s)</a:t>
                      </a:r>
                      <a:endParaRPr lang="en-US" dirty="0">
                        <a:solidFill>
                          <a:srgbClr val="FF9900"/>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9900"/>
                          </a:solidFill>
                        </a:rPr>
                        <a:t>問題点</a:t>
                      </a:r>
                      <a:endParaRPr lang="en-US" dirty="0" smtClean="0">
                        <a:solidFill>
                          <a:srgbClr val="FF9900"/>
                        </a:solidFill>
                      </a:endParaRPr>
                    </a:p>
                  </a:txBody>
                  <a:tcPr>
                    <a:solidFill>
                      <a:schemeClr val="bg2"/>
                    </a:solidFill>
                  </a:tcPr>
                </a:tc>
                <a:tc>
                  <a:txBody>
                    <a:bodyPr/>
                    <a:lstStyle/>
                    <a:p>
                      <a:endParaRPr lang="en-US" dirty="0">
                        <a:solidFill>
                          <a:srgbClr val="FF9900"/>
                        </a:solidFill>
                      </a:endParaRPr>
                    </a:p>
                  </a:txBody>
                  <a:tcPr>
                    <a:solidFill>
                      <a:schemeClr val="bg2"/>
                    </a:solidFill>
                  </a:tcPr>
                </a:tc>
              </a:tr>
              <a:tr h="370840">
                <a:tc>
                  <a:txBody>
                    <a:bodyPr/>
                    <a:lstStyle/>
                    <a:p>
                      <a:r>
                        <a:rPr lang="en-US" dirty="0" smtClean="0"/>
                        <a:t>3D</a:t>
                      </a:r>
                      <a:endParaRPr lang="en-US" dirty="0"/>
                    </a:p>
                  </a:txBody>
                  <a:tcPr/>
                </a:tc>
                <a:tc>
                  <a:txBody>
                    <a:bodyPr/>
                    <a:lstStyle/>
                    <a:p>
                      <a:r>
                        <a:rPr lang="en-US" dirty="0" smtClean="0"/>
                        <a:t>D3D3…D3D10</a:t>
                      </a:r>
                      <a:endParaRPr lang="en-US" dirty="0"/>
                    </a:p>
                  </a:txBody>
                  <a:tcPr/>
                </a:tc>
                <a:tc>
                  <a:txBody>
                    <a:bodyPr/>
                    <a:lstStyle/>
                    <a:p>
                      <a:r>
                        <a:rPr lang="ja-JP" altLang="en-US" baseline="0" dirty="0" smtClean="0"/>
                        <a:t>無効の場合がある</a:t>
                      </a:r>
                      <a:r>
                        <a:rPr lang="en-US" baseline="0" dirty="0" smtClean="0"/>
                        <a:t>:</a:t>
                      </a:r>
                    </a:p>
                    <a:p>
                      <a:pPr>
                        <a:buFont typeface="Arial" charset="0"/>
                        <a:buChar char="•"/>
                      </a:pPr>
                      <a:r>
                        <a:rPr lang="en-US" altLang="ja-JP" baseline="0" dirty="0" smtClean="0"/>
                        <a:t>HW</a:t>
                      </a:r>
                      <a:r>
                        <a:rPr lang="ja-JP" altLang="en-US" baseline="0" dirty="0" smtClean="0"/>
                        <a:t>がない</a:t>
                      </a:r>
                      <a:endParaRPr lang="en-US" baseline="0" dirty="0" smtClean="0"/>
                    </a:p>
                    <a:p>
                      <a:pPr>
                        <a:buFont typeface="Arial" charset="0"/>
                        <a:buChar char="•"/>
                      </a:pPr>
                      <a:r>
                        <a:rPr lang="ja-JP" altLang="en-US" baseline="0" dirty="0" smtClean="0"/>
                        <a:t>サーバー</a:t>
                      </a:r>
                      <a:endParaRPr lang="en-US" baseline="0" dirty="0" smtClean="0"/>
                    </a:p>
                    <a:p>
                      <a:pPr>
                        <a:buFont typeface="Arial" charset="0"/>
                        <a:buChar char="•"/>
                      </a:pPr>
                      <a:r>
                        <a:rPr lang="ja-JP" altLang="en-US" dirty="0" smtClean="0"/>
                        <a:t>リモート</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Direct3D</a:t>
                      </a:r>
                      <a:r>
                        <a:rPr lang="en-US" baseline="0" dirty="0" smtClean="0"/>
                        <a:t> </a:t>
                      </a:r>
                      <a:r>
                        <a:rPr lang="en-US" dirty="0" smtClean="0"/>
                        <a:t>10</a:t>
                      </a:r>
                      <a:r>
                        <a:rPr lang="en-US" baseline="0" dirty="0" smtClean="0"/>
                        <a:t>.1</a:t>
                      </a:r>
                      <a:endParaRPr lang="en-US" dirty="0" smtClean="0"/>
                    </a:p>
                    <a:p>
                      <a:endParaRPr lang="en-US" dirty="0"/>
                    </a:p>
                  </a:txBody>
                  <a:tcPr/>
                </a:tc>
              </a:tr>
              <a:tr h="370840">
                <a:tc>
                  <a:txBody>
                    <a:bodyPr/>
                    <a:lstStyle/>
                    <a:p>
                      <a:r>
                        <a:rPr lang="en-US" dirty="0" smtClean="0"/>
                        <a:t>2D</a:t>
                      </a:r>
                      <a:endParaRPr lang="en-US" dirty="0"/>
                    </a:p>
                  </a:txBody>
                  <a:tcPr/>
                </a:tc>
                <a:tc>
                  <a:txBody>
                    <a:bodyPr/>
                    <a:lstStyle/>
                    <a:p>
                      <a:r>
                        <a:rPr lang="en-US" dirty="0" smtClean="0"/>
                        <a:t>GDI, GDI+</a:t>
                      </a:r>
                      <a:endParaRPr lang="en-US" dirty="0"/>
                    </a:p>
                  </a:txBody>
                  <a:tcPr/>
                </a:tc>
                <a:tc>
                  <a:txBody>
                    <a:bodyPr/>
                    <a:lstStyle/>
                    <a:p>
                      <a:r>
                        <a:rPr lang="ja-JP" altLang="en-US" dirty="0" smtClean="0"/>
                        <a:t>品質、性能</a:t>
                      </a:r>
                      <a:endParaRPr lang="en-US" altLang="ja-JP" dirty="0" smtClean="0"/>
                    </a:p>
                    <a:p>
                      <a:endParaRPr lang="en-US" dirty="0"/>
                    </a:p>
                  </a:txBody>
                  <a:tcPr/>
                </a:tc>
                <a:tc>
                  <a:txBody>
                    <a:bodyPr/>
                    <a:lstStyle/>
                    <a:p>
                      <a:endParaRPr lang="en-US" dirty="0"/>
                    </a:p>
                  </a:txBody>
                  <a:tcPr/>
                </a:tc>
              </a:tr>
              <a:tr h="370840">
                <a:tc>
                  <a:txBody>
                    <a:bodyPr/>
                    <a:lstStyle/>
                    <a:p>
                      <a:r>
                        <a:rPr lang="ja-JP" altLang="en-US" dirty="0" smtClean="0"/>
                        <a:t>テキスト</a:t>
                      </a:r>
                      <a:endParaRPr lang="en-US" dirty="0"/>
                    </a:p>
                  </a:txBody>
                  <a:tcPr/>
                </a:tc>
                <a:tc>
                  <a:txBody>
                    <a:bodyPr/>
                    <a:lstStyle/>
                    <a:p>
                      <a:r>
                        <a:rPr lang="en-US" dirty="0" smtClean="0"/>
                        <a:t>GDI</a:t>
                      </a:r>
                      <a:endParaRPr lang="en-US" dirty="0"/>
                    </a:p>
                  </a:txBody>
                  <a:tcPr/>
                </a:tc>
                <a:tc>
                  <a:txBody>
                    <a:bodyPr/>
                    <a:lstStyle/>
                    <a:p>
                      <a:r>
                        <a:rPr lang="ja-JP" altLang="en-US" dirty="0" smtClean="0"/>
                        <a:t>品質、更新なし</a:t>
                      </a:r>
                      <a:endParaRPr lang="en-US" altLang="ja-JP" dirty="0" smtClean="0"/>
                    </a:p>
                    <a:p>
                      <a:endParaRPr lang="en-US" dirty="0"/>
                    </a:p>
                  </a:txBody>
                  <a:tcPr/>
                </a:tc>
                <a:tc>
                  <a:txBody>
                    <a:bodyPr/>
                    <a:lstStyle/>
                    <a:p>
                      <a:endParaRPr lang="en-US" dirty="0"/>
                    </a:p>
                  </a:txBody>
                  <a:tcPr/>
                </a:tc>
              </a:tr>
              <a:tr h="370840">
                <a:tc>
                  <a:txBody>
                    <a:bodyPr/>
                    <a:lstStyle/>
                    <a:p>
                      <a:r>
                        <a:rPr lang="ja-JP" altLang="en-US" dirty="0" smtClean="0"/>
                        <a:t>画像</a:t>
                      </a:r>
                      <a:endParaRPr lang="en-US" dirty="0"/>
                    </a:p>
                  </a:txBody>
                  <a:tcPr/>
                </a:tc>
                <a:tc>
                  <a:txBody>
                    <a:bodyPr/>
                    <a:lstStyle/>
                    <a:p>
                      <a:r>
                        <a:rPr lang="en-US" dirty="0" smtClean="0"/>
                        <a:t>GDI, GDI+, WIC</a:t>
                      </a:r>
                      <a:endParaRPr lang="en-US" dirty="0"/>
                    </a:p>
                  </a:txBody>
                  <a:tcPr/>
                </a:tc>
                <a:tc>
                  <a:txBody>
                    <a:bodyPr/>
                    <a:lstStyle/>
                    <a:p>
                      <a:r>
                        <a:rPr lang="ja-JP" altLang="en-US" dirty="0" smtClean="0"/>
                        <a:t>拡張可能なフォーマットサポート、セキュリティ</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WIC </a:t>
                      </a:r>
                      <a:r>
                        <a:rPr lang="ja-JP" altLang="en-US" dirty="0" smtClean="0"/>
                        <a:t>の更新</a:t>
                      </a:r>
                      <a:endParaRPr lang="en-US" dirty="0" smtClean="0"/>
                    </a:p>
                    <a:p>
                      <a:endParaRPr lang="en-US" dirty="0"/>
                    </a:p>
                  </a:txBody>
                  <a:tcPr/>
                </a:tc>
              </a:tr>
              <a:tr h="370840">
                <a:tc>
                  <a:txBody>
                    <a:bodyPr/>
                    <a:lstStyle/>
                    <a:p>
                      <a:r>
                        <a:rPr lang="ja-JP" altLang="en-US" dirty="0" smtClean="0"/>
                        <a:t>デバイス制御</a:t>
                      </a:r>
                      <a:endParaRPr lang="en-US" altLang="ja-JP" dirty="0" smtClean="0"/>
                    </a:p>
                  </a:txBody>
                  <a:tcPr/>
                </a:tc>
                <a:tc>
                  <a:txBody>
                    <a:bodyPr/>
                    <a:lstStyle/>
                    <a:p>
                      <a:r>
                        <a:rPr lang="en-US" dirty="0" smtClean="0"/>
                        <a:t>GDI</a:t>
                      </a:r>
                      <a:endParaRPr lang="en-US" dirty="0"/>
                    </a:p>
                  </a:txBody>
                  <a:tcPr/>
                </a:tc>
                <a:tc>
                  <a:txBody>
                    <a:bodyPr/>
                    <a:lstStyle/>
                    <a:p>
                      <a:r>
                        <a:rPr lang="ja-JP" altLang="en-US" dirty="0" smtClean="0"/>
                        <a:t>旧式のハードウェア構成の概念</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DXGI 1.1</a:t>
                      </a:r>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ja-JP" altLang="en-US" dirty="0" smtClean="0"/>
              <a:t>プラットフォームを前進させる</a:t>
            </a:r>
            <a:endParaRPr lang="en-US" dirty="0"/>
          </a:p>
        </p:txBody>
      </p:sp>
      <p:graphicFrame>
        <p:nvGraphicFramePr>
          <p:cNvPr id="4" name="Content Placeholder 3"/>
          <p:cNvGraphicFramePr>
            <a:graphicFrameLocks noGrp="1"/>
          </p:cNvGraphicFramePr>
          <p:nvPr>
            <p:ph idx="1"/>
          </p:nvPr>
        </p:nvGraphicFramePr>
        <p:xfrm>
          <a:off x="381000" y="1412875"/>
          <a:ext cx="8382000" cy="4820920"/>
        </p:xfrm>
        <a:graphic>
          <a:graphicData uri="http://schemas.openxmlformats.org/drawingml/2006/table">
            <a:tbl>
              <a:tblPr firstRow="1" bandRow="1">
                <a:tableStyleId>{7E9639D4-E3E2-4D34-9284-5A2195B3D0D7}</a:tableStyleId>
              </a:tblPr>
              <a:tblGrid>
                <a:gridCol w="2095500"/>
                <a:gridCol w="1952624"/>
                <a:gridCol w="2143140"/>
                <a:gridCol w="2190736"/>
              </a:tblGrid>
              <a:tr h="370840">
                <a:tc>
                  <a:txBody>
                    <a:bodyPr/>
                    <a:lstStyle/>
                    <a:p>
                      <a:r>
                        <a:rPr lang="ja-JP" altLang="en-US" dirty="0" smtClean="0">
                          <a:solidFill>
                            <a:srgbClr val="FF9900"/>
                          </a:solidFill>
                        </a:rPr>
                        <a:t>分野</a:t>
                      </a:r>
                      <a:endParaRPr lang="en-US" dirty="0">
                        <a:solidFill>
                          <a:srgbClr val="FF9900"/>
                        </a:solidFill>
                      </a:endParaRPr>
                    </a:p>
                  </a:txBody>
                  <a:tcPr>
                    <a:solidFill>
                      <a:schemeClr val="bg2"/>
                    </a:solidFill>
                  </a:tcPr>
                </a:tc>
                <a:tc>
                  <a:txBody>
                    <a:bodyPr/>
                    <a:lstStyle/>
                    <a:p>
                      <a:r>
                        <a:rPr lang="ja-JP" altLang="en-US" baseline="0" dirty="0" smtClean="0">
                          <a:solidFill>
                            <a:srgbClr val="FF9900"/>
                          </a:solidFill>
                        </a:rPr>
                        <a:t>既存の</a:t>
                      </a:r>
                      <a:r>
                        <a:rPr lang="en-US" baseline="0" dirty="0" smtClean="0">
                          <a:solidFill>
                            <a:srgbClr val="FF9900"/>
                          </a:solidFill>
                        </a:rPr>
                        <a:t>API(s)</a:t>
                      </a:r>
                      <a:endParaRPr lang="en-US" dirty="0">
                        <a:solidFill>
                          <a:srgbClr val="FF9900"/>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9900"/>
                          </a:solidFill>
                        </a:rPr>
                        <a:t>問題点</a:t>
                      </a:r>
                      <a:endParaRPr lang="en-US" dirty="0" smtClean="0">
                        <a:solidFill>
                          <a:srgbClr val="FF9900"/>
                        </a:solidFill>
                      </a:endParaRPr>
                    </a:p>
                  </a:txBody>
                  <a:tcPr>
                    <a:solidFill>
                      <a:schemeClr val="bg2"/>
                    </a:solidFill>
                  </a:tcPr>
                </a:tc>
                <a:tc>
                  <a:txBody>
                    <a:bodyPr/>
                    <a:lstStyle/>
                    <a:p>
                      <a:endParaRPr lang="en-US" dirty="0">
                        <a:solidFill>
                          <a:srgbClr val="FF9900"/>
                        </a:solidFill>
                      </a:endParaRPr>
                    </a:p>
                  </a:txBody>
                  <a:tcPr>
                    <a:solidFill>
                      <a:schemeClr val="bg2"/>
                    </a:solidFill>
                  </a:tcPr>
                </a:tc>
              </a:tr>
              <a:tr h="370840">
                <a:tc>
                  <a:txBody>
                    <a:bodyPr/>
                    <a:lstStyle/>
                    <a:p>
                      <a:r>
                        <a:rPr lang="en-US" dirty="0" smtClean="0"/>
                        <a:t>3D</a:t>
                      </a:r>
                      <a:endParaRPr lang="en-US" dirty="0"/>
                    </a:p>
                  </a:txBody>
                  <a:tcPr/>
                </a:tc>
                <a:tc>
                  <a:txBody>
                    <a:bodyPr/>
                    <a:lstStyle/>
                    <a:p>
                      <a:r>
                        <a:rPr lang="en-US" dirty="0" smtClean="0"/>
                        <a:t>D3D3…D3D10</a:t>
                      </a:r>
                      <a:endParaRPr lang="en-US" dirty="0"/>
                    </a:p>
                  </a:txBody>
                  <a:tcPr/>
                </a:tc>
                <a:tc>
                  <a:txBody>
                    <a:bodyPr/>
                    <a:lstStyle/>
                    <a:p>
                      <a:r>
                        <a:rPr lang="ja-JP" altLang="en-US" baseline="0" dirty="0" smtClean="0"/>
                        <a:t>無効の場合がある</a:t>
                      </a:r>
                      <a:r>
                        <a:rPr lang="en-US" baseline="0" dirty="0" smtClean="0"/>
                        <a:t>:</a:t>
                      </a:r>
                    </a:p>
                    <a:p>
                      <a:pPr>
                        <a:buFont typeface="Arial" charset="0"/>
                        <a:buChar char="•"/>
                      </a:pPr>
                      <a:r>
                        <a:rPr lang="en-US" altLang="ja-JP" baseline="0" dirty="0" smtClean="0"/>
                        <a:t>HW</a:t>
                      </a:r>
                      <a:r>
                        <a:rPr lang="ja-JP" altLang="en-US" baseline="0" dirty="0" smtClean="0"/>
                        <a:t>がない</a:t>
                      </a:r>
                      <a:endParaRPr lang="en-US" baseline="0" dirty="0" smtClean="0"/>
                    </a:p>
                    <a:p>
                      <a:pPr>
                        <a:buFont typeface="Arial" charset="0"/>
                        <a:buChar char="•"/>
                      </a:pPr>
                      <a:r>
                        <a:rPr lang="ja-JP" altLang="en-US" baseline="0" dirty="0" smtClean="0"/>
                        <a:t>サーバー</a:t>
                      </a:r>
                      <a:endParaRPr lang="en-US" baseline="0" dirty="0" smtClean="0"/>
                    </a:p>
                    <a:p>
                      <a:pPr>
                        <a:buFont typeface="Arial" charset="0"/>
                        <a:buChar char="•"/>
                      </a:pPr>
                      <a:r>
                        <a:rPr lang="ja-JP" altLang="en-US" dirty="0" smtClean="0"/>
                        <a:t>リモート</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Direct3D</a:t>
                      </a:r>
                      <a:r>
                        <a:rPr lang="en-US" baseline="0" dirty="0" smtClean="0"/>
                        <a:t> </a:t>
                      </a:r>
                      <a:r>
                        <a:rPr lang="en-US" dirty="0" smtClean="0"/>
                        <a:t>10</a:t>
                      </a:r>
                      <a:r>
                        <a:rPr lang="en-US" baseline="0" dirty="0" smtClean="0"/>
                        <a:t>.1</a:t>
                      </a:r>
                      <a:endParaRPr lang="en-US" dirty="0" smtClean="0"/>
                    </a:p>
                    <a:p>
                      <a:endParaRPr lang="en-US" dirty="0"/>
                    </a:p>
                  </a:txBody>
                  <a:tcPr/>
                </a:tc>
              </a:tr>
              <a:tr h="370840">
                <a:tc>
                  <a:txBody>
                    <a:bodyPr/>
                    <a:lstStyle/>
                    <a:p>
                      <a:r>
                        <a:rPr lang="en-US" dirty="0" smtClean="0"/>
                        <a:t>2D</a:t>
                      </a:r>
                      <a:endParaRPr lang="en-US" dirty="0"/>
                    </a:p>
                  </a:txBody>
                  <a:tcPr/>
                </a:tc>
                <a:tc>
                  <a:txBody>
                    <a:bodyPr/>
                    <a:lstStyle/>
                    <a:p>
                      <a:r>
                        <a:rPr lang="en-US" dirty="0" smtClean="0"/>
                        <a:t>GDI, GDI+</a:t>
                      </a:r>
                      <a:endParaRPr lang="en-US" dirty="0"/>
                    </a:p>
                  </a:txBody>
                  <a:tcPr/>
                </a:tc>
                <a:tc>
                  <a:txBody>
                    <a:bodyPr/>
                    <a:lstStyle/>
                    <a:p>
                      <a:r>
                        <a:rPr lang="ja-JP" altLang="en-US" dirty="0" smtClean="0"/>
                        <a:t>品質、性能</a:t>
                      </a:r>
                      <a:endParaRPr lang="en-US" altLang="ja-JP" dirty="0" smtClean="0"/>
                    </a:p>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D72F"/>
                          </a:solidFill>
                          <a:effectLst/>
                          <a:uLnTx/>
                          <a:uFillTx/>
                          <a:latin typeface="+mn-lt"/>
                          <a:ea typeface="+mn-ea"/>
                          <a:cs typeface="+mn-cs"/>
                        </a:rPr>
                        <a:t>Direct2D</a:t>
                      </a:r>
                      <a:endParaRPr lang="en-US" dirty="0"/>
                    </a:p>
                  </a:txBody>
                  <a:tcPr/>
                </a:tc>
              </a:tr>
              <a:tr h="370840">
                <a:tc>
                  <a:txBody>
                    <a:bodyPr/>
                    <a:lstStyle/>
                    <a:p>
                      <a:r>
                        <a:rPr lang="ja-JP" altLang="en-US" dirty="0" smtClean="0"/>
                        <a:t>テキスト</a:t>
                      </a:r>
                      <a:endParaRPr lang="en-US" dirty="0"/>
                    </a:p>
                  </a:txBody>
                  <a:tcPr/>
                </a:tc>
                <a:tc>
                  <a:txBody>
                    <a:bodyPr/>
                    <a:lstStyle/>
                    <a:p>
                      <a:r>
                        <a:rPr lang="en-US" dirty="0" smtClean="0"/>
                        <a:t>GDI</a:t>
                      </a:r>
                      <a:endParaRPr lang="en-US" dirty="0"/>
                    </a:p>
                  </a:txBody>
                  <a:tcPr/>
                </a:tc>
                <a:tc>
                  <a:txBody>
                    <a:bodyPr/>
                    <a:lstStyle/>
                    <a:p>
                      <a:r>
                        <a:rPr lang="ja-JP" altLang="en-US" dirty="0" smtClean="0"/>
                        <a:t>品質、更新なし</a:t>
                      </a:r>
                      <a:endParaRPr lang="en-US" altLang="ja-JP" dirty="0" smtClean="0"/>
                    </a:p>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D72F"/>
                          </a:solidFill>
                          <a:effectLst/>
                          <a:uLnTx/>
                          <a:uFillTx/>
                          <a:latin typeface="+mn-lt"/>
                          <a:ea typeface="+mn-ea"/>
                          <a:cs typeface="+mn-cs"/>
                        </a:rPr>
                        <a:t>DirectWrite</a:t>
                      </a:r>
                      <a:endParaRPr lang="en-US" dirty="0"/>
                    </a:p>
                  </a:txBody>
                  <a:tcPr/>
                </a:tc>
              </a:tr>
              <a:tr h="370840">
                <a:tc>
                  <a:txBody>
                    <a:bodyPr/>
                    <a:lstStyle/>
                    <a:p>
                      <a:r>
                        <a:rPr lang="ja-JP" altLang="en-US" dirty="0" smtClean="0"/>
                        <a:t>画像</a:t>
                      </a:r>
                      <a:endParaRPr lang="en-US" dirty="0"/>
                    </a:p>
                  </a:txBody>
                  <a:tcPr/>
                </a:tc>
                <a:tc>
                  <a:txBody>
                    <a:bodyPr/>
                    <a:lstStyle/>
                    <a:p>
                      <a:r>
                        <a:rPr lang="en-US" dirty="0" smtClean="0"/>
                        <a:t>GDI, GDI+, WIC</a:t>
                      </a:r>
                      <a:endParaRPr lang="en-US" dirty="0"/>
                    </a:p>
                  </a:txBody>
                  <a:tcPr/>
                </a:tc>
                <a:tc>
                  <a:txBody>
                    <a:bodyPr/>
                    <a:lstStyle/>
                    <a:p>
                      <a:r>
                        <a:rPr lang="ja-JP" altLang="en-US" dirty="0" smtClean="0"/>
                        <a:t>拡張可能なフォーマットサポート、セキュリティ</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WIC </a:t>
                      </a:r>
                      <a:r>
                        <a:rPr lang="ja-JP" altLang="en-US" dirty="0" smtClean="0"/>
                        <a:t>の更新</a:t>
                      </a:r>
                      <a:endParaRPr lang="en-US" dirty="0" smtClean="0"/>
                    </a:p>
                    <a:p>
                      <a:endParaRPr lang="en-US" dirty="0"/>
                    </a:p>
                  </a:txBody>
                  <a:tcPr/>
                </a:tc>
              </a:tr>
              <a:tr h="370840">
                <a:tc>
                  <a:txBody>
                    <a:bodyPr/>
                    <a:lstStyle/>
                    <a:p>
                      <a:r>
                        <a:rPr lang="ja-JP" altLang="en-US" dirty="0" smtClean="0"/>
                        <a:t>デバイス制御</a:t>
                      </a:r>
                      <a:endParaRPr lang="en-US" dirty="0"/>
                    </a:p>
                  </a:txBody>
                  <a:tcPr/>
                </a:tc>
                <a:tc>
                  <a:txBody>
                    <a:bodyPr/>
                    <a:lstStyle/>
                    <a:p>
                      <a:r>
                        <a:rPr lang="en-US" dirty="0" smtClean="0"/>
                        <a:t>GDI</a:t>
                      </a:r>
                      <a:endParaRPr lang="en-US" dirty="0"/>
                    </a:p>
                  </a:txBody>
                  <a:tcPr/>
                </a:tc>
                <a:tc>
                  <a:txBody>
                    <a:bodyPr/>
                    <a:lstStyle/>
                    <a:p>
                      <a:r>
                        <a:rPr lang="ja-JP" altLang="en-US" dirty="0" smtClean="0"/>
                        <a:t>旧式のハードウェア構成の概念</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DXGI 1.1</a:t>
                      </a:r>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1998" y="4722612"/>
            <a:ext cx="4343400"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DXGKernel</a:t>
            </a:r>
            <a:endParaRPr lang="en-US" dirty="0">
              <a:solidFill>
                <a:schemeClr val="tx1"/>
              </a:solidFill>
            </a:endParaRPr>
          </a:p>
        </p:txBody>
      </p:sp>
      <p:sp>
        <p:nvSpPr>
          <p:cNvPr id="7" name="Rounded Rectangle 6"/>
          <p:cNvSpPr/>
          <p:nvPr/>
        </p:nvSpPr>
        <p:spPr>
          <a:xfrm>
            <a:off x="901999" y="3579612"/>
            <a:ext cx="3310405" cy="1066800"/>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DXGI</a:t>
            </a:r>
            <a:endParaRPr lang="en-US" dirty="0">
              <a:solidFill>
                <a:schemeClr val="tx1"/>
              </a:solidFill>
            </a:endParaRPr>
          </a:p>
        </p:txBody>
      </p:sp>
      <p:sp>
        <p:nvSpPr>
          <p:cNvPr id="8" name="Rounded Rectangle 7"/>
          <p:cNvSpPr/>
          <p:nvPr/>
        </p:nvSpPr>
        <p:spPr>
          <a:xfrm>
            <a:off x="6184660" y="4720831"/>
            <a:ext cx="2133600"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Win32K</a:t>
            </a:r>
            <a:endParaRPr lang="en-US" dirty="0">
              <a:solidFill>
                <a:schemeClr val="tx1"/>
              </a:solidFill>
            </a:endParaRPr>
          </a:p>
        </p:txBody>
      </p:sp>
      <p:sp>
        <p:nvSpPr>
          <p:cNvPr id="9" name="Rounded Rectangle 8"/>
          <p:cNvSpPr/>
          <p:nvPr/>
        </p:nvSpPr>
        <p:spPr>
          <a:xfrm>
            <a:off x="6188150" y="2542929"/>
            <a:ext cx="2140744"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GDI+</a:t>
            </a:r>
            <a:endParaRPr lang="en-US" dirty="0">
              <a:solidFill>
                <a:schemeClr val="tx1"/>
              </a:solidFill>
            </a:endParaRPr>
          </a:p>
        </p:txBody>
      </p:sp>
      <p:sp>
        <p:nvSpPr>
          <p:cNvPr id="10" name="Rounded Rectangle 9"/>
          <p:cNvSpPr/>
          <p:nvPr/>
        </p:nvSpPr>
        <p:spPr>
          <a:xfrm>
            <a:off x="6205869" y="3655805"/>
            <a:ext cx="1034903" cy="9906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USER</a:t>
            </a:r>
            <a:endParaRPr lang="en-US" dirty="0">
              <a:solidFill>
                <a:schemeClr val="tx1"/>
              </a:solidFill>
            </a:endParaRPr>
          </a:p>
        </p:txBody>
      </p:sp>
      <p:sp>
        <p:nvSpPr>
          <p:cNvPr id="11" name="Rounded Rectangle 10"/>
          <p:cNvSpPr/>
          <p:nvPr/>
        </p:nvSpPr>
        <p:spPr>
          <a:xfrm>
            <a:off x="3232305" y="2466729"/>
            <a:ext cx="1010086" cy="1066800"/>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Direct3D 11</a:t>
            </a:r>
            <a:endParaRPr lang="en-US" sz="1400" dirty="0">
              <a:solidFill>
                <a:schemeClr val="tx1"/>
              </a:solidFill>
            </a:endParaRPr>
          </a:p>
        </p:txBody>
      </p:sp>
      <p:sp>
        <p:nvSpPr>
          <p:cNvPr id="12" name="Rounded Rectangle 11"/>
          <p:cNvSpPr/>
          <p:nvPr/>
        </p:nvSpPr>
        <p:spPr>
          <a:xfrm>
            <a:off x="894909" y="2468501"/>
            <a:ext cx="2286000" cy="1066800"/>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Direct3D 10</a:t>
            </a:r>
            <a:endParaRPr lang="en-US" dirty="0">
              <a:solidFill>
                <a:schemeClr val="tx1"/>
              </a:solidFill>
            </a:endParaRPr>
          </a:p>
        </p:txBody>
      </p:sp>
      <p:sp>
        <p:nvSpPr>
          <p:cNvPr id="13" name="Rounded Rectangle 12"/>
          <p:cNvSpPr/>
          <p:nvPr/>
        </p:nvSpPr>
        <p:spPr>
          <a:xfrm>
            <a:off x="2126511" y="1323728"/>
            <a:ext cx="1073891"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DWM</a:t>
            </a:r>
            <a:endParaRPr lang="en-US" dirty="0">
              <a:solidFill>
                <a:schemeClr val="tx1"/>
              </a:solidFill>
            </a:endParaRPr>
          </a:p>
        </p:txBody>
      </p:sp>
      <p:sp>
        <p:nvSpPr>
          <p:cNvPr id="15" name="Rounded Rectangle 14"/>
          <p:cNvSpPr/>
          <p:nvPr/>
        </p:nvSpPr>
        <p:spPr>
          <a:xfrm>
            <a:off x="914400" y="1344994"/>
            <a:ext cx="1137684" cy="1066800"/>
          </a:xfrm>
          <a:prstGeom prst="roundRect">
            <a:avLst/>
          </a:prstGeom>
          <a:solidFill>
            <a:schemeClr val="accent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Direct2D</a:t>
            </a:r>
            <a:endParaRPr lang="en-US" sz="1600" dirty="0">
              <a:solidFill>
                <a:schemeClr val="tx1"/>
              </a:solidFill>
            </a:endParaRPr>
          </a:p>
        </p:txBody>
      </p:sp>
      <p:sp>
        <p:nvSpPr>
          <p:cNvPr id="16" name="Rounded Rectangle 15"/>
          <p:cNvSpPr/>
          <p:nvPr/>
        </p:nvSpPr>
        <p:spPr>
          <a:xfrm>
            <a:off x="3180911" y="194905"/>
            <a:ext cx="990600" cy="1066800"/>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DirectWrite</a:t>
            </a:r>
            <a:endParaRPr lang="en-US" dirty="0">
              <a:solidFill>
                <a:schemeClr val="tx1"/>
              </a:solidFill>
            </a:endParaRPr>
          </a:p>
        </p:txBody>
      </p:sp>
      <p:sp>
        <p:nvSpPr>
          <p:cNvPr id="17" name="Rounded Rectangle 16"/>
          <p:cNvSpPr/>
          <p:nvPr/>
        </p:nvSpPr>
        <p:spPr>
          <a:xfrm>
            <a:off x="7304567" y="3655805"/>
            <a:ext cx="1024326" cy="9906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GDI</a:t>
            </a:r>
            <a:endParaRPr lang="en-US" dirty="0">
              <a:solidFill>
                <a:schemeClr val="tx1"/>
              </a:solidFill>
            </a:endParaRPr>
          </a:p>
        </p:txBody>
      </p:sp>
      <p:sp>
        <p:nvSpPr>
          <p:cNvPr id="18" name="Rounded Rectangle 17"/>
          <p:cNvSpPr/>
          <p:nvPr/>
        </p:nvSpPr>
        <p:spPr>
          <a:xfrm>
            <a:off x="4206952" y="184273"/>
            <a:ext cx="990600"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WIC</a:t>
            </a:r>
            <a:endParaRPr lang="en-US" dirty="0">
              <a:solidFill>
                <a:schemeClr val="tx1"/>
              </a:solidFill>
            </a:endParaRPr>
          </a:p>
        </p:txBody>
      </p:sp>
      <p:sp>
        <p:nvSpPr>
          <p:cNvPr id="19" name="Rounded Rectangle 18"/>
          <p:cNvSpPr/>
          <p:nvPr/>
        </p:nvSpPr>
        <p:spPr>
          <a:xfrm>
            <a:off x="4295554" y="2461413"/>
            <a:ext cx="914400"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DXVA</a:t>
            </a:r>
            <a:endParaRPr lang="en-US" dirty="0">
              <a:solidFill>
                <a:schemeClr val="tx1"/>
              </a:solidFill>
            </a:endParaRPr>
          </a:p>
        </p:txBody>
      </p:sp>
      <p:sp>
        <p:nvSpPr>
          <p:cNvPr id="21" name="Rounded Rectangle 20"/>
          <p:cNvSpPr/>
          <p:nvPr/>
        </p:nvSpPr>
        <p:spPr>
          <a:xfrm>
            <a:off x="925031" y="6049926"/>
            <a:ext cx="7410893" cy="48731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Hardware</a:t>
            </a:r>
            <a:endParaRPr lang="en-US" dirty="0">
              <a:solidFill>
                <a:schemeClr val="bg2"/>
              </a:solidFill>
            </a:endParaRPr>
          </a:p>
        </p:txBody>
      </p:sp>
      <p:sp>
        <p:nvSpPr>
          <p:cNvPr id="22" name="Rounded Rectangle 21"/>
          <p:cNvSpPr/>
          <p:nvPr/>
        </p:nvSpPr>
        <p:spPr>
          <a:xfrm>
            <a:off x="4304116" y="3600132"/>
            <a:ext cx="914400"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Direct3D9</a:t>
            </a:r>
            <a:endParaRPr lang="en-US" sz="16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テキスト プレースホルダ 3"/>
          <p:cNvSpPr>
            <a:spLocks noGrp="1"/>
          </p:cNvSpPr>
          <p:nvPr>
            <p:ph type="body" sz="quarter" idx="10"/>
          </p:nvPr>
        </p:nvSpPr>
        <p:spPr/>
        <p:txBody>
          <a:bodyPr/>
          <a:lstStyle/>
          <a:p>
            <a:r>
              <a:rPr kumimoji="1" altLang="ja-JP" dirty="0" smtClean="0"/>
              <a:t>Direct2D</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altLang="ja-JP" dirty="0" smtClean="0"/>
              <a:t>Direct2D</a:t>
            </a:r>
            <a:endParaRPr kumimoji="1" lang="ja-JP" altLang="en-US" dirty="0"/>
          </a:p>
        </p:txBody>
      </p:sp>
      <p:sp>
        <p:nvSpPr>
          <p:cNvPr id="8" name="コンテンツ プレースホルダ 7"/>
          <p:cNvSpPr>
            <a:spLocks noGrp="1"/>
          </p:cNvSpPr>
          <p:nvPr>
            <p:ph idx="1"/>
          </p:nvPr>
        </p:nvSpPr>
        <p:spPr>
          <a:xfrm>
            <a:off x="381000" y="1412875"/>
            <a:ext cx="8763000" cy="5230835"/>
          </a:xfrm>
        </p:spPr>
        <p:txBody>
          <a:bodyPr>
            <a:normAutofit fontScale="92500"/>
          </a:bodyPr>
          <a:lstStyle/>
          <a:p>
            <a:pPr marL="460375" lvl="1" indent="-460375"/>
            <a:r>
              <a:rPr kumimoji="1" lang="en-US" altLang="ja-JP" dirty="0" smtClean="0"/>
              <a:t>Windows 7 </a:t>
            </a:r>
            <a:r>
              <a:rPr kumimoji="1" lang="ja-JP" altLang="en-US" dirty="0" smtClean="0"/>
              <a:t>の新しい </a:t>
            </a:r>
            <a:r>
              <a:rPr lang="en-US" altLang="ja-JP" dirty="0" smtClean="0"/>
              <a:t>Win32 </a:t>
            </a:r>
            <a:r>
              <a:rPr kumimoji="1" lang="en-US" altLang="ja-JP" dirty="0" smtClean="0"/>
              <a:t>API</a:t>
            </a:r>
          </a:p>
          <a:p>
            <a:pPr marL="460375" lvl="1" indent="-460375"/>
            <a:r>
              <a:rPr lang="en-US" altLang="ja-JP" dirty="0" smtClean="0"/>
              <a:t>2D </a:t>
            </a:r>
            <a:r>
              <a:rPr lang="ja-JP" altLang="en-US" dirty="0" smtClean="0"/>
              <a:t>ベクトル グラフィックス、ビットマップ、テキスト</a:t>
            </a:r>
            <a:endParaRPr lang="en-US" altLang="ja-JP" dirty="0" smtClean="0"/>
          </a:p>
          <a:p>
            <a:pPr marL="460375" lvl="1" indent="-460375"/>
            <a:r>
              <a:rPr kumimoji="1" lang="ja-JP" altLang="en-US" dirty="0" smtClean="0"/>
              <a:t>ハードウェア </a:t>
            </a:r>
            <a:r>
              <a:rPr kumimoji="1" lang="en-US" altLang="ja-JP" dirty="0" smtClean="0"/>
              <a:t>/</a:t>
            </a:r>
            <a:r>
              <a:rPr kumimoji="1" lang="ja-JP" altLang="en-US" dirty="0" smtClean="0"/>
              <a:t> ソフトウェア</a:t>
            </a:r>
            <a:endParaRPr kumimoji="1" lang="en-US" altLang="ja-JP" dirty="0" smtClean="0"/>
          </a:p>
          <a:p>
            <a:pPr marL="460375" lvl="1" indent="-460375"/>
            <a:r>
              <a:rPr lang="ja-JP" altLang="en-US" dirty="0" smtClean="0"/>
              <a:t>相互運用性</a:t>
            </a:r>
            <a:endParaRPr lang="en-US" altLang="ja-JP" dirty="0" smtClean="0"/>
          </a:p>
          <a:p>
            <a:pPr marL="863600" lvl="2" indent="-460375"/>
            <a:r>
              <a:rPr kumimoji="1" lang="en-US" altLang="ja-JP" dirty="0" smtClean="0"/>
              <a:t>GDI</a:t>
            </a:r>
          </a:p>
          <a:p>
            <a:pPr marL="863600" lvl="2" indent="-460375"/>
            <a:r>
              <a:rPr lang="en-US" altLang="ja-JP" dirty="0" smtClean="0"/>
              <a:t>Direct3D</a:t>
            </a:r>
          </a:p>
          <a:p>
            <a:pPr marL="460375" lvl="1" indent="-460375"/>
            <a:r>
              <a:rPr lang="ja-JP" altLang="en-US" dirty="0" smtClean="0"/>
              <a:t>性能</a:t>
            </a:r>
            <a:endParaRPr lang="en-US" altLang="ja-JP" dirty="0" smtClean="0"/>
          </a:p>
          <a:p>
            <a:pPr marL="863600" lvl="2" indent="-460375"/>
            <a:r>
              <a:rPr kumimoji="1" lang="en-US" altLang="ja-JP" dirty="0" smtClean="0"/>
              <a:t>Direct3D 10.1</a:t>
            </a:r>
            <a:r>
              <a:rPr kumimoji="1" lang="ja-JP" altLang="en-US" dirty="0" smtClean="0"/>
              <a:t> 上で構築</a:t>
            </a:r>
            <a:endParaRPr kumimoji="1" lang="en-US" altLang="ja-JP" dirty="0" smtClean="0"/>
          </a:p>
          <a:p>
            <a:pPr marL="863600" lvl="2" indent="-460375"/>
            <a:r>
              <a:rPr lang="en-US" altLang="ja-JP" dirty="0" smtClean="0"/>
              <a:t>CPU</a:t>
            </a:r>
            <a:r>
              <a:rPr lang="ja-JP" altLang="en-US" dirty="0" smtClean="0"/>
              <a:t>使用が </a:t>
            </a:r>
            <a:r>
              <a:rPr lang="en-US" altLang="ja-JP" dirty="0" smtClean="0"/>
              <a:t>GDI/GDI+</a:t>
            </a:r>
            <a:r>
              <a:rPr lang="ja-JP" altLang="en-US" dirty="0" smtClean="0"/>
              <a:t>より低い</a:t>
            </a:r>
            <a:endParaRPr lang="en-US" altLang="ja-JP" dirty="0" smtClean="0"/>
          </a:p>
          <a:p>
            <a:pPr marL="460375" lvl="1" indent="-460375"/>
            <a:r>
              <a:rPr kumimoji="1" lang="ja-JP" altLang="en-US" dirty="0" smtClean="0"/>
              <a:t>品質</a:t>
            </a:r>
            <a:endParaRPr kumimoji="1" lang="en-US" altLang="ja-JP" dirty="0" smtClean="0"/>
          </a:p>
          <a:p>
            <a:pPr marL="863600" lvl="2" indent="-460375"/>
            <a:r>
              <a:rPr lang="ja-JP" altLang="en-US" dirty="0" smtClean="0"/>
              <a:t>アルファブレンディング</a:t>
            </a:r>
            <a:endParaRPr lang="en-US" altLang="ja-JP" dirty="0" smtClean="0"/>
          </a:p>
          <a:p>
            <a:pPr marL="863600" lvl="2" indent="-460375"/>
            <a:r>
              <a:rPr kumimoji="1" lang="ja-JP" altLang="en-US" dirty="0" smtClean="0"/>
              <a:t>プリミティブ単位のアンチエイリアシング</a:t>
            </a:r>
            <a:endParaRPr kumimoji="1" lang="en-US" altLang="ja-JP" dirty="0" smtClean="0"/>
          </a:p>
          <a:p>
            <a:pPr marL="863600" lvl="2" indent="-460375"/>
            <a:r>
              <a:rPr lang="en-US" altLang="ja-JP" dirty="0" smtClean="0"/>
              <a:t>Direct3D</a:t>
            </a:r>
            <a:r>
              <a:rPr lang="ja-JP" altLang="en-US" dirty="0" smtClean="0"/>
              <a:t> 相互運用経由での </a:t>
            </a:r>
            <a:r>
              <a:rPr lang="en-US" altLang="ja-JP" dirty="0" smtClean="0"/>
              <a:t>MSAA</a:t>
            </a:r>
            <a:endParaRPr kumimoji="1" lang="en-US" altLang="ja-JP" dirty="0" smtClean="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p:txBody>
          <a:bodyPr/>
          <a:lstStyle/>
          <a:p>
            <a:endParaRPr kumimoji="1" lang="ja-JP" altLang="en-US"/>
          </a:p>
        </p:txBody>
      </p:sp>
      <p:sp>
        <p:nvSpPr>
          <p:cNvPr id="9" name="サブタイトル 8"/>
          <p:cNvSpPr>
            <a:spLocks noGrp="1"/>
          </p:cNvSpPr>
          <p:nvPr>
            <p:ph type="subTitle" idx="1"/>
          </p:nvPr>
        </p:nvSpPr>
        <p:spPr/>
        <p:txBody>
          <a:bodyPr/>
          <a:lstStyle/>
          <a:p>
            <a:r>
              <a:rPr kumimoji="1" lang="en-US" altLang="ja-JP" dirty="0" smtClean="0"/>
              <a:t>Direct2D </a:t>
            </a:r>
            <a:r>
              <a:rPr lang="ja-JP" altLang="en-US" dirty="0" smtClean="0"/>
              <a:t>の性能</a:t>
            </a:r>
            <a:endParaRPr kumimoji="1" lang="ja-JP" altLang="en-US" dirty="0"/>
          </a:p>
        </p:txBody>
      </p:sp>
      <p:sp>
        <p:nvSpPr>
          <p:cNvPr id="10" name="テキスト プレースホルダ 9"/>
          <p:cNvSpPr>
            <a:spLocks noGrp="1"/>
          </p:cNvSpPr>
          <p:nvPr>
            <p:ph type="body" sz="quarter" idx="10"/>
          </p:nvPr>
        </p:nvSpPr>
        <p:spPr/>
        <p:txBody>
          <a:bodyPr/>
          <a:lstStyle/>
          <a:p>
            <a:r>
              <a:rPr kumimoji="1" lang="ja-JP" altLang="en-US" dirty="0" smtClean="0"/>
              <a:t>デモ</a:t>
            </a:r>
            <a:endParaRPr kumimoji="1" lang="ja-JP" alt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1052596"/>
          </a:xfrm>
        </p:spPr>
        <p:txBody>
          <a:bodyPr/>
          <a:lstStyle/>
          <a:p>
            <a:r>
              <a:rPr altLang="ja-JP" dirty="0" smtClean="0"/>
              <a:t>Direct2D API</a:t>
            </a:r>
            <a:br>
              <a:rPr altLang="ja-JP" dirty="0" smtClean="0"/>
            </a:br>
            <a:r>
              <a:rPr altLang="ja-JP" sz="2800" dirty="0" smtClean="0"/>
              <a:t>	</a:t>
            </a:r>
            <a:r>
              <a:rPr lang="ja-JP" altLang="en-US" sz="2800" dirty="0" smtClean="0"/>
              <a:t>基本</a:t>
            </a:r>
            <a:endParaRPr kumimoji="1" lang="ja-JP" altLang="en-US" dirty="0"/>
          </a:p>
        </p:txBody>
      </p:sp>
      <p:sp>
        <p:nvSpPr>
          <p:cNvPr id="6" name="コンテンツ プレースホルダ 5"/>
          <p:cNvSpPr>
            <a:spLocks noGrp="1"/>
          </p:cNvSpPr>
          <p:nvPr>
            <p:ph idx="1"/>
          </p:nvPr>
        </p:nvSpPr>
        <p:spPr>
          <a:xfrm>
            <a:off x="381000" y="1412875"/>
            <a:ext cx="8382000" cy="5230835"/>
          </a:xfrm>
        </p:spPr>
        <p:txBody>
          <a:bodyPr>
            <a:normAutofit lnSpcReduction="10000"/>
          </a:bodyPr>
          <a:lstStyle/>
          <a:p>
            <a:r>
              <a:rPr kumimoji="1" lang="ja-JP" altLang="en-US" dirty="0" smtClean="0"/>
              <a:t>トップレベル オブジェクトの作成</a:t>
            </a:r>
            <a:endParaRPr kumimoji="1" lang="en-US" altLang="ja-JP" dirty="0" smtClean="0"/>
          </a:p>
          <a:p>
            <a:pPr lvl="1"/>
            <a:r>
              <a:rPr lang="en-US" altLang="ja-JP" dirty="0" smtClean="0"/>
              <a:t>D2D1CreateFactory() </a:t>
            </a:r>
            <a:r>
              <a:rPr lang="ja-JP" altLang="en-US" dirty="0" smtClean="0"/>
              <a:t>→ </a:t>
            </a:r>
            <a:r>
              <a:rPr lang="en-US" altLang="ja-JP" dirty="0" smtClean="0"/>
              <a:t>ID2D1Factory</a:t>
            </a:r>
          </a:p>
          <a:p>
            <a:pPr lvl="1"/>
            <a:r>
              <a:rPr kumimoji="1" lang="en-US" altLang="ja-JP" dirty="0" smtClean="0"/>
              <a:t>Factory </a:t>
            </a:r>
            <a:r>
              <a:rPr kumimoji="1" lang="ja-JP" altLang="en-US" dirty="0" smtClean="0"/>
              <a:t>→ </a:t>
            </a:r>
            <a:r>
              <a:rPr kumimoji="1" lang="en-US" altLang="ja-JP" dirty="0" smtClean="0"/>
              <a:t>ID2D1HwndRenderTarget</a:t>
            </a:r>
          </a:p>
          <a:p>
            <a:pPr lvl="1"/>
            <a:r>
              <a:rPr lang="ja-JP" altLang="en-US" dirty="0" smtClean="0"/>
              <a:t>ビットマップ、相互運用、中間レンダリングも</a:t>
            </a:r>
            <a:endParaRPr lang="en-US" altLang="ja-JP" dirty="0" smtClean="0"/>
          </a:p>
          <a:p>
            <a:r>
              <a:rPr kumimoji="1" lang="ja-JP" altLang="en-US" dirty="0" smtClean="0"/>
              <a:t>リソースの作成</a:t>
            </a:r>
            <a:endParaRPr kumimoji="1" lang="en-US" altLang="ja-JP" dirty="0" smtClean="0"/>
          </a:p>
          <a:p>
            <a:pPr lvl="1"/>
            <a:r>
              <a:rPr lang="en-US" altLang="ja-JP" dirty="0" smtClean="0"/>
              <a:t>Factory</a:t>
            </a:r>
            <a:r>
              <a:rPr lang="ja-JP" altLang="en-US" dirty="0" smtClean="0"/>
              <a:t> → </a:t>
            </a:r>
            <a:r>
              <a:rPr lang="en-US" altLang="ja-JP" dirty="0" smtClean="0"/>
              <a:t>ID2D1Geometry</a:t>
            </a:r>
          </a:p>
          <a:p>
            <a:pPr lvl="1"/>
            <a:r>
              <a:rPr kumimoji="1" lang="ja-JP" altLang="en-US" dirty="0" smtClean="0"/>
              <a:t>ビットマップ、レイヤーも</a:t>
            </a:r>
            <a:endParaRPr kumimoji="1" lang="en-US" altLang="ja-JP" dirty="0" smtClean="0"/>
          </a:p>
          <a:p>
            <a:r>
              <a:rPr lang="ja-JP" altLang="en-US" dirty="0" smtClean="0"/>
              <a:t>レンダーターゲットを使ってプリミティブを描画</a:t>
            </a:r>
            <a:endParaRPr lang="en-US" altLang="ja-JP" dirty="0" smtClean="0"/>
          </a:p>
          <a:p>
            <a:pPr lvl="1"/>
            <a:r>
              <a:rPr kumimoji="1" lang="en-US" altLang="ja-JP" dirty="0" err="1" smtClean="0"/>
              <a:t>BeginDraw</a:t>
            </a:r>
            <a:r>
              <a:rPr kumimoji="1" lang="en-US" altLang="ja-JP" dirty="0" smtClean="0"/>
              <a:t>()</a:t>
            </a:r>
          </a:p>
          <a:p>
            <a:pPr lvl="1"/>
            <a:r>
              <a:rPr lang="en-US" altLang="ja-JP" dirty="0" err="1" smtClean="0"/>
              <a:t>FillGeometry</a:t>
            </a:r>
            <a:r>
              <a:rPr lang="en-US" altLang="ja-JP" dirty="0" smtClean="0"/>
              <a:t>()</a:t>
            </a:r>
          </a:p>
          <a:p>
            <a:pPr lvl="1"/>
            <a:r>
              <a:rPr kumimoji="1" lang="en-US" altLang="ja-JP" dirty="0" err="1" smtClean="0"/>
              <a:t>EndDraw</a:t>
            </a:r>
            <a:r>
              <a:rPr kumimoji="1" lang="en-US" altLang="ja-JP" dirty="0" smtClean="0"/>
              <a:t>()</a:t>
            </a:r>
            <a:endParaRPr kumimoji="1" lang="ja-JP" alt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1107996"/>
          </a:xfrm>
        </p:spPr>
        <p:txBody>
          <a:bodyPr/>
          <a:lstStyle/>
          <a:p>
            <a:r>
              <a:rPr kumimoji="1" altLang="ja-JP" dirty="0" smtClean="0"/>
              <a:t>Direct2D API</a:t>
            </a:r>
            <a:br>
              <a:rPr kumimoji="1" altLang="ja-JP" dirty="0" smtClean="0"/>
            </a:br>
            <a:r>
              <a:rPr kumimoji="1" altLang="ja-JP" sz="2800" dirty="0" smtClean="0"/>
              <a:t>	</a:t>
            </a:r>
            <a:r>
              <a:rPr lang="ja-JP" altLang="en-US" sz="3200" dirty="0" smtClean="0"/>
              <a:t>リソース</a:t>
            </a:r>
            <a:endParaRPr kumimoji="1" lang="ja-JP" altLang="en-US" dirty="0"/>
          </a:p>
        </p:txBody>
      </p:sp>
      <p:sp>
        <p:nvSpPr>
          <p:cNvPr id="3" name="コンテンツ プレースホルダ 2"/>
          <p:cNvSpPr>
            <a:spLocks noGrp="1"/>
          </p:cNvSpPr>
          <p:nvPr>
            <p:ph idx="1"/>
          </p:nvPr>
        </p:nvSpPr>
        <p:spPr>
          <a:xfrm>
            <a:off x="381000" y="1412875"/>
            <a:ext cx="8763000" cy="4844403"/>
          </a:xfrm>
        </p:spPr>
        <p:txBody>
          <a:bodyPr/>
          <a:lstStyle/>
          <a:p>
            <a:r>
              <a:rPr kumimoji="1" lang="ja-JP" altLang="en-US" dirty="0" smtClean="0"/>
              <a:t>解像度独立の座標系</a:t>
            </a:r>
            <a:endParaRPr kumimoji="1" lang="en-US" altLang="ja-JP" dirty="0" smtClean="0"/>
          </a:p>
          <a:p>
            <a:pPr lvl="1"/>
            <a:r>
              <a:rPr lang="ja-JP" altLang="en-US" dirty="0" smtClean="0"/>
              <a:t>浮動小数点値</a:t>
            </a:r>
            <a:endParaRPr lang="en-US" altLang="ja-JP" dirty="0" smtClean="0"/>
          </a:p>
          <a:p>
            <a:pPr lvl="1"/>
            <a:r>
              <a:rPr kumimoji="1" lang="ja-JP" altLang="en-US" dirty="0" smtClean="0"/>
              <a:t>アフィン変換</a:t>
            </a:r>
            <a:endParaRPr kumimoji="1" lang="en-US" altLang="ja-JP" dirty="0" smtClean="0"/>
          </a:p>
          <a:p>
            <a:r>
              <a:rPr lang="ja-JP" altLang="en-US" dirty="0" smtClean="0"/>
              <a:t>デバイス独立のリソース</a:t>
            </a:r>
            <a:endParaRPr lang="en-US" altLang="ja-JP" dirty="0" smtClean="0"/>
          </a:p>
          <a:p>
            <a:pPr lvl="1"/>
            <a:r>
              <a:rPr kumimoji="1" lang="ja-JP" altLang="en-US" dirty="0" smtClean="0"/>
              <a:t>ジオメトリ</a:t>
            </a:r>
            <a:endParaRPr kumimoji="1" lang="en-US" altLang="ja-JP" dirty="0" smtClean="0"/>
          </a:p>
          <a:p>
            <a:pPr lvl="1"/>
            <a:r>
              <a:rPr lang="en-US" altLang="ja-JP" dirty="0" smtClean="0"/>
              <a:t>ID2D1Factory</a:t>
            </a:r>
            <a:r>
              <a:rPr lang="ja-JP" altLang="en-US" dirty="0" smtClean="0"/>
              <a:t> から作成</a:t>
            </a:r>
            <a:endParaRPr lang="en-US" altLang="ja-JP" dirty="0" smtClean="0"/>
          </a:p>
          <a:p>
            <a:r>
              <a:rPr kumimoji="1" lang="ja-JP" altLang="en-US" dirty="0" smtClean="0"/>
              <a:t>デバイス</a:t>
            </a:r>
            <a:r>
              <a:rPr lang="ja-JP" altLang="en-US" dirty="0" smtClean="0"/>
              <a:t>従属</a:t>
            </a:r>
            <a:r>
              <a:rPr kumimoji="1" lang="ja-JP" altLang="en-US" dirty="0" smtClean="0"/>
              <a:t>のリソース</a:t>
            </a:r>
            <a:endParaRPr kumimoji="1" lang="en-US" altLang="ja-JP" dirty="0" smtClean="0"/>
          </a:p>
          <a:p>
            <a:pPr lvl="1"/>
            <a:r>
              <a:rPr lang="ja-JP" altLang="en-US" dirty="0" smtClean="0"/>
              <a:t>ブラシ、ビットマップ、中間レンダーターゲット</a:t>
            </a:r>
            <a:endParaRPr lang="en-US" altLang="ja-JP" dirty="0" smtClean="0"/>
          </a:p>
          <a:p>
            <a:pPr lvl="1"/>
            <a:r>
              <a:rPr kumimoji="1" lang="en-US" altLang="ja-JP" dirty="0" smtClean="0"/>
              <a:t>ID2D1RenderTarget </a:t>
            </a:r>
            <a:r>
              <a:rPr kumimoji="1" lang="ja-JP" altLang="en-US" dirty="0" smtClean="0"/>
              <a:t>から作成</a:t>
            </a:r>
            <a:endParaRPr kumimoji="1" lang="en-US" altLang="ja-JP" dirty="0" smtClean="0"/>
          </a:p>
          <a:p>
            <a:pPr lvl="1"/>
            <a:r>
              <a:rPr lang="ja-JP" altLang="en-US" dirty="0" smtClean="0"/>
              <a:t>ターゲットが無効になると、無効になる</a:t>
            </a:r>
            <a:endParaRPr kumimoji="1" lang="ja-JP" alt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1052596"/>
          </a:xfrm>
        </p:spPr>
        <p:txBody>
          <a:bodyPr/>
          <a:lstStyle/>
          <a:p>
            <a:r>
              <a:rPr altLang="ja-JP" dirty="0" smtClean="0"/>
              <a:t>Direct2D API</a:t>
            </a:r>
            <a:br>
              <a:rPr altLang="ja-JP" dirty="0" smtClean="0"/>
            </a:br>
            <a:r>
              <a:rPr altLang="ja-JP" sz="2800" dirty="0" smtClean="0"/>
              <a:t>	GDI</a:t>
            </a:r>
            <a:r>
              <a:rPr lang="ja-JP" altLang="en-US" sz="2800" dirty="0" smtClean="0"/>
              <a:t>との相互運用</a:t>
            </a:r>
            <a:endParaRPr kumimoji="1" lang="ja-JP" altLang="en-US" dirty="0"/>
          </a:p>
        </p:txBody>
      </p:sp>
      <p:sp>
        <p:nvSpPr>
          <p:cNvPr id="3" name="コンテンツ プレースホルダ 2"/>
          <p:cNvSpPr>
            <a:spLocks noGrp="1"/>
          </p:cNvSpPr>
          <p:nvPr>
            <p:ph idx="1"/>
          </p:nvPr>
        </p:nvSpPr>
        <p:spPr>
          <a:xfrm>
            <a:off x="381000" y="1412875"/>
            <a:ext cx="8382000" cy="4031873"/>
          </a:xfrm>
        </p:spPr>
        <p:txBody>
          <a:bodyPr/>
          <a:lstStyle/>
          <a:p>
            <a:r>
              <a:rPr lang="en-US" altLang="ja-JP" dirty="0" smtClean="0"/>
              <a:t>D2D</a:t>
            </a:r>
            <a:r>
              <a:rPr lang="ja-JP" altLang="en-US" dirty="0" smtClean="0"/>
              <a:t>レンダーターゲットから</a:t>
            </a:r>
            <a:r>
              <a:rPr lang="en-US" altLang="ja-JP" dirty="0" smtClean="0"/>
              <a:t>HDC</a:t>
            </a:r>
          </a:p>
          <a:p>
            <a:pPr lvl="1"/>
            <a:r>
              <a:rPr kumimoji="1" lang="en-US" altLang="ja-JP" dirty="0" smtClean="0"/>
              <a:t>GDI</a:t>
            </a:r>
            <a:r>
              <a:rPr kumimoji="1" lang="ja-JP" altLang="en-US" dirty="0" smtClean="0"/>
              <a:t>互換レンダーターゲットを作成</a:t>
            </a:r>
            <a:endParaRPr kumimoji="1" lang="en-US" altLang="ja-JP" dirty="0" smtClean="0"/>
          </a:p>
          <a:p>
            <a:pPr lvl="2"/>
            <a:r>
              <a:rPr lang="en-US" altLang="ja-JP" sz="1600" dirty="0" smtClean="0"/>
              <a:t>D2D1_RENDER_TARGET_USADE GDI_COMPATIBLE</a:t>
            </a:r>
          </a:p>
          <a:p>
            <a:pPr lvl="2"/>
            <a:r>
              <a:rPr kumimoji="1" lang="en-US" altLang="ja-JP" sz="1600" dirty="0" smtClean="0"/>
              <a:t>D2D1_COMPATIBLE_RENDER_TARGET_OPTIONS_GDI_COMPATIBLE</a:t>
            </a:r>
          </a:p>
          <a:p>
            <a:pPr lvl="1"/>
            <a:r>
              <a:rPr lang="en-US" altLang="ja-JP" dirty="0" err="1" smtClean="0"/>
              <a:t>IGdiInteropRenderTarget</a:t>
            </a:r>
            <a:r>
              <a:rPr lang="ja-JP" altLang="en-US" dirty="0" smtClean="0"/>
              <a:t>用の</a:t>
            </a:r>
            <a:r>
              <a:rPr lang="en-US" altLang="ja-JP" dirty="0" smtClean="0"/>
              <a:t>QI</a:t>
            </a:r>
          </a:p>
          <a:p>
            <a:pPr lvl="2"/>
            <a:r>
              <a:rPr kumimoji="1" lang="en-US" altLang="ja-JP" dirty="0" err="1" smtClean="0"/>
              <a:t>GetDC</a:t>
            </a:r>
            <a:r>
              <a:rPr kumimoji="1" lang="en-US" altLang="ja-JP" dirty="0" smtClean="0"/>
              <a:t>()</a:t>
            </a:r>
          </a:p>
          <a:p>
            <a:pPr lvl="2"/>
            <a:r>
              <a:rPr lang="en-US" altLang="ja-JP" dirty="0" err="1" smtClean="0"/>
              <a:t>ReleaseDC</a:t>
            </a:r>
            <a:r>
              <a:rPr lang="en-US" altLang="ja-JP" dirty="0" smtClean="0"/>
              <a:t>()</a:t>
            </a:r>
          </a:p>
          <a:p>
            <a:pPr lvl="1"/>
            <a:r>
              <a:rPr lang="en-US" altLang="ja-JP" dirty="0" smtClean="0"/>
              <a:t>HDC</a:t>
            </a:r>
            <a:r>
              <a:rPr lang="ja-JP" altLang="en-US" dirty="0" smtClean="0"/>
              <a:t>から</a:t>
            </a:r>
            <a:r>
              <a:rPr lang="en-US" altLang="ja-JP" dirty="0" smtClean="0"/>
              <a:t>D2D</a:t>
            </a:r>
            <a:r>
              <a:rPr lang="ja-JP" altLang="en-US" dirty="0" smtClean="0"/>
              <a:t>レンダーターゲット</a:t>
            </a:r>
            <a:endParaRPr lang="en-US" altLang="ja-JP" dirty="0" smtClean="0"/>
          </a:p>
          <a:p>
            <a:pPr lvl="2"/>
            <a:r>
              <a:rPr kumimoji="1" lang="en-US" altLang="ja-JP" dirty="0" err="1" smtClean="0"/>
              <a:t>CreateDCRenderTarget</a:t>
            </a:r>
            <a:r>
              <a:rPr kumimoji="1" lang="en-US" altLang="ja-JP" dirty="0" smtClean="0"/>
              <a:t>()</a:t>
            </a:r>
          </a:p>
          <a:p>
            <a:pPr lvl="2"/>
            <a:r>
              <a:rPr lang="en-US" altLang="ja-JP" dirty="0" smtClean="0"/>
              <a:t>ID2D1DCRenderTarget::</a:t>
            </a:r>
            <a:r>
              <a:rPr lang="en-US" altLang="ja-JP" dirty="0" err="1" smtClean="0"/>
              <a:t>BindDC</a:t>
            </a:r>
            <a:r>
              <a:rPr lang="en-US" altLang="ja-JP" dirty="0" smtClean="0"/>
              <a:t>()</a:t>
            </a:r>
            <a:endParaRPr kumimoji="1" lang="ja-JP" alt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1052596"/>
          </a:xfrm>
        </p:spPr>
        <p:txBody>
          <a:bodyPr/>
          <a:lstStyle/>
          <a:p>
            <a:r>
              <a:rPr altLang="ja-JP" dirty="0" smtClean="0"/>
              <a:t>Direct2D API</a:t>
            </a:r>
            <a:br>
              <a:rPr altLang="ja-JP" dirty="0" smtClean="0"/>
            </a:br>
            <a:r>
              <a:rPr altLang="ja-JP" sz="2800" dirty="0" smtClean="0"/>
              <a:t>	Direct3D</a:t>
            </a:r>
            <a:r>
              <a:rPr lang="ja-JP" altLang="en-US" sz="2800" dirty="0" smtClean="0"/>
              <a:t>との相互運用</a:t>
            </a:r>
            <a:endParaRPr kumimoji="1" lang="ja-JP" altLang="en-US" dirty="0"/>
          </a:p>
        </p:txBody>
      </p:sp>
      <p:sp>
        <p:nvSpPr>
          <p:cNvPr id="3" name="コンテンツ プレースホルダ 2"/>
          <p:cNvSpPr>
            <a:spLocks noGrp="1"/>
          </p:cNvSpPr>
          <p:nvPr>
            <p:ph idx="1"/>
          </p:nvPr>
        </p:nvSpPr>
        <p:spPr>
          <a:xfrm>
            <a:off x="381000" y="1412875"/>
            <a:ext cx="8382000" cy="4068806"/>
          </a:xfrm>
        </p:spPr>
        <p:txBody>
          <a:bodyPr/>
          <a:lstStyle/>
          <a:p>
            <a:r>
              <a:rPr kumimoji="1" lang="en-US" altLang="ja-JP" dirty="0" smtClean="0"/>
              <a:t>Direct3D 10 / 10Level9 </a:t>
            </a:r>
            <a:r>
              <a:rPr kumimoji="1" lang="ja-JP" altLang="en-US" dirty="0" smtClean="0"/>
              <a:t>デバイスを使用</a:t>
            </a:r>
            <a:endParaRPr kumimoji="1" lang="en-US" altLang="ja-JP" dirty="0" smtClean="0"/>
          </a:p>
          <a:p>
            <a:r>
              <a:rPr lang="en-US" altLang="ja-JP" smtClean="0"/>
              <a:t>D3D</a:t>
            </a:r>
            <a:r>
              <a:rPr lang="ja-JP" altLang="en-US" dirty="0" smtClean="0"/>
              <a:t> サーフェイスを </a:t>
            </a:r>
            <a:r>
              <a:rPr lang="en-US" altLang="ja-JP" dirty="0" smtClean="0"/>
              <a:t>D2D</a:t>
            </a:r>
            <a:r>
              <a:rPr lang="ja-JP" altLang="en-US" dirty="0" smtClean="0"/>
              <a:t>レンダーターゲットにマッピング</a:t>
            </a:r>
            <a:endParaRPr lang="en-US" altLang="ja-JP" dirty="0" smtClean="0"/>
          </a:p>
          <a:p>
            <a:pPr lvl="1"/>
            <a:r>
              <a:rPr kumimoji="1" lang="en-US" altLang="ja-JP" dirty="0" err="1" smtClean="0"/>
              <a:t>CreateDxgiSurfaceRenderTarget</a:t>
            </a:r>
            <a:r>
              <a:rPr kumimoji="1" lang="en-US" altLang="ja-JP" dirty="0" smtClean="0"/>
              <a:t>()</a:t>
            </a:r>
          </a:p>
          <a:p>
            <a:r>
              <a:rPr lang="en-US" altLang="ja-JP" dirty="0" smtClean="0"/>
              <a:t>Present()</a:t>
            </a:r>
            <a:r>
              <a:rPr lang="ja-JP" altLang="en-US" dirty="0" smtClean="0"/>
              <a:t>の前に</a:t>
            </a:r>
            <a:r>
              <a:rPr lang="en-US" altLang="ja-JP" dirty="0" err="1" smtClean="0"/>
              <a:t>EndDraw</a:t>
            </a:r>
            <a:r>
              <a:rPr lang="en-US" altLang="ja-JP" dirty="0" smtClean="0"/>
              <a:t>()</a:t>
            </a:r>
            <a:r>
              <a:rPr lang="ja-JP" altLang="en-US" dirty="0" smtClean="0"/>
              <a:t>を呼び出す</a:t>
            </a:r>
            <a:endParaRPr lang="en-US" altLang="ja-JP" dirty="0" smtClean="0"/>
          </a:p>
          <a:p>
            <a:endParaRPr kumimoji="1" lang="en-US" altLang="ja-JP" dirty="0" smtClean="0"/>
          </a:p>
          <a:p>
            <a:r>
              <a:rPr lang="ja-JP" altLang="en-US" dirty="0" smtClean="0"/>
              <a:t>全てのハードウェア構成で動作</a:t>
            </a:r>
            <a:endParaRPr lang="en-US" altLang="ja-JP" dirty="0" smtClean="0"/>
          </a:p>
          <a:p>
            <a:pPr lvl="1"/>
            <a:r>
              <a:rPr kumimoji="1" lang="en-US" altLang="ja-JP" dirty="0" smtClean="0"/>
              <a:t>WDDM 1.1 </a:t>
            </a:r>
            <a:r>
              <a:rPr kumimoji="1" lang="ja-JP" altLang="en-US" dirty="0" smtClean="0"/>
              <a:t>ドライバと</a:t>
            </a:r>
            <a:r>
              <a:rPr kumimoji="1" lang="en-US" altLang="ja-JP" dirty="0" smtClean="0"/>
              <a:t>D3D10 GPU</a:t>
            </a:r>
            <a:r>
              <a:rPr kumimoji="1" lang="ja-JP" altLang="en-US" dirty="0" smtClean="0"/>
              <a:t>がベスト</a:t>
            </a:r>
            <a:endParaRPr kumimoji="1" lang="ja-JP" alt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altLang="ja-JP" dirty="0" smtClean="0"/>
              <a:t>Windows 7</a:t>
            </a:r>
            <a:r>
              <a:rPr lang="ja-JP" altLang="en-US" dirty="0" smtClean="0"/>
              <a:t>：</a:t>
            </a:r>
            <a:r>
              <a:rPr altLang="ja-JP" dirty="0" smtClean="0"/>
              <a:t/>
            </a:r>
            <a:br>
              <a:rPr altLang="ja-JP" dirty="0" smtClean="0"/>
            </a:br>
            <a:r>
              <a:rPr lang="ja-JP" altLang="en-US" dirty="0" smtClean="0"/>
              <a:t>グラフィックス</a:t>
            </a:r>
            <a:r>
              <a:rPr altLang="ja-JP" dirty="0" smtClean="0"/>
              <a:t>API</a:t>
            </a:r>
            <a:r>
              <a:rPr lang="ja-JP" altLang="en-US" dirty="0" smtClean="0"/>
              <a:t>詳解</a:t>
            </a:r>
            <a:endParaRPr kumimoji="1" lang="ja-JP" altLang="en-US" dirty="0"/>
          </a:p>
        </p:txBody>
      </p:sp>
      <p:sp>
        <p:nvSpPr>
          <p:cNvPr id="3" name="サブタイトル 2"/>
          <p:cNvSpPr>
            <a:spLocks noGrp="1"/>
          </p:cNvSpPr>
          <p:nvPr>
            <p:ph type="subTitle" idx="1"/>
          </p:nvPr>
        </p:nvSpPr>
        <p:spPr>
          <a:xfrm>
            <a:off x="730249" y="4344988"/>
            <a:ext cx="7985155" cy="461665"/>
          </a:xfrm>
        </p:spPr>
        <p:txBody>
          <a:bodyPr/>
          <a:lstStyle/>
          <a:p>
            <a:r>
              <a:rPr lang="ja-JP" altLang="en-US" dirty="0" smtClean="0"/>
              <a:t>川西 裕幸 </a:t>
            </a:r>
            <a:r>
              <a:rPr kumimoji="1" lang="en-US" altLang="ja-JP" dirty="0" smtClean="0"/>
              <a:t>Platform Evangelist</a:t>
            </a:r>
          </a:p>
          <a:p>
            <a:r>
              <a:rPr lang="ja-JP" altLang="en-US" dirty="0" smtClean="0"/>
              <a:t>マイクロソフト株式会社</a:t>
            </a:r>
            <a:endParaRPr lang="en-US" altLang="ja-JP" dirty="0" smtClean="0"/>
          </a:p>
          <a:p>
            <a:r>
              <a:rPr kumimoji="1" lang="ja-JP" altLang="en-US" dirty="0" smtClean="0"/>
              <a:t>デベロッパー＆プラットフォーム統括本部</a:t>
            </a:r>
            <a:endParaRPr kumimoji="1" lang="ja-JP" alt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テキスト プレースホルダ 3"/>
          <p:cNvSpPr>
            <a:spLocks noGrp="1"/>
          </p:cNvSpPr>
          <p:nvPr>
            <p:ph type="body" sz="quarter" idx="10"/>
          </p:nvPr>
        </p:nvSpPr>
        <p:spPr/>
        <p:txBody>
          <a:bodyPr/>
          <a:lstStyle/>
          <a:p>
            <a:r>
              <a:rPr kumimoji="1" altLang="ja-JP" dirty="0" smtClean="0"/>
              <a:t>DirectWrite</a:t>
            </a:r>
            <a:endParaRPr kumimoji="1" lang="ja-JP" alt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altLang="ja-JP" dirty="0" smtClean="0"/>
              <a:t>DirectWrite</a:t>
            </a:r>
            <a:endParaRPr kumimoji="1" lang="ja-JP" altLang="en-US" dirty="0"/>
          </a:p>
        </p:txBody>
      </p:sp>
      <p:sp>
        <p:nvSpPr>
          <p:cNvPr id="6" name="コンテンツ プレースホルダ 5"/>
          <p:cNvSpPr>
            <a:spLocks noGrp="1"/>
          </p:cNvSpPr>
          <p:nvPr>
            <p:ph idx="1"/>
          </p:nvPr>
        </p:nvSpPr>
        <p:spPr>
          <a:xfrm>
            <a:off x="381000" y="1412875"/>
            <a:ext cx="8382000" cy="5195268"/>
          </a:xfrm>
        </p:spPr>
        <p:txBody>
          <a:bodyPr/>
          <a:lstStyle/>
          <a:p>
            <a:r>
              <a:rPr kumimoji="1" lang="ja-JP" altLang="en-US" dirty="0" smtClean="0"/>
              <a:t>近代的なタイポグラフィー</a:t>
            </a:r>
            <a:endParaRPr kumimoji="1" lang="en-US" altLang="ja-JP" dirty="0" smtClean="0"/>
          </a:p>
          <a:p>
            <a:r>
              <a:rPr lang="ja-JP" altLang="en-US" dirty="0" smtClean="0"/>
              <a:t>ワールドワイドのアプリケーションで有効</a:t>
            </a:r>
            <a:endParaRPr lang="en-US" altLang="ja-JP" dirty="0" smtClean="0"/>
          </a:p>
          <a:p>
            <a:r>
              <a:rPr kumimoji="1" lang="en-US" altLang="ja-JP" dirty="0" err="1" smtClean="0"/>
              <a:t>ClearType</a:t>
            </a:r>
            <a:endParaRPr kumimoji="1" lang="en-US" altLang="ja-JP" dirty="0" smtClean="0"/>
          </a:p>
          <a:p>
            <a:r>
              <a:rPr lang="ja-JP" altLang="en-US" dirty="0" smtClean="0"/>
              <a:t>任意のレンダリング技術と共に動作</a:t>
            </a:r>
            <a:endParaRPr lang="en-US" altLang="ja-JP" dirty="0" smtClean="0"/>
          </a:p>
          <a:p>
            <a:r>
              <a:rPr kumimoji="1" lang="en-US" altLang="ja-JP" dirty="0" smtClean="0"/>
              <a:t>Direct2D</a:t>
            </a:r>
            <a:r>
              <a:rPr kumimoji="1" lang="ja-JP" altLang="en-US" dirty="0" smtClean="0"/>
              <a:t>と共にハードウェア高速化</a:t>
            </a:r>
            <a:endParaRPr kumimoji="1" lang="en-US" altLang="ja-JP" dirty="0" smtClean="0"/>
          </a:p>
          <a:p>
            <a:pPr lvl="1"/>
            <a:r>
              <a:rPr lang="ja-JP" altLang="en-US" dirty="0" smtClean="0"/>
              <a:t>ハードウェアで</a:t>
            </a:r>
            <a:r>
              <a:rPr lang="en-US" altLang="ja-JP" dirty="0" err="1" smtClean="0"/>
              <a:t>ClearType</a:t>
            </a:r>
            <a:r>
              <a:rPr lang="ja-JP" altLang="en-US" dirty="0" smtClean="0"/>
              <a:t>フィルタとブレンドを実行</a:t>
            </a:r>
            <a:endParaRPr lang="en-US" altLang="ja-JP" dirty="0" smtClean="0"/>
          </a:p>
          <a:p>
            <a:pPr lvl="1"/>
            <a:r>
              <a:rPr kumimoji="1" lang="ja-JP" altLang="en-US" dirty="0" smtClean="0"/>
              <a:t>アプリケーションレベル ハードウェアキャッシング最適化が可能</a:t>
            </a:r>
            <a:endParaRPr kumimoji="1" lang="en-US" altLang="ja-JP" dirty="0" smtClean="0"/>
          </a:p>
          <a:p>
            <a:pPr lvl="1"/>
            <a:r>
              <a:rPr lang="ja-JP" altLang="en-US" dirty="0" smtClean="0"/>
              <a:t>グリフ描画時の</a:t>
            </a:r>
            <a:r>
              <a:rPr lang="en-US" altLang="ja-JP" dirty="0" smtClean="0"/>
              <a:t>Windows OS</a:t>
            </a:r>
            <a:r>
              <a:rPr lang="ja-JP" altLang="en-US" dirty="0" smtClean="0"/>
              <a:t>における</a:t>
            </a:r>
            <a:r>
              <a:rPr lang="en-US" altLang="ja-JP" dirty="0" smtClean="0"/>
              <a:t>CPU</a:t>
            </a:r>
            <a:r>
              <a:rPr lang="ja-JP" altLang="en-US" dirty="0" smtClean="0"/>
              <a:t>使用を削減</a:t>
            </a:r>
            <a:endParaRPr kumimoji="1" lang="ja-JP" alt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163" name="Rectangle 539"/>
          <p:cNvSpPr>
            <a:spLocks noGrp="1" noChangeArrowheads="1"/>
          </p:cNvSpPr>
          <p:nvPr>
            <p:ph type="title"/>
          </p:nvPr>
        </p:nvSpPr>
        <p:spPr>
          <a:xfrm>
            <a:off x="381000" y="230188"/>
            <a:ext cx="8382000" cy="664797"/>
          </a:xfrm>
        </p:spPr>
        <p:txBody>
          <a:bodyPr/>
          <a:lstStyle/>
          <a:p>
            <a:pPr eaLnBrk="1" hangingPunct="1">
              <a:defRPr/>
            </a:pPr>
            <a:r>
              <a:rPr lang="en-US" dirty="0" smtClean="0"/>
              <a:t>DirectWrite </a:t>
            </a:r>
            <a:r>
              <a:rPr lang="en-US" dirty="0" err="1" smtClean="0"/>
              <a:t>OpenType</a:t>
            </a:r>
            <a:r>
              <a:rPr lang="en-US" dirty="0" smtClean="0"/>
              <a:t>™</a:t>
            </a:r>
            <a:r>
              <a:rPr lang="ja-JP" altLang="en-US" dirty="0" smtClean="0"/>
              <a:t>機能</a:t>
            </a:r>
            <a:endParaRPr lang="en-US" dirty="0" smtClean="0"/>
          </a:p>
        </p:txBody>
      </p:sp>
      <p:graphicFrame>
        <p:nvGraphicFramePr>
          <p:cNvPr id="539162" name="Group 538"/>
          <p:cNvGraphicFramePr>
            <a:graphicFrameLocks noGrp="1"/>
          </p:cNvGraphicFramePr>
          <p:nvPr>
            <p:ph idx="1"/>
          </p:nvPr>
        </p:nvGraphicFramePr>
        <p:xfrm>
          <a:off x="381000" y="1412875"/>
          <a:ext cx="8382000" cy="4729162"/>
        </p:xfrm>
        <a:graphic>
          <a:graphicData uri="http://schemas.openxmlformats.org/drawingml/2006/table">
            <a:tbl>
              <a:tblPr/>
              <a:tblGrid>
                <a:gridCol w="2696659"/>
                <a:gridCol w="2637341"/>
                <a:gridCol w="3048000"/>
              </a:tblGrid>
              <a:tr h="4729162">
                <a:tc>
                  <a:txBody>
                    <a:bodyPr/>
                    <a:lstStyle/>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Capitals to Small Caps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Superscript</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Scientific Inferiors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Subscript</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Ordinals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Titling Alternates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Swash</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Contextual Swash</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Contextual Alternates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Proportional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Oldstyle</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Tabular Lining</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Proportional Lining</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Tabular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Oldstyle</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Standard Ligatures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Discretionary Ligatures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Historical Ligatures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Case Sensitive Forms</a:t>
                      </a:r>
                    </a:p>
                  </a:txBody>
                  <a:tcPr marL="92279" marR="92279" horzOverflow="overflow">
                    <a:lnL cap="flat">
                      <a:noFill/>
                    </a:lnL>
                    <a:lnR>
                      <a:noFill/>
                    </a:lnR>
                    <a:lnT cap="flat">
                      <a:noFill/>
                    </a:lnT>
                    <a:lnB cap="flat">
                      <a:noFill/>
                    </a:lnB>
                    <a:lnTlToBr>
                      <a:noFill/>
                    </a:lnTlToBr>
                    <a:lnBlToTr>
                      <a:noFill/>
                    </a:lnBlToTr>
                    <a:noFill/>
                  </a:tcPr>
                </a:tc>
                <a:tc>
                  <a:txBody>
                    <a:bodyPr/>
                    <a:lstStyle/>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Small Caps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Contextual Ligatures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Fractions</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Alternative Fractions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Stylistic Alternates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Stylistic Sets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Historical Forms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Slashed Zero</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Alternate Annotation</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Mathematical Greek</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Localized Forms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Petite Caps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Capitals to Petite Caps</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Unicase</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Glyph de/composition</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Required Ligatures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Mark Positioning</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marL="92279" marR="92279" horzOverflow="overflow">
                    <a:lnL>
                      <a:noFill/>
                    </a:lnL>
                    <a:lnR>
                      <a:noFill/>
                    </a:lnR>
                    <a:lnT cap="flat">
                      <a:noFill/>
                    </a:lnT>
                    <a:lnB cap="flat">
                      <a:noFill/>
                    </a:lnB>
                    <a:lnTlToBr>
                      <a:noFill/>
                    </a:lnTlToBr>
                    <a:lnBlToTr>
                      <a:noFill/>
                    </a:lnBlToTr>
                    <a:noFill/>
                  </a:tcPr>
                </a:tc>
                <a:tc>
                  <a:txBody>
                    <a:bodyPr/>
                    <a:lstStyle/>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Mark-to-mark Positioning</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Ruby Notation Forms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Expert Forms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Proportional Widths</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Full Widths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Half Widths </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Third Widths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Quarter Widths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Simplified Forms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Traditional Forms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Traditional Name Forms</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NLC Kanji Forms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Hojo</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 Kanji Forms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78 Forms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83 Forms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90 Forms  </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04 Forms</a:t>
                      </a:r>
                    </a:p>
                  </a:txBody>
                  <a:tcPr marL="92279" marR="92279" horzOverflow="overflow">
                    <a:lnL>
                      <a:noFill/>
                    </a:lnL>
                    <a:lnR cap="flat">
                      <a:noFill/>
                    </a:lnR>
                    <a:lnT cap="flat">
                      <a:noFill/>
                    </a:lnT>
                    <a:lnB cap="flat">
                      <a:noFill/>
                    </a:lnB>
                    <a:lnTlToBr>
                      <a:noFill/>
                    </a:lnTlToBr>
                    <a:lnBlToTr>
                      <a:noFill/>
                    </a:lnBlToTr>
                    <a:noFill/>
                  </a:tcPr>
                </a:tc>
              </a:tr>
            </a:tbl>
          </a:graphicData>
        </a:graphic>
      </p:graphicFrame>
      <p:sp>
        <p:nvSpPr>
          <p:cNvPr id="5" name="Text Placeholder 4"/>
          <p:cNvSpPr>
            <a:spLocks noGrp="1"/>
          </p:cNvSpPr>
          <p:nvPr>
            <p:ph type="body" sz="quarter" idx="4294967295"/>
          </p:nvPr>
        </p:nvSpPr>
        <p:spPr>
          <a:xfrm>
            <a:off x="214282" y="6429396"/>
            <a:ext cx="8643998" cy="284693"/>
          </a:xfrm>
        </p:spPr>
        <p:txBody>
          <a:bodyPr/>
          <a:lstStyle/>
          <a:p>
            <a:pPr algn="ctr">
              <a:buNone/>
            </a:pPr>
            <a:r>
              <a:rPr lang="ja-JP" altLang="en-US" sz="2000" i="1" dirty="0" smtClean="0">
                <a:effectLst>
                  <a:outerShdw blurRad="38100" dist="38100" dir="2700000" algn="tl">
                    <a:srgbClr val="000000">
                      <a:alpha val="43137"/>
                    </a:srgbClr>
                  </a:outerShdw>
                </a:effectLst>
              </a:rPr>
              <a:t>全てのフォント特性は</a:t>
            </a:r>
            <a:r>
              <a:rPr lang="en-US" altLang="ja-JP" sz="2000" i="1" dirty="0" smtClean="0">
                <a:effectLst>
                  <a:outerShdw blurRad="38100" dist="38100" dir="2700000" algn="tl">
                    <a:srgbClr val="000000">
                      <a:alpha val="43137"/>
                    </a:srgbClr>
                  </a:outerShdw>
                </a:effectLst>
              </a:rPr>
              <a:t>4</a:t>
            </a:r>
            <a:r>
              <a:rPr lang="ja-JP" altLang="en-US" sz="2000" i="1" dirty="0" smtClean="0">
                <a:effectLst>
                  <a:outerShdw blurRad="38100" dist="38100" dir="2700000" algn="tl">
                    <a:srgbClr val="000000">
                      <a:alpha val="43137"/>
                    </a:srgbClr>
                  </a:outerShdw>
                </a:effectLst>
              </a:rPr>
              <a:t>バイト ネームタグでアクセス可能</a:t>
            </a:r>
            <a:endParaRPr lang="en-US" sz="2000" i="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6"/>
          <p:cNvGrpSpPr/>
          <p:nvPr/>
        </p:nvGrpSpPr>
        <p:grpSpPr>
          <a:xfrm>
            <a:off x="231793" y="1447800"/>
            <a:ext cx="8680414" cy="5148983"/>
            <a:chOff x="231793" y="1447800"/>
            <a:chExt cx="8680414" cy="5148983"/>
          </a:xfrm>
        </p:grpSpPr>
        <p:grpSp>
          <p:nvGrpSpPr>
            <p:cNvPr id="11" name="Group 15"/>
            <p:cNvGrpSpPr/>
            <p:nvPr/>
          </p:nvGrpSpPr>
          <p:grpSpPr>
            <a:xfrm>
              <a:off x="231793" y="1447800"/>
              <a:ext cx="8680414" cy="1415183"/>
              <a:chOff x="304800" y="1905000"/>
              <a:chExt cx="8680414" cy="1415183"/>
            </a:xfrm>
          </p:grpSpPr>
          <p:pic>
            <p:nvPicPr>
              <p:cNvPr id="4" name="Picture 3" descr="Gabriola-3.png"/>
              <p:cNvPicPr>
                <a:picLocks noChangeAspect="1"/>
              </p:cNvPicPr>
              <p:nvPr/>
            </p:nvPicPr>
            <p:blipFill>
              <a:blip r:embed="rId3" cstate="print"/>
              <a:stretch>
                <a:fillRect/>
              </a:stretch>
            </p:blipFill>
            <p:spPr>
              <a:xfrm>
                <a:off x="304800" y="1905000"/>
                <a:ext cx="2736814" cy="1415183"/>
              </a:xfrm>
              <a:prstGeom prst="rect">
                <a:avLst/>
              </a:prstGeom>
            </p:spPr>
          </p:pic>
          <p:pic>
            <p:nvPicPr>
              <p:cNvPr id="3" name="Picture 2" descr="Gabriola-2.png"/>
              <p:cNvPicPr>
                <a:picLocks noChangeAspect="1"/>
              </p:cNvPicPr>
              <p:nvPr/>
            </p:nvPicPr>
            <p:blipFill>
              <a:blip r:embed="rId4" cstate="print"/>
              <a:stretch>
                <a:fillRect/>
              </a:stretch>
            </p:blipFill>
            <p:spPr>
              <a:xfrm>
                <a:off x="6248400" y="1905000"/>
                <a:ext cx="2736814" cy="1415183"/>
              </a:xfrm>
              <a:prstGeom prst="rect">
                <a:avLst/>
              </a:prstGeom>
            </p:spPr>
          </p:pic>
          <p:pic>
            <p:nvPicPr>
              <p:cNvPr id="5" name="Picture 4" descr="Gabriola-4.png"/>
              <p:cNvPicPr>
                <a:picLocks noChangeAspect="1"/>
              </p:cNvPicPr>
              <p:nvPr/>
            </p:nvPicPr>
            <p:blipFill>
              <a:blip r:embed="rId5" cstate="print"/>
              <a:stretch>
                <a:fillRect/>
              </a:stretch>
            </p:blipFill>
            <p:spPr>
              <a:xfrm>
                <a:off x="3276600" y="1905000"/>
                <a:ext cx="2736814" cy="1415183"/>
              </a:xfrm>
              <a:prstGeom prst="rect">
                <a:avLst/>
              </a:prstGeom>
            </p:spPr>
          </p:pic>
        </p:grpSp>
        <p:grpSp>
          <p:nvGrpSpPr>
            <p:cNvPr id="13" name="Group 14"/>
            <p:cNvGrpSpPr/>
            <p:nvPr/>
          </p:nvGrpSpPr>
          <p:grpSpPr>
            <a:xfrm>
              <a:off x="231793" y="3314700"/>
              <a:ext cx="8680414" cy="1415183"/>
              <a:chOff x="304800" y="3533774"/>
              <a:chExt cx="8680414" cy="1415183"/>
            </a:xfrm>
          </p:grpSpPr>
          <p:pic>
            <p:nvPicPr>
              <p:cNvPr id="2" name="Picture 1" descr="Gabriola-1.png"/>
              <p:cNvPicPr>
                <a:picLocks noChangeAspect="1"/>
              </p:cNvPicPr>
              <p:nvPr/>
            </p:nvPicPr>
            <p:blipFill>
              <a:blip r:embed="rId6" cstate="print"/>
              <a:stretch>
                <a:fillRect/>
              </a:stretch>
            </p:blipFill>
            <p:spPr>
              <a:xfrm>
                <a:off x="304800" y="3533774"/>
                <a:ext cx="2736814" cy="1415183"/>
              </a:xfrm>
              <a:prstGeom prst="rect">
                <a:avLst/>
              </a:prstGeom>
            </p:spPr>
          </p:pic>
          <p:pic>
            <p:nvPicPr>
              <p:cNvPr id="6" name="Picture 5" descr="Gabriola-5.png"/>
              <p:cNvPicPr>
                <a:picLocks noChangeAspect="1"/>
              </p:cNvPicPr>
              <p:nvPr/>
            </p:nvPicPr>
            <p:blipFill>
              <a:blip r:embed="rId7" cstate="print"/>
              <a:stretch>
                <a:fillRect/>
              </a:stretch>
            </p:blipFill>
            <p:spPr>
              <a:xfrm>
                <a:off x="3276600" y="3533774"/>
                <a:ext cx="2736814" cy="1415183"/>
              </a:xfrm>
              <a:prstGeom prst="rect">
                <a:avLst/>
              </a:prstGeom>
            </p:spPr>
          </p:pic>
          <p:pic>
            <p:nvPicPr>
              <p:cNvPr id="7" name="Picture 6" descr="Gabriola-6.png"/>
              <p:cNvPicPr>
                <a:picLocks noChangeAspect="1"/>
              </p:cNvPicPr>
              <p:nvPr/>
            </p:nvPicPr>
            <p:blipFill>
              <a:blip r:embed="rId8" cstate="print"/>
              <a:stretch>
                <a:fillRect/>
              </a:stretch>
            </p:blipFill>
            <p:spPr>
              <a:xfrm>
                <a:off x="6248400" y="3533774"/>
                <a:ext cx="2736814" cy="1415183"/>
              </a:xfrm>
              <a:prstGeom prst="rect">
                <a:avLst/>
              </a:prstGeom>
            </p:spPr>
          </p:pic>
        </p:grpSp>
        <p:grpSp>
          <p:nvGrpSpPr>
            <p:cNvPr id="14" name="Group 13"/>
            <p:cNvGrpSpPr/>
            <p:nvPr/>
          </p:nvGrpSpPr>
          <p:grpSpPr>
            <a:xfrm>
              <a:off x="1717693" y="5181600"/>
              <a:ext cx="5708614" cy="1415183"/>
              <a:chOff x="1447800" y="5181600"/>
              <a:chExt cx="5708614" cy="1415183"/>
            </a:xfrm>
          </p:grpSpPr>
          <p:pic>
            <p:nvPicPr>
              <p:cNvPr id="8" name="Picture 7" descr="Gabriola-7.png"/>
              <p:cNvPicPr>
                <a:picLocks noChangeAspect="1"/>
              </p:cNvPicPr>
              <p:nvPr/>
            </p:nvPicPr>
            <p:blipFill>
              <a:blip r:embed="rId9" cstate="print"/>
              <a:stretch>
                <a:fillRect/>
              </a:stretch>
            </p:blipFill>
            <p:spPr>
              <a:xfrm>
                <a:off x="1447800" y="5181600"/>
                <a:ext cx="2736814" cy="1415183"/>
              </a:xfrm>
              <a:prstGeom prst="rect">
                <a:avLst/>
              </a:prstGeom>
            </p:spPr>
          </p:pic>
          <p:pic>
            <p:nvPicPr>
              <p:cNvPr id="9" name="Picture 8" descr="Gabriola-8.png"/>
              <p:cNvPicPr>
                <a:picLocks noChangeAspect="1"/>
              </p:cNvPicPr>
              <p:nvPr/>
            </p:nvPicPr>
            <p:blipFill>
              <a:blip r:embed="rId10" cstate="print"/>
              <a:stretch>
                <a:fillRect/>
              </a:stretch>
            </p:blipFill>
            <p:spPr>
              <a:xfrm>
                <a:off x="4419600" y="5181600"/>
                <a:ext cx="2736814" cy="1415183"/>
              </a:xfrm>
              <a:prstGeom prst="rect">
                <a:avLst/>
              </a:prstGeom>
            </p:spPr>
          </p:pic>
        </p:grpSp>
      </p:grpSp>
      <p:sp>
        <p:nvSpPr>
          <p:cNvPr id="12" name="Title 11"/>
          <p:cNvSpPr>
            <a:spLocks noGrp="1"/>
          </p:cNvSpPr>
          <p:nvPr>
            <p:ph type="title"/>
          </p:nvPr>
        </p:nvSpPr>
        <p:spPr/>
        <p:txBody>
          <a:bodyPr/>
          <a:lstStyle/>
          <a:p>
            <a:r>
              <a:rPr smtClean="0"/>
              <a:t>Gabriola</a:t>
            </a:r>
            <a:endParaRPr lang="en-US" dirty="0"/>
          </a:p>
        </p:txBody>
      </p:sp>
      <p:sp>
        <p:nvSpPr>
          <p:cNvPr id="15" name="コンテンツ プレースホルダ 14"/>
          <p:cNvSpPr>
            <a:spLocks noGrp="1"/>
          </p:cNvSpPr>
          <p:nvPr>
            <p:ph idx="1"/>
          </p:nvPr>
        </p:nvSpPr>
        <p:spPr/>
        <p:txBody>
          <a:bodyPr/>
          <a:lstStyle/>
          <a:p>
            <a:endParaRPr kumimoji="1" lang="ja-JP" alt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30188"/>
            <a:ext cx="8786874" cy="1348061"/>
          </a:xfrm>
        </p:spPr>
        <p:txBody>
          <a:bodyPr/>
          <a:lstStyle/>
          <a:p>
            <a:r>
              <a:rPr dirty="0" smtClean="0"/>
              <a:t>DirectWrite </a:t>
            </a:r>
            <a:r>
              <a:rPr lang="ja-JP" altLang="en-US" dirty="0" smtClean="0"/>
              <a:t>スクリプトサポート</a:t>
            </a:r>
            <a:endParaRPr lang="en-US" dirty="0"/>
          </a:p>
        </p:txBody>
      </p:sp>
      <p:graphicFrame>
        <p:nvGraphicFramePr>
          <p:cNvPr id="5" name="Table 4"/>
          <p:cNvGraphicFramePr>
            <a:graphicFrameLocks noGrp="1"/>
          </p:cNvGraphicFramePr>
          <p:nvPr/>
        </p:nvGraphicFramePr>
        <p:xfrm>
          <a:off x="336222" y="1371600"/>
          <a:ext cx="8392998" cy="5501640"/>
        </p:xfrm>
        <a:graphic>
          <a:graphicData uri="http://schemas.openxmlformats.org/drawingml/2006/table">
            <a:tbl>
              <a:tblPr firstRow="1" bandRow="1">
                <a:tableStyleId>{5C22544A-7EE6-4342-B048-85BDC9FD1C3A}</a:tableStyleId>
              </a:tblPr>
              <a:tblGrid>
                <a:gridCol w="3321378"/>
                <a:gridCol w="2273954"/>
                <a:gridCol w="2797666"/>
              </a:tblGrid>
              <a:tr h="5105400">
                <a:tc>
                  <a:txBody>
                    <a:bodyPr/>
                    <a:lstStyle/>
                    <a:p>
                      <a:pPr algn="ctr">
                        <a:lnSpc>
                          <a:spcPct val="100000"/>
                        </a:lnSpc>
                        <a:spcBef>
                          <a:spcPts val="300"/>
                        </a:spcBef>
                        <a:buNone/>
                      </a:pPr>
                      <a:r>
                        <a:rPr lang="en-US" sz="2000" b="0" dirty="0" smtClean="0">
                          <a:effectLst>
                            <a:outerShdw blurRad="38100" dist="38100" dir="2700000" algn="tl">
                              <a:srgbClr val="000000">
                                <a:alpha val="43137"/>
                              </a:srgbClr>
                            </a:outerShdw>
                          </a:effectLst>
                        </a:rPr>
                        <a:t>Arabic</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Armenian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Bengali</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Bopomofo</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Canadian aboriginal syllabics</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Cherokee</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Chinese Simplified</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Chinese Traditional</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Cyrillic</a:t>
                      </a:r>
                    </a:p>
                    <a:p>
                      <a:pPr marL="0" marR="0" indent="0" algn="ctr" defTabSz="914363" rtl="0" eaLnBrk="1" fontAlgn="auto" latinLnBrk="0" hangingPunct="1">
                        <a:lnSpc>
                          <a:spcPct val="100000"/>
                        </a:lnSpc>
                        <a:spcBef>
                          <a:spcPts val="300"/>
                        </a:spcBef>
                        <a:spcAft>
                          <a:spcPts val="0"/>
                        </a:spcAft>
                        <a:buClrTx/>
                        <a:buSzTx/>
                        <a:buFontTx/>
                        <a:buNone/>
                        <a:tabLst/>
                        <a:defRPr/>
                      </a:pPr>
                      <a:r>
                        <a:rPr lang="en-US" sz="2000" b="0" dirty="0" smtClean="0">
                          <a:effectLst>
                            <a:outerShdw blurRad="38100" dist="38100" dir="2700000" algn="tl">
                              <a:srgbClr val="000000">
                                <a:alpha val="43137"/>
                              </a:srgbClr>
                            </a:outerShdw>
                          </a:effectLst>
                        </a:rPr>
                        <a:t>Deseret</a:t>
                      </a:r>
                    </a:p>
                    <a:p>
                      <a:pPr marL="0" marR="0" indent="0" algn="ctr" defTabSz="914363" rtl="0" eaLnBrk="1" fontAlgn="auto" latinLnBrk="0" hangingPunct="1">
                        <a:lnSpc>
                          <a:spcPct val="100000"/>
                        </a:lnSpc>
                        <a:spcBef>
                          <a:spcPts val="300"/>
                        </a:spcBef>
                        <a:spcAft>
                          <a:spcPts val="0"/>
                        </a:spcAft>
                        <a:buClrTx/>
                        <a:buSzTx/>
                        <a:buFontTx/>
                        <a:buNone/>
                        <a:tabLst/>
                        <a:defRPr/>
                      </a:pPr>
                      <a:r>
                        <a:rPr lang="en-US" sz="2000" b="0" dirty="0" err="1" smtClean="0">
                          <a:effectLst>
                            <a:outerShdw blurRad="38100" dist="38100" dir="2700000" algn="tl">
                              <a:srgbClr val="000000">
                                <a:alpha val="43137"/>
                              </a:srgbClr>
                            </a:outerShdw>
                          </a:effectLst>
                        </a:rPr>
                        <a:t>Devanāgarī</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Ethiopic</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Georgian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Greek</a:t>
                      </a:r>
                    </a:p>
                    <a:p>
                      <a:pPr>
                        <a:spcBef>
                          <a:spcPts val="300"/>
                        </a:spcBef>
                      </a:pPr>
                      <a:endParaRPr lang="en-US" sz="2000" b="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spcBef>
                          <a:spcPts val="300"/>
                        </a:spcBef>
                        <a:buNone/>
                      </a:pPr>
                      <a:r>
                        <a:rPr lang="en-US" sz="2000" b="0" dirty="0" smtClean="0">
                          <a:effectLst>
                            <a:outerShdw blurRad="38100" dist="38100" dir="2700000" algn="tl">
                              <a:srgbClr val="000000">
                                <a:alpha val="43137"/>
                              </a:srgbClr>
                            </a:outerShdw>
                          </a:effectLst>
                        </a:rPr>
                        <a:t>Gujarati</a:t>
                      </a: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Gurmukhi</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Hebrew</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Japanese</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Kannada</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Khmer</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Korean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Lao</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Latin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Malayalam</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Mongolian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Myanmar</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New Tai </a:t>
                      </a:r>
                      <a:r>
                        <a:rPr lang="en-US" sz="2000" b="0" dirty="0" err="1" smtClean="0">
                          <a:effectLst>
                            <a:outerShdw blurRad="38100" dist="38100" dir="2700000" algn="tl">
                              <a:srgbClr val="000000">
                                <a:alpha val="43137"/>
                              </a:srgbClr>
                            </a:outerShdw>
                          </a:effectLst>
                        </a:rPr>
                        <a:t>Lue</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N’Ko</a:t>
                      </a:r>
                      <a:endParaRPr lang="en-US" sz="2000" b="0" dirty="0" smtClean="0">
                        <a:effectLst>
                          <a:outerShdw blurRad="38100" dist="38100" dir="2700000" algn="tl">
                            <a:srgbClr val="000000">
                              <a:alpha val="43137"/>
                            </a:srgbClr>
                          </a:outerShdw>
                        </a:effectLst>
                      </a:endParaRPr>
                    </a:p>
                    <a:p>
                      <a:pPr>
                        <a:spcBef>
                          <a:spcPts val="300"/>
                        </a:spcBef>
                      </a:pPr>
                      <a:endParaRPr lang="en-US" sz="2000" b="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spcBef>
                          <a:spcPts val="300"/>
                        </a:spcBef>
                        <a:buNone/>
                      </a:pPr>
                      <a:r>
                        <a:rPr lang="en-US" sz="2000" b="0" dirty="0" err="1" smtClean="0">
                          <a:effectLst>
                            <a:outerShdw blurRad="38100" dist="38100" dir="2700000" algn="tl">
                              <a:srgbClr val="000000">
                                <a:alpha val="43137"/>
                              </a:srgbClr>
                            </a:outerShdw>
                          </a:effectLst>
                        </a:rPr>
                        <a:t>Osmanya</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Oriya</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a:t>
                      </a:r>
                      <a:r>
                        <a:rPr lang="en-US" sz="2000" b="0" dirty="0" err="1" smtClean="0">
                          <a:effectLst>
                            <a:outerShdw blurRad="38100" dist="38100" dir="2700000" algn="tl">
                              <a:srgbClr val="000000">
                                <a:alpha val="43137"/>
                              </a:srgbClr>
                            </a:outerShdw>
                          </a:effectLst>
                        </a:rPr>
                        <a:t>Phags</a:t>
                      </a:r>
                      <a:r>
                        <a:rPr lang="en-US" sz="2000" b="0" dirty="0" smtClean="0">
                          <a:effectLst>
                            <a:outerShdw blurRad="38100" dist="38100" dir="2700000" algn="tl">
                              <a:srgbClr val="000000">
                                <a:alpha val="43137"/>
                              </a:srgbClr>
                            </a:outerShdw>
                          </a:effectLst>
                        </a:rPr>
                        <a:t>-pa</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Sinhala</a:t>
                      </a: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Syriac</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Tai Le</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Tamil</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Telugu</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Thaana</a:t>
                      </a: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Tifnagh</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Thai</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Tibetan</a:t>
                      </a: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Vai</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Yi</a:t>
                      </a:r>
                    </a:p>
                    <a:p>
                      <a:pPr>
                        <a:spcBef>
                          <a:spcPts val="300"/>
                        </a:spcBef>
                      </a:pPr>
                      <a:endParaRPr lang="en-US" sz="2000" b="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30188"/>
            <a:ext cx="8858312" cy="1329595"/>
          </a:xfrm>
        </p:spPr>
        <p:txBody>
          <a:bodyPr/>
          <a:lstStyle/>
          <a:p>
            <a:r>
              <a:rPr dirty="0" smtClean="0"/>
              <a:t>DirectWrite </a:t>
            </a:r>
            <a:r>
              <a:rPr lang="ja-JP" altLang="en-US" dirty="0" smtClean="0"/>
              <a:t>スクリプト サポート</a:t>
            </a:r>
            <a:endParaRPr lang="en-US" dirty="0"/>
          </a:p>
        </p:txBody>
      </p:sp>
      <p:pic>
        <p:nvPicPr>
          <p:cNvPr id="1026" name="Picture 2"/>
          <p:cNvPicPr>
            <a:picLocks noChangeAspect="1" noChangeArrowheads="1"/>
          </p:cNvPicPr>
          <p:nvPr/>
        </p:nvPicPr>
        <p:blipFill>
          <a:blip r:embed="rId3"/>
          <a:srcRect/>
          <a:stretch>
            <a:fillRect/>
          </a:stretch>
        </p:blipFill>
        <p:spPr bwMode="auto">
          <a:xfrm>
            <a:off x="381000" y="1185863"/>
            <a:ext cx="8418513" cy="51387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381000" y="230188"/>
            <a:ext cx="8382000" cy="886397"/>
          </a:xfrm>
        </p:spPr>
        <p:txBody>
          <a:bodyPr/>
          <a:lstStyle/>
          <a:p>
            <a:pPr eaLnBrk="1" hangingPunct="1">
              <a:defRPr/>
            </a:pPr>
            <a:r>
              <a:rPr lang="en-US" sz="3600" dirty="0" smtClean="0"/>
              <a:t>DirectWrite </a:t>
            </a:r>
            <a:r>
              <a:rPr lang="ja-JP" altLang="en-US" sz="3600" dirty="0" smtClean="0"/>
              <a:t>レンダリング</a:t>
            </a:r>
            <a:r>
              <a:rPr lang="en-US" sz="3600" dirty="0" smtClean="0"/>
              <a:t/>
            </a:r>
            <a:br>
              <a:rPr lang="en-US" sz="3600" dirty="0" smtClean="0"/>
            </a:br>
            <a:r>
              <a:rPr sz="2800" spc="0" dirty="0" smtClean="0">
                <a:ln>
                  <a:noFill/>
                </a:ln>
                <a:solidFill>
                  <a:schemeClr val="accent3"/>
                </a:solidFill>
              </a:rPr>
              <a:t>ClearTyp</a:t>
            </a:r>
            <a:r>
              <a:rPr sz="2400" spc="0" dirty="0" smtClean="0">
                <a:ln>
                  <a:noFill/>
                </a:ln>
                <a:solidFill>
                  <a:schemeClr val="accent3"/>
                </a:solidFill>
              </a:rPr>
              <a:t>e</a:t>
            </a:r>
            <a:r>
              <a:rPr lang="ja-JP" altLang="en-US" sz="2400" spc="0" dirty="0" smtClean="0">
                <a:ln>
                  <a:noFill/>
                </a:ln>
                <a:solidFill>
                  <a:schemeClr val="accent3"/>
                </a:solidFill>
              </a:rPr>
              <a:t>を使って配置</a:t>
            </a:r>
            <a:endParaRPr lang="en-US" sz="2400" spc="0" dirty="0" smtClean="0">
              <a:ln>
                <a:noFill/>
              </a:ln>
              <a:solidFill>
                <a:schemeClr val="accent3"/>
              </a:solidFill>
            </a:endParaRPr>
          </a:p>
        </p:txBody>
      </p:sp>
      <p:grpSp>
        <p:nvGrpSpPr>
          <p:cNvPr id="2" name="Group 11"/>
          <p:cNvGrpSpPr/>
          <p:nvPr/>
        </p:nvGrpSpPr>
        <p:grpSpPr>
          <a:xfrm>
            <a:off x="-685800" y="1295400"/>
            <a:ext cx="10363200" cy="5562600"/>
            <a:chOff x="-685800" y="1295400"/>
            <a:chExt cx="10363200" cy="5562600"/>
          </a:xfrm>
        </p:grpSpPr>
        <p:sp>
          <p:nvSpPr>
            <p:cNvPr id="11" name="Rectangle 10"/>
            <p:cNvSpPr/>
            <p:nvPr/>
          </p:nvSpPr>
          <p:spPr bwMode="auto">
            <a:xfrm>
              <a:off x="-685800" y="1295400"/>
              <a:ext cx="10363200" cy="5562600"/>
            </a:xfrm>
            <a:prstGeom prst="rect">
              <a:avLst/>
            </a:prstGeom>
            <a:solidFill>
              <a:schemeClr val="tx1"/>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1026" name="Picture 2"/>
            <p:cNvPicPr>
              <a:picLocks noChangeAspect="1" noChangeArrowheads="1"/>
            </p:cNvPicPr>
            <p:nvPr/>
          </p:nvPicPr>
          <p:blipFill>
            <a:blip r:embed="rId3"/>
            <a:srcRect/>
            <a:stretch>
              <a:fillRect/>
            </a:stretch>
          </p:blipFill>
          <p:spPr bwMode="auto">
            <a:xfrm>
              <a:off x="190500" y="1981200"/>
              <a:ext cx="6057900" cy="19621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28600" y="4267200"/>
              <a:ext cx="6029325" cy="2171700"/>
            </a:xfrm>
            <a:prstGeom prst="rect">
              <a:avLst/>
            </a:prstGeom>
            <a:noFill/>
            <a:ln w="9525">
              <a:noFill/>
              <a:miter lim="800000"/>
              <a:headEnd/>
              <a:tailEnd/>
            </a:ln>
            <a:effectLst/>
          </p:spPr>
        </p:pic>
        <p:sp>
          <p:nvSpPr>
            <p:cNvPr id="9" name="TextBox 8"/>
            <p:cNvSpPr txBox="1"/>
            <p:nvPr/>
          </p:nvSpPr>
          <p:spPr>
            <a:xfrm>
              <a:off x="6373166" y="2438400"/>
              <a:ext cx="2351734" cy="830997"/>
            </a:xfrm>
            <a:prstGeom prst="rect">
              <a:avLst/>
            </a:prstGeom>
            <a:noFill/>
          </p:spPr>
          <p:txBody>
            <a:bodyPr wrap="none" rtlCol="0">
              <a:spAutoFit/>
            </a:bodyPr>
            <a:lstStyle/>
            <a:p>
              <a:pPr algn="ctr"/>
              <a:r>
                <a:rPr lang="en-US" sz="2000" b="1" dirty="0" smtClean="0">
                  <a:solidFill>
                    <a:schemeClr val="bg1"/>
                  </a:solidFill>
                </a:rPr>
                <a:t>GDI Text</a:t>
              </a:r>
            </a:p>
            <a:p>
              <a:pPr algn="ctr"/>
              <a:r>
                <a:rPr lang="en-US" sz="1400" dirty="0" smtClean="0">
                  <a:solidFill>
                    <a:schemeClr val="bg1"/>
                  </a:solidFill>
                </a:rPr>
                <a:t>Times New Roman 12 Point</a:t>
              </a:r>
            </a:p>
            <a:p>
              <a:pPr algn="ctr"/>
              <a:r>
                <a:rPr lang="en-US" sz="1400" dirty="0" smtClean="0">
                  <a:solidFill>
                    <a:schemeClr val="bg1"/>
                  </a:solidFill>
                </a:rPr>
                <a:t>ClearType Compatible Widths</a:t>
              </a:r>
            </a:p>
          </p:txBody>
        </p:sp>
        <p:sp>
          <p:nvSpPr>
            <p:cNvPr id="10" name="TextBox 9"/>
            <p:cNvSpPr txBox="1"/>
            <p:nvPr/>
          </p:nvSpPr>
          <p:spPr>
            <a:xfrm>
              <a:off x="6345242" y="4800600"/>
              <a:ext cx="2462084" cy="830997"/>
            </a:xfrm>
            <a:prstGeom prst="rect">
              <a:avLst/>
            </a:prstGeom>
            <a:noFill/>
          </p:spPr>
          <p:txBody>
            <a:bodyPr wrap="none" rtlCol="0">
              <a:spAutoFit/>
            </a:bodyPr>
            <a:lstStyle/>
            <a:p>
              <a:pPr algn="ctr"/>
              <a:r>
                <a:rPr lang="en-US" sz="2000" b="1" dirty="0" err="1" smtClean="0">
                  <a:solidFill>
                    <a:schemeClr val="bg1"/>
                  </a:solidFill>
                </a:rPr>
                <a:t>DirectWrite</a:t>
              </a:r>
              <a:endParaRPr lang="en-US" sz="1600" b="1" dirty="0" smtClean="0">
                <a:solidFill>
                  <a:schemeClr val="bg1"/>
                </a:solidFill>
              </a:endParaRPr>
            </a:p>
            <a:p>
              <a:pPr algn="ctr"/>
              <a:r>
                <a:rPr lang="en-US" sz="1400" dirty="0" smtClean="0">
                  <a:solidFill>
                    <a:schemeClr val="bg1"/>
                  </a:solidFill>
                </a:rPr>
                <a:t>Times New Roman 12 Point</a:t>
              </a:r>
            </a:p>
            <a:p>
              <a:pPr algn="ctr"/>
              <a:r>
                <a:rPr lang="en-US" sz="1400" dirty="0" smtClean="0">
                  <a:solidFill>
                    <a:schemeClr val="bg1"/>
                  </a:solidFill>
                </a:rPr>
                <a:t>ClearType Sub-Pixel Positioning</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endParaRPr kumimoji="1" lang="ja-JP" altLang="en-US"/>
          </a:p>
        </p:txBody>
      </p:sp>
      <p:sp>
        <p:nvSpPr>
          <p:cNvPr id="4" name="サブタイトル 3"/>
          <p:cNvSpPr>
            <a:spLocks noGrp="1"/>
          </p:cNvSpPr>
          <p:nvPr>
            <p:ph type="subTitle" idx="1"/>
          </p:nvPr>
        </p:nvSpPr>
        <p:spPr/>
        <p:txBody>
          <a:bodyPr/>
          <a:lstStyle/>
          <a:p>
            <a:r>
              <a:rPr kumimoji="1" lang="en-US" altLang="ja-JP" dirty="0" smtClean="0"/>
              <a:t>DirectWrite</a:t>
            </a:r>
            <a:r>
              <a:rPr kumimoji="1" lang="ja-JP" altLang="en-US" dirty="0" smtClean="0"/>
              <a:t>と</a:t>
            </a:r>
            <a:r>
              <a:rPr kumimoji="1" lang="en-US" altLang="ja-JP" dirty="0" smtClean="0"/>
              <a:t>GDI</a:t>
            </a:r>
          </a:p>
        </p:txBody>
      </p:sp>
      <p:sp>
        <p:nvSpPr>
          <p:cNvPr id="5" name="テキスト プレースホルダ 4"/>
          <p:cNvSpPr>
            <a:spLocks noGrp="1"/>
          </p:cNvSpPr>
          <p:nvPr>
            <p:ph type="body" sz="quarter" idx="10"/>
          </p:nvPr>
        </p:nvSpPr>
        <p:spPr/>
        <p:txBody>
          <a:bodyPr/>
          <a:lstStyle/>
          <a:p>
            <a:r>
              <a:rPr kumimoji="1" lang="ja-JP" altLang="en-US" dirty="0" smtClean="0"/>
              <a:t>デモ</a:t>
            </a:r>
            <a:endParaRPr kumimoji="1" lang="ja-JP" alt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1000" y="230188"/>
            <a:ext cx="8382000" cy="1107996"/>
          </a:xfrm>
        </p:spPr>
        <p:txBody>
          <a:bodyPr/>
          <a:lstStyle/>
          <a:p>
            <a:r>
              <a:rPr kumimoji="1" altLang="ja-JP" dirty="0" smtClean="0"/>
              <a:t>DirectWrite API</a:t>
            </a:r>
            <a:br>
              <a:rPr kumimoji="1" altLang="ja-JP" dirty="0" smtClean="0"/>
            </a:br>
            <a:r>
              <a:rPr kumimoji="1" altLang="ja-JP" sz="3200" dirty="0" smtClean="0"/>
              <a:t>	</a:t>
            </a:r>
            <a:r>
              <a:rPr lang="ja-JP" altLang="en-US" sz="3200" dirty="0" smtClean="0"/>
              <a:t>基本</a:t>
            </a:r>
            <a:endParaRPr kumimoji="1" lang="ja-JP" altLang="en-US" dirty="0"/>
          </a:p>
        </p:txBody>
      </p:sp>
      <p:sp>
        <p:nvSpPr>
          <p:cNvPr id="4" name="コンテンツ プレースホルダ 3"/>
          <p:cNvSpPr>
            <a:spLocks noGrp="1"/>
          </p:cNvSpPr>
          <p:nvPr>
            <p:ph idx="1"/>
          </p:nvPr>
        </p:nvSpPr>
        <p:spPr>
          <a:xfrm>
            <a:off x="381000" y="1412875"/>
            <a:ext cx="8382000" cy="5230835"/>
          </a:xfrm>
        </p:spPr>
        <p:txBody>
          <a:bodyPr>
            <a:normAutofit lnSpcReduction="10000"/>
          </a:bodyPr>
          <a:lstStyle/>
          <a:p>
            <a:r>
              <a:rPr kumimoji="1" lang="ja-JP" altLang="en-US" dirty="0" smtClean="0"/>
              <a:t>ファクトリー オブジェクトの作成</a:t>
            </a:r>
            <a:endParaRPr kumimoji="1" lang="en-US" altLang="ja-JP" dirty="0" smtClean="0"/>
          </a:p>
          <a:p>
            <a:pPr lvl="1"/>
            <a:r>
              <a:rPr lang="en-US" altLang="ja-JP" dirty="0" err="1" smtClean="0">
                <a:latin typeface="Consolas" pitchFamily="49" charset="0"/>
              </a:rPr>
              <a:t>DWriteCreateFactory</a:t>
            </a:r>
            <a:r>
              <a:rPr lang="ja-JP" altLang="en-US" dirty="0" smtClean="0"/>
              <a:t> → </a:t>
            </a:r>
            <a:r>
              <a:rPr lang="en-US" altLang="ja-JP" dirty="0" err="1" smtClean="0">
                <a:latin typeface="Consolas" pitchFamily="49" charset="0"/>
              </a:rPr>
              <a:t>IDWriteFactory</a:t>
            </a:r>
            <a:endParaRPr lang="en-US" altLang="ja-JP" dirty="0" smtClean="0">
              <a:latin typeface="Consolas" pitchFamily="49" charset="0"/>
            </a:endParaRPr>
          </a:p>
          <a:p>
            <a:pPr lvl="1"/>
            <a:r>
              <a:rPr kumimoji="1" lang="ja-JP" altLang="en-US" dirty="0" smtClean="0"/>
              <a:t>ファクトリーが全ての他のオブジェクトを作成</a:t>
            </a:r>
            <a:endParaRPr kumimoji="1" lang="en-US" altLang="ja-JP" dirty="0" smtClean="0"/>
          </a:p>
          <a:p>
            <a:r>
              <a:rPr lang="ja-JP" altLang="en-US" dirty="0" smtClean="0"/>
              <a:t>テキスト フォーマットを作成</a:t>
            </a:r>
            <a:endParaRPr lang="en-US" altLang="ja-JP" dirty="0" smtClean="0"/>
          </a:p>
          <a:p>
            <a:pPr lvl="1"/>
            <a:r>
              <a:rPr kumimoji="1" lang="en-US" altLang="ja-JP" dirty="0" err="1" smtClean="0">
                <a:latin typeface="Consolas" pitchFamily="49" charset="0"/>
              </a:rPr>
              <a:t>IDWriteTextFormat</a:t>
            </a:r>
            <a:endParaRPr kumimoji="1" lang="en-US" altLang="ja-JP" dirty="0" smtClean="0">
              <a:latin typeface="Consolas" pitchFamily="49" charset="0"/>
            </a:endParaRPr>
          </a:p>
          <a:p>
            <a:pPr lvl="1"/>
            <a:r>
              <a:rPr lang="ja-JP" altLang="en-US" dirty="0" smtClean="0"/>
              <a:t>パラグラフ フォーマット属性を指定</a:t>
            </a:r>
            <a:endParaRPr lang="en-US" altLang="ja-JP" dirty="0" smtClean="0"/>
          </a:p>
          <a:p>
            <a:r>
              <a:rPr kumimoji="1" lang="ja-JP" altLang="en-US" dirty="0" smtClean="0"/>
              <a:t>レイアウトを作成</a:t>
            </a:r>
            <a:endParaRPr kumimoji="1" lang="en-US" altLang="ja-JP" dirty="0" smtClean="0"/>
          </a:p>
          <a:p>
            <a:pPr lvl="1"/>
            <a:r>
              <a:rPr lang="en-US" altLang="ja-JP" dirty="0" err="1" smtClean="0">
                <a:latin typeface="Consolas" pitchFamily="49" charset="0"/>
              </a:rPr>
              <a:t>IDWriteTextLayout</a:t>
            </a:r>
            <a:endParaRPr lang="en-US" altLang="ja-JP" dirty="0" smtClean="0">
              <a:latin typeface="Consolas" pitchFamily="49" charset="0"/>
            </a:endParaRPr>
          </a:p>
          <a:p>
            <a:pPr lvl="1"/>
            <a:r>
              <a:rPr lang="ja-JP" altLang="en-US" dirty="0" smtClean="0"/>
              <a:t>レイアウト矩形に与えられた</a:t>
            </a:r>
            <a:r>
              <a:rPr kumimoji="1" lang="ja-JP" altLang="en-US" dirty="0" smtClean="0"/>
              <a:t>文字列にフォーマットを適用</a:t>
            </a:r>
            <a:endParaRPr kumimoji="1" lang="en-US" altLang="ja-JP" dirty="0" smtClean="0"/>
          </a:p>
          <a:p>
            <a:r>
              <a:rPr kumimoji="1" lang="ja-JP" altLang="en-US" dirty="0" smtClean="0"/>
              <a:t>レイアウトをレンダーターゲットに描画</a:t>
            </a:r>
            <a:endParaRPr kumimoji="1" lang="en-US" altLang="ja-JP" dirty="0" smtClean="0"/>
          </a:p>
          <a:p>
            <a:pPr lvl="1"/>
            <a:r>
              <a:rPr lang="en-US" altLang="ja-JP" dirty="0" smtClean="0">
                <a:latin typeface="Consolas" pitchFamily="49" charset="0"/>
              </a:rPr>
              <a:t>ID2D1RenderTarget::</a:t>
            </a:r>
            <a:r>
              <a:rPr lang="en-US" altLang="ja-JP" dirty="0" err="1" smtClean="0">
                <a:latin typeface="Consolas" pitchFamily="49" charset="0"/>
              </a:rPr>
              <a:t>DrawTextLayout</a:t>
            </a:r>
            <a:endParaRPr kumimoji="1" lang="en-US" altLang="ja-JP" dirty="0" smtClean="0">
              <a:latin typeface="Consolas" pitchFamily="49"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1107996"/>
          </a:xfrm>
        </p:spPr>
        <p:txBody>
          <a:bodyPr/>
          <a:lstStyle/>
          <a:p>
            <a:r>
              <a:rPr altLang="ja-JP" dirty="0" smtClean="0"/>
              <a:t>DirectWrite API</a:t>
            </a:r>
            <a:br>
              <a:rPr altLang="ja-JP" dirty="0" smtClean="0"/>
            </a:br>
            <a:r>
              <a:rPr altLang="ja-JP" sz="3200" dirty="0" smtClean="0"/>
              <a:t>	Direct2D</a:t>
            </a:r>
            <a:r>
              <a:rPr lang="ja-JP" altLang="en-US" sz="3200" dirty="0" smtClean="0"/>
              <a:t>を使ってレンダリング</a:t>
            </a:r>
            <a:endParaRPr kumimoji="1" lang="ja-JP" altLang="en-US" dirty="0"/>
          </a:p>
        </p:txBody>
      </p:sp>
      <p:sp>
        <p:nvSpPr>
          <p:cNvPr id="3" name="コンテンツ プレースホルダ 2"/>
          <p:cNvSpPr>
            <a:spLocks noGrp="1"/>
          </p:cNvSpPr>
          <p:nvPr>
            <p:ph idx="1"/>
          </p:nvPr>
        </p:nvSpPr>
        <p:spPr>
          <a:xfrm>
            <a:off x="381000" y="1412875"/>
            <a:ext cx="8382000" cy="3828740"/>
          </a:xfrm>
        </p:spPr>
        <p:txBody>
          <a:bodyPr/>
          <a:lstStyle/>
          <a:p>
            <a:r>
              <a:rPr kumimoji="1" lang="en-US" altLang="ja-JP" dirty="0" smtClean="0">
                <a:latin typeface="Consolas" pitchFamily="49" charset="0"/>
              </a:rPr>
              <a:t>ID2D1RenderTarget</a:t>
            </a:r>
            <a:r>
              <a:rPr kumimoji="1" lang="ja-JP" altLang="en-US" dirty="0" smtClean="0"/>
              <a:t>のメソッドで描画</a:t>
            </a:r>
            <a:endParaRPr kumimoji="1" lang="en-US" altLang="ja-JP" dirty="0" smtClean="0"/>
          </a:p>
          <a:p>
            <a:pPr lvl="1"/>
            <a:r>
              <a:rPr lang="ja-JP" altLang="en-US" dirty="0" smtClean="0"/>
              <a:t>単純な</a:t>
            </a:r>
            <a:r>
              <a:rPr lang="en-US" altLang="ja-JP" dirty="0" smtClean="0"/>
              <a:t>UI</a:t>
            </a:r>
            <a:r>
              <a:rPr lang="ja-JP" altLang="en-US" dirty="0" smtClean="0"/>
              <a:t>テキストには</a:t>
            </a:r>
            <a:r>
              <a:rPr lang="en-US" altLang="ja-JP" dirty="0" err="1" smtClean="0">
                <a:latin typeface="Consolas" pitchFamily="49" charset="0"/>
              </a:rPr>
              <a:t>DrawText</a:t>
            </a:r>
            <a:r>
              <a:rPr lang="en-US" altLang="ja-JP" dirty="0" smtClean="0">
                <a:latin typeface="Consolas" pitchFamily="49" charset="0"/>
              </a:rPr>
              <a:t>()</a:t>
            </a:r>
          </a:p>
          <a:p>
            <a:pPr lvl="1"/>
            <a:r>
              <a:rPr kumimoji="1" lang="ja-JP" altLang="en-US" dirty="0" smtClean="0"/>
              <a:t>キャッシュレイアウトには</a:t>
            </a:r>
            <a:r>
              <a:rPr kumimoji="1" lang="en-US" altLang="ja-JP" dirty="0" err="1" smtClean="0">
                <a:latin typeface="Consolas" pitchFamily="49" charset="0"/>
              </a:rPr>
              <a:t>DrawTextLayout</a:t>
            </a:r>
            <a:r>
              <a:rPr kumimoji="1" lang="en-US" altLang="ja-JP" dirty="0" smtClean="0">
                <a:latin typeface="Consolas" pitchFamily="49" charset="0"/>
              </a:rPr>
              <a:t>()</a:t>
            </a:r>
          </a:p>
          <a:p>
            <a:pPr lvl="1"/>
            <a:r>
              <a:rPr lang="ja-JP" altLang="en-US" dirty="0" smtClean="0"/>
              <a:t>カスタムレイアウトには</a:t>
            </a:r>
            <a:r>
              <a:rPr lang="en-US" altLang="ja-JP" dirty="0" err="1" smtClean="0">
                <a:latin typeface="Consolas" pitchFamily="49" charset="0"/>
              </a:rPr>
              <a:t>DrawGlyphRun</a:t>
            </a:r>
            <a:r>
              <a:rPr lang="en-US" altLang="ja-JP" dirty="0" smtClean="0">
                <a:latin typeface="Consolas" pitchFamily="49" charset="0"/>
              </a:rPr>
              <a:t>()</a:t>
            </a:r>
          </a:p>
          <a:p>
            <a:pPr lvl="1"/>
            <a:endParaRPr kumimoji="1" lang="en-US" altLang="ja-JP" dirty="0" smtClean="0"/>
          </a:p>
          <a:p>
            <a:r>
              <a:rPr lang="en-US" altLang="ja-JP" dirty="0" err="1" smtClean="0"/>
              <a:t>GlyphRun</a:t>
            </a:r>
            <a:r>
              <a:rPr lang="ja-JP" altLang="en-US" dirty="0" smtClean="0"/>
              <a:t>からジオメトリを作成</a:t>
            </a:r>
            <a:endParaRPr lang="en-US" altLang="ja-JP" dirty="0" smtClean="0"/>
          </a:p>
          <a:p>
            <a:pPr lvl="1"/>
            <a:r>
              <a:rPr kumimoji="1" lang="en-US" altLang="ja-JP" dirty="0" err="1" smtClean="0">
                <a:latin typeface="Consolas" pitchFamily="49" charset="0"/>
              </a:rPr>
              <a:t>IDWriteFontFace</a:t>
            </a:r>
            <a:r>
              <a:rPr kumimoji="1" lang="en-US" altLang="ja-JP" dirty="0" smtClean="0">
                <a:latin typeface="Consolas" pitchFamily="49" charset="0"/>
              </a:rPr>
              <a:t>::</a:t>
            </a:r>
            <a:r>
              <a:rPr kumimoji="1" lang="en-US" altLang="ja-JP" dirty="0" err="1" smtClean="0">
                <a:latin typeface="Consolas" pitchFamily="49" charset="0"/>
              </a:rPr>
              <a:t>GetGlyphRunOutline</a:t>
            </a:r>
            <a:r>
              <a:rPr kumimoji="1" lang="en-US" altLang="ja-JP" dirty="0" smtClean="0">
                <a:latin typeface="Consolas" pitchFamily="49" charset="0"/>
              </a:rPr>
              <a:t>()</a:t>
            </a:r>
          </a:p>
          <a:p>
            <a:pPr lvl="1"/>
            <a:r>
              <a:rPr lang="en-US" altLang="ja-JP" dirty="0" smtClean="0">
                <a:latin typeface="Consolas" pitchFamily="49" charset="0"/>
              </a:rPr>
              <a:t>ID2D1GeomtrySink</a:t>
            </a:r>
            <a:r>
              <a:rPr lang="ja-JP" altLang="en-US" dirty="0" smtClean="0"/>
              <a:t>を許可</a:t>
            </a:r>
            <a:endParaRPr kumimoji="1" lang="ja-JP" alt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アジェンダ</a:t>
            </a:r>
            <a:endParaRPr kumimoji="1" lang="ja-JP" altLang="en-US" dirty="0"/>
          </a:p>
        </p:txBody>
      </p:sp>
      <p:sp>
        <p:nvSpPr>
          <p:cNvPr id="6" name="コンテンツ プレースホルダ 5"/>
          <p:cNvSpPr>
            <a:spLocks noGrp="1"/>
          </p:cNvSpPr>
          <p:nvPr>
            <p:ph idx="1"/>
          </p:nvPr>
        </p:nvSpPr>
        <p:spPr>
          <a:xfrm>
            <a:off x="381000" y="1412875"/>
            <a:ext cx="8382000" cy="2850011"/>
          </a:xfrm>
        </p:spPr>
        <p:txBody>
          <a:bodyPr/>
          <a:lstStyle/>
          <a:p>
            <a:r>
              <a:rPr kumimoji="1" lang="en-US" altLang="ja-JP" dirty="0" smtClean="0"/>
              <a:t>Windows 7</a:t>
            </a:r>
            <a:r>
              <a:rPr kumimoji="1" lang="ja-JP" altLang="en-US" dirty="0" smtClean="0"/>
              <a:t> による </a:t>
            </a:r>
            <a:r>
              <a:rPr kumimoji="1" lang="en-US" altLang="ja-JP" dirty="0" smtClean="0"/>
              <a:t>GPU</a:t>
            </a:r>
            <a:r>
              <a:rPr kumimoji="1" lang="ja-JP" altLang="en-US" dirty="0" smtClean="0"/>
              <a:t> の活用</a:t>
            </a:r>
            <a:endParaRPr kumimoji="1" lang="en-US" altLang="ja-JP" dirty="0" smtClean="0"/>
          </a:p>
          <a:p>
            <a:r>
              <a:rPr lang="ja-JP" altLang="en-US" dirty="0" smtClean="0"/>
              <a:t>アプリケーションが </a:t>
            </a:r>
            <a:r>
              <a:rPr lang="en-US" altLang="ja-JP" dirty="0" smtClean="0"/>
              <a:t>GPU</a:t>
            </a:r>
            <a:r>
              <a:rPr lang="ja-JP" altLang="en-US" dirty="0" smtClean="0"/>
              <a:t> を活用するための新しい </a:t>
            </a:r>
            <a:r>
              <a:rPr lang="en-US" altLang="ja-JP" dirty="0" smtClean="0"/>
              <a:t>API</a:t>
            </a:r>
          </a:p>
          <a:p>
            <a:pPr lvl="1"/>
            <a:r>
              <a:rPr kumimoji="1" lang="en-US" altLang="ja-JP" dirty="0" smtClean="0"/>
              <a:t>Direct2D</a:t>
            </a:r>
          </a:p>
          <a:p>
            <a:pPr lvl="1"/>
            <a:r>
              <a:rPr lang="en-US" altLang="ja-JP" dirty="0" smtClean="0"/>
              <a:t>DirectWrite</a:t>
            </a:r>
          </a:p>
          <a:p>
            <a:pPr lvl="1"/>
            <a:r>
              <a:rPr kumimoji="1" lang="en-US" altLang="ja-JP" dirty="0" smtClean="0"/>
              <a:t>Direct3D</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1107996"/>
          </a:xfrm>
        </p:spPr>
        <p:txBody>
          <a:bodyPr/>
          <a:lstStyle/>
          <a:p>
            <a:r>
              <a:rPr altLang="ja-JP" dirty="0" smtClean="0"/>
              <a:t>DirectWrite API</a:t>
            </a:r>
            <a:r>
              <a:rPr altLang="ja-JP" sz="3200" dirty="0" smtClean="0"/>
              <a:t/>
            </a:r>
            <a:br>
              <a:rPr altLang="ja-JP" sz="3200" dirty="0" smtClean="0"/>
            </a:br>
            <a:r>
              <a:rPr altLang="ja-JP" sz="3200" dirty="0" smtClean="0"/>
              <a:t>	</a:t>
            </a:r>
            <a:r>
              <a:rPr lang="ja-JP" altLang="en-US" sz="3200" dirty="0" smtClean="0"/>
              <a:t>相互運用サービス</a:t>
            </a:r>
            <a:endParaRPr kumimoji="1" lang="ja-JP" altLang="en-US" sz="3200" dirty="0"/>
          </a:p>
        </p:txBody>
      </p:sp>
      <p:sp>
        <p:nvSpPr>
          <p:cNvPr id="3" name="コンテンツ プレースホルダ 2"/>
          <p:cNvSpPr>
            <a:spLocks noGrp="1"/>
          </p:cNvSpPr>
          <p:nvPr>
            <p:ph idx="1"/>
          </p:nvPr>
        </p:nvSpPr>
        <p:spPr>
          <a:xfrm>
            <a:off x="381000" y="1495034"/>
            <a:ext cx="8548718" cy="5269135"/>
          </a:xfrm>
        </p:spPr>
        <p:txBody>
          <a:bodyPr/>
          <a:lstStyle/>
          <a:p>
            <a:r>
              <a:rPr kumimoji="1" lang="en-US" altLang="ja-JP" sz="2400" dirty="0" smtClean="0"/>
              <a:t>GDI</a:t>
            </a:r>
            <a:r>
              <a:rPr kumimoji="1" lang="ja-JP" altLang="en-US" sz="2400" dirty="0" smtClean="0"/>
              <a:t>互換のメトリクスとラスタ化</a:t>
            </a:r>
            <a:endParaRPr kumimoji="1" lang="en-US" altLang="ja-JP" sz="2400" dirty="0" smtClean="0"/>
          </a:p>
          <a:p>
            <a:r>
              <a:rPr lang="en-US" altLang="ja-JP" sz="2400" dirty="0" err="1" smtClean="0">
                <a:latin typeface="Consolas" pitchFamily="49" charset="0"/>
              </a:rPr>
              <a:t>IDWriteFont</a:t>
            </a:r>
            <a:r>
              <a:rPr lang="en-US" altLang="ja-JP" sz="2400" dirty="0" smtClean="0"/>
              <a:t> / </a:t>
            </a:r>
            <a:r>
              <a:rPr lang="en-US" altLang="ja-JP" sz="2400" dirty="0" err="1" smtClean="0">
                <a:latin typeface="Consolas" pitchFamily="49" charset="0"/>
              </a:rPr>
              <a:t>IDWriteFontFace</a:t>
            </a:r>
            <a:r>
              <a:rPr lang="ja-JP" altLang="en-US" sz="2400" dirty="0" smtClean="0"/>
              <a:t> から </a:t>
            </a:r>
            <a:r>
              <a:rPr lang="en-US" altLang="ja-JP" sz="2400" dirty="0" smtClean="0">
                <a:latin typeface="Consolas" pitchFamily="49" charset="0"/>
              </a:rPr>
              <a:t>HFONT</a:t>
            </a:r>
          </a:p>
          <a:p>
            <a:pPr lvl="1"/>
            <a:r>
              <a:rPr kumimoji="1" lang="en-US" altLang="ja-JP" sz="2000" dirty="0" err="1" smtClean="0">
                <a:latin typeface="Consolas" pitchFamily="49" charset="0"/>
              </a:rPr>
              <a:t>IDWriteGdiInterop</a:t>
            </a:r>
            <a:r>
              <a:rPr kumimoji="1" lang="en-US" altLang="ja-JP" sz="2000" dirty="0" smtClean="0">
                <a:latin typeface="Consolas" pitchFamily="49" charset="0"/>
              </a:rPr>
              <a:t>::</a:t>
            </a:r>
            <a:r>
              <a:rPr kumimoji="1" lang="en-US" altLang="ja-JP" sz="2000" dirty="0" err="1" smtClean="0">
                <a:latin typeface="Consolas" pitchFamily="49" charset="0"/>
              </a:rPr>
              <a:t>ConvertFontToLOGFONT</a:t>
            </a:r>
            <a:r>
              <a:rPr kumimoji="1" lang="en-US" altLang="ja-JP" sz="2000" dirty="0" smtClean="0">
                <a:latin typeface="Consolas" pitchFamily="49" charset="0"/>
              </a:rPr>
              <a:t>()</a:t>
            </a:r>
          </a:p>
          <a:p>
            <a:pPr lvl="1"/>
            <a:r>
              <a:rPr lang="en-US" altLang="ja-JP" sz="2000" dirty="0" err="1" smtClean="0">
                <a:latin typeface="Consolas" pitchFamily="49" charset="0"/>
              </a:rPr>
              <a:t>IDWriteGdiInterop</a:t>
            </a:r>
            <a:r>
              <a:rPr lang="en-US" altLang="ja-JP" sz="2000" dirty="0" smtClean="0">
                <a:latin typeface="Consolas" pitchFamily="49" charset="0"/>
              </a:rPr>
              <a:t>::</a:t>
            </a:r>
            <a:r>
              <a:rPr lang="en-US" altLang="ja-JP" sz="2000" dirty="0" err="1" smtClean="0">
                <a:latin typeface="Consolas" pitchFamily="49" charset="0"/>
              </a:rPr>
              <a:t>ConvertFontFaceToLOGFONT</a:t>
            </a:r>
            <a:r>
              <a:rPr lang="en-US" altLang="ja-JP" sz="2000" dirty="0" smtClean="0">
                <a:latin typeface="Consolas" pitchFamily="49" charset="0"/>
              </a:rPr>
              <a:t>()</a:t>
            </a:r>
          </a:p>
          <a:p>
            <a:r>
              <a:rPr lang="en-US" altLang="ja-JP" sz="2400" dirty="0" smtClean="0"/>
              <a:t>GDI</a:t>
            </a:r>
            <a:r>
              <a:rPr lang="ja-JP" altLang="en-US" sz="2400" dirty="0" smtClean="0"/>
              <a:t>フォントから</a:t>
            </a:r>
            <a:r>
              <a:rPr lang="en-US" altLang="ja-JP" sz="2400" dirty="0" err="1" smtClean="0"/>
              <a:t>IDWriteFont</a:t>
            </a:r>
            <a:r>
              <a:rPr lang="en-US" altLang="ja-JP" sz="2400" dirty="0" smtClean="0"/>
              <a:t> / </a:t>
            </a:r>
            <a:r>
              <a:rPr lang="en-US" altLang="ja-JP" sz="2400" dirty="0" err="1" smtClean="0"/>
              <a:t>IDWriteFontFace</a:t>
            </a:r>
            <a:endParaRPr lang="en-US" altLang="ja-JP" sz="2400" dirty="0" smtClean="0"/>
          </a:p>
          <a:p>
            <a:pPr lvl="1"/>
            <a:r>
              <a:rPr lang="en-US" altLang="ja-JP" sz="2000" dirty="0" err="1" smtClean="0">
                <a:latin typeface="Consolas" pitchFamily="49" charset="0"/>
              </a:rPr>
              <a:t>IDWriteGdiInterop</a:t>
            </a:r>
            <a:r>
              <a:rPr lang="en-US" altLang="ja-JP" sz="2000" dirty="0" smtClean="0">
                <a:latin typeface="Consolas" pitchFamily="49" charset="0"/>
              </a:rPr>
              <a:t>::</a:t>
            </a:r>
            <a:r>
              <a:rPr lang="en-US" altLang="ja-JP" sz="2000" dirty="0" err="1" smtClean="0">
                <a:latin typeface="Consolas" pitchFamily="49" charset="0"/>
              </a:rPr>
              <a:t>CreateFontFromLOGFONT</a:t>
            </a:r>
            <a:r>
              <a:rPr lang="en-US" altLang="ja-JP" sz="2000" dirty="0" smtClean="0">
                <a:latin typeface="Consolas" pitchFamily="49" charset="0"/>
              </a:rPr>
              <a:t>()</a:t>
            </a:r>
          </a:p>
          <a:p>
            <a:pPr lvl="1"/>
            <a:r>
              <a:rPr lang="en-US" altLang="ja-JP" sz="2000" dirty="0" err="1" smtClean="0">
                <a:latin typeface="Consolas" pitchFamily="49" charset="0"/>
              </a:rPr>
              <a:t>IDWriteGdiInterop</a:t>
            </a:r>
            <a:r>
              <a:rPr lang="en-US" altLang="ja-JP" sz="2000" dirty="0" smtClean="0">
                <a:latin typeface="Consolas" pitchFamily="49" charset="0"/>
              </a:rPr>
              <a:t>::</a:t>
            </a:r>
            <a:r>
              <a:rPr lang="en-US" altLang="ja-JP" sz="2000" dirty="0" err="1" smtClean="0">
                <a:latin typeface="Consolas" pitchFamily="49" charset="0"/>
              </a:rPr>
              <a:t>CreateFontFaceFromHdc</a:t>
            </a:r>
            <a:r>
              <a:rPr lang="en-US" altLang="ja-JP" sz="2000" dirty="0" smtClean="0">
                <a:latin typeface="Consolas" pitchFamily="49" charset="0"/>
              </a:rPr>
              <a:t>()</a:t>
            </a:r>
          </a:p>
          <a:p>
            <a:pPr lvl="1"/>
            <a:r>
              <a:rPr lang="en-US" altLang="ja-JP" sz="2000" dirty="0" smtClean="0"/>
              <a:t>HDC</a:t>
            </a:r>
            <a:r>
              <a:rPr lang="ja-JP" altLang="en-US" sz="2000" dirty="0" smtClean="0"/>
              <a:t>から現在選択されている</a:t>
            </a:r>
            <a:r>
              <a:rPr lang="en-US" altLang="ja-JP" sz="2000" dirty="0" smtClean="0"/>
              <a:t>HFONT</a:t>
            </a:r>
            <a:r>
              <a:rPr lang="ja-JP" altLang="en-US" sz="2000" dirty="0" smtClean="0"/>
              <a:t>を使用</a:t>
            </a:r>
            <a:endParaRPr lang="en-US" altLang="ja-JP" sz="2000" dirty="0" smtClean="0"/>
          </a:p>
          <a:p>
            <a:pPr lvl="1"/>
            <a:r>
              <a:rPr lang="en-US" altLang="ja-JP" sz="2000" dirty="0" err="1" smtClean="0"/>
              <a:t>Dwrite</a:t>
            </a:r>
            <a:r>
              <a:rPr lang="ja-JP" altLang="en-US" sz="2000" dirty="0" smtClean="0"/>
              <a:t>ベースのレンダリング、</a:t>
            </a:r>
            <a:r>
              <a:rPr lang="en-US" altLang="ja-JP" sz="2000" dirty="0" smtClean="0"/>
              <a:t>GDI</a:t>
            </a:r>
            <a:r>
              <a:rPr lang="ja-JP" altLang="en-US" sz="2000" dirty="0" smtClean="0"/>
              <a:t>ベースのレイアウト</a:t>
            </a:r>
            <a:endParaRPr lang="en-US" altLang="ja-JP" sz="2000" dirty="0" smtClean="0"/>
          </a:p>
          <a:p>
            <a:r>
              <a:rPr lang="en-US" altLang="ja-JP" sz="2800" dirty="0" smtClean="0"/>
              <a:t>Glyph run </a:t>
            </a:r>
            <a:r>
              <a:rPr lang="ja-JP" altLang="en-US" sz="2800" dirty="0" smtClean="0"/>
              <a:t>ラスタライザ</a:t>
            </a:r>
            <a:endParaRPr lang="en-US" altLang="ja-JP" sz="2800" dirty="0" smtClean="0"/>
          </a:p>
          <a:p>
            <a:pPr lvl="1"/>
            <a:r>
              <a:rPr lang="en-US" altLang="ja-JP" sz="2400" dirty="0" err="1" smtClean="0">
                <a:latin typeface="Consolas" pitchFamily="49" charset="0"/>
              </a:rPr>
              <a:t>IDWriteBitmapRenderTarget</a:t>
            </a:r>
            <a:r>
              <a:rPr lang="en-US" altLang="ja-JP" sz="2400" dirty="0" smtClean="0">
                <a:latin typeface="Consolas" pitchFamily="49" charset="0"/>
              </a:rPr>
              <a:t>::</a:t>
            </a:r>
            <a:r>
              <a:rPr lang="en-US" altLang="ja-JP" sz="2400" dirty="0" err="1" smtClean="0">
                <a:latin typeface="Consolas" pitchFamily="49" charset="0"/>
              </a:rPr>
              <a:t>DrawGlyphRun</a:t>
            </a:r>
            <a:r>
              <a:rPr lang="en-US" altLang="ja-JP" sz="2400" dirty="0" smtClean="0">
                <a:latin typeface="Consolas" pitchFamily="49" charset="0"/>
              </a:rPr>
              <a:t>()</a:t>
            </a:r>
          </a:p>
          <a:p>
            <a:pPr lvl="1"/>
            <a:r>
              <a:rPr lang="en-US" altLang="ja-JP" sz="2400" dirty="0" smtClean="0"/>
              <a:t>32</a:t>
            </a:r>
            <a:r>
              <a:rPr lang="ja-JP" altLang="en-US" sz="2400" dirty="0" smtClean="0"/>
              <a:t>ビットビットマップへソフトウェアでグリフを</a:t>
            </a:r>
            <a:r>
              <a:rPr lang="en-US" altLang="ja-JP" sz="2400" dirty="0" smtClean="0"/>
              <a:t/>
            </a:r>
            <a:br>
              <a:rPr lang="en-US" altLang="ja-JP" sz="2400" dirty="0" smtClean="0"/>
            </a:br>
            <a:r>
              <a:rPr lang="ja-JP" altLang="en-US" sz="2400" dirty="0" smtClean="0"/>
              <a:t>レンダリング</a:t>
            </a:r>
            <a:endParaRPr lang="en-US" altLang="ja-JP" sz="2400" dirty="0" smtClean="0"/>
          </a:p>
          <a:p>
            <a:pPr lvl="1"/>
            <a:r>
              <a:rPr lang="en-US" altLang="ja-JP" sz="2400" dirty="0" smtClean="0"/>
              <a:t>GDI</a:t>
            </a:r>
            <a:r>
              <a:rPr lang="ja-JP" altLang="en-US" sz="2400" dirty="0" smtClean="0"/>
              <a:t>レンダリングに有効</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テキスト プレースホルダ 3"/>
          <p:cNvSpPr>
            <a:spLocks noGrp="1"/>
          </p:cNvSpPr>
          <p:nvPr>
            <p:ph type="body" sz="quarter" idx="10"/>
          </p:nvPr>
        </p:nvSpPr>
        <p:spPr/>
        <p:txBody>
          <a:bodyPr/>
          <a:lstStyle/>
          <a:p>
            <a:r>
              <a:rPr kumimoji="1" altLang="ja-JP" dirty="0" smtClean="0"/>
              <a:t>Direct3D 10</a:t>
            </a:r>
            <a:endParaRPr kumimoji="1" lang="ja-JP" alt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altLang="ja-JP" dirty="0" smtClean="0"/>
              <a:t>Direct3D</a:t>
            </a:r>
            <a:endParaRPr kumimoji="1" lang="ja-JP" altLang="en-US" dirty="0"/>
          </a:p>
        </p:txBody>
      </p:sp>
      <p:sp>
        <p:nvSpPr>
          <p:cNvPr id="6" name="コンテンツ プレースホルダ 5"/>
          <p:cNvSpPr>
            <a:spLocks noGrp="1"/>
          </p:cNvSpPr>
          <p:nvPr>
            <p:ph idx="1"/>
          </p:nvPr>
        </p:nvSpPr>
        <p:spPr>
          <a:xfrm>
            <a:off x="381000" y="1412875"/>
            <a:ext cx="8382000" cy="5087959"/>
          </a:xfrm>
        </p:spPr>
        <p:txBody>
          <a:bodyPr>
            <a:normAutofit/>
          </a:bodyPr>
          <a:lstStyle/>
          <a:p>
            <a:r>
              <a:rPr kumimoji="1" lang="en-US" altLang="ja-JP" sz="2400" dirty="0" smtClean="0"/>
              <a:t>Direct3D</a:t>
            </a:r>
            <a:r>
              <a:rPr kumimoji="1" lang="ja-JP" altLang="en-US" sz="2400" dirty="0" smtClean="0"/>
              <a:t>：ゲームだけのものではない</a:t>
            </a:r>
            <a:endParaRPr kumimoji="1" lang="en-US" altLang="ja-JP" sz="2400" dirty="0" smtClean="0"/>
          </a:p>
          <a:p>
            <a:r>
              <a:rPr lang="en-US" altLang="ja-JP" sz="2400" dirty="0" smtClean="0"/>
              <a:t>Direct3D10</a:t>
            </a:r>
            <a:r>
              <a:rPr lang="ja-JP" altLang="en-US" sz="2400" dirty="0" smtClean="0"/>
              <a:t>：ハードウェアに依存しない完全なグラフィックスプラットフォーム</a:t>
            </a:r>
            <a:endParaRPr lang="en-US" altLang="ja-JP" sz="2400" dirty="0" smtClean="0"/>
          </a:p>
          <a:p>
            <a:pPr lvl="1"/>
            <a:r>
              <a:rPr kumimoji="1" lang="en-US" altLang="ja-JP" sz="2000" dirty="0" smtClean="0"/>
              <a:t>Direct3D10</a:t>
            </a:r>
            <a:r>
              <a:rPr kumimoji="1" lang="ja-JP" altLang="en-US" sz="2000" dirty="0" smtClean="0"/>
              <a:t> → </a:t>
            </a:r>
            <a:r>
              <a:rPr kumimoji="1" lang="en-US" altLang="ja-JP" sz="2000" dirty="0" smtClean="0"/>
              <a:t>Direct3D10 </a:t>
            </a:r>
            <a:r>
              <a:rPr kumimoji="1" lang="ja-JP" altLang="en-US" sz="2000" dirty="0" smtClean="0"/>
              <a:t>ハードウェア</a:t>
            </a:r>
            <a:endParaRPr kumimoji="1" lang="en-US" altLang="ja-JP" sz="2000" dirty="0" smtClean="0"/>
          </a:p>
          <a:p>
            <a:pPr lvl="1"/>
            <a:r>
              <a:rPr lang="en-US" altLang="ja-JP" sz="2000" dirty="0" smtClean="0"/>
              <a:t>Direct3D10Level9 </a:t>
            </a:r>
            <a:r>
              <a:rPr lang="ja-JP" altLang="en-US" sz="2000" dirty="0" smtClean="0"/>
              <a:t>→ </a:t>
            </a:r>
            <a:r>
              <a:rPr lang="en-US" altLang="ja-JP" sz="2000" dirty="0" smtClean="0"/>
              <a:t>Direct3D9 </a:t>
            </a:r>
            <a:r>
              <a:rPr lang="ja-JP" altLang="en-US" sz="2000" dirty="0" smtClean="0"/>
              <a:t>ハードウェア</a:t>
            </a:r>
            <a:endParaRPr lang="en-US" altLang="ja-JP" sz="2000" dirty="0" smtClean="0"/>
          </a:p>
          <a:p>
            <a:pPr lvl="1"/>
            <a:r>
              <a:rPr kumimoji="1" lang="en-US" altLang="ja-JP" sz="2000" dirty="0" smtClean="0"/>
              <a:t>Direct3D WARP10 </a:t>
            </a:r>
            <a:r>
              <a:rPr kumimoji="1" lang="ja-JP" altLang="en-US" sz="2000" dirty="0" smtClean="0"/>
              <a:t>→ 高性能のソフトウェア ラスタライザ</a:t>
            </a:r>
            <a:endParaRPr kumimoji="1" lang="en-US" altLang="ja-JP" sz="2000" dirty="0" smtClean="0"/>
          </a:p>
          <a:p>
            <a:pPr lvl="1"/>
            <a:r>
              <a:rPr lang="ja-JP" altLang="en-US" sz="2000" dirty="0" smtClean="0"/>
              <a:t>エンタープライズ開発にも適した安定したプラットフォーム</a:t>
            </a:r>
            <a:endParaRPr lang="en-US" altLang="ja-JP" sz="2000" dirty="0" smtClean="0"/>
          </a:p>
          <a:p>
            <a:pPr lvl="1"/>
            <a:r>
              <a:rPr lang="ja-JP" altLang="en-US" sz="2000" dirty="0" smtClean="0"/>
              <a:t>上記の全てで予測可能な結果</a:t>
            </a:r>
            <a:endParaRPr lang="en-US" altLang="ja-JP" sz="2000" dirty="0" smtClean="0"/>
          </a:p>
          <a:p>
            <a:r>
              <a:rPr kumimoji="1" lang="en-US" altLang="ja-JP" sz="2400" dirty="0" smtClean="0"/>
              <a:t>Direct3D11</a:t>
            </a:r>
            <a:r>
              <a:rPr kumimoji="1" lang="ja-JP" altLang="en-US" sz="2400" dirty="0" smtClean="0"/>
              <a:t>：次のレベルの最先端グラフィックス</a:t>
            </a:r>
            <a:endParaRPr kumimoji="1" lang="en-US" altLang="ja-JP" sz="2400" dirty="0" smtClean="0"/>
          </a:p>
          <a:p>
            <a:pPr lvl="1"/>
            <a:r>
              <a:rPr lang="en-US" altLang="ja-JP" sz="2000" dirty="0" smtClean="0"/>
              <a:t>Direct3D10 </a:t>
            </a:r>
            <a:r>
              <a:rPr lang="ja-JP" altLang="en-US" sz="2000" dirty="0" smtClean="0"/>
              <a:t>のスーパーセット</a:t>
            </a:r>
            <a:endParaRPr lang="en-US" altLang="ja-JP" sz="2000" dirty="0" smtClean="0"/>
          </a:p>
          <a:p>
            <a:pPr lvl="1"/>
            <a:r>
              <a:rPr kumimoji="1" lang="ja-JP" altLang="en-US" sz="2000" dirty="0" smtClean="0"/>
              <a:t>ビジュアル品質と性能を改善する新機能</a:t>
            </a:r>
            <a:endParaRPr kumimoji="1" lang="en-US" altLang="ja-JP" sz="2000" dirty="0" smtClean="0"/>
          </a:p>
          <a:p>
            <a:r>
              <a:rPr lang="en-US" altLang="ja-JP" sz="2400" dirty="0" smtClean="0"/>
              <a:t>Direct3D</a:t>
            </a:r>
            <a:r>
              <a:rPr lang="ja-JP" altLang="en-US" sz="2400" dirty="0" smtClean="0"/>
              <a:t>進化の「カスケード」モデル</a:t>
            </a:r>
            <a:endParaRPr lang="en-US" altLang="ja-JP" sz="2400" dirty="0" smtClean="0"/>
          </a:p>
          <a:p>
            <a:pPr>
              <a:buNone/>
            </a:pPr>
            <a:endParaRPr kumimoji="1" lang="ja-JP" altLang="en-US" sz="2400"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7"/>
          <p:cNvSpPr>
            <a:spLocks noChangeShapeType="1"/>
          </p:cNvSpPr>
          <p:nvPr/>
        </p:nvSpPr>
        <p:spPr bwMode="auto">
          <a:xfrm flipH="1">
            <a:off x="1981200" y="3733800"/>
            <a:ext cx="685800" cy="609600"/>
          </a:xfrm>
          <a:prstGeom prst="line">
            <a:avLst/>
          </a:prstGeom>
          <a:noFill/>
          <a:ln w="38100">
            <a:solidFill>
              <a:schemeClr val="tx1"/>
            </a:solidFill>
            <a:round/>
            <a:headEnd/>
            <a:tailEnd type="triangle" w="med" len="med"/>
          </a:ln>
          <a:effectLst/>
        </p:spPr>
        <p:txBody>
          <a:bodyPr/>
          <a:lstStyle/>
          <a:p>
            <a:endParaRPr lang="en-US"/>
          </a:p>
        </p:txBody>
      </p:sp>
      <p:grpSp>
        <p:nvGrpSpPr>
          <p:cNvPr id="3" name="Group 15"/>
          <p:cNvGrpSpPr/>
          <p:nvPr/>
        </p:nvGrpSpPr>
        <p:grpSpPr>
          <a:xfrm>
            <a:off x="6000760" y="3714752"/>
            <a:ext cx="2786082" cy="2895600"/>
            <a:chOff x="5029200" y="3733800"/>
            <a:chExt cx="2786082" cy="2895600"/>
          </a:xfrm>
        </p:grpSpPr>
        <p:sp>
          <p:nvSpPr>
            <p:cNvPr id="17" name="Line 7"/>
            <p:cNvSpPr>
              <a:spLocks noChangeShapeType="1"/>
            </p:cNvSpPr>
            <p:nvPr/>
          </p:nvSpPr>
          <p:spPr bwMode="auto">
            <a:xfrm>
              <a:off x="5638801" y="3733800"/>
              <a:ext cx="609600" cy="609600"/>
            </a:xfrm>
            <a:prstGeom prst="line">
              <a:avLst/>
            </a:prstGeom>
            <a:noFill/>
            <a:ln w="38100">
              <a:solidFill>
                <a:schemeClr val="tx1"/>
              </a:solidFill>
              <a:round/>
              <a:headEnd/>
              <a:tailEnd type="triangle" w="med" len="med"/>
            </a:ln>
            <a:effectLst/>
          </p:spPr>
          <p:txBody>
            <a:bodyPr/>
            <a:lstStyle/>
            <a:p>
              <a:endParaRPr lang="en-US"/>
            </a:p>
          </p:txBody>
        </p:sp>
        <p:sp>
          <p:nvSpPr>
            <p:cNvPr id="14" name="Rounded Rectangle 13"/>
            <p:cNvSpPr/>
            <p:nvPr/>
          </p:nvSpPr>
          <p:spPr>
            <a:xfrm>
              <a:off x="5029200" y="5006109"/>
              <a:ext cx="2786082" cy="1623291"/>
            </a:xfrm>
            <a:prstGeom prst="roundRect">
              <a:avLst>
                <a:gd name="adj" fmla="val 6199"/>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dirty="0" smtClean="0">
                  <a:solidFill>
                    <a:prstClr val="white"/>
                  </a:solidFill>
                </a:rPr>
                <a:t>Direct3D 10</a:t>
              </a:r>
              <a:r>
                <a:rPr lang="ja-JP" altLang="en-US" sz="1600" dirty="0" smtClean="0">
                  <a:solidFill>
                    <a:prstClr val="white"/>
                  </a:solidFill>
                </a:rPr>
                <a:t> ハードウェア</a:t>
              </a:r>
              <a:endParaRPr lang="en-US" altLang="ja-JP" sz="1600" dirty="0" smtClean="0">
                <a:solidFill>
                  <a:prstClr val="white"/>
                </a:solidFill>
              </a:endParaRPr>
            </a:p>
            <a:p>
              <a:pPr algn="ctr">
                <a:defRPr/>
              </a:pPr>
              <a:r>
                <a:rPr lang="en-US" sz="1600" dirty="0" smtClean="0">
                  <a:solidFill>
                    <a:prstClr val="white"/>
                  </a:solidFill>
                </a:rPr>
                <a:t>FeatureLevel10_1</a:t>
              </a:r>
            </a:p>
            <a:p>
              <a:pPr algn="ctr">
                <a:defRPr/>
              </a:pPr>
              <a:r>
                <a:rPr lang="en-US" sz="1600" dirty="0" smtClean="0">
                  <a:solidFill>
                    <a:prstClr val="white"/>
                  </a:solidFill>
                </a:rPr>
                <a:t>FeatureLevel10_0</a:t>
              </a:r>
              <a:endParaRPr lang="en-US" sz="1600" dirty="0">
                <a:solidFill>
                  <a:prstClr val="white"/>
                </a:solidFill>
              </a:endParaRPr>
            </a:p>
          </p:txBody>
        </p:sp>
        <p:sp>
          <p:nvSpPr>
            <p:cNvPr id="15" name="Rounded Rectangle 14"/>
            <p:cNvSpPr/>
            <p:nvPr/>
          </p:nvSpPr>
          <p:spPr>
            <a:xfrm>
              <a:off x="5029200" y="4419600"/>
              <a:ext cx="2786082" cy="4572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dirty="0" smtClean="0">
                  <a:solidFill>
                    <a:prstClr val="white"/>
                  </a:solidFill>
                </a:rPr>
                <a:t>Direct3D 10 </a:t>
              </a:r>
              <a:r>
                <a:rPr lang="ja-JP" altLang="en-US" sz="1600" dirty="0" smtClean="0">
                  <a:solidFill>
                    <a:prstClr val="white"/>
                  </a:solidFill>
                </a:rPr>
                <a:t>ドライバ</a:t>
              </a:r>
              <a:endParaRPr lang="en-US" sz="1600" dirty="0">
                <a:solidFill>
                  <a:prstClr val="white"/>
                </a:solidFill>
              </a:endParaRPr>
            </a:p>
          </p:txBody>
        </p:sp>
      </p:grpSp>
      <p:grpSp>
        <p:nvGrpSpPr>
          <p:cNvPr id="4" name="Group 24"/>
          <p:cNvGrpSpPr/>
          <p:nvPr/>
        </p:nvGrpSpPr>
        <p:grpSpPr>
          <a:xfrm>
            <a:off x="2928926" y="3714752"/>
            <a:ext cx="3000396" cy="2909175"/>
            <a:chOff x="3171824" y="3733800"/>
            <a:chExt cx="3000396" cy="2909175"/>
          </a:xfrm>
        </p:grpSpPr>
        <p:sp>
          <p:nvSpPr>
            <p:cNvPr id="22" name="Line 7"/>
            <p:cNvSpPr>
              <a:spLocks noChangeShapeType="1"/>
            </p:cNvSpPr>
            <p:nvPr/>
          </p:nvSpPr>
          <p:spPr bwMode="auto">
            <a:xfrm flipH="1">
              <a:off x="4672022" y="3733800"/>
              <a:ext cx="0" cy="609600"/>
            </a:xfrm>
            <a:prstGeom prst="line">
              <a:avLst/>
            </a:prstGeom>
            <a:noFill/>
            <a:ln w="38100">
              <a:solidFill>
                <a:schemeClr val="tx1"/>
              </a:solidFill>
              <a:round/>
              <a:headEnd/>
              <a:tailEnd type="triangle" w="med" len="med"/>
            </a:ln>
            <a:effectLst/>
          </p:spPr>
          <p:txBody>
            <a:bodyPr/>
            <a:lstStyle/>
            <a:p>
              <a:endParaRPr lang="en-US"/>
            </a:p>
          </p:txBody>
        </p:sp>
        <p:sp>
          <p:nvSpPr>
            <p:cNvPr id="23" name="Rounded Rectangle 22"/>
            <p:cNvSpPr/>
            <p:nvPr/>
          </p:nvSpPr>
          <p:spPr>
            <a:xfrm>
              <a:off x="3171824" y="5019684"/>
              <a:ext cx="3000396" cy="1623291"/>
            </a:xfrm>
            <a:prstGeom prst="roundRect">
              <a:avLst>
                <a:gd name="adj" fmla="val 6199"/>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dirty="0" smtClean="0">
                  <a:solidFill>
                    <a:prstClr val="white"/>
                  </a:solidFill>
                </a:rPr>
                <a:t>Direct3D 9 </a:t>
              </a:r>
              <a:r>
                <a:rPr lang="ja-JP" altLang="en-US" sz="1600" dirty="0" smtClean="0">
                  <a:solidFill>
                    <a:prstClr val="white"/>
                  </a:solidFill>
                </a:rPr>
                <a:t>ハードウェア</a:t>
              </a:r>
              <a:endParaRPr lang="en-US" altLang="ja-JP" sz="1600" dirty="0">
                <a:solidFill>
                  <a:prstClr val="white"/>
                </a:solidFill>
              </a:endParaRPr>
            </a:p>
            <a:p>
              <a:pPr algn="ctr">
                <a:defRPr/>
              </a:pPr>
              <a:r>
                <a:rPr lang="en-US" altLang="ja-JP" sz="1600" dirty="0" smtClean="0">
                  <a:solidFill>
                    <a:prstClr val="white"/>
                  </a:solidFill>
                </a:rPr>
                <a:t>FeatureLevel9_3</a:t>
              </a:r>
            </a:p>
            <a:p>
              <a:pPr algn="ctr">
                <a:defRPr/>
              </a:pPr>
              <a:r>
                <a:rPr lang="en-US" altLang="ja-JP" sz="1600" dirty="0" smtClean="0">
                  <a:solidFill>
                    <a:prstClr val="white"/>
                  </a:solidFill>
                </a:rPr>
                <a:t>FeatureLevel9_2</a:t>
              </a:r>
            </a:p>
            <a:p>
              <a:pPr algn="ctr">
                <a:defRPr/>
              </a:pPr>
              <a:r>
                <a:rPr lang="en-US" altLang="ja-JP" sz="1600" dirty="0" smtClean="0">
                  <a:solidFill>
                    <a:prstClr val="white"/>
                  </a:solidFill>
                </a:rPr>
                <a:t>FeatureLevel9_1</a:t>
              </a:r>
            </a:p>
          </p:txBody>
        </p:sp>
        <p:sp>
          <p:nvSpPr>
            <p:cNvPr id="24" name="Rounded Rectangle 23"/>
            <p:cNvSpPr/>
            <p:nvPr/>
          </p:nvSpPr>
          <p:spPr>
            <a:xfrm>
              <a:off x="3171824" y="4448180"/>
              <a:ext cx="3000396" cy="4572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dirty="0" smtClean="0">
                  <a:solidFill>
                    <a:prstClr val="white"/>
                  </a:solidFill>
                </a:rPr>
                <a:t>Direct3D 10Level9 </a:t>
              </a:r>
              <a:r>
                <a:rPr lang="ja-JP" altLang="en-US" sz="1600" dirty="0" smtClean="0">
                  <a:solidFill>
                    <a:prstClr val="white"/>
                  </a:solidFill>
                </a:rPr>
                <a:t>ドライバ</a:t>
              </a:r>
              <a:endParaRPr lang="en-US" sz="1600" dirty="0">
                <a:solidFill>
                  <a:prstClr val="white"/>
                </a:solidFill>
              </a:endParaRPr>
            </a:p>
          </p:txBody>
        </p:sp>
      </p:grpSp>
      <p:sp>
        <p:nvSpPr>
          <p:cNvPr id="2" name="Title 1"/>
          <p:cNvSpPr>
            <a:spLocks noGrp="1"/>
          </p:cNvSpPr>
          <p:nvPr>
            <p:ph type="title"/>
          </p:nvPr>
        </p:nvSpPr>
        <p:spPr/>
        <p:txBody>
          <a:bodyPr/>
          <a:lstStyle/>
          <a:p>
            <a:r>
              <a:rPr dirty="0" smtClean="0"/>
              <a:t>Direct3D</a:t>
            </a:r>
            <a:r>
              <a:rPr lang="en-US" dirty="0" smtClean="0"/>
              <a:t> </a:t>
            </a:r>
            <a:r>
              <a:rPr dirty="0" smtClean="0"/>
              <a:t>10</a:t>
            </a:r>
            <a:endParaRPr lang="en-US" dirty="0"/>
          </a:p>
        </p:txBody>
      </p:sp>
      <p:sp>
        <p:nvSpPr>
          <p:cNvPr id="8" name="Rounded Rectangle 7"/>
          <p:cNvSpPr/>
          <p:nvPr/>
        </p:nvSpPr>
        <p:spPr>
          <a:xfrm>
            <a:off x="1409700" y="1408112"/>
            <a:ext cx="6324600" cy="1792287"/>
          </a:xfrm>
          <a:prstGeom prst="roundRect">
            <a:avLst>
              <a:gd name="adj" fmla="val 5444"/>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smtClean="0">
                <a:ln>
                  <a:noFill/>
                </a:ln>
                <a:solidFill>
                  <a:prstClr val="white"/>
                </a:solidFill>
                <a:effectLst/>
                <a:uLnTx/>
                <a:uFillTx/>
                <a:ea typeface="+mn-ea"/>
                <a:cs typeface="+mn-cs"/>
              </a:rPr>
              <a:t>Direct3D 10</a:t>
            </a:r>
            <a:br>
              <a:rPr kumimoji="0" lang="en-US" altLang="ja-JP" sz="3200" b="1" i="0" u="none" strike="noStrike" kern="1200" cap="none" spc="0" normalizeH="0" baseline="0" noProof="0" dirty="0" smtClean="0">
                <a:ln>
                  <a:noFill/>
                </a:ln>
                <a:solidFill>
                  <a:prstClr val="white"/>
                </a:solidFill>
                <a:effectLst/>
                <a:uLnTx/>
                <a:uFillTx/>
                <a:ea typeface="+mn-ea"/>
                <a:cs typeface="+mn-cs"/>
              </a:rPr>
            </a:br>
            <a:r>
              <a:rPr kumimoji="0" lang="ja-JP" altLang="en-US" sz="3200" b="1" i="0" u="none" strike="noStrike" kern="1200" cap="none" spc="0" normalizeH="0" baseline="0" noProof="0" dirty="0" smtClean="0">
                <a:ln>
                  <a:noFill/>
                </a:ln>
                <a:solidFill>
                  <a:prstClr val="white"/>
                </a:solidFill>
                <a:effectLst/>
                <a:uLnTx/>
                <a:uFillTx/>
                <a:ea typeface="+mn-ea"/>
                <a:cs typeface="+mn-cs"/>
              </a:rPr>
              <a:t>アプリケーション</a:t>
            </a:r>
            <a:endParaRPr kumimoji="0" lang="en-US" sz="3200" b="1" i="0" u="none" strike="noStrike" kern="1200" cap="none" spc="0" normalizeH="0" baseline="0" noProof="0" dirty="0">
              <a:ln>
                <a:noFill/>
              </a:ln>
              <a:solidFill>
                <a:prstClr val="white"/>
              </a:solidFill>
              <a:effectLst/>
              <a:uLnTx/>
              <a:uFillTx/>
              <a:ea typeface="+mn-ea"/>
              <a:cs typeface="+mn-cs"/>
            </a:endParaRPr>
          </a:p>
        </p:txBody>
      </p:sp>
      <p:sp>
        <p:nvSpPr>
          <p:cNvPr id="12" name="Content Placeholder 22"/>
          <p:cNvSpPr txBox="1">
            <a:spLocks/>
          </p:cNvSpPr>
          <p:nvPr/>
        </p:nvSpPr>
        <p:spPr>
          <a:xfrm>
            <a:off x="1569816" y="3315856"/>
            <a:ext cx="6004368"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300" dirty="0" smtClean="0">
                <a:solidFill>
                  <a:srgbClr val="FFFFFF"/>
                </a:solidFill>
              </a:rPr>
              <a:t>Direct3D 10 </a:t>
            </a:r>
            <a:r>
              <a:rPr lang="ja-JP" altLang="en-US" sz="2300" dirty="0" smtClean="0">
                <a:solidFill>
                  <a:srgbClr val="FFFFFF"/>
                </a:solidFill>
              </a:rPr>
              <a:t>ランタイム</a:t>
            </a:r>
            <a:endParaRPr lang="en-US" sz="2300" dirty="0">
              <a:solidFill>
                <a:srgbClr val="FFFFFF"/>
              </a:solidFill>
            </a:endParaRPr>
          </a:p>
        </p:txBody>
      </p:sp>
      <p:sp>
        <p:nvSpPr>
          <p:cNvPr id="13" name="Rounded Rectangle 12"/>
          <p:cNvSpPr/>
          <p:nvPr/>
        </p:nvSpPr>
        <p:spPr>
          <a:xfrm>
            <a:off x="428596" y="5000636"/>
            <a:ext cx="2428892" cy="1643074"/>
          </a:xfrm>
          <a:prstGeom prst="roundRect">
            <a:avLst>
              <a:gd name="adj" fmla="val 9394"/>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78000"/>
              </a:lnSpc>
              <a:defRPr/>
            </a:pPr>
            <a:r>
              <a:rPr lang="en-US" sz="1600" dirty="0">
                <a:solidFill>
                  <a:prstClr val="white"/>
                </a:solidFill>
              </a:rPr>
              <a:t>Direct3D </a:t>
            </a:r>
            <a:r>
              <a:rPr lang="en-US" sz="1600" dirty="0" smtClean="0">
                <a:solidFill>
                  <a:prstClr val="white"/>
                </a:solidFill>
              </a:rPr>
              <a:t>WARP</a:t>
            </a:r>
            <a:r>
              <a:rPr lang="ja-JP" altLang="en-US" sz="1600" dirty="0" smtClean="0">
                <a:solidFill>
                  <a:prstClr val="white"/>
                </a:solidFill>
              </a:rPr>
              <a:t> </a:t>
            </a:r>
            <a:r>
              <a:rPr lang="en-US" sz="1600" dirty="0" smtClean="0">
                <a:solidFill>
                  <a:prstClr val="white"/>
                </a:solidFill>
              </a:rPr>
              <a:t>10 </a:t>
            </a:r>
          </a:p>
          <a:p>
            <a:pPr algn="ctr">
              <a:lnSpc>
                <a:spcPct val="78000"/>
              </a:lnSpc>
              <a:defRPr/>
            </a:pPr>
            <a:r>
              <a:rPr lang="ja-JP" altLang="en-US" sz="1600" dirty="0" smtClean="0">
                <a:solidFill>
                  <a:prstClr val="white"/>
                </a:solidFill>
              </a:rPr>
              <a:t>ソフトウェア </a:t>
            </a:r>
            <a:r>
              <a:rPr lang="en-US" altLang="ja-JP" sz="1600" dirty="0" smtClean="0">
                <a:solidFill>
                  <a:prstClr val="white"/>
                </a:solidFill>
              </a:rPr>
              <a:t/>
            </a:r>
            <a:br>
              <a:rPr lang="en-US" altLang="ja-JP" sz="1600" dirty="0" smtClean="0">
                <a:solidFill>
                  <a:prstClr val="white"/>
                </a:solidFill>
              </a:rPr>
            </a:br>
            <a:r>
              <a:rPr lang="ja-JP" altLang="en-US" sz="1600" dirty="0" smtClean="0">
                <a:solidFill>
                  <a:prstClr val="white"/>
                </a:solidFill>
              </a:rPr>
              <a:t>ラスタライザ</a:t>
            </a:r>
            <a:endParaRPr lang="en-US" sz="1600" dirty="0">
              <a:solidFill>
                <a:prstClr val="white"/>
              </a:solidFill>
            </a:endParaRPr>
          </a:p>
        </p:txBody>
      </p:sp>
      <p:sp>
        <p:nvSpPr>
          <p:cNvPr id="19" name="Rounded Rectangle 23"/>
          <p:cNvSpPr/>
          <p:nvPr/>
        </p:nvSpPr>
        <p:spPr>
          <a:xfrm>
            <a:off x="428596" y="4429132"/>
            <a:ext cx="2428892" cy="4572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dirty="0" smtClean="0">
                <a:solidFill>
                  <a:prstClr val="white"/>
                </a:solidFill>
              </a:rPr>
              <a:t>No WDDM</a:t>
            </a:r>
            <a:endParaRPr lang="en-US" sz="160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p:cNvSpPr>
            <a:spLocks noGrp="1"/>
          </p:cNvSpPr>
          <p:nvPr>
            <p:ph type="body" sz="quarter" idx="10"/>
          </p:nvPr>
        </p:nvSpPr>
        <p:spPr/>
        <p:txBody>
          <a:bodyPr/>
          <a:lstStyle/>
          <a:p>
            <a:endParaRPr lang="en-US"/>
          </a:p>
        </p:txBody>
      </p:sp>
      <p:sp>
        <p:nvSpPr>
          <p:cNvPr id="49" name="Title 48"/>
          <p:cNvSpPr>
            <a:spLocks noGrp="1"/>
          </p:cNvSpPr>
          <p:nvPr>
            <p:ph type="title"/>
          </p:nvPr>
        </p:nvSpPr>
        <p:spPr/>
        <p:txBody>
          <a:bodyPr/>
          <a:lstStyle/>
          <a:p>
            <a:endParaRPr lang="en-US"/>
          </a:p>
        </p:txBody>
      </p:sp>
      <p:sp>
        <p:nvSpPr>
          <p:cNvPr id="43" name="Rounded Rectangle 42"/>
          <p:cNvSpPr/>
          <p:nvPr/>
        </p:nvSpPr>
        <p:spPr>
          <a:xfrm>
            <a:off x="387350" y="2362200"/>
            <a:ext cx="7994650" cy="4352636"/>
          </a:xfrm>
          <a:prstGeom prst="roundRect">
            <a:avLst>
              <a:gd name="adj" fmla="val 7627"/>
            </a:avLst>
          </a:prstGeom>
          <a:solidFill>
            <a:schemeClr val="accent3">
              <a:lumMod val="75000"/>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21672" y="152399"/>
            <a:ext cx="8465127" cy="6636327"/>
          </a:xfrm>
          <a:prstGeom prst="roundRect">
            <a:avLst>
              <a:gd name="adj" fmla="val 4691"/>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33400" y="4572000"/>
            <a:ext cx="7239000" cy="2057400"/>
          </a:xfrm>
          <a:prstGeom prst="roundRect">
            <a:avLst>
              <a:gd name="adj" fmla="val 13031"/>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9"/>
          <p:cNvGrpSpPr>
            <a:grpSpLocks noChangeAspect="1"/>
          </p:cNvGrpSpPr>
          <p:nvPr/>
        </p:nvGrpSpPr>
        <p:grpSpPr>
          <a:xfrm>
            <a:off x="615552" y="4572000"/>
            <a:ext cx="2356248" cy="2057400"/>
            <a:chOff x="228600" y="4572000"/>
            <a:chExt cx="2618053" cy="2286000"/>
          </a:xfrm>
        </p:grpSpPr>
        <p:pic>
          <p:nvPicPr>
            <p:cNvPr id="29" name="Picture 15" descr="C:\Users\datuft.WINGROUP\Pictures\Microsoft Clip Organizer\hh00077_.wmf"/>
            <p:cNvPicPr>
              <a:picLocks noChangeAspect="1" noChangeArrowheads="1"/>
            </p:cNvPicPr>
            <p:nvPr/>
          </p:nvPicPr>
          <p:blipFill>
            <a:blip r:embed="rId3"/>
            <a:srcRect/>
            <a:stretch>
              <a:fillRect/>
            </a:stretch>
          </p:blipFill>
          <p:spPr bwMode="auto">
            <a:xfrm>
              <a:off x="228600" y="4608512"/>
              <a:ext cx="2618053" cy="2249488"/>
            </a:xfrm>
            <a:prstGeom prst="rect">
              <a:avLst/>
            </a:prstGeom>
            <a:noFill/>
          </p:spPr>
        </p:pic>
        <p:pic>
          <p:nvPicPr>
            <p:cNvPr id="27650" name="Picture 2" descr="C:\Users\datuft.WINGROUP\Pictures\Microsoft Clip Organizer\j0351294.wmf"/>
            <p:cNvPicPr>
              <a:picLocks noChangeAspect="1" noChangeArrowheads="1"/>
            </p:cNvPicPr>
            <p:nvPr/>
          </p:nvPicPr>
          <p:blipFill>
            <a:blip r:embed="rId4"/>
            <a:srcRect/>
            <a:stretch>
              <a:fillRect/>
            </a:stretch>
          </p:blipFill>
          <p:spPr bwMode="auto">
            <a:xfrm>
              <a:off x="1143000" y="4953000"/>
              <a:ext cx="633327" cy="552753"/>
            </a:xfrm>
            <a:prstGeom prst="rect">
              <a:avLst/>
            </a:prstGeom>
            <a:noFill/>
          </p:spPr>
        </p:pic>
        <p:pic>
          <p:nvPicPr>
            <p:cNvPr id="27651" name="Picture 3" descr="C:\Users\datuft.WINGROUP\Pictures\Microsoft Clip Organizer\j0350664.wmf"/>
            <p:cNvPicPr>
              <a:picLocks noChangeAspect="1" noChangeArrowheads="1"/>
            </p:cNvPicPr>
            <p:nvPr/>
          </p:nvPicPr>
          <p:blipFill>
            <a:blip r:embed="rId5"/>
            <a:srcRect/>
            <a:stretch>
              <a:fillRect/>
            </a:stretch>
          </p:blipFill>
          <p:spPr bwMode="auto">
            <a:xfrm>
              <a:off x="1447800" y="4800600"/>
              <a:ext cx="533400" cy="465607"/>
            </a:xfrm>
            <a:prstGeom prst="rect">
              <a:avLst/>
            </a:prstGeom>
            <a:noFill/>
          </p:spPr>
        </p:pic>
        <p:pic>
          <p:nvPicPr>
            <p:cNvPr id="27658" name="Picture 10" descr="C:\Users\datuft.WINGROUP\Pictures\Microsoft Clip Organizer\an01849_.wmf"/>
            <p:cNvPicPr>
              <a:picLocks noChangeAspect="1" noChangeArrowheads="1"/>
            </p:cNvPicPr>
            <p:nvPr/>
          </p:nvPicPr>
          <p:blipFill>
            <a:blip r:embed="rId6"/>
            <a:srcRect/>
            <a:stretch>
              <a:fillRect/>
            </a:stretch>
          </p:blipFill>
          <p:spPr bwMode="auto">
            <a:xfrm>
              <a:off x="1295400" y="4572000"/>
              <a:ext cx="568731" cy="521658"/>
            </a:xfrm>
            <a:prstGeom prst="rect">
              <a:avLst/>
            </a:prstGeom>
            <a:noFill/>
          </p:spPr>
        </p:pic>
        <p:pic>
          <p:nvPicPr>
            <p:cNvPr id="27664" name="Picture 16" descr="C:\Users\datuft.WINGROUP\Pictures\Microsoft Clip Organizer\an01738_.wmf"/>
            <p:cNvPicPr>
              <a:picLocks noChangeAspect="1" noChangeArrowheads="1"/>
            </p:cNvPicPr>
            <p:nvPr/>
          </p:nvPicPr>
          <p:blipFill>
            <a:blip r:embed="rId7"/>
            <a:srcRect/>
            <a:stretch>
              <a:fillRect/>
            </a:stretch>
          </p:blipFill>
          <p:spPr bwMode="auto">
            <a:xfrm>
              <a:off x="304800" y="4800600"/>
              <a:ext cx="723199" cy="536575"/>
            </a:xfrm>
            <a:prstGeom prst="rect">
              <a:avLst/>
            </a:prstGeom>
            <a:noFill/>
          </p:spPr>
        </p:pic>
        <p:pic>
          <p:nvPicPr>
            <p:cNvPr id="27666" name="Picture 18" descr="C:\Users\datuft.WINGROUP\Pictures\Microsoft Clip Organizer\j0351294.wmf"/>
            <p:cNvPicPr>
              <a:picLocks noChangeAspect="1" noChangeArrowheads="1"/>
            </p:cNvPicPr>
            <p:nvPr/>
          </p:nvPicPr>
          <p:blipFill>
            <a:blip r:embed="rId4"/>
            <a:srcRect/>
            <a:stretch>
              <a:fillRect/>
            </a:stretch>
          </p:blipFill>
          <p:spPr bwMode="auto">
            <a:xfrm>
              <a:off x="838200" y="4876800"/>
              <a:ext cx="482486" cy="421102"/>
            </a:xfrm>
            <a:prstGeom prst="rect">
              <a:avLst/>
            </a:prstGeom>
            <a:noFill/>
          </p:spPr>
        </p:pic>
        <p:pic>
          <p:nvPicPr>
            <p:cNvPr id="27667" name="Picture 19" descr="C:\Users\datuft.WINGROUP\Pictures\Microsoft Clip Organizer\j0350664.wmf"/>
            <p:cNvPicPr>
              <a:picLocks noChangeAspect="1" noChangeArrowheads="1"/>
            </p:cNvPicPr>
            <p:nvPr/>
          </p:nvPicPr>
          <p:blipFill>
            <a:blip r:embed="rId5"/>
            <a:srcRect/>
            <a:stretch>
              <a:fillRect/>
            </a:stretch>
          </p:blipFill>
          <p:spPr bwMode="auto">
            <a:xfrm>
              <a:off x="838200" y="4724400"/>
              <a:ext cx="457200" cy="399092"/>
            </a:xfrm>
            <a:prstGeom prst="rect">
              <a:avLst/>
            </a:prstGeom>
            <a:noFill/>
          </p:spPr>
        </p:pic>
      </p:grpSp>
      <p:grpSp>
        <p:nvGrpSpPr>
          <p:cNvPr id="3" name="Group 31"/>
          <p:cNvGrpSpPr>
            <a:grpSpLocks noChangeAspect="1"/>
          </p:cNvGrpSpPr>
          <p:nvPr/>
        </p:nvGrpSpPr>
        <p:grpSpPr>
          <a:xfrm>
            <a:off x="6172200" y="4572000"/>
            <a:ext cx="2400300" cy="2057400"/>
            <a:chOff x="6477000" y="4572000"/>
            <a:chExt cx="2667000" cy="2286000"/>
          </a:xfrm>
        </p:grpSpPr>
        <p:pic>
          <p:nvPicPr>
            <p:cNvPr id="27663" name="Picture 15" descr="C:\Users\datuft.WINGROUP\Pictures\Microsoft Clip Organizer\hh00077_.wmf"/>
            <p:cNvPicPr>
              <a:picLocks noChangeAspect="1" noChangeArrowheads="1"/>
            </p:cNvPicPr>
            <p:nvPr/>
          </p:nvPicPr>
          <p:blipFill>
            <a:blip r:embed="rId3"/>
            <a:srcRect/>
            <a:stretch>
              <a:fillRect/>
            </a:stretch>
          </p:blipFill>
          <p:spPr bwMode="auto">
            <a:xfrm>
              <a:off x="6525947" y="4608512"/>
              <a:ext cx="2618053" cy="2249488"/>
            </a:xfrm>
            <a:prstGeom prst="rect">
              <a:avLst/>
            </a:prstGeom>
            <a:noFill/>
          </p:spPr>
        </p:pic>
        <p:pic>
          <p:nvPicPr>
            <p:cNvPr id="27652" name="Picture 4" descr="C:\Users\datuft.WINGROUP\Pictures\Microsoft Clip Organizer\j0359865.wmf"/>
            <p:cNvPicPr>
              <a:picLocks noChangeAspect="1" noChangeArrowheads="1"/>
            </p:cNvPicPr>
            <p:nvPr/>
          </p:nvPicPr>
          <p:blipFill>
            <a:blip r:embed="rId8"/>
            <a:srcRect/>
            <a:stretch>
              <a:fillRect/>
            </a:stretch>
          </p:blipFill>
          <p:spPr bwMode="auto">
            <a:xfrm>
              <a:off x="6934200" y="4648200"/>
              <a:ext cx="1176734" cy="514757"/>
            </a:xfrm>
            <a:prstGeom prst="rect">
              <a:avLst/>
            </a:prstGeom>
            <a:noFill/>
          </p:spPr>
        </p:pic>
        <p:pic>
          <p:nvPicPr>
            <p:cNvPr id="27653" name="Picture 5" descr="C:\Users\datuft.WINGROUP\Pictures\Microsoft Clip Organizer\j0232666.wmf"/>
            <p:cNvPicPr>
              <a:picLocks noChangeAspect="1" noChangeArrowheads="1"/>
            </p:cNvPicPr>
            <p:nvPr/>
          </p:nvPicPr>
          <p:blipFill>
            <a:blip r:embed="rId9"/>
            <a:srcRect/>
            <a:stretch>
              <a:fillRect/>
            </a:stretch>
          </p:blipFill>
          <p:spPr bwMode="auto">
            <a:xfrm>
              <a:off x="7467600" y="4724400"/>
              <a:ext cx="780734" cy="423861"/>
            </a:xfrm>
            <a:prstGeom prst="rect">
              <a:avLst/>
            </a:prstGeom>
            <a:noFill/>
          </p:spPr>
        </p:pic>
        <p:pic>
          <p:nvPicPr>
            <p:cNvPr id="27654" name="Picture 6" descr="C:\Users\datuft.WINGROUP\Pictures\Microsoft Clip Organizer\j0358163.wmf"/>
            <p:cNvPicPr>
              <a:picLocks noChangeAspect="1" noChangeArrowheads="1"/>
            </p:cNvPicPr>
            <p:nvPr/>
          </p:nvPicPr>
          <p:blipFill>
            <a:blip r:embed="rId10"/>
            <a:srcRect/>
            <a:stretch>
              <a:fillRect/>
            </a:stretch>
          </p:blipFill>
          <p:spPr bwMode="auto">
            <a:xfrm>
              <a:off x="6858000" y="4800600"/>
              <a:ext cx="1178794" cy="758752"/>
            </a:xfrm>
            <a:prstGeom prst="rect">
              <a:avLst/>
            </a:prstGeom>
            <a:noFill/>
          </p:spPr>
        </p:pic>
        <p:pic>
          <p:nvPicPr>
            <p:cNvPr id="27655" name="Picture 7" descr="C:\Users\datuft.WINGROUP\Pictures\Microsoft Clip Organizer\j0358165.wmf"/>
            <p:cNvPicPr>
              <a:picLocks noChangeAspect="1" noChangeArrowheads="1"/>
            </p:cNvPicPr>
            <p:nvPr/>
          </p:nvPicPr>
          <p:blipFill>
            <a:blip r:embed="rId11"/>
            <a:srcRect/>
            <a:stretch>
              <a:fillRect/>
            </a:stretch>
          </p:blipFill>
          <p:spPr bwMode="auto">
            <a:xfrm>
              <a:off x="7391400" y="4648200"/>
              <a:ext cx="1176734" cy="544613"/>
            </a:xfrm>
            <a:prstGeom prst="rect">
              <a:avLst/>
            </a:prstGeom>
            <a:noFill/>
          </p:spPr>
        </p:pic>
        <p:pic>
          <p:nvPicPr>
            <p:cNvPr id="27656" name="Picture 8" descr="C:\Users\datuft.WINGROUP\Pictures\Microsoft Clip Organizer\j0358169.wmf"/>
            <p:cNvPicPr>
              <a:picLocks noChangeAspect="1" noChangeArrowheads="1"/>
            </p:cNvPicPr>
            <p:nvPr/>
          </p:nvPicPr>
          <p:blipFill>
            <a:blip r:embed="rId12"/>
            <a:srcRect/>
            <a:stretch>
              <a:fillRect/>
            </a:stretch>
          </p:blipFill>
          <p:spPr bwMode="auto">
            <a:xfrm>
              <a:off x="7391400" y="4953000"/>
              <a:ext cx="1180851" cy="534317"/>
            </a:xfrm>
            <a:prstGeom prst="rect">
              <a:avLst/>
            </a:prstGeom>
            <a:noFill/>
          </p:spPr>
        </p:pic>
        <p:pic>
          <p:nvPicPr>
            <p:cNvPr id="27662" name="Picture 14" descr="C:\Users\datuft.WINGROUP\Pictures\Microsoft Clip Organizer\j0337996.wmf"/>
            <p:cNvPicPr>
              <a:picLocks noChangeAspect="1" noChangeArrowheads="1"/>
            </p:cNvPicPr>
            <p:nvPr/>
          </p:nvPicPr>
          <p:blipFill>
            <a:blip r:embed="rId13"/>
            <a:srcRect/>
            <a:stretch>
              <a:fillRect/>
            </a:stretch>
          </p:blipFill>
          <p:spPr bwMode="auto">
            <a:xfrm>
              <a:off x="7239000" y="4572000"/>
              <a:ext cx="1192176" cy="473576"/>
            </a:xfrm>
            <a:prstGeom prst="rect">
              <a:avLst/>
            </a:prstGeom>
            <a:noFill/>
          </p:spPr>
        </p:pic>
        <p:pic>
          <p:nvPicPr>
            <p:cNvPr id="27668" name="Picture 20" descr="C:\Users\datuft.WINGROUP\Pictures\Microsoft Clip Organizer\j0359865.wmf"/>
            <p:cNvPicPr>
              <a:picLocks noChangeAspect="1" noChangeArrowheads="1"/>
            </p:cNvPicPr>
            <p:nvPr/>
          </p:nvPicPr>
          <p:blipFill>
            <a:blip r:embed="rId8"/>
            <a:srcRect/>
            <a:stretch>
              <a:fillRect/>
            </a:stretch>
          </p:blipFill>
          <p:spPr bwMode="auto">
            <a:xfrm>
              <a:off x="6934200" y="4572000"/>
              <a:ext cx="1176735" cy="514757"/>
            </a:xfrm>
            <a:prstGeom prst="rect">
              <a:avLst/>
            </a:prstGeom>
            <a:noFill/>
          </p:spPr>
        </p:pic>
        <p:pic>
          <p:nvPicPr>
            <p:cNvPr id="27669" name="Picture 21" descr="C:\Users\datuft.WINGROUP\Pictures\Microsoft Clip Organizer\j0232666.wmf"/>
            <p:cNvPicPr>
              <a:picLocks noChangeAspect="1" noChangeArrowheads="1"/>
            </p:cNvPicPr>
            <p:nvPr/>
          </p:nvPicPr>
          <p:blipFill>
            <a:blip r:embed="rId9"/>
            <a:srcRect/>
            <a:stretch>
              <a:fillRect/>
            </a:stretch>
          </p:blipFill>
          <p:spPr bwMode="auto">
            <a:xfrm>
              <a:off x="7315200" y="5029200"/>
              <a:ext cx="1143000" cy="620536"/>
            </a:xfrm>
            <a:prstGeom prst="rect">
              <a:avLst/>
            </a:prstGeom>
            <a:noFill/>
          </p:spPr>
        </p:pic>
        <p:pic>
          <p:nvPicPr>
            <p:cNvPr id="27670" name="Picture 22" descr="C:\Users\datuft.WINGROUP\Pictures\Microsoft Clip Organizer\j0358163.wmf"/>
            <p:cNvPicPr>
              <a:picLocks noChangeAspect="1" noChangeArrowheads="1"/>
            </p:cNvPicPr>
            <p:nvPr/>
          </p:nvPicPr>
          <p:blipFill>
            <a:blip r:embed="rId10"/>
            <a:srcRect/>
            <a:stretch>
              <a:fillRect/>
            </a:stretch>
          </p:blipFill>
          <p:spPr bwMode="auto">
            <a:xfrm>
              <a:off x="7086600" y="4724400"/>
              <a:ext cx="473536" cy="304800"/>
            </a:xfrm>
            <a:prstGeom prst="rect">
              <a:avLst/>
            </a:prstGeom>
            <a:noFill/>
          </p:spPr>
        </p:pic>
        <p:pic>
          <p:nvPicPr>
            <p:cNvPr id="27671" name="Picture 23" descr="C:\Users\datuft.WINGROUP\Pictures\Microsoft Clip Organizer\j0358165.wmf"/>
            <p:cNvPicPr>
              <a:picLocks noChangeAspect="1" noChangeArrowheads="1"/>
            </p:cNvPicPr>
            <p:nvPr/>
          </p:nvPicPr>
          <p:blipFill>
            <a:blip r:embed="rId11"/>
            <a:srcRect/>
            <a:stretch>
              <a:fillRect/>
            </a:stretch>
          </p:blipFill>
          <p:spPr bwMode="auto">
            <a:xfrm>
              <a:off x="6477000" y="4800600"/>
              <a:ext cx="1176734" cy="544612"/>
            </a:xfrm>
            <a:prstGeom prst="rect">
              <a:avLst/>
            </a:prstGeom>
            <a:noFill/>
          </p:spPr>
        </p:pic>
        <p:pic>
          <p:nvPicPr>
            <p:cNvPr id="27672" name="Picture 24" descr="C:\Users\datuft.WINGROUP\Pictures\Microsoft Clip Organizer\j0358169.wmf"/>
            <p:cNvPicPr>
              <a:picLocks noChangeAspect="1" noChangeArrowheads="1"/>
            </p:cNvPicPr>
            <p:nvPr/>
          </p:nvPicPr>
          <p:blipFill>
            <a:blip r:embed="rId12"/>
            <a:srcRect/>
            <a:stretch>
              <a:fillRect/>
            </a:stretch>
          </p:blipFill>
          <p:spPr bwMode="auto">
            <a:xfrm>
              <a:off x="6858000" y="4724400"/>
              <a:ext cx="1180853" cy="534318"/>
            </a:xfrm>
            <a:prstGeom prst="rect">
              <a:avLst/>
            </a:prstGeom>
            <a:noFill/>
          </p:spPr>
        </p:pic>
      </p:grpSp>
      <p:sp>
        <p:nvSpPr>
          <p:cNvPr id="33" name="TextBox 32"/>
          <p:cNvSpPr txBox="1"/>
          <p:nvPr/>
        </p:nvSpPr>
        <p:spPr>
          <a:xfrm>
            <a:off x="2590800" y="4684290"/>
            <a:ext cx="5791200" cy="1868910"/>
          </a:xfrm>
          <a:prstGeom prst="rect">
            <a:avLst/>
          </a:prstGeom>
          <a:noFill/>
        </p:spPr>
        <p:txBody>
          <a:bodyPr wrap="square" rtlCol="0">
            <a:spAutoFit/>
          </a:bodyPr>
          <a:lstStyle/>
          <a:p>
            <a:pPr>
              <a:lnSpc>
                <a:spcPct val="78000"/>
              </a:lnSpc>
            </a:pPr>
            <a:r>
              <a:rPr lang="en-US" sz="2400" b="1" dirty="0" smtClean="0"/>
              <a:t>Feature </a:t>
            </a:r>
            <a:r>
              <a:rPr lang="en-US" sz="2400" b="1" smtClean="0"/>
              <a:t>Level 9_1:  </a:t>
            </a:r>
            <a:endParaRPr lang="en-US" sz="2400" dirty="0" smtClean="0"/>
          </a:p>
          <a:p>
            <a:pPr marL="233363" lvl="1">
              <a:lnSpc>
                <a:spcPct val="78000"/>
              </a:lnSpc>
            </a:pPr>
            <a:r>
              <a:rPr lang="en-US" sz="2400" dirty="0" smtClean="0"/>
              <a:t>Shader model 2.0</a:t>
            </a:r>
          </a:p>
          <a:p>
            <a:pPr marL="233363" lvl="1">
              <a:lnSpc>
                <a:spcPct val="78000"/>
              </a:lnSpc>
            </a:pPr>
            <a:r>
              <a:rPr lang="en-US" sz="2400" dirty="0" smtClean="0"/>
              <a:t>Intel 965, </a:t>
            </a:r>
          </a:p>
          <a:p>
            <a:pPr marL="233363" lvl="1">
              <a:lnSpc>
                <a:spcPct val="78000"/>
              </a:lnSpc>
            </a:pPr>
            <a:r>
              <a:rPr lang="en-US" sz="2400" dirty="0" err="1" smtClean="0"/>
              <a:t>Geforce</a:t>
            </a:r>
            <a:r>
              <a:rPr lang="en-US" sz="2400" dirty="0" smtClean="0"/>
              <a:t> FX</a:t>
            </a:r>
          </a:p>
          <a:p>
            <a:pPr marL="233363" lvl="1">
              <a:lnSpc>
                <a:spcPct val="78000"/>
              </a:lnSpc>
            </a:pPr>
            <a:r>
              <a:rPr lang="en-US" sz="2400" dirty="0" smtClean="0"/>
              <a:t>Older S3 Parts</a:t>
            </a:r>
          </a:p>
          <a:p>
            <a:pPr marL="233363" lvl="1">
              <a:lnSpc>
                <a:spcPct val="78000"/>
              </a:lnSpc>
            </a:pPr>
            <a:r>
              <a:rPr lang="en-US" sz="2400" dirty="0" smtClean="0"/>
              <a:t>SIS Mirage</a:t>
            </a:r>
          </a:p>
        </p:txBody>
      </p:sp>
      <p:sp>
        <p:nvSpPr>
          <p:cNvPr id="34" name="TextBox 33"/>
          <p:cNvSpPr txBox="1"/>
          <p:nvPr/>
        </p:nvSpPr>
        <p:spPr>
          <a:xfrm>
            <a:off x="2590800" y="2604166"/>
            <a:ext cx="5791200" cy="1532792"/>
          </a:xfrm>
          <a:prstGeom prst="rect">
            <a:avLst/>
          </a:prstGeom>
          <a:noFill/>
        </p:spPr>
        <p:txBody>
          <a:bodyPr wrap="square" rtlCol="0">
            <a:spAutoFit/>
          </a:bodyPr>
          <a:lstStyle/>
          <a:p>
            <a:pPr>
              <a:lnSpc>
                <a:spcPct val="78000"/>
              </a:lnSpc>
            </a:pPr>
            <a:r>
              <a:rPr lang="en-US" sz="2400" b="1" dirty="0" smtClean="0"/>
              <a:t>Feature Level 9_2:  </a:t>
            </a:r>
          </a:p>
          <a:p>
            <a:pPr marL="233363" lvl="1">
              <a:lnSpc>
                <a:spcPct val="78000"/>
              </a:lnSpc>
            </a:pPr>
            <a:r>
              <a:rPr lang="en-US" sz="2400" dirty="0" smtClean="0"/>
              <a:t>Shader model 2.0</a:t>
            </a:r>
          </a:p>
          <a:p>
            <a:pPr marL="233363" lvl="1">
              <a:lnSpc>
                <a:spcPct val="78000"/>
              </a:lnSpc>
            </a:pPr>
            <a:r>
              <a:rPr lang="ja-JP" altLang="en-US" sz="2400" dirty="0" smtClean="0"/>
              <a:t>いくつかの追加機能（次のスライド）</a:t>
            </a:r>
            <a:endParaRPr lang="en-US" sz="2400" dirty="0" smtClean="0"/>
          </a:p>
          <a:p>
            <a:pPr marL="233363" lvl="1">
              <a:lnSpc>
                <a:spcPct val="78000"/>
              </a:lnSpc>
            </a:pPr>
            <a:r>
              <a:rPr lang="en-US" sz="2400" dirty="0" smtClean="0"/>
              <a:t>ATI 9800</a:t>
            </a:r>
          </a:p>
          <a:p>
            <a:pPr marL="233363" lvl="1">
              <a:lnSpc>
                <a:spcPct val="78000"/>
              </a:lnSpc>
            </a:pPr>
            <a:r>
              <a:rPr lang="en-US" sz="2400" dirty="0" smtClean="0"/>
              <a:t>ATI X200</a:t>
            </a:r>
            <a:endParaRPr lang="en-US" sz="2400" dirty="0"/>
          </a:p>
        </p:txBody>
      </p:sp>
      <p:sp>
        <p:nvSpPr>
          <p:cNvPr id="35" name="TextBox 34"/>
          <p:cNvSpPr txBox="1"/>
          <p:nvPr/>
        </p:nvSpPr>
        <p:spPr>
          <a:xfrm>
            <a:off x="2616721" y="528294"/>
            <a:ext cx="5765279" cy="1292726"/>
          </a:xfrm>
          <a:prstGeom prst="rect">
            <a:avLst/>
          </a:prstGeom>
          <a:noFill/>
        </p:spPr>
        <p:txBody>
          <a:bodyPr wrap="square" rtlCol="0">
            <a:spAutoFit/>
          </a:bodyPr>
          <a:lstStyle/>
          <a:p>
            <a:pPr>
              <a:lnSpc>
                <a:spcPct val="78000"/>
              </a:lnSpc>
            </a:pPr>
            <a:r>
              <a:rPr lang="en-US" sz="2400" b="1" dirty="0" smtClean="0"/>
              <a:t>Feature Level 9_3:</a:t>
            </a:r>
          </a:p>
          <a:p>
            <a:pPr marL="233363" lvl="1">
              <a:lnSpc>
                <a:spcPct val="78000"/>
              </a:lnSpc>
            </a:pPr>
            <a:r>
              <a:rPr lang="en-US" sz="2400" dirty="0" smtClean="0"/>
              <a:t>Shader model 3.0 </a:t>
            </a:r>
          </a:p>
          <a:p>
            <a:pPr marL="233363" lvl="1">
              <a:lnSpc>
                <a:spcPct val="78000"/>
              </a:lnSpc>
            </a:pPr>
            <a:r>
              <a:rPr lang="en-US" sz="2400" dirty="0" smtClean="0"/>
              <a:t>NV 6800 +</a:t>
            </a:r>
          </a:p>
          <a:p>
            <a:pPr marL="233363" lvl="1">
              <a:lnSpc>
                <a:spcPct val="78000"/>
              </a:lnSpc>
            </a:pPr>
            <a:r>
              <a:rPr lang="en-US" sz="2400" dirty="0" smtClean="0"/>
              <a:t>ATI 1x00 series +</a:t>
            </a:r>
            <a:endParaRPr lang="en-US" sz="2400" dirty="0"/>
          </a:p>
        </p:txBody>
      </p:sp>
      <p:sp>
        <p:nvSpPr>
          <p:cNvPr id="39" name="TextBox 38"/>
          <p:cNvSpPr txBox="1"/>
          <p:nvPr/>
        </p:nvSpPr>
        <p:spPr>
          <a:xfrm>
            <a:off x="3581400" y="1941175"/>
            <a:ext cx="2350323" cy="461665"/>
          </a:xfrm>
          <a:prstGeom prst="rect">
            <a:avLst/>
          </a:prstGeom>
          <a:noFill/>
        </p:spPr>
        <p:txBody>
          <a:bodyPr wrap="none" rtlCol="0">
            <a:spAutoFit/>
          </a:bodyPr>
          <a:lstStyle/>
          <a:p>
            <a:r>
              <a:rPr lang="ja-JP" altLang="en-US" sz="2400" b="1" dirty="0" smtClean="0">
                <a:solidFill>
                  <a:schemeClr val="accent3"/>
                </a:solidFill>
              </a:rPr>
              <a:t>スーパーセット</a:t>
            </a:r>
            <a:endParaRPr lang="en-US" sz="2400" b="1" dirty="0">
              <a:solidFill>
                <a:schemeClr val="accent3"/>
              </a:solidFill>
            </a:endParaRPr>
          </a:p>
        </p:txBody>
      </p:sp>
      <p:grpSp>
        <p:nvGrpSpPr>
          <p:cNvPr id="4" name="Group 30"/>
          <p:cNvGrpSpPr>
            <a:grpSpLocks noChangeAspect="1"/>
          </p:cNvGrpSpPr>
          <p:nvPr/>
        </p:nvGrpSpPr>
        <p:grpSpPr>
          <a:xfrm>
            <a:off x="3393876" y="4608513"/>
            <a:ext cx="2356248" cy="2024539"/>
            <a:chOff x="3429000" y="4608512"/>
            <a:chExt cx="2618053" cy="2249488"/>
          </a:xfrm>
        </p:grpSpPr>
        <p:pic>
          <p:nvPicPr>
            <p:cNvPr id="28" name="Picture 15" descr="C:\Users\datuft.WINGROUP\Pictures\Microsoft Clip Organizer\hh00077_.wmf"/>
            <p:cNvPicPr>
              <a:picLocks noChangeAspect="1" noChangeArrowheads="1"/>
            </p:cNvPicPr>
            <p:nvPr/>
          </p:nvPicPr>
          <p:blipFill>
            <a:blip r:embed="rId3"/>
            <a:srcRect/>
            <a:stretch>
              <a:fillRect/>
            </a:stretch>
          </p:blipFill>
          <p:spPr bwMode="auto">
            <a:xfrm>
              <a:off x="3429000" y="4608512"/>
              <a:ext cx="2618053" cy="2249488"/>
            </a:xfrm>
            <a:prstGeom prst="rect">
              <a:avLst/>
            </a:prstGeom>
            <a:noFill/>
          </p:spPr>
        </p:pic>
        <p:pic>
          <p:nvPicPr>
            <p:cNvPr id="27657" name="Picture 9" descr="C:\Users\datuft.WINGROUP\Pictures\Microsoft Clip Organizer\j0358141.wmf"/>
            <p:cNvPicPr>
              <a:picLocks noChangeAspect="1" noChangeArrowheads="1"/>
            </p:cNvPicPr>
            <p:nvPr/>
          </p:nvPicPr>
          <p:blipFill>
            <a:blip r:embed="rId14"/>
            <a:srcRect/>
            <a:stretch>
              <a:fillRect/>
            </a:stretch>
          </p:blipFill>
          <p:spPr bwMode="auto">
            <a:xfrm>
              <a:off x="4419600" y="4953000"/>
              <a:ext cx="1171587" cy="870969"/>
            </a:xfrm>
            <a:prstGeom prst="rect">
              <a:avLst/>
            </a:prstGeom>
            <a:noFill/>
          </p:spPr>
        </p:pic>
        <p:pic>
          <p:nvPicPr>
            <p:cNvPr id="27659" name="Picture 11" descr="C:\Users\datuft.WINGROUP\Pictures\Microsoft Clip Organizer\an01824_.wmf"/>
            <p:cNvPicPr>
              <a:picLocks noChangeAspect="1" noChangeArrowheads="1"/>
            </p:cNvPicPr>
            <p:nvPr/>
          </p:nvPicPr>
          <p:blipFill>
            <a:blip r:embed="rId15"/>
            <a:srcRect/>
            <a:stretch>
              <a:fillRect/>
            </a:stretch>
          </p:blipFill>
          <p:spPr bwMode="auto">
            <a:xfrm>
              <a:off x="4191000" y="4724400"/>
              <a:ext cx="609497" cy="468596"/>
            </a:xfrm>
            <a:prstGeom prst="rect">
              <a:avLst/>
            </a:prstGeom>
            <a:noFill/>
          </p:spPr>
        </p:pic>
        <p:pic>
          <p:nvPicPr>
            <p:cNvPr id="27660" name="Picture 12" descr="C:\Users\datuft.WINGROUP\Pictures\Microsoft Clip Organizer\an02526_.wmf"/>
            <p:cNvPicPr>
              <a:picLocks noChangeAspect="1" noChangeArrowheads="1"/>
            </p:cNvPicPr>
            <p:nvPr/>
          </p:nvPicPr>
          <p:blipFill>
            <a:blip r:embed="rId16"/>
            <a:srcRect/>
            <a:stretch>
              <a:fillRect/>
            </a:stretch>
          </p:blipFill>
          <p:spPr bwMode="auto">
            <a:xfrm>
              <a:off x="3810000" y="4876800"/>
              <a:ext cx="735026" cy="525746"/>
            </a:xfrm>
            <a:prstGeom prst="rect">
              <a:avLst/>
            </a:prstGeom>
            <a:noFill/>
          </p:spPr>
        </p:pic>
        <p:pic>
          <p:nvPicPr>
            <p:cNvPr id="27661" name="Picture 13" descr="C:\Users\datuft.WINGROUP\Pictures\Microsoft Clip Organizer\bd07334_.wmf"/>
            <p:cNvPicPr>
              <a:picLocks noChangeAspect="1" noChangeArrowheads="1"/>
            </p:cNvPicPr>
            <p:nvPr/>
          </p:nvPicPr>
          <p:blipFill>
            <a:blip r:embed="rId17"/>
            <a:srcRect/>
            <a:stretch>
              <a:fillRect/>
            </a:stretch>
          </p:blipFill>
          <p:spPr bwMode="auto">
            <a:xfrm>
              <a:off x="3962400" y="4876800"/>
              <a:ext cx="489920" cy="470195"/>
            </a:xfrm>
            <a:prstGeom prst="rect">
              <a:avLst/>
            </a:prstGeom>
            <a:noFill/>
          </p:spPr>
        </p:pic>
        <p:pic>
          <p:nvPicPr>
            <p:cNvPr id="27665" name="Picture 17" descr="C:\Users\datuft.WINGROUP\Pictures\Microsoft Clip Organizer\an01824_.wmf"/>
            <p:cNvPicPr>
              <a:picLocks noChangeAspect="1" noChangeArrowheads="1"/>
            </p:cNvPicPr>
            <p:nvPr/>
          </p:nvPicPr>
          <p:blipFill>
            <a:blip r:embed="rId15"/>
            <a:srcRect/>
            <a:stretch>
              <a:fillRect/>
            </a:stretch>
          </p:blipFill>
          <p:spPr bwMode="auto">
            <a:xfrm>
              <a:off x="4419600" y="4648200"/>
              <a:ext cx="814503" cy="626210"/>
            </a:xfrm>
            <a:prstGeom prst="rect">
              <a:avLst/>
            </a:prstGeom>
            <a:noFill/>
          </p:spPr>
        </p:pic>
        <p:pic>
          <p:nvPicPr>
            <p:cNvPr id="27673" name="Picture 25" descr="C:\Users\datuft.WINGROUP\Pictures\Microsoft Clip Organizer\j0358141.wmf"/>
            <p:cNvPicPr>
              <a:picLocks noChangeAspect="1" noChangeArrowheads="1"/>
            </p:cNvPicPr>
            <p:nvPr/>
          </p:nvPicPr>
          <p:blipFill>
            <a:blip r:embed="rId14"/>
            <a:srcRect/>
            <a:stretch>
              <a:fillRect/>
            </a:stretch>
          </p:blipFill>
          <p:spPr bwMode="auto">
            <a:xfrm>
              <a:off x="3886200" y="4648200"/>
              <a:ext cx="1171587" cy="870969"/>
            </a:xfrm>
            <a:prstGeom prst="rect">
              <a:avLst/>
            </a:prstGeom>
            <a:noFill/>
          </p:spPr>
        </p:pic>
      </p:grpSp>
      <p:sp>
        <p:nvSpPr>
          <p:cNvPr id="41" name="TextBox 40"/>
          <p:cNvSpPr txBox="1"/>
          <p:nvPr/>
        </p:nvSpPr>
        <p:spPr>
          <a:xfrm>
            <a:off x="3574609" y="4165600"/>
            <a:ext cx="2350323" cy="461665"/>
          </a:xfrm>
          <a:prstGeom prst="rect">
            <a:avLst/>
          </a:prstGeom>
          <a:noFill/>
        </p:spPr>
        <p:txBody>
          <a:bodyPr wrap="none" rtlCol="0">
            <a:spAutoFit/>
          </a:bodyPr>
          <a:lstStyle/>
          <a:p>
            <a:r>
              <a:rPr lang="ja-JP" altLang="en-US" sz="2400" b="1" dirty="0" smtClean="0">
                <a:solidFill>
                  <a:schemeClr val="accent3">
                    <a:lumMod val="75000"/>
                  </a:schemeClr>
                </a:solidFill>
              </a:rPr>
              <a:t>スーパーセット</a:t>
            </a:r>
            <a:endParaRPr lang="en-US" sz="2400" b="1" dirty="0">
              <a:solidFill>
                <a:schemeClr val="accent3">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0" presetClass="path" presetSubtype="0" accel="50000" decel="50000" fill="hold" nodeType="withEffect">
                                  <p:stCondLst>
                                    <p:cond delay="0"/>
                                  </p:stCondLst>
                                  <p:childTnLst>
                                    <p:animMotion origin="layout" path="M 0 2.13972E-6 L -0.30451 -0.30789 " pathEditMode="relative" rAng="0" ptsTypes="AA">
                                      <p:cBhvr>
                                        <p:cTn id="14" dur="1000" fill="hold"/>
                                        <p:tgtEl>
                                          <p:spTgt spid="4"/>
                                        </p:tgtEl>
                                        <p:attrNameLst>
                                          <p:attrName>ppt_x</p:attrName>
                                          <p:attrName>ppt_y</p:attrName>
                                        </p:attrNameLst>
                                      </p:cBhvr>
                                      <p:rCtr x="-152" y="-154"/>
                                    </p:animMotion>
                                  </p:childTnLst>
                                </p:cTn>
                              </p:par>
                              <p:par>
                                <p:cTn id="15" presetID="10" presetClass="entr" presetSubtype="0" fill="hold" grpId="0" nodeType="withEffect">
                                  <p:stCondLst>
                                    <p:cond delay="10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0" presetClass="path" presetSubtype="0" accel="50000" decel="50000" fill="hold" nodeType="withEffect">
                                  <p:stCondLst>
                                    <p:cond delay="0"/>
                                  </p:stCondLst>
                                  <p:childTnLst>
                                    <p:animMotion origin="layout" path="M 0 6.93963E-8 L -0.61076 -0.61092 " pathEditMode="relative" rAng="0" ptsTypes="AA">
                                      <p:cBhvr>
                                        <p:cTn id="24" dur="1000" fill="hold"/>
                                        <p:tgtEl>
                                          <p:spTgt spid="3"/>
                                        </p:tgtEl>
                                        <p:attrNameLst>
                                          <p:attrName>ppt_x</p:attrName>
                                          <p:attrName>ppt_y</p:attrName>
                                        </p:attrNameLst>
                                      </p:cBhvr>
                                      <p:rCtr x="-305" y="-306"/>
                                    </p:animMotion>
                                  </p:childTnLst>
                                </p:cTn>
                              </p:par>
                              <p:par>
                                <p:cTn id="25" presetID="10" presetClass="entr" presetSubtype="0" fill="hold" grpId="0" nodeType="withEffect">
                                  <p:stCondLst>
                                    <p:cond delay="100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5" grpId="0" animBg="1"/>
      <p:bldP spid="33" grpId="0"/>
      <p:bldP spid="34" grpId="0"/>
      <p:bldP spid="35" grpId="0"/>
      <p:bldP spid="39" grpId="0"/>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84213" y="1600200"/>
            <a:ext cx="7775575" cy="404337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 name="Title 1"/>
          <p:cNvSpPr>
            <a:spLocks noGrp="1"/>
          </p:cNvSpPr>
          <p:nvPr>
            <p:ph type="title"/>
          </p:nvPr>
        </p:nvSpPr>
        <p:spPr>
          <a:xfrm>
            <a:off x="387350" y="152400"/>
            <a:ext cx="8369300" cy="997196"/>
          </a:xfrm>
        </p:spPr>
        <p:txBody>
          <a:bodyPr/>
          <a:lstStyle/>
          <a:p>
            <a:r>
              <a:rPr lang="en-US" sz="4000" dirty="0" smtClean="0"/>
              <a:t>10Level9 Feature Level </a:t>
            </a:r>
            <a:r>
              <a:rPr lang="ja-JP" altLang="en-US" sz="4000" dirty="0" smtClean="0"/>
              <a:t>（詳細）</a:t>
            </a:r>
            <a:r>
              <a:rPr lang="en-US" dirty="0" smtClean="0"/>
              <a:t/>
            </a:r>
            <a:br>
              <a:rPr lang="en-US" dirty="0" smtClean="0"/>
            </a:br>
            <a:r>
              <a:rPr lang="ja-JP" altLang="en-US" sz="3200" dirty="0" smtClean="0">
                <a:solidFill>
                  <a:schemeClr val="accent3"/>
                </a:solidFill>
              </a:rPr>
              <a:t>全リストではない</a:t>
            </a:r>
            <a:r>
              <a:rPr lang="en-US" altLang="ja-JP" sz="3200" dirty="0" smtClean="0">
                <a:solidFill>
                  <a:schemeClr val="accent3"/>
                </a:solidFill>
              </a:rPr>
              <a:t>…</a:t>
            </a:r>
            <a:endParaRPr lang="en-US" dirty="0">
              <a:solidFill>
                <a:schemeClr val="accent3"/>
              </a:solidFill>
            </a:endParaRPr>
          </a:p>
        </p:txBody>
      </p:sp>
      <p:graphicFrame>
        <p:nvGraphicFramePr>
          <p:cNvPr id="7" name="Table 6"/>
          <p:cNvGraphicFramePr>
            <a:graphicFrameLocks noGrp="1"/>
          </p:cNvGraphicFramePr>
          <p:nvPr/>
        </p:nvGraphicFramePr>
        <p:xfrm>
          <a:off x="642910" y="1643050"/>
          <a:ext cx="7883556" cy="3962400"/>
        </p:xfrm>
        <a:graphic>
          <a:graphicData uri="http://schemas.openxmlformats.org/drawingml/2006/table">
            <a:tbl>
              <a:tblPr firstRow="1" bandRow="1">
                <a:tableStyleId>{5C22544A-7EE6-4342-B048-85BDC9FD1C3A}</a:tableStyleId>
              </a:tblPr>
              <a:tblGrid>
                <a:gridCol w="3276875"/>
                <a:gridCol w="1509472"/>
                <a:gridCol w="1521155"/>
                <a:gridCol w="1576054"/>
              </a:tblGrid>
              <a:tr h="370840">
                <a:tc>
                  <a:txBody>
                    <a:bodyPr/>
                    <a:lstStyle/>
                    <a:p>
                      <a:r>
                        <a:rPr lang="en-US" sz="2000" dirty="0" smtClean="0">
                          <a:latin typeface="+mn-lt"/>
                        </a:rPr>
                        <a:t>Value</a:t>
                      </a:r>
                      <a:endParaRPr lang="en-US" sz="2000" dirty="0">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50000"/>
                      </a:schemeClr>
                    </a:solidFill>
                  </a:tcPr>
                </a:tc>
                <a:tc>
                  <a:txBody>
                    <a:bodyPr/>
                    <a:lstStyle/>
                    <a:p>
                      <a:pPr algn="ctr"/>
                      <a:r>
                        <a:rPr lang="en-US" sz="2000" smtClean="0">
                          <a:latin typeface="+mn-lt"/>
                        </a:rPr>
                        <a:t>Level9_1</a:t>
                      </a:r>
                      <a:endParaRPr lang="en-US" sz="2000">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50000"/>
                      </a:schemeClr>
                    </a:solidFill>
                  </a:tcPr>
                </a:tc>
                <a:tc>
                  <a:txBody>
                    <a:bodyPr/>
                    <a:lstStyle/>
                    <a:p>
                      <a:pPr algn="ctr"/>
                      <a:r>
                        <a:rPr lang="en-US" sz="2000" smtClean="0">
                          <a:latin typeface="+mn-lt"/>
                        </a:rPr>
                        <a:t>Level9_2</a:t>
                      </a:r>
                      <a:endParaRPr lang="en-US" sz="2000">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50000"/>
                      </a:schemeClr>
                    </a:solidFill>
                  </a:tcPr>
                </a:tc>
                <a:tc>
                  <a:txBody>
                    <a:bodyPr/>
                    <a:lstStyle/>
                    <a:p>
                      <a:pPr algn="ctr"/>
                      <a:r>
                        <a:rPr lang="en-US" sz="2000" smtClean="0">
                          <a:latin typeface="+mn-lt"/>
                        </a:rPr>
                        <a:t>Level9_3</a:t>
                      </a:r>
                      <a:endParaRPr lang="en-US" sz="2000">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50000"/>
                      </a:schemeClr>
                    </a:solid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smtClean="0">
                          <a:solidFill>
                            <a:schemeClr val="tx1"/>
                          </a:solidFill>
                          <a:latin typeface="+mn-lt"/>
                        </a:rPr>
                        <a:t>MaxTextureDimension</a:t>
                      </a:r>
                      <a:endParaRPr lang="en-US" sz="2000">
                        <a:solidFill>
                          <a:schemeClr val="tx1"/>
                        </a:solidFill>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lang="en-US" sz="2000" smtClean="0">
                          <a:solidFill>
                            <a:schemeClr val="tx1"/>
                          </a:solidFill>
                          <a:latin typeface="+mn-lt"/>
                        </a:rPr>
                        <a:t>4096</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latin typeface="+mn-lt"/>
                        </a:rPr>
                        <a:t>4096</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latin typeface="+mn-lt"/>
                        </a:rPr>
                        <a:t>4096</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smtClean="0">
                          <a:solidFill>
                            <a:schemeClr val="tx1"/>
                          </a:solidFill>
                          <a:latin typeface="+mn-lt"/>
                        </a:rPr>
                        <a:t>MaxVolumeExtent</a:t>
                      </a:r>
                      <a:endParaRPr lang="en-US" sz="2000">
                        <a:solidFill>
                          <a:schemeClr val="tx1"/>
                        </a:solidFill>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latin typeface="+mn-lt"/>
                        </a:rPr>
                        <a:t>256</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000" dirty="0" smtClean="0">
                          <a:solidFill>
                            <a:schemeClr val="tx1"/>
                          </a:solidFill>
                          <a:latin typeface="+mn-lt"/>
                        </a:rPr>
                        <a:t>512</a:t>
                      </a:r>
                      <a:endParaRPr lang="en-US" sz="2000" dirty="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000" dirty="0" smtClean="0">
                          <a:solidFill>
                            <a:schemeClr val="tx1"/>
                          </a:solidFill>
                          <a:latin typeface="+mn-lt"/>
                        </a:rPr>
                        <a:t>512</a:t>
                      </a:r>
                      <a:endParaRPr lang="en-US" sz="2000" dirty="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370840">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MaxTextureRepeat</a:t>
                      </a:r>
                      <a:endParaRPr lang="en-US" sz="2000">
                        <a:solidFill>
                          <a:schemeClr val="tx1"/>
                        </a:solidFill>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lang="en-US" sz="2000" smtClean="0">
                          <a:solidFill>
                            <a:schemeClr val="tx1"/>
                          </a:solidFill>
                          <a:latin typeface="+mn-lt"/>
                        </a:rPr>
                        <a:t>128</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latin typeface="+mn-lt"/>
                        </a:rPr>
                        <a:t>2048</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latin typeface="+mn-lt"/>
                        </a:rPr>
                        <a:t>8192</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70840">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MaxAnisotropy</a:t>
                      </a:r>
                      <a:endParaRPr lang="en-US" sz="2000">
                        <a:solidFill>
                          <a:schemeClr val="tx1"/>
                        </a:solidFill>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latin typeface="+mn-lt"/>
                        </a:rPr>
                        <a:t>2</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000" smtClean="0">
                          <a:solidFill>
                            <a:schemeClr val="tx1"/>
                          </a:solidFill>
                          <a:latin typeface="+mn-lt"/>
                        </a:rPr>
                        <a:t>16</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000" smtClean="0">
                          <a:solidFill>
                            <a:schemeClr val="tx1"/>
                          </a:solidFill>
                          <a:latin typeface="+mn-lt"/>
                        </a:rPr>
                        <a:t>16</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370840">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MaxPrimitiveCount</a:t>
                      </a:r>
                      <a:endParaRPr lang="en-US" sz="2000">
                        <a:solidFill>
                          <a:schemeClr val="tx1"/>
                        </a:solidFill>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65535</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1048575</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1048575</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70840">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MaxVertexIndex</a:t>
                      </a:r>
                      <a:endParaRPr lang="en-US" sz="2000">
                        <a:solidFill>
                          <a:schemeClr val="tx1"/>
                        </a:solidFill>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65534</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1048575</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1048575</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370840">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NumRenderTargets</a:t>
                      </a:r>
                      <a:endParaRPr lang="en-US" sz="2000">
                        <a:solidFill>
                          <a:schemeClr val="tx1"/>
                        </a:solidFill>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lang="en-US" sz="2000" smtClean="0">
                          <a:solidFill>
                            <a:schemeClr val="tx1"/>
                          </a:solidFill>
                          <a:latin typeface="+mn-lt"/>
                        </a:rPr>
                        <a:t>1</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latin typeface="+mn-lt"/>
                        </a:rPr>
                        <a:t>4</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latin typeface="+mn-lt"/>
                        </a:rPr>
                        <a:t>4</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370840">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TwoSidedStencil</a:t>
                      </a:r>
                      <a:endParaRPr lang="en-US" sz="2000">
                        <a:solidFill>
                          <a:schemeClr val="tx1"/>
                        </a:solidFill>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TRUE</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TRUE</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TRUE</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370840">
                <a:tc>
                  <a:txBody>
                    <a:bodyPr/>
                    <a:lstStyle/>
                    <a:p>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OcclusionQueries</a:t>
                      </a:r>
                      <a:endParaRPr lang="en-US" sz="2000" dirty="0">
                        <a:solidFill>
                          <a:schemeClr val="tx1"/>
                        </a:solidFill>
                        <a:latin typeface="+mn-lt"/>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FALSE </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TRUE</a:t>
                      </a:r>
                      <a:endParaRPr lang="en-US" sz="200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dirty="0" smtClean="0">
                          <a:ln>
                            <a:noFill/>
                          </a:ln>
                          <a:solidFill>
                            <a:schemeClr val="tx1"/>
                          </a:solidFill>
                          <a:effectLst/>
                          <a:uLnTx/>
                          <a:uFillTx/>
                          <a:latin typeface="+mn-lt"/>
                          <a:ea typeface="+mn-ea"/>
                          <a:cs typeface="+mn-cs"/>
                        </a:rPr>
                        <a:t>TRUE</a:t>
                      </a:r>
                      <a:endParaRPr lang="en-US" sz="2000" dirty="0">
                        <a:solidFill>
                          <a:schemeClr val="tx1"/>
                        </a:solidFill>
                        <a:latin typeface="+mn-lt"/>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r>
            </a:tbl>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D3D10Level9 </a:t>
            </a:r>
            <a:r>
              <a:rPr lang="ja-JP" altLang="en-US" dirty="0" smtClean="0"/>
              <a:t>デバイス作成</a:t>
            </a:r>
            <a:endParaRPr lang="en-US" dirty="0"/>
          </a:p>
        </p:txBody>
      </p:sp>
      <p:sp>
        <p:nvSpPr>
          <p:cNvPr id="6" name="Text Placeholder 5"/>
          <p:cNvSpPr>
            <a:spLocks noGrp="1"/>
          </p:cNvSpPr>
          <p:nvPr>
            <p:ph type="body" sz="quarter" idx="10"/>
          </p:nvPr>
        </p:nvSpPr>
        <p:spPr>
          <a:xfrm>
            <a:off x="576072" y="1463040"/>
            <a:ext cx="8001000" cy="2954655"/>
          </a:xfrm>
        </p:spPr>
        <p:txBody>
          <a:bodyPr/>
          <a:lstStyle/>
          <a:p>
            <a:pPr>
              <a:buNone/>
            </a:pPr>
            <a:r>
              <a:rPr lang="en-US" sz="2000" dirty="0" smtClean="0">
                <a:latin typeface="Consolas" pitchFamily="49" charset="0"/>
              </a:rPr>
              <a:t>ID3D10Device1Ptr </a:t>
            </a:r>
            <a:r>
              <a:rPr lang="en-US" sz="2000" dirty="0" err="1" smtClean="0">
                <a:latin typeface="Consolas" pitchFamily="49" charset="0"/>
              </a:rPr>
              <a:t>spDevice</a:t>
            </a:r>
            <a:r>
              <a:rPr lang="en-US" sz="2000" dirty="0" smtClean="0">
                <a:latin typeface="Consolas" pitchFamily="49" charset="0"/>
              </a:rPr>
              <a:t>;</a:t>
            </a:r>
          </a:p>
          <a:p>
            <a:pPr>
              <a:buNone/>
            </a:pPr>
            <a:r>
              <a:rPr lang="en-US" sz="2000" dirty="0" smtClean="0">
                <a:latin typeface="Consolas" pitchFamily="49" charset="0"/>
              </a:rPr>
              <a:t> </a:t>
            </a:r>
          </a:p>
          <a:p>
            <a:pPr>
              <a:buNone/>
            </a:pPr>
            <a:r>
              <a:rPr lang="en-US" sz="2000" dirty="0" smtClean="0">
                <a:latin typeface="Consolas" pitchFamily="49" charset="0"/>
              </a:rPr>
              <a:t>static const D3D10_FEATURE_LEVEL1 </a:t>
            </a:r>
            <a:r>
              <a:rPr lang="en-US" sz="2000" dirty="0" err="1" smtClean="0">
                <a:latin typeface="Consolas" pitchFamily="49" charset="0"/>
              </a:rPr>
              <a:t>levelAttempts</a:t>
            </a:r>
            <a:r>
              <a:rPr lang="en-US" sz="2000" dirty="0" smtClean="0">
                <a:latin typeface="Consolas" pitchFamily="49" charset="0"/>
              </a:rPr>
              <a:t>[] =</a:t>
            </a:r>
          </a:p>
          <a:p>
            <a:pPr>
              <a:buNone/>
            </a:pPr>
            <a:r>
              <a:rPr lang="en-US" sz="2000" dirty="0" smtClean="0">
                <a:latin typeface="Consolas" pitchFamily="49" charset="0"/>
              </a:rPr>
              <a:t>{</a:t>
            </a:r>
          </a:p>
          <a:p>
            <a:pPr>
              <a:buNone/>
            </a:pPr>
            <a:r>
              <a:rPr lang="en-US" sz="2000" dirty="0" smtClean="0">
                <a:latin typeface="Consolas" pitchFamily="49" charset="0"/>
              </a:rPr>
              <a:t> 	D3D10_FEATURE_LEVEL_10_1,</a:t>
            </a:r>
          </a:p>
          <a:p>
            <a:pPr>
              <a:buNone/>
            </a:pPr>
            <a:r>
              <a:rPr lang="en-US" sz="2000" dirty="0" smtClean="0">
                <a:latin typeface="Consolas" pitchFamily="49" charset="0"/>
              </a:rPr>
              <a:t>	D3D10_FEATURE_LEVEL_10_0,</a:t>
            </a:r>
          </a:p>
          <a:p>
            <a:pPr>
              <a:buNone/>
            </a:pPr>
            <a:r>
              <a:rPr lang="en-US" sz="2000" dirty="0" smtClean="0">
                <a:latin typeface="Consolas" pitchFamily="49" charset="0"/>
              </a:rPr>
              <a:t> 	D3D10_FEATURE_LEVEL_9_3,</a:t>
            </a:r>
          </a:p>
          <a:p>
            <a:pPr>
              <a:buNone/>
            </a:pPr>
            <a:r>
              <a:rPr lang="en-US" sz="2000" dirty="0" smtClean="0">
                <a:latin typeface="Consolas" pitchFamily="49" charset="0"/>
              </a:rPr>
              <a:t> 	D3D10_FEATURE_LEVEL_9_2,</a:t>
            </a:r>
          </a:p>
          <a:p>
            <a:pPr>
              <a:buNone/>
            </a:pPr>
            <a:r>
              <a:rPr lang="en-US" sz="2000" dirty="0" smtClean="0">
                <a:latin typeface="Consolas" pitchFamily="49" charset="0"/>
              </a:rPr>
              <a:t>	D3D10_FEATURE_LEVEL_9_1,</a:t>
            </a:r>
          </a:p>
          <a:p>
            <a:pPr>
              <a:buNone/>
            </a:pPr>
            <a:r>
              <a:rPr lang="en-US" sz="2000" dirty="0" smtClean="0">
                <a:latin typeface="Consolas" pitchFamily="49" charset="0"/>
              </a:rPr>
              <a:t>};</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r>
              <a:rPr lang="en-US" dirty="0" smtClean="0"/>
              <a:t>D3D10Level9 </a:t>
            </a:r>
            <a:r>
              <a:rPr lang="ja-JP" altLang="en-US" dirty="0" smtClean="0"/>
              <a:t>デバイス作成</a:t>
            </a:r>
            <a:endParaRPr lang="en-US" dirty="0"/>
          </a:p>
        </p:txBody>
      </p:sp>
      <p:sp>
        <p:nvSpPr>
          <p:cNvPr id="24" name="Text Placeholder 23"/>
          <p:cNvSpPr>
            <a:spLocks noGrp="1"/>
          </p:cNvSpPr>
          <p:nvPr>
            <p:ph type="body" sz="quarter" idx="10"/>
          </p:nvPr>
        </p:nvSpPr>
        <p:spPr>
          <a:xfrm>
            <a:off x="576072" y="1463040"/>
            <a:ext cx="8001000" cy="5070747"/>
          </a:xfrm>
        </p:spPr>
        <p:txBody>
          <a:bodyPr/>
          <a:lstStyle/>
          <a:p>
            <a:pPr lvl="0">
              <a:buNone/>
              <a:defRPr/>
            </a:pPr>
            <a:r>
              <a:rPr lang="en-US" sz="2000" dirty="0" smtClean="0">
                <a:latin typeface="Consolas" pitchFamily="49" charset="0"/>
              </a:rPr>
              <a:t>for (UINT level = 0; level &lt; ARRAY_SIZE(</a:t>
            </a:r>
            <a:r>
              <a:rPr lang="en-US" sz="2000" dirty="0" err="1" smtClean="0">
                <a:latin typeface="Consolas" pitchFamily="49" charset="0"/>
              </a:rPr>
              <a:t>levelAttempts</a:t>
            </a:r>
            <a:r>
              <a:rPr lang="en-US" sz="2000" dirty="0" smtClean="0">
                <a:latin typeface="Consolas" pitchFamily="49" charset="0"/>
              </a:rPr>
              <a:t>); 	level++)</a:t>
            </a:r>
          </a:p>
          <a:p>
            <a:pPr lvl="0">
              <a:buNone/>
              <a:defRPr/>
            </a:pPr>
            <a:r>
              <a:rPr lang="en-US" sz="2000" dirty="0" smtClean="0">
                <a:latin typeface="Consolas" pitchFamily="49" charset="0"/>
              </a:rPr>
              <a:t>{</a:t>
            </a:r>
          </a:p>
          <a:p>
            <a:pPr lvl="0">
              <a:buNone/>
              <a:defRPr/>
            </a:pPr>
            <a:r>
              <a:rPr lang="en-US" sz="2000" dirty="0" smtClean="0">
                <a:latin typeface="Consolas" pitchFamily="49" charset="0"/>
              </a:rPr>
              <a:t>    hr = D3D10CreateDevice1(</a:t>
            </a:r>
          </a:p>
          <a:p>
            <a:pPr lvl="0">
              <a:buNone/>
              <a:defRPr/>
            </a:pPr>
            <a:r>
              <a:rPr lang="en-US" sz="2000" dirty="0" smtClean="0">
                <a:latin typeface="Consolas" pitchFamily="49" charset="0"/>
              </a:rPr>
              <a:t>        </a:t>
            </a:r>
            <a:r>
              <a:rPr lang="en-US" sz="2000" dirty="0" err="1" smtClean="0">
                <a:latin typeface="Consolas" pitchFamily="49" charset="0"/>
              </a:rPr>
              <a:t>pAdapter</a:t>
            </a:r>
            <a:r>
              <a:rPr lang="en-US" sz="2000" dirty="0" smtClean="0">
                <a:latin typeface="Consolas" pitchFamily="49" charset="0"/>
              </a:rPr>
              <a:t>,</a:t>
            </a:r>
          </a:p>
          <a:p>
            <a:pPr lvl="0">
              <a:buNone/>
              <a:defRPr/>
            </a:pPr>
            <a:r>
              <a:rPr lang="en-US" sz="2000" dirty="0" smtClean="0">
                <a:latin typeface="Consolas" pitchFamily="49" charset="0"/>
              </a:rPr>
              <a:t>        </a:t>
            </a:r>
            <a:r>
              <a:rPr lang="en-US" sz="2000" dirty="0" err="1" smtClean="0">
                <a:latin typeface="Consolas" pitchFamily="49" charset="0"/>
              </a:rPr>
              <a:t>DriverType</a:t>
            </a:r>
            <a:r>
              <a:rPr lang="en-US" sz="2000" dirty="0" smtClean="0">
                <a:latin typeface="Consolas" pitchFamily="49" charset="0"/>
              </a:rPr>
              <a:t>,</a:t>
            </a:r>
          </a:p>
          <a:p>
            <a:pPr lvl="0">
              <a:buNone/>
              <a:defRPr/>
            </a:pPr>
            <a:r>
              <a:rPr lang="en-US" sz="2000" dirty="0" smtClean="0">
                <a:latin typeface="Consolas" pitchFamily="49" charset="0"/>
              </a:rPr>
              <a:t>        Software,</a:t>
            </a:r>
          </a:p>
          <a:p>
            <a:pPr lvl="0">
              <a:buNone/>
              <a:defRPr/>
            </a:pPr>
            <a:r>
              <a:rPr lang="en-US" sz="2000" dirty="0" smtClean="0">
                <a:latin typeface="Consolas" pitchFamily="49" charset="0"/>
              </a:rPr>
              <a:t>        Flags,</a:t>
            </a:r>
          </a:p>
          <a:p>
            <a:pPr lvl="0">
              <a:buNone/>
              <a:defRPr/>
            </a:pPr>
            <a:r>
              <a:rPr lang="en-US" sz="2000" dirty="0" smtClean="0">
                <a:latin typeface="Consolas" pitchFamily="49" charset="0"/>
              </a:rPr>
              <a:t>        </a:t>
            </a:r>
            <a:r>
              <a:rPr lang="en-US" sz="2400" b="1" dirty="0" err="1" smtClean="0">
                <a:solidFill>
                  <a:srgbClr val="C00000"/>
                </a:solidFill>
                <a:latin typeface="Consolas" pitchFamily="49" charset="0"/>
              </a:rPr>
              <a:t>levelAttempts</a:t>
            </a:r>
            <a:r>
              <a:rPr lang="en-US" sz="2400" b="1" dirty="0" smtClean="0">
                <a:solidFill>
                  <a:srgbClr val="C00000"/>
                </a:solidFill>
                <a:latin typeface="Consolas" pitchFamily="49" charset="0"/>
              </a:rPr>
              <a:t>[level],</a:t>
            </a:r>
            <a:endParaRPr lang="en-US" sz="2000" b="1" dirty="0" smtClean="0">
              <a:solidFill>
                <a:srgbClr val="C00000"/>
              </a:solidFill>
              <a:latin typeface="Consolas" pitchFamily="49" charset="0"/>
            </a:endParaRPr>
          </a:p>
          <a:p>
            <a:pPr lvl="0">
              <a:buNone/>
              <a:defRPr/>
            </a:pPr>
            <a:r>
              <a:rPr lang="en-US" sz="2000" dirty="0" smtClean="0">
                <a:latin typeface="Consolas" pitchFamily="49" charset="0"/>
              </a:rPr>
              <a:t>        D3D10_1_SDK_VERSION,</a:t>
            </a:r>
          </a:p>
          <a:p>
            <a:pPr lvl="0">
              <a:buNone/>
              <a:defRPr/>
            </a:pPr>
            <a:r>
              <a:rPr lang="en-US" sz="2000" dirty="0" smtClean="0">
                <a:latin typeface="Consolas" pitchFamily="49" charset="0"/>
              </a:rPr>
              <a:t>        &amp;</a:t>
            </a:r>
            <a:r>
              <a:rPr lang="en-US" sz="2000" dirty="0" err="1" smtClean="0">
                <a:latin typeface="Consolas" pitchFamily="49" charset="0"/>
              </a:rPr>
              <a:t>spDevice</a:t>
            </a:r>
            <a:endParaRPr lang="en-US" sz="2000" dirty="0" smtClean="0">
              <a:latin typeface="Consolas" pitchFamily="49" charset="0"/>
            </a:endParaRPr>
          </a:p>
          <a:p>
            <a:pPr lvl="0">
              <a:buNone/>
              <a:defRPr/>
            </a:pPr>
            <a:r>
              <a:rPr lang="en-US" sz="2000" dirty="0" smtClean="0">
                <a:latin typeface="Consolas" pitchFamily="49" charset="0"/>
              </a:rPr>
              <a:t>        );</a:t>
            </a:r>
          </a:p>
          <a:p>
            <a:pPr lvl="0">
              <a:buNone/>
              <a:defRPr/>
            </a:pPr>
            <a:r>
              <a:rPr lang="en-US" sz="2000" dirty="0" smtClean="0">
                <a:latin typeface="Consolas" pitchFamily="49" charset="0"/>
              </a:rPr>
              <a:t> </a:t>
            </a:r>
          </a:p>
          <a:p>
            <a:pPr lvl="0">
              <a:buNone/>
              <a:defRPr/>
            </a:pPr>
            <a:r>
              <a:rPr lang="en-US" sz="2000" dirty="0" smtClean="0">
                <a:latin typeface="Consolas" pitchFamily="49" charset="0"/>
              </a:rPr>
              <a:t>	  if (SUCCEEDED(hr))</a:t>
            </a:r>
          </a:p>
          <a:p>
            <a:pPr lvl="0">
              <a:buNone/>
              <a:defRPr/>
            </a:pPr>
            <a:r>
              <a:rPr lang="en-US" sz="2000" dirty="0" smtClean="0">
                <a:latin typeface="Consolas" pitchFamily="49" charset="0"/>
              </a:rPr>
              <a:t>		break;</a:t>
            </a:r>
          </a:p>
          <a:p>
            <a:pPr lvl="0">
              <a:buNone/>
              <a:defRPr/>
            </a:pPr>
            <a:r>
              <a:rPr lang="en-US" sz="2000" dirty="0" smtClean="0">
                <a:latin typeface="Consolas" pitchFamily="49" charset="0"/>
              </a:rPr>
              <a:t> </a:t>
            </a:r>
          </a:p>
          <a:p>
            <a:pPr lvl="0">
              <a:buNone/>
              <a:defRPr/>
            </a:pPr>
            <a:r>
              <a:rPr lang="en-US" sz="2000" dirty="0" smtClean="0">
                <a:latin typeface="Consolas" pitchFamily="49" charset="0"/>
              </a:rPr>
              <a:t>}</a:t>
            </a:r>
            <a:endParaRPr lang="en-US" dirty="0" smtClean="0">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r>
              <a:rPr lang="en-US" dirty="0" smtClean="0"/>
              <a:t>D3D</a:t>
            </a:r>
            <a:r>
              <a:rPr lang="ja-JP" altLang="en-US" dirty="0" smtClean="0"/>
              <a:t> </a:t>
            </a:r>
            <a:r>
              <a:rPr dirty="0" smtClean="0"/>
              <a:t>WARP 10</a:t>
            </a:r>
            <a:r>
              <a:rPr lang="ja-JP" altLang="en-US" dirty="0" smtClean="0"/>
              <a:t>デバイス作成</a:t>
            </a:r>
            <a:endParaRPr lang="en-US" dirty="0"/>
          </a:p>
        </p:txBody>
      </p:sp>
      <p:sp>
        <p:nvSpPr>
          <p:cNvPr id="6" name="Text Placeholder 5"/>
          <p:cNvSpPr>
            <a:spLocks noGrp="1"/>
          </p:cNvSpPr>
          <p:nvPr>
            <p:ph type="body" sz="quarter" idx="10"/>
          </p:nvPr>
        </p:nvSpPr>
        <p:spPr>
          <a:xfrm>
            <a:off x="576072" y="1463040"/>
            <a:ext cx="8001000" cy="4764381"/>
          </a:xfrm>
        </p:spPr>
        <p:txBody>
          <a:bodyPr/>
          <a:lstStyle/>
          <a:p>
            <a:pPr>
              <a:buNone/>
            </a:pPr>
            <a:r>
              <a:rPr lang="en-US" sz="2000" dirty="0" smtClean="0">
                <a:latin typeface="Consolas" pitchFamily="49" charset="0"/>
              </a:rPr>
              <a:t>if !(SUCCEEDED(hr))</a:t>
            </a:r>
          </a:p>
          <a:p>
            <a:pPr>
              <a:buNone/>
            </a:pPr>
            <a:r>
              <a:rPr lang="en-US" sz="2000" dirty="0" smtClean="0">
                <a:latin typeface="Consolas" pitchFamily="49" charset="0"/>
              </a:rPr>
              <a:t>{</a:t>
            </a:r>
          </a:p>
          <a:p>
            <a:pPr>
              <a:buNone/>
            </a:pPr>
            <a:r>
              <a:rPr lang="en-US" sz="2000" dirty="0" smtClean="0">
                <a:latin typeface="Consolas" pitchFamily="49" charset="0"/>
              </a:rPr>
              <a:t>	HANDLE </a:t>
            </a:r>
            <a:r>
              <a:rPr lang="en-US" sz="2000" dirty="0" err="1" smtClean="0">
                <a:latin typeface="Consolas" pitchFamily="49" charset="0"/>
              </a:rPr>
              <a:t>hWarp</a:t>
            </a:r>
            <a:r>
              <a:rPr lang="en-US" sz="2000" dirty="0" smtClean="0">
                <a:latin typeface="Consolas" pitchFamily="49" charset="0"/>
              </a:rPr>
              <a:t> = </a:t>
            </a:r>
            <a:r>
              <a:rPr lang="en-US" sz="2000" dirty="0" err="1" smtClean="0">
                <a:latin typeface="Consolas" pitchFamily="49" charset="0"/>
              </a:rPr>
              <a:t>LoadLibrary</a:t>
            </a:r>
            <a:r>
              <a:rPr lang="en-US" sz="2000" dirty="0" smtClean="0">
                <a:latin typeface="Consolas" pitchFamily="49" charset="0"/>
              </a:rPr>
              <a:t>(“D3D10WARP.dll");</a:t>
            </a:r>
          </a:p>
          <a:p>
            <a:pPr>
              <a:buNone/>
            </a:pPr>
            <a:r>
              <a:rPr lang="en-US" sz="2000" dirty="0" smtClean="0">
                <a:latin typeface="Consolas" pitchFamily="49" charset="0"/>
              </a:rPr>
              <a:t>	if(NULL == </a:t>
            </a:r>
            <a:r>
              <a:rPr lang="en-US" sz="2000" dirty="0" err="1" smtClean="0">
                <a:latin typeface="Consolas" pitchFamily="49" charset="0"/>
              </a:rPr>
              <a:t>hWarp</a:t>
            </a:r>
            <a:r>
              <a:rPr lang="en-US" sz="2000" dirty="0" smtClean="0">
                <a:latin typeface="Consolas" pitchFamily="49" charset="0"/>
              </a:rPr>
              <a:t>)</a:t>
            </a:r>
          </a:p>
          <a:p>
            <a:pPr>
              <a:buNone/>
            </a:pPr>
            <a:r>
              <a:rPr lang="en-US" sz="2000" dirty="0" smtClean="0">
                <a:latin typeface="Consolas" pitchFamily="49" charset="0"/>
              </a:rPr>
              <a:t>    		&lt;error&gt;</a:t>
            </a:r>
          </a:p>
          <a:p>
            <a:pPr>
              <a:buNone/>
            </a:pPr>
            <a:r>
              <a:rPr lang="en-US" sz="2000" dirty="0" smtClean="0">
                <a:latin typeface="Consolas" pitchFamily="49" charset="0"/>
              </a:rPr>
              <a:t> </a:t>
            </a:r>
          </a:p>
          <a:p>
            <a:pPr>
              <a:buNone/>
            </a:pPr>
            <a:r>
              <a:rPr lang="en-US" sz="2000" dirty="0" smtClean="0">
                <a:latin typeface="Consolas" pitchFamily="49" charset="0"/>
              </a:rPr>
              <a:t>	hr = D3D10CreateDevice1(</a:t>
            </a:r>
          </a:p>
          <a:p>
            <a:pPr>
              <a:buNone/>
            </a:pPr>
            <a:r>
              <a:rPr lang="en-US" sz="2000" dirty="0" smtClean="0">
                <a:latin typeface="Consolas" pitchFamily="49" charset="0"/>
              </a:rPr>
              <a:t>		NULL,</a:t>
            </a:r>
          </a:p>
          <a:p>
            <a:pPr>
              <a:buNone/>
            </a:pPr>
            <a:r>
              <a:rPr lang="en-US" sz="2000" dirty="0" smtClean="0">
                <a:latin typeface="Consolas" pitchFamily="49" charset="0"/>
              </a:rPr>
              <a:t>		</a:t>
            </a:r>
            <a:r>
              <a:rPr lang="en-US" sz="2000" b="1" dirty="0" smtClean="0">
                <a:solidFill>
                  <a:srgbClr val="C00000"/>
                </a:solidFill>
                <a:latin typeface="Consolas" pitchFamily="49" charset="0"/>
              </a:rPr>
              <a:t>D3D10_DRIVER_TYPE_SOFTWARE,</a:t>
            </a:r>
          </a:p>
          <a:p>
            <a:pPr>
              <a:buNone/>
            </a:pPr>
            <a:r>
              <a:rPr lang="en-US" sz="2000" dirty="0" smtClean="0">
                <a:latin typeface="Consolas" pitchFamily="49" charset="0"/>
              </a:rPr>
              <a:t>		</a:t>
            </a:r>
            <a:r>
              <a:rPr lang="en-US" sz="2000" dirty="0" err="1" smtClean="0">
                <a:latin typeface="Consolas" pitchFamily="49" charset="0"/>
              </a:rPr>
              <a:t>hWarp</a:t>
            </a:r>
            <a:r>
              <a:rPr lang="en-US" sz="2000" dirty="0" smtClean="0">
                <a:latin typeface="Consolas" pitchFamily="49" charset="0"/>
              </a:rPr>
              <a:t>,</a:t>
            </a:r>
          </a:p>
          <a:p>
            <a:pPr>
              <a:buNone/>
            </a:pPr>
            <a:r>
              <a:rPr lang="en-US" sz="2000" dirty="0" smtClean="0">
                <a:latin typeface="Consolas" pitchFamily="49" charset="0"/>
              </a:rPr>
              <a:t>		0,</a:t>
            </a:r>
          </a:p>
          <a:p>
            <a:pPr>
              <a:buNone/>
            </a:pPr>
            <a:r>
              <a:rPr lang="en-US" sz="2000" dirty="0" smtClean="0">
                <a:latin typeface="Consolas" pitchFamily="49" charset="0"/>
              </a:rPr>
              <a:t>		D3D10_FEATURE_LEVEL_10_1,</a:t>
            </a:r>
          </a:p>
          <a:p>
            <a:pPr>
              <a:buNone/>
            </a:pPr>
            <a:r>
              <a:rPr lang="en-US" sz="2000" dirty="0" smtClean="0">
                <a:latin typeface="Consolas" pitchFamily="49" charset="0"/>
              </a:rPr>
              <a:t>		D3D10_1_SDK_VERSION,</a:t>
            </a:r>
          </a:p>
          <a:p>
            <a:pPr>
              <a:buNone/>
            </a:pPr>
            <a:r>
              <a:rPr lang="en-US" sz="2000" dirty="0" smtClean="0">
                <a:latin typeface="Consolas" pitchFamily="49" charset="0"/>
              </a:rPr>
              <a:t>		&amp;</a:t>
            </a:r>
            <a:r>
              <a:rPr lang="en-US" sz="2000" dirty="0" err="1" smtClean="0">
                <a:latin typeface="Consolas" pitchFamily="49" charset="0"/>
              </a:rPr>
              <a:t>pDevice</a:t>
            </a:r>
            <a:endParaRPr lang="en-US" sz="2000" dirty="0" smtClean="0">
              <a:latin typeface="Consolas" pitchFamily="49" charset="0"/>
            </a:endParaRPr>
          </a:p>
          <a:p>
            <a:pPr>
              <a:buNone/>
            </a:pPr>
            <a:r>
              <a:rPr lang="en-US" sz="2000" dirty="0" smtClean="0">
                <a:latin typeface="Consolas" pitchFamily="49" charset="0"/>
              </a:rPr>
              <a:t>      		);</a:t>
            </a:r>
          </a:p>
          <a:p>
            <a:pPr>
              <a:buNone/>
            </a:pPr>
            <a:r>
              <a:rPr lang="en-US" sz="2000" dirty="0" smtClean="0">
                <a:latin typeface="Consolas" pitchFamily="49" charset="0"/>
              </a:rPr>
              <a:t>}</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endParaRPr kumimoji="1" lang="ja-JP" altLang="en-US"/>
          </a:p>
        </p:txBody>
      </p:sp>
      <p:sp>
        <p:nvSpPr>
          <p:cNvPr id="7" name="サブタイトル 6"/>
          <p:cNvSpPr>
            <a:spLocks noGrp="1"/>
          </p:cNvSpPr>
          <p:nvPr>
            <p:ph type="subTitle" idx="1"/>
          </p:nvPr>
        </p:nvSpPr>
        <p:spPr/>
        <p:txBody>
          <a:bodyPr/>
          <a:lstStyle/>
          <a:p>
            <a:endParaRPr kumimoji="1" lang="ja-JP" altLang="en-US"/>
          </a:p>
        </p:txBody>
      </p:sp>
      <p:sp>
        <p:nvSpPr>
          <p:cNvPr id="8" name="テキスト プレースホルダ 7"/>
          <p:cNvSpPr>
            <a:spLocks noGrp="1"/>
          </p:cNvSpPr>
          <p:nvPr>
            <p:ph type="body" sz="quarter" idx="10"/>
          </p:nvPr>
        </p:nvSpPr>
        <p:spPr/>
        <p:txBody>
          <a:bodyPr/>
          <a:lstStyle/>
          <a:p>
            <a:r>
              <a:rPr kumimoji="1" altLang="ja-JP" dirty="0" smtClean="0"/>
              <a:t>Direct3D 11</a:t>
            </a:r>
            <a:endParaRPr kumimoji="1" lang="ja-JP" alt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eaLnBrk="1" hangingPunct="1">
              <a:defRPr/>
            </a:pPr>
            <a:r>
              <a:rPr lang="en-US" dirty="0" smtClean="0"/>
              <a:t>DirectX </a:t>
            </a:r>
            <a:r>
              <a:rPr lang="ja-JP" altLang="en-US" dirty="0" smtClean="0"/>
              <a:t>テクノロジー</a:t>
            </a:r>
            <a:endParaRPr lang="en-US" dirty="0" smtClean="0"/>
          </a:p>
        </p:txBody>
      </p:sp>
      <p:grpSp>
        <p:nvGrpSpPr>
          <p:cNvPr id="2" name="Group 14"/>
          <p:cNvGrpSpPr>
            <a:grpSpLocks/>
          </p:cNvGrpSpPr>
          <p:nvPr/>
        </p:nvGrpSpPr>
        <p:grpSpPr bwMode="auto">
          <a:xfrm>
            <a:off x="1284288" y="4149725"/>
            <a:ext cx="2814637" cy="1398588"/>
            <a:chOff x="434" y="2000"/>
            <a:chExt cx="1773" cy="881"/>
          </a:xfrm>
        </p:grpSpPr>
        <p:grpSp>
          <p:nvGrpSpPr>
            <p:cNvPr id="3" name="Group 12"/>
            <p:cNvGrpSpPr>
              <a:grpSpLocks/>
            </p:cNvGrpSpPr>
            <p:nvPr/>
          </p:nvGrpSpPr>
          <p:grpSpPr bwMode="auto">
            <a:xfrm>
              <a:off x="434" y="2000"/>
              <a:ext cx="1773" cy="623"/>
              <a:chOff x="282" y="1524"/>
              <a:chExt cx="3130" cy="1099"/>
            </a:xfrm>
          </p:grpSpPr>
          <p:pic>
            <p:nvPicPr>
              <p:cNvPr id="10265" name="Picture 4" descr="blue circle shadow bevel"/>
              <p:cNvPicPr>
                <a:picLocks noChangeAspect="1" noChangeArrowheads="1"/>
              </p:cNvPicPr>
              <p:nvPr/>
            </p:nvPicPr>
            <p:blipFill>
              <a:blip r:embed="rId3"/>
              <a:srcRect/>
              <a:stretch>
                <a:fillRect/>
              </a:stretch>
            </p:blipFill>
            <p:spPr bwMode="auto">
              <a:xfrm>
                <a:off x="1197" y="1542"/>
                <a:ext cx="1081" cy="1081"/>
              </a:xfrm>
              <a:prstGeom prst="rect">
                <a:avLst/>
              </a:prstGeom>
              <a:noFill/>
              <a:ln w="9525">
                <a:noFill/>
                <a:miter lim="800000"/>
                <a:headEnd/>
                <a:tailEnd/>
              </a:ln>
            </p:spPr>
          </p:pic>
          <p:pic>
            <p:nvPicPr>
              <p:cNvPr id="10266" name="Picture 8" descr="purple square"/>
              <p:cNvPicPr>
                <a:picLocks noChangeAspect="1" noChangeArrowheads="1"/>
              </p:cNvPicPr>
              <p:nvPr/>
            </p:nvPicPr>
            <p:blipFill>
              <a:blip r:embed="rId4"/>
              <a:srcRect/>
              <a:stretch>
                <a:fillRect/>
              </a:stretch>
            </p:blipFill>
            <p:spPr bwMode="auto">
              <a:xfrm>
                <a:off x="282" y="1638"/>
                <a:ext cx="891" cy="891"/>
              </a:xfrm>
              <a:prstGeom prst="rect">
                <a:avLst/>
              </a:prstGeom>
              <a:noFill/>
              <a:ln w="9525">
                <a:noFill/>
                <a:miter lim="800000"/>
                <a:headEnd/>
                <a:tailEnd/>
              </a:ln>
            </p:spPr>
          </p:pic>
          <p:pic>
            <p:nvPicPr>
              <p:cNvPr id="10267" name="Picture 11" descr="Metallic edge Avacado Triangles Equilateral s"/>
              <p:cNvPicPr>
                <a:picLocks noChangeAspect="1" noChangeArrowheads="1"/>
              </p:cNvPicPr>
              <p:nvPr/>
            </p:nvPicPr>
            <p:blipFill>
              <a:blip r:embed="rId5"/>
              <a:srcRect/>
              <a:stretch>
                <a:fillRect/>
              </a:stretch>
            </p:blipFill>
            <p:spPr bwMode="auto">
              <a:xfrm>
                <a:off x="2207" y="1524"/>
                <a:ext cx="1205" cy="1068"/>
              </a:xfrm>
              <a:prstGeom prst="rect">
                <a:avLst/>
              </a:prstGeom>
              <a:noFill/>
              <a:ln w="9525">
                <a:noFill/>
                <a:miter lim="800000"/>
                <a:headEnd/>
                <a:tailEnd/>
              </a:ln>
            </p:spPr>
          </p:pic>
        </p:grpSp>
        <p:sp>
          <p:nvSpPr>
            <p:cNvPr id="469005" name="Text Box 13"/>
            <p:cNvSpPr txBox="1">
              <a:spLocks noChangeArrowheads="1"/>
            </p:cNvSpPr>
            <p:nvPr/>
          </p:nvSpPr>
          <p:spPr bwMode="auto">
            <a:xfrm>
              <a:off x="892" y="2625"/>
              <a:ext cx="861" cy="256"/>
            </a:xfrm>
            <a:prstGeom prst="rect">
              <a:avLst/>
            </a:prstGeom>
            <a:noFill/>
            <a:ln w="12700" algn="ctr">
              <a:noFill/>
              <a:miter lim="800000"/>
              <a:headEnd/>
              <a:tailEnd/>
            </a:ln>
            <a:effectLst/>
          </p:spPr>
          <p:txBody>
            <a:bodyPr wrap="none">
              <a:spAutoFit/>
            </a:bodyPr>
            <a:lstStyle/>
            <a:p>
              <a:pPr>
                <a:defRPr/>
              </a:pPr>
              <a:r>
                <a:rPr lang="en-US" dirty="0">
                  <a:effectLst>
                    <a:outerShdw blurRad="38100" dist="38100" dir="2700000" algn="tl">
                      <a:srgbClr val="000000"/>
                    </a:outerShdw>
                  </a:effectLst>
                </a:rPr>
                <a:t>Direct2D</a:t>
              </a:r>
            </a:p>
          </p:txBody>
        </p:sp>
      </p:grpSp>
      <p:grpSp>
        <p:nvGrpSpPr>
          <p:cNvPr id="4" name="Group 45"/>
          <p:cNvGrpSpPr>
            <a:grpSpLocks/>
          </p:cNvGrpSpPr>
          <p:nvPr/>
        </p:nvGrpSpPr>
        <p:grpSpPr bwMode="auto">
          <a:xfrm>
            <a:off x="1127125" y="2401888"/>
            <a:ext cx="3052763" cy="1746250"/>
            <a:chOff x="3206" y="800"/>
            <a:chExt cx="1923" cy="1100"/>
          </a:xfrm>
        </p:grpSpPr>
        <p:grpSp>
          <p:nvGrpSpPr>
            <p:cNvPr id="5" name="Group 44"/>
            <p:cNvGrpSpPr>
              <a:grpSpLocks/>
            </p:cNvGrpSpPr>
            <p:nvPr/>
          </p:nvGrpSpPr>
          <p:grpSpPr bwMode="auto">
            <a:xfrm>
              <a:off x="3206" y="800"/>
              <a:ext cx="1923" cy="904"/>
              <a:chOff x="3206" y="800"/>
              <a:chExt cx="1923" cy="904"/>
            </a:xfrm>
          </p:grpSpPr>
          <p:pic>
            <p:nvPicPr>
              <p:cNvPr id="10260" name="Picture 15" descr="Blue Embossed Cylinder"/>
              <p:cNvPicPr>
                <a:picLocks noChangeAspect="1" noChangeArrowheads="1"/>
              </p:cNvPicPr>
              <p:nvPr/>
            </p:nvPicPr>
            <p:blipFill>
              <a:blip r:embed="rId6"/>
              <a:srcRect/>
              <a:stretch>
                <a:fillRect/>
              </a:stretch>
            </p:blipFill>
            <p:spPr bwMode="auto">
              <a:xfrm>
                <a:off x="3828" y="800"/>
                <a:ext cx="723" cy="904"/>
              </a:xfrm>
              <a:prstGeom prst="rect">
                <a:avLst/>
              </a:prstGeom>
              <a:noFill/>
              <a:ln w="9525">
                <a:noFill/>
                <a:miter lim="800000"/>
                <a:headEnd/>
                <a:tailEnd/>
              </a:ln>
            </p:spPr>
          </p:pic>
          <p:pic>
            <p:nvPicPr>
              <p:cNvPr id="10261" name="Picture 18" descr="5 magenta slab stack"/>
              <p:cNvPicPr>
                <a:picLocks noChangeAspect="1" noChangeArrowheads="1"/>
              </p:cNvPicPr>
              <p:nvPr/>
            </p:nvPicPr>
            <p:blipFill>
              <a:blip r:embed="rId7"/>
              <a:srcRect/>
              <a:stretch>
                <a:fillRect/>
              </a:stretch>
            </p:blipFill>
            <p:spPr bwMode="auto">
              <a:xfrm>
                <a:off x="3206" y="957"/>
                <a:ext cx="625" cy="679"/>
              </a:xfrm>
              <a:prstGeom prst="rect">
                <a:avLst/>
              </a:prstGeom>
              <a:noFill/>
              <a:ln w="9525">
                <a:noFill/>
                <a:miter lim="800000"/>
                <a:headEnd/>
                <a:tailEnd/>
              </a:ln>
            </p:spPr>
          </p:pic>
          <p:pic>
            <p:nvPicPr>
              <p:cNvPr id="10262" name="Picture 19" descr="3D green triangle"/>
              <p:cNvPicPr>
                <a:picLocks noChangeAspect="1" noChangeArrowheads="1"/>
              </p:cNvPicPr>
              <p:nvPr/>
            </p:nvPicPr>
            <p:blipFill>
              <a:blip r:embed="rId8"/>
              <a:srcRect/>
              <a:stretch>
                <a:fillRect/>
              </a:stretch>
            </p:blipFill>
            <p:spPr bwMode="auto">
              <a:xfrm>
                <a:off x="4536" y="994"/>
                <a:ext cx="593" cy="592"/>
              </a:xfrm>
              <a:prstGeom prst="rect">
                <a:avLst/>
              </a:prstGeom>
              <a:noFill/>
              <a:ln w="9525">
                <a:noFill/>
                <a:miter lim="800000"/>
                <a:headEnd/>
                <a:tailEnd/>
              </a:ln>
            </p:spPr>
          </p:pic>
        </p:grpSp>
        <p:sp>
          <p:nvSpPr>
            <p:cNvPr id="469016" name="Text Box 24"/>
            <p:cNvSpPr txBox="1">
              <a:spLocks noChangeArrowheads="1"/>
            </p:cNvSpPr>
            <p:nvPr/>
          </p:nvSpPr>
          <p:spPr bwMode="auto">
            <a:xfrm>
              <a:off x="3743" y="1644"/>
              <a:ext cx="861" cy="256"/>
            </a:xfrm>
            <a:prstGeom prst="rect">
              <a:avLst/>
            </a:prstGeom>
            <a:noFill/>
            <a:ln w="12700" algn="ctr">
              <a:noFill/>
              <a:miter lim="800000"/>
              <a:headEnd/>
              <a:tailEnd/>
            </a:ln>
            <a:effectLst/>
          </p:spPr>
          <p:txBody>
            <a:bodyPr wrap="none">
              <a:spAutoFit/>
            </a:bodyPr>
            <a:lstStyle/>
            <a:p>
              <a:pPr>
                <a:defRPr/>
              </a:pPr>
              <a:r>
                <a:rPr lang="en-US" dirty="0">
                  <a:effectLst>
                    <a:outerShdw blurRad="38100" dist="38100" dir="2700000" algn="tl">
                      <a:srgbClr val="000000"/>
                    </a:outerShdw>
                  </a:effectLst>
                </a:rPr>
                <a:t>Direct3D</a:t>
              </a:r>
            </a:p>
          </p:txBody>
        </p:sp>
      </p:grpSp>
      <p:grpSp>
        <p:nvGrpSpPr>
          <p:cNvPr id="6" name="Group 42"/>
          <p:cNvGrpSpPr>
            <a:grpSpLocks/>
          </p:cNvGrpSpPr>
          <p:nvPr/>
        </p:nvGrpSpPr>
        <p:grpSpPr bwMode="auto">
          <a:xfrm>
            <a:off x="4751388" y="4167182"/>
            <a:ext cx="3100387" cy="1398585"/>
            <a:chOff x="126" y="1894"/>
            <a:chExt cx="1953" cy="881"/>
          </a:xfrm>
        </p:grpSpPr>
        <p:grpSp>
          <p:nvGrpSpPr>
            <p:cNvPr id="7" name="Group 41"/>
            <p:cNvGrpSpPr>
              <a:grpSpLocks/>
            </p:cNvGrpSpPr>
            <p:nvPr/>
          </p:nvGrpSpPr>
          <p:grpSpPr bwMode="auto">
            <a:xfrm>
              <a:off x="126" y="1894"/>
              <a:ext cx="1953" cy="541"/>
              <a:chOff x="126" y="1894"/>
              <a:chExt cx="1953" cy="541"/>
            </a:xfrm>
          </p:grpSpPr>
          <p:sp>
            <p:nvSpPr>
              <p:cNvPr id="10252" name="Text Box 30"/>
              <p:cNvSpPr txBox="1">
                <a:spLocks noChangeArrowheads="1"/>
              </p:cNvSpPr>
              <p:nvPr/>
            </p:nvSpPr>
            <p:spPr bwMode="auto">
              <a:xfrm>
                <a:off x="197" y="1894"/>
                <a:ext cx="1863" cy="498"/>
              </a:xfrm>
              <a:prstGeom prst="rect">
                <a:avLst/>
              </a:prstGeom>
              <a:noFill/>
              <a:ln w="12700" algn="ctr">
                <a:noFill/>
                <a:miter lim="800000"/>
                <a:headEnd/>
                <a:tailEnd/>
              </a:ln>
            </p:spPr>
            <p:txBody>
              <a:bodyPr wrap="none">
                <a:spAutoFit/>
              </a:bodyPr>
              <a:lstStyle/>
              <a:p>
                <a:r>
                  <a:rPr lang="en-US" sz="5400" dirty="0" err="1">
                    <a:effectLst/>
                    <a:latin typeface="Segoe Semibold" pitchFamily="34" charset="0"/>
                  </a:rPr>
                  <a:t>Segoe</a:t>
                </a:r>
                <a:r>
                  <a:rPr lang="en-US" sz="5400" dirty="0">
                    <a:effectLst/>
                    <a:latin typeface="Segoe Semibold" pitchFamily="34" charset="0"/>
                  </a:rPr>
                  <a:t> UI</a:t>
                </a:r>
              </a:p>
            </p:txBody>
          </p:sp>
          <p:grpSp>
            <p:nvGrpSpPr>
              <p:cNvPr id="8" name="Group 40"/>
              <p:cNvGrpSpPr>
                <a:grpSpLocks/>
              </p:cNvGrpSpPr>
              <p:nvPr/>
            </p:nvGrpSpPr>
            <p:grpSpPr bwMode="auto">
              <a:xfrm>
                <a:off x="126" y="2024"/>
                <a:ext cx="1953" cy="411"/>
                <a:chOff x="126" y="2024"/>
                <a:chExt cx="1953" cy="411"/>
              </a:xfrm>
            </p:grpSpPr>
            <p:sp>
              <p:nvSpPr>
                <p:cNvPr id="469028" name="Line 36"/>
                <p:cNvSpPr>
                  <a:spLocks noChangeShapeType="1"/>
                </p:cNvSpPr>
                <p:nvPr/>
              </p:nvSpPr>
              <p:spPr bwMode="auto">
                <a:xfrm>
                  <a:off x="196" y="2114"/>
                  <a:ext cx="1883" cy="0"/>
                </a:xfrm>
                <a:prstGeom prst="line">
                  <a:avLst/>
                </a:prstGeom>
                <a:noFill/>
                <a:ln w="12700">
                  <a:solidFill>
                    <a:srgbClr val="FFFF00"/>
                  </a:solidFill>
                  <a:prstDash val="dash"/>
                  <a:round/>
                  <a:headEnd/>
                  <a:tailEnd/>
                </a:ln>
                <a:effectLst/>
              </p:spPr>
              <p:txBody>
                <a:bodyPr anchor="ctr"/>
                <a:lstStyle/>
                <a:p>
                  <a:pPr>
                    <a:defRPr/>
                  </a:pPr>
                  <a:endParaRPr lang="en-US"/>
                </a:p>
              </p:txBody>
            </p:sp>
            <p:sp>
              <p:nvSpPr>
                <p:cNvPr id="469029" name="Line 37"/>
                <p:cNvSpPr>
                  <a:spLocks noChangeShapeType="1"/>
                </p:cNvSpPr>
                <p:nvPr/>
              </p:nvSpPr>
              <p:spPr bwMode="auto">
                <a:xfrm>
                  <a:off x="194" y="2343"/>
                  <a:ext cx="1883" cy="0"/>
                </a:xfrm>
                <a:prstGeom prst="line">
                  <a:avLst/>
                </a:prstGeom>
                <a:noFill/>
                <a:ln w="12700">
                  <a:solidFill>
                    <a:srgbClr val="FFFF00"/>
                  </a:solidFill>
                  <a:prstDash val="dash"/>
                  <a:round/>
                  <a:headEnd/>
                  <a:tailEnd/>
                </a:ln>
                <a:effectLst/>
              </p:spPr>
              <p:txBody>
                <a:bodyPr anchor="ctr"/>
                <a:lstStyle/>
                <a:p>
                  <a:pPr>
                    <a:defRPr/>
                  </a:pPr>
                  <a:endParaRPr lang="en-US"/>
                </a:p>
              </p:txBody>
            </p:sp>
            <p:sp>
              <p:nvSpPr>
                <p:cNvPr id="469030" name="Line 38"/>
                <p:cNvSpPr>
                  <a:spLocks noChangeShapeType="1"/>
                </p:cNvSpPr>
                <p:nvPr/>
              </p:nvSpPr>
              <p:spPr bwMode="auto">
                <a:xfrm>
                  <a:off x="658" y="2435"/>
                  <a:ext cx="548" cy="0"/>
                </a:xfrm>
                <a:prstGeom prst="line">
                  <a:avLst/>
                </a:prstGeom>
                <a:noFill/>
                <a:ln w="12700">
                  <a:solidFill>
                    <a:srgbClr val="FFFF00"/>
                  </a:solidFill>
                  <a:prstDash val="dash"/>
                  <a:round/>
                  <a:headEnd/>
                  <a:tailEnd/>
                </a:ln>
                <a:effectLst/>
              </p:spPr>
              <p:txBody>
                <a:bodyPr anchor="ctr"/>
                <a:lstStyle/>
                <a:p>
                  <a:pPr>
                    <a:defRPr/>
                  </a:pPr>
                  <a:endParaRPr lang="en-US"/>
                </a:p>
              </p:txBody>
            </p:sp>
            <p:sp>
              <p:nvSpPr>
                <p:cNvPr id="469031" name="Line 39"/>
                <p:cNvSpPr>
                  <a:spLocks noChangeShapeType="1"/>
                </p:cNvSpPr>
                <p:nvPr/>
              </p:nvSpPr>
              <p:spPr bwMode="auto">
                <a:xfrm>
                  <a:off x="126" y="2024"/>
                  <a:ext cx="548" cy="0"/>
                </a:xfrm>
                <a:prstGeom prst="line">
                  <a:avLst/>
                </a:prstGeom>
                <a:noFill/>
                <a:ln w="12700">
                  <a:solidFill>
                    <a:srgbClr val="FFFF00"/>
                  </a:solidFill>
                  <a:prstDash val="dash"/>
                  <a:round/>
                  <a:headEnd/>
                  <a:tailEnd/>
                </a:ln>
                <a:effectLst/>
              </p:spPr>
              <p:txBody>
                <a:bodyPr anchor="ctr"/>
                <a:lstStyle/>
                <a:p>
                  <a:pPr>
                    <a:defRPr/>
                  </a:pPr>
                  <a:endParaRPr lang="en-US"/>
                </a:p>
              </p:txBody>
            </p:sp>
          </p:grpSp>
        </p:grpSp>
        <p:sp>
          <p:nvSpPr>
            <p:cNvPr id="469023" name="Rectangle 31"/>
            <p:cNvSpPr>
              <a:spLocks noChangeArrowheads="1"/>
            </p:cNvSpPr>
            <p:nvPr/>
          </p:nvSpPr>
          <p:spPr bwMode="auto">
            <a:xfrm>
              <a:off x="561" y="2519"/>
              <a:ext cx="1081" cy="256"/>
            </a:xfrm>
            <a:prstGeom prst="rect">
              <a:avLst/>
            </a:prstGeom>
            <a:noFill/>
            <a:ln w="12700" algn="ctr">
              <a:noFill/>
              <a:miter lim="800000"/>
              <a:headEnd/>
              <a:tailEnd/>
            </a:ln>
            <a:effectLst/>
          </p:spPr>
          <p:txBody>
            <a:bodyPr wrap="none">
              <a:spAutoFit/>
            </a:bodyPr>
            <a:lstStyle/>
            <a:p>
              <a:pPr>
                <a:defRPr/>
              </a:pPr>
              <a:r>
                <a:rPr lang="en-US" dirty="0">
                  <a:effectLst>
                    <a:outerShdw blurRad="38100" dist="38100" dir="2700000" algn="tl">
                      <a:srgbClr val="000000"/>
                    </a:outerShdw>
                  </a:effectLst>
                </a:rPr>
                <a:t>DirectWrite</a:t>
              </a:r>
            </a:p>
          </p:txBody>
        </p:sp>
      </p:grpSp>
      <p:grpSp>
        <p:nvGrpSpPr>
          <p:cNvPr id="9" name="Group 30"/>
          <p:cNvGrpSpPr>
            <a:grpSpLocks/>
          </p:cNvGrpSpPr>
          <p:nvPr/>
        </p:nvGrpSpPr>
        <p:grpSpPr bwMode="auto">
          <a:xfrm>
            <a:off x="5108575" y="2395538"/>
            <a:ext cx="2806700" cy="1824037"/>
            <a:chOff x="4135651" y="1466625"/>
            <a:chExt cx="2807866" cy="1823809"/>
          </a:xfrm>
        </p:grpSpPr>
        <p:sp>
          <p:nvSpPr>
            <p:cNvPr id="469019" name="Rectangle 27"/>
            <p:cNvSpPr>
              <a:spLocks noChangeArrowheads="1"/>
            </p:cNvSpPr>
            <p:nvPr/>
          </p:nvSpPr>
          <p:spPr bwMode="auto">
            <a:xfrm>
              <a:off x="4135651" y="2887259"/>
              <a:ext cx="2450531" cy="403175"/>
            </a:xfrm>
            <a:prstGeom prst="rect">
              <a:avLst/>
            </a:prstGeom>
            <a:noFill/>
            <a:ln w="12700" algn="ctr">
              <a:noFill/>
              <a:miter lim="800000"/>
              <a:headEnd/>
              <a:tailEnd/>
            </a:ln>
            <a:effectLst/>
          </p:spPr>
          <p:txBody>
            <a:bodyPr>
              <a:spAutoFit/>
            </a:bodyPr>
            <a:lstStyle/>
            <a:p>
              <a:pPr>
                <a:defRPr/>
              </a:pPr>
              <a:r>
                <a:rPr lang="en-US" dirty="0">
                  <a:effectLst>
                    <a:outerShdw blurRad="38100" dist="38100" dir="2700000" algn="tl">
                      <a:srgbClr val="000000"/>
                    </a:outerShdw>
                  </a:effectLst>
                </a:rPr>
                <a:t>DXVA &amp; WIC</a:t>
              </a:r>
            </a:p>
          </p:txBody>
        </p:sp>
        <p:pic>
          <p:nvPicPr>
            <p:cNvPr id="10248" name="Picture 32" descr="professional"/>
            <p:cNvPicPr>
              <a:picLocks noChangeAspect="1" noChangeArrowheads="1"/>
            </p:cNvPicPr>
            <p:nvPr/>
          </p:nvPicPr>
          <p:blipFill>
            <a:blip r:embed="rId9"/>
            <a:srcRect/>
            <a:stretch>
              <a:fillRect/>
            </a:stretch>
          </p:blipFill>
          <p:spPr bwMode="auto">
            <a:xfrm>
              <a:off x="4224790" y="1714047"/>
              <a:ext cx="996950" cy="1100138"/>
            </a:xfrm>
            <a:prstGeom prst="rect">
              <a:avLst/>
            </a:prstGeom>
            <a:noFill/>
            <a:ln w="9525">
              <a:noFill/>
              <a:miter lim="800000"/>
              <a:headEnd/>
              <a:tailEnd/>
            </a:ln>
          </p:spPr>
        </p:pic>
        <p:pic>
          <p:nvPicPr>
            <p:cNvPr id="10249" name="Picture 34" descr="3dicons"/>
            <p:cNvPicPr>
              <a:picLocks noChangeAspect="1" noChangeArrowheads="1"/>
            </p:cNvPicPr>
            <p:nvPr/>
          </p:nvPicPr>
          <p:blipFill>
            <a:blip r:embed="rId10"/>
            <a:srcRect l="58258" r="18446"/>
            <a:stretch>
              <a:fillRect/>
            </a:stretch>
          </p:blipFill>
          <p:spPr bwMode="auto">
            <a:xfrm>
              <a:off x="4990892" y="1466625"/>
              <a:ext cx="1952625" cy="16081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64" presetClass="path" presetSubtype="0" accel="50000" decel="50000" fill="hold" nodeType="withEffect">
                                  <p:stCondLst>
                                    <p:cond delay="0"/>
                                  </p:stCondLst>
                                  <p:childTnLst>
                                    <p:animMotion origin="layout" path="M 1.94444E-6 1.50289E-6 L 1.94444E-6 -0.15145 " pathEditMode="relative" rAng="0" ptsTypes="AA">
                                      <p:cBhvr>
                                        <p:cTn id="12" dur="500" fill="hold"/>
                                        <p:tgtEl>
                                          <p:spTgt spid="9"/>
                                        </p:tgtEl>
                                        <p:attrNameLst>
                                          <p:attrName>ppt_x</p:attrName>
                                          <p:attrName>ppt_y</p:attrName>
                                        </p:attrNameLst>
                                      </p:cBhvr>
                                      <p:rCtr x="0" y="-76"/>
                                    </p:animMotion>
                                  </p:childTnLst>
                                </p:cTn>
                              </p:par>
                              <p:par>
                                <p:cTn id="13" presetID="64" presetClass="path" presetSubtype="0" accel="50000" decel="50000" fill="hold" nodeType="withEffect">
                                  <p:stCondLst>
                                    <p:cond delay="0"/>
                                  </p:stCondLst>
                                  <p:childTnLst>
                                    <p:animMotion origin="layout" path="M -4.16667E-6 -4.21965E-6 L -4.16667E-6 -0.14913 " pathEditMode="relative" rAng="0" ptsTypes="AA">
                                      <p:cBhvr>
                                        <p:cTn id="14" dur="500" fill="hold"/>
                                        <p:tgtEl>
                                          <p:spTgt spid="4"/>
                                        </p:tgtEl>
                                        <p:attrNameLst>
                                          <p:attrName>ppt_x</p:attrName>
                                          <p:attrName>ppt_y</p:attrName>
                                        </p:attrNameLst>
                                      </p:cBhvr>
                                      <p:rCtr x="0" y="-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altLang="ja-JP" dirty="0" smtClean="0"/>
              <a:t>Direct3D 11</a:t>
            </a:r>
            <a:endParaRPr kumimoji="1" lang="ja-JP" altLang="en-US" dirty="0"/>
          </a:p>
        </p:txBody>
      </p:sp>
      <p:sp>
        <p:nvSpPr>
          <p:cNvPr id="6" name="コンテンツ プレースホルダ 5"/>
          <p:cNvSpPr>
            <a:spLocks noGrp="1"/>
          </p:cNvSpPr>
          <p:nvPr>
            <p:ph idx="1"/>
          </p:nvPr>
        </p:nvSpPr>
        <p:spPr>
          <a:xfrm>
            <a:off x="381000" y="1412875"/>
            <a:ext cx="8382000" cy="3151632"/>
          </a:xfrm>
        </p:spPr>
        <p:txBody>
          <a:bodyPr/>
          <a:lstStyle/>
          <a:p>
            <a:r>
              <a:rPr kumimoji="1" lang="ja-JP" altLang="en-US" dirty="0" smtClean="0"/>
              <a:t>テセレーション</a:t>
            </a:r>
            <a:endParaRPr kumimoji="1" lang="en-US" altLang="ja-JP" dirty="0" smtClean="0"/>
          </a:p>
          <a:p>
            <a:r>
              <a:rPr kumimoji="1" lang="ja-JP" altLang="en-US" dirty="0" smtClean="0"/>
              <a:t>マルチスレッド</a:t>
            </a:r>
            <a:endParaRPr kumimoji="1" lang="en-US" altLang="ja-JP" dirty="0" smtClean="0"/>
          </a:p>
          <a:p>
            <a:r>
              <a:rPr lang="ja-JP" altLang="en-US" dirty="0" smtClean="0"/>
              <a:t>動的シェーダ リンク</a:t>
            </a:r>
            <a:endParaRPr lang="en-US" altLang="ja-JP" dirty="0" smtClean="0"/>
          </a:p>
          <a:p>
            <a:r>
              <a:rPr kumimoji="1" lang="ja-JP" altLang="en-US" dirty="0" smtClean="0"/>
              <a:t>テクスチャ圧縮の改善</a:t>
            </a:r>
            <a:endParaRPr kumimoji="1" lang="en-US" altLang="ja-JP" dirty="0" smtClean="0"/>
          </a:p>
          <a:p>
            <a:r>
              <a:rPr lang="ja-JP" altLang="en-US" dirty="0" smtClean="0"/>
              <a:t>コンピュート シェーダ</a:t>
            </a:r>
            <a:endParaRPr lang="en-US" altLang="ja-JP" dirty="0" smtClean="0"/>
          </a:p>
          <a:p>
            <a:endParaRPr kumimoji="1" lang="ja-JP" altLang="en-US"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52400"/>
            <a:ext cx="8375946" cy="664797"/>
          </a:xfrm>
        </p:spPr>
        <p:txBody>
          <a:bodyPr/>
          <a:lstStyle/>
          <a:p>
            <a:r>
              <a:rPr dirty="0" smtClean="0"/>
              <a:t>Direct3D11 </a:t>
            </a:r>
            <a:r>
              <a:rPr lang="ja-JP" altLang="en-US" dirty="0" smtClean="0"/>
              <a:t>パイプライン</a:t>
            </a:r>
            <a:endParaRPr lang="en-US" dirty="0"/>
          </a:p>
        </p:txBody>
      </p:sp>
      <p:sp>
        <p:nvSpPr>
          <p:cNvPr id="5" name="Content Placeholder 2"/>
          <p:cNvSpPr txBox="1">
            <a:spLocks/>
          </p:cNvSpPr>
          <p:nvPr/>
        </p:nvSpPr>
        <p:spPr>
          <a:xfrm>
            <a:off x="4267200" y="1229547"/>
            <a:ext cx="4448204" cy="3492879"/>
          </a:xfrm>
          <a:prstGeom prst="rect">
            <a:avLst/>
          </a:prstGeom>
        </p:spPr>
        <p:txBody>
          <a:bodyPr vert="horz" wrap="square" lIns="0" tIns="0" rIns="0" bIns="0" rtlCol="0">
            <a:spAutoFit/>
          </a:bodyPr>
          <a:lstStyle/>
          <a:p>
            <a:pPr marL="393700" marR="0" lvl="0" indent="-393700" algn="ctr" defTabSz="914363" rtl="0" eaLnBrk="1" fontAlgn="auto" latinLnBrk="0" hangingPunct="1">
              <a:lnSpc>
                <a:spcPct val="78000"/>
              </a:lnSpc>
              <a:spcBef>
                <a:spcPct val="20000"/>
              </a:spcBef>
              <a:spcAft>
                <a:spcPts val="800"/>
              </a:spcAft>
              <a:buClr>
                <a:schemeClr val="tx1"/>
              </a:buClr>
              <a:buSzPct val="80000"/>
              <a:buFont typeface="Wingdings" pitchFamily="2" charset="2"/>
              <a:buNone/>
              <a:tabLst/>
              <a:defRPr/>
            </a:pP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Direct3D 10 </a:t>
            </a:r>
            <a:b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br>
            <a:r>
              <a:rPr kumimoji="0" lang="ja-JP" alt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パイプライン</a:t>
            </a:r>
            <a:endPar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0" marR="0" lvl="0" indent="-393700" algn="ctr" defTabSz="914363" rtl="0" eaLnBrk="1" fontAlgn="auto" latinLnBrk="0" hangingPunct="1">
              <a:lnSpc>
                <a:spcPct val="78000"/>
              </a:lnSpc>
              <a:spcBef>
                <a:spcPct val="20000"/>
              </a:spcBef>
              <a:spcAft>
                <a:spcPts val="800"/>
              </a:spcAft>
              <a:buClr>
                <a:schemeClr val="tx1"/>
              </a:buClr>
              <a:buSzPct val="80000"/>
              <a:buFont typeface="Wingdings" pitchFamily="2" charset="2"/>
              <a:buNone/>
              <a:tabLst/>
              <a:defRPr/>
            </a:pPr>
            <a:r>
              <a:rPr kumimoji="0" lang="ja-JP" altLang="en-US" sz="3200" dirty="0" smtClean="0">
                <a:gradFill>
                  <a:gsLst>
                    <a:gs pos="0">
                      <a:schemeClr val="tx1"/>
                    </a:gs>
                    <a:gs pos="86000">
                      <a:schemeClr val="tx1"/>
                    </a:gs>
                  </a:gsLst>
                  <a:lin ang="5400000" scaled="0"/>
                </a:gradFill>
              </a:rPr>
              <a:t>＋</a:t>
            </a:r>
            <a:endParaRPr kumimoji="0" lang="en-US" altLang="ja-JP" sz="3200" dirty="0" smtClean="0">
              <a:gradFill>
                <a:gsLst>
                  <a:gs pos="0">
                    <a:schemeClr val="tx1"/>
                  </a:gs>
                  <a:gs pos="86000">
                    <a:schemeClr val="tx1"/>
                  </a:gs>
                </a:gsLst>
                <a:lin ang="5400000" scaled="0"/>
              </a:gradFill>
            </a:endParaRPr>
          </a:p>
          <a:p>
            <a:pPr marL="0" marR="0" lvl="0" indent="-393700" algn="ctr" defTabSz="914363" rtl="0" eaLnBrk="1" fontAlgn="auto" latinLnBrk="0" hangingPunct="1">
              <a:lnSpc>
                <a:spcPct val="78000"/>
              </a:lnSpc>
              <a:spcBef>
                <a:spcPct val="20000"/>
              </a:spcBef>
              <a:spcAft>
                <a:spcPts val="800"/>
              </a:spcAft>
              <a:buClr>
                <a:schemeClr val="tx1"/>
              </a:buClr>
              <a:buSzPct val="80000"/>
              <a:buFont typeface="Wingdings" pitchFamily="2" charset="2"/>
              <a:buNone/>
              <a:tabLst/>
              <a:defRPr/>
            </a:pPr>
            <a:r>
              <a:rPr kumimoji="0" lang="ja-JP" altLang="en-US" sz="3200" dirty="0" smtClean="0">
                <a:gradFill>
                  <a:gsLst>
                    <a:gs pos="0">
                      <a:schemeClr val="tx1"/>
                    </a:gs>
                    <a:gs pos="86000">
                      <a:schemeClr val="tx1"/>
                    </a:gs>
                  </a:gsLst>
                  <a:lin ang="5400000" scaled="0"/>
                </a:gradFill>
              </a:rPr>
              <a:t>テセレーション用の</a:t>
            </a:r>
            <a:r>
              <a:rPr kumimoji="0" lang="en-US" altLang="ja-JP" sz="3200" dirty="0" smtClean="0">
                <a:gradFill>
                  <a:gsLst>
                    <a:gs pos="0">
                      <a:schemeClr val="tx1"/>
                    </a:gs>
                    <a:gs pos="86000">
                      <a:schemeClr val="tx1"/>
                    </a:gs>
                  </a:gsLst>
                  <a:lin ang="5400000" scaled="0"/>
                </a:gradFill>
              </a:rPr>
              <a:t/>
            </a:r>
            <a:br>
              <a:rPr kumimoji="0" lang="en-US" altLang="ja-JP" sz="3200" dirty="0" smtClean="0">
                <a:gradFill>
                  <a:gsLst>
                    <a:gs pos="0">
                      <a:schemeClr val="tx1"/>
                    </a:gs>
                    <a:gs pos="86000">
                      <a:schemeClr val="tx1"/>
                    </a:gs>
                  </a:gsLst>
                  <a:lin ang="5400000" scaled="0"/>
                </a:gradFill>
              </a:rPr>
            </a:br>
            <a:r>
              <a:rPr kumimoji="0" lang="en-US" altLang="ja-JP" sz="3200" dirty="0" smtClean="0">
                <a:gradFill>
                  <a:gsLst>
                    <a:gs pos="0">
                      <a:schemeClr val="tx1"/>
                    </a:gs>
                    <a:gs pos="86000">
                      <a:schemeClr val="tx1"/>
                    </a:gs>
                  </a:gsLst>
                  <a:lin ang="5400000" scaled="0"/>
                </a:gradFill>
              </a:rPr>
              <a:t>3</a:t>
            </a:r>
            <a:r>
              <a:rPr kumimoji="0" lang="ja-JP" altLang="en-US" sz="3200" dirty="0" err="1" smtClean="0">
                <a:gradFill>
                  <a:gsLst>
                    <a:gs pos="0">
                      <a:schemeClr val="tx1"/>
                    </a:gs>
                    <a:gs pos="86000">
                      <a:schemeClr val="tx1"/>
                    </a:gs>
                  </a:gsLst>
                  <a:lin ang="5400000" scaled="0"/>
                </a:gradFill>
              </a:rPr>
              <a:t>つの</a:t>
            </a:r>
            <a:r>
              <a:rPr kumimoji="0" lang="ja-JP" altLang="en-US" sz="3200" dirty="0" smtClean="0">
                <a:gradFill>
                  <a:gsLst>
                    <a:gs pos="0">
                      <a:schemeClr val="tx1"/>
                    </a:gs>
                    <a:gs pos="86000">
                      <a:schemeClr val="tx1"/>
                    </a:gs>
                  </a:gsLst>
                  <a:lin ang="5400000" scaled="0"/>
                </a:gradFill>
              </a:rPr>
              <a:t>新しいステージ</a:t>
            </a:r>
            <a:endParaRPr kumimoji="0" lang="en-US" altLang="ja-JP" sz="3200" dirty="0" smtClean="0">
              <a:gradFill>
                <a:gsLst>
                  <a:gs pos="0">
                    <a:schemeClr val="tx1"/>
                  </a:gs>
                  <a:gs pos="86000">
                    <a:schemeClr val="tx1"/>
                  </a:gs>
                </a:gsLst>
                <a:lin ang="5400000" scaled="0"/>
              </a:gradFill>
            </a:endParaRPr>
          </a:p>
          <a:p>
            <a:pPr marL="0" marR="0" lvl="0" indent="-393700" algn="ctr" defTabSz="914363" rtl="0" eaLnBrk="1" fontAlgn="auto" latinLnBrk="0" hangingPunct="1">
              <a:lnSpc>
                <a:spcPct val="78000"/>
              </a:lnSpc>
              <a:spcBef>
                <a:spcPct val="20000"/>
              </a:spcBef>
              <a:spcAft>
                <a:spcPts val="800"/>
              </a:spcAft>
              <a:buClr>
                <a:schemeClr val="tx1"/>
              </a:buClr>
              <a:buSzPct val="80000"/>
              <a:buFont typeface="Wingdings" pitchFamily="2" charset="2"/>
              <a:buNone/>
              <a:tabLst/>
              <a:defRPr/>
            </a:pPr>
            <a:r>
              <a:rPr kumimoji="0" lang="ja-JP" alt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a:t>
            </a:r>
            <a:endParaRPr kumimoji="0" lang="en-US" altLang="ja-JP"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0" marR="0" lvl="0" indent="-393700" algn="ctr" defTabSz="914363" rtl="0" eaLnBrk="1" fontAlgn="auto" latinLnBrk="0" hangingPunct="1">
              <a:lnSpc>
                <a:spcPct val="78000"/>
              </a:lnSpc>
              <a:spcBef>
                <a:spcPct val="20000"/>
              </a:spcBef>
              <a:spcAft>
                <a:spcPts val="800"/>
              </a:spcAft>
              <a:buClr>
                <a:schemeClr val="tx1"/>
              </a:buClr>
              <a:buSzPct val="80000"/>
              <a:buFont typeface="Wingdings" pitchFamily="2" charset="2"/>
              <a:buNone/>
              <a:tabLst/>
              <a:defRPr/>
            </a:pPr>
            <a:r>
              <a:rPr kumimoji="0" lang="ja-JP" altLang="en-US" sz="3200" dirty="0" smtClean="0">
                <a:gradFill>
                  <a:gsLst>
                    <a:gs pos="0">
                      <a:schemeClr val="tx1"/>
                    </a:gs>
                    <a:gs pos="86000">
                      <a:schemeClr val="tx1"/>
                    </a:gs>
                  </a:gsLst>
                  <a:lin ang="5400000" scaled="0"/>
                </a:gradFill>
              </a:rPr>
              <a:t>コンピュート シェーダ</a:t>
            </a:r>
            <a:endPar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p:txBody>
      </p:sp>
      <p:sp>
        <p:nvSpPr>
          <p:cNvPr id="6" name="Rectangle 5"/>
          <p:cNvSpPr/>
          <p:nvPr/>
        </p:nvSpPr>
        <p:spPr>
          <a:xfrm>
            <a:off x="609600" y="1066800"/>
            <a:ext cx="1752600"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Input Assembler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ounded Rectangle 6"/>
          <p:cNvSpPr/>
          <p:nvPr/>
        </p:nvSpPr>
        <p:spPr>
          <a:xfrm>
            <a:off x="609600" y="1524000"/>
            <a:ext cx="1752600" cy="3810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Vertex Shader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ounded Rectangle 7"/>
          <p:cNvSpPr/>
          <p:nvPr/>
        </p:nvSpPr>
        <p:spPr>
          <a:xfrm>
            <a:off x="609600" y="5029200"/>
            <a:ext cx="1752600" cy="3810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Pixel Shader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le 8"/>
          <p:cNvSpPr/>
          <p:nvPr/>
        </p:nvSpPr>
        <p:spPr>
          <a:xfrm>
            <a:off x="609600" y="2057400"/>
            <a:ext cx="1752600" cy="5334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Hull</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Shader</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09600" y="4572000"/>
            <a:ext cx="1752600"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Rasterizer</a:t>
            </a:r>
          </a:p>
        </p:txBody>
      </p:sp>
      <p:sp>
        <p:nvSpPr>
          <p:cNvPr id="11" name="Rectangle 10"/>
          <p:cNvSpPr/>
          <p:nvPr/>
        </p:nvSpPr>
        <p:spPr>
          <a:xfrm>
            <a:off x="609600" y="5486400"/>
            <a:ext cx="1752600"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Output Merger</a:t>
            </a:r>
          </a:p>
        </p:txBody>
      </p:sp>
      <p:sp>
        <p:nvSpPr>
          <p:cNvPr id="12" name="Rectangle 11"/>
          <p:cNvSpPr/>
          <p:nvPr/>
        </p:nvSpPr>
        <p:spPr>
          <a:xfrm>
            <a:off x="609600" y="2819400"/>
            <a:ext cx="1752600" cy="3810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Tessellator</a:t>
            </a:r>
          </a:p>
        </p:txBody>
      </p:sp>
      <p:sp>
        <p:nvSpPr>
          <p:cNvPr id="13" name="Content Placeholder 22"/>
          <p:cNvSpPr txBox="1">
            <a:spLocks/>
          </p:cNvSpPr>
          <p:nvPr/>
        </p:nvSpPr>
        <p:spPr>
          <a:xfrm>
            <a:off x="609600" y="3429000"/>
            <a:ext cx="1752600" cy="5334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ysClr val="window" lastClr="FFFFFF"/>
                </a:solidFill>
                <a:effectLst/>
                <a:uLnTx/>
                <a:uFillTx/>
                <a:latin typeface="Calibri"/>
                <a:ea typeface="+mn-ea"/>
                <a:cs typeface="+mn-cs"/>
              </a:rPr>
              <a:t>Domain </a:t>
            </a:r>
            <a:r>
              <a:rPr kumimoji="0" lang="en-US" sz="1800" b="1" i="0" u="none" strike="noStrike" kern="1200" cap="none" spc="0" normalizeH="0" baseline="0" noProof="0" dirty="0" err="1" smtClean="0">
                <a:ln>
                  <a:noFill/>
                </a:ln>
                <a:solidFill>
                  <a:sysClr val="window" lastClr="FFFFFF"/>
                </a:solidFill>
                <a:effectLst/>
                <a:uLnTx/>
                <a:uFillTx/>
                <a:latin typeface="Calibri"/>
                <a:ea typeface="+mn-ea"/>
                <a:cs typeface="+mn-cs"/>
              </a:rPr>
              <a:t>Shader</a:t>
            </a:r>
            <a:endParaRPr kumimoji="0" lang="en-US" sz="18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4" name="Rounded Rectangle 13"/>
          <p:cNvSpPr/>
          <p:nvPr/>
        </p:nvSpPr>
        <p:spPr>
          <a:xfrm>
            <a:off x="609600" y="4114800"/>
            <a:ext cx="1752600" cy="3810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Geometry Shader</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ight Arrow 14"/>
          <p:cNvSpPr/>
          <p:nvPr/>
        </p:nvSpPr>
        <p:spPr>
          <a:xfrm>
            <a:off x="2438400" y="3962400"/>
            <a:ext cx="1600200" cy="685800"/>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Stream Output</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ounded Rectangle 49"/>
          <p:cNvSpPr/>
          <p:nvPr/>
        </p:nvSpPr>
        <p:spPr>
          <a:xfrm>
            <a:off x="6934200" y="4800600"/>
            <a:ext cx="1752600" cy="9144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Compute </a:t>
            </a:r>
            <a:r>
              <a:rPr kumimoji="0" lang="en-US" sz="1800" b="1" i="0" u="none" strike="noStrike" kern="1200" cap="none" spc="0" normalizeH="0" baseline="0" noProof="0" dirty="0" err="1" smtClean="0">
                <a:ln>
                  <a:noFill/>
                </a:ln>
                <a:solidFill>
                  <a:prstClr val="white"/>
                </a:solidFill>
                <a:effectLst/>
                <a:uLnTx/>
                <a:uFillTx/>
                <a:latin typeface="Calibri"/>
                <a:ea typeface="+mn-ea"/>
                <a:cs typeface="+mn-cs"/>
              </a:rPr>
              <a:t>Shader</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lowchart: Magnetic Disk 50"/>
          <p:cNvSpPr/>
          <p:nvPr/>
        </p:nvSpPr>
        <p:spPr bwMode="auto">
          <a:xfrm>
            <a:off x="3810000" y="4800600"/>
            <a:ext cx="1676400" cy="914400"/>
          </a:xfrm>
          <a:prstGeom prst="flowChartMagneticDisk">
            <a:avLst/>
          </a:prstGeom>
          <a:solidFill>
            <a:srgbClr val="FF9900"/>
          </a:solidFill>
          <a:ln w="12700" cap="flat" cmpd="sng" algn="ctr">
            <a:solidFill>
              <a:schemeClr val="tx2">
                <a:lumMod val="75000"/>
              </a:schemeClr>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Trebuchet MS" pitchFamily="34" charset="0"/>
              </a:rPr>
              <a:t>Data Structure</a:t>
            </a:r>
          </a:p>
        </p:txBody>
      </p:sp>
      <p:sp>
        <p:nvSpPr>
          <p:cNvPr id="18" name="Right Arrow 52"/>
          <p:cNvSpPr/>
          <p:nvPr/>
        </p:nvSpPr>
        <p:spPr>
          <a:xfrm>
            <a:off x="2514600" y="4876800"/>
            <a:ext cx="1219200" cy="685800"/>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ight Arrow 53"/>
          <p:cNvSpPr/>
          <p:nvPr/>
        </p:nvSpPr>
        <p:spPr>
          <a:xfrm>
            <a:off x="5638800" y="4876800"/>
            <a:ext cx="1219200" cy="685800"/>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bg/>
                                          </p:spTgt>
                                        </p:tgtEl>
                                        <p:attrNameLst>
                                          <p:attrName>style.visibility</p:attrName>
                                        </p:attrNameLst>
                                      </p:cBhvr>
                                      <p:to>
                                        <p:strVal val="visible"/>
                                      </p:to>
                                    </p:set>
                                    <p:animEffect transition="in" filter="fade">
                                      <p:cBhvr>
                                        <p:cTn id="13" dur="500"/>
                                        <p:tgtEl>
                                          <p:spTgt spid="1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build="p" animBg="1"/>
      <p:bldP spid="16"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26325"/>
          </a:xfrm>
        </p:spPr>
        <p:txBody>
          <a:bodyPr/>
          <a:lstStyle/>
          <a:p>
            <a:r>
              <a:rPr kumimoji="1" altLang="ja-JP" sz="4400" dirty="0" smtClean="0"/>
              <a:t>Direct3D 11 Technical Preview</a:t>
            </a:r>
            <a:endParaRPr kumimoji="1" lang="ja-JP" altLang="en-US" sz="4400" dirty="0"/>
          </a:p>
        </p:txBody>
      </p:sp>
      <p:sp>
        <p:nvSpPr>
          <p:cNvPr id="3" name="テキスト プレースホルダ 2"/>
          <p:cNvSpPr>
            <a:spLocks noGrp="1"/>
          </p:cNvSpPr>
          <p:nvPr>
            <p:ph type="body" sz="quarter" idx="10"/>
          </p:nvPr>
        </p:nvSpPr>
        <p:spPr>
          <a:xfrm>
            <a:off x="381000" y="1411552"/>
            <a:ext cx="8382000" cy="443198"/>
          </a:xfrm>
        </p:spPr>
        <p:txBody>
          <a:bodyPr/>
          <a:lstStyle/>
          <a:p>
            <a:r>
              <a:rPr kumimoji="1" lang="en-US" altLang="ja-JP" dirty="0" smtClean="0"/>
              <a:t>DirectX SDK (November 2008)</a:t>
            </a:r>
            <a:endParaRPr kumimoji="1" lang="ja-JP" altLang="en-US"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テキスト プレースホルダ 3"/>
          <p:cNvSpPr>
            <a:spLocks noGrp="1"/>
          </p:cNvSpPr>
          <p:nvPr>
            <p:ph type="body" sz="quarter" idx="10"/>
          </p:nvPr>
        </p:nvSpPr>
        <p:spPr/>
        <p:txBody>
          <a:bodyPr/>
          <a:lstStyle/>
          <a:p>
            <a:r>
              <a:rPr kumimoji="1" altLang="ja-JP" dirty="0" smtClean="0"/>
              <a:t>Appendix</a:t>
            </a:r>
            <a:endParaRPr kumimoji="1" lang="ja-JP" alt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Windows7 </a:t>
            </a:r>
            <a:r>
              <a:rPr lang="ja-JP" altLang="en-US" dirty="0" smtClean="0"/>
              <a:t>色深度</a:t>
            </a:r>
            <a:endParaRPr lang="en-US" dirty="0"/>
          </a:p>
        </p:txBody>
      </p:sp>
      <p:sp>
        <p:nvSpPr>
          <p:cNvPr id="3" name="Content Placeholder 2"/>
          <p:cNvSpPr>
            <a:spLocks noGrp="1"/>
          </p:cNvSpPr>
          <p:nvPr>
            <p:ph idx="1"/>
          </p:nvPr>
        </p:nvSpPr>
        <p:spPr>
          <a:xfrm>
            <a:off x="381000" y="1412875"/>
            <a:ext cx="8382000" cy="1249573"/>
          </a:xfrm>
        </p:spPr>
        <p:txBody>
          <a:bodyPr/>
          <a:lstStyle/>
          <a:p>
            <a:r>
              <a:rPr lang="en-US" sz="2800" dirty="0" smtClean="0">
                <a:latin typeface="メイリオ" pitchFamily="50" charset="-128"/>
                <a:ea typeface="メイリオ" pitchFamily="50" charset="-128"/>
              </a:rPr>
              <a:t>WIC, WCS, DXGI</a:t>
            </a:r>
            <a:r>
              <a:rPr lang="ja-JP" altLang="en-US" sz="2800" dirty="0" smtClean="0">
                <a:latin typeface="メイリオ" pitchFamily="50" charset="-128"/>
                <a:ea typeface="メイリオ" pitchFamily="50" charset="-128"/>
              </a:rPr>
              <a:t> に</a:t>
            </a:r>
            <a:r>
              <a:rPr lang="en-US" altLang="ja-JP" sz="2800" dirty="0" smtClean="0">
                <a:latin typeface="メイリオ" pitchFamily="50" charset="-128"/>
                <a:ea typeface="メイリオ" pitchFamily="50" charset="-128"/>
              </a:rPr>
              <a:t>3</a:t>
            </a:r>
            <a:r>
              <a:rPr lang="ja-JP" altLang="en-US" sz="2800" dirty="0" err="1" smtClean="0">
                <a:latin typeface="メイリオ" pitchFamily="50" charset="-128"/>
                <a:ea typeface="メイリオ" pitchFamily="50" charset="-128"/>
              </a:rPr>
              <a:t>つの</a:t>
            </a:r>
            <a:r>
              <a:rPr lang="ja-JP" altLang="en-US" sz="2800" dirty="0" smtClean="0">
                <a:latin typeface="メイリオ" pitchFamily="50" charset="-128"/>
                <a:ea typeface="メイリオ" pitchFamily="50" charset="-128"/>
              </a:rPr>
              <a:t>新しいフォーマット サポートが追加</a:t>
            </a:r>
            <a:endParaRPr lang="en-US" sz="2800" dirty="0" smtClean="0">
              <a:latin typeface="メイリオ" pitchFamily="50" charset="-128"/>
              <a:ea typeface="メイリオ" pitchFamily="50" charset="-128"/>
            </a:endParaRPr>
          </a:p>
          <a:p>
            <a:r>
              <a:rPr lang="ja-JP" altLang="en-US" sz="2800" dirty="0" smtClean="0">
                <a:latin typeface="メイリオ" pitchFamily="50" charset="-128"/>
                <a:ea typeface="メイリオ" pitchFamily="50" charset="-128"/>
              </a:rPr>
              <a:t>フルスクリーンとオーバーレイモードで動作</a:t>
            </a:r>
            <a:endParaRPr lang="en-US" sz="2800" dirty="0">
              <a:latin typeface="メイリオ" pitchFamily="50" charset="-128"/>
              <a:ea typeface="メイリオ" pitchFamily="50" charset="-128"/>
            </a:endParaRPr>
          </a:p>
        </p:txBody>
      </p:sp>
      <p:graphicFrame>
        <p:nvGraphicFramePr>
          <p:cNvPr id="5" name="Table 4"/>
          <p:cNvGraphicFramePr>
            <a:graphicFrameLocks noGrp="1"/>
          </p:cNvGraphicFramePr>
          <p:nvPr/>
        </p:nvGraphicFramePr>
        <p:xfrm>
          <a:off x="571470" y="2773885"/>
          <a:ext cx="8429685" cy="3535475"/>
        </p:xfrm>
        <a:graphic>
          <a:graphicData uri="http://schemas.openxmlformats.org/drawingml/2006/table">
            <a:tbl>
              <a:tblPr firstRow="1" bandRow="1">
                <a:tableStyleId>{5C22544A-7EE6-4342-B048-85BDC9FD1C3A}</a:tableStyleId>
              </a:tblPr>
              <a:tblGrid>
                <a:gridCol w="1950579"/>
                <a:gridCol w="2264264"/>
                <a:gridCol w="2646397"/>
                <a:gridCol w="1568445"/>
              </a:tblGrid>
              <a:tr h="462338">
                <a:tc>
                  <a:txBody>
                    <a:bodyPr/>
                    <a:lstStyle/>
                    <a:p>
                      <a:endParaRPr lang="en-US" dirty="0">
                        <a:latin typeface="メイリオ" pitchFamily="50" charset="-128"/>
                        <a:ea typeface="メイリオ" pitchFamily="50" charset="-128"/>
                      </a:endParaRPr>
                    </a:p>
                  </a:txBody>
                  <a:tcPr/>
                </a:tc>
                <a:tc>
                  <a:txBody>
                    <a:bodyPr/>
                    <a:lstStyle/>
                    <a:p>
                      <a:r>
                        <a:rPr lang="en-US" dirty="0" smtClean="0">
                          <a:latin typeface="メイリオ" pitchFamily="50" charset="-128"/>
                          <a:ea typeface="メイリオ" pitchFamily="50" charset="-128"/>
                        </a:rPr>
                        <a:t>10 </a:t>
                      </a:r>
                      <a:r>
                        <a:rPr lang="en-US" dirty="0" err="1" smtClean="0">
                          <a:latin typeface="メイリオ" pitchFamily="50" charset="-128"/>
                          <a:ea typeface="メイリオ" pitchFamily="50" charset="-128"/>
                        </a:rPr>
                        <a:t>bpc</a:t>
                      </a:r>
                      <a:r>
                        <a:rPr lang="en-US" baseline="0" dirty="0" smtClean="0">
                          <a:latin typeface="メイリオ" pitchFamily="50" charset="-128"/>
                          <a:ea typeface="メイリオ" pitchFamily="50" charset="-128"/>
                        </a:rPr>
                        <a:t> sRGB</a:t>
                      </a:r>
                      <a:endParaRPr lang="en-US" dirty="0">
                        <a:latin typeface="メイリオ" pitchFamily="50" charset="-128"/>
                        <a:ea typeface="メイリオ" pitchFamily="50" charset="-128"/>
                      </a:endParaRPr>
                    </a:p>
                  </a:txBody>
                  <a:tcPr/>
                </a:tc>
                <a:tc>
                  <a:txBody>
                    <a:bodyPr/>
                    <a:lstStyle/>
                    <a:p>
                      <a:r>
                        <a:rPr lang="en-US" dirty="0" smtClean="0">
                          <a:latin typeface="メイリオ" pitchFamily="50" charset="-128"/>
                          <a:ea typeface="メイリオ" pitchFamily="50" charset="-128"/>
                        </a:rPr>
                        <a:t>10 </a:t>
                      </a:r>
                      <a:r>
                        <a:rPr lang="en-US" dirty="0" err="1" smtClean="0">
                          <a:latin typeface="メイリオ" pitchFamily="50" charset="-128"/>
                          <a:ea typeface="メイリオ" pitchFamily="50" charset="-128"/>
                        </a:rPr>
                        <a:t>bpc</a:t>
                      </a:r>
                      <a:r>
                        <a:rPr lang="en-US" dirty="0" smtClean="0">
                          <a:latin typeface="メイリオ" pitchFamily="50" charset="-128"/>
                          <a:ea typeface="メイリオ" pitchFamily="50" charset="-128"/>
                        </a:rPr>
                        <a:t> XR</a:t>
                      </a:r>
                      <a:endParaRPr lang="en-US" dirty="0">
                        <a:latin typeface="メイリオ" pitchFamily="50" charset="-128"/>
                        <a:ea typeface="メイリオ" pitchFamily="50" charset="-128"/>
                      </a:endParaRPr>
                    </a:p>
                  </a:txBody>
                  <a:tcPr/>
                </a:tc>
                <a:tc>
                  <a:txBody>
                    <a:bodyPr/>
                    <a:lstStyle/>
                    <a:p>
                      <a:r>
                        <a:rPr lang="en-US" dirty="0" smtClean="0">
                          <a:latin typeface="メイリオ" pitchFamily="50" charset="-128"/>
                          <a:ea typeface="メイリオ" pitchFamily="50" charset="-128"/>
                        </a:rPr>
                        <a:t>16bpc HDR</a:t>
                      </a:r>
                      <a:endParaRPr lang="en-US" dirty="0">
                        <a:latin typeface="メイリオ" pitchFamily="50" charset="-128"/>
                        <a:ea typeface="メイリオ" pitchFamily="50" charset="-128"/>
                      </a:endParaRPr>
                    </a:p>
                  </a:txBody>
                  <a:tcPr/>
                </a:tc>
              </a:tr>
              <a:tr h="719579">
                <a:tc>
                  <a:txBody>
                    <a:bodyPr/>
                    <a:lstStyle/>
                    <a:p>
                      <a:r>
                        <a:rPr lang="ja-JP" altLang="en-US" dirty="0" smtClean="0">
                          <a:latin typeface="メイリオ" pitchFamily="50" charset="-128"/>
                          <a:ea typeface="メイリオ" pitchFamily="50" charset="-128"/>
                        </a:rPr>
                        <a:t>精度</a:t>
                      </a:r>
                      <a:endParaRPr lang="en-US" dirty="0">
                        <a:latin typeface="メイリオ" pitchFamily="50" charset="-128"/>
                        <a:ea typeface="メイリオ" pitchFamily="50" charset="-128"/>
                      </a:endParaRPr>
                    </a:p>
                  </a:txBody>
                  <a:tcPr/>
                </a:tc>
                <a:tc>
                  <a:txBody>
                    <a:bodyPr/>
                    <a:lstStyle/>
                    <a:p>
                      <a:r>
                        <a:rPr lang="ja-JP" altLang="en-US" dirty="0" smtClean="0">
                          <a:latin typeface="メイリオ" pitchFamily="50" charset="-128"/>
                          <a:ea typeface="メイリオ" pitchFamily="50" charset="-128"/>
                        </a:rPr>
                        <a:t>高</a:t>
                      </a:r>
                      <a:r>
                        <a:rPr lang="en-US"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医療、技術</a:t>
                      </a:r>
                      <a:r>
                        <a:rPr lang="en-US" dirty="0" smtClean="0">
                          <a:latin typeface="メイリオ" pitchFamily="50" charset="-128"/>
                          <a:ea typeface="メイリオ" pitchFamily="50" charset="-128"/>
                        </a:rPr>
                        <a:t>)</a:t>
                      </a:r>
                      <a:endParaRPr lang="en-US" dirty="0">
                        <a:latin typeface="メイリオ" pitchFamily="50" charset="-128"/>
                        <a:ea typeface="メイリオ" pitchFamily="50" charset="-128"/>
                      </a:endParaRPr>
                    </a:p>
                  </a:txBody>
                  <a:tcPr/>
                </a:tc>
                <a:tc>
                  <a:txBody>
                    <a:bodyPr/>
                    <a:lstStyle/>
                    <a:p>
                      <a:r>
                        <a:rPr lang="en-US" dirty="0" smtClean="0">
                          <a:latin typeface="メイリオ" pitchFamily="50" charset="-128"/>
                          <a:ea typeface="メイリオ" pitchFamily="50" charset="-128"/>
                        </a:rPr>
                        <a:t>8-bit</a:t>
                      </a:r>
                      <a:r>
                        <a:rPr lang="ja-JP" altLang="en-US" dirty="0" smtClean="0">
                          <a:latin typeface="メイリオ" pitchFamily="50" charset="-128"/>
                          <a:ea typeface="メイリオ" pitchFamily="50" charset="-128"/>
                        </a:rPr>
                        <a:t>と同じ</a:t>
                      </a:r>
                      <a:endParaRPr lang="en-US" dirty="0">
                        <a:latin typeface="メイリオ" pitchFamily="50" charset="-128"/>
                        <a:ea typeface="メイリオ" pitchFamily="50" charset="-128"/>
                      </a:endParaRPr>
                    </a:p>
                  </a:txBody>
                  <a:tcPr/>
                </a:tc>
                <a:tc>
                  <a:txBody>
                    <a:bodyPr/>
                    <a:lstStyle/>
                    <a:p>
                      <a:r>
                        <a:rPr lang="ja-JP" altLang="en-US" dirty="0" smtClean="0">
                          <a:latin typeface="メイリオ" pitchFamily="50" charset="-128"/>
                          <a:ea typeface="メイリオ" pitchFamily="50" charset="-128"/>
                        </a:rPr>
                        <a:t>高</a:t>
                      </a:r>
                      <a:endParaRPr lang="en-US" dirty="0">
                        <a:latin typeface="メイリオ" pitchFamily="50" charset="-128"/>
                        <a:ea typeface="メイリオ" pitchFamily="50" charset="-128"/>
                      </a:endParaRPr>
                    </a:p>
                  </a:txBody>
                  <a:tcPr/>
                </a:tc>
              </a:tr>
              <a:tr h="719579">
                <a:tc>
                  <a:txBody>
                    <a:bodyPr/>
                    <a:lstStyle/>
                    <a:p>
                      <a:r>
                        <a:rPr lang="ja-JP" altLang="en-US" dirty="0" smtClean="0">
                          <a:latin typeface="メイリオ" pitchFamily="50" charset="-128"/>
                          <a:ea typeface="メイリオ" pitchFamily="50" charset="-128"/>
                        </a:rPr>
                        <a:t>色再現域（</a:t>
                      </a:r>
                      <a:r>
                        <a:rPr lang="en-US" altLang="ja-JP" dirty="0" smtClean="0">
                          <a:latin typeface="メイリオ" pitchFamily="50" charset="-128"/>
                          <a:ea typeface="メイリオ" pitchFamily="50" charset="-128"/>
                        </a:rPr>
                        <a:t>gamut</a:t>
                      </a:r>
                      <a:r>
                        <a:rPr lang="ja-JP" altLang="en-US" dirty="0" smtClean="0">
                          <a:latin typeface="メイリオ" pitchFamily="50" charset="-128"/>
                          <a:ea typeface="メイリオ" pitchFamily="50" charset="-128"/>
                        </a:rPr>
                        <a:t>）</a:t>
                      </a:r>
                      <a:endParaRPr lang="en-US" dirty="0">
                        <a:latin typeface="メイリオ" pitchFamily="50" charset="-128"/>
                        <a:ea typeface="メイリオ" pitchFamily="50" charset="-128"/>
                      </a:endParaRPr>
                    </a:p>
                  </a:txBody>
                  <a:tcPr/>
                </a:tc>
                <a:tc>
                  <a:txBody>
                    <a:bodyPr/>
                    <a:lstStyle/>
                    <a:p>
                      <a:r>
                        <a:rPr lang="en-US" dirty="0" err="1" smtClean="0">
                          <a:latin typeface="メイリオ" pitchFamily="50" charset="-128"/>
                          <a:ea typeface="メイリオ" pitchFamily="50" charset="-128"/>
                        </a:rPr>
                        <a:t>sRGB</a:t>
                      </a:r>
                      <a:r>
                        <a:rPr lang="en-US"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現在のカメラセンサーより低い</a:t>
                      </a:r>
                      <a:r>
                        <a:rPr lang="en-US" dirty="0" smtClean="0">
                          <a:latin typeface="メイリオ" pitchFamily="50" charset="-128"/>
                          <a:ea typeface="メイリオ" pitchFamily="50" charset="-128"/>
                        </a:rPr>
                        <a:t>)</a:t>
                      </a:r>
                      <a:endParaRPr lang="en-US" dirty="0">
                        <a:latin typeface="メイリオ" pitchFamily="50" charset="-128"/>
                        <a:ea typeface="メイリオ" pitchFamily="50" charset="-128"/>
                      </a:endParaRPr>
                    </a:p>
                  </a:txBody>
                  <a:tcPr/>
                </a:tc>
                <a:tc>
                  <a:txBody>
                    <a:bodyPr/>
                    <a:lstStyle/>
                    <a:p>
                      <a:r>
                        <a:rPr lang="ja-JP" altLang="en-US" dirty="0" smtClean="0">
                          <a:latin typeface="メイリオ" pitchFamily="50" charset="-128"/>
                          <a:ea typeface="メイリオ" pitchFamily="50" charset="-128"/>
                        </a:rPr>
                        <a:t>現在のカメラ、テレビと一致</a:t>
                      </a:r>
                      <a:r>
                        <a:rPr lang="en-US" dirty="0" smtClean="0">
                          <a:latin typeface="メイリオ" pitchFamily="50" charset="-128"/>
                          <a:ea typeface="メイリオ" pitchFamily="50" charset="-128"/>
                        </a:rPr>
                        <a:t> (ex. </a:t>
                      </a:r>
                      <a:r>
                        <a:rPr lang="en-US" dirty="0" err="1" smtClean="0">
                          <a:latin typeface="メイリオ" pitchFamily="50" charset="-128"/>
                          <a:ea typeface="メイリオ" pitchFamily="50" charset="-128"/>
                        </a:rPr>
                        <a:t>xvYCC</a:t>
                      </a:r>
                      <a:r>
                        <a:rPr lang="en-US" dirty="0" smtClean="0">
                          <a:latin typeface="メイリオ" pitchFamily="50" charset="-128"/>
                          <a:ea typeface="メイリオ" pitchFamily="50" charset="-128"/>
                        </a:rPr>
                        <a:t>)</a:t>
                      </a:r>
                    </a:p>
                    <a:p>
                      <a:r>
                        <a:rPr lang="ja-JP" altLang="en-US" dirty="0" smtClean="0">
                          <a:latin typeface="メイリオ" pitchFamily="50" charset="-128"/>
                          <a:ea typeface="メイリオ" pitchFamily="50" charset="-128"/>
                        </a:rPr>
                        <a:t>人間の資格をカバー</a:t>
                      </a:r>
                      <a:endParaRPr lang="en-US" dirty="0">
                        <a:latin typeface="メイリオ" pitchFamily="50" charset="-128"/>
                        <a:ea typeface="メイリオ" pitchFamily="50" charset="-128"/>
                      </a:endParaRPr>
                    </a:p>
                  </a:txBody>
                  <a:tcPr/>
                </a:tc>
                <a:tc>
                  <a:txBody>
                    <a:bodyPr/>
                    <a:lstStyle/>
                    <a:p>
                      <a:r>
                        <a:rPr lang="ja-JP" altLang="en-US" dirty="0" smtClean="0">
                          <a:latin typeface="メイリオ" pitchFamily="50" charset="-128"/>
                          <a:ea typeface="メイリオ" pitchFamily="50" charset="-128"/>
                        </a:rPr>
                        <a:t>高</a:t>
                      </a:r>
                      <a:endParaRPr lang="en-US" dirty="0">
                        <a:latin typeface="メイリオ" pitchFamily="50" charset="-128"/>
                        <a:ea typeface="メイリオ" pitchFamily="50" charset="-128"/>
                      </a:endParaRPr>
                    </a:p>
                  </a:txBody>
                  <a:tcPr/>
                </a:tc>
              </a:tr>
              <a:tr h="719579">
                <a:tc>
                  <a:txBody>
                    <a:bodyPr/>
                    <a:lstStyle/>
                    <a:p>
                      <a:r>
                        <a:rPr lang="ja-JP" altLang="en-US" dirty="0" smtClean="0">
                          <a:latin typeface="メイリオ" pitchFamily="50" charset="-128"/>
                          <a:ea typeface="メイリオ" pitchFamily="50" charset="-128"/>
                        </a:rPr>
                        <a:t>帯域幅</a:t>
                      </a:r>
                      <a:endParaRPr lang="en-US" dirty="0">
                        <a:latin typeface="メイリオ" pitchFamily="50" charset="-128"/>
                        <a:ea typeface="メイリオ" pitchFamily="50" charset="-128"/>
                      </a:endParaRPr>
                    </a:p>
                  </a:txBody>
                  <a:tcPr/>
                </a:tc>
                <a:tc>
                  <a:txBody>
                    <a:bodyPr/>
                    <a:lstStyle/>
                    <a:p>
                      <a:r>
                        <a:rPr lang="ja-JP" altLang="en-US" dirty="0" smtClean="0">
                          <a:latin typeface="メイリオ" pitchFamily="50" charset="-128"/>
                          <a:ea typeface="メイリオ" pitchFamily="50" charset="-128"/>
                        </a:rPr>
                        <a:t>低</a:t>
                      </a:r>
                      <a:endParaRPr lang="en-US" dirty="0">
                        <a:latin typeface="メイリオ" pitchFamily="50" charset="-128"/>
                        <a:ea typeface="メイリオ" pitchFamily="50" charset="-128"/>
                      </a:endParaRPr>
                    </a:p>
                  </a:txBody>
                  <a:tcPr/>
                </a:tc>
                <a:tc>
                  <a:txBody>
                    <a:bodyPr/>
                    <a:lstStyle/>
                    <a:p>
                      <a:pPr algn="l"/>
                      <a:r>
                        <a:rPr lang="ja-JP" altLang="en-US" dirty="0" smtClean="0">
                          <a:latin typeface="メイリオ" pitchFamily="50" charset="-128"/>
                          <a:ea typeface="メイリオ" pitchFamily="50" charset="-128"/>
                        </a:rPr>
                        <a:t>低</a:t>
                      </a:r>
                      <a:endParaRPr lang="en-US" dirty="0">
                        <a:latin typeface="メイリオ" pitchFamily="50" charset="-128"/>
                        <a:ea typeface="メイリオ" pitchFamily="50" charset="-128"/>
                      </a:endParaRPr>
                    </a:p>
                  </a:txBody>
                  <a:tcPr/>
                </a:tc>
                <a:tc>
                  <a:txBody>
                    <a:bodyPr/>
                    <a:lstStyle/>
                    <a:p>
                      <a:r>
                        <a:rPr lang="ja-JP" altLang="en-US" dirty="0" smtClean="0">
                          <a:latin typeface="メイリオ" pitchFamily="50" charset="-128"/>
                          <a:ea typeface="メイリオ" pitchFamily="50" charset="-128"/>
                        </a:rPr>
                        <a:t>高</a:t>
                      </a:r>
                      <a:endParaRPr lang="en-US" dirty="0">
                        <a:latin typeface="メイリオ" pitchFamily="50" charset="-128"/>
                        <a:ea typeface="メイリオ" pitchFamily="50" charset="-128"/>
                      </a:endParaRPr>
                    </a:p>
                  </a:txBody>
                  <a:tcPr/>
                </a:tc>
              </a:tr>
              <a:tr h="719579">
                <a:tc>
                  <a:txBody>
                    <a:bodyPr/>
                    <a:lstStyle/>
                    <a:p>
                      <a:r>
                        <a:rPr lang="ja-JP" altLang="en-US" dirty="0" smtClean="0">
                          <a:latin typeface="メイリオ" pitchFamily="50" charset="-128"/>
                          <a:ea typeface="メイリオ" pitchFamily="50" charset="-128"/>
                        </a:rPr>
                        <a:t>パワー</a:t>
                      </a:r>
                      <a:r>
                        <a:rPr lang="en-US" altLang="ja-JP" dirty="0" smtClean="0">
                          <a:latin typeface="メイリオ" pitchFamily="50" charset="-128"/>
                          <a:ea typeface="メイリオ" pitchFamily="50" charset="-128"/>
                        </a:rPr>
                        <a:t>/</a:t>
                      </a:r>
                      <a:r>
                        <a:rPr lang="ja-JP" altLang="en-US" dirty="0" smtClean="0">
                          <a:latin typeface="メイリオ" pitchFamily="50" charset="-128"/>
                          <a:ea typeface="メイリオ" pitchFamily="50" charset="-128"/>
                        </a:rPr>
                        <a:t>性能要件</a:t>
                      </a:r>
                      <a:endParaRPr lang="en-US" dirty="0">
                        <a:latin typeface="メイリオ" pitchFamily="50" charset="-128"/>
                        <a:ea typeface="メイリオ" pitchFamily="50" charset="-128"/>
                      </a:endParaRPr>
                    </a:p>
                  </a:txBody>
                  <a:tcPr/>
                </a:tc>
                <a:tc>
                  <a:txBody>
                    <a:bodyPr/>
                    <a:lstStyle/>
                    <a:p>
                      <a:r>
                        <a:rPr lang="en-US" dirty="0" smtClean="0">
                          <a:latin typeface="メイリオ" pitchFamily="50" charset="-128"/>
                          <a:ea typeface="メイリオ" pitchFamily="50" charset="-128"/>
                        </a:rPr>
                        <a:t>8-bit</a:t>
                      </a:r>
                      <a:r>
                        <a:rPr lang="ja-JP" altLang="en-US" dirty="0" smtClean="0">
                          <a:latin typeface="メイリオ" pitchFamily="50" charset="-128"/>
                          <a:ea typeface="メイリオ" pitchFamily="50" charset="-128"/>
                        </a:rPr>
                        <a:t>と同じ</a:t>
                      </a:r>
                      <a:endParaRPr lang="en-US" dirty="0">
                        <a:latin typeface="メイリオ" pitchFamily="50" charset="-128"/>
                        <a:ea typeface="メイリオ" pitchFamily="50" charset="-128"/>
                      </a:endParaRPr>
                    </a:p>
                  </a:txBody>
                  <a:tcPr/>
                </a:tc>
                <a:tc>
                  <a:txBody>
                    <a:bodyPr/>
                    <a:lstStyle/>
                    <a:p>
                      <a:r>
                        <a:rPr lang="en-US" dirty="0" smtClean="0">
                          <a:latin typeface="メイリオ" pitchFamily="50" charset="-128"/>
                          <a:ea typeface="メイリオ" pitchFamily="50" charset="-128"/>
                        </a:rPr>
                        <a:t>8-bit</a:t>
                      </a:r>
                      <a:r>
                        <a:rPr lang="ja-JP" altLang="en-US" dirty="0" smtClean="0">
                          <a:latin typeface="メイリオ" pitchFamily="50" charset="-128"/>
                          <a:ea typeface="メイリオ" pitchFamily="50" charset="-128"/>
                        </a:rPr>
                        <a:t>と同じ</a:t>
                      </a:r>
                      <a:endParaRPr lang="en-US" dirty="0">
                        <a:latin typeface="メイリオ" pitchFamily="50" charset="-128"/>
                        <a:ea typeface="メイリオ" pitchFamily="50" charset="-128"/>
                      </a:endParaRPr>
                    </a:p>
                  </a:txBody>
                  <a:tcPr/>
                </a:tc>
                <a:tc>
                  <a:txBody>
                    <a:bodyPr/>
                    <a:lstStyle/>
                    <a:p>
                      <a:r>
                        <a:rPr lang="ja-JP" altLang="en-US" dirty="0" smtClean="0">
                          <a:latin typeface="メイリオ" pitchFamily="50" charset="-128"/>
                          <a:ea typeface="メイリオ" pitchFamily="50" charset="-128"/>
                        </a:rPr>
                        <a:t>高</a:t>
                      </a:r>
                      <a:endParaRPr lang="en-US" dirty="0">
                        <a:latin typeface="メイリオ" pitchFamily="50" charset="-128"/>
                        <a:ea typeface="メイリオ" pitchFamily="50" charset="-128"/>
                      </a:endParaRPr>
                    </a:p>
                  </a:txBody>
                  <a:tcPr/>
                </a:tc>
              </a:tr>
            </a:tbl>
          </a:graphicData>
        </a:graphic>
      </p:graphicFrame>
      <p:pic>
        <p:nvPicPr>
          <p:cNvPr id="7" name="Picture 6" descr="rgbcircles.gif"/>
          <p:cNvPicPr>
            <a:picLocks noChangeAspect="1"/>
          </p:cNvPicPr>
          <p:nvPr/>
        </p:nvPicPr>
        <p:blipFill>
          <a:blip r:embed="rId3"/>
          <a:stretch>
            <a:fillRect/>
          </a:stretch>
        </p:blipFill>
        <p:spPr>
          <a:xfrm>
            <a:off x="7756988" y="327390"/>
            <a:ext cx="1206715" cy="1103180"/>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高</a:t>
            </a:r>
            <a:r>
              <a:rPr lang="en-US" dirty="0" smtClean="0"/>
              <a:t>DPI</a:t>
            </a:r>
            <a:r>
              <a:rPr lang="ja-JP" altLang="en-US" dirty="0" smtClean="0"/>
              <a:t> </a:t>
            </a:r>
            <a:r>
              <a:rPr lang="ja-JP" altLang="en-US" dirty="0" err="1" smtClean="0"/>
              <a:t>への</a:t>
            </a:r>
            <a:r>
              <a:rPr lang="ja-JP" altLang="en-US" dirty="0" smtClean="0"/>
              <a:t>対応</a:t>
            </a:r>
            <a:endParaRPr lang="en-US" dirty="0"/>
          </a:p>
        </p:txBody>
      </p:sp>
      <p:sp>
        <p:nvSpPr>
          <p:cNvPr id="3" name="Content Placeholder 2"/>
          <p:cNvSpPr>
            <a:spLocks noGrp="1"/>
          </p:cNvSpPr>
          <p:nvPr>
            <p:ph idx="1"/>
          </p:nvPr>
        </p:nvSpPr>
        <p:spPr>
          <a:xfrm>
            <a:off x="381000" y="1412874"/>
            <a:ext cx="8382000" cy="5087959"/>
          </a:xfrm>
        </p:spPr>
        <p:txBody>
          <a:bodyPr>
            <a:normAutofit fontScale="92500" lnSpcReduction="10000"/>
          </a:bodyPr>
          <a:lstStyle/>
          <a:p>
            <a:r>
              <a:rPr lang="en-US" altLang="ja-JP" sz="3500" dirty="0" smtClean="0"/>
              <a:t>DPI</a:t>
            </a:r>
            <a:r>
              <a:rPr lang="ja-JP" altLang="en-US" sz="3500" dirty="0" smtClean="0"/>
              <a:t> 仮想化</a:t>
            </a:r>
            <a:endParaRPr lang="en-US" sz="3500" dirty="0" smtClean="0"/>
          </a:p>
          <a:p>
            <a:pPr lvl="1"/>
            <a:r>
              <a:rPr lang="en-US" altLang="ja-JP" sz="2400" dirty="0" smtClean="0"/>
              <a:t>Vista</a:t>
            </a:r>
            <a:r>
              <a:rPr lang="ja-JP" altLang="en-US" sz="2400" dirty="0" smtClean="0"/>
              <a:t>で導入された機能</a:t>
            </a:r>
            <a:endParaRPr lang="en-US" sz="2400" dirty="0" smtClean="0"/>
          </a:p>
          <a:p>
            <a:pPr lvl="1"/>
            <a:r>
              <a:rPr lang="en-US" sz="2400" dirty="0" smtClean="0"/>
              <a:t>DPI </a:t>
            </a:r>
            <a:r>
              <a:rPr lang="ja-JP" altLang="en-US" sz="2400" dirty="0" smtClean="0"/>
              <a:t>認知を宣言していないアプリに適用</a:t>
            </a:r>
            <a:endParaRPr lang="en-US" sz="2400" dirty="0" smtClean="0"/>
          </a:p>
          <a:p>
            <a:pPr lvl="2"/>
            <a:r>
              <a:rPr lang="ja-JP" altLang="en-US" sz="1800" dirty="0" smtClean="0"/>
              <a:t>マニフェストあるいは </a:t>
            </a:r>
            <a:r>
              <a:rPr lang="en-US" sz="1800" dirty="0" err="1" smtClean="0"/>
              <a:t>SetProcessDPIAware</a:t>
            </a:r>
            <a:r>
              <a:rPr lang="en-US" sz="1800" dirty="0" smtClean="0"/>
              <a:t>()</a:t>
            </a:r>
            <a:endParaRPr lang="en-US" dirty="0" smtClean="0"/>
          </a:p>
          <a:p>
            <a:pPr lvl="1"/>
            <a:r>
              <a:rPr lang="en-US" sz="2400" dirty="0" smtClean="0"/>
              <a:t>Win32 </a:t>
            </a:r>
            <a:r>
              <a:rPr lang="ja-JP" altLang="en-US" sz="2400" dirty="0" smtClean="0"/>
              <a:t>サブシステムは、アプリが</a:t>
            </a:r>
            <a:r>
              <a:rPr lang="en-US" altLang="ja-JP" sz="2400" dirty="0" smtClean="0"/>
              <a:t>96DPI</a:t>
            </a:r>
            <a:r>
              <a:rPr lang="ja-JP" altLang="en-US" sz="2400" dirty="0" smtClean="0"/>
              <a:t>で動作していたかのように、システムメトリクス呼び出しを返す</a:t>
            </a:r>
            <a:r>
              <a:rPr lang="ja-JP" altLang="en-US" sz="1700" dirty="0" smtClean="0"/>
              <a:t>（</a:t>
            </a:r>
            <a:r>
              <a:rPr lang="en-US" sz="1700" dirty="0" err="1" smtClean="0"/>
              <a:t>GetSystemMetrics</a:t>
            </a:r>
            <a:r>
              <a:rPr lang="en-US" sz="1700" dirty="0" smtClean="0"/>
              <a:t>(), </a:t>
            </a:r>
            <a:r>
              <a:rPr lang="en-US" sz="1700" dirty="0" err="1" smtClean="0"/>
              <a:t>GetDeviceCaps</a:t>
            </a:r>
            <a:r>
              <a:rPr lang="en-US" sz="1700" dirty="0" smtClean="0"/>
              <a:t>, DEFAULT_GUI_FONT</a:t>
            </a:r>
            <a:r>
              <a:rPr lang="ja-JP" altLang="en-US" sz="1700" dirty="0" smtClean="0"/>
              <a:t>などの戻り値）</a:t>
            </a:r>
            <a:endParaRPr lang="en-US" sz="2400" dirty="0" smtClean="0"/>
          </a:p>
          <a:p>
            <a:pPr lvl="1"/>
            <a:r>
              <a:rPr lang="en-US" sz="2400" dirty="0" smtClean="0"/>
              <a:t>DWM </a:t>
            </a:r>
            <a:r>
              <a:rPr lang="ja-JP" altLang="en-US" sz="2400" dirty="0" smtClean="0"/>
              <a:t>はデスクトップを合成するときアプリケーション ウィンドウをスケールする</a:t>
            </a:r>
            <a:endParaRPr lang="en-US" sz="2400" dirty="0" smtClean="0"/>
          </a:p>
          <a:p>
            <a:endParaRPr lang="en-US" sz="3200" b="1" u="sng" dirty="0" smtClean="0"/>
          </a:p>
          <a:p>
            <a:r>
              <a:rPr lang="en-US" altLang="ja-JP" dirty="0" smtClean="0"/>
              <a:t>DPI</a:t>
            </a:r>
            <a:r>
              <a:rPr lang="ja-JP" altLang="en-US" dirty="0" smtClean="0"/>
              <a:t>仮想化は解決策ではない</a:t>
            </a:r>
            <a:endParaRPr lang="en-US" altLang="ja-JP" dirty="0" smtClean="0"/>
          </a:p>
          <a:p>
            <a:pPr lvl="1"/>
            <a:r>
              <a:rPr lang="ja-JP" altLang="en-US" dirty="0" smtClean="0"/>
              <a:t>デスクトップアプリ修正のホワイトペーパー</a:t>
            </a:r>
            <a:endParaRPr lang="en-US" dirty="0" smtClean="0"/>
          </a:p>
          <a:p>
            <a:pPr lvl="1"/>
            <a:r>
              <a:rPr lang="en-US" dirty="0" smtClean="0"/>
              <a:t>Writing DPI-Aware Win32 Applications</a:t>
            </a:r>
          </a:p>
          <a:p>
            <a:pPr lvl="2"/>
            <a:r>
              <a:rPr lang="en-US" u="sng" dirty="0" smtClean="0">
                <a:hlinkClick r:id="rId3"/>
              </a:rPr>
              <a:t>http://go.microsoft.com/fwlink/?LinkID=129588</a:t>
            </a:r>
            <a:endParaRPr lang="en-US" dirty="0" smtClean="0"/>
          </a:p>
          <a:p>
            <a:endParaRPr lang="en-US" sz="2000" dirty="0" smtClean="0"/>
          </a:p>
          <a:p>
            <a:pPr>
              <a:buNone/>
            </a:pPr>
            <a:endParaRPr lang="en-US" sz="2000" dirty="0" smtClean="0"/>
          </a:p>
        </p:txBody>
      </p:sp>
      <p:pic>
        <p:nvPicPr>
          <p:cNvPr id="5" name="Picture 3" descr="C:\Users\anankan\Pictures\flatscreen.png"/>
          <p:cNvPicPr>
            <a:picLocks noChangeAspect="1" noChangeArrowheads="1"/>
          </p:cNvPicPr>
          <p:nvPr/>
        </p:nvPicPr>
        <p:blipFill>
          <a:blip r:embed="rId4" cstate="print"/>
          <a:srcRect/>
          <a:stretch>
            <a:fillRect/>
          </a:stretch>
        </p:blipFill>
        <p:spPr bwMode="auto">
          <a:xfrm>
            <a:off x="7950539" y="221674"/>
            <a:ext cx="1073387" cy="1002145"/>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ja-JP" altLang="en-US" dirty="0" smtClean="0"/>
              <a:t>動的なシステム変更</a:t>
            </a:r>
            <a:r>
              <a:rPr dirty="0" smtClean="0"/>
              <a:t/>
            </a:r>
            <a:br>
              <a:rPr dirty="0" smtClean="0"/>
            </a:br>
            <a:r>
              <a:rPr sz="2800" dirty="0">
                <a:solidFill>
                  <a:srgbClr val="CCFFFF"/>
                </a:solidFill>
                <a:latin typeface="Segoe Light" pitchFamily="34" charset="0"/>
              </a:rPr>
              <a:t> </a:t>
            </a:r>
            <a:r>
              <a:rPr sz="2800" dirty="0" smtClean="0">
                <a:solidFill>
                  <a:srgbClr val="CCFFFF"/>
                </a:solidFill>
                <a:latin typeface="Segoe Light" pitchFamily="34" charset="0"/>
              </a:rPr>
              <a:t>GDI </a:t>
            </a:r>
            <a:r>
              <a:rPr lang="ja-JP" altLang="en-US" sz="2800" dirty="0" smtClean="0">
                <a:solidFill>
                  <a:srgbClr val="CCFFFF"/>
                </a:solidFill>
                <a:latin typeface="Segoe Light" pitchFamily="34" charset="0"/>
              </a:rPr>
              <a:t>アプリ</a:t>
            </a:r>
            <a:endParaRPr lang="en-US" dirty="0"/>
          </a:p>
        </p:txBody>
      </p:sp>
      <p:sp>
        <p:nvSpPr>
          <p:cNvPr id="3" name="Content Placeholder 2"/>
          <p:cNvSpPr>
            <a:spLocks noGrp="1"/>
          </p:cNvSpPr>
          <p:nvPr>
            <p:ph idx="1"/>
          </p:nvPr>
        </p:nvSpPr>
        <p:spPr>
          <a:xfrm>
            <a:off x="381000" y="1412875"/>
            <a:ext cx="8382000" cy="4758226"/>
          </a:xfrm>
        </p:spPr>
        <p:txBody>
          <a:bodyPr/>
          <a:lstStyle/>
          <a:p>
            <a:pPr>
              <a:buNone/>
            </a:pPr>
            <a:endParaRPr lang="en-US" dirty="0" smtClean="0"/>
          </a:p>
          <a:p>
            <a:r>
              <a:rPr lang="en-US" dirty="0" smtClean="0"/>
              <a:t>WM_DISPLAYCHANGE</a:t>
            </a:r>
            <a:r>
              <a:rPr lang="ja-JP" altLang="en-US" dirty="0" smtClean="0"/>
              <a:t>メッセージに注意</a:t>
            </a:r>
            <a:endParaRPr lang="en-US" dirty="0" smtClean="0"/>
          </a:p>
          <a:p>
            <a:pPr lvl="1"/>
            <a:r>
              <a:rPr lang="ja-JP" altLang="en-US" dirty="0" smtClean="0"/>
              <a:t>解像度が変更されたことを通知</a:t>
            </a:r>
            <a:endParaRPr lang="en-US" dirty="0" smtClean="0"/>
          </a:p>
          <a:p>
            <a:pPr lvl="1"/>
            <a:r>
              <a:rPr lang="ja-JP" altLang="en-US" dirty="0" smtClean="0"/>
              <a:t>必ずデスクトップ解像度に合わせる</a:t>
            </a:r>
            <a:endParaRPr lang="en-US" dirty="0" smtClean="0"/>
          </a:p>
          <a:p>
            <a:pPr lvl="2"/>
            <a:r>
              <a:rPr lang="ja-JP" altLang="en-US" dirty="0" smtClean="0"/>
              <a:t>パフォーマンスの問題がなければ</a:t>
            </a:r>
            <a:endParaRPr lang="en-US" dirty="0" smtClean="0"/>
          </a:p>
          <a:p>
            <a:pPr lvl="1"/>
            <a:r>
              <a:rPr lang="ja-JP" altLang="en-US" dirty="0" smtClean="0"/>
              <a:t>必要ならレイアウトを調節</a:t>
            </a:r>
            <a:endParaRPr lang="en-US" dirty="0" smtClean="0"/>
          </a:p>
          <a:p>
            <a:r>
              <a:rPr lang="en-US" dirty="0" smtClean="0"/>
              <a:t>WM_DEVICECHANGE </a:t>
            </a:r>
            <a:r>
              <a:rPr lang="ja-JP" altLang="en-US" dirty="0" smtClean="0"/>
              <a:t>メッセージに注意</a:t>
            </a:r>
            <a:endParaRPr lang="en-US" dirty="0" smtClean="0"/>
          </a:p>
          <a:p>
            <a:pPr lvl="1"/>
            <a:r>
              <a:rPr lang="ja-JP" altLang="en-US" dirty="0" smtClean="0"/>
              <a:t>ラップトップがドック</a:t>
            </a:r>
            <a:r>
              <a:rPr lang="en-US" altLang="ja-JP" dirty="0" smtClean="0"/>
              <a:t>/</a:t>
            </a:r>
            <a:r>
              <a:rPr lang="ja-JP" altLang="en-US" dirty="0" smtClean="0"/>
              <a:t>アンドックされたことを通知</a:t>
            </a:r>
            <a:endParaRPr lang="en-US" dirty="0" smtClean="0"/>
          </a:p>
          <a:p>
            <a:endParaRPr lang="en-US" dirty="0" smtClean="0"/>
          </a:p>
        </p:txBody>
      </p:sp>
      <p:pic>
        <p:nvPicPr>
          <p:cNvPr id="4" name="Picture 3" descr="\\eventsql\dvd\Online_ART\DVD_ART34\Artwork_Imagery\Hardware Photos\OEM HW\COMPUTERS - PC, Tablet, Laptop, UMPC\Vista Fashion Laptops and PCs\ASUS U2E Brown with Vista.png"/>
          <p:cNvPicPr>
            <a:picLocks noChangeAspect="1" noChangeArrowheads="1"/>
          </p:cNvPicPr>
          <p:nvPr/>
        </p:nvPicPr>
        <p:blipFill>
          <a:blip r:embed="rId3" cstate="print"/>
          <a:srcRect/>
          <a:stretch>
            <a:fillRect/>
          </a:stretch>
        </p:blipFill>
        <p:spPr bwMode="auto">
          <a:xfrm>
            <a:off x="7684653" y="146845"/>
            <a:ext cx="1343891" cy="1021555"/>
          </a:xfrm>
          <a:prstGeom prst="rect">
            <a:avLst/>
          </a:prstGeom>
          <a:noFill/>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ja-JP" altLang="en-US" dirty="0" smtClean="0"/>
              <a:t>動的なシステム変更</a:t>
            </a:r>
            <a:r>
              <a:rPr dirty="0" smtClean="0"/>
              <a:t/>
            </a:r>
            <a:br>
              <a:rPr dirty="0" smtClean="0"/>
            </a:br>
            <a:r>
              <a:rPr sz="2800" dirty="0">
                <a:solidFill>
                  <a:srgbClr val="CCFFFF"/>
                </a:solidFill>
                <a:latin typeface="Segoe Light" pitchFamily="34" charset="0"/>
              </a:rPr>
              <a:t> </a:t>
            </a:r>
            <a:r>
              <a:rPr sz="2800" dirty="0" smtClean="0">
                <a:solidFill>
                  <a:srgbClr val="CCFFFF"/>
                </a:solidFill>
                <a:latin typeface="Segoe Light" pitchFamily="34" charset="0"/>
              </a:rPr>
              <a:t>DX </a:t>
            </a:r>
            <a:r>
              <a:rPr lang="ja-JP" altLang="en-US" sz="2800" dirty="0" smtClean="0">
                <a:solidFill>
                  <a:srgbClr val="CCFFFF"/>
                </a:solidFill>
                <a:latin typeface="Segoe Light" pitchFamily="34" charset="0"/>
              </a:rPr>
              <a:t>アプリ</a:t>
            </a:r>
            <a:endParaRPr lang="en-US" dirty="0"/>
          </a:p>
        </p:txBody>
      </p:sp>
      <p:sp>
        <p:nvSpPr>
          <p:cNvPr id="3" name="Content Placeholder 2"/>
          <p:cNvSpPr>
            <a:spLocks noGrp="1"/>
          </p:cNvSpPr>
          <p:nvPr>
            <p:ph idx="1"/>
          </p:nvPr>
        </p:nvSpPr>
        <p:spPr>
          <a:xfrm>
            <a:off x="381000" y="1412875"/>
            <a:ext cx="8548718" cy="5706177"/>
          </a:xfrm>
        </p:spPr>
        <p:txBody>
          <a:bodyPr/>
          <a:lstStyle/>
          <a:p>
            <a:r>
              <a:rPr lang="en-US" sz="2400" dirty="0" err="1" smtClean="0"/>
              <a:t>IDXGISwapChain</a:t>
            </a:r>
            <a:r>
              <a:rPr lang="en-US" sz="2400" dirty="0" smtClean="0"/>
              <a:t>::Present()</a:t>
            </a:r>
            <a:r>
              <a:rPr lang="ja-JP" altLang="en-US" sz="2400" dirty="0" smtClean="0"/>
              <a:t> </a:t>
            </a:r>
            <a:r>
              <a:rPr lang="en-US" altLang="ja-JP" sz="2400" dirty="0" smtClean="0"/>
              <a:t>API</a:t>
            </a:r>
            <a:r>
              <a:rPr lang="ja-JP" altLang="en-US" sz="2400" dirty="0" smtClean="0"/>
              <a:t>の戻り値を監視し、</a:t>
            </a:r>
            <a:r>
              <a:rPr lang="en-US" altLang="ja-JP" sz="2400" dirty="0" smtClean="0"/>
              <a:t/>
            </a:r>
            <a:br>
              <a:rPr lang="en-US" altLang="ja-JP" sz="2400" dirty="0" smtClean="0"/>
            </a:br>
            <a:r>
              <a:rPr lang="ja-JP" altLang="en-US" sz="2400" dirty="0" smtClean="0"/>
              <a:t>それを基に対応</a:t>
            </a:r>
            <a:r>
              <a:rPr lang="en-US" sz="2400" dirty="0" smtClean="0"/>
              <a:t>:</a:t>
            </a:r>
          </a:p>
          <a:p>
            <a:pPr lvl="1"/>
            <a:r>
              <a:rPr lang="en-US" sz="2000" dirty="0" smtClean="0"/>
              <a:t>DXGI_STATUS_OCCLUDED – </a:t>
            </a:r>
            <a:r>
              <a:rPr lang="ja-JP" altLang="en-US" sz="2000" dirty="0" smtClean="0"/>
              <a:t>待つ</a:t>
            </a:r>
            <a:endParaRPr lang="en-US" sz="2000" dirty="0" smtClean="0"/>
          </a:p>
          <a:p>
            <a:pPr lvl="1"/>
            <a:r>
              <a:rPr lang="en-US" sz="2000" dirty="0" smtClean="0"/>
              <a:t>DXGI_STATUS_MODE_CHANGED – </a:t>
            </a:r>
            <a:r>
              <a:rPr lang="ja-JP" altLang="en-US" sz="2000" dirty="0" smtClean="0"/>
              <a:t>「リセット」し、新しいモードに適応させる</a:t>
            </a:r>
            <a:endParaRPr lang="en-US" sz="2000" dirty="0" smtClean="0"/>
          </a:p>
          <a:p>
            <a:pPr lvl="1"/>
            <a:r>
              <a:rPr lang="en-US" sz="2000" dirty="0" smtClean="0"/>
              <a:t>DXGI_ERROR_DEVICE_REMOVED – </a:t>
            </a:r>
            <a:r>
              <a:rPr lang="ja-JP" altLang="en-US" sz="2000" dirty="0" smtClean="0"/>
              <a:t>レンダリングを停止し、</a:t>
            </a:r>
            <a:r>
              <a:rPr lang="en-US" altLang="ja-JP" sz="2000" dirty="0" smtClean="0"/>
              <a:t>WM_CHANGEDEVICE</a:t>
            </a:r>
            <a:r>
              <a:rPr lang="ja-JP" altLang="en-US" sz="2000" dirty="0" smtClean="0"/>
              <a:t>メッセージを待ち、</a:t>
            </a:r>
            <a:r>
              <a:rPr lang="en-US" altLang="ja-JP" sz="2000" dirty="0" smtClean="0"/>
              <a:t>HW</a:t>
            </a:r>
            <a:r>
              <a:rPr lang="ja-JP" altLang="en-US" sz="2000" dirty="0" smtClean="0"/>
              <a:t>を列挙し、デバイスを再作成</a:t>
            </a:r>
            <a:endParaRPr lang="en-US" sz="2000" dirty="0" smtClean="0"/>
          </a:p>
          <a:p>
            <a:endParaRPr lang="en-US" sz="2400" dirty="0" smtClean="0"/>
          </a:p>
          <a:p>
            <a:r>
              <a:rPr lang="en-US" sz="2400" dirty="0" err="1" smtClean="0"/>
              <a:t>IDXGISwapChain</a:t>
            </a:r>
            <a:r>
              <a:rPr lang="en-US" sz="2400" dirty="0" smtClean="0"/>
              <a:t>::</a:t>
            </a:r>
            <a:r>
              <a:rPr lang="en-US" sz="2400" dirty="0" err="1" smtClean="0"/>
              <a:t>GetDeviceRemovedReason</a:t>
            </a:r>
            <a:r>
              <a:rPr lang="en-US" sz="2400" dirty="0" smtClean="0"/>
              <a:t>() </a:t>
            </a:r>
            <a:r>
              <a:rPr lang="ja-JP" altLang="en-US" sz="2400" dirty="0" smtClean="0"/>
              <a:t>の戻り値</a:t>
            </a:r>
            <a:r>
              <a:rPr lang="en-US" sz="2400" dirty="0" smtClean="0"/>
              <a:t>:</a:t>
            </a:r>
          </a:p>
          <a:p>
            <a:pPr lvl="1"/>
            <a:r>
              <a:rPr lang="en-US" sz="2000" dirty="0" smtClean="0"/>
              <a:t>DXGI_ERROR_DEVICE_HUNG </a:t>
            </a:r>
            <a:r>
              <a:rPr lang="ja-JP" altLang="en-US" sz="2000" dirty="0" smtClean="0"/>
              <a:t>か</a:t>
            </a:r>
            <a:r>
              <a:rPr lang="en-US" sz="2000" dirty="0" smtClean="0"/>
              <a:t> DXGI_ERROR_DEVICE_RESET  </a:t>
            </a:r>
            <a:r>
              <a:rPr lang="ja-JP" altLang="en-US" sz="2000" dirty="0" smtClean="0"/>
              <a:t>なら</a:t>
            </a:r>
            <a:r>
              <a:rPr lang="en-US" altLang="ja-JP" sz="2000" dirty="0" smtClean="0"/>
              <a:t>HW</a:t>
            </a:r>
            <a:r>
              <a:rPr lang="ja-JP" altLang="en-US" sz="2000" dirty="0" smtClean="0"/>
              <a:t>がハング</a:t>
            </a:r>
            <a:endParaRPr lang="en-US" sz="2000" dirty="0" smtClean="0"/>
          </a:p>
          <a:p>
            <a:pPr lvl="1"/>
            <a:r>
              <a:rPr lang="en-US" sz="2000" dirty="0" smtClean="0"/>
              <a:t>DXGI_ERROR_REMOTE_DISCONNECT </a:t>
            </a:r>
            <a:r>
              <a:rPr lang="ja-JP" altLang="en-US" sz="2000" dirty="0" smtClean="0"/>
              <a:t>アプリケーションにネットワークが落ちたことを通知</a:t>
            </a:r>
            <a:endParaRPr lang="en-US" sz="2000" dirty="0" smtClean="0"/>
          </a:p>
          <a:p>
            <a:pPr lvl="1"/>
            <a:endParaRPr lang="en-US" sz="2000" dirty="0" smtClean="0"/>
          </a:p>
          <a:p>
            <a:endParaRPr lang="en-US" sz="2400" dirty="0" smtClean="0"/>
          </a:p>
          <a:p>
            <a:pPr>
              <a:buNone/>
            </a:pPr>
            <a:endParaRPr lang="en-US" sz="2400" dirty="0" smtClean="0"/>
          </a:p>
        </p:txBody>
      </p:sp>
      <p:pic>
        <p:nvPicPr>
          <p:cNvPr id="4" name="Picture 3" descr="\\eventsql\dvd\Online_ART\DVD_ART34\Artwork_Imagery\Hardware Photos\OEM HW\COMPUTERS - PC, Tablet, Laptop, UMPC\Vista Fashion Laptops and PCs\ASUS U2E Brown with Vista.png"/>
          <p:cNvPicPr>
            <a:picLocks noChangeAspect="1" noChangeArrowheads="1"/>
          </p:cNvPicPr>
          <p:nvPr/>
        </p:nvPicPr>
        <p:blipFill>
          <a:blip r:embed="rId3" cstate="print"/>
          <a:srcRect/>
          <a:stretch>
            <a:fillRect/>
          </a:stretch>
        </p:blipFill>
        <p:spPr bwMode="auto">
          <a:xfrm>
            <a:off x="7684653" y="146845"/>
            <a:ext cx="1343891" cy="1021555"/>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dirty="0" smtClean="0"/>
              <a:t>Windows 7</a:t>
            </a:r>
            <a:r>
              <a:rPr lang="ja-JP" altLang="en-US" dirty="0" smtClean="0"/>
              <a:t>：リモートデスクトップの改善</a:t>
            </a:r>
            <a:endParaRPr lang="en-US" spc="0" dirty="0">
              <a:solidFill>
                <a:schemeClr val="accent3"/>
              </a:solidFill>
            </a:endParaRPr>
          </a:p>
        </p:txBody>
      </p:sp>
      <p:grpSp>
        <p:nvGrpSpPr>
          <p:cNvPr id="3" name="Group 12"/>
          <p:cNvGrpSpPr/>
          <p:nvPr/>
        </p:nvGrpSpPr>
        <p:grpSpPr>
          <a:xfrm>
            <a:off x="457200" y="1676400"/>
            <a:ext cx="8229600" cy="3733800"/>
            <a:chOff x="381000" y="1752600"/>
            <a:chExt cx="8247980" cy="3662749"/>
          </a:xfrm>
        </p:grpSpPr>
        <p:sp>
          <p:nvSpPr>
            <p:cNvPr id="4" name="Rounded Rectangle 3"/>
            <p:cNvSpPr/>
            <p:nvPr/>
          </p:nvSpPr>
          <p:spPr>
            <a:xfrm>
              <a:off x="381000" y="1752600"/>
              <a:ext cx="2609180" cy="107194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rPr>
                <a:t>Windows 7 Aero</a:t>
              </a:r>
            </a:p>
          </p:txBody>
        </p:sp>
        <p:sp>
          <p:nvSpPr>
            <p:cNvPr id="5" name="Rounded Rectangle 4"/>
            <p:cNvSpPr/>
            <p:nvPr/>
          </p:nvSpPr>
          <p:spPr>
            <a:xfrm>
              <a:off x="3194426" y="1752600"/>
              <a:ext cx="2609180" cy="107194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rPr>
                <a:t>Direct2D &amp;</a:t>
              </a:r>
            </a:p>
            <a:p>
              <a:pPr algn="ctr" defTabSz="914099"/>
              <a:r>
                <a:rPr lang="en-US" sz="2300" dirty="0" smtClean="0">
                  <a:solidFill>
                    <a:srgbClr val="FFFFFF"/>
                  </a:solidFill>
                </a:rPr>
                <a:t>Direct 3D 10.1</a:t>
              </a:r>
              <a:endParaRPr lang="en-US" sz="2300" dirty="0">
                <a:solidFill>
                  <a:srgbClr val="FFFFFF"/>
                </a:solidFill>
              </a:endParaRPr>
            </a:p>
          </p:txBody>
        </p:sp>
        <p:sp>
          <p:nvSpPr>
            <p:cNvPr id="6" name="Rounded Rectangle 5"/>
            <p:cNvSpPr/>
            <p:nvPr/>
          </p:nvSpPr>
          <p:spPr>
            <a:xfrm>
              <a:off x="4419600" y="4343400"/>
              <a:ext cx="2609180" cy="107194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300" dirty="0" smtClean="0">
                  <a:solidFill>
                    <a:srgbClr val="FFFFFF"/>
                  </a:solidFill>
                </a:rPr>
                <a:t>双方向</a:t>
              </a:r>
              <a:endParaRPr lang="en-US" altLang="ja-JP" sz="2300" dirty="0" smtClean="0">
                <a:solidFill>
                  <a:srgbClr val="FFFFFF"/>
                </a:solidFill>
              </a:endParaRPr>
            </a:p>
            <a:p>
              <a:pPr algn="ctr" defTabSz="914099"/>
              <a:r>
                <a:rPr lang="ja-JP" altLang="en-US" sz="2300" dirty="0" smtClean="0">
                  <a:solidFill>
                    <a:srgbClr val="FFFFFF"/>
                  </a:solidFill>
                </a:rPr>
                <a:t>オーディオ</a:t>
              </a:r>
              <a:endParaRPr lang="en-US" sz="2300" dirty="0">
                <a:solidFill>
                  <a:srgbClr val="FFFFFF"/>
                </a:solidFill>
              </a:endParaRPr>
            </a:p>
          </p:txBody>
        </p:sp>
        <p:sp>
          <p:nvSpPr>
            <p:cNvPr id="7" name="Rounded Rectangle 6"/>
            <p:cNvSpPr/>
            <p:nvPr/>
          </p:nvSpPr>
          <p:spPr>
            <a:xfrm>
              <a:off x="1600200" y="4343400"/>
              <a:ext cx="2609180" cy="107194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300" dirty="0" smtClean="0">
                  <a:solidFill>
                    <a:srgbClr val="FFFFFF"/>
                  </a:solidFill>
                </a:rPr>
                <a:t>低遅延の</a:t>
              </a:r>
              <a:r>
                <a:rPr lang="en-US" altLang="ja-JP" sz="2300" dirty="0" smtClean="0">
                  <a:solidFill>
                    <a:srgbClr val="FFFFFF"/>
                  </a:solidFill>
                </a:rPr>
                <a:t/>
              </a:r>
              <a:br>
                <a:rPr lang="en-US" altLang="ja-JP" sz="2300" dirty="0" smtClean="0">
                  <a:solidFill>
                    <a:srgbClr val="FFFFFF"/>
                  </a:solidFill>
                </a:rPr>
              </a:br>
              <a:r>
                <a:rPr lang="ja-JP" altLang="en-US" sz="2300" dirty="0" smtClean="0">
                  <a:solidFill>
                    <a:srgbClr val="FFFFFF"/>
                  </a:solidFill>
                </a:rPr>
                <a:t>オーディオ再生</a:t>
              </a:r>
              <a:endParaRPr lang="en-US" sz="2300" dirty="0">
                <a:solidFill>
                  <a:srgbClr val="FFFFFF"/>
                </a:solidFill>
              </a:endParaRPr>
            </a:p>
          </p:txBody>
        </p:sp>
        <p:sp>
          <p:nvSpPr>
            <p:cNvPr id="8" name="Rounded Rectangle 7"/>
            <p:cNvSpPr/>
            <p:nvPr/>
          </p:nvSpPr>
          <p:spPr>
            <a:xfrm>
              <a:off x="6019800" y="1752600"/>
              <a:ext cx="2609180" cy="107194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300" dirty="0" smtClean="0">
                  <a:solidFill>
                    <a:srgbClr val="FFFFFF"/>
                  </a:solidFill>
                </a:rPr>
                <a:t>真のマルチモニター サポート</a:t>
              </a:r>
              <a:endParaRPr lang="en-US" sz="2300" dirty="0">
                <a:solidFill>
                  <a:srgbClr val="FFFFFF"/>
                </a:solidFill>
              </a:endParaRPr>
            </a:p>
          </p:txBody>
        </p:sp>
        <p:sp>
          <p:nvSpPr>
            <p:cNvPr id="9" name="Rounded Rectangle 8"/>
            <p:cNvSpPr/>
            <p:nvPr/>
          </p:nvSpPr>
          <p:spPr>
            <a:xfrm>
              <a:off x="3201103" y="3019449"/>
              <a:ext cx="2609180" cy="107194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300" dirty="0" smtClean="0">
                  <a:solidFill>
                    <a:srgbClr val="FFFFFF"/>
                  </a:solidFill>
                </a:rPr>
                <a:t>マルチメディア</a:t>
              </a:r>
              <a:r>
                <a:rPr lang="en-US" sz="2300" dirty="0" smtClean="0">
                  <a:solidFill>
                    <a:srgbClr val="FFFFFF"/>
                  </a:solidFill>
                </a:rPr>
                <a:t>:</a:t>
              </a:r>
              <a:br>
                <a:rPr lang="en-US" sz="2300" dirty="0" smtClean="0">
                  <a:solidFill>
                    <a:srgbClr val="FFFFFF"/>
                  </a:solidFill>
                </a:rPr>
              </a:br>
              <a:r>
                <a:rPr lang="en-US" sz="2300" dirty="0" smtClean="0">
                  <a:solidFill>
                    <a:srgbClr val="FFFFFF"/>
                  </a:solidFill>
                </a:rPr>
                <a:t>Media Foundation</a:t>
              </a:r>
              <a:endParaRPr lang="en-US" sz="2300" dirty="0">
                <a:solidFill>
                  <a:srgbClr val="FFFFFF"/>
                </a:solidFill>
              </a:endParaRPr>
            </a:p>
          </p:txBody>
        </p:sp>
        <p:sp>
          <p:nvSpPr>
            <p:cNvPr id="10" name="Rounded Rectangle 9"/>
            <p:cNvSpPr/>
            <p:nvPr/>
          </p:nvSpPr>
          <p:spPr>
            <a:xfrm>
              <a:off x="6014529" y="3051932"/>
              <a:ext cx="2609180" cy="107194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ja-JP" altLang="en-US" sz="2300" dirty="0" smtClean="0">
                  <a:solidFill>
                    <a:srgbClr val="FFFFFF"/>
                  </a:solidFill>
                </a:rPr>
                <a:t>マルチメディア</a:t>
              </a:r>
              <a:r>
                <a:rPr lang="en-US" sz="2300" dirty="0" smtClean="0">
                  <a:solidFill>
                    <a:srgbClr val="FFFFFF"/>
                  </a:solidFill>
                </a:rPr>
                <a:t>: DirectShow</a:t>
              </a:r>
              <a:endParaRPr lang="en-US" sz="2300" dirty="0">
                <a:solidFill>
                  <a:srgbClr val="FFFFFF"/>
                </a:solidFill>
              </a:endParaRPr>
            </a:p>
          </p:txBody>
        </p:sp>
        <p:sp>
          <p:nvSpPr>
            <p:cNvPr id="11" name="Rounded Rectangle 10"/>
            <p:cNvSpPr/>
            <p:nvPr/>
          </p:nvSpPr>
          <p:spPr>
            <a:xfrm>
              <a:off x="381000" y="3048000"/>
              <a:ext cx="2609180" cy="107194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rPr>
                <a:t>RDP  </a:t>
              </a:r>
              <a:br>
                <a:rPr lang="en-US" sz="2300" dirty="0" smtClean="0">
                  <a:solidFill>
                    <a:srgbClr val="FFFFFF"/>
                  </a:solidFill>
                </a:rPr>
              </a:br>
              <a:r>
                <a:rPr lang="ja-JP" altLang="en-US" sz="2300" dirty="0" smtClean="0">
                  <a:solidFill>
                    <a:srgbClr val="FFFFFF"/>
                  </a:solidFill>
                </a:rPr>
                <a:t>コア性能の改善</a:t>
              </a:r>
              <a:endParaRPr lang="en-US" sz="2300" dirty="0">
                <a:solidFill>
                  <a:srgbClr val="FFFFFF"/>
                </a:solidFill>
              </a:endParaRPr>
            </a:p>
          </p:txBody>
        </p:sp>
      </p:gr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7"/>
          <p:cNvSpPr>
            <a:spLocks/>
          </p:cNvSpPr>
          <p:nvPr/>
        </p:nvSpPr>
        <p:spPr bwMode="auto">
          <a:xfrm>
            <a:off x="4532671" y="1336265"/>
            <a:ext cx="4208207" cy="5521735"/>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gradFill>
            <a:gsLst>
              <a:gs pos="0">
                <a:schemeClr val="accent1">
                  <a:shade val="47500"/>
                  <a:satMod val="137000"/>
                  <a:alpha val="18000"/>
                </a:schemeClr>
              </a:gs>
              <a:gs pos="55000">
                <a:schemeClr val="accent1">
                  <a:shade val="69000"/>
                  <a:satMod val="137000"/>
                </a:schemeClr>
              </a:gs>
              <a:gs pos="100000">
                <a:schemeClr val="accent1">
                  <a:shade val="98000"/>
                  <a:satMod val="13700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latin typeface="Calibri"/>
            </a:endParaRPr>
          </a:p>
        </p:txBody>
      </p:sp>
      <p:sp>
        <p:nvSpPr>
          <p:cNvPr id="20" name="Freeform 7"/>
          <p:cNvSpPr>
            <a:spLocks/>
          </p:cNvSpPr>
          <p:nvPr/>
        </p:nvSpPr>
        <p:spPr bwMode="auto">
          <a:xfrm>
            <a:off x="369478" y="1336265"/>
            <a:ext cx="4153361" cy="5521735"/>
          </a:xfrm>
          <a:custGeom>
            <a:avLst/>
            <a:gdLst/>
            <a:ahLst/>
            <a:cxnLst>
              <a:cxn ang="0">
                <a:pos x="690" y="2126"/>
              </a:cxn>
              <a:cxn ang="0">
                <a:pos x="673" y="2140"/>
              </a:cxn>
              <a:cxn ang="0">
                <a:pos x="17" y="2140"/>
              </a:cxn>
              <a:cxn ang="0">
                <a:pos x="0" y="2126"/>
              </a:cxn>
              <a:cxn ang="0">
                <a:pos x="0" y="14"/>
              </a:cxn>
              <a:cxn ang="0">
                <a:pos x="17" y="0"/>
              </a:cxn>
              <a:cxn ang="0">
                <a:pos x="673" y="0"/>
              </a:cxn>
              <a:cxn ang="0">
                <a:pos x="690" y="14"/>
              </a:cxn>
              <a:cxn ang="0">
                <a:pos x="690" y="2126"/>
              </a:cxn>
            </a:cxnLst>
            <a:rect l="0" t="0" r="r" b="b"/>
            <a:pathLst>
              <a:path w="690" h="2140">
                <a:moveTo>
                  <a:pt x="690" y="2126"/>
                </a:moveTo>
                <a:cubicBezTo>
                  <a:pt x="690" y="2134"/>
                  <a:pt x="682" y="2140"/>
                  <a:pt x="673" y="2140"/>
                </a:cubicBezTo>
                <a:cubicBezTo>
                  <a:pt x="17" y="2140"/>
                  <a:pt x="17" y="2140"/>
                  <a:pt x="17" y="2140"/>
                </a:cubicBezTo>
                <a:cubicBezTo>
                  <a:pt x="8" y="2140"/>
                  <a:pt x="0" y="2134"/>
                  <a:pt x="0" y="2126"/>
                </a:cubicBezTo>
                <a:cubicBezTo>
                  <a:pt x="0" y="14"/>
                  <a:pt x="0" y="14"/>
                  <a:pt x="0" y="14"/>
                </a:cubicBezTo>
                <a:cubicBezTo>
                  <a:pt x="0" y="6"/>
                  <a:pt x="8" y="0"/>
                  <a:pt x="17" y="0"/>
                </a:cubicBezTo>
                <a:cubicBezTo>
                  <a:pt x="673" y="0"/>
                  <a:pt x="673" y="0"/>
                  <a:pt x="673" y="0"/>
                </a:cubicBezTo>
                <a:cubicBezTo>
                  <a:pt x="682" y="0"/>
                  <a:pt x="690" y="6"/>
                  <a:pt x="690" y="14"/>
                </a:cubicBezTo>
                <a:lnTo>
                  <a:pt x="690" y="2126"/>
                </a:lnTo>
                <a:close/>
              </a:path>
            </a:pathLst>
          </a:custGeom>
          <a:gradFill>
            <a:gsLst>
              <a:gs pos="0">
                <a:schemeClr val="accent4">
                  <a:shade val="47500"/>
                  <a:satMod val="137000"/>
                  <a:alpha val="0"/>
                </a:schemeClr>
              </a:gs>
              <a:gs pos="55000">
                <a:schemeClr val="accent4">
                  <a:shade val="69000"/>
                  <a:satMod val="137000"/>
                </a:schemeClr>
              </a:gs>
              <a:gs pos="100000">
                <a:schemeClr val="accent4">
                  <a:shade val="98000"/>
                  <a:satMod val="137000"/>
                </a:scheme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latin typeface="Calibri"/>
            </a:endParaRPr>
          </a:p>
        </p:txBody>
      </p:sp>
      <p:sp>
        <p:nvSpPr>
          <p:cNvPr id="2" name="Title 1"/>
          <p:cNvSpPr>
            <a:spLocks noGrp="1"/>
          </p:cNvSpPr>
          <p:nvPr>
            <p:ph type="title"/>
          </p:nvPr>
        </p:nvSpPr>
        <p:spPr>
          <a:xfrm>
            <a:off x="387054" y="152400"/>
            <a:ext cx="8375946" cy="512448"/>
          </a:xfrm>
        </p:spPr>
        <p:txBody>
          <a:bodyPr/>
          <a:lstStyle/>
          <a:p>
            <a:r>
              <a:rPr sz="3600" dirty="0" smtClean="0"/>
              <a:t>Windows7</a:t>
            </a:r>
            <a:r>
              <a:rPr lang="ja-JP" altLang="en-US" sz="3600" dirty="0" smtClean="0"/>
              <a:t> </a:t>
            </a:r>
            <a:r>
              <a:rPr sz="3600" dirty="0" smtClean="0"/>
              <a:t>RDP </a:t>
            </a:r>
            <a:r>
              <a:rPr lang="ja-JP" altLang="en-US" sz="3600" dirty="0" smtClean="0"/>
              <a:t>リモート テクノロジ</a:t>
            </a:r>
            <a:endParaRPr lang="en-US" sz="3600" dirty="0" smtClean="0"/>
          </a:p>
        </p:txBody>
      </p:sp>
      <p:sp>
        <p:nvSpPr>
          <p:cNvPr id="10" name="Rounded Rectangle 9"/>
          <p:cNvSpPr/>
          <p:nvPr/>
        </p:nvSpPr>
        <p:spPr>
          <a:xfrm>
            <a:off x="762000" y="2261416"/>
            <a:ext cx="3276600" cy="609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dirty="0" smtClean="0"/>
              <a:t>Direct2D</a:t>
            </a:r>
            <a:endParaRPr lang="en-US" sz="3200" dirty="0"/>
          </a:p>
        </p:txBody>
      </p:sp>
      <p:sp>
        <p:nvSpPr>
          <p:cNvPr id="12" name="Rounded Rectangle 11"/>
          <p:cNvSpPr/>
          <p:nvPr/>
        </p:nvSpPr>
        <p:spPr>
          <a:xfrm>
            <a:off x="762000" y="3050456"/>
            <a:ext cx="3276600" cy="609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dirty="0" smtClean="0"/>
              <a:t>Direct 3D: 10.1</a:t>
            </a:r>
            <a:endParaRPr lang="en-US" sz="2800" dirty="0"/>
          </a:p>
        </p:txBody>
      </p:sp>
      <p:sp>
        <p:nvSpPr>
          <p:cNvPr id="13" name="Rounded Rectangle 12"/>
          <p:cNvSpPr/>
          <p:nvPr/>
        </p:nvSpPr>
        <p:spPr>
          <a:xfrm>
            <a:off x="762000" y="3839496"/>
            <a:ext cx="3276600" cy="1752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p>
          <a:p>
            <a:pPr algn="ctr"/>
            <a:r>
              <a:rPr lang="ja-JP" altLang="en-US" sz="2800" dirty="0" smtClean="0"/>
              <a:t>効率的なメディア</a:t>
            </a:r>
            <a:endParaRPr lang="en-US" sz="2800" dirty="0" smtClean="0"/>
          </a:p>
          <a:p>
            <a:pPr algn="ctr"/>
            <a:r>
              <a:rPr lang="ja-JP" altLang="en-US" dirty="0" smtClean="0"/>
              <a:t>要件</a:t>
            </a:r>
            <a:r>
              <a:rPr lang="en-US" dirty="0" smtClean="0"/>
              <a:t>: </a:t>
            </a:r>
            <a:r>
              <a:rPr lang="ja-JP" altLang="en-US" dirty="0" smtClean="0"/>
              <a:t>クライアントコンテンツのコーデックが</a:t>
            </a:r>
            <a:r>
              <a:rPr lang="en-US" altLang="ja-JP" dirty="0" smtClean="0"/>
              <a:t>DRM</a:t>
            </a:r>
            <a:r>
              <a:rPr lang="ja-JP" altLang="en-US" dirty="0" smtClean="0"/>
              <a:t>やライセンスを持たない</a:t>
            </a:r>
            <a:endParaRPr lang="en-US" dirty="0"/>
          </a:p>
        </p:txBody>
      </p:sp>
      <p:sp>
        <p:nvSpPr>
          <p:cNvPr id="14" name="Rounded Rectangle 13"/>
          <p:cNvSpPr/>
          <p:nvPr/>
        </p:nvSpPr>
        <p:spPr>
          <a:xfrm>
            <a:off x="762000" y="5754328"/>
            <a:ext cx="3276600" cy="609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dirty="0" smtClean="0"/>
              <a:t>GDI</a:t>
            </a:r>
            <a:endParaRPr lang="en-US" sz="3200" dirty="0"/>
          </a:p>
        </p:txBody>
      </p:sp>
      <p:sp>
        <p:nvSpPr>
          <p:cNvPr id="15" name="Rounded Rectangle 14"/>
          <p:cNvSpPr/>
          <p:nvPr/>
        </p:nvSpPr>
        <p:spPr>
          <a:xfrm>
            <a:off x="5029200" y="2271248"/>
            <a:ext cx="3276600" cy="6096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latin typeface="Calibri"/>
              </a:rPr>
              <a:t>WPF</a:t>
            </a:r>
          </a:p>
        </p:txBody>
      </p:sp>
      <p:sp>
        <p:nvSpPr>
          <p:cNvPr id="16" name="Rounded Rectangle 15"/>
          <p:cNvSpPr/>
          <p:nvPr/>
        </p:nvSpPr>
        <p:spPr>
          <a:xfrm>
            <a:off x="5029200" y="3109448"/>
            <a:ext cx="3276600" cy="6096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latin typeface="Calibri"/>
              </a:rPr>
              <a:t>Silverlight</a:t>
            </a:r>
          </a:p>
        </p:txBody>
      </p:sp>
      <p:sp>
        <p:nvSpPr>
          <p:cNvPr id="17" name="Rounded Rectangle 16"/>
          <p:cNvSpPr/>
          <p:nvPr/>
        </p:nvSpPr>
        <p:spPr>
          <a:xfrm>
            <a:off x="5029200" y="3947648"/>
            <a:ext cx="3276600" cy="6096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latin typeface="Calibri"/>
              </a:rPr>
              <a:t>Flash</a:t>
            </a:r>
          </a:p>
        </p:txBody>
      </p:sp>
      <p:sp>
        <p:nvSpPr>
          <p:cNvPr id="18" name="Rounded Rectangle 17"/>
          <p:cNvSpPr/>
          <p:nvPr/>
        </p:nvSpPr>
        <p:spPr>
          <a:xfrm>
            <a:off x="5029200" y="4785848"/>
            <a:ext cx="3276600" cy="6096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ja-JP" altLang="en-US" sz="2400" dirty="0" smtClean="0">
                <a:solidFill>
                  <a:srgbClr val="FFFFFF"/>
                </a:solidFill>
                <a:latin typeface="Calibri"/>
              </a:rPr>
              <a:t>全ての他のメディア</a:t>
            </a:r>
            <a:endParaRPr lang="en-US" sz="2400" dirty="0" smtClean="0">
              <a:solidFill>
                <a:srgbClr val="FFFFFF"/>
              </a:solidFill>
              <a:latin typeface="Calibri"/>
            </a:endParaRPr>
          </a:p>
        </p:txBody>
      </p:sp>
      <p:sp>
        <p:nvSpPr>
          <p:cNvPr id="19" name="Rounded Rectangle 18"/>
          <p:cNvSpPr/>
          <p:nvPr/>
        </p:nvSpPr>
        <p:spPr>
          <a:xfrm>
            <a:off x="5029200" y="5624048"/>
            <a:ext cx="3276600" cy="6096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latin typeface="Calibri"/>
              </a:rPr>
              <a:t>Direct 3D &lt;10.1</a:t>
            </a:r>
          </a:p>
        </p:txBody>
      </p:sp>
      <p:sp>
        <p:nvSpPr>
          <p:cNvPr id="21" name="Freeform 20"/>
          <p:cNvSpPr>
            <a:spLocks/>
          </p:cNvSpPr>
          <p:nvPr/>
        </p:nvSpPr>
        <p:spPr bwMode="auto">
          <a:xfrm>
            <a:off x="369479" y="1316600"/>
            <a:ext cx="4153360" cy="649851"/>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dirty="0" smtClean="0">
                <a:latin typeface="メイリオ" pitchFamily="50" charset="-128"/>
                <a:ea typeface="メイリオ" pitchFamily="50" charset="-128"/>
              </a:rPr>
              <a:t>RDP </a:t>
            </a:r>
            <a:r>
              <a:rPr lang="ja-JP" altLang="en-US" sz="2000" dirty="0" smtClean="0">
                <a:latin typeface="メイリオ" pitchFamily="50" charset="-128"/>
                <a:ea typeface="メイリオ" pitchFamily="50" charset="-128"/>
              </a:rPr>
              <a:t>クライアント レンダリング</a:t>
            </a:r>
            <a:endParaRPr lang="en-US" sz="2000" dirty="0">
              <a:latin typeface="メイリオ" pitchFamily="50" charset="-128"/>
              <a:ea typeface="メイリオ" pitchFamily="50" charset="-128"/>
            </a:endParaRPr>
          </a:p>
        </p:txBody>
      </p:sp>
      <p:sp>
        <p:nvSpPr>
          <p:cNvPr id="23" name="Freeform 22"/>
          <p:cNvSpPr>
            <a:spLocks/>
          </p:cNvSpPr>
          <p:nvPr/>
        </p:nvSpPr>
        <p:spPr bwMode="auto">
          <a:xfrm>
            <a:off x="4532671" y="1316600"/>
            <a:ext cx="4208207" cy="649851"/>
          </a:xfrm>
          <a:custGeom>
            <a:avLst/>
            <a:gdLst/>
            <a:ahLst/>
            <a:cxnLst>
              <a:cxn ang="0">
                <a:pos x="690" y="212"/>
              </a:cxn>
              <a:cxn ang="0">
                <a:pos x="690" y="14"/>
              </a:cxn>
              <a:cxn ang="0">
                <a:pos x="673" y="0"/>
              </a:cxn>
              <a:cxn ang="0">
                <a:pos x="17" y="0"/>
              </a:cxn>
              <a:cxn ang="0">
                <a:pos x="0" y="14"/>
              </a:cxn>
              <a:cxn ang="0">
                <a:pos x="0" y="212"/>
              </a:cxn>
              <a:cxn ang="0">
                <a:pos x="690" y="212"/>
              </a:cxn>
            </a:cxnLst>
            <a:rect l="0" t="0" r="r" b="b"/>
            <a:pathLst>
              <a:path w="690" h="212">
                <a:moveTo>
                  <a:pt x="690" y="212"/>
                </a:moveTo>
                <a:cubicBezTo>
                  <a:pt x="690" y="14"/>
                  <a:pt x="690" y="14"/>
                  <a:pt x="690" y="14"/>
                </a:cubicBezTo>
                <a:cubicBezTo>
                  <a:pt x="690" y="6"/>
                  <a:pt x="682" y="0"/>
                  <a:pt x="673" y="0"/>
                </a:cubicBezTo>
                <a:cubicBezTo>
                  <a:pt x="17" y="0"/>
                  <a:pt x="17" y="0"/>
                  <a:pt x="17" y="0"/>
                </a:cubicBezTo>
                <a:cubicBezTo>
                  <a:pt x="8" y="0"/>
                  <a:pt x="0" y="6"/>
                  <a:pt x="0" y="14"/>
                </a:cubicBezTo>
                <a:cubicBezTo>
                  <a:pt x="0" y="212"/>
                  <a:pt x="0" y="212"/>
                  <a:pt x="0" y="212"/>
                </a:cubicBezTo>
                <a:lnTo>
                  <a:pt x="690" y="212"/>
                </a:lnTo>
                <a:close/>
              </a:path>
            </a:pathLst>
          </a:custGeom>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latin typeface="Calibri"/>
              </a:rPr>
              <a:t>RDP </a:t>
            </a:r>
            <a:r>
              <a:rPr lang="ja-JP" altLang="en-US" sz="2800" dirty="0" smtClean="0">
                <a:solidFill>
                  <a:srgbClr val="FFFFFF"/>
                </a:solidFill>
                <a:latin typeface="Calibri"/>
              </a:rPr>
              <a:t>ホストレンダリング</a:t>
            </a:r>
            <a:endParaRPr lang="en-US" sz="2800" dirty="0" smtClean="0">
              <a:solidFill>
                <a:srgbClr val="FFFFFF"/>
              </a:solidFill>
              <a:latin typeface="Calibri"/>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altLang="ja-JP" dirty="0" smtClean="0"/>
              <a:t>GPU</a:t>
            </a:r>
            <a:r>
              <a:rPr kumimoji="1" lang="ja-JP" altLang="en-US" dirty="0" smtClean="0"/>
              <a:t> の性能向上</a:t>
            </a:r>
            <a:endParaRPr kumimoji="1" lang="ja-JP" altLang="en-US" dirty="0"/>
          </a:p>
        </p:txBody>
      </p:sp>
      <p:graphicFrame>
        <p:nvGraphicFramePr>
          <p:cNvPr id="4" name="コンテンツ プレースホルダ 3"/>
          <p:cNvGraphicFramePr>
            <a:graphicFrameLocks noGrp="1"/>
          </p:cNvGraphicFramePr>
          <p:nvPr>
            <p:ph idx="1"/>
          </p:nvPr>
        </p:nvGraphicFramePr>
        <p:xfrm>
          <a:off x="381000" y="1412875"/>
          <a:ext cx="8382000" cy="1854200"/>
        </p:xfrm>
        <a:graphic>
          <a:graphicData uri="http://schemas.openxmlformats.org/drawingml/2006/table">
            <a:tbl>
              <a:tblPr firstRow="1" bandRow="1">
                <a:tableStyleId>{5C22544A-7EE6-4342-B048-85BDC9FD1C3A}</a:tableStyleId>
              </a:tblPr>
              <a:tblGrid>
                <a:gridCol w="2619364"/>
                <a:gridCol w="1714512"/>
                <a:gridCol w="1952624"/>
                <a:gridCol w="2095500"/>
              </a:tblGrid>
              <a:tr h="370840">
                <a:tc>
                  <a:txBody>
                    <a:bodyPr/>
                    <a:lstStyle/>
                    <a:p>
                      <a:endParaRPr kumimoji="1" lang="ja-JP" altLang="en-US" dirty="0"/>
                    </a:p>
                  </a:txBody>
                  <a:tcPr/>
                </a:tc>
                <a:tc>
                  <a:txBody>
                    <a:bodyPr/>
                    <a:lstStyle/>
                    <a:p>
                      <a:pPr algn="ctr"/>
                      <a:r>
                        <a:rPr kumimoji="1" lang="ja-JP" altLang="en-US" dirty="0" smtClean="0"/>
                        <a:t>スコア</a:t>
                      </a:r>
                      <a:r>
                        <a:rPr kumimoji="1" lang="en-US" altLang="ja-JP" dirty="0" smtClean="0"/>
                        <a:t>1</a:t>
                      </a:r>
                      <a:endParaRPr kumimoji="1" lang="ja-JP" altLang="en-US" dirty="0"/>
                    </a:p>
                  </a:txBody>
                  <a:tcPr/>
                </a:tc>
                <a:tc>
                  <a:txBody>
                    <a:bodyPr/>
                    <a:lstStyle/>
                    <a:p>
                      <a:pPr algn="ctr"/>
                      <a:r>
                        <a:rPr kumimoji="1" lang="ja-JP" altLang="en-US" dirty="0" smtClean="0"/>
                        <a:t>スコア</a:t>
                      </a:r>
                      <a:r>
                        <a:rPr kumimoji="1" lang="en-US" altLang="ja-JP" dirty="0" smtClean="0"/>
                        <a:t>2</a:t>
                      </a:r>
                      <a:endParaRPr kumimoji="1" lang="ja-JP" altLang="en-US" dirty="0"/>
                    </a:p>
                  </a:txBody>
                  <a:tcPr/>
                </a:tc>
                <a:tc>
                  <a:txBody>
                    <a:bodyPr/>
                    <a:lstStyle/>
                    <a:p>
                      <a:pPr algn="ctr"/>
                      <a:r>
                        <a:rPr kumimoji="1" lang="ja-JP" altLang="en-US" dirty="0" smtClean="0"/>
                        <a:t>発売時期</a:t>
                      </a:r>
                      <a:endParaRPr kumimoji="1" lang="ja-JP" altLang="en-US" dirty="0"/>
                    </a:p>
                  </a:txBody>
                  <a:tcPr/>
                </a:tc>
              </a:tr>
              <a:tr h="370840">
                <a:tc>
                  <a:txBody>
                    <a:bodyPr/>
                    <a:lstStyle/>
                    <a:p>
                      <a:r>
                        <a:rPr kumimoji="1" lang="en-US" altLang="ja-JP" dirty="0" smtClean="0"/>
                        <a:t>Radeon 9800 (AGP)</a:t>
                      </a:r>
                      <a:endParaRPr kumimoji="1" lang="ja-JP" altLang="en-US" dirty="0"/>
                    </a:p>
                  </a:txBody>
                  <a:tcPr/>
                </a:tc>
                <a:tc>
                  <a:txBody>
                    <a:bodyPr/>
                    <a:lstStyle/>
                    <a:p>
                      <a:pPr algn="ctr"/>
                      <a:r>
                        <a:rPr kumimoji="1" lang="en-US" altLang="ja-JP" dirty="0" smtClean="0"/>
                        <a:t>27</a:t>
                      </a:r>
                      <a:endParaRPr kumimoji="1" lang="ja-JP" altLang="en-US" dirty="0"/>
                    </a:p>
                  </a:txBody>
                  <a:tcPr/>
                </a:tc>
                <a:tc>
                  <a:txBody>
                    <a:bodyPr/>
                    <a:lstStyle/>
                    <a:p>
                      <a:pPr algn="ctr"/>
                      <a:r>
                        <a:rPr kumimoji="1" lang="en-US" altLang="ja-JP" dirty="0" smtClean="0"/>
                        <a:t>998</a:t>
                      </a:r>
                      <a:endParaRPr kumimoji="1" lang="ja-JP" altLang="en-US" dirty="0"/>
                    </a:p>
                  </a:txBody>
                  <a:tcPr/>
                </a:tc>
                <a:tc>
                  <a:txBody>
                    <a:bodyPr/>
                    <a:lstStyle/>
                    <a:p>
                      <a:pPr algn="l"/>
                      <a:r>
                        <a:rPr kumimoji="1" lang="en-US" altLang="ja-JP" dirty="0" smtClean="0"/>
                        <a:t>2003</a:t>
                      </a:r>
                      <a:r>
                        <a:rPr kumimoji="1" lang="ja-JP" altLang="en-US" dirty="0" smtClean="0"/>
                        <a:t>年</a:t>
                      </a:r>
                      <a:r>
                        <a:rPr kumimoji="1" lang="en-US" altLang="ja-JP" dirty="0" smtClean="0"/>
                        <a:t>Q2</a:t>
                      </a:r>
                      <a:endParaRPr kumimoji="1" lang="ja-JP" altLang="en-US" dirty="0"/>
                    </a:p>
                  </a:txBody>
                  <a:tcPr/>
                </a:tc>
              </a:tr>
              <a:tr h="370840">
                <a:tc>
                  <a:txBody>
                    <a:bodyPr/>
                    <a:lstStyle/>
                    <a:p>
                      <a:r>
                        <a:rPr kumimoji="1" lang="en-US" altLang="ja-JP" dirty="0" smtClean="0"/>
                        <a:t>Radeon</a:t>
                      </a:r>
                      <a:r>
                        <a:rPr kumimoji="1" lang="en-US" altLang="ja-JP" baseline="0" dirty="0" smtClean="0"/>
                        <a:t> X1800 XT</a:t>
                      </a:r>
                      <a:endParaRPr kumimoji="1" lang="ja-JP" altLang="en-US" dirty="0"/>
                    </a:p>
                  </a:txBody>
                  <a:tcPr/>
                </a:tc>
                <a:tc>
                  <a:txBody>
                    <a:bodyPr/>
                    <a:lstStyle/>
                    <a:p>
                      <a:pPr algn="ctr"/>
                      <a:r>
                        <a:rPr kumimoji="1" lang="en-US" altLang="ja-JP" dirty="0" smtClean="0"/>
                        <a:t>100</a:t>
                      </a:r>
                      <a:endParaRPr kumimoji="1" lang="ja-JP" altLang="en-US" dirty="0"/>
                    </a:p>
                  </a:txBody>
                  <a:tcPr/>
                </a:tc>
                <a:tc>
                  <a:txBody>
                    <a:bodyPr/>
                    <a:lstStyle/>
                    <a:p>
                      <a:pPr algn="ctr"/>
                      <a:r>
                        <a:rPr kumimoji="1" lang="en-US" altLang="ja-JP" dirty="0" smtClean="0"/>
                        <a:t>5700</a:t>
                      </a:r>
                      <a:endParaRPr kumimoji="1" lang="ja-JP" altLang="en-US" dirty="0"/>
                    </a:p>
                  </a:txBody>
                  <a:tcPr/>
                </a:tc>
                <a:tc>
                  <a:txBody>
                    <a:bodyPr/>
                    <a:lstStyle/>
                    <a:p>
                      <a:pPr algn="l"/>
                      <a:r>
                        <a:rPr kumimoji="1" lang="en-US" altLang="ja-JP" dirty="0" smtClean="0"/>
                        <a:t>2005</a:t>
                      </a:r>
                      <a:r>
                        <a:rPr kumimoji="1" lang="ja-JP" altLang="en-US" dirty="0" smtClean="0"/>
                        <a:t>年</a:t>
                      </a:r>
                      <a:r>
                        <a:rPr kumimoji="1" lang="en-US" altLang="ja-JP" dirty="0" smtClean="0"/>
                        <a:t>11</a:t>
                      </a:r>
                      <a:r>
                        <a:rPr kumimoji="1" lang="ja-JP" altLang="en-US" dirty="0" smtClean="0"/>
                        <a:t>月</a:t>
                      </a:r>
                      <a:endParaRPr kumimoji="1" lang="ja-JP" altLang="en-US" dirty="0"/>
                    </a:p>
                  </a:txBody>
                  <a:tcPr/>
                </a:tc>
              </a:tr>
              <a:tr h="370840">
                <a:tc>
                  <a:txBody>
                    <a:bodyPr/>
                    <a:lstStyle/>
                    <a:p>
                      <a:r>
                        <a:rPr kumimoji="1" lang="en-US" altLang="ja-JP" dirty="0" smtClean="0"/>
                        <a:t>Radeon</a:t>
                      </a:r>
                      <a:r>
                        <a:rPr kumimoji="1" lang="ja-JP" altLang="en-US" dirty="0" smtClean="0"/>
                        <a:t> </a:t>
                      </a:r>
                      <a:r>
                        <a:rPr kumimoji="1" lang="en-US" altLang="ja-JP" dirty="0" smtClean="0"/>
                        <a:t>HD 2900 XT</a:t>
                      </a:r>
                      <a:endParaRPr kumimoji="1" lang="ja-JP" altLang="en-US" dirty="0"/>
                    </a:p>
                  </a:txBody>
                  <a:tcPr/>
                </a:tc>
                <a:tc>
                  <a:txBody>
                    <a:bodyPr/>
                    <a:lstStyle/>
                    <a:p>
                      <a:pPr algn="ctr"/>
                      <a:r>
                        <a:rPr kumimoji="1" lang="en-US" altLang="ja-JP" dirty="0" smtClean="0"/>
                        <a:t>240</a:t>
                      </a:r>
                      <a:endParaRPr kumimoji="1" lang="ja-JP" altLang="en-US" dirty="0"/>
                    </a:p>
                  </a:txBody>
                  <a:tcPr/>
                </a:tc>
                <a:tc>
                  <a:txBody>
                    <a:bodyPr/>
                    <a:lstStyle/>
                    <a:p>
                      <a:pPr algn="ctr"/>
                      <a:r>
                        <a:rPr kumimoji="1" lang="en-US" altLang="ja-JP" dirty="0" smtClean="0"/>
                        <a:t>11137</a:t>
                      </a:r>
                      <a:endParaRPr kumimoji="1" lang="ja-JP" altLang="en-US" dirty="0"/>
                    </a:p>
                  </a:txBody>
                  <a:tcPr/>
                </a:tc>
                <a:tc>
                  <a:txBody>
                    <a:bodyPr/>
                    <a:lstStyle/>
                    <a:p>
                      <a:pPr algn="l"/>
                      <a:r>
                        <a:rPr kumimoji="1" lang="en-US" altLang="ja-JP" dirty="0" smtClean="0"/>
                        <a:t>2007</a:t>
                      </a:r>
                      <a:r>
                        <a:rPr kumimoji="1" lang="ja-JP" altLang="en-US" dirty="0" smtClean="0"/>
                        <a:t>年</a:t>
                      </a:r>
                      <a:r>
                        <a:rPr kumimoji="1" lang="en-US" altLang="ja-JP" dirty="0" smtClean="0"/>
                        <a:t>5</a:t>
                      </a:r>
                      <a:r>
                        <a:rPr kumimoji="1" lang="ja-JP" altLang="en-US" dirty="0" smtClean="0"/>
                        <a:t>月</a:t>
                      </a:r>
                      <a:endParaRPr kumimoji="1" lang="ja-JP" altLang="en-US" dirty="0"/>
                    </a:p>
                  </a:txBody>
                  <a:tcPr/>
                </a:tc>
              </a:tr>
              <a:tr h="370840">
                <a:tc>
                  <a:txBody>
                    <a:bodyPr/>
                    <a:lstStyle/>
                    <a:p>
                      <a:r>
                        <a:rPr kumimoji="1" lang="en-US" altLang="ja-JP" dirty="0" smtClean="0"/>
                        <a:t>Radeon</a:t>
                      </a:r>
                      <a:r>
                        <a:rPr kumimoji="1" lang="ja-JP" altLang="en-US" dirty="0" smtClean="0"/>
                        <a:t> </a:t>
                      </a:r>
                      <a:r>
                        <a:rPr kumimoji="1" lang="en-US" altLang="ja-JP" dirty="0" smtClean="0"/>
                        <a:t>HD</a:t>
                      </a:r>
                      <a:r>
                        <a:rPr kumimoji="1" lang="ja-JP" altLang="en-US" dirty="0" smtClean="0"/>
                        <a:t> </a:t>
                      </a:r>
                      <a:r>
                        <a:rPr kumimoji="1" lang="en-US" altLang="ja-JP" dirty="0" smtClean="0"/>
                        <a:t>4870</a:t>
                      </a:r>
                      <a:endParaRPr kumimoji="1" lang="ja-JP" altLang="en-US" dirty="0"/>
                    </a:p>
                  </a:txBody>
                  <a:tcPr/>
                </a:tc>
                <a:tc>
                  <a:txBody>
                    <a:bodyPr/>
                    <a:lstStyle/>
                    <a:p>
                      <a:pPr algn="ctr"/>
                      <a:r>
                        <a:rPr kumimoji="1" lang="en-US" altLang="ja-JP" dirty="0" smtClean="0"/>
                        <a:t>434</a:t>
                      </a:r>
                      <a:endParaRPr kumimoji="1" lang="ja-JP" altLang="en-US" dirty="0"/>
                    </a:p>
                  </a:txBody>
                  <a:tcPr/>
                </a:tc>
                <a:tc>
                  <a:txBody>
                    <a:bodyPr/>
                    <a:lstStyle/>
                    <a:p>
                      <a:pPr algn="ctr"/>
                      <a:r>
                        <a:rPr kumimoji="1" lang="en-US" altLang="ja-JP" dirty="0" smtClean="0"/>
                        <a:t>15943</a:t>
                      </a:r>
                      <a:endParaRPr kumimoji="1" lang="ja-JP" altLang="en-US" dirty="0"/>
                    </a:p>
                  </a:txBody>
                  <a:tcPr/>
                </a:tc>
                <a:tc>
                  <a:txBody>
                    <a:bodyPr/>
                    <a:lstStyle/>
                    <a:p>
                      <a:pPr algn="l"/>
                      <a:r>
                        <a:rPr kumimoji="1" lang="en-US" altLang="ja-JP" dirty="0" smtClean="0"/>
                        <a:t>2008</a:t>
                      </a:r>
                      <a:r>
                        <a:rPr kumimoji="1" lang="ja-JP" altLang="en-US" dirty="0" smtClean="0"/>
                        <a:t>年</a:t>
                      </a:r>
                      <a:r>
                        <a:rPr kumimoji="1" lang="en-US" altLang="ja-JP" dirty="0" smtClean="0"/>
                        <a:t>6</a:t>
                      </a:r>
                      <a:r>
                        <a:rPr kumimoji="1" lang="ja-JP" altLang="en-US" dirty="0" smtClean="0"/>
                        <a:t>月</a:t>
                      </a:r>
                      <a:endParaRPr kumimoji="1" lang="ja-JP" altLang="en-US" dirty="0"/>
                    </a:p>
                  </a:txBody>
                  <a:tcPr/>
                </a:tc>
              </a:tr>
            </a:tbl>
          </a:graphicData>
        </a:graphic>
      </p:graphicFrame>
      <p:sp>
        <p:nvSpPr>
          <p:cNvPr id="5" name="テキスト ボックス 4"/>
          <p:cNvSpPr txBox="1"/>
          <p:nvPr/>
        </p:nvSpPr>
        <p:spPr>
          <a:xfrm>
            <a:off x="1285852" y="5572140"/>
            <a:ext cx="5622117" cy="369332"/>
          </a:xfrm>
          <a:prstGeom prst="rect">
            <a:avLst/>
          </a:prstGeom>
          <a:noFill/>
        </p:spPr>
        <p:txBody>
          <a:bodyPr wrap="none" rtlCol="0">
            <a:spAutoFit/>
          </a:bodyPr>
          <a:lstStyle/>
          <a:p>
            <a:r>
              <a:rPr lang="ja-JP" altLang="en-US" dirty="0" smtClean="0"/>
              <a:t>スコア</a:t>
            </a:r>
            <a:r>
              <a:rPr lang="en-US" altLang="ja-JP" dirty="0" smtClean="0"/>
              <a:t>1</a:t>
            </a:r>
            <a:r>
              <a:rPr lang="ja-JP" altLang="en-US" dirty="0" smtClean="0"/>
              <a:t>  </a:t>
            </a:r>
            <a:r>
              <a:rPr lang="en-US" altLang="ja-JP" i="1" dirty="0" smtClean="0"/>
              <a:t>http</a:t>
            </a:r>
            <a:r>
              <a:rPr lang="en-US" altLang="ja-JP" i="1" dirty="0"/>
              <a:t>://www.leoplanet.co.jp/3d_videochip.htm</a:t>
            </a:r>
            <a:endParaRPr kumimoji="1" lang="ja-JP" altLang="en-US" i="1" dirty="0"/>
          </a:p>
        </p:txBody>
      </p:sp>
      <p:graphicFrame>
        <p:nvGraphicFramePr>
          <p:cNvPr id="6" name="コンテンツ プレースホルダ 3"/>
          <p:cNvGraphicFramePr>
            <a:graphicFrameLocks noGrp="1"/>
          </p:cNvGraphicFramePr>
          <p:nvPr>
            <p:ph idx="1"/>
          </p:nvPr>
        </p:nvGraphicFramePr>
        <p:xfrm>
          <a:off x="357158" y="3500438"/>
          <a:ext cx="8382000" cy="1854200"/>
        </p:xfrm>
        <a:graphic>
          <a:graphicData uri="http://schemas.openxmlformats.org/drawingml/2006/table">
            <a:tbl>
              <a:tblPr firstRow="1" bandRow="1">
                <a:tableStyleId>{5C22544A-7EE6-4342-B048-85BDC9FD1C3A}</a:tableStyleId>
              </a:tblPr>
              <a:tblGrid>
                <a:gridCol w="2643206"/>
                <a:gridCol w="1714512"/>
                <a:gridCol w="1928782"/>
                <a:gridCol w="2095500"/>
              </a:tblGrid>
              <a:tr h="370840">
                <a:tc>
                  <a:txBody>
                    <a:bodyPr/>
                    <a:lstStyle/>
                    <a:p>
                      <a:endParaRPr kumimoji="1" lang="ja-JP" altLang="en-US" dirty="0"/>
                    </a:p>
                  </a:txBody>
                  <a:tcPr/>
                </a:tc>
                <a:tc>
                  <a:txBody>
                    <a:bodyPr/>
                    <a:lstStyle/>
                    <a:p>
                      <a:pPr algn="ctr"/>
                      <a:r>
                        <a:rPr kumimoji="1" lang="ja-JP" altLang="en-US" dirty="0" smtClean="0"/>
                        <a:t>スコア</a:t>
                      </a:r>
                      <a:r>
                        <a:rPr kumimoji="1" lang="en-US" altLang="ja-JP" dirty="0" smtClean="0"/>
                        <a:t>1</a:t>
                      </a:r>
                      <a:endParaRPr kumimoji="1" lang="ja-JP" altLang="en-US" dirty="0"/>
                    </a:p>
                  </a:txBody>
                  <a:tcPr/>
                </a:tc>
                <a:tc>
                  <a:txBody>
                    <a:bodyPr/>
                    <a:lstStyle/>
                    <a:p>
                      <a:pPr algn="ctr"/>
                      <a:r>
                        <a:rPr kumimoji="1" lang="ja-JP" altLang="en-US" dirty="0" smtClean="0"/>
                        <a:t>スコア</a:t>
                      </a:r>
                      <a:r>
                        <a:rPr kumimoji="1" lang="en-US" altLang="ja-JP" dirty="0" smtClean="0"/>
                        <a:t>2</a:t>
                      </a:r>
                      <a:endParaRPr kumimoji="1" lang="ja-JP" altLang="en-US" dirty="0"/>
                    </a:p>
                  </a:txBody>
                  <a:tcPr/>
                </a:tc>
                <a:tc>
                  <a:txBody>
                    <a:bodyPr/>
                    <a:lstStyle/>
                    <a:p>
                      <a:pPr algn="ctr"/>
                      <a:r>
                        <a:rPr kumimoji="1" lang="ja-JP" altLang="en-US" dirty="0" smtClean="0"/>
                        <a:t>発売時期</a:t>
                      </a:r>
                      <a:endParaRPr kumimoji="1" lang="ja-JP" altLang="en-US" dirty="0"/>
                    </a:p>
                  </a:txBody>
                  <a:tcPr/>
                </a:tc>
              </a:tr>
              <a:tr h="370840">
                <a:tc>
                  <a:txBody>
                    <a:bodyPr/>
                    <a:lstStyle/>
                    <a:p>
                      <a:r>
                        <a:rPr kumimoji="1" lang="en-US" altLang="ja-JP" dirty="0" err="1" smtClean="0"/>
                        <a:t>GeForce</a:t>
                      </a:r>
                      <a:r>
                        <a:rPr kumimoji="1" lang="en-US" altLang="ja-JP" dirty="0" smtClean="0"/>
                        <a:t> 6800</a:t>
                      </a:r>
                      <a:endParaRPr kumimoji="1" lang="ja-JP" altLang="en-US" dirty="0"/>
                    </a:p>
                  </a:txBody>
                  <a:tcPr/>
                </a:tc>
                <a:tc>
                  <a:txBody>
                    <a:bodyPr/>
                    <a:lstStyle/>
                    <a:p>
                      <a:pPr algn="ctr"/>
                      <a:r>
                        <a:rPr kumimoji="1" lang="en-US" altLang="ja-JP" dirty="0" smtClean="0"/>
                        <a:t>47</a:t>
                      </a:r>
                      <a:endParaRPr kumimoji="1" lang="ja-JP" altLang="en-US" dirty="0"/>
                    </a:p>
                  </a:txBody>
                  <a:tcPr/>
                </a:tc>
                <a:tc>
                  <a:txBody>
                    <a:bodyPr/>
                    <a:lstStyle/>
                    <a:p>
                      <a:pPr algn="ctr"/>
                      <a:r>
                        <a:rPr kumimoji="1" lang="en-US" altLang="ja-JP" dirty="0" smtClean="0"/>
                        <a:t>2008</a:t>
                      </a:r>
                      <a:endParaRPr kumimoji="1" lang="ja-JP" altLang="en-US" dirty="0"/>
                    </a:p>
                  </a:txBody>
                  <a:tcPr/>
                </a:tc>
                <a:tc>
                  <a:txBody>
                    <a:bodyPr/>
                    <a:lstStyle/>
                    <a:p>
                      <a:pPr algn="l"/>
                      <a:r>
                        <a:rPr kumimoji="1" lang="en-US" altLang="ja-JP" dirty="0" smtClean="0"/>
                        <a:t>2004</a:t>
                      </a:r>
                      <a:r>
                        <a:rPr kumimoji="1" lang="ja-JP" altLang="en-US" dirty="0" smtClean="0"/>
                        <a:t>年</a:t>
                      </a:r>
                      <a:r>
                        <a:rPr kumimoji="1" lang="en-US" altLang="ja-JP" dirty="0" smtClean="0"/>
                        <a:t>Q4</a:t>
                      </a:r>
                      <a:endParaRPr kumimoji="1" lang="ja-JP" altLang="en-US" dirty="0"/>
                    </a:p>
                  </a:txBody>
                  <a:tcPr/>
                </a:tc>
              </a:tr>
              <a:tr h="370840">
                <a:tc>
                  <a:txBody>
                    <a:bodyPr/>
                    <a:lstStyle/>
                    <a:p>
                      <a:r>
                        <a:rPr kumimoji="1" lang="en-US" altLang="ja-JP" dirty="0" err="1" smtClean="0"/>
                        <a:t>GeForce</a:t>
                      </a:r>
                      <a:r>
                        <a:rPr kumimoji="1" lang="en-US" altLang="ja-JP" dirty="0" smtClean="0"/>
                        <a:t> 7900 GTX</a:t>
                      </a:r>
                      <a:endParaRPr kumimoji="1" lang="ja-JP" altLang="en-US" dirty="0"/>
                    </a:p>
                  </a:txBody>
                  <a:tcPr/>
                </a:tc>
                <a:tc>
                  <a:txBody>
                    <a:bodyPr/>
                    <a:lstStyle/>
                    <a:p>
                      <a:pPr algn="ctr"/>
                      <a:r>
                        <a:rPr kumimoji="1" lang="en-US" altLang="ja-JP" dirty="0" smtClean="0"/>
                        <a:t>150</a:t>
                      </a:r>
                      <a:endParaRPr kumimoji="1" lang="ja-JP" altLang="en-US" dirty="0"/>
                    </a:p>
                  </a:txBody>
                  <a:tcPr/>
                </a:tc>
                <a:tc>
                  <a:txBody>
                    <a:bodyPr/>
                    <a:lstStyle/>
                    <a:p>
                      <a:pPr algn="ctr"/>
                      <a:r>
                        <a:rPr kumimoji="1" lang="en-US" altLang="ja-JP" dirty="0" smtClean="0"/>
                        <a:t>6953</a:t>
                      </a:r>
                      <a:endParaRPr kumimoji="1" lang="ja-JP" altLang="en-US" dirty="0"/>
                    </a:p>
                  </a:txBody>
                  <a:tcPr/>
                </a:tc>
                <a:tc>
                  <a:txBody>
                    <a:bodyPr/>
                    <a:lstStyle/>
                    <a:p>
                      <a:pPr algn="l"/>
                      <a:r>
                        <a:rPr kumimoji="1" lang="en-US" altLang="ja-JP" dirty="0" smtClean="0"/>
                        <a:t>2006</a:t>
                      </a:r>
                      <a:r>
                        <a:rPr kumimoji="1" lang="ja-JP" altLang="en-US" dirty="0" smtClean="0"/>
                        <a:t>年</a:t>
                      </a:r>
                      <a:r>
                        <a:rPr kumimoji="1" lang="en-US" altLang="ja-JP" dirty="0" smtClean="0"/>
                        <a:t>3</a:t>
                      </a:r>
                      <a:r>
                        <a:rPr kumimoji="1" lang="ja-JP" altLang="en-US" dirty="0" smtClean="0"/>
                        <a:t>月</a:t>
                      </a:r>
                      <a:endParaRPr kumimoji="1" lang="ja-JP" altLang="en-US" dirty="0"/>
                    </a:p>
                  </a:txBody>
                  <a:tcPr/>
                </a:tc>
              </a:tr>
              <a:tr h="370840">
                <a:tc>
                  <a:txBody>
                    <a:bodyPr/>
                    <a:lstStyle/>
                    <a:p>
                      <a:r>
                        <a:rPr kumimoji="1" lang="en-US" altLang="ja-JP" dirty="0" err="1" smtClean="0"/>
                        <a:t>GeForce</a:t>
                      </a:r>
                      <a:r>
                        <a:rPr kumimoji="1" lang="en-US" altLang="ja-JP" dirty="0" smtClean="0"/>
                        <a:t> 8800 GT</a:t>
                      </a:r>
                      <a:endParaRPr kumimoji="1" lang="ja-JP" altLang="en-US" dirty="0"/>
                    </a:p>
                  </a:txBody>
                  <a:tcPr/>
                </a:tc>
                <a:tc>
                  <a:txBody>
                    <a:bodyPr/>
                    <a:lstStyle/>
                    <a:p>
                      <a:pPr algn="ctr"/>
                      <a:r>
                        <a:rPr kumimoji="1" lang="en-US" altLang="ja-JP" dirty="0" smtClean="0"/>
                        <a:t>262</a:t>
                      </a:r>
                      <a:endParaRPr kumimoji="1" lang="ja-JP" altLang="en-US" dirty="0"/>
                    </a:p>
                  </a:txBody>
                  <a:tcPr/>
                </a:tc>
                <a:tc>
                  <a:txBody>
                    <a:bodyPr/>
                    <a:lstStyle/>
                    <a:p>
                      <a:pPr algn="ctr"/>
                      <a:r>
                        <a:rPr kumimoji="1" lang="en-US" altLang="ja-JP" dirty="0" smtClean="0"/>
                        <a:t>12676</a:t>
                      </a:r>
                      <a:endParaRPr kumimoji="1" lang="ja-JP" altLang="en-US" dirty="0"/>
                    </a:p>
                  </a:txBody>
                  <a:tcPr/>
                </a:tc>
                <a:tc>
                  <a:txBody>
                    <a:bodyPr/>
                    <a:lstStyle/>
                    <a:p>
                      <a:pPr algn="l"/>
                      <a:r>
                        <a:rPr kumimoji="1" lang="en-US" altLang="ja-JP" dirty="0" smtClean="0"/>
                        <a:t>2007</a:t>
                      </a:r>
                      <a:r>
                        <a:rPr kumimoji="1" lang="ja-JP" altLang="en-US" dirty="0" smtClean="0"/>
                        <a:t>年</a:t>
                      </a:r>
                      <a:r>
                        <a:rPr kumimoji="1" lang="en-US" altLang="ja-JP" dirty="0" smtClean="0"/>
                        <a:t>11</a:t>
                      </a:r>
                      <a:r>
                        <a:rPr kumimoji="1" lang="ja-JP" altLang="en-US" dirty="0" smtClean="0"/>
                        <a:t>月</a:t>
                      </a:r>
                      <a:endParaRPr kumimoji="1" lang="ja-JP" altLang="en-US" dirty="0"/>
                    </a:p>
                  </a:txBody>
                  <a:tcPr/>
                </a:tc>
              </a:tr>
              <a:tr h="370840">
                <a:tc>
                  <a:txBody>
                    <a:bodyPr/>
                    <a:lstStyle/>
                    <a:p>
                      <a:r>
                        <a:rPr kumimoji="1" lang="en-US" altLang="ja-JP" dirty="0" err="1" smtClean="0"/>
                        <a:t>GeForce</a:t>
                      </a:r>
                      <a:r>
                        <a:rPr kumimoji="1" lang="en-US" altLang="ja-JP" dirty="0" smtClean="0"/>
                        <a:t> GTX 280</a:t>
                      </a:r>
                      <a:endParaRPr kumimoji="1" lang="ja-JP" altLang="en-US" dirty="0"/>
                    </a:p>
                  </a:txBody>
                  <a:tcPr/>
                </a:tc>
                <a:tc>
                  <a:txBody>
                    <a:bodyPr/>
                    <a:lstStyle/>
                    <a:p>
                      <a:pPr algn="ctr"/>
                      <a:r>
                        <a:rPr kumimoji="1" lang="en-US" altLang="ja-JP" dirty="0" smtClean="0"/>
                        <a:t>470</a:t>
                      </a:r>
                      <a:endParaRPr kumimoji="1" lang="ja-JP" altLang="en-US" dirty="0"/>
                    </a:p>
                  </a:txBody>
                  <a:tcPr/>
                </a:tc>
                <a:tc>
                  <a:txBody>
                    <a:bodyPr/>
                    <a:lstStyle/>
                    <a:p>
                      <a:pPr algn="ctr"/>
                      <a:r>
                        <a:rPr kumimoji="1" lang="en-US" altLang="ja-JP" dirty="0" smtClean="0"/>
                        <a:t>16257</a:t>
                      </a:r>
                      <a:endParaRPr kumimoji="1" lang="ja-JP" altLang="en-US" dirty="0"/>
                    </a:p>
                  </a:txBody>
                  <a:tcPr/>
                </a:tc>
                <a:tc>
                  <a:txBody>
                    <a:bodyPr/>
                    <a:lstStyle/>
                    <a:p>
                      <a:pPr algn="l"/>
                      <a:r>
                        <a:rPr kumimoji="1" lang="en-US" altLang="ja-JP" dirty="0" smtClean="0"/>
                        <a:t>2008</a:t>
                      </a:r>
                      <a:r>
                        <a:rPr kumimoji="1" lang="ja-JP" altLang="en-US" dirty="0" smtClean="0"/>
                        <a:t>年</a:t>
                      </a:r>
                      <a:r>
                        <a:rPr kumimoji="1" lang="en-US" altLang="ja-JP" dirty="0" smtClean="0"/>
                        <a:t>6</a:t>
                      </a:r>
                      <a:r>
                        <a:rPr kumimoji="1" lang="ja-JP" altLang="en-US" dirty="0" smtClean="0"/>
                        <a:t>月</a:t>
                      </a:r>
                      <a:endParaRPr kumimoji="1" lang="ja-JP" altLang="en-US" dirty="0"/>
                    </a:p>
                  </a:txBody>
                  <a:tcPr/>
                </a:tc>
              </a:tr>
            </a:tbl>
          </a:graphicData>
        </a:graphic>
      </p:graphicFrame>
      <p:sp>
        <p:nvSpPr>
          <p:cNvPr id="7" name="テキスト ボックス 6"/>
          <p:cNvSpPr txBox="1"/>
          <p:nvPr/>
        </p:nvSpPr>
        <p:spPr>
          <a:xfrm>
            <a:off x="1285852" y="6000768"/>
            <a:ext cx="6712094" cy="369332"/>
          </a:xfrm>
          <a:prstGeom prst="rect">
            <a:avLst/>
          </a:prstGeom>
          <a:noFill/>
        </p:spPr>
        <p:txBody>
          <a:bodyPr wrap="none" rtlCol="0">
            <a:spAutoFit/>
          </a:bodyPr>
          <a:lstStyle/>
          <a:p>
            <a:r>
              <a:rPr lang="ja-JP" altLang="en-US" dirty="0" smtClean="0"/>
              <a:t>スコア</a:t>
            </a:r>
            <a:r>
              <a:rPr lang="en-US" altLang="ja-JP" dirty="0" smtClean="0"/>
              <a:t>2 </a:t>
            </a:r>
            <a:r>
              <a:rPr lang="ja-JP" altLang="en-US" dirty="0" smtClean="0"/>
              <a:t> </a:t>
            </a:r>
            <a:r>
              <a:rPr lang="en-US" altLang="ja-JP" i="1" dirty="0" smtClean="0"/>
              <a:t>http://mizushima.ne.jp/topic/GPU-benchmark/index.php</a:t>
            </a:r>
            <a:endParaRPr kumimoji="1" lang="ja-JP" altLang="en-US" i="1"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3"/>
          <a:srcRect b="34359"/>
          <a:stretch>
            <a:fillRect/>
          </a:stretch>
        </p:blipFill>
        <p:spPr bwMode="black">
          <a:xfrm>
            <a:off x="2643206" y="2996020"/>
            <a:ext cx="4572000" cy="64729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48718" cy="664797"/>
          </a:xfrm>
        </p:spPr>
        <p:txBody>
          <a:bodyPr/>
          <a:lstStyle/>
          <a:p>
            <a:r>
              <a:rPr kumimoji="1" altLang="ja-JP" dirty="0" smtClean="0"/>
              <a:t>Windows 7 </a:t>
            </a:r>
            <a:r>
              <a:rPr kumimoji="1" lang="ja-JP" altLang="en-US" dirty="0" smtClean="0"/>
              <a:t>による </a:t>
            </a:r>
            <a:r>
              <a:rPr kumimoji="1" altLang="ja-JP" dirty="0" smtClean="0"/>
              <a:t>GPU</a:t>
            </a:r>
            <a:r>
              <a:rPr kumimoji="1" lang="ja-JP" altLang="en-US" dirty="0" smtClean="0"/>
              <a:t> の活用</a:t>
            </a:r>
            <a:endParaRPr kumimoji="1" lang="ja-JP" altLang="en-US" dirty="0"/>
          </a:p>
        </p:txBody>
      </p:sp>
      <p:sp>
        <p:nvSpPr>
          <p:cNvPr id="3" name="コンテンツ プレースホルダ 2"/>
          <p:cNvSpPr>
            <a:spLocks noGrp="1"/>
          </p:cNvSpPr>
          <p:nvPr>
            <p:ph idx="1"/>
          </p:nvPr>
        </p:nvSpPr>
        <p:spPr>
          <a:xfrm>
            <a:off x="285720" y="1412875"/>
            <a:ext cx="8858280" cy="5164491"/>
          </a:xfrm>
        </p:spPr>
        <p:txBody>
          <a:bodyPr/>
          <a:lstStyle/>
          <a:p>
            <a:r>
              <a:rPr kumimoji="1" lang="en-US" altLang="ja-JP" dirty="0" smtClean="0"/>
              <a:t>Windows Vista</a:t>
            </a:r>
          </a:p>
          <a:p>
            <a:pPr lvl="1"/>
            <a:r>
              <a:rPr kumimoji="1" lang="ja-JP" altLang="en-US" dirty="0" smtClean="0"/>
              <a:t>ビデオ再生</a:t>
            </a:r>
            <a:endParaRPr kumimoji="1" lang="en-US" altLang="ja-JP" dirty="0" smtClean="0"/>
          </a:p>
          <a:p>
            <a:pPr lvl="1"/>
            <a:r>
              <a:rPr lang="ja-JP" altLang="en-US" dirty="0" smtClean="0"/>
              <a:t>メディア センター </a:t>
            </a:r>
            <a:r>
              <a:rPr lang="en-US" altLang="ja-JP" dirty="0" smtClean="0"/>
              <a:t>UI</a:t>
            </a:r>
          </a:p>
          <a:p>
            <a:pPr lvl="1"/>
            <a:r>
              <a:rPr lang="ja-JP" altLang="en-US" dirty="0" smtClean="0"/>
              <a:t>デスクトップ ウィンドウ マネージャ（</a:t>
            </a:r>
            <a:r>
              <a:rPr lang="en-US" altLang="ja-JP" dirty="0" smtClean="0"/>
              <a:t>DWM</a:t>
            </a:r>
            <a:r>
              <a:rPr lang="ja-JP" altLang="en-US" dirty="0" smtClean="0"/>
              <a:t>）</a:t>
            </a:r>
            <a:endParaRPr lang="en-US" altLang="ja-JP" dirty="0" smtClean="0"/>
          </a:p>
          <a:p>
            <a:r>
              <a:rPr kumimoji="1" lang="en-US" altLang="ja-JP" dirty="0" smtClean="0"/>
              <a:t>Windows 7 DWM</a:t>
            </a:r>
            <a:r>
              <a:rPr kumimoji="1" lang="ja-JP" altLang="en-US" dirty="0" smtClean="0"/>
              <a:t> は </a:t>
            </a:r>
            <a:r>
              <a:rPr kumimoji="1" lang="en-US" altLang="ja-JP" dirty="0" smtClean="0"/>
              <a:t>Direct3D 10.1 API</a:t>
            </a:r>
            <a:r>
              <a:rPr lang="ja-JP" altLang="en-US" dirty="0" smtClean="0"/>
              <a:t> を使用</a:t>
            </a:r>
            <a:endParaRPr lang="en-US" altLang="ja-JP" dirty="0" smtClean="0"/>
          </a:p>
          <a:p>
            <a:pPr lvl="1"/>
            <a:r>
              <a:rPr kumimoji="1" lang="ja-JP" altLang="en-US" dirty="0" smtClean="0"/>
              <a:t>ローエンドからハイエンドまで</a:t>
            </a:r>
            <a:r>
              <a:rPr kumimoji="1" lang="en-US" altLang="ja-JP" dirty="0" smtClean="0"/>
              <a:t/>
            </a:r>
            <a:br>
              <a:rPr kumimoji="1" lang="en-US" altLang="ja-JP" dirty="0" smtClean="0"/>
            </a:br>
            <a:r>
              <a:rPr kumimoji="1" lang="ja-JP" altLang="en-US" dirty="0" smtClean="0"/>
              <a:t>スケーラブルな性能</a:t>
            </a:r>
            <a:endParaRPr kumimoji="1" lang="en-US" altLang="ja-JP" dirty="0" smtClean="0"/>
          </a:p>
          <a:p>
            <a:pPr lvl="1"/>
            <a:r>
              <a:rPr lang="en-US" altLang="ja-JP" dirty="0" smtClean="0"/>
              <a:t>Glass</a:t>
            </a:r>
            <a:r>
              <a:rPr lang="ja-JP" altLang="en-US" dirty="0" smtClean="0"/>
              <a:t>のぼかしにシェーダを使用</a:t>
            </a:r>
            <a:endParaRPr lang="en-US" altLang="ja-JP" dirty="0" smtClean="0"/>
          </a:p>
          <a:p>
            <a:pPr lvl="1"/>
            <a:r>
              <a:rPr kumimoji="1" lang="ja-JP" altLang="en-US" dirty="0" smtClean="0"/>
              <a:t>ウィンドウ</a:t>
            </a:r>
            <a:r>
              <a:rPr lang="ja-JP" altLang="en-US" dirty="0" smtClean="0"/>
              <a:t>あたりのメモリー消費を</a:t>
            </a:r>
            <a:r>
              <a:rPr lang="en-US" altLang="ja-JP" dirty="0" smtClean="0"/>
              <a:t>50%</a:t>
            </a:r>
            <a:r>
              <a:rPr lang="ja-JP" altLang="en-US" dirty="0" smtClean="0"/>
              <a:t>削減</a:t>
            </a:r>
            <a:endParaRPr lang="en-US" altLang="ja-JP" dirty="0" smtClean="0"/>
          </a:p>
          <a:p>
            <a:pPr lvl="1"/>
            <a:r>
              <a:rPr kumimoji="1" lang="ja-JP" altLang="en-US" dirty="0" smtClean="0"/>
              <a:t>サムネイルのリッチなアニメーション</a:t>
            </a:r>
            <a:endParaRPr kumimoji="1" lang="en-US" altLang="ja-JP" dirty="0" smtClean="0"/>
          </a:p>
          <a:p>
            <a:pPr lvl="1"/>
            <a:endParaRPr kumimoji="1" lang="ja-JP"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eaLnBrk="1" hangingPunct="1">
              <a:defRPr/>
            </a:pPr>
            <a:r>
              <a:rPr lang="ja-JP" altLang="en-US" dirty="0" smtClean="0"/>
              <a:t>リッチクライアント アプリ用のグラフィックス </a:t>
            </a:r>
            <a:r>
              <a:rPr altLang="ja-JP" dirty="0" smtClean="0"/>
              <a:t>API</a:t>
            </a:r>
            <a:endParaRPr lang="en-US" dirty="0" smtClean="0"/>
          </a:p>
        </p:txBody>
      </p:sp>
      <p:graphicFrame>
        <p:nvGraphicFramePr>
          <p:cNvPr id="4" name="Content Placeholder 3"/>
          <p:cNvGraphicFramePr>
            <a:graphicFrameLocks noGrp="1"/>
          </p:cNvGraphicFramePr>
          <p:nvPr>
            <p:ph idx="4294967295"/>
          </p:nvPr>
        </p:nvGraphicFramePr>
        <p:xfrm>
          <a:off x="457200" y="1676400"/>
          <a:ext cx="8305802" cy="4572115"/>
        </p:xfrm>
        <a:graphic>
          <a:graphicData uri="http://schemas.openxmlformats.org/drawingml/2006/table">
            <a:tbl>
              <a:tblPr bandRow="1">
                <a:tableStyleId>{8799B23B-EC83-4686-B30A-512413B5E67A}</a:tableStyleId>
              </a:tblPr>
              <a:tblGrid>
                <a:gridCol w="2416438"/>
                <a:gridCol w="1472341"/>
                <a:gridCol w="1472341"/>
                <a:gridCol w="1472341"/>
                <a:gridCol w="1472341"/>
              </a:tblGrid>
              <a:tr h="379820">
                <a:tc>
                  <a:txBody>
                    <a:bodyPr/>
                    <a:lstStyle/>
                    <a:p>
                      <a:endParaRPr lang="en-US" b="1" dirty="0"/>
                    </a:p>
                  </a:txBody>
                  <a:tcPr/>
                </a:tc>
                <a:tc>
                  <a:txBody>
                    <a:bodyPr/>
                    <a:lstStyle/>
                    <a:p>
                      <a:pPr algn="ctr"/>
                      <a:r>
                        <a:rPr lang="en-US" b="1" dirty="0" smtClean="0"/>
                        <a:t>GDI</a:t>
                      </a:r>
                      <a:endParaRPr lang="en-US" b="1" dirty="0"/>
                    </a:p>
                  </a:txBody>
                  <a:tcPr/>
                </a:tc>
                <a:tc>
                  <a:txBody>
                    <a:bodyPr/>
                    <a:lstStyle/>
                    <a:p>
                      <a:pPr algn="ctr"/>
                      <a:r>
                        <a:rPr lang="en-US" b="1" dirty="0" smtClean="0"/>
                        <a:t>GDI+</a:t>
                      </a:r>
                      <a:endParaRPr lang="en-US" b="1" dirty="0"/>
                    </a:p>
                  </a:txBody>
                  <a:tcPr/>
                </a:tc>
                <a:tc>
                  <a:txBody>
                    <a:bodyPr/>
                    <a:lstStyle/>
                    <a:p>
                      <a:pPr algn="ctr"/>
                      <a:r>
                        <a:rPr lang="en-US" b="1" dirty="0" smtClean="0"/>
                        <a:t>DirectX</a:t>
                      </a:r>
                      <a:endParaRPr lang="en-US" b="1" dirty="0"/>
                    </a:p>
                  </a:txBody>
                  <a:tcPr/>
                </a:tc>
                <a:tc>
                  <a:txBody>
                    <a:bodyPr/>
                    <a:lstStyle/>
                    <a:p>
                      <a:pPr algn="ctr"/>
                      <a:r>
                        <a:rPr lang="en-US" b="1" dirty="0" smtClean="0"/>
                        <a:t>WPF</a:t>
                      </a:r>
                      <a:endParaRPr lang="en-US" b="1" dirty="0"/>
                    </a:p>
                  </a:txBody>
                  <a:tcPr/>
                </a:tc>
              </a:tr>
              <a:tr h="655579">
                <a:tc>
                  <a:txBody>
                    <a:bodyPr/>
                    <a:lstStyle/>
                    <a:p>
                      <a:r>
                        <a:rPr lang="ja-JP" altLang="en-US" b="1" dirty="0" smtClean="0"/>
                        <a:t>ネイティブ開発</a:t>
                      </a:r>
                      <a:endParaRPr lang="en-US" b="1" dirty="0"/>
                    </a:p>
                  </a:txBody>
                  <a:tcPr/>
                </a:tc>
                <a:tc>
                  <a:txBody>
                    <a:bodyPr/>
                    <a:lstStyle/>
                    <a:p>
                      <a:endParaRPr lang="en-US" b="1" dirty="0"/>
                    </a:p>
                  </a:txBody>
                  <a:tcPr/>
                </a:tc>
                <a:tc>
                  <a:txBody>
                    <a:bodyPr/>
                    <a:lstStyle/>
                    <a:p>
                      <a:endParaRPr lang="en-US" b="1"/>
                    </a:p>
                  </a:txBody>
                  <a:tcPr/>
                </a:tc>
                <a:tc>
                  <a:txBody>
                    <a:bodyPr/>
                    <a:lstStyle/>
                    <a:p>
                      <a:endParaRPr lang="en-US" b="1"/>
                    </a:p>
                  </a:txBody>
                  <a:tcPr/>
                </a:tc>
                <a:tc>
                  <a:txBody>
                    <a:bodyPr/>
                    <a:lstStyle/>
                    <a:p>
                      <a:endParaRPr lang="en-US" b="1" dirty="0"/>
                    </a:p>
                  </a:txBody>
                  <a:tcPr/>
                </a:tc>
              </a:tr>
              <a:tr h="655579">
                <a:tc>
                  <a:txBody>
                    <a:bodyPr/>
                    <a:lstStyle/>
                    <a:p>
                      <a:r>
                        <a:rPr lang="ja-JP" altLang="en-US" b="1" dirty="0" smtClean="0"/>
                        <a:t>マネージ開発</a:t>
                      </a:r>
                      <a:endParaRPr lang="en-US" b="1" dirty="0"/>
                    </a:p>
                  </a:txBody>
                  <a:tcPr/>
                </a:tc>
                <a:tc>
                  <a:txBody>
                    <a:bodyPr/>
                    <a:lstStyle/>
                    <a:p>
                      <a:endParaRPr lang="en-US" b="1"/>
                    </a:p>
                  </a:txBody>
                  <a:tcPr/>
                </a:tc>
                <a:tc>
                  <a:txBody>
                    <a:bodyPr/>
                    <a:lstStyle/>
                    <a:p>
                      <a:endParaRPr lang="en-US" b="1" dirty="0"/>
                    </a:p>
                  </a:txBody>
                  <a:tcPr/>
                </a:tc>
                <a:tc>
                  <a:txBody>
                    <a:bodyPr/>
                    <a:lstStyle/>
                    <a:p>
                      <a:endParaRPr lang="en-US" b="1"/>
                    </a:p>
                  </a:txBody>
                  <a:tcPr/>
                </a:tc>
                <a:tc>
                  <a:txBody>
                    <a:bodyPr/>
                    <a:lstStyle/>
                    <a:p>
                      <a:endParaRPr lang="en-US" b="1"/>
                    </a:p>
                  </a:txBody>
                  <a:tcPr/>
                </a:tc>
              </a:tr>
              <a:tr h="655579">
                <a:tc>
                  <a:txBody>
                    <a:bodyPr/>
                    <a:lstStyle/>
                    <a:p>
                      <a:r>
                        <a:rPr lang="ja-JP" altLang="en-US" b="1" dirty="0" smtClean="0"/>
                        <a:t>ハードウェア高速化</a:t>
                      </a:r>
                      <a:endParaRPr lang="en-US" b="1" dirty="0"/>
                    </a:p>
                  </a:txBody>
                  <a:tcPr/>
                </a:tc>
                <a:tc>
                  <a:txBody>
                    <a:bodyPr/>
                    <a:lstStyle/>
                    <a:p>
                      <a:endParaRPr lang="en-US" b="1"/>
                    </a:p>
                  </a:txBody>
                  <a:tcPr/>
                </a:tc>
                <a:tc>
                  <a:txBody>
                    <a:bodyPr/>
                    <a:lstStyle/>
                    <a:p>
                      <a:endParaRPr lang="en-US" b="1"/>
                    </a:p>
                  </a:txBody>
                  <a:tcPr/>
                </a:tc>
                <a:tc>
                  <a:txBody>
                    <a:bodyPr/>
                    <a:lstStyle/>
                    <a:p>
                      <a:endParaRPr lang="en-US" b="1" dirty="0"/>
                    </a:p>
                  </a:txBody>
                  <a:tcPr/>
                </a:tc>
                <a:tc>
                  <a:txBody>
                    <a:bodyPr/>
                    <a:lstStyle/>
                    <a:p>
                      <a:endParaRPr lang="en-US" b="1"/>
                    </a:p>
                  </a:txBody>
                  <a:tcPr/>
                </a:tc>
              </a:tr>
              <a:tr h="655579">
                <a:tc>
                  <a:txBody>
                    <a:bodyPr/>
                    <a:lstStyle/>
                    <a:p>
                      <a:r>
                        <a:rPr lang="ja-JP" altLang="en-US" b="1" dirty="0" smtClean="0"/>
                        <a:t>直接モード</a:t>
                      </a:r>
                      <a:endParaRPr lang="en-US" b="1" dirty="0"/>
                    </a:p>
                  </a:txBody>
                  <a:tcPr/>
                </a:tc>
                <a:tc>
                  <a:txBody>
                    <a:bodyPr/>
                    <a:lstStyle/>
                    <a:p>
                      <a:endParaRPr lang="en-US" b="1"/>
                    </a:p>
                  </a:txBody>
                  <a:tcPr/>
                </a:tc>
                <a:tc>
                  <a:txBody>
                    <a:bodyPr/>
                    <a:lstStyle/>
                    <a:p>
                      <a:endParaRPr lang="en-US" b="1"/>
                    </a:p>
                  </a:txBody>
                  <a:tcPr/>
                </a:tc>
                <a:tc>
                  <a:txBody>
                    <a:bodyPr/>
                    <a:lstStyle/>
                    <a:p>
                      <a:endParaRPr lang="en-US" b="1" dirty="0"/>
                    </a:p>
                  </a:txBody>
                  <a:tcPr/>
                </a:tc>
                <a:tc>
                  <a:txBody>
                    <a:bodyPr/>
                    <a:lstStyle/>
                    <a:p>
                      <a:endParaRPr lang="en-US" b="1"/>
                    </a:p>
                  </a:txBody>
                  <a:tcPr/>
                </a:tc>
              </a:tr>
              <a:tr h="655579">
                <a:tc>
                  <a:txBody>
                    <a:bodyPr/>
                    <a:lstStyle/>
                    <a:p>
                      <a:r>
                        <a:rPr lang="ja-JP" altLang="en-US" b="1" dirty="0" smtClean="0"/>
                        <a:t>レンダリング専用</a:t>
                      </a:r>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tr>
              <a:tr h="655579">
                <a:tc>
                  <a:txBody>
                    <a:bodyPr/>
                    <a:lstStyle/>
                    <a:p>
                      <a:r>
                        <a:rPr lang="ja-JP" altLang="en-US" b="1" dirty="0" smtClean="0"/>
                        <a:t>入力、フォーカス、イベント、コントロール</a:t>
                      </a:r>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tr>
            </a:tbl>
          </a:graphicData>
        </a:graphic>
      </p:graphicFrame>
      <p:pic>
        <p:nvPicPr>
          <p:cNvPr id="9284" name="Picture 19" descr="Checkmark check mark green"/>
          <p:cNvPicPr>
            <a:picLocks noChangeAspect="1" noChangeArrowheads="1"/>
          </p:cNvPicPr>
          <p:nvPr/>
        </p:nvPicPr>
        <p:blipFill>
          <a:blip r:embed="rId3"/>
          <a:srcRect/>
          <a:stretch>
            <a:fillRect/>
          </a:stretch>
        </p:blipFill>
        <p:spPr bwMode="auto">
          <a:xfrm>
            <a:off x="3334994" y="2280953"/>
            <a:ext cx="346075" cy="338137"/>
          </a:xfrm>
          <a:prstGeom prst="rect">
            <a:avLst/>
          </a:prstGeom>
          <a:noFill/>
          <a:ln w="9525">
            <a:noFill/>
            <a:miter lim="800000"/>
            <a:headEnd/>
            <a:tailEnd/>
          </a:ln>
        </p:spPr>
      </p:pic>
      <p:pic>
        <p:nvPicPr>
          <p:cNvPr id="9285" name="Picture 19" descr="Checkmark check mark green"/>
          <p:cNvPicPr>
            <a:picLocks noChangeAspect="1" noChangeArrowheads="1"/>
          </p:cNvPicPr>
          <p:nvPr/>
        </p:nvPicPr>
        <p:blipFill>
          <a:blip r:embed="rId3"/>
          <a:srcRect/>
          <a:stretch>
            <a:fillRect/>
          </a:stretch>
        </p:blipFill>
        <p:spPr bwMode="auto">
          <a:xfrm>
            <a:off x="6284803" y="2321100"/>
            <a:ext cx="346075" cy="338138"/>
          </a:xfrm>
          <a:prstGeom prst="rect">
            <a:avLst/>
          </a:prstGeom>
          <a:noFill/>
          <a:ln w="9525">
            <a:noFill/>
            <a:miter lim="800000"/>
            <a:headEnd/>
            <a:tailEnd/>
          </a:ln>
        </p:spPr>
      </p:pic>
      <p:pic>
        <p:nvPicPr>
          <p:cNvPr id="9286" name="Picture 19" descr="Checkmark check mark green"/>
          <p:cNvPicPr>
            <a:picLocks noChangeAspect="1" noChangeArrowheads="1"/>
          </p:cNvPicPr>
          <p:nvPr/>
        </p:nvPicPr>
        <p:blipFill>
          <a:blip r:embed="rId3"/>
          <a:srcRect/>
          <a:stretch>
            <a:fillRect/>
          </a:stretch>
        </p:blipFill>
        <p:spPr bwMode="auto">
          <a:xfrm>
            <a:off x="4783427" y="2368424"/>
            <a:ext cx="346075" cy="338138"/>
          </a:xfrm>
          <a:prstGeom prst="rect">
            <a:avLst/>
          </a:prstGeom>
          <a:noFill/>
          <a:ln w="9525">
            <a:noFill/>
            <a:miter lim="800000"/>
            <a:headEnd/>
            <a:tailEnd/>
          </a:ln>
        </p:spPr>
      </p:pic>
      <p:pic>
        <p:nvPicPr>
          <p:cNvPr id="9287" name="Picture 19" descr="Checkmark check mark green"/>
          <p:cNvPicPr>
            <a:picLocks noChangeAspect="1" noChangeArrowheads="1"/>
          </p:cNvPicPr>
          <p:nvPr/>
        </p:nvPicPr>
        <p:blipFill>
          <a:blip r:embed="rId3"/>
          <a:srcRect/>
          <a:stretch>
            <a:fillRect/>
          </a:stretch>
        </p:blipFill>
        <p:spPr bwMode="auto">
          <a:xfrm>
            <a:off x="4801899" y="3019017"/>
            <a:ext cx="346075" cy="338138"/>
          </a:xfrm>
          <a:prstGeom prst="rect">
            <a:avLst/>
          </a:prstGeom>
          <a:noFill/>
          <a:ln w="9525">
            <a:noFill/>
            <a:miter lim="800000"/>
            <a:headEnd/>
            <a:tailEnd/>
          </a:ln>
        </p:spPr>
      </p:pic>
      <p:pic>
        <p:nvPicPr>
          <p:cNvPr id="9288" name="Picture 19" descr="Checkmark check mark green"/>
          <p:cNvPicPr>
            <a:picLocks noChangeAspect="1" noChangeArrowheads="1"/>
          </p:cNvPicPr>
          <p:nvPr/>
        </p:nvPicPr>
        <p:blipFill>
          <a:blip r:embed="rId3"/>
          <a:srcRect/>
          <a:stretch>
            <a:fillRect/>
          </a:stretch>
        </p:blipFill>
        <p:spPr bwMode="auto">
          <a:xfrm>
            <a:off x="7714673" y="3031367"/>
            <a:ext cx="346075" cy="338138"/>
          </a:xfrm>
          <a:prstGeom prst="rect">
            <a:avLst/>
          </a:prstGeom>
          <a:noFill/>
          <a:ln w="9525">
            <a:noFill/>
            <a:miter lim="800000"/>
            <a:headEnd/>
            <a:tailEnd/>
          </a:ln>
        </p:spPr>
      </p:pic>
      <p:pic>
        <p:nvPicPr>
          <p:cNvPr id="9290" name="Picture 19" descr="Checkmark check mark green"/>
          <p:cNvPicPr>
            <a:picLocks noChangeAspect="1" noChangeArrowheads="1"/>
          </p:cNvPicPr>
          <p:nvPr/>
        </p:nvPicPr>
        <p:blipFill>
          <a:blip r:embed="rId3"/>
          <a:srcRect/>
          <a:stretch>
            <a:fillRect/>
          </a:stretch>
        </p:blipFill>
        <p:spPr bwMode="auto">
          <a:xfrm>
            <a:off x="6356062" y="3654593"/>
            <a:ext cx="346075" cy="338138"/>
          </a:xfrm>
          <a:prstGeom prst="rect">
            <a:avLst/>
          </a:prstGeom>
          <a:noFill/>
          <a:ln w="9525">
            <a:noFill/>
            <a:miter lim="800000"/>
            <a:headEnd/>
            <a:tailEnd/>
          </a:ln>
        </p:spPr>
      </p:pic>
      <p:pic>
        <p:nvPicPr>
          <p:cNvPr id="9291" name="Picture 19" descr="Checkmark check mark green"/>
          <p:cNvPicPr>
            <a:picLocks noChangeAspect="1" noChangeArrowheads="1"/>
          </p:cNvPicPr>
          <p:nvPr/>
        </p:nvPicPr>
        <p:blipFill>
          <a:blip r:embed="rId3"/>
          <a:srcRect/>
          <a:stretch>
            <a:fillRect/>
          </a:stretch>
        </p:blipFill>
        <p:spPr bwMode="auto">
          <a:xfrm>
            <a:off x="3289588" y="4268241"/>
            <a:ext cx="346075" cy="338138"/>
          </a:xfrm>
          <a:prstGeom prst="rect">
            <a:avLst/>
          </a:prstGeom>
          <a:noFill/>
          <a:ln w="9525">
            <a:noFill/>
            <a:miter lim="800000"/>
            <a:headEnd/>
            <a:tailEnd/>
          </a:ln>
        </p:spPr>
      </p:pic>
      <p:pic>
        <p:nvPicPr>
          <p:cNvPr id="9292" name="Picture 19" descr="Checkmark check mark green"/>
          <p:cNvPicPr>
            <a:picLocks noChangeAspect="1" noChangeArrowheads="1"/>
          </p:cNvPicPr>
          <p:nvPr/>
        </p:nvPicPr>
        <p:blipFill>
          <a:blip r:embed="rId3"/>
          <a:srcRect/>
          <a:stretch>
            <a:fillRect/>
          </a:stretch>
        </p:blipFill>
        <p:spPr bwMode="auto">
          <a:xfrm>
            <a:off x="6333836" y="4335714"/>
            <a:ext cx="346075" cy="338138"/>
          </a:xfrm>
          <a:prstGeom prst="rect">
            <a:avLst/>
          </a:prstGeom>
          <a:noFill/>
          <a:ln w="9525">
            <a:noFill/>
            <a:miter lim="800000"/>
            <a:headEnd/>
            <a:tailEnd/>
          </a:ln>
        </p:spPr>
      </p:pic>
      <p:pic>
        <p:nvPicPr>
          <p:cNvPr id="9293" name="Picture 19" descr="Checkmark check mark green"/>
          <p:cNvPicPr>
            <a:picLocks noChangeAspect="1" noChangeArrowheads="1"/>
          </p:cNvPicPr>
          <p:nvPr/>
        </p:nvPicPr>
        <p:blipFill>
          <a:blip r:embed="rId3"/>
          <a:srcRect/>
          <a:stretch>
            <a:fillRect/>
          </a:stretch>
        </p:blipFill>
        <p:spPr bwMode="auto">
          <a:xfrm>
            <a:off x="4791363" y="4262757"/>
            <a:ext cx="346075" cy="338138"/>
          </a:xfrm>
          <a:prstGeom prst="rect">
            <a:avLst/>
          </a:prstGeom>
          <a:noFill/>
          <a:ln w="9525">
            <a:noFill/>
            <a:miter lim="800000"/>
            <a:headEnd/>
            <a:tailEnd/>
          </a:ln>
        </p:spPr>
      </p:pic>
      <p:pic>
        <p:nvPicPr>
          <p:cNvPr id="9294" name="Picture 19" descr="Checkmark check mark green"/>
          <p:cNvPicPr>
            <a:picLocks noChangeAspect="1" noChangeArrowheads="1"/>
          </p:cNvPicPr>
          <p:nvPr/>
        </p:nvPicPr>
        <p:blipFill>
          <a:blip r:embed="rId3"/>
          <a:srcRect/>
          <a:stretch>
            <a:fillRect/>
          </a:stretch>
        </p:blipFill>
        <p:spPr bwMode="auto">
          <a:xfrm>
            <a:off x="3297409" y="4957616"/>
            <a:ext cx="346075" cy="338138"/>
          </a:xfrm>
          <a:prstGeom prst="rect">
            <a:avLst/>
          </a:prstGeom>
          <a:noFill/>
          <a:ln w="9525">
            <a:noFill/>
            <a:miter lim="800000"/>
            <a:headEnd/>
            <a:tailEnd/>
          </a:ln>
        </p:spPr>
      </p:pic>
      <p:pic>
        <p:nvPicPr>
          <p:cNvPr id="9295" name="Picture 19" descr="Checkmark check mark green"/>
          <p:cNvPicPr>
            <a:picLocks noChangeAspect="1" noChangeArrowheads="1"/>
          </p:cNvPicPr>
          <p:nvPr/>
        </p:nvPicPr>
        <p:blipFill>
          <a:blip r:embed="rId3"/>
          <a:srcRect/>
          <a:stretch>
            <a:fillRect/>
          </a:stretch>
        </p:blipFill>
        <p:spPr bwMode="auto">
          <a:xfrm>
            <a:off x="6323734" y="4942894"/>
            <a:ext cx="346075" cy="338138"/>
          </a:xfrm>
          <a:prstGeom prst="rect">
            <a:avLst/>
          </a:prstGeom>
          <a:noFill/>
          <a:ln w="9525">
            <a:noFill/>
            <a:miter lim="800000"/>
            <a:headEnd/>
            <a:tailEnd/>
          </a:ln>
        </p:spPr>
      </p:pic>
      <p:pic>
        <p:nvPicPr>
          <p:cNvPr id="9296" name="Picture 19" descr="Checkmark check mark green"/>
          <p:cNvPicPr>
            <a:picLocks noChangeAspect="1" noChangeArrowheads="1"/>
          </p:cNvPicPr>
          <p:nvPr/>
        </p:nvPicPr>
        <p:blipFill>
          <a:blip r:embed="rId3"/>
          <a:srcRect/>
          <a:stretch>
            <a:fillRect/>
          </a:stretch>
        </p:blipFill>
        <p:spPr bwMode="auto">
          <a:xfrm>
            <a:off x="4772025" y="4985029"/>
            <a:ext cx="346075" cy="338138"/>
          </a:xfrm>
          <a:prstGeom prst="rect">
            <a:avLst/>
          </a:prstGeom>
          <a:noFill/>
          <a:ln w="9525">
            <a:noFill/>
            <a:miter lim="800000"/>
            <a:headEnd/>
            <a:tailEnd/>
          </a:ln>
        </p:spPr>
      </p:pic>
      <p:pic>
        <p:nvPicPr>
          <p:cNvPr id="9297" name="Picture 19" descr="Checkmark check mark green"/>
          <p:cNvPicPr>
            <a:picLocks noChangeAspect="1" noChangeArrowheads="1"/>
          </p:cNvPicPr>
          <p:nvPr/>
        </p:nvPicPr>
        <p:blipFill>
          <a:blip r:embed="rId3"/>
          <a:srcRect/>
          <a:stretch>
            <a:fillRect/>
          </a:stretch>
        </p:blipFill>
        <p:spPr bwMode="auto">
          <a:xfrm>
            <a:off x="7788564" y="5585688"/>
            <a:ext cx="346075" cy="338138"/>
          </a:xfrm>
          <a:prstGeom prst="rect">
            <a:avLst/>
          </a:prstGeom>
          <a:noFill/>
          <a:ln w="9525">
            <a:noFill/>
            <a:miter lim="800000"/>
            <a:headEnd/>
            <a:tailEnd/>
          </a:ln>
        </p:spPr>
      </p:pic>
      <p:pic>
        <p:nvPicPr>
          <p:cNvPr id="9299" name="Picture 19" descr="Checkmark check mark green"/>
          <p:cNvPicPr>
            <a:picLocks noChangeAspect="1" noChangeArrowheads="1"/>
          </p:cNvPicPr>
          <p:nvPr/>
        </p:nvPicPr>
        <p:blipFill>
          <a:blip r:embed="rId3"/>
          <a:srcRect/>
          <a:stretch>
            <a:fillRect/>
          </a:stretch>
        </p:blipFill>
        <p:spPr bwMode="auto">
          <a:xfrm>
            <a:off x="7733407" y="3642471"/>
            <a:ext cx="346075" cy="3381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p Arrow 7"/>
          <p:cNvSpPr/>
          <p:nvPr/>
        </p:nvSpPr>
        <p:spPr bwMode="auto">
          <a:xfrm>
            <a:off x="685800" y="1295400"/>
            <a:ext cx="1447800" cy="5257800"/>
          </a:xfrm>
          <a:prstGeom prst="upArrow">
            <a:avLst/>
          </a:prstGeom>
          <a:gradFill flip="none" rotWithShape="1">
            <a:gsLst>
              <a:gs pos="0">
                <a:srgbClr val="FFF200"/>
              </a:gs>
              <a:gs pos="45000">
                <a:srgbClr val="FF7A00"/>
              </a:gs>
              <a:gs pos="70000">
                <a:srgbClr val="FF0300"/>
              </a:gs>
              <a:gs pos="100000">
                <a:srgbClr val="4D0808"/>
              </a:gs>
            </a:gsLst>
            <a:lin ang="540000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3" name="Content Placeholder 2"/>
          <p:cNvSpPr>
            <a:spLocks noGrp="1"/>
          </p:cNvSpPr>
          <p:nvPr>
            <p:ph type="body" sz="quarter" idx="10"/>
          </p:nvPr>
        </p:nvSpPr>
        <p:spPr>
          <a:xfrm>
            <a:off x="2514600" y="1411552"/>
            <a:ext cx="5887447" cy="4358116"/>
          </a:xfrm>
        </p:spPr>
        <p:txBody>
          <a:bodyPr/>
          <a:lstStyle/>
          <a:p>
            <a:pPr>
              <a:buNone/>
            </a:pPr>
            <a:endParaRPr lang="en-US" sz="2400" dirty="0" smtClean="0"/>
          </a:p>
          <a:p>
            <a:r>
              <a:rPr lang="en-US" sz="2400" dirty="0" smtClean="0"/>
              <a:t>DirectX: </a:t>
            </a:r>
            <a:r>
              <a:rPr lang="ja-JP" altLang="en-US" sz="2400" dirty="0" smtClean="0"/>
              <a:t>アプリケーションがその機能と性能を全て制御する必要がある場合</a:t>
            </a:r>
            <a:endParaRPr lang="en-US" altLang="ja-JP" sz="2400" dirty="0" smtClean="0"/>
          </a:p>
          <a:p>
            <a:endParaRPr lang="en-US" sz="2400" dirty="0" smtClean="0"/>
          </a:p>
          <a:p>
            <a:r>
              <a:rPr lang="en-US" sz="2400" dirty="0" smtClean="0"/>
              <a:t>WPF: </a:t>
            </a:r>
            <a:r>
              <a:rPr lang="ja-JP" altLang="en-US" sz="2400" dirty="0" smtClean="0"/>
              <a:t>アプリケーションはリッチでなければならないが、素早く構築する必要があり、</a:t>
            </a:r>
            <a:r>
              <a:rPr lang="en-US" altLang="ja-JP" sz="2400" dirty="0" smtClean="0"/>
              <a:t>HW</a:t>
            </a:r>
            <a:r>
              <a:rPr lang="ja-JP" altLang="en-US" sz="2400" dirty="0" smtClean="0"/>
              <a:t>の性能や機能を細かく制御する必要がない場合</a:t>
            </a:r>
            <a:endParaRPr lang="en-US" sz="2400" dirty="0" smtClean="0"/>
          </a:p>
          <a:p>
            <a:endParaRPr lang="en-US" sz="2400" dirty="0" smtClean="0"/>
          </a:p>
          <a:p>
            <a:r>
              <a:rPr lang="en-US" sz="2400" dirty="0" smtClean="0"/>
              <a:t>GDI: </a:t>
            </a:r>
            <a:r>
              <a:rPr lang="ja-JP" altLang="en-US" sz="2400" dirty="0" smtClean="0"/>
              <a:t>アプリケーションが全ての </a:t>
            </a:r>
            <a:r>
              <a:rPr lang="en-US" altLang="ja-JP" sz="2400" dirty="0" smtClean="0"/>
              <a:t>Microsoft OS</a:t>
            </a:r>
            <a:r>
              <a:rPr lang="ja-JP" altLang="en-US" sz="2400" dirty="0" smtClean="0"/>
              <a:t> で動作する必要があり、最少の機能で十分な場合</a:t>
            </a:r>
            <a:endParaRPr lang="en-US" sz="2400" dirty="0" smtClean="0"/>
          </a:p>
        </p:txBody>
      </p:sp>
      <p:sp>
        <p:nvSpPr>
          <p:cNvPr id="2" name="Title 1"/>
          <p:cNvSpPr>
            <a:spLocks noGrp="1"/>
          </p:cNvSpPr>
          <p:nvPr>
            <p:ph type="title"/>
          </p:nvPr>
        </p:nvSpPr>
        <p:spPr>
          <a:xfrm>
            <a:off x="381000" y="230188"/>
            <a:ext cx="8382000" cy="664797"/>
          </a:xfrm>
        </p:spPr>
        <p:txBody>
          <a:bodyPr/>
          <a:lstStyle/>
          <a:p>
            <a:r>
              <a:rPr lang="ja-JP" altLang="en-US" dirty="0" smtClean="0"/>
              <a:t>どの</a:t>
            </a:r>
            <a:r>
              <a:rPr altLang="ja-JP" dirty="0" smtClean="0"/>
              <a:t>API</a:t>
            </a:r>
            <a:r>
              <a:rPr lang="ja-JP" altLang="en-US" dirty="0" smtClean="0"/>
              <a:t>を使うべきか</a:t>
            </a:r>
            <a:endParaRPr lang="en-US" dirty="0"/>
          </a:p>
        </p:txBody>
      </p:sp>
      <p:sp>
        <p:nvSpPr>
          <p:cNvPr id="5" name="TextBox 4"/>
          <p:cNvSpPr txBox="1"/>
          <p:nvPr/>
        </p:nvSpPr>
        <p:spPr>
          <a:xfrm rot="16200000">
            <a:off x="-667820" y="3447001"/>
            <a:ext cx="4171308" cy="400110"/>
          </a:xfrm>
          <a:prstGeom prst="rect">
            <a:avLst/>
          </a:prstGeom>
          <a:noFill/>
        </p:spPr>
        <p:txBody>
          <a:bodyPr wrap="square" rtlCol="0">
            <a:spAutoFit/>
          </a:bodyPr>
          <a:lstStyle/>
          <a:p>
            <a:r>
              <a:rPr lang="ja-JP" altLang="en-US" sz="2000" b="1" dirty="0" smtClean="0"/>
              <a:t>ハードウェア活用の増大</a:t>
            </a:r>
            <a:endParaRPr lang="en-US" sz="2000" b="1" dirty="0"/>
          </a:p>
        </p:txBody>
      </p:sp>
      <p:sp>
        <p:nvSpPr>
          <p:cNvPr id="7" name="Rectangle 6"/>
          <p:cNvSpPr/>
          <p:nvPr/>
        </p:nvSpPr>
        <p:spPr bwMode="auto">
          <a:xfrm>
            <a:off x="2362200" y="1676400"/>
            <a:ext cx="6172200" cy="831271"/>
          </a:xfrm>
          <a:prstGeom prst="rect">
            <a:avLst/>
          </a:prstGeom>
          <a:noFill/>
          <a:ln w="66675">
            <a:solidFill>
              <a:schemeClr val="accent3"/>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4400" dirty="0" smtClean="0"/>
              <a:t>現在のプラットフォームの問題点</a:t>
            </a:r>
            <a:endParaRPr lang="en-US" sz="4400" dirty="0"/>
          </a:p>
        </p:txBody>
      </p:sp>
      <p:graphicFrame>
        <p:nvGraphicFramePr>
          <p:cNvPr id="4" name="Content Placeholder 3"/>
          <p:cNvGraphicFramePr>
            <a:graphicFrameLocks noGrp="1"/>
          </p:cNvGraphicFramePr>
          <p:nvPr>
            <p:ph idx="1"/>
          </p:nvPr>
        </p:nvGraphicFramePr>
        <p:xfrm>
          <a:off x="381000" y="1412875"/>
          <a:ext cx="8382000" cy="4394200"/>
        </p:xfrm>
        <a:graphic>
          <a:graphicData uri="http://schemas.openxmlformats.org/drawingml/2006/table">
            <a:tbl>
              <a:tblPr firstRow="1" bandRow="1">
                <a:tableStyleId>{7E9639D4-E3E2-4D34-9284-5A2195B3D0D7}</a:tableStyleId>
              </a:tblPr>
              <a:tblGrid>
                <a:gridCol w="2095500"/>
                <a:gridCol w="1952624"/>
                <a:gridCol w="2143140"/>
                <a:gridCol w="2190736"/>
              </a:tblGrid>
              <a:tr h="370840">
                <a:tc>
                  <a:txBody>
                    <a:bodyPr/>
                    <a:lstStyle/>
                    <a:p>
                      <a:r>
                        <a:rPr lang="ja-JP" altLang="en-US" dirty="0" smtClean="0">
                          <a:solidFill>
                            <a:srgbClr val="FF9900"/>
                          </a:solidFill>
                        </a:rPr>
                        <a:t>分野</a:t>
                      </a:r>
                      <a:endParaRPr lang="en-US" dirty="0">
                        <a:solidFill>
                          <a:srgbClr val="FF9900"/>
                        </a:solidFill>
                      </a:endParaRPr>
                    </a:p>
                  </a:txBody>
                  <a:tcPr>
                    <a:solidFill>
                      <a:schemeClr val="bg2"/>
                    </a:solidFill>
                  </a:tcPr>
                </a:tc>
                <a:tc>
                  <a:txBody>
                    <a:bodyPr/>
                    <a:lstStyle/>
                    <a:p>
                      <a:r>
                        <a:rPr lang="ja-JP" altLang="en-US" baseline="0" dirty="0" smtClean="0">
                          <a:solidFill>
                            <a:srgbClr val="FF9900"/>
                          </a:solidFill>
                        </a:rPr>
                        <a:t>既存の</a:t>
                      </a:r>
                      <a:r>
                        <a:rPr lang="en-US" baseline="0" dirty="0" smtClean="0">
                          <a:solidFill>
                            <a:srgbClr val="FF9900"/>
                          </a:solidFill>
                        </a:rPr>
                        <a:t>API(s)</a:t>
                      </a:r>
                      <a:endParaRPr lang="en-US" dirty="0">
                        <a:solidFill>
                          <a:srgbClr val="FF9900"/>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9900"/>
                          </a:solidFill>
                        </a:rPr>
                        <a:t>問題点</a:t>
                      </a:r>
                      <a:endParaRPr lang="en-US" dirty="0" smtClean="0">
                        <a:solidFill>
                          <a:srgbClr val="FF9900"/>
                        </a:solidFill>
                      </a:endParaRPr>
                    </a:p>
                  </a:txBody>
                  <a:tcPr>
                    <a:solidFill>
                      <a:schemeClr val="bg2"/>
                    </a:solidFill>
                  </a:tcPr>
                </a:tc>
                <a:tc>
                  <a:txBody>
                    <a:bodyPr/>
                    <a:lstStyle/>
                    <a:p>
                      <a:endParaRPr lang="en-US" dirty="0">
                        <a:solidFill>
                          <a:srgbClr val="FF9900"/>
                        </a:solidFill>
                      </a:endParaRPr>
                    </a:p>
                  </a:txBody>
                  <a:tcPr>
                    <a:solidFill>
                      <a:schemeClr val="bg2"/>
                    </a:solidFill>
                  </a:tcPr>
                </a:tc>
              </a:tr>
              <a:tr h="370840">
                <a:tc>
                  <a:txBody>
                    <a:bodyPr/>
                    <a:lstStyle/>
                    <a:p>
                      <a:r>
                        <a:rPr lang="en-US" dirty="0" smtClean="0"/>
                        <a:t>3D</a:t>
                      </a:r>
                      <a:endParaRPr lang="en-US" dirty="0"/>
                    </a:p>
                  </a:txBody>
                  <a:tcPr/>
                </a:tc>
                <a:tc>
                  <a:txBody>
                    <a:bodyPr/>
                    <a:lstStyle/>
                    <a:p>
                      <a:r>
                        <a:rPr lang="en-US" dirty="0" smtClean="0"/>
                        <a:t>DX3…DX10</a:t>
                      </a:r>
                      <a:endParaRPr lang="en-US" dirty="0"/>
                    </a:p>
                  </a:txBody>
                  <a:tcPr/>
                </a:tc>
                <a:tc>
                  <a:txBody>
                    <a:bodyPr/>
                    <a:lstStyle/>
                    <a:p>
                      <a:r>
                        <a:rPr lang="ja-JP" altLang="en-US" baseline="0" dirty="0" smtClean="0"/>
                        <a:t>無効の場合がある</a:t>
                      </a:r>
                      <a:r>
                        <a:rPr lang="en-US" baseline="0" dirty="0" smtClean="0"/>
                        <a:t>:</a:t>
                      </a:r>
                    </a:p>
                    <a:p>
                      <a:pPr>
                        <a:buFont typeface="Arial" charset="0"/>
                        <a:buChar char="•"/>
                      </a:pPr>
                      <a:r>
                        <a:rPr lang="en-US" altLang="ja-JP" baseline="0" dirty="0" smtClean="0"/>
                        <a:t>HW</a:t>
                      </a:r>
                      <a:r>
                        <a:rPr lang="ja-JP" altLang="en-US" baseline="0" dirty="0" smtClean="0"/>
                        <a:t>がない</a:t>
                      </a:r>
                      <a:endParaRPr lang="en-US" baseline="0" dirty="0" smtClean="0"/>
                    </a:p>
                    <a:p>
                      <a:pPr>
                        <a:buFont typeface="Arial" charset="0"/>
                        <a:buChar char="•"/>
                      </a:pPr>
                      <a:r>
                        <a:rPr lang="ja-JP" altLang="en-US" baseline="0" dirty="0" smtClean="0"/>
                        <a:t>サーバー</a:t>
                      </a:r>
                      <a:endParaRPr lang="en-US" baseline="0" dirty="0" smtClean="0"/>
                    </a:p>
                    <a:p>
                      <a:pPr>
                        <a:buFont typeface="Arial" charset="0"/>
                        <a:buChar char="•"/>
                      </a:pPr>
                      <a:r>
                        <a:rPr lang="ja-JP" altLang="en-US" dirty="0" smtClean="0"/>
                        <a:t>リモート</a:t>
                      </a:r>
                      <a:endParaRPr lang="en-US" dirty="0"/>
                    </a:p>
                  </a:txBody>
                  <a:tcPr/>
                </a:tc>
                <a:tc>
                  <a:txBody>
                    <a:bodyPr/>
                    <a:lstStyle/>
                    <a:p>
                      <a:endParaRPr lang="en-US" dirty="0"/>
                    </a:p>
                  </a:txBody>
                  <a:tcPr/>
                </a:tc>
              </a:tr>
              <a:tr h="370840">
                <a:tc>
                  <a:txBody>
                    <a:bodyPr/>
                    <a:lstStyle/>
                    <a:p>
                      <a:r>
                        <a:rPr lang="en-US" dirty="0" smtClean="0"/>
                        <a:t>2D</a:t>
                      </a:r>
                      <a:endParaRPr lang="en-US" dirty="0"/>
                    </a:p>
                  </a:txBody>
                  <a:tcPr/>
                </a:tc>
                <a:tc>
                  <a:txBody>
                    <a:bodyPr/>
                    <a:lstStyle/>
                    <a:p>
                      <a:r>
                        <a:rPr lang="en-US" dirty="0" smtClean="0"/>
                        <a:t>GDI, GDI+</a:t>
                      </a:r>
                      <a:endParaRPr lang="en-US" dirty="0"/>
                    </a:p>
                  </a:txBody>
                  <a:tcPr/>
                </a:tc>
                <a:tc>
                  <a:txBody>
                    <a:bodyPr/>
                    <a:lstStyle/>
                    <a:p>
                      <a:r>
                        <a:rPr lang="ja-JP" altLang="en-US" dirty="0" smtClean="0"/>
                        <a:t>品質、性能</a:t>
                      </a:r>
                      <a:endParaRPr lang="en-US" altLang="ja-JP" dirty="0" smtClean="0"/>
                    </a:p>
                    <a:p>
                      <a:endParaRPr lang="en-US" dirty="0"/>
                    </a:p>
                  </a:txBody>
                  <a:tcPr/>
                </a:tc>
                <a:tc>
                  <a:txBody>
                    <a:bodyPr/>
                    <a:lstStyle/>
                    <a:p>
                      <a:endParaRPr lang="en-US" dirty="0"/>
                    </a:p>
                  </a:txBody>
                  <a:tcPr/>
                </a:tc>
              </a:tr>
              <a:tr h="370840">
                <a:tc>
                  <a:txBody>
                    <a:bodyPr/>
                    <a:lstStyle/>
                    <a:p>
                      <a:r>
                        <a:rPr lang="ja-JP" altLang="en-US" dirty="0" smtClean="0"/>
                        <a:t>テキスト</a:t>
                      </a:r>
                      <a:endParaRPr lang="en-US" dirty="0"/>
                    </a:p>
                  </a:txBody>
                  <a:tcPr/>
                </a:tc>
                <a:tc>
                  <a:txBody>
                    <a:bodyPr/>
                    <a:lstStyle/>
                    <a:p>
                      <a:r>
                        <a:rPr lang="en-US" dirty="0" smtClean="0"/>
                        <a:t>GDI</a:t>
                      </a:r>
                      <a:endParaRPr lang="en-US" dirty="0"/>
                    </a:p>
                  </a:txBody>
                  <a:tcPr/>
                </a:tc>
                <a:tc>
                  <a:txBody>
                    <a:bodyPr/>
                    <a:lstStyle/>
                    <a:p>
                      <a:r>
                        <a:rPr lang="ja-JP" altLang="en-US" dirty="0" smtClean="0"/>
                        <a:t>品質、更新なし</a:t>
                      </a:r>
                      <a:endParaRPr lang="en-US" altLang="ja-JP" dirty="0" smtClean="0"/>
                    </a:p>
                    <a:p>
                      <a:endParaRPr lang="en-US" dirty="0"/>
                    </a:p>
                  </a:txBody>
                  <a:tcPr/>
                </a:tc>
                <a:tc>
                  <a:txBody>
                    <a:bodyPr/>
                    <a:lstStyle/>
                    <a:p>
                      <a:endParaRPr lang="en-US" dirty="0"/>
                    </a:p>
                  </a:txBody>
                  <a:tcPr/>
                </a:tc>
              </a:tr>
              <a:tr h="370840">
                <a:tc>
                  <a:txBody>
                    <a:bodyPr/>
                    <a:lstStyle/>
                    <a:p>
                      <a:r>
                        <a:rPr lang="ja-JP" altLang="en-US" dirty="0" smtClean="0"/>
                        <a:t>画像</a:t>
                      </a:r>
                      <a:endParaRPr lang="en-US" dirty="0"/>
                    </a:p>
                  </a:txBody>
                  <a:tcPr/>
                </a:tc>
                <a:tc>
                  <a:txBody>
                    <a:bodyPr/>
                    <a:lstStyle/>
                    <a:p>
                      <a:r>
                        <a:rPr lang="en-US" dirty="0" smtClean="0"/>
                        <a:t>GDI, GDI+, WIC</a:t>
                      </a:r>
                      <a:endParaRPr lang="en-US" dirty="0"/>
                    </a:p>
                  </a:txBody>
                  <a:tcPr/>
                </a:tc>
                <a:tc>
                  <a:txBody>
                    <a:bodyPr/>
                    <a:lstStyle/>
                    <a:p>
                      <a:r>
                        <a:rPr lang="ja-JP" altLang="en-US" dirty="0" smtClean="0"/>
                        <a:t>拡張可能なフォーマットサポート、セキュリティ</a:t>
                      </a:r>
                      <a:endParaRPr lang="en-US" dirty="0"/>
                    </a:p>
                  </a:txBody>
                  <a:tcPr/>
                </a:tc>
                <a:tc>
                  <a:txBody>
                    <a:bodyPr/>
                    <a:lstStyle/>
                    <a:p>
                      <a:endParaRPr lang="en-US" dirty="0"/>
                    </a:p>
                  </a:txBody>
                  <a:tcPr/>
                </a:tc>
              </a:tr>
              <a:tr h="370840">
                <a:tc>
                  <a:txBody>
                    <a:bodyPr/>
                    <a:lstStyle/>
                    <a:p>
                      <a:r>
                        <a:rPr lang="ja-JP" altLang="en-US" dirty="0" smtClean="0"/>
                        <a:t>デバイス制御</a:t>
                      </a:r>
                      <a:endParaRPr lang="en-US" dirty="0"/>
                    </a:p>
                  </a:txBody>
                  <a:tcPr/>
                </a:tc>
                <a:tc>
                  <a:txBody>
                    <a:bodyPr/>
                    <a:lstStyle/>
                    <a:p>
                      <a:r>
                        <a:rPr lang="en-US" dirty="0" smtClean="0"/>
                        <a:t>GDI</a:t>
                      </a:r>
                      <a:endParaRPr lang="en-US" dirty="0"/>
                    </a:p>
                  </a:txBody>
                  <a:tcPr/>
                </a:tc>
                <a:tc>
                  <a:txBody>
                    <a:bodyPr/>
                    <a:lstStyle/>
                    <a:p>
                      <a:r>
                        <a:rPr lang="ja-JP" altLang="en-US" dirty="0" smtClean="0"/>
                        <a:t>旧式のハードウェア構成の概念</a:t>
                      </a:r>
                      <a:endParaRPr lang="en-US" dirty="0"/>
                    </a:p>
                  </a:txBody>
                  <a:tcPr/>
                </a:tc>
                <a:tc>
                  <a:txBody>
                    <a:bodyPr/>
                    <a:lstStyle/>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days Japan 2009 4x3">
  <a:themeElements>
    <a:clrScheme name="Tech-days 2009">
      <a:dk1>
        <a:srgbClr val="000000"/>
      </a:dk1>
      <a:lt1>
        <a:srgbClr val="FFFFFF"/>
      </a:lt1>
      <a:dk2>
        <a:srgbClr val="050595"/>
      </a:dk2>
      <a:lt2>
        <a:srgbClr val="FFFF99"/>
      </a:lt2>
      <a:accent1>
        <a:srgbClr val="007EAE"/>
      </a:accent1>
      <a:accent2>
        <a:srgbClr val="D36204"/>
      </a:accent2>
      <a:accent3>
        <a:srgbClr val="00CC00"/>
      </a:accent3>
      <a:accent4>
        <a:srgbClr val="008000"/>
      </a:accent4>
      <a:accent5>
        <a:srgbClr val="FFC000"/>
      </a:accent5>
      <a:accent6>
        <a:srgbClr val="003E57"/>
      </a:accent6>
      <a:hlink>
        <a:srgbClr val="2BC2FF"/>
      </a:hlink>
      <a:folHlink>
        <a:srgbClr val="D36204"/>
      </a:folHlink>
    </a:clrScheme>
    <a:fontScheme name="Blue-Purple TT">
      <a:majorFont>
        <a:latin typeface="Segoe"/>
        <a:ea typeface=""/>
        <a:cs typeface=""/>
      </a:majorFont>
      <a:minorFont>
        <a:latin typeface="Segoe"/>
        <a:ea typeface=""/>
        <a:cs typeface=""/>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50800" dist="38100" dir="5400000" rotWithShape="0">
            <a:srgbClr val="000000">
              <a:alpha val="35000"/>
            </a:srgbClr>
          </a:outerShdw>
          <a:reflection blurRad="6350" stA="52000" endA="300" endPos="35000" dir="5400000" sy="-100000" algn="bl" rotWithShape="0"/>
        </a:effectLst>
      </a:spPr>
      <a:bodyPr vert="horz" wrap="square" lIns="91436" tIns="45718" rIns="91436" bIns="45718" numCol="1" rtlCol="0" anchor="ctr" anchorCtr="0" compatLnSpc="1">
        <a:prstTxWarp prst="textNoShape">
          <a:avLst/>
        </a:prstTxWarp>
      </a:bodyPr>
      <a:lstStyle>
        <a:defPPr algn="ctr" defTabSz="914099">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A1F650E4B41CD4888F15FF00668270E" ma:contentTypeVersion="0" ma:contentTypeDescription="新しいドキュメントを作成します。" ma:contentTypeScope="" ma:versionID="7e4c86dafefcef30ca46b4b4e503671b">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9285BC7-9AD0-4896-BBAD-C589985B92C1}">
  <ds:schemaRefs>
    <ds:schemaRef ds:uri="http://schemas.microsoft.com/sharepoint/v3/contenttype/forms"/>
  </ds:schemaRefs>
</ds:datastoreItem>
</file>

<file path=customXml/itemProps2.xml><?xml version="1.0" encoding="utf-8"?>
<ds:datastoreItem xmlns:ds="http://schemas.openxmlformats.org/officeDocument/2006/customXml" ds:itemID="{51FABE44-EC05-4A6C-847D-D0FFDEA95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5DFD3E9-2F6F-4F39-8B45-C1048DFB529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techdays_ppt_template</Template>
  <TotalTime>6296</TotalTime>
  <Words>2360</Words>
  <Application>Microsoft Office PowerPoint</Application>
  <PresentationFormat>画面に合わせる (4:3)</PresentationFormat>
  <Paragraphs>679</Paragraphs>
  <Slides>50</Slides>
  <Notes>28</Notes>
  <HiddenSlides>0</HiddenSlides>
  <MMClips>0</MMClips>
  <ScaleCrop>false</ScaleCrop>
  <HeadingPairs>
    <vt:vector size="4" baseType="variant">
      <vt:variant>
        <vt:lpstr>テーマ</vt:lpstr>
      </vt:variant>
      <vt:variant>
        <vt:i4>2</vt:i4>
      </vt:variant>
      <vt:variant>
        <vt:lpstr>スライド タイトル</vt:lpstr>
      </vt:variant>
      <vt:variant>
        <vt:i4>50</vt:i4>
      </vt:variant>
    </vt:vector>
  </HeadingPairs>
  <TitlesOfParts>
    <vt:vector size="52" baseType="lpstr">
      <vt:lpstr>Tech-days Japan 2009 4x3</vt:lpstr>
      <vt:lpstr>White with Courier font for code slides</vt:lpstr>
      <vt:lpstr>スライド 1</vt:lpstr>
      <vt:lpstr>Windows 7： グラフィックスAPI詳解</vt:lpstr>
      <vt:lpstr>アジェンダ</vt:lpstr>
      <vt:lpstr>DirectX テクノロジー</vt:lpstr>
      <vt:lpstr>GPU の性能向上</vt:lpstr>
      <vt:lpstr>Windows 7 による GPU の活用</vt:lpstr>
      <vt:lpstr>リッチクライアント アプリ用のグラフィックス API</vt:lpstr>
      <vt:lpstr>どのAPIを使うべきか</vt:lpstr>
      <vt:lpstr>現在のプラットフォームの問題点</vt:lpstr>
      <vt:lpstr>プラットフォームを前進させる</vt:lpstr>
      <vt:lpstr>プラットフォームを前進させる</vt:lpstr>
      <vt:lpstr>スライド 12</vt:lpstr>
      <vt:lpstr>スライド 13</vt:lpstr>
      <vt:lpstr>Direct2D</vt:lpstr>
      <vt:lpstr>スライド 15</vt:lpstr>
      <vt:lpstr>Direct2D API  基本</vt:lpstr>
      <vt:lpstr>Direct2D API  リソース</vt:lpstr>
      <vt:lpstr>Direct2D API  GDIとの相互運用</vt:lpstr>
      <vt:lpstr>Direct2D API  Direct3Dとの相互運用</vt:lpstr>
      <vt:lpstr>スライド 20</vt:lpstr>
      <vt:lpstr>DirectWrite</vt:lpstr>
      <vt:lpstr>DirectWrite OpenType™機能</vt:lpstr>
      <vt:lpstr>Gabriola</vt:lpstr>
      <vt:lpstr>DirectWrite スクリプトサポート</vt:lpstr>
      <vt:lpstr>DirectWrite スクリプト サポート</vt:lpstr>
      <vt:lpstr>DirectWrite レンダリング ClearTypeを使って配置</vt:lpstr>
      <vt:lpstr>スライド 27</vt:lpstr>
      <vt:lpstr>DirectWrite API  基本</vt:lpstr>
      <vt:lpstr>DirectWrite API  Direct2Dを使ってレンダリング</vt:lpstr>
      <vt:lpstr>DirectWrite API  相互運用サービス</vt:lpstr>
      <vt:lpstr>スライド 31</vt:lpstr>
      <vt:lpstr>Direct3D</vt:lpstr>
      <vt:lpstr>Direct3D 10</vt:lpstr>
      <vt:lpstr>スライド 34</vt:lpstr>
      <vt:lpstr>10Level9 Feature Level （詳細） 全リストではない…</vt:lpstr>
      <vt:lpstr>D3D10Level9 デバイス作成</vt:lpstr>
      <vt:lpstr>D3D10Level9 デバイス作成</vt:lpstr>
      <vt:lpstr>D3D WARP 10デバイス作成</vt:lpstr>
      <vt:lpstr>スライド 39</vt:lpstr>
      <vt:lpstr>Direct3D 11</vt:lpstr>
      <vt:lpstr>Direct3D11 パイプライン</vt:lpstr>
      <vt:lpstr>Direct3D 11 Technical Preview</vt:lpstr>
      <vt:lpstr>スライド 43</vt:lpstr>
      <vt:lpstr>Windows7 色深度</vt:lpstr>
      <vt:lpstr>高DPI への対応</vt:lpstr>
      <vt:lpstr>動的なシステム変更  GDI アプリ</vt:lpstr>
      <vt:lpstr>動的なシステム変更  DX アプリ</vt:lpstr>
      <vt:lpstr>Windows 7：リモートデスクトップの改善</vt:lpstr>
      <vt:lpstr>Windows7 RDP リモート テクノロジ</vt:lpstr>
      <vt:lpstr>スライド 50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Hiroyuki Kawanishi</dc:creator>
  <cp:keywords>Tech Days 2008; DirectX</cp:keywords>
  <cp:lastModifiedBy>i-masaka</cp:lastModifiedBy>
  <cp:revision>654</cp:revision>
  <dcterms:created xsi:type="dcterms:W3CDTF">2009-01-09T01:24:37Z</dcterms:created>
  <dcterms:modified xsi:type="dcterms:W3CDTF">2009-01-29T01:44:33Z</dcterms:modified>
</cp:coreProperties>
</file>