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9"/>
  </p:notesMasterIdLst>
  <p:handoutMasterIdLst>
    <p:handoutMasterId r:id="rId30"/>
  </p:handoutMasterIdLst>
  <p:sldIdLst>
    <p:sldId id="256" r:id="rId2"/>
    <p:sldId id="260" r:id="rId3"/>
    <p:sldId id="257" r:id="rId4"/>
    <p:sldId id="274" r:id="rId5"/>
    <p:sldId id="263" r:id="rId6"/>
    <p:sldId id="275" r:id="rId7"/>
    <p:sldId id="276" r:id="rId8"/>
    <p:sldId id="277" r:id="rId9"/>
    <p:sldId id="262" r:id="rId10"/>
    <p:sldId id="264" r:id="rId11"/>
    <p:sldId id="261" r:id="rId12"/>
    <p:sldId id="273" r:id="rId13"/>
    <p:sldId id="259" r:id="rId14"/>
    <p:sldId id="282" r:id="rId15"/>
    <p:sldId id="281" r:id="rId16"/>
    <p:sldId id="266" r:id="rId17"/>
    <p:sldId id="267" r:id="rId18"/>
    <p:sldId id="280" r:id="rId19"/>
    <p:sldId id="283" r:id="rId20"/>
    <p:sldId id="272" r:id="rId21"/>
    <p:sldId id="265" r:id="rId22"/>
    <p:sldId id="279" r:id="rId23"/>
    <p:sldId id="284" r:id="rId24"/>
    <p:sldId id="285" r:id="rId25"/>
    <p:sldId id="286" r:id="rId26"/>
    <p:sldId id="287" r:id="rId27"/>
    <p:sldId id="288" r:id="rId28"/>
  </p:sldIdLst>
  <p:sldSz cx="9144000" cy="6858000" type="screen4x3"/>
  <p:notesSz cx="6858000" cy="9144000"/>
  <p:custDataLst>
    <p:tags r:id="rId31"/>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9" autoAdjust="0"/>
    <p:restoredTop sz="78800" autoAdjust="0"/>
  </p:normalViewPr>
  <p:slideViewPr>
    <p:cSldViewPr>
      <p:cViewPr varScale="1">
        <p:scale>
          <a:sx n="86" d="100"/>
          <a:sy n="86" d="100"/>
        </p:scale>
        <p:origin x="-708" y="-78"/>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80FE-A467-4BC9-AF0B-C13EBC147C9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C330CCF-243C-4783-B6CD-D22EFDE281EB}">
      <dgm:prSet/>
      <dgm:spPr/>
      <dgm:t>
        <a:bodyPr/>
        <a:lstStyle/>
        <a:p>
          <a:pPr rtl="0"/>
          <a:r>
            <a:rPr lang="en-US" dirty="0" smtClean="0"/>
            <a:t>Auto </a:t>
          </a:r>
          <a:r>
            <a:rPr lang="en-US" dirty="0" err="1" smtClean="0"/>
            <a:t>Firmado</a:t>
          </a:r>
          <a:endParaRPr lang="en-US" dirty="0"/>
        </a:p>
      </dgm:t>
    </dgm:pt>
    <dgm:pt modelId="{93C4C402-39B7-4E9F-A8DD-3F5E6D3E9C51}" type="parTrans" cxnId="{CF3B3D6D-459B-4DBC-98C4-39E2DD0875BC}">
      <dgm:prSet/>
      <dgm:spPr/>
      <dgm:t>
        <a:bodyPr/>
        <a:lstStyle/>
        <a:p>
          <a:endParaRPr lang="en-US"/>
        </a:p>
      </dgm:t>
    </dgm:pt>
    <dgm:pt modelId="{8030753B-2E65-4FEC-9300-D5F95BAFCABC}" type="sibTrans" cxnId="{CF3B3D6D-459B-4DBC-98C4-39E2DD0875BC}">
      <dgm:prSet/>
      <dgm:spPr/>
      <dgm:t>
        <a:bodyPr/>
        <a:lstStyle/>
        <a:p>
          <a:endParaRPr lang="en-US"/>
        </a:p>
      </dgm:t>
    </dgm:pt>
    <dgm:pt modelId="{90355B1C-808F-4DB5-8A3B-418BF97D2541}">
      <dgm:prSet custT="1"/>
      <dgm:spPr/>
      <dgm:t>
        <a:bodyPr/>
        <a:lstStyle/>
        <a:p>
          <a:pPr rtl="0"/>
          <a:r>
            <a:rPr lang="es-ES" sz="1600" noProof="0" smtClean="0"/>
            <a:t>Facil de configurar</a:t>
          </a:r>
          <a:endParaRPr lang="es-ES" sz="1600" noProof="0"/>
        </a:p>
      </dgm:t>
    </dgm:pt>
    <dgm:pt modelId="{D5C37BD1-C97E-447B-948A-6FF97BA5DCA2}" type="parTrans" cxnId="{4F807D1B-F4BF-48C9-A3F7-3FB5573B36CA}">
      <dgm:prSet/>
      <dgm:spPr/>
      <dgm:t>
        <a:bodyPr/>
        <a:lstStyle/>
        <a:p>
          <a:endParaRPr lang="en-US"/>
        </a:p>
      </dgm:t>
    </dgm:pt>
    <dgm:pt modelId="{63655885-5B14-42F1-B3D0-F28739CD81CD}" type="sibTrans" cxnId="{4F807D1B-F4BF-48C9-A3F7-3FB5573B36CA}">
      <dgm:prSet/>
      <dgm:spPr/>
      <dgm:t>
        <a:bodyPr/>
        <a:lstStyle/>
        <a:p>
          <a:endParaRPr lang="en-US"/>
        </a:p>
      </dgm:t>
    </dgm:pt>
    <dgm:pt modelId="{5EBD7439-0730-4BBC-A161-F6E205F8BED6}">
      <dgm:prSet custT="1"/>
      <dgm:spPr/>
      <dgm:t>
        <a:bodyPr/>
        <a:lstStyle/>
        <a:p>
          <a:pPr rtl="0"/>
          <a:r>
            <a:rPr lang="es-ES" sz="1600" noProof="0" dirty="0" smtClean="0"/>
            <a:t>Requiere que se instale el certificado en el cliente</a:t>
          </a:r>
          <a:endParaRPr lang="es-ES" sz="1600" noProof="0" dirty="0"/>
        </a:p>
      </dgm:t>
    </dgm:pt>
    <dgm:pt modelId="{7C040DAC-DA94-4502-8C2B-01CE1C3BCDC2}" type="parTrans" cxnId="{9EA7BA62-E34F-455F-B0C5-E5DAA237D710}">
      <dgm:prSet/>
      <dgm:spPr/>
      <dgm:t>
        <a:bodyPr/>
        <a:lstStyle/>
        <a:p>
          <a:endParaRPr lang="en-US"/>
        </a:p>
      </dgm:t>
    </dgm:pt>
    <dgm:pt modelId="{1DF6A45D-68B7-4FC1-8F18-F94D984C2CA1}" type="sibTrans" cxnId="{9EA7BA62-E34F-455F-B0C5-E5DAA237D710}">
      <dgm:prSet/>
      <dgm:spPr/>
      <dgm:t>
        <a:bodyPr/>
        <a:lstStyle/>
        <a:p>
          <a:endParaRPr lang="en-US"/>
        </a:p>
      </dgm:t>
    </dgm:pt>
    <dgm:pt modelId="{8FAE45C2-E39B-4419-ABA8-500BB8F6335B}">
      <dgm:prSet/>
      <dgm:spPr/>
      <dgm:t>
        <a:bodyPr/>
        <a:lstStyle/>
        <a:p>
          <a:pPr rtl="0"/>
          <a:r>
            <a:rPr lang="es-ES" noProof="0" smtClean="0"/>
            <a:t>De un Tercero (ejem. Verisign)</a:t>
          </a:r>
          <a:endParaRPr lang="es-ES" noProof="0"/>
        </a:p>
      </dgm:t>
    </dgm:pt>
    <dgm:pt modelId="{194BC52E-9E5F-425C-936E-A80DE1D1A171}" type="parTrans" cxnId="{AA5CB25C-598F-4160-AD4A-EA21C1CC3D56}">
      <dgm:prSet/>
      <dgm:spPr/>
      <dgm:t>
        <a:bodyPr/>
        <a:lstStyle/>
        <a:p>
          <a:endParaRPr lang="en-US"/>
        </a:p>
      </dgm:t>
    </dgm:pt>
    <dgm:pt modelId="{B0B423E7-5CF9-41CC-B0D3-79CC211AD398}" type="sibTrans" cxnId="{AA5CB25C-598F-4160-AD4A-EA21C1CC3D56}">
      <dgm:prSet/>
      <dgm:spPr/>
      <dgm:t>
        <a:bodyPr/>
        <a:lstStyle/>
        <a:p>
          <a:endParaRPr lang="en-US"/>
        </a:p>
      </dgm:t>
    </dgm:pt>
    <dgm:pt modelId="{73A9FD3E-99BF-45E9-806B-7AFE17BD84E3}">
      <dgm:prSet custT="1"/>
      <dgm:spPr/>
      <dgm:t>
        <a:bodyPr/>
        <a:lstStyle/>
        <a:p>
          <a:pPr rtl="0"/>
          <a:r>
            <a:rPr lang="es-ES" sz="1600" noProof="0" dirty="0" smtClean="0"/>
            <a:t>Se debe de comprar</a:t>
          </a:r>
          <a:endParaRPr lang="es-ES" sz="1600" noProof="0" dirty="0"/>
        </a:p>
      </dgm:t>
    </dgm:pt>
    <dgm:pt modelId="{F2E325D9-DD9E-41EC-B50F-96EB92AB5669}" type="parTrans" cxnId="{3D072FA4-3420-4195-8613-20A38F64F0FA}">
      <dgm:prSet/>
      <dgm:spPr/>
      <dgm:t>
        <a:bodyPr/>
        <a:lstStyle/>
        <a:p>
          <a:endParaRPr lang="en-US"/>
        </a:p>
      </dgm:t>
    </dgm:pt>
    <dgm:pt modelId="{D82375E2-8744-48A1-A05E-1EA3CFBF03D3}" type="sibTrans" cxnId="{3D072FA4-3420-4195-8613-20A38F64F0FA}">
      <dgm:prSet/>
      <dgm:spPr/>
      <dgm:t>
        <a:bodyPr/>
        <a:lstStyle/>
        <a:p>
          <a:endParaRPr lang="en-US"/>
        </a:p>
      </dgm:t>
    </dgm:pt>
    <dgm:pt modelId="{BB2B967B-BBB5-4ECC-B872-A3F80F7843D7}">
      <dgm:prSet custT="1"/>
      <dgm:spPr/>
      <dgm:t>
        <a:bodyPr/>
        <a:lstStyle/>
        <a:p>
          <a:pPr rtl="0"/>
          <a:r>
            <a:rPr lang="es-ES" sz="1600" noProof="0" smtClean="0"/>
            <a:t>Los certificados “Comodín” se pueden usar para todos los roles de TS</a:t>
          </a:r>
          <a:endParaRPr lang="es-ES" sz="1600" noProof="0"/>
        </a:p>
      </dgm:t>
    </dgm:pt>
    <dgm:pt modelId="{15B91E74-28BC-41BA-8398-C712E2EC9877}" type="parTrans" cxnId="{4026F86B-FF2B-4402-94CD-E1AD50041220}">
      <dgm:prSet/>
      <dgm:spPr/>
      <dgm:t>
        <a:bodyPr/>
        <a:lstStyle/>
        <a:p>
          <a:endParaRPr lang="en-US"/>
        </a:p>
      </dgm:t>
    </dgm:pt>
    <dgm:pt modelId="{C012EE92-93BB-4241-AAC7-B1A3DA60672A}" type="sibTrans" cxnId="{4026F86B-FF2B-4402-94CD-E1AD50041220}">
      <dgm:prSet/>
      <dgm:spPr/>
      <dgm:t>
        <a:bodyPr/>
        <a:lstStyle/>
        <a:p>
          <a:endParaRPr lang="en-US"/>
        </a:p>
      </dgm:t>
    </dgm:pt>
    <dgm:pt modelId="{C21A803D-AC43-464E-AB03-50D83C2A9148}">
      <dgm:prSet/>
      <dgm:spPr/>
      <dgm:t>
        <a:bodyPr/>
        <a:lstStyle/>
        <a:p>
          <a:pPr rtl="0"/>
          <a:r>
            <a:rPr lang="es-ES" noProof="0" smtClean="0"/>
            <a:t>Certificate Server</a:t>
          </a:r>
          <a:endParaRPr lang="es-ES" noProof="0"/>
        </a:p>
      </dgm:t>
    </dgm:pt>
    <dgm:pt modelId="{050735CC-F463-4EDF-882E-C73F59BD29BF}" type="parTrans" cxnId="{9DCC0CB1-C924-4243-8AED-A4ACB63CA5A4}">
      <dgm:prSet/>
      <dgm:spPr/>
      <dgm:t>
        <a:bodyPr/>
        <a:lstStyle/>
        <a:p>
          <a:endParaRPr lang="en-US"/>
        </a:p>
      </dgm:t>
    </dgm:pt>
    <dgm:pt modelId="{773CDF1D-477D-49CF-8DDC-7F259C6FCA7D}" type="sibTrans" cxnId="{9DCC0CB1-C924-4243-8AED-A4ACB63CA5A4}">
      <dgm:prSet/>
      <dgm:spPr/>
      <dgm:t>
        <a:bodyPr/>
        <a:lstStyle/>
        <a:p>
          <a:endParaRPr lang="en-US"/>
        </a:p>
      </dgm:t>
    </dgm:pt>
    <dgm:pt modelId="{3428E412-9F7B-4822-BA5C-F378C1019EDD}">
      <dgm:prSet custT="1"/>
      <dgm:spPr/>
      <dgm:t>
        <a:bodyPr/>
        <a:lstStyle/>
        <a:p>
          <a:pPr rtl="0"/>
          <a:r>
            <a:rPr lang="es-ES" sz="1600" noProof="0" dirty="0" smtClean="0"/>
            <a:t>Complejo de configurar ( A no ser que ya se tenga un “</a:t>
          </a:r>
          <a:r>
            <a:rPr lang="es-ES" sz="1600" noProof="0" dirty="0" err="1" smtClean="0"/>
            <a:t>Certificate</a:t>
          </a:r>
          <a:r>
            <a:rPr lang="es-ES" sz="1600" noProof="0" dirty="0" smtClean="0"/>
            <a:t> Server)</a:t>
          </a:r>
          <a:endParaRPr lang="es-ES" sz="1600" noProof="0" dirty="0"/>
        </a:p>
      </dgm:t>
    </dgm:pt>
    <dgm:pt modelId="{31D384A6-A38D-4194-A547-A97262863B5C}" type="parTrans" cxnId="{A23956A7-2CB4-46BE-86B2-4CEDEC36D128}">
      <dgm:prSet/>
      <dgm:spPr/>
      <dgm:t>
        <a:bodyPr/>
        <a:lstStyle/>
        <a:p>
          <a:endParaRPr lang="en-US"/>
        </a:p>
      </dgm:t>
    </dgm:pt>
    <dgm:pt modelId="{C255D041-1B15-43BA-85A3-686C300D4041}" type="sibTrans" cxnId="{A23956A7-2CB4-46BE-86B2-4CEDEC36D128}">
      <dgm:prSet/>
      <dgm:spPr/>
      <dgm:t>
        <a:bodyPr/>
        <a:lstStyle/>
        <a:p>
          <a:endParaRPr lang="en-US"/>
        </a:p>
      </dgm:t>
    </dgm:pt>
    <dgm:pt modelId="{8B02B4DC-85F4-4D25-A719-8E244CDAE150}">
      <dgm:prSet custT="1"/>
      <dgm:spPr/>
      <dgm:t>
        <a:bodyPr/>
        <a:lstStyle/>
        <a:p>
          <a:pPr rtl="0"/>
          <a:r>
            <a:rPr lang="es-ES" sz="1600" noProof="0" dirty="0" smtClean="0"/>
            <a:t>La instalación en cliente se puede automatizar en los clientes gestionados</a:t>
          </a:r>
          <a:endParaRPr lang="es-ES" sz="1600" noProof="0" dirty="0"/>
        </a:p>
      </dgm:t>
    </dgm:pt>
    <dgm:pt modelId="{DB023640-76C1-4724-81F0-17DF6F149F1C}" type="parTrans" cxnId="{05B68DAC-9389-4C33-850D-3A5A689CC649}">
      <dgm:prSet/>
      <dgm:spPr/>
      <dgm:t>
        <a:bodyPr/>
        <a:lstStyle/>
        <a:p>
          <a:endParaRPr lang="en-US"/>
        </a:p>
      </dgm:t>
    </dgm:pt>
    <dgm:pt modelId="{162F983B-886D-49BD-A23C-8E69BFE127F9}" type="sibTrans" cxnId="{05B68DAC-9389-4C33-850D-3A5A689CC649}">
      <dgm:prSet/>
      <dgm:spPr/>
      <dgm:t>
        <a:bodyPr/>
        <a:lstStyle/>
        <a:p>
          <a:endParaRPr lang="en-US"/>
        </a:p>
      </dgm:t>
    </dgm:pt>
    <dgm:pt modelId="{80678709-B8B5-470A-9C5C-21D926BD7660}">
      <dgm:prSet custT="1"/>
      <dgm:spPr/>
      <dgm:t>
        <a:bodyPr/>
        <a:lstStyle/>
        <a:p>
          <a:pPr rtl="0"/>
          <a:r>
            <a:rPr lang="es-ES" sz="1600" noProof="0" smtClean="0"/>
            <a:t>No hay que instalarlo en el cliente</a:t>
          </a:r>
          <a:endParaRPr lang="es-ES" sz="1600" noProof="0"/>
        </a:p>
      </dgm:t>
    </dgm:pt>
    <dgm:pt modelId="{2127E6C7-4E1E-46AA-88EB-74FDB4875620}" type="sibTrans" cxnId="{A21E8481-6E56-4822-9A8F-7CC4B0AF6154}">
      <dgm:prSet/>
      <dgm:spPr/>
      <dgm:t>
        <a:bodyPr/>
        <a:lstStyle/>
        <a:p>
          <a:endParaRPr lang="en-US"/>
        </a:p>
      </dgm:t>
    </dgm:pt>
    <dgm:pt modelId="{4074E5EA-EC0C-4ACD-890A-758D765E0447}" type="parTrans" cxnId="{A21E8481-6E56-4822-9A8F-7CC4B0AF6154}">
      <dgm:prSet/>
      <dgm:spPr/>
      <dgm:t>
        <a:bodyPr/>
        <a:lstStyle/>
        <a:p>
          <a:endParaRPr lang="en-US"/>
        </a:p>
      </dgm:t>
    </dgm:pt>
    <dgm:pt modelId="{06EBA926-836A-4500-8F1E-40F4BB4FD456}" type="pres">
      <dgm:prSet presAssocID="{DE2B80FE-A467-4BC9-AF0B-C13EBC147C95}" presName="Name0" presStyleCnt="0">
        <dgm:presLayoutVars>
          <dgm:dir/>
          <dgm:animLvl val="lvl"/>
          <dgm:resizeHandles val="exact"/>
        </dgm:presLayoutVars>
      </dgm:prSet>
      <dgm:spPr/>
      <dgm:t>
        <a:bodyPr/>
        <a:lstStyle/>
        <a:p>
          <a:endParaRPr lang="en-US"/>
        </a:p>
      </dgm:t>
    </dgm:pt>
    <dgm:pt modelId="{945AC8DB-6FA5-46E0-B783-6C514BE66E45}" type="pres">
      <dgm:prSet presAssocID="{CC330CCF-243C-4783-B6CD-D22EFDE281EB}" presName="linNode" presStyleCnt="0"/>
      <dgm:spPr/>
    </dgm:pt>
    <dgm:pt modelId="{D95A8646-0926-47EC-AA62-D4C7295A741B}" type="pres">
      <dgm:prSet presAssocID="{CC330CCF-243C-4783-B6CD-D22EFDE281EB}" presName="parentText" presStyleLbl="node1" presStyleIdx="0" presStyleCnt="3">
        <dgm:presLayoutVars>
          <dgm:chMax val="1"/>
          <dgm:bulletEnabled val="1"/>
        </dgm:presLayoutVars>
      </dgm:prSet>
      <dgm:spPr/>
      <dgm:t>
        <a:bodyPr/>
        <a:lstStyle/>
        <a:p>
          <a:endParaRPr lang="en-US"/>
        </a:p>
      </dgm:t>
    </dgm:pt>
    <dgm:pt modelId="{2C0311C3-09C6-4391-B573-342B3F669285}" type="pres">
      <dgm:prSet presAssocID="{CC330CCF-243C-4783-B6CD-D22EFDE281EB}" presName="descendantText" presStyleLbl="alignAccFollowNode1" presStyleIdx="0" presStyleCnt="3">
        <dgm:presLayoutVars>
          <dgm:bulletEnabled val="1"/>
        </dgm:presLayoutVars>
      </dgm:prSet>
      <dgm:spPr/>
      <dgm:t>
        <a:bodyPr/>
        <a:lstStyle/>
        <a:p>
          <a:endParaRPr lang="en-US"/>
        </a:p>
      </dgm:t>
    </dgm:pt>
    <dgm:pt modelId="{1E952A93-AD4C-442B-AD61-6FC73E3E7AB6}" type="pres">
      <dgm:prSet presAssocID="{8030753B-2E65-4FEC-9300-D5F95BAFCABC}" presName="sp" presStyleCnt="0"/>
      <dgm:spPr/>
    </dgm:pt>
    <dgm:pt modelId="{44E3FB86-9498-4374-91DA-5CAADB734579}" type="pres">
      <dgm:prSet presAssocID="{8FAE45C2-E39B-4419-ABA8-500BB8F6335B}" presName="linNode" presStyleCnt="0"/>
      <dgm:spPr/>
    </dgm:pt>
    <dgm:pt modelId="{93E17919-174C-45AF-9B2A-85E2136A84A4}" type="pres">
      <dgm:prSet presAssocID="{8FAE45C2-E39B-4419-ABA8-500BB8F6335B}" presName="parentText" presStyleLbl="node1" presStyleIdx="1" presStyleCnt="3">
        <dgm:presLayoutVars>
          <dgm:chMax val="1"/>
          <dgm:bulletEnabled val="1"/>
        </dgm:presLayoutVars>
      </dgm:prSet>
      <dgm:spPr/>
      <dgm:t>
        <a:bodyPr/>
        <a:lstStyle/>
        <a:p>
          <a:endParaRPr lang="en-US"/>
        </a:p>
      </dgm:t>
    </dgm:pt>
    <dgm:pt modelId="{0F0970ED-0703-47D8-86FB-E4CDE218060B}" type="pres">
      <dgm:prSet presAssocID="{8FAE45C2-E39B-4419-ABA8-500BB8F6335B}" presName="descendantText" presStyleLbl="alignAccFollowNode1" presStyleIdx="1" presStyleCnt="3">
        <dgm:presLayoutVars>
          <dgm:bulletEnabled val="1"/>
        </dgm:presLayoutVars>
      </dgm:prSet>
      <dgm:spPr/>
      <dgm:t>
        <a:bodyPr/>
        <a:lstStyle/>
        <a:p>
          <a:endParaRPr lang="en-US"/>
        </a:p>
      </dgm:t>
    </dgm:pt>
    <dgm:pt modelId="{43948C55-7606-496B-8500-43BDD506F828}" type="pres">
      <dgm:prSet presAssocID="{B0B423E7-5CF9-41CC-B0D3-79CC211AD398}" presName="sp" presStyleCnt="0"/>
      <dgm:spPr/>
    </dgm:pt>
    <dgm:pt modelId="{E8DCED0F-5FA6-41DE-B086-8C5E12E831CE}" type="pres">
      <dgm:prSet presAssocID="{C21A803D-AC43-464E-AB03-50D83C2A9148}" presName="linNode" presStyleCnt="0"/>
      <dgm:spPr/>
    </dgm:pt>
    <dgm:pt modelId="{2BA9F556-145A-40EC-91CA-BD1AC8ADED74}" type="pres">
      <dgm:prSet presAssocID="{C21A803D-AC43-464E-AB03-50D83C2A9148}" presName="parentText" presStyleLbl="node1" presStyleIdx="2" presStyleCnt="3">
        <dgm:presLayoutVars>
          <dgm:chMax val="1"/>
          <dgm:bulletEnabled val="1"/>
        </dgm:presLayoutVars>
      </dgm:prSet>
      <dgm:spPr/>
      <dgm:t>
        <a:bodyPr/>
        <a:lstStyle/>
        <a:p>
          <a:endParaRPr lang="en-US"/>
        </a:p>
      </dgm:t>
    </dgm:pt>
    <dgm:pt modelId="{430356EA-56D7-4F5D-9564-79CF4BC96BD8}" type="pres">
      <dgm:prSet presAssocID="{C21A803D-AC43-464E-AB03-50D83C2A9148}" presName="descendantText" presStyleLbl="alignAccFollowNode1" presStyleIdx="2" presStyleCnt="3">
        <dgm:presLayoutVars>
          <dgm:bulletEnabled val="1"/>
        </dgm:presLayoutVars>
      </dgm:prSet>
      <dgm:spPr/>
      <dgm:t>
        <a:bodyPr/>
        <a:lstStyle/>
        <a:p>
          <a:endParaRPr lang="en-US"/>
        </a:p>
      </dgm:t>
    </dgm:pt>
  </dgm:ptLst>
  <dgm:cxnLst>
    <dgm:cxn modelId="{AA40D6DD-4686-44E9-9172-AC9C9D13FA7A}" type="presOf" srcId="{DE2B80FE-A467-4BC9-AF0B-C13EBC147C95}" destId="{06EBA926-836A-4500-8F1E-40F4BB4FD456}" srcOrd="0" destOrd="0" presId="urn:microsoft.com/office/officeart/2005/8/layout/vList5"/>
    <dgm:cxn modelId="{9DCC0CB1-C924-4243-8AED-A4ACB63CA5A4}" srcId="{DE2B80FE-A467-4BC9-AF0B-C13EBC147C95}" destId="{C21A803D-AC43-464E-AB03-50D83C2A9148}" srcOrd="2" destOrd="0" parTransId="{050735CC-F463-4EDF-882E-C73F59BD29BF}" sibTransId="{773CDF1D-477D-49CF-8DDC-7F259C6FCA7D}"/>
    <dgm:cxn modelId="{5F1ED2BF-01CC-4027-AC01-B6010B5C126A}" type="presOf" srcId="{8FAE45C2-E39B-4419-ABA8-500BB8F6335B}" destId="{93E17919-174C-45AF-9B2A-85E2136A84A4}" srcOrd="0" destOrd="0" presId="urn:microsoft.com/office/officeart/2005/8/layout/vList5"/>
    <dgm:cxn modelId="{4F807D1B-F4BF-48C9-A3F7-3FB5573B36CA}" srcId="{CC330CCF-243C-4783-B6CD-D22EFDE281EB}" destId="{90355B1C-808F-4DB5-8A3B-418BF97D2541}" srcOrd="0" destOrd="0" parTransId="{D5C37BD1-C97E-447B-948A-6FF97BA5DCA2}" sibTransId="{63655885-5B14-42F1-B3D0-F28739CD81CD}"/>
    <dgm:cxn modelId="{3E1A6245-46B1-4567-8E84-F7A730CA2859}" type="presOf" srcId="{80678709-B8B5-470A-9C5C-21D926BD7660}" destId="{0F0970ED-0703-47D8-86FB-E4CDE218060B}" srcOrd="0" destOrd="2" presId="urn:microsoft.com/office/officeart/2005/8/layout/vList5"/>
    <dgm:cxn modelId="{9AFDD7BD-2613-486B-8F38-8B8D1949274C}" type="presOf" srcId="{90355B1C-808F-4DB5-8A3B-418BF97D2541}" destId="{2C0311C3-09C6-4391-B573-342B3F669285}" srcOrd="0" destOrd="0" presId="urn:microsoft.com/office/officeart/2005/8/layout/vList5"/>
    <dgm:cxn modelId="{CF3B3D6D-459B-4DBC-98C4-39E2DD0875BC}" srcId="{DE2B80FE-A467-4BC9-AF0B-C13EBC147C95}" destId="{CC330CCF-243C-4783-B6CD-D22EFDE281EB}" srcOrd="0" destOrd="0" parTransId="{93C4C402-39B7-4E9F-A8DD-3F5E6D3E9C51}" sibTransId="{8030753B-2E65-4FEC-9300-D5F95BAFCABC}"/>
    <dgm:cxn modelId="{A23956A7-2CB4-46BE-86B2-4CEDEC36D128}" srcId="{C21A803D-AC43-464E-AB03-50D83C2A9148}" destId="{3428E412-9F7B-4822-BA5C-F378C1019EDD}" srcOrd="0" destOrd="0" parTransId="{31D384A6-A38D-4194-A547-A97262863B5C}" sibTransId="{C255D041-1B15-43BA-85A3-686C300D4041}"/>
    <dgm:cxn modelId="{3D072FA4-3420-4195-8613-20A38F64F0FA}" srcId="{8FAE45C2-E39B-4419-ABA8-500BB8F6335B}" destId="{73A9FD3E-99BF-45E9-806B-7AFE17BD84E3}" srcOrd="0" destOrd="0" parTransId="{F2E325D9-DD9E-41EC-B50F-96EB92AB5669}" sibTransId="{D82375E2-8744-48A1-A05E-1EA3CFBF03D3}"/>
    <dgm:cxn modelId="{61729C3A-0A3D-42B0-8C25-89238AE5B956}" type="presOf" srcId="{BB2B967B-BBB5-4ECC-B872-A3F80F7843D7}" destId="{0F0970ED-0703-47D8-86FB-E4CDE218060B}" srcOrd="0" destOrd="1" presId="urn:microsoft.com/office/officeart/2005/8/layout/vList5"/>
    <dgm:cxn modelId="{AA5CB25C-598F-4160-AD4A-EA21C1CC3D56}" srcId="{DE2B80FE-A467-4BC9-AF0B-C13EBC147C95}" destId="{8FAE45C2-E39B-4419-ABA8-500BB8F6335B}" srcOrd="1" destOrd="0" parTransId="{194BC52E-9E5F-425C-936E-A80DE1D1A171}" sibTransId="{B0B423E7-5CF9-41CC-B0D3-79CC211AD398}"/>
    <dgm:cxn modelId="{AFB01C2A-44DE-4785-9703-9D65D456651A}" type="presOf" srcId="{73A9FD3E-99BF-45E9-806B-7AFE17BD84E3}" destId="{0F0970ED-0703-47D8-86FB-E4CDE218060B}" srcOrd="0" destOrd="0" presId="urn:microsoft.com/office/officeart/2005/8/layout/vList5"/>
    <dgm:cxn modelId="{05B68DAC-9389-4C33-850D-3A5A689CC649}" srcId="{C21A803D-AC43-464E-AB03-50D83C2A9148}" destId="{8B02B4DC-85F4-4D25-A719-8E244CDAE150}" srcOrd="1" destOrd="0" parTransId="{DB023640-76C1-4724-81F0-17DF6F149F1C}" sibTransId="{162F983B-886D-49BD-A23C-8E69BFE127F9}"/>
    <dgm:cxn modelId="{E00F008F-75E7-4260-B62D-87196775B97D}" type="presOf" srcId="{3428E412-9F7B-4822-BA5C-F378C1019EDD}" destId="{430356EA-56D7-4F5D-9564-79CF4BC96BD8}" srcOrd="0" destOrd="0" presId="urn:microsoft.com/office/officeart/2005/8/layout/vList5"/>
    <dgm:cxn modelId="{1BA9DF8F-D33D-4C5D-84A2-6C0109E1033E}" type="presOf" srcId="{5EBD7439-0730-4BBC-A161-F6E205F8BED6}" destId="{2C0311C3-09C6-4391-B573-342B3F669285}" srcOrd="0" destOrd="1" presId="urn:microsoft.com/office/officeart/2005/8/layout/vList5"/>
    <dgm:cxn modelId="{9EA7BA62-E34F-455F-B0C5-E5DAA237D710}" srcId="{CC330CCF-243C-4783-B6CD-D22EFDE281EB}" destId="{5EBD7439-0730-4BBC-A161-F6E205F8BED6}" srcOrd="1" destOrd="0" parTransId="{7C040DAC-DA94-4502-8C2B-01CE1C3BCDC2}" sibTransId="{1DF6A45D-68B7-4FC1-8F18-F94D984C2CA1}"/>
    <dgm:cxn modelId="{A21E8481-6E56-4822-9A8F-7CC4B0AF6154}" srcId="{8FAE45C2-E39B-4419-ABA8-500BB8F6335B}" destId="{80678709-B8B5-470A-9C5C-21D926BD7660}" srcOrd="2" destOrd="0" parTransId="{4074E5EA-EC0C-4ACD-890A-758D765E0447}" sibTransId="{2127E6C7-4E1E-46AA-88EB-74FDB4875620}"/>
    <dgm:cxn modelId="{4026F86B-FF2B-4402-94CD-E1AD50041220}" srcId="{8FAE45C2-E39B-4419-ABA8-500BB8F6335B}" destId="{BB2B967B-BBB5-4ECC-B872-A3F80F7843D7}" srcOrd="1" destOrd="0" parTransId="{15B91E74-28BC-41BA-8398-C712E2EC9877}" sibTransId="{C012EE92-93BB-4241-AAC7-B1A3DA60672A}"/>
    <dgm:cxn modelId="{F63F9CD0-8141-418C-8844-BEEFD56F7313}" type="presOf" srcId="{CC330CCF-243C-4783-B6CD-D22EFDE281EB}" destId="{D95A8646-0926-47EC-AA62-D4C7295A741B}" srcOrd="0" destOrd="0" presId="urn:microsoft.com/office/officeart/2005/8/layout/vList5"/>
    <dgm:cxn modelId="{B79EA4FD-AC8B-4D17-A6AB-34D4785A1983}" type="presOf" srcId="{C21A803D-AC43-464E-AB03-50D83C2A9148}" destId="{2BA9F556-145A-40EC-91CA-BD1AC8ADED74}" srcOrd="0" destOrd="0" presId="urn:microsoft.com/office/officeart/2005/8/layout/vList5"/>
    <dgm:cxn modelId="{AD34DB83-9F9B-4DE3-86E0-BD03C3F652E9}" type="presOf" srcId="{8B02B4DC-85F4-4D25-A719-8E244CDAE150}" destId="{430356EA-56D7-4F5D-9564-79CF4BC96BD8}" srcOrd="0" destOrd="1" presId="urn:microsoft.com/office/officeart/2005/8/layout/vList5"/>
    <dgm:cxn modelId="{1FC658B6-2A77-4F5E-8E00-7EF5906DA19F}" type="presParOf" srcId="{06EBA926-836A-4500-8F1E-40F4BB4FD456}" destId="{945AC8DB-6FA5-46E0-B783-6C514BE66E45}" srcOrd="0" destOrd="0" presId="urn:microsoft.com/office/officeart/2005/8/layout/vList5"/>
    <dgm:cxn modelId="{12E4548B-7B14-4D18-81E4-6792C28FA445}" type="presParOf" srcId="{945AC8DB-6FA5-46E0-B783-6C514BE66E45}" destId="{D95A8646-0926-47EC-AA62-D4C7295A741B}" srcOrd="0" destOrd="0" presId="urn:microsoft.com/office/officeart/2005/8/layout/vList5"/>
    <dgm:cxn modelId="{48457796-CC12-4CD0-9151-0C5C967C8174}" type="presParOf" srcId="{945AC8DB-6FA5-46E0-B783-6C514BE66E45}" destId="{2C0311C3-09C6-4391-B573-342B3F669285}" srcOrd="1" destOrd="0" presId="urn:microsoft.com/office/officeart/2005/8/layout/vList5"/>
    <dgm:cxn modelId="{DEF5039B-877D-4A20-B2B0-0AA73031AFFB}" type="presParOf" srcId="{06EBA926-836A-4500-8F1E-40F4BB4FD456}" destId="{1E952A93-AD4C-442B-AD61-6FC73E3E7AB6}" srcOrd="1" destOrd="0" presId="urn:microsoft.com/office/officeart/2005/8/layout/vList5"/>
    <dgm:cxn modelId="{78ACDC81-CF51-4893-B61C-A17CB976E52F}" type="presParOf" srcId="{06EBA926-836A-4500-8F1E-40F4BB4FD456}" destId="{44E3FB86-9498-4374-91DA-5CAADB734579}" srcOrd="2" destOrd="0" presId="urn:microsoft.com/office/officeart/2005/8/layout/vList5"/>
    <dgm:cxn modelId="{933BA6A7-8A08-4694-9D20-03B48FE97E4D}" type="presParOf" srcId="{44E3FB86-9498-4374-91DA-5CAADB734579}" destId="{93E17919-174C-45AF-9B2A-85E2136A84A4}" srcOrd="0" destOrd="0" presId="urn:microsoft.com/office/officeart/2005/8/layout/vList5"/>
    <dgm:cxn modelId="{CDE79710-0597-47B1-B785-2524E09897AC}" type="presParOf" srcId="{44E3FB86-9498-4374-91DA-5CAADB734579}" destId="{0F0970ED-0703-47D8-86FB-E4CDE218060B}" srcOrd="1" destOrd="0" presId="urn:microsoft.com/office/officeart/2005/8/layout/vList5"/>
    <dgm:cxn modelId="{3C8CE378-C08A-4B3E-B4D2-2EEF0850DA8C}" type="presParOf" srcId="{06EBA926-836A-4500-8F1E-40F4BB4FD456}" destId="{43948C55-7606-496B-8500-43BDD506F828}" srcOrd="3" destOrd="0" presId="urn:microsoft.com/office/officeart/2005/8/layout/vList5"/>
    <dgm:cxn modelId="{D6AD9628-9658-4B43-B164-190AA0F9C68F}" type="presParOf" srcId="{06EBA926-836A-4500-8F1E-40F4BB4FD456}" destId="{E8DCED0F-5FA6-41DE-B086-8C5E12E831CE}" srcOrd="4" destOrd="0" presId="urn:microsoft.com/office/officeart/2005/8/layout/vList5"/>
    <dgm:cxn modelId="{C9189136-47DB-4829-A2C9-2E9B2FBBF896}" type="presParOf" srcId="{E8DCED0F-5FA6-41DE-B086-8C5E12E831CE}" destId="{2BA9F556-145A-40EC-91CA-BD1AC8ADED74}" srcOrd="0" destOrd="0" presId="urn:microsoft.com/office/officeart/2005/8/layout/vList5"/>
    <dgm:cxn modelId="{72C4043F-432B-4BB3-A600-495BC929CACA}" type="presParOf" srcId="{E8DCED0F-5FA6-41DE-B086-8C5E12E831CE}" destId="{430356EA-56D7-4F5D-9564-79CF4BC96BD8}"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9/21/2007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9/21/2007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GB" smtClean="0"/>
              <a:t>INF210</a:t>
            </a:r>
          </a:p>
        </p:txBody>
      </p:sp>
      <p:sp>
        <p:nvSpPr>
          <p:cNvPr id="78851" name="Rectangle 7"/>
          <p:cNvSpPr>
            <a:spLocks noGrp="1" noChangeArrowheads="1"/>
          </p:cNvSpPr>
          <p:nvPr>
            <p:ph type="sldNum" sz="quarter" idx="5"/>
          </p:nvPr>
        </p:nvSpPr>
        <p:spPr>
          <a:noFill/>
        </p:spPr>
        <p:txBody>
          <a:bodyPr/>
          <a:lstStyle/>
          <a:p>
            <a:fld id="{645DA931-FB31-48B3-8958-0B55A359DC7D}" type="slidenum">
              <a:rPr lang="en-US" smtClean="0"/>
              <a:pPr/>
              <a:t>3</a:t>
            </a:fld>
            <a:endParaRPr lang="en-US" smtClean="0"/>
          </a:p>
        </p:txBody>
      </p:sp>
      <p:sp>
        <p:nvSpPr>
          <p:cNvPr id="78852"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EA375FB-E879-40E1-9026-209813EDFE7B}" type="datetime8">
              <a:rPr lang="en-US"/>
              <a:pPr/>
              <a:t>9/21/2007 9:50 AM</a:t>
            </a:fld>
            <a:endParaRPr lang="en-US"/>
          </a:p>
        </p:txBody>
      </p:sp>
      <p:sp>
        <p:nvSpPr>
          <p:cNvPr id="6" name="Rectangle 6"/>
          <p:cNvSpPr>
            <a:spLocks noGrp="1" noChangeArrowheads="1"/>
          </p:cNvSpPr>
          <p:nvPr>
            <p:ph type="ftr" sz="quarter" idx="4"/>
          </p:nvPr>
        </p:nvSpPr>
        <p:spPr>
          <a:ln/>
        </p:spPr>
        <p:txBody>
          <a:bodyPr/>
          <a:lstStyle/>
          <a:p>
            <a:pPr eaLnBrk="1" hangingPunct="1"/>
            <a:r>
              <a:rPr lang="en-US"/>
              <a:t>©2005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AC1C698F-2228-4AFC-968C-27224BAD2452}" type="slidenum">
              <a:rPr lang="en-US"/>
              <a:pPr/>
              <a:t>12</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GB" smtClean="0"/>
              <a:t>INF210</a:t>
            </a:r>
          </a:p>
        </p:txBody>
      </p:sp>
      <p:sp>
        <p:nvSpPr>
          <p:cNvPr id="80899" name="Rectangle 7"/>
          <p:cNvSpPr>
            <a:spLocks noGrp="1" noChangeArrowheads="1"/>
          </p:cNvSpPr>
          <p:nvPr>
            <p:ph type="sldNum" sz="quarter" idx="5"/>
          </p:nvPr>
        </p:nvSpPr>
        <p:spPr>
          <a:noFill/>
        </p:spPr>
        <p:txBody>
          <a:bodyPr/>
          <a:lstStyle/>
          <a:p>
            <a:fld id="{0D98B16F-E3A9-42AD-978B-B542DC41DDEB}"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aseline="0" dirty="0" smtClean="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F1A1554-4C75-49D7-9199-9C39AF1C378A}" type="datetime8">
              <a:rPr lang="en-US"/>
              <a:pPr/>
              <a:t>9/21/2007 9:50 AM</a:t>
            </a:fld>
            <a:endParaRPr lang="en-US"/>
          </a:p>
        </p:txBody>
      </p:sp>
      <p:sp>
        <p:nvSpPr>
          <p:cNvPr id="6" name="Rectangle 6"/>
          <p:cNvSpPr>
            <a:spLocks noGrp="1" noChangeArrowheads="1"/>
          </p:cNvSpPr>
          <p:nvPr>
            <p:ph type="ftr" sz="quarter" idx="4"/>
          </p:nvPr>
        </p:nvSpPr>
        <p:spPr>
          <a:ln/>
        </p:spPr>
        <p:txBody>
          <a:bodyPr/>
          <a:lstStyle/>
          <a:p>
            <a:pPr eaLnBrk="1" hangingPunct="1"/>
            <a:r>
              <a:rPr lang="en-US"/>
              <a:t>©2005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6235BB7B-C6A0-4B50-B0AF-9401B0BC1C53}" type="slidenum">
              <a:rPr lang="en-US"/>
              <a:pPr/>
              <a:t>4</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000E42A5-8D69-4A1B-B126-283DBB28CFE8}" type="slidenum">
              <a:rPr lang="en-GB" sz="1200">
                <a:solidFill>
                  <a:schemeClr val="tx1"/>
                </a:solidFill>
                <a:latin typeface="Times New Roman" pitchFamily="18" charset="0"/>
              </a:rPr>
              <a:pPr algn="r">
                <a:spcBef>
                  <a:spcPct val="0"/>
                </a:spcBef>
              </a:pPr>
              <a:t>5</a:t>
            </a:fld>
            <a:endParaRPr lang="en-US" sz="1200">
              <a:solidFill>
                <a:schemeClr val="tx1"/>
              </a:solidFill>
              <a:latin typeface="Times New Roman" pitchFamily="18" charset="0"/>
            </a:endParaRPr>
          </a:p>
        </p:txBody>
      </p:sp>
      <p:sp>
        <p:nvSpPr>
          <p:cNvPr id="47107" name="Rectangle 4"/>
          <p:cNvSpPr>
            <a:spLocks noGrp="1" noRot="1" noChangeAspect="1" noChangeArrowheads="1" noTextEdit="1"/>
          </p:cNvSpPr>
          <p:nvPr>
            <p:ph type="sldImg"/>
          </p:nvPr>
        </p:nvSpPr>
        <p:spPr>
          <a:ln/>
        </p:spPr>
      </p:sp>
      <p:sp>
        <p:nvSpPr>
          <p:cNvPr id="47108"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773EF4A-5D65-49B2-A06B-FD04F5834969}" type="datetime8">
              <a:rPr lang="en-US"/>
              <a:pPr/>
              <a:t>9/21/2007 9:50 AM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976A338F-B33F-4CF5-A9ED-B42F40699B53}" type="slidenum">
              <a:rPr lang="en-US"/>
              <a:pPr/>
              <a:t>6</a:t>
            </a:fld>
            <a:endParaRPr lang="en-US"/>
          </a:p>
        </p:txBody>
      </p:sp>
      <p:sp>
        <p:nvSpPr>
          <p:cNvPr id="562178"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721AD76C-86B8-4A04-9B97-A89B239EEFC2}" type="slidenum">
              <a:rPr lang="en-GB" sz="1200">
                <a:solidFill>
                  <a:schemeClr val="tx1"/>
                </a:solidFill>
                <a:latin typeface="Times New Roman" pitchFamily="18" charset="0"/>
              </a:rPr>
              <a:pPr algn="r">
                <a:spcBef>
                  <a:spcPct val="0"/>
                </a:spcBef>
              </a:pPr>
              <a:t>10</a:t>
            </a:fld>
            <a:endParaRPr lang="en-US" sz="1200">
              <a:solidFill>
                <a:schemeClr val="tx1"/>
              </a:solidFill>
              <a:latin typeface="Times New Roman" pitchFamily="18" charset="0"/>
            </a:endParaRPr>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nvPr>
        </p:nvSpPr>
        <p:spPr>
          <a:noFill/>
          <a:ln/>
        </p:spPr>
        <p:txBody>
          <a:bodyPr/>
          <a:lstStyle/>
          <a:p>
            <a:endParaRPr lang="en-GB"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9:50 AM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414338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14 Marcador de texto"/>
          <p:cNvSpPr>
            <a:spLocks noGrp="1"/>
          </p:cNvSpPr>
          <p:nvPr>
            <p:ph type="body" sz="quarter" idx="10" hasCustomPrompt="1"/>
          </p:nvPr>
        </p:nvSpPr>
        <p:spPr>
          <a:xfrm>
            <a:off x="571472" y="2621327"/>
            <a:ext cx="7572375" cy="664797"/>
          </a:xfrm>
        </p:spPr>
        <p:txBody>
          <a:bodyPr vert="horz" wrap="square" lIns="0" tIns="0" rIns="0" bIns="0" rtlCol="0" anchor="t">
            <a:spAutoFit/>
          </a:bodyPr>
          <a:lstStyle>
            <a:lvl1pPr marL="396875" marR="0" indent="-396875" algn="l" defTabSz="912813" rtl="0" eaLnBrk="1" fontAlgn="base" latinLnBrk="0" hangingPunct="1">
              <a:lnSpc>
                <a:spcPct val="90000"/>
              </a:lnSpc>
              <a:spcBef>
                <a:spcPct val="20000"/>
              </a:spcBef>
              <a:spcAft>
                <a:spcPct val="0"/>
              </a:spcAft>
              <a:buClrTx/>
              <a:buSzTx/>
              <a:buFont typeface="Arial" pitchFamily="34" charset="0"/>
              <a:buNone/>
              <a:tabLst/>
              <a:defRPr lang="es-ES" sz="4400" kern="1200"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buFont typeface="Arial" pitchFamily="34" charset="0"/>
              <a:buNone/>
              <a:defRPr sz="18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marL="396875" marR="0" lvl="0" indent="-396875" algn="l" defTabSz="912813" rtl="0" eaLnBrk="1" fontAlgn="base" latinLnBrk="0" hangingPunct="1">
              <a:lnSpc>
                <a:spcPct val="90000"/>
              </a:lnSpc>
              <a:spcBef>
                <a:spcPct val="20000"/>
              </a:spcBef>
              <a:spcAft>
                <a:spcPct val="0"/>
              </a:spcAft>
              <a:buClrTx/>
              <a:buSzTx/>
              <a:buFont typeface="Arial" pitchFamily="34" charset="0"/>
              <a:buNone/>
              <a:tabLst/>
              <a:defRPr/>
            </a:pPr>
            <a:r>
              <a:rPr kumimoji="0" lang="es-E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Título Demo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3"/>
          <p:cNvSpPr txBox="1">
            <a:spLocks noChangeArrowheads="1"/>
          </p:cNvSpPr>
          <p:nvPr/>
        </p:nvSpPr>
        <p:spPr bwMode="auto">
          <a:xfrm>
            <a:off x="4066595" y="6654791"/>
            <a:ext cx="1016298" cy="184662"/>
          </a:xfrm>
          <a:prstGeom prst="rect">
            <a:avLst/>
          </a:prstGeom>
          <a:noFill/>
          <a:ln w="12700">
            <a:noFill/>
            <a:miter lim="800000"/>
            <a:headEnd/>
            <a:tailEnd/>
          </a:ln>
          <a:effectLst/>
        </p:spPr>
        <p:txBody>
          <a:bodyPr vert="horz" wrap="none" lIns="76197" tIns="38098" rIns="76197" bIns="38098" numCol="1" anchor="t" anchorCtr="0" compatLnSpc="1">
            <a:prstTxWarp prst="textNoShape">
              <a:avLst/>
            </a:prstTxWarp>
            <a:spAutoFit/>
          </a:bodyPr>
          <a:lstStyle/>
          <a:p>
            <a:pPr algn="l" rtl="0" fontAlgn="base">
              <a:lnSpc>
                <a:spcPct val="100000"/>
              </a:lnSpc>
              <a:spcBef>
                <a:spcPct val="0"/>
              </a:spcBef>
              <a:spcAft>
                <a:spcPct val="0"/>
              </a:spcAft>
            </a:pPr>
            <a:r>
              <a:rPr lang="en-US" sz="700" kern="1200" dirty="0">
                <a:solidFill>
                  <a:srgbClr val="009999"/>
                </a:solidFill>
                <a:effectLst/>
                <a:latin typeface="Segoe Semibold" pitchFamily="34" charset="0"/>
                <a:ea typeface="+mn-ea"/>
                <a:cs typeface="+mn-cs"/>
              </a:rPr>
              <a:t>Microsoft Confidential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1"/>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 id="2147483782" r:id="rId8"/>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parada@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emf"/><Relationship Id="rId5" Type="http://schemas.openxmlformats.org/officeDocument/2006/relationships/image" Target="../media/image24.png"/><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censecode.one.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mac/downloads.aspx?pid=download&amp;location=/mac/download/MISC/RDC2.0_Public_Beta_download.xml" TargetMode="External"/><Relationship Id="rId2" Type="http://schemas.openxmlformats.org/officeDocument/2006/relationships/hyperlink" Target="http://www.microsoft.com/downloads/details.aspx?FamilyID=26f11f0c-0d18-4306-abcf-d4f18c8f5df9&amp;DisplayLang=e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downloads/details.aspx?familyid=518D870C-FA3E-4F6A-97F5-ACAF31DE6DCE&amp;displaylang=e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forums.microsoft.com/TechNet/ShowForum.aspx?ForumID=580&amp;SiteID=17" TargetMode="External"/><Relationship Id="rId5" Type="http://schemas.openxmlformats.org/officeDocument/2006/relationships/hyperlink" Target="http://blogs.msdn.com/ts/default.aspx" TargetMode="External"/><Relationship Id="rId4" Type="http://schemas.openxmlformats.org/officeDocument/2006/relationships/hyperlink" Target="http://technet2.microsoft.com/windowsserver2008/en/library/47a23a74-e13c-46de-8d30-ad0afb1eaffc1033.mspx?mfr=tru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spain/seminarios/hol.msp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go.microsoft.com/?linkid=6193431"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msevents.microsoft.com/cui/webcasteventdetails.aspx?eventid=1032344444&amp;eventcategory=3&amp;culture=en-us&amp;countrycode=us" TargetMode="External"/><Relationship Id="rId13" Type="http://schemas.openxmlformats.org/officeDocument/2006/relationships/hyperlink" Target="http://msevents.microsoft.com/cui/webcasteventdetails.aspx?eventid=1032345257&amp;eventcategory=3&amp;culture=en-us&amp;countrycode=us" TargetMode="External"/><Relationship Id="rId3" Type="http://schemas.openxmlformats.org/officeDocument/2006/relationships/hyperlink" Target="http://go.microsoft.com/?linkid=6193431" TargetMode="External"/><Relationship Id="rId7" Type="http://schemas.openxmlformats.org/officeDocument/2006/relationships/hyperlink" Target="http://msevents.microsoft.com/cui/webcasteventdetails.aspx?eventid=1032346774&amp;eventcategory=3&amp;culture=en-us&amp;countrycode=us" TargetMode="External"/><Relationship Id="rId12" Type="http://schemas.openxmlformats.org/officeDocument/2006/relationships/hyperlink" Target="http://msevents.microsoft.com/cui/webcasteventdetails.aspx?eventid=1032345540&amp;eventcategory=3&amp;culture=en-us&amp;countrycode=us" TargetMode="External"/><Relationship Id="rId2" Type="http://schemas.openxmlformats.org/officeDocument/2006/relationships/notesSlide" Target="../notesSlides/notesSlide20.xml"/><Relationship Id="rId16" Type="http://schemas.openxmlformats.org/officeDocument/2006/relationships/hyperlink" Target="http://msevents.microsoft.com/cui/webcasteventdetails.aspx?eventid=1032344919&amp;eventcategory=3&amp;culture=en-us&amp;countrycode=us" TargetMode="External"/><Relationship Id="rId1" Type="http://schemas.openxmlformats.org/officeDocument/2006/relationships/slideLayout" Target="../slideLayouts/slideLayout4.xml"/><Relationship Id="rId6" Type="http://schemas.openxmlformats.org/officeDocument/2006/relationships/hyperlink" Target="http://go.microsoft.com/?linkid=5639881" TargetMode="External"/><Relationship Id="rId11" Type="http://schemas.openxmlformats.org/officeDocument/2006/relationships/hyperlink" Target="http://msevents.microsoft.com/cui/webcasteventdetails.aspx?eventid=1032345932&amp;eventcategory=3&amp;culture=en-us&amp;countrycode=us" TargetMode="External"/><Relationship Id="rId5" Type="http://schemas.openxmlformats.org/officeDocument/2006/relationships/hyperlink" Target="http://go.microsoft.com/?linkid=5661086" TargetMode="External"/><Relationship Id="rId15" Type="http://schemas.openxmlformats.org/officeDocument/2006/relationships/hyperlink" Target="http://msevents.microsoft.com/cui/webcasteventdetails.aspx?eventid=1032343980&amp;eventcategory=3&amp;culture=en-us&amp;countrycode=us" TargetMode="External"/><Relationship Id="rId10" Type="http://schemas.openxmlformats.org/officeDocument/2006/relationships/hyperlink" Target="http://msevents.microsoft.com/cui/webcasteventdetails.aspx?eventid=1032345256&amp;eventcategory=3&amp;culture=en-us&amp;countrycode=us" TargetMode="External"/><Relationship Id="rId4" Type="http://schemas.openxmlformats.org/officeDocument/2006/relationships/hyperlink" Target="http://go.microsoft.com/?linkid=6269134" TargetMode="External"/><Relationship Id="rId9" Type="http://schemas.openxmlformats.org/officeDocument/2006/relationships/hyperlink" Target="http://msevents.microsoft.com/cui/webcasteventdetails.aspx?eventid=1032343981&amp;eventcategory=3&amp;culture=en-us&amp;countrycode=us" TargetMode="External"/><Relationship Id="rId14" Type="http://schemas.openxmlformats.org/officeDocument/2006/relationships/hyperlink" Target="http://msevents.microsoft.com/cui/webcasteventdetails.aspx?eventid=1032345136&amp;eventcategory=3&amp;culture=en-us&amp;countrycode=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5.jpe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smtClean="0"/>
              <a:t>Acceso Seguro con Terminal Server Gateway</a:t>
            </a:r>
            <a:endParaRPr lang="es-ES" dirty="0"/>
          </a:p>
        </p:txBody>
      </p:sp>
      <p:sp>
        <p:nvSpPr>
          <p:cNvPr id="3" name="2 Subtítulo"/>
          <p:cNvSpPr>
            <a:spLocks noGrp="1"/>
          </p:cNvSpPr>
          <p:nvPr>
            <p:ph type="subTitle" idx="1"/>
          </p:nvPr>
        </p:nvSpPr>
        <p:spPr/>
        <p:txBody>
          <a:bodyPr/>
          <a:lstStyle/>
          <a:p>
            <a:pPr algn="r">
              <a:defRPr/>
            </a:pPr>
            <a:r>
              <a:rPr lang="en-US" sz="2400" dirty="0" smtClean="0"/>
              <a:t>José Parada Gimeno</a:t>
            </a:r>
          </a:p>
          <a:p>
            <a:pPr algn="r">
              <a:defRPr/>
            </a:pPr>
            <a:r>
              <a:rPr lang="en-US" sz="2400" dirty="0" err="1" smtClean="0"/>
              <a:t>ITPro</a:t>
            </a:r>
            <a:r>
              <a:rPr lang="en-US" sz="2400" dirty="0" smtClean="0"/>
              <a:t> Evangelist</a:t>
            </a:r>
          </a:p>
          <a:p>
            <a:pPr algn="r">
              <a:defRPr/>
            </a:pPr>
            <a:r>
              <a:rPr lang="en-US" sz="2400" dirty="0" smtClean="0">
                <a:hlinkClick r:id="rId2"/>
              </a:rPr>
              <a:t>jparada@microsoft.com</a:t>
            </a:r>
            <a:r>
              <a:rPr lang="en-US" sz="2400" dirty="0" smtClean="0"/>
              <a:t> </a:t>
            </a:r>
          </a:p>
          <a:p>
            <a:endParaRPr lang="es-E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4339" name="Rectangle 11"/>
          <p:cNvSpPr>
            <a:spLocks noGrp="1" noChangeArrowheads="1"/>
          </p:cNvSpPr>
          <p:nvPr>
            <p:ph type="title" idx="4294967295"/>
          </p:nvPr>
        </p:nvSpPr>
        <p:spPr/>
        <p:txBody>
          <a:bodyPr/>
          <a:lstStyle/>
          <a:p>
            <a:pPr marL="0" indent="0" defTabSz="914400" eaLnBrk="1" hangingPunct="1"/>
            <a:r>
              <a:rPr lang="en-US" smtClean="0"/>
              <a:t>TS Gateway Remote Access</a:t>
            </a:r>
            <a:endParaRPr lang="en-US" sz="3600" smtClean="0"/>
          </a:p>
        </p:txBody>
      </p:sp>
      <p:sp>
        <p:nvSpPr>
          <p:cNvPr id="76804" name="Freeform 4"/>
          <p:cNvSpPr>
            <a:spLocks/>
          </p:cNvSpPr>
          <p:nvPr/>
        </p:nvSpPr>
        <p:spPr bwMode="auto">
          <a:xfrm>
            <a:off x="5553075" y="3508375"/>
            <a:ext cx="1096963" cy="2268538"/>
          </a:xfrm>
          <a:custGeom>
            <a:avLst/>
            <a:gdLst>
              <a:gd name="T0" fmla="*/ 0 w 691"/>
              <a:gd name="T1" fmla="*/ 0 h 1429"/>
              <a:gd name="T2" fmla="*/ 2147483647 w 691"/>
              <a:gd name="T3" fmla="*/ 2147483647 h 1429"/>
              <a:gd name="T4" fmla="*/ 2147483647 w 691"/>
              <a:gd name="T5" fmla="*/ 2147483647 h 1429"/>
              <a:gd name="T6" fmla="*/ 0 60000 65536"/>
              <a:gd name="T7" fmla="*/ 0 60000 65536"/>
              <a:gd name="T8" fmla="*/ 0 60000 65536"/>
              <a:gd name="T9" fmla="*/ 0 w 691"/>
              <a:gd name="T10" fmla="*/ 0 h 1429"/>
              <a:gd name="T11" fmla="*/ 691 w 691"/>
              <a:gd name="T12" fmla="*/ 1429 h 1429"/>
            </a:gdLst>
            <a:ahLst/>
            <a:cxnLst>
              <a:cxn ang="T6">
                <a:pos x="T0" y="T1"/>
              </a:cxn>
              <a:cxn ang="T7">
                <a:pos x="T2" y="T3"/>
              </a:cxn>
              <a:cxn ang="T8">
                <a:pos x="T4" y="T5"/>
              </a:cxn>
            </a:cxnLst>
            <a:rect l="T9" t="T10" r="T11" b="T12"/>
            <a:pathLst>
              <a:path w="691" h="1429">
                <a:moveTo>
                  <a:pt x="0" y="0"/>
                </a:moveTo>
                <a:lnTo>
                  <a:pt x="8" y="1429"/>
                </a:lnTo>
                <a:lnTo>
                  <a:pt x="691" y="1429"/>
                </a:lnTo>
              </a:path>
            </a:pathLst>
          </a:custGeom>
          <a:noFill/>
          <a:ln w="57150">
            <a:solidFill>
              <a:srgbClr val="FF0000"/>
            </a:solidFill>
            <a:round/>
            <a:headEnd/>
            <a:tailEnd/>
          </a:ln>
        </p:spPr>
        <p:txBody>
          <a:bodyPr wrap="none" anchor="ctr"/>
          <a:lstStyle/>
          <a:p>
            <a:endParaRPr lang="en-US"/>
          </a:p>
        </p:txBody>
      </p:sp>
      <p:sp>
        <p:nvSpPr>
          <p:cNvPr id="76805" name="Freeform 5"/>
          <p:cNvSpPr>
            <a:spLocks/>
          </p:cNvSpPr>
          <p:nvPr/>
        </p:nvSpPr>
        <p:spPr bwMode="auto">
          <a:xfrm>
            <a:off x="5692775" y="3573463"/>
            <a:ext cx="1116013" cy="1517650"/>
          </a:xfrm>
          <a:custGeom>
            <a:avLst/>
            <a:gdLst>
              <a:gd name="T0" fmla="*/ 0 w 703"/>
              <a:gd name="T1" fmla="*/ 0 h 956"/>
              <a:gd name="T2" fmla="*/ 2147483647 w 703"/>
              <a:gd name="T3" fmla="*/ 2147483647 h 956"/>
              <a:gd name="T4" fmla="*/ 2147483647 w 703"/>
              <a:gd name="T5" fmla="*/ 2147483647 h 956"/>
              <a:gd name="T6" fmla="*/ 0 60000 65536"/>
              <a:gd name="T7" fmla="*/ 0 60000 65536"/>
              <a:gd name="T8" fmla="*/ 0 60000 65536"/>
              <a:gd name="T9" fmla="*/ 0 w 703"/>
              <a:gd name="T10" fmla="*/ 0 h 956"/>
              <a:gd name="T11" fmla="*/ 703 w 703"/>
              <a:gd name="T12" fmla="*/ 956 h 956"/>
            </a:gdLst>
            <a:ahLst/>
            <a:cxnLst>
              <a:cxn ang="T6">
                <a:pos x="T0" y="T1"/>
              </a:cxn>
              <a:cxn ang="T7">
                <a:pos x="T2" y="T3"/>
              </a:cxn>
              <a:cxn ang="T8">
                <a:pos x="T4" y="T5"/>
              </a:cxn>
            </a:cxnLst>
            <a:rect l="T9" t="T10" r="T11" b="T12"/>
            <a:pathLst>
              <a:path w="703" h="956">
                <a:moveTo>
                  <a:pt x="0" y="0"/>
                </a:moveTo>
                <a:lnTo>
                  <a:pt x="12" y="956"/>
                </a:lnTo>
                <a:lnTo>
                  <a:pt x="703" y="956"/>
                </a:lnTo>
              </a:path>
            </a:pathLst>
          </a:custGeom>
          <a:noFill/>
          <a:ln w="57150">
            <a:solidFill>
              <a:srgbClr val="FF0000"/>
            </a:solidFill>
            <a:round/>
            <a:headEnd/>
            <a:tailEnd/>
          </a:ln>
        </p:spPr>
        <p:txBody>
          <a:bodyPr wrap="none" anchor="ctr"/>
          <a:lstStyle/>
          <a:p>
            <a:endParaRPr lang="en-US"/>
          </a:p>
        </p:txBody>
      </p:sp>
      <p:sp>
        <p:nvSpPr>
          <p:cNvPr id="929795" name="Straight Connector 929794"/>
          <p:cNvSpPr>
            <a:spLocks noChangeShapeType="1"/>
          </p:cNvSpPr>
          <p:nvPr/>
        </p:nvSpPr>
        <p:spPr bwMode="auto">
          <a:xfrm flipV="1">
            <a:off x="5424488" y="3211513"/>
            <a:ext cx="2058987" cy="487362"/>
          </a:xfrm>
          <a:prstGeom prst="line">
            <a:avLst/>
          </a:prstGeom>
          <a:noFill/>
          <a:ln w="190500" algn="ctr">
            <a:solidFill>
              <a:srgbClr val="008080"/>
            </a:solidFill>
            <a:round/>
            <a:headEnd/>
            <a:tailEnd/>
          </a:ln>
        </p:spPr>
        <p:txBody>
          <a:bodyPr anchor="ctr"/>
          <a:lstStyle/>
          <a:p>
            <a:endParaRPr lang="en-GB"/>
          </a:p>
        </p:txBody>
      </p:sp>
      <p:sp>
        <p:nvSpPr>
          <p:cNvPr id="2" name="Straight Connector 929794"/>
          <p:cNvSpPr>
            <a:spLocks noChangeShapeType="1"/>
          </p:cNvSpPr>
          <p:nvPr/>
        </p:nvSpPr>
        <p:spPr bwMode="auto">
          <a:xfrm>
            <a:off x="3017838" y="3657600"/>
            <a:ext cx="2765425" cy="0"/>
          </a:xfrm>
          <a:prstGeom prst="line">
            <a:avLst/>
          </a:prstGeom>
          <a:noFill/>
          <a:ln w="190500" algn="ctr">
            <a:solidFill>
              <a:srgbClr val="008080"/>
            </a:solidFill>
            <a:round/>
            <a:headEnd/>
            <a:tailEnd/>
          </a:ln>
        </p:spPr>
        <p:txBody>
          <a:bodyPr anchor="ctr"/>
          <a:lstStyle/>
          <a:p>
            <a:endParaRPr lang="en-GB"/>
          </a:p>
        </p:txBody>
      </p:sp>
      <p:sp>
        <p:nvSpPr>
          <p:cNvPr id="14344" name="TextBox 929796"/>
          <p:cNvSpPr txBox="1">
            <a:spLocks noChangeArrowheads="1"/>
          </p:cNvSpPr>
          <p:nvPr/>
        </p:nvSpPr>
        <p:spPr bwMode="auto">
          <a:xfrm>
            <a:off x="4071934" y="928670"/>
            <a:ext cx="2209800" cy="461665"/>
          </a:xfrm>
          <a:prstGeom prst="rect">
            <a:avLst/>
          </a:prstGeom>
          <a:noFill/>
          <a:ln w="50800" algn="ctr">
            <a:noFill/>
            <a:miter lim="800000"/>
            <a:headEnd/>
            <a:tailEnd/>
          </a:ln>
        </p:spPr>
        <p:txBody>
          <a:bodyPr>
            <a:spAutoFit/>
          </a:bodyPr>
          <a:lstStyle/>
          <a:p>
            <a:pPr algn="ctr"/>
            <a:r>
              <a:rPr lang="en-US" sz="2400" b="1" dirty="0" smtClean="0">
                <a:cs typeface="Arial" pitchFamily="34" charset="0"/>
              </a:rPr>
              <a:t>DMZ</a:t>
            </a:r>
            <a:endParaRPr lang="en-US" sz="2400" dirty="0"/>
          </a:p>
        </p:txBody>
      </p:sp>
      <p:sp>
        <p:nvSpPr>
          <p:cNvPr id="14345" name="Straight Connector 38916"/>
          <p:cNvSpPr>
            <a:spLocks noChangeShapeType="1"/>
          </p:cNvSpPr>
          <p:nvPr/>
        </p:nvSpPr>
        <p:spPr bwMode="auto">
          <a:xfrm rot="-5400000">
            <a:off x="1700213" y="3400425"/>
            <a:ext cx="4762500" cy="0"/>
          </a:xfrm>
          <a:prstGeom prst="line">
            <a:avLst/>
          </a:prstGeom>
          <a:noFill/>
          <a:ln w="38100" algn="ctr">
            <a:solidFill>
              <a:schemeClr val="folHlink"/>
            </a:solidFill>
            <a:round/>
            <a:headEnd/>
            <a:tailEnd/>
          </a:ln>
        </p:spPr>
        <p:txBody>
          <a:bodyPr/>
          <a:lstStyle/>
          <a:p>
            <a:endParaRPr lang="en-GB"/>
          </a:p>
        </p:txBody>
      </p:sp>
      <p:sp>
        <p:nvSpPr>
          <p:cNvPr id="14346" name="TextBox 929799"/>
          <p:cNvSpPr txBox="1">
            <a:spLocks noChangeArrowheads="1"/>
          </p:cNvSpPr>
          <p:nvPr/>
        </p:nvSpPr>
        <p:spPr bwMode="auto">
          <a:xfrm>
            <a:off x="119063" y="1006475"/>
            <a:ext cx="2209800" cy="457200"/>
          </a:xfrm>
          <a:prstGeom prst="rect">
            <a:avLst/>
          </a:prstGeom>
          <a:noFill/>
          <a:ln w="50800" algn="ctr">
            <a:noFill/>
            <a:miter lim="800000"/>
            <a:headEnd/>
            <a:tailEnd/>
          </a:ln>
        </p:spPr>
        <p:txBody>
          <a:bodyPr>
            <a:spAutoFit/>
          </a:bodyPr>
          <a:lstStyle/>
          <a:p>
            <a:pPr algn="ctr"/>
            <a:r>
              <a:rPr lang="en-US" sz="2400" b="1">
                <a:cs typeface="Arial" pitchFamily="34" charset="0"/>
              </a:rPr>
              <a:t>Internet</a:t>
            </a:r>
            <a:endParaRPr lang="en-US" sz="2400"/>
          </a:p>
        </p:txBody>
      </p:sp>
      <p:sp>
        <p:nvSpPr>
          <p:cNvPr id="14347" name="TextBox 929800"/>
          <p:cNvSpPr txBox="1">
            <a:spLocks noChangeArrowheads="1"/>
          </p:cNvSpPr>
          <p:nvPr/>
        </p:nvSpPr>
        <p:spPr bwMode="auto">
          <a:xfrm>
            <a:off x="6696075" y="990600"/>
            <a:ext cx="2209800" cy="461665"/>
          </a:xfrm>
          <a:prstGeom prst="rect">
            <a:avLst/>
          </a:prstGeom>
          <a:noFill/>
          <a:ln w="50800" algn="ctr">
            <a:noFill/>
            <a:miter lim="800000"/>
            <a:headEnd/>
            <a:tailEnd/>
          </a:ln>
        </p:spPr>
        <p:txBody>
          <a:bodyPr>
            <a:spAutoFit/>
          </a:bodyPr>
          <a:lstStyle/>
          <a:p>
            <a:pPr algn="ctr"/>
            <a:r>
              <a:rPr lang="en-US" sz="2400" b="1" dirty="0" smtClean="0">
                <a:cs typeface="Arial" pitchFamily="34" charset="0"/>
              </a:rPr>
              <a:t>Red </a:t>
            </a:r>
            <a:r>
              <a:rPr lang="en-US" sz="2400" b="1" dirty="0" err="1" smtClean="0">
                <a:cs typeface="Arial" pitchFamily="34" charset="0"/>
              </a:rPr>
              <a:t>Interna</a:t>
            </a:r>
            <a:endParaRPr lang="en-US" sz="2400" dirty="0"/>
          </a:p>
        </p:txBody>
      </p:sp>
      <p:sp>
        <p:nvSpPr>
          <p:cNvPr id="14348" name="TextBox 38920"/>
          <p:cNvSpPr txBox="1">
            <a:spLocks noChangeArrowheads="1"/>
          </p:cNvSpPr>
          <p:nvPr/>
        </p:nvSpPr>
        <p:spPr bwMode="auto">
          <a:xfrm>
            <a:off x="7839075" y="1835150"/>
            <a:ext cx="1089025" cy="581025"/>
          </a:xfrm>
          <a:prstGeom prst="rect">
            <a:avLst/>
          </a:prstGeom>
          <a:noFill/>
          <a:ln w="9525">
            <a:noFill/>
            <a:miter lim="800000"/>
            <a:headEnd/>
            <a:tailEnd/>
          </a:ln>
        </p:spPr>
        <p:txBody>
          <a:bodyPr wrap="none">
            <a:spAutoFit/>
          </a:bodyPr>
          <a:lstStyle/>
          <a:p>
            <a:pPr eaLnBrk="1" hangingPunct="1">
              <a:spcBef>
                <a:spcPct val="0"/>
              </a:spcBef>
            </a:pPr>
            <a:r>
              <a:rPr lang="en-US" sz="1600" b="1"/>
              <a:t>Terminal </a:t>
            </a:r>
          </a:p>
          <a:p>
            <a:pPr eaLnBrk="1" hangingPunct="1">
              <a:spcBef>
                <a:spcPct val="0"/>
              </a:spcBef>
            </a:pPr>
            <a:r>
              <a:rPr lang="en-US" sz="1600" b="1"/>
              <a:t>Server</a:t>
            </a:r>
          </a:p>
        </p:txBody>
      </p:sp>
      <p:sp>
        <p:nvSpPr>
          <p:cNvPr id="14349" name="TextBox 38921"/>
          <p:cNvSpPr txBox="1">
            <a:spLocks noChangeArrowheads="1"/>
          </p:cNvSpPr>
          <p:nvPr/>
        </p:nvSpPr>
        <p:spPr bwMode="auto">
          <a:xfrm>
            <a:off x="449263" y="3959225"/>
            <a:ext cx="692150" cy="336550"/>
          </a:xfrm>
          <a:prstGeom prst="rect">
            <a:avLst/>
          </a:prstGeom>
          <a:noFill/>
          <a:ln w="9525">
            <a:noFill/>
            <a:miter lim="800000"/>
            <a:headEnd/>
            <a:tailEnd/>
          </a:ln>
        </p:spPr>
        <p:txBody>
          <a:bodyPr wrap="none">
            <a:spAutoFit/>
          </a:bodyPr>
          <a:lstStyle/>
          <a:p>
            <a:pPr algn="ctr" eaLnBrk="1" hangingPunct="1">
              <a:spcBef>
                <a:spcPct val="0"/>
              </a:spcBef>
            </a:pPr>
            <a:r>
              <a:rPr lang="en-US" sz="1600" b="1"/>
              <a:t>Hotel</a:t>
            </a:r>
          </a:p>
        </p:txBody>
      </p:sp>
      <p:sp>
        <p:nvSpPr>
          <p:cNvPr id="14350" name="TextBox 38922"/>
          <p:cNvSpPr txBox="1">
            <a:spLocks noChangeArrowheads="1"/>
          </p:cNvSpPr>
          <p:nvPr/>
        </p:nvSpPr>
        <p:spPr bwMode="auto">
          <a:xfrm rot="-5400000">
            <a:off x="3080090" y="2108478"/>
            <a:ext cx="1702710" cy="369332"/>
          </a:xfrm>
          <a:prstGeom prst="rect">
            <a:avLst/>
          </a:prstGeom>
          <a:noFill/>
          <a:ln w="9525">
            <a:noFill/>
            <a:miter lim="800000"/>
            <a:headEnd/>
            <a:tailEnd/>
          </a:ln>
        </p:spPr>
        <p:txBody>
          <a:bodyPr wrap="none">
            <a:spAutoFit/>
          </a:bodyPr>
          <a:lstStyle/>
          <a:p>
            <a:pPr eaLnBrk="1" hangingPunct="1">
              <a:spcBef>
                <a:spcPct val="0"/>
              </a:spcBef>
            </a:pPr>
            <a:r>
              <a:rPr lang="en-US" sz="1800" b="1" dirty="0" smtClean="0">
                <a:latin typeface="Arial Narrow" pitchFamily="34" charset="0"/>
              </a:rPr>
              <a:t> Firewall </a:t>
            </a:r>
            <a:r>
              <a:rPr lang="en-US" sz="1800" b="1" dirty="0" err="1" smtClean="0">
                <a:latin typeface="Arial Narrow" pitchFamily="34" charset="0"/>
              </a:rPr>
              <a:t>Externo</a:t>
            </a:r>
            <a:endParaRPr lang="en-US" sz="1800" b="1" dirty="0">
              <a:latin typeface="Arial Narrow" pitchFamily="34" charset="0"/>
            </a:endParaRPr>
          </a:p>
        </p:txBody>
      </p:sp>
      <p:sp>
        <p:nvSpPr>
          <p:cNvPr id="14351" name="TextBox 38923"/>
          <p:cNvSpPr txBox="1">
            <a:spLocks noChangeArrowheads="1"/>
          </p:cNvSpPr>
          <p:nvPr/>
        </p:nvSpPr>
        <p:spPr bwMode="auto">
          <a:xfrm rot="-5400000">
            <a:off x="5281723" y="2059266"/>
            <a:ext cx="1585690" cy="369332"/>
          </a:xfrm>
          <a:prstGeom prst="rect">
            <a:avLst/>
          </a:prstGeom>
          <a:noFill/>
          <a:ln w="9525">
            <a:noFill/>
            <a:miter lim="800000"/>
            <a:headEnd/>
            <a:tailEnd/>
          </a:ln>
        </p:spPr>
        <p:txBody>
          <a:bodyPr wrap="none">
            <a:spAutoFit/>
          </a:bodyPr>
          <a:lstStyle/>
          <a:p>
            <a:pPr eaLnBrk="1" hangingPunct="1">
              <a:spcBef>
                <a:spcPct val="0"/>
              </a:spcBef>
            </a:pPr>
            <a:r>
              <a:rPr lang="en-US" sz="1800" b="1" dirty="0" smtClean="0">
                <a:latin typeface="Arial Narrow" pitchFamily="34" charset="0"/>
              </a:rPr>
              <a:t>Firewall </a:t>
            </a:r>
            <a:r>
              <a:rPr lang="en-US" sz="1800" b="1" dirty="0" err="1" smtClean="0">
                <a:latin typeface="Arial Narrow" pitchFamily="34" charset="0"/>
              </a:rPr>
              <a:t>Interno</a:t>
            </a:r>
            <a:endParaRPr lang="en-US" sz="1800" b="1" dirty="0">
              <a:latin typeface="Arial Narrow" pitchFamily="34" charset="0"/>
            </a:endParaRPr>
          </a:p>
        </p:txBody>
      </p:sp>
      <p:sp>
        <p:nvSpPr>
          <p:cNvPr id="14352" name="TextBox 38924"/>
          <p:cNvSpPr txBox="1">
            <a:spLocks noChangeArrowheads="1"/>
          </p:cNvSpPr>
          <p:nvPr/>
        </p:nvSpPr>
        <p:spPr bwMode="auto">
          <a:xfrm>
            <a:off x="936625" y="2379663"/>
            <a:ext cx="673582" cy="338554"/>
          </a:xfrm>
          <a:prstGeom prst="rect">
            <a:avLst/>
          </a:prstGeom>
          <a:noFill/>
          <a:ln w="9525">
            <a:noFill/>
            <a:miter lim="800000"/>
            <a:headEnd/>
            <a:tailEnd/>
          </a:ln>
        </p:spPr>
        <p:txBody>
          <a:bodyPr wrap="none">
            <a:spAutoFit/>
          </a:bodyPr>
          <a:lstStyle/>
          <a:p>
            <a:pPr algn="ctr" eaLnBrk="1" hangingPunct="1">
              <a:spcBef>
                <a:spcPct val="0"/>
              </a:spcBef>
            </a:pPr>
            <a:r>
              <a:rPr lang="en-US" sz="1600" b="1" dirty="0" smtClean="0"/>
              <a:t>Casa</a:t>
            </a:r>
            <a:endParaRPr lang="en-US" sz="1600" b="1" dirty="0"/>
          </a:p>
        </p:txBody>
      </p:sp>
      <p:sp>
        <p:nvSpPr>
          <p:cNvPr id="14353" name="TextBox 38925"/>
          <p:cNvSpPr txBox="1">
            <a:spLocks noChangeArrowheads="1"/>
          </p:cNvSpPr>
          <p:nvPr/>
        </p:nvSpPr>
        <p:spPr bwMode="auto">
          <a:xfrm>
            <a:off x="249238" y="5503863"/>
            <a:ext cx="1911350" cy="581025"/>
          </a:xfrm>
          <a:prstGeom prst="rect">
            <a:avLst/>
          </a:prstGeom>
          <a:noFill/>
          <a:ln w="9525">
            <a:noFill/>
            <a:miter lim="800000"/>
            <a:headEnd/>
            <a:tailEnd/>
          </a:ln>
        </p:spPr>
        <p:txBody>
          <a:bodyPr wrap="none">
            <a:spAutoFit/>
          </a:bodyPr>
          <a:lstStyle/>
          <a:p>
            <a:pPr algn="ctr" eaLnBrk="1" hangingPunct="1">
              <a:spcBef>
                <a:spcPct val="0"/>
              </a:spcBef>
            </a:pPr>
            <a:r>
              <a:rPr lang="en-US" sz="1600" b="1" dirty="0"/>
              <a:t>Business Partner/</a:t>
            </a:r>
          </a:p>
          <a:p>
            <a:pPr algn="ctr" eaLnBrk="1" hangingPunct="1">
              <a:spcBef>
                <a:spcPct val="0"/>
              </a:spcBef>
            </a:pPr>
            <a:r>
              <a:rPr lang="en-US" sz="1600" b="1" dirty="0"/>
              <a:t>Client Site</a:t>
            </a:r>
          </a:p>
        </p:txBody>
      </p:sp>
      <p:sp>
        <p:nvSpPr>
          <p:cNvPr id="14354" name="TextBox 38926"/>
          <p:cNvSpPr txBox="1">
            <a:spLocks noChangeArrowheads="1"/>
          </p:cNvSpPr>
          <p:nvPr/>
        </p:nvSpPr>
        <p:spPr bwMode="auto">
          <a:xfrm>
            <a:off x="7918450" y="3932238"/>
            <a:ext cx="1211263" cy="581025"/>
          </a:xfrm>
          <a:prstGeom prst="rect">
            <a:avLst/>
          </a:prstGeom>
          <a:noFill/>
          <a:ln w="9525">
            <a:noFill/>
            <a:miter lim="800000"/>
            <a:headEnd/>
            <a:tailEnd/>
          </a:ln>
        </p:spPr>
        <p:txBody>
          <a:bodyPr wrap="none">
            <a:spAutoFit/>
          </a:bodyPr>
          <a:lstStyle/>
          <a:p>
            <a:pPr eaLnBrk="1" hangingPunct="1">
              <a:spcBef>
                <a:spcPct val="0"/>
              </a:spcBef>
            </a:pPr>
            <a:r>
              <a:rPr lang="en-US" sz="1600" b="1"/>
              <a:t>Other RDP</a:t>
            </a:r>
          </a:p>
          <a:p>
            <a:pPr eaLnBrk="1" hangingPunct="1">
              <a:spcBef>
                <a:spcPct val="0"/>
              </a:spcBef>
            </a:pPr>
            <a:r>
              <a:rPr lang="en-US" sz="1600" b="1"/>
              <a:t>Hosts</a:t>
            </a:r>
          </a:p>
        </p:txBody>
      </p:sp>
      <p:sp>
        <p:nvSpPr>
          <p:cNvPr id="14355" name="TextBox 38927"/>
          <p:cNvSpPr txBox="1">
            <a:spLocks noChangeArrowheads="1"/>
          </p:cNvSpPr>
          <p:nvPr/>
        </p:nvSpPr>
        <p:spPr bwMode="auto">
          <a:xfrm>
            <a:off x="7954963" y="2844800"/>
            <a:ext cx="1031875" cy="581025"/>
          </a:xfrm>
          <a:prstGeom prst="rect">
            <a:avLst/>
          </a:prstGeom>
          <a:noFill/>
          <a:ln w="9525">
            <a:noFill/>
            <a:miter lim="800000"/>
            <a:headEnd/>
            <a:tailEnd/>
          </a:ln>
        </p:spPr>
        <p:txBody>
          <a:bodyPr wrap="none">
            <a:spAutoFit/>
          </a:bodyPr>
          <a:lstStyle/>
          <a:p>
            <a:pPr eaLnBrk="1" hangingPunct="1">
              <a:spcBef>
                <a:spcPct val="0"/>
              </a:spcBef>
            </a:pPr>
            <a:r>
              <a:rPr lang="en-US" sz="1600" b="1"/>
              <a:t>Terminal</a:t>
            </a:r>
          </a:p>
          <a:p>
            <a:pPr eaLnBrk="1" hangingPunct="1">
              <a:spcBef>
                <a:spcPct val="0"/>
              </a:spcBef>
            </a:pPr>
            <a:r>
              <a:rPr lang="en-US" sz="1600" b="1"/>
              <a:t>Server</a:t>
            </a:r>
          </a:p>
        </p:txBody>
      </p:sp>
      <p:sp>
        <p:nvSpPr>
          <p:cNvPr id="929810" name="Straight Connector 929809"/>
          <p:cNvSpPr>
            <a:spLocks noChangeShapeType="1"/>
          </p:cNvSpPr>
          <p:nvPr/>
        </p:nvSpPr>
        <p:spPr bwMode="auto">
          <a:xfrm flipV="1">
            <a:off x="5553075" y="2166938"/>
            <a:ext cx="1930400" cy="1404937"/>
          </a:xfrm>
          <a:prstGeom prst="line">
            <a:avLst/>
          </a:prstGeom>
          <a:noFill/>
          <a:ln w="165100" algn="ctr">
            <a:solidFill>
              <a:srgbClr val="008080"/>
            </a:solidFill>
            <a:round/>
            <a:headEnd/>
            <a:tailEnd/>
          </a:ln>
        </p:spPr>
        <p:txBody>
          <a:bodyPr anchor="ctr"/>
          <a:lstStyle/>
          <a:p>
            <a:endParaRPr lang="en-GB"/>
          </a:p>
        </p:txBody>
      </p:sp>
      <p:sp>
        <p:nvSpPr>
          <p:cNvPr id="929811" name="Straight Connector 929810"/>
          <p:cNvSpPr>
            <a:spLocks noChangeShapeType="1"/>
          </p:cNvSpPr>
          <p:nvPr/>
        </p:nvSpPr>
        <p:spPr bwMode="auto">
          <a:xfrm>
            <a:off x="5553075" y="3648075"/>
            <a:ext cx="1930400" cy="609600"/>
          </a:xfrm>
          <a:prstGeom prst="line">
            <a:avLst/>
          </a:prstGeom>
          <a:noFill/>
          <a:ln w="165100" algn="ctr">
            <a:solidFill>
              <a:srgbClr val="008080"/>
            </a:solidFill>
            <a:round/>
            <a:headEnd/>
            <a:tailEnd/>
          </a:ln>
        </p:spPr>
        <p:txBody>
          <a:bodyPr anchor="ctr"/>
          <a:lstStyle/>
          <a:p>
            <a:endParaRPr lang="en-GB"/>
          </a:p>
        </p:txBody>
      </p:sp>
      <p:grpSp>
        <p:nvGrpSpPr>
          <p:cNvPr id="3" name="Group 20"/>
          <p:cNvGrpSpPr>
            <a:grpSpLocks/>
          </p:cNvGrpSpPr>
          <p:nvPr/>
        </p:nvGrpSpPr>
        <p:grpSpPr bwMode="auto">
          <a:xfrm>
            <a:off x="2352675" y="4403725"/>
            <a:ext cx="1101725" cy="1182688"/>
            <a:chOff x="1432" y="3664"/>
            <a:chExt cx="694" cy="745"/>
          </a:xfrm>
        </p:grpSpPr>
        <p:pic>
          <p:nvPicPr>
            <p:cNvPr id="14382" name="Rectangle 38950"/>
            <p:cNvPicPr>
              <a:picLocks noChangeAspect="1" noChangeArrowheads="1"/>
            </p:cNvPicPr>
            <p:nvPr/>
          </p:nvPicPr>
          <p:blipFill>
            <a:blip r:embed="rId3"/>
            <a:srcRect/>
            <a:stretch>
              <a:fillRect/>
            </a:stretch>
          </p:blipFill>
          <p:spPr bwMode="auto">
            <a:xfrm>
              <a:off x="1608" y="3664"/>
              <a:ext cx="345" cy="575"/>
            </a:xfrm>
            <a:prstGeom prst="rect">
              <a:avLst/>
            </a:prstGeom>
            <a:noFill/>
            <a:ln w="9525">
              <a:noFill/>
              <a:miter lim="800000"/>
              <a:headEnd/>
              <a:tailEnd/>
            </a:ln>
          </p:spPr>
        </p:pic>
        <p:pic>
          <p:nvPicPr>
            <p:cNvPr id="14383" name="Rectangle 38951"/>
            <p:cNvPicPr>
              <a:picLocks noChangeAspect="1" noChangeArrowheads="1"/>
            </p:cNvPicPr>
            <p:nvPr/>
          </p:nvPicPr>
          <p:blipFill>
            <a:blip r:embed="rId4"/>
            <a:srcRect/>
            <a:stretch>
              <a:fillRect/>
            </a:stretch>
          </p:blipFill>
          <p:spPr bwMode="auto">
            <a:xfrm>
              <a:off x="1432" y="3833"/>
              <a:ext cx="694" cy="576"/>
            </a:xfrm>
            <a:prstGeom prst="rect">
              <a:avLst/>
            </a:prstGeom>
            <a:noFill/>
            <a:ln w="9525">
              <a:noFill/>
              <a:miter lim="800000"/>
              <a:headEnd/>
              <a:tailEnd/>
            </a:ln>
          </p:spPr>
        </p:pic>
      </p:grpSp>
      <p:pic>
        <p:nvPicPr>
          <p:cNvPr id="929815" name="Rectangle 929814"/>
          <p:cNvPicPr>
            <a:picLocks noChangeArrowheads="1"/>
          </p:cNvPicPr>
          <p:nvPr/>
        </p:nvPicPr>
        <p:blipFill>
          <a:blip r:embed="rId5"/>
          <a:srcRect b="-63635"/>
          <a:stretch>
            <a:fillRect/>
          </a:stretch>
        </p:blipFill>
        <p:spPr bwMode="auto">
          <a:xfrm rot="10814897" flipV="1">
            <a:off x="1057275" y="3571875"/>
            <a:ext cx="1560513" cy="285750"/>
          </a:xfrm>
          <a:prstGeom prst="rect">
            <a:avLst/>
          </a:prstGeom>
          <a:noFill/>
          <a:ln w="9525">
            <a:noFill/>
            <a:miter lim="800000"/>
            <a:headEnd/>
            <a:tailEnd/>
          </a:ln>
        </p:spPr>
      </p:pic>
      <p:pic>
        <p:nvPicPr>
          <p:cNvPr id="929816" name="Rectangle 929815"/>
          <p:cNvPicPr>
            <a:picLocks noChangeArrowheads="1"/>
          </p:cNvPicPr>
          <p:nvPr/>
        </p:nvPicPr>
        <p:blipFill>
          <a:blip r:embed="rId5"/>
          <a:srcRect b="-63635"/>
          <a:stretch>
            <a:fillRect/>
          </a:stretch>
        </p:blipFill>
        <p:spPr bwMode="auto">
          <a:xfrm rot="13344954" flipV="1">
            <a:off x="981075" y="2578100"/>
            <a:ext cx="1912938" cy="231775"/>
          </a:xfrm>
          <a:prstGeom prst="rect">
            <a:avLst/>
          </a:prstGeom>
          <a:noFill/>
          <a:ln w="9525">
            <a:noFill/>
            <a:miter lim="800000"/>
            <a:headEnd/>
            <a:tailEnd/>
          </a:ln>
        </p:spPr>
      </p:pic>
      <p:pic>
        <p:nvPicPr>
          <p:cNvPr id="929817" name="Rectangle 929816"/>
          <p:cNvPicPr>
            <a:picLocks noChangeArrowheads="1"/>
          </p:cNvPicPr>
          <p:nvPr/>
        </p:nvPicPr>
        <p:blipFill>
          <a:blip r:embed="rId5"/>
          <a:srcRect b="-63635"/>
          <a:stretch>
            <a:fillRect/>
          </a:stretch>
        </p:blipFill>
        <p:spPr bwMode="auto">
          <a:xfrm rot="8076493" flipV="1">
            <a:off x="1211263" y="4335462"/>
            <a:ext cx="1911350" cy="231775"/>
          </a:xfrm>
          <a:prstGeom prst="rect">
            <a:avLst/>
          </a:prstGeom>
          <a:noFill/>
          <a:ln w="9525">
            <a:noFill/>
            <a:miter lim="800000"/>
            <a:headEnd/>
            <a:tailEnd/>
          </a:ln>
        </p:spPr>
      </p:pic>
      <p:pic>
        <p:nvPicPr>
          <p:cNvPr id="929818" name="Rectangle 929817"/>
          <p:cNvPicPr>
            <a:picLocks noChangeArrowheads="1"/>
          </p:cNvPicPr>
          <p:nvPr/>
        </p:nvPicPr>
        <p:blipFill>
          <a:blip r:embed="rId5"/>
          <a:srcRect b="-63635"/>
          <a:stretch>
            <a:fillRect/>
          </a:stretch>
        </p:blipFill>
        <p:spPr bwMode="auto">
          <a:xfrm rot="15886258" flipV="1">
            <a:off x="2230438" y="4132262"/>
            <a:ext cx="1149350" cy="231775"/>
          </a:xfrm>
          <a:prstGeom prst="rect">
            <a:avLst/>
          </a:prstGeom>
          <a:noFill/>
          <a:ln w="9525">
            <a:noFill/>
            <a:miter lim="800000"/>
            <a:headEnd/>
            <a:tailEnd/>
          </a:ln>
        </p:spPr>
      </p:pic>
      <p:pic>
        <p:nvPicPr>
          <p:cNvPr id="14363" name="Rectangle 38935"/>
          <p:cNvPicPr>
            <a:picLocks noChangeAspect="1" noChangeArrowheads="1"/>
          </p:cNvPicPr>
          <p:nvPr/>
        </p:nvPicPr>
        <p:blipFill>
          <a:blip r:embed="rId6"/>
          <a:srcRect/>
          <a:stretch>
            <a:fillRect/>
          </a:stretch>
        </p:blipFill>
        <p:spPr bwMode="auto">
          <a:xfrm>
            <a:off x="1895475" y="2925763"/>
            <a:ext cx="1828800" cy="1255712"/>
          </a:xfrm>
          <a:prstGeom prst="rect">
            <a:avLst/>
          </a:prstGeom>
          <a:noFill/>
          <a:ln w="9525">
            <a:noFill/>
            <a:miter lim="800000"/>
            <a:headEnd/>
            <a:tailEnd/>
          </a:ln>
        </p:spPr>
      </p:pic>
      <p:sp>
        <p:nvSpPr>
          <p:cNvPr id="14364" name="TextBox 38936"/>
          <p:cNvSpPr txBox="1">
            <a:spLocks noChangeArrowheads="1"/>
          </p:cNvSpPr>
          <p:nvPr/>
        </p:nvSpPr>
        <p:spPr bwMode="auto">
          <a:xfrm>
            <a:off x="2352675" y="3419475"/>
            <a:ext cx="874713" cy="336550"/>
          </a:xfrm>
          <a:prstGeom prst="rect">
            <a:avLst/>
          </a:prstGeom>
          <a:noFill/>
          <a:ln w="9525">
            <a:noFill/>
            <a:miter lim="800000"/>
            <a:headEnd/>
            <a:tailEnd/>
          </a:ln>
        </p:spPr>
        <p:txBody>
          <a:bodyPr wrap="none">
            <a:spAutoFit/>
          </a:bodyPr>
          <a:lstStyle/>
          <a:p>
            <a:pPr eaLnBrk="1" hangingPunct="1">
              <a:spcBef>
                <a:spcPct val="0"/>
              </a:spcBef>
            </a:pPr>
            <a:r>
              <a:rPr lang="en-US" sz="1600"/>
              <a:t>Internet</a:t>
            </a:r>
          </a:p>
        </p:txBody>
      </p:sp>
      <p:pic>
        <p:nvPicPr>
          <p:cNvPr id="14365" name="Rectangle 38938"/>
          <p:cNvPicPr>
            <a:picLocks noChangeAspect="1" noChangeArrowheads="1"/>
          </p:cNvPicPr>
          <p:nvPr/>
        </p:nvPicPr>
        <p:blipFill>
          <a:blip r:embed="rId7"/>
          <a:srcRect/>
          <a:stretch>
            <a:fillRect/>
          </a:stretch>
        </p:blipFill>
        <p:spPr bwMode="auto">
          <a:xfrm>
            <a:off x="820738" y="1666875"/>
            <a:ext cx="609600" cy="606425"/>
          </a:xfrm>
          <a:prstGeom prst="rect">
            <a:avLst/>
          </a:prstGeom>
          <a:noFill/>
          <a:ln w="9525">
            <a:noFill/>
            <a:miter lim="800000"/>
            <a:headEnd/>
            <a:tailEnd/>
          </a:ln>
        </p:spPr>
      </p:pic>
      <p:pic>
        <p:nvPicPr>
          <p:cNvPr id="14366" name="Rectangle 38939"/>
          <p:cNvPicPr>
            <a:picLocks noChangeAspect="1" noChangeArrowheads="1"/>
          </p:cNvPicPr>
          <p:nvPr/>
        </p:nvPicPr>
        <p:blipFill>
          <a:blip r:embed="rId8"/>
          <a:srcRect/>
          <a:stretch>
            <a:fillRect/>
          </a:stretch>
        </p:blipFill>
        <p:spPr bwMode="auto">
          <a:xfrm>
            <a:off x="2505075" y="5470525"/>
            <a:ext cx="685800" cy="531813"/>
          </a:xfrm>
          <a:prstGeom prst="rect">
            <a:avLst/>
          </a:prstGeom>
          <a:noFill/>
          <a:ln w="9525">
            <a:noFill/>
            <a:miter lim="800000"/>
            <a:headEnd/>
            <a:tailEnd/>
          </a:ln>
        </p:spPr>
      </p:pic>
      <p:pic>
        <p:nvPicPr>
          <p:cNvPr id="14367" name="Rectangle 38941"/>
          <p:cNvPicPr>
            <a:picLocks noChangeAspect="1" noChangeArrowheads="1"/>
          </p:cNvPicPr>
          <p:nvPr/>
        </p:nvPicPr>
        <p:blipFill>
          <a:blip r:embed="rId9"/>
          <a:srcRect/>
          <a:stretch>
            <a:fillRect/>
          </a:stretch>
        </p:blipFill>
        <p:spPr bwMode="auto">
          <a:xfrm>
            <a:off x="7218363" y="3738563"/>
            <a:ext cx="736600" cy="1087437"/>
          </a:xfrm>
          <a:prstGeom prst="rect">
            <a:avLst/>
          </a:prstGeom>
          <a:noFill/>
          <a:ln w="9525">
            <a:noFill/>
            <a:miter lim="800000"/>
            <a:headEnd/>
            <a:tailEnd/>
          </a:ln>
        </p:spPr>
      </p:pic>
      <p:pic>
        <p:nvPicPr>
          <p:cNvPr id="14368" name="Rectangle 38942"/>
          <p:cNvPicPr>
            <a:picLocks noChangeAspect="1" noChangeArrowheads="1"/>
          </p:cNvPicPr>
          <p:nvPr/>
        </p:nvPicPr>
        <p:blipFill>
          <a:blip r:embed="rId10"/>
          <a:srcRect/>
          <a:stretch>
            <a:fillRect/>
          </a:stretch>
        </p:blipFill>
        <p:spPr bwMode="auto">
          <a:xfrm>
            <a:off x="7153275" y="1666875"/>
            <a:ext cx="733425" cy="1017588"/>
          </a:xfrm>
          <a:prstGeom prst="rect">
            <a:avLst/>
          </a:prstGeom>
          <a:noFill/>
          <a:ln w="9525">
            <a:noFill/>
            <a:miter lim="800000"/>
            <a:headEnd/>
            <a:tailEnd/>
          </a:ln>
        </p:spPr>
      </p:pic>
      <p:pic>
        <p:nvPicPr>
          <p:cNvPr id="14369" name="Rectangle 38943"/>
          <p:cNvPicPr>
            <a:picLocks noChangeAspect="1" noChangeArrowheads="1"/>
          </p:cNvPicPr>
          <p:nvPr/>
        </p:nvPicPr>
        <p:blipFill>
          <a:blip r:embed="rId11"/>
          <a:srcRect/>
          <a:stretch>
            <a:fillRect/>
          </a:stretch>
        </p:blipFill>
        <p:spPr bwMode="auto">
          <a:xfrm>
            <a:off x="7354888" y="2676525"/>
            <a:ext cx="733425" cy="962025"/>
          </a:xfrm>
          <a:prstGeom prst="rect">
            <a:avLst/>
          </a:prstGeom>
          <a:noFill/>
          <a:ln w="9525">
            <a:noFill/>
            <a:miter lim="800000"/>
            <a:headEnd/>
            <a:tailEnd/>
          </a:ln>
        </p:spPr>
      </p:pic>
      <p:sp>
        <p:nvSpPr>
          <p:cNvPr id="14370" name="TextBox 38944"/>
          <p:cNvSpPr txBox="1">
            <a:spLocks noChangeArrowheads="1"/>
          </p:cNvSpPr>
          <p:nvPr/>
        </p:nvSpPr>
        <p:spPr bwMode="auto">
          <a:xfrm>
            <a:off x="4227513" y="4257675"/>
            <a:ext cx="2057400" cy="581025"/>
          </a:xfrm>
          <a:prstGeom prst="rect">
            <a:avLst/>
          </a:prstGeom>
          <a:noFill/>
          <a:ln w="9525">
            <a:noFill/>
            <a:miter lim="800000"/>
            <a:headEnd/>
            <a:tailEnd/>
          </a:ln>
        </p:spPr>
        <p:txBody>
          <a:bodyPr>
            <a:spAutoFit/>
          </a:bodyPr>
          <a:lstStyle/>
          <a:p>
            <a:pPr marL="117475" indent="-117475" algn="ctr" eaLnBrk="1" hangingPunct="1">
              <a:spcBef>
                <a:spcPct val="0"/>
              </a:spcBef>
            </a:pPr>
            <a:r>
              <a:rPr lang="en-US" sz="1600" b="1"/>
              <a:t>Terminal Services Gateway Server</a:t>
            </a:r>
          </a:p>
        </p:txBody>
      </p:sp>
      <p:pic>
        <p:nvPicPr>
          <p:cNvPr id="14371" name="Rectangle 38946"/>
          <p:cNvPicPr>
            <a:picLocks noChangeAspect="1" noChangeArrowheads="1"/>
          </p:cNvPicPr>
          <p:nvPr/>
        </p:nvPicPr>
        <p:blipFill>
          <a:blip r:embed="rId8"/>
          <a:srcRect/>
          <a:stretch>
            <a:fillRect/>
          </a:stretch>
        </p:blipFill>
        <p:spPr bwMode="auto">
          <a:xfrm>
            <a:off x="911225" y="4875213"/>
            <a:ext cx="685800" cy="531812"/>
          </a:xfrm>
          <a:prstGeom prst="rect">
            <a:avLst/>
          </a:prstGeom>
          <a:noFill/>
          <a:ln w="9525">
            <a:noFill/>
            <a:miter lim="800000"/>
            <a:headEnd/>
            <a:tailEnd/>
          </a:ln>
        </p:spPr>
      </p:pic>
      <p:pic>
        <p:nvPicPr>
          <p:cNvPr id="14372" name="Rectangle 38943"/>
          <p:cNvPicPr>
            <a:picLocks noChangeAspect="1" noChangeArrowheads="1"/>
          </p:cNvPicPr>
          <p:nvPr/>
        </p:nvPicPr>
        <p:blipFill>
          <a:blip r:embed="rId11"/>
          <a:srcRect/>
          <a:stretch>
            <a:fillRect/>
          </a:stretch>
        </p:blipFill>
        <p:spPr bwMode="auto">
          <a:xfrm>
            <a:off x="6469063" y="4489450"/>
            <a:ext cx="566737" cy="742950"/>
          </a:xfrm>
          <a:prstGeom prst="rect">
            <a:avLst/>
          </a:prstGeom>
          <a:noFill/>
          <a:ln w="9525">
            <a:noFill/>
            <a:miter lim="800000"/>
            <a:headEnd/>
            <a:tailEnd/>
          </a:ln>
        </p:spPr>
      </p:pic>
      <p:sp>
        <p:nvSpPr>
          <p:cNvPr id="14373" name="TextBox 38920"/>
          <p:cNvSpPr txBox="1">
            <a:spLocks noChangeArrowheads="1"/>
          </p:cNvSpPr>
          <p:nvPr/>
        </p:nvSpPr>
        <p:spPr bwMode="auto">
          <a:xfrm>
            <a:off x="7005638" y="4757738"/>
            <a:ext cx="1752600" cy="581025"/>
          </a:xfrm>
          <a:prstGeom prst="rect">
            <a:avLst/>
          </a:prstGeom>
          <a:noFill/>
          <a:ln w="9525">
            <a:noFill/>
            <a:miter lim="800000"/>
            <a:headEnd/>
            <a:tailEnd/>
          </a:ln>
        </p:spPr>
        <p:txBody>
          <a:bodyPr>
            <a:spAutoFit/>
          </a:bodyPr>
          <a:lstStyle/>
          <a:p>
            <a:pPr eaLnBrk="1" hangingPunct="1">
              <a:spcBef>
                <a:spcPct val="0"/>
              </a:spcBef>
            </a:pPr>
            <a:r>
              <a:rPr lang="en-US" sz="1600" b="1"/>
              <a:t>Network Policy Server</a:t>
            </a:r>
          </a:p>
        </p:txBody>
      </p:sp>
      <p:pic>
        <p:nvPicPr>
          <p:cNvPr id="14374" name="Rectangle 38943"/>
          <p:cNvPicPr>
            <a:picLocks noChangeAspect="1" noChangeArrowheads="1"/>
          </p:cNvPicPr>
          <p:nvPr/>
        </p:nvPicPr>
        <p:blipFill>
          <a:blip r:embed="rId11"/>
          <a:srcRect/>
          <a:stretch>
            <a:fillRect/>
          </a:stretch>
        </p:blipFill>
        <p:spPr bwMode="auto">
          <a:xfrm>
            <a:off x="6486525" y="5241925"/>
            <a:ext cx="566738" cy="742950"/>
          </a:xfrm>
          <a:prstGeom prst="rect">
            <a:avLst/>
          </a:prstGeom>
          <a:noFill/>
          <a:ln w="9525">
            <a:noFill/>
            <a:miter lim="800000"/>
            <a:headEnd/>
            <a:tailEnd/>
          </a:ln>
        </p:spPr>
      </p:pic>
      <p:sp>
        <p:nvSpPr>
          <p:cNvPr id="14375" name="TextBox 38920"/>
          <p:cNvSpPr txBox="1">
            <a:spLocks noChangeArrowheads="1"/>
          </p:cNvSpPr>
          <p:nvPr/>
        </p:nvSpPr>
        <p:spPr bwMode="auto">
          <a:xfrm>
            <a:off x="6999288" y="5410200"/>
            <a:ext cx="1752600" cy="581025"/>
          </a:xfrm>
          <a:prstGeom prst="rect">
            <a:avLst/>
          </a:prstGeom>
          <a:noFill/>
          <a:ln w="9525">
            <a:noFill/>
            <a:miter lim="800000"/>
            <a:headEnd/>
            <a:tailEnd/>
          </a:ln>
        </p:spPr>
        <p:txBody>
          <a:bodyPr>
            <a:spAutoFit/>
          </a:bodyPr>
          <a:lstStyle/>
          <a:p>
            <a:pPr eaLnBrk="1" hangingPunct="1">
              <a:spcBef>
                <a:spcPct val="0"/>
              </a:spcBef>
            </a:pPr>
            <a:r>
              <a:rPr lang="en-US" sz="1600" b="1"/>
              <a:t>Active Directory DC</a:t>
            </a:r>
          </a:p>
        </p:txBody>
      </p:sp>
      <p:sp>
        <p:nvSpPr>
          <p:cNvPr id="14376" name="Straight Connector 38912"/>
          <p:cNvSpPr>
            <a:spLocks noChangeShapeType="1"/>
          </p:cNvSpPr>
          <p:nvPr/>
        </p:nvSpPr>
        <p:spPr bwMode="auto">
          <a:xfrm rot="-5400000">
            <a:off x="3895725" y="3432175"/>
            <a:ext cx="4699000" cy="25400"/>
          </a:xfrm>
          <a:prstGeom prst="line">
            <a:avLst/>
          </a:prstGeom>
          <a:noFill/>
          <a:ln w="38100" algn="ctr">
            <a:solidFill>
              <a:schemeClr val="folHlink"/>
            </a:solidFill>
            <a:round/>
            <a:headEnd/>
            <a:tailEnd/>
          </a:ln>
        </p:spPr>
        <p:txBody>
          <a:bodyPr/>
          <a:lstStyle/>
          <a:p>
            <a:endParaRPr lang="en-GB"/>
          </a:p>
        </p:txBody>
      </p:sp>
      <p:sp>
        <p:nvSpPr>
          <p:cNvPr id="39" name="Rounded Rectangular Callout 38"/>
          <p:cNvSpPr>
            <a:spLocks noChangeArrowheads="1"/>
          </p:cNvSpPr>
          <p:nvPr/>
        </p:nvSpPr>
        <p:spPr bwMode="blackWhite">
          <a:xfrm>
            <a:off x="2038350" y="1382713"/>
            <a:ext cx="1765300" cy="838200"/>
          </a:xfrm>
          <a:prstGeom prst="wedgeRoundRectCallout">
            <a:avLst>
              <a:gd name="adj1" fmla="val -106833"/>
              <a:gd name="adj2" fmla="val 21723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Tunel</a:t>
            </a:r>
            <a:r>
              <a:rPr lang="en-US" sz="1600" b="1" dirty="0" smtClean="0">
                <a:latin typeface="Segoe Semibold" pitchFamily="34" charset="0"/>
              </a:rPr>
              <a:t> </a:t>
            </a:r>
            <a:r>
              <a:rPr lang="en-US" sz="1600" b="1" dirty="0">
                <a:latin typeface="Segoe Semibold" pitchFamily="34" charset="0"/>
              </a:rPr>
              <a:t>RDP </a:t>
            </a:r>
            <a:r>
              <a:rPr lang="en-US" sz="1600" b="1" dirty="0" err="1" smtClean="0">
                <a:latin typeface="Segoe Semibold" pitchFamily="34" charset="0"/>
              </a:rPr>
              <a:t>sobre</a:t>
            </a:r>
            <a:r>
              <a:rPr lang="en-US" sz="1600" b="1" dirty="0" smtClean="0">
                <a:latin typeface="Segoe Semibold" pitchFamily="34" charset="0"/>
              </a:rPr>
              <a:t> RPC/HTTPS</a:t>
            </a:r>
            <a:endParaRPr lang="en-US" sz="1600" dirty="0"/>
          </a:p>
        </p:txBody>
      </p:sp>
      <p:sp>
        <p:nvSpPr>
          <p:cNvPr id="40" name="Rounded Rectangular Callout 39"/>
          <p:cNvSpPr>
            <a:spLocks noChangeArrowheads="1"/>
          </p:cNvSpPr>
          <p:nvPr/>
        </p:nvSpPr>
        <p:spPr bwMode="blackWhite">
          <a:xfrm>
            <a:off x="6153150" y="1454150"/>
            <a:ext cx="1765300" cy="760413"/>
          </a:xfrm>
          <a:prstGeom prst="wedgeRoundRectCallout">
            <a:avLst>
              <a:gd name="adj1" fmla="val -16185"/>
              <a:gd name="adj2" fmla="val 20135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Pasa</a:t>
            </a:r>
            <a:r>
              <a:rPr lang="en-US" sz="1600" b="1" dirty="0" smtClean="0">
                <a:latin typeface="Segoe Semibold" pitchFamily="34" charset="0"/>
              </a:rPr>
              <a:t> </a:t>
            </a:r>
            <a:r>
              <a:rPr lang="en-US" sz="1600" b="1" dirty="0" err="1" smtClean="0">
                <a:latin typeface="Segoe Semibold" pitchFamily="34" charset="0"/>
              </a:rPr>
              <a:t>tráfico</a:t>
            </a:r>
            <a:r>
              <a:rPr lang="en-US" sz="1600" b="1" dirty="0" smtClean="0">
                <a:latin typeface="Segoe Semibold" pitchFamily="34" charset="0"/>
              </a:rPr>
              <a:t> </a:t>
            </a:r>
            <a:r>
              <a:rPr lang="en-US" sz="1600" b="1" dirty="0">
                <a:latin typeface="Segoe Semibold" pitchFamily="34" charset="0"/>
              </a:rPr>
              <a:t>RDP/SSL </a:t>
            </a:r>
            <a:r>
              <a:rPr lang="en-US" sz="1600" b="1" dirty="0" smtClean="0">
                <a:latin typeface="Segoe Semibold" pitchFamily="34" charset="0"/>
              </a:rPr>
              <a:t>al </a:t>
            </a:r>
            <a:r>
              <a:rPr lang="en-US" sz="1600" b="1" dirty="0">
                <a:latin typeface="Segoe Semibold" pitchFamily="34" charset="0"/>
              </a:rPr>
              <a:t>TS</a:t>
            </a:r>
            <a:endParaRPr lang="en-US" sz="1600" dirty="0"/>
          </a:p>
        </p:txBody>
      </p:sp>
      <p:sp>
        <p:nvSpPr>
          <p:cNvPr id="41" name="Rounded Rectangular Callout 40"/>
          <p:cNvSpPr>
            <a:spLocks noChangeArrowheads="1"/>
          </p:cNvSpPr>
          <p:nvPr/>
        </p:nvSpPr>
        <p:spPr bwMode="blackWhite">
          <a:xfrm>
            <a:off x="4165600" y="1447800"/>
            <a:ext cx="1765300" cy="838200"/>
          </a:xfrm>
          <a:prstGeom prst="wedgeRoundRectCallout">
            <a:avLst>
              <a:gd name="adj1" fmla="val 42986"/>
              <a:gd name="adj2" fmla="val 21723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Deshace</a:t>
            </a:r>
            <a:r>
              <a:rPr lang="en-US" sz="1600" b="1" dirty="0" smtClean="0">
                <a:latin typeface="Segoe Semibold" pitchFamily="34" charset="0"/>
              </a:rPr>
              <a:t> el RPC/HTTPS</a:t>
            </a:r>
            <a:endParaRPr lang="en-US" sz="1600" dirty="0"/>
          </a:p>
        </p:txBody>
      </p:sp>
      <p:pic>
        <p:nvPicPr>
          <p:cNvPr id="14380" name="Rectangle 38937"/>
          <p:cNvPicPr>
            <a:picLocks noChangeAspect="1" noChangeArrowheads="1"/>
          </p:cNvPicPr>
          <p:nvPr/>
        </p:nvPicPr>
        <p:blipFill>
          <a:blip r:embed="rId8"/>
          <a:srcRect/>
          <a:stretch>
            <a:fillRect/>
          </a:stretch>
        </p:blipFill>
        <p:spPr bwMode="auto">
          <a:xfrm>
            <a:off x="523875" y="3419475"/>
            <a:ext cx="685800" cy="531813"/>
          </a:xfrm>
          <a:prstGeom prst="rect">
            <a:avLst/>
          </a:prstGeom>
          <a:noFill/>
          <a:ln w="9525">
            <a:noFill/>
            <a:miter lim="800000"/>
            <a:headEnd/>
            <a:tailEnd/>
          </a:ln>
        </p:spPr>
      </p:pic>
      <p:pic>
        <p:nvPicPr>
          <p:cNvPr id="14381" name="Rectangle 38940"/>
          <p:cNvPicPr>
            <a:picLocks noChangeAspect="1" noChangeArrowheads="1"/>
          </p:cNvPicPr>
          <p:nvPr/>
        </p:nvPicPr>
        <p:blipFill>
          <a:blip r:embed="rId11"/>
          <a:srcRect/>
          <a:stretch>
            <a:fillRect/>
          </a:stretch>
        </p:blipFill>
        <p:spPr bwMode="auto">
          <a:xfrm>
            <a:off x="5172075" y="3114675"/>
            <a:ext cx="733425" cy="962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9816"/>
                                        </p:tgtEl>
                                        <p:attrNameLst>
                                          <p:attrName>style.visibility</p:attrName>
                                        </p:attrNameLst>
                                      </p:cBhvr>
                                      <p:to>
                                        <p:strVal val="visible"/>
                                      </p:to>
                                    </p:set>
                                    <p:animEffect transition="in" filter="wipe(left)">
                                      <p:cBhvr>
                                        <p:cTn id="7" dur="1000"/>
                                        <p:tgtEl>
                                          <p:spTgt spid="929816"/>
                                        </p:tgtEl>
                                      </p:cBhvr>
                                    </p:animEffect>
                                  </p:childTnLst>
                                </p:cTn>
                              </p:par>
                              <p:par>
                                <p:cTn id="8" presetID="22" presetClass="entr" presetSubtype="8" fill="hold" nodeType="withEffect">
                                  <p:stCondLst>
                                    <p:cond delay="0"/>
                                  </p:stCondLst>
                                  <p:childTnLst>
                                    <p:set>
                                      <p:cBhvr>
                                        <p:cTn id="9" dur="1" fill="hold">
                                          <p:stCondLst>
                                            <p:cond delay="0"/>
                                          </p:stCondLst>
                                        </p:cTn>
                                        <p:tgtEl>
                                          <p:spTgt spid="929815"/>
                                        </p:tgtEl>
                                        <p:attrNameLst>
                                          <p:attrName>style.visibility</p:attrName>
                                        </p:attrNameLst>
                                      </p:cBhvr>
                                      <p:to>
                                        <p:strVal val="visible"/>
                                      </p:to>
                                    </p:set>
                                    <p:animEffect transition="in" filter="wipe(left)">
                                      <p:cBhvr>
                                        <p:cTn id="10" dur="1000"/>
                                        <p:tgtEl>
                                          <p:spTgt spid="929815"/>
                                        </p:tgtEl>
                                      </p:cBhvr>
                                    </p:animEffect>
                                  </p:childTnLst>
                                </p:cTn>
                              </p:par>
                              <p:par>
                                <p:cTn id="11" presetID="22" presetClass="entr" presetSubtype="8" fill="hold" nodeType="withEffect">
                                  <p:stCondLst>
                                    <p:cond delay="0"/>
                                  </p:stCondLst>
                                  <p:childTnLst>
                                    <p:set>
                                      <p:cBhvr>
                                        <p:cTn id="12" dur="1" fill="hold">
                                          <p:stCondLst>
                                            <p:cond delay="0"/>
                                          </p:stCondLst>
                                        </p:cTn>
                                        <p:tgtEl>
                                          <p:spTgt spid="929817"/>
                                        </p:tgtEl>
                                        <p:attrNameLst>
                                          <p:attrName>style.visibility</p:attrName>
                                        </p:attrNameLst>
                                      </p:cBhvr>
                                      <p:to>
                                        <p:strVal val="visible"/>
                                      </p:to>
                                    </p:set>
                                    <p:animEffect transition="in" filter="wipe(left)">
                                      <p:cBhvr>
                                        <p:cTn id="13" dur="1000"/>
                                        <p:tgtEl>
                                          <p:spTgt spid="929817"/>
                                        </p:tgtEl>
                                      </p:cBhvr>
                                    </p:animEffect>
                                  </p:childTnLst>
                                </p:cTn>
                              </p:par>
                              <p:par>
                                <p:cTn id="14" presetID="22" presetClass="entr" presetSubtype="8" fill="hold" nodeType="withEffect">
                                  <p:stCondLst>
                                    <p:cond delay="0"/>
                                  </p:stCondLst>
                                  <p:childTnLst>
                                    <p:set>
                                      <p:cBhvr>
                                        <p:cTn id="15" dur="1" fill="hold">
                                          <p:stCondLst>
                                            <p:cond delay="0"/>
                                          </p:stCondLst>
                                        </p:cTn>
                                        <p:tgtEl>
                                          <p:spTgt spid="929818"/>
                                        </p:tgtEl>
                                        <p:attrNameLst>
                                          <p:attrName>style.visibility</p:attrName>
                                        </p:attrNameLst>
                                      </p:cBhvr>
                                      <p:to>
                                        <p:strVal val="visible"/>
                                      </p:to>
                                    </p:set>
                                    <p:animEffect transition="in" filter="wipe(left)">
                                      <p:cBhvr>
                                        <p:cTn id="16" dur="1000"/>
                                        <p:tgtEl>
                                          <p:spTgt spid="9298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5"/>
                                        </p:tgtEl>
                                        <p:attrNameLst>
                                          <p:attrName>style.visibility</p:attrName>
                                        </p:attrNameLst>
                                      </p:cBhvr>
                                      <p:to>
                                        <p:strVal val="visible"/>
                                      </p:to>
                                    </p:set>
                                    <p:animEffect transition="in" filter="wipe(left)">
                                      <p:cBhvr>
                                        <p:cTn id="27" dur="1000"/>
                                        <p:tgtEl>
                                          <p:spTgt spid="76805"/>
                                        </p:tgtEl>
                                      </p:cBhvr>
                                    </p:animEffect>
                                  </p:childTnLst>
                                </p:cTn>
                              </p:par>
                            </p:childTnLst>
                          </p:cTn>
                        </p:par>
                        <p:par>
                          <p:cTn id="28" fill="hold">
                            <p:stCondLst>
                              <p:cond delay="1000"/>
                            </p:stCondLst>
                            <p:childTnLst>
                              <p:par>
                                <p:cTn id="29" presetID="7" presetClass="emph" presetSubtype="2" fill="hold" nodeType="afterEffect">
                                  <p:stCondLst>
                                    <p:cond delay="0"/>
                                  </p:stCondLst>
                                  <p:childTnLst>
                                    <p:animClr clrSpc="rgb" dir="cw">
                                      <p:cBhvr>
                                        <p:cTn id="30" dur="1000" fill="hold"/>
                                        <p:tgtEl>
                                          <p:spTgt spid="76805"/>
                                        </p:tgtEl>
                                        <p:attrNameLst>
                                          <p:attrName>stroke.color</p:attrName>
                                        </p:attrNameLst>
                                      </p:cBhvr>
                                      <p:to>
                                        <a:srgbClr val="008080"/>
                                      </p:to>
                                    </p:animClr>
                                    <p:set>
                                      <p:cBhvr>
                                        <p:cTn id="31" dur="1000" fill="hold"/>
                                        <p:tgtEl>
                                          <p:spTgt spid="76805"/>
                                        </p:tgtEl>
                                        <p:attrNameLst>
                                          <p:attrName>stroke.on</p:attrName>
                                        </p:attrNameLst>
                                      </p:cBhvr>
                                      <p:to>
                                        <p:strVal val="true"/>
                                      </p:to>
                                    </p:se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76804"/>
                                        </p:tgtEl>
                                        <p:attrNameLst>
                                          <p:attrName>style.visibility</p:attrName>
                                        </p:attrNameLst>
                                      </p:cBhvr>
                                      <p:to>
                                        <p:strVal val="visible"/>
                                      </p:to>
                                    </p:set>
                                    <p:animEffect transition="in" filter="wipe(left)">
                                      <p:cBhvr>
                                        <p:cTn id="35" dur="1000"/>
                                        <p:tgtEl>
                                          <p:spTgt spid="76804"/>
                                        </p:tgtEl>
                                      </p:cBhvr>
                                    </p:animEffect>
                                  </p:childTnLst>
                                </p:cTn>
                              </p:par>
                            </p:childTnLst>
                          </p:cTn>
                        </p:par>
                        <p:par>
                          <p:cTn id="36" fill="hold">
                            <p:stCondLst>
                              <p:cond delay="3000"/>
                            </p:stCondLst>
                            <p:childTnLst>
                              <p:par>
                                <p:cTn id="37" presetID="7" presetClass="emph" presetSubtype="2" fill="hold" nodeType="afterEffect">
                                  <p:stCondLst>
                                    <p:cond delay="0"/>
                                  </p:stCondLst>
                                  <p:childTnLst>
                                    <p:animClr clrSpc="rgb" dir="cw">
                                      <p:cBhvr>
                                        <p:cTn id="38" dur="1000" fill="hold"/>
                                        <p:tgtEl>
                                          <p:spTgt spid="76804"/>
                                        </p:tgtEl>
                                        <p:attrNameLst>
                                          <p:attrName>stroke.color</p:attrName>
                                        </p:attrNameLst>
                                      </p:cBhvr>
                                      <p:to>
                                        <a:srgbClr val="008080"/>
                                      </p:to>
                                    </p:animClr>
                                    <p:set>
                                      <p:cBhvr>
                                        <p:cTn id="39" dur="1000" fill="hold"/>
                                        <p:tgtEl>
                                          <p:spTgt spid="76804"/>
                                        </p:tgtEl>
                                        <p:attrNameLst>
                                          <p:attrName>stroke.on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10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1000"/>
                                        <p:tgtEl>
                                          <p:spTgt spid="4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29795"/>
                                        </p:tgtEl>
                                        <p:attrNameLst>
                                          <p:attrName>style.visibility</p:attrName>
                                        </p:attrNameLst>
                                      </p:cBhvr>
                                      <p:to>
                                        <p:strVal val="visible"/>
                                      </p:to>
                                    </p:set>
                                    <p:animEffect transition="in" filter="wipe(left)">
                                      <p:cBhvr>
                                        <p:cTn id="52" dur="1000"/>
                                        <p:tgtEl>
                                          <p:spTgt spid="92979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9810"/>
                                        </p:tgtEl>
                                        <p:attrNameLst>
                                          <p:attrName>style.visibility</p:attrName>
                                        </p:attrNameLst>
                                      </p:cBhvr>
                                      <p:to>
                                        <p:strVal val="visible"/>
                                      </p:to>
                                    </p:set>
                                    <p:animEffect transition="in" filter="wipe(left)">
                                      <p:cBhvr>
                                        <p:cTn id="55" dur="1000"/>
                                        <p:tgtEl>
                                          <p:spTgt spid="9298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29811"/>
                                        </p:tgtEl>
                                        <p:attrNameLst>
                                          <p:attrName>style.visibility</p:attrName>
                                        </p:attrNameLst>
                                      </p:cBhvr>
                                      <p:to>
                                        <p:strVal val="visible"/>
                                      </p:to>
                                    </p:set>
                                    <p:animEffect transition="in" filter="wipe(left)">
                                      <p:cBhvr>
                                        <p:cTn id="58" dur="1000"/>
                                        <p:tgtEl>
                                          <p:spTgt spid="92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P spid="929795" grpId="0" animBg="1"/>
      <p:bldP spid="2" grpId="0" animBg="1"/>
      <p:bldP spid="929810" grpId="0" animBg="1"/>
      <p:bldP spid="929811"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7" name="Picture 13" descr="C:\Program Files\Microsoft Resource DVD Artwork\DVD_ART\Artwork_Imagery\HARDWARE_IMAGERY\Illustration - Misc Hardware\XML Icons\Internet cloud web.png"/>
          <p:cNvPicPr>
            <a:picLocks noChangeAspect="1" noChangeArrowheads="1"/>
          </p:cNvPicPr>
          <p:nvPr/>
        </p:nvPicPr>
        <p:blipFill>
          <a:blip r:embed="rId3" cstate="print"/>
          <a:srcRect/>
          <a:stretch>
            <a:fillRect/>
          </a:stretch>
        </p:blipFill>
        <p:spPr bwMode="auto">
          <a:xfrm>
            <a:off x="1539875" y="4176930"/>
            <a:ext cx="2481792" cy="1357313"/>
          </a:xfrm>
          <a:prstGeom prst="rect">
            <a:avLst/>
          </a:prstGeom>
          <a:noFill/>
        </p:spPr>
      </p:pic>
      <p:pic>
        <p:nvPicPr>
          <p:cNvPr id="47"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4296835" y="3926691"/>
            <a:ext cx="664649" cy="1798053"/>
          </a:xfrm>
          <a:prstGeom prst="rect">
            <a:avLst/>
          </a:prstGeom>
          <a:noFill/>
        </p:spPr>
      </p:pic>
      <p:pic>
        <p:nvPicPr>
          <p:cNvPr id="123920" name="Picture 16" descr="C:\Program Files\Microsoft Resource DVD Artwork\DVD_ART\Artwork_Imagery\HARDWARE_IMAGERY\Illustration - Misc Hardware\XML Icons\Binary Code.png"/>
          <p:cNvPicPr>
            <a:picLocks noChangeAspect="1" noChangeArrowheads="1"/>
          </p:cNvPicPr>
          <p:nvPr/>
        </p:nvPicPr>
        <p:blipFill>
          <a:blip r:embed="rId5" cstate="print"/>
          <a:srcRect/>
          <a:stretch>
            <a:fillRect/>
          </a:stretch>
        </p:blipFill>
        <p:spPr bwMode="auto">
          <a:xfrm>
            <a:off x="5408085" y="5132077"/>
            <a:ext cx="261761" cy="560917"/>
          </a:xfrm>
          <a:prstGeom prst="rect">
            <a:avLst/>
          </a:prstGeom>
          <a:noFill/>
        </p:spPr>
      </p:pic>
      <p:pic>
        <p:nvPicPr>
          <p:cNvPr id="123916" name="Picture 12" descr="C:\Program Files\Microsoft Resource DVD Artwork\DVD_ART\Artwork_Imagery\HARDWARE_IMAGERY\Illustration - Misc Hardware\XML Icons\Server Content Management.png"/>
          <p:cNvPicPr>
            <a:picLocks noChangeAspect="1" noChangeArrowheads="1"/>
          </p:cNvPicPr>
          <p:nvPr/>
        </p:nvPicPr>
        <p:blipFill>
          <a:blip r:embed="rId6" cstate="print"/>
          <a:srcRect/>
          <a:stretch>
            <a:fillRect/>
          </a:stretch>
        </p:blipFill>
        <p:spPr bwMode="auto">
          <a:xfrm>
            <a:off x="5228167" y="4904535"/>
            <a:ext cx="670262" cy="989542"/>
          </a:xfrm>
          <a:prstGeom prst="rect">
            <a:avLst/>
          </a:prstGeom>
          <a:noFill/>
        </p:spPr>
      </p:pic>
      <p:pic>
        <p:nvPicPr>
          <p:cNvPr id="123923" name="Picture 19" descr="C:\Program Files\Microsoft Resource DVD Artwork\DVD_ART\Artwork_Imagery\HARDWARE_IMAGERY\Illustration - Misc Hardware\XML Icons\policy rules.png"/>
          <p:cNvPicPr>
            <a:picLocks noChangeAspect="1" noChangeArrowheads="1"/>
          </p:cNvPicPr>
          <p:nvPr/>
        </p:nvPicPr>
        <p:blipFill>
          <a:blip r:embed="rId7" cstate="print"/>
          <a:srcRect/>
          <a:stretch>
            <a:fillRect/>
          </a:stretch>
        </p:blipFill>
        <p:spPr bwMode="auto">
          <a:xfrm>
            <a:off x="7605449" y="2796666"/>
            <a:ext cx="543718" cy="629568"/>
          </a:xfrm>
          <a:prstGeom prst="rect">
            <a:avLst/>
          </a:prstGeom>
          <a:noFill/>
        </p:spPr>
      </p:pic>
      <p:sp>
        <p:nvSpPr>
          <p:cNvPr id="2" name="Title 1"/>
          <p:cNvSpPr>
            <a:spLocks noGrp="1"/>
          </p:cNvSpPr>
          <p:nvPr>
            <p:ph type="title"/>
          </p:nvPr>
        </p:nvSpPr>
        <p:spPr>
          <a:xfrm>
            <a:off x="381000" y="230188"/>
            <a:ext cx="8620156" cy="1329595"/>
          </a:xfrm>
        </p:spPr>
        <p:txBody>
          <a:bodyPr/>
          <a:lstStyle/>
          <a:p>
            <a:r>
              <a:rPr lang="es-ES" dirty="0" smtClean="0"/>
              <a:t>TS Gateway Con TS Web Access</a:t>
            </a:r>
            <a:endParaRPr lang="es-ES" dirty="0"/>
          </a:p>
        </p:txBody>
      </p:sp>
      <p:sp>
        <p:nvSpPr>
          <p:cNvPr id="3" name="Content Placeholder 2"/>
          <p:cNvSpPr>
            <a:spLocks noGrp="1"/>
          </p:cNvSpPr>
          <p:nvPr>
            <p:ph idx="1"/>
          </p:nvPr>
        </p:nvSpPr>
        <p:spPr>
          <a:xfrm>
            <a:off x="571505" y="907590"/>
            <a:ext cx="7143767" cy="2950038"/>
          </a:xfrm>
        </p:spPr>
        <p:txBody>
          <a:bodyPr/>
          <a:lstStyle/>
          <a:p>
            <a:r>
              <a:rPr lang="es-ES" sz="2700" dirty="0" smtClean="0"/>
              <a:t>El host RDP se puede situar tras un Firewall</a:t>
            </a:r>
          </a:p>
          <a:p>
            <a:r>
              <a:rPr lang="es-ES" sz="2700" dirty="0" smtClean="0"/>
              <a:t>HTTP/S se usa para atravesar el Firewall</a:t>
            </a:r>
          </a:p>
          <a:p>
            <a:r>
              <a:rPr lang="es-ES" sz="2700" dirty="0" smtClean="0"/>
              <a:t>Se chequean AD / ISA / NAP antes de permitir la conexión</a:t>
            </a:r>
          </a:p>
          <a:p>
            <a:r>
              <a:rPr lang="es-ES" sz="2700" dirty="0" smtClean="0"/>
              <a:t>El escritorio y las aplicaciones no se ejecutan dentro de IE</a:t>
            </a:r>
          </a:p>
          <a:p>
            <a:endParaRPr lang="es-ES" sz="2700" dirty="0"/>
          </a:p>
        </p:txBody>
      </p:sp>
      <p:sp>
        <p:nvSpPr>
          <p:cNvPr id="25" name="TextBox 24"/>
          <p:cNvSpPr txBox="1"/>
          <p:nvPr/>
        </p:nvSpPr>
        <p:spPr>
          <a:xfrm>
            <a:off x="7080250" y="2443910"/>
            <a:ext cx="1682750" cy="307777"/>
          </a:xfrm>
          <a:prstGeom prst="rect">
            <a:avLst/>
          </a:prstGeom>
          <a:noFill/>
        </p:spPr>
        <p:txBody>
          <a:bodyPr wrap="square" lIns="76197" tIns="38098" rIns="76197" bIns="38098" rtlCol="0">
            <a:spAutoFit/>
          </a:bodyPr>
          <a:lstStyle/>
          <a:p>
            <a:r>
              <a:rPr lang="es-ES" sz="1500" smtClean="0">
                <a:latin typeface="Segoe" pitchFamily="34" charset="0"/>
              </a:rPr>
              <a:t>AD / IAS / NAP</a:t>
            </a:r>
          </a:p>
        </p:txBody>
      </p:sp>
      <p:pic>
        <p:nvPicPr>
          <p:cNvPr id="32"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6445251" y="3916108"/>
            <a:ext cx="664649" cy="1798053"/>
          </a:xfrm>
          <a:prstGeom prst="rect">
            <a:avLst/>
          </a:prstGeom>
          <a:noFill/>
        </p:spPr>
      </p:pic>
      <p:grpSp>
        <p:nvGrpSpPr>
          <p:cNvPr id="4" name="Group 40"/>
          <p:cNvGrpSpPr/>
          <p:nvPr/>
        </p:nvGrpSpPr>
        <p:grpSpPr>
          <a:xfrm>
            <a:off x="7932209" y="4835744"/>
            <a:ext cx="809624" cy="1121833"/>
            <a:chOff x="9328150" y="6134100"/>
            <a:chExt cx="1282843" cy="1892300"/>
          </a:xfrm>
        </p:grpSpPr>
        <p:pic>
          <p:nvPicPr>
            <p:cNvPr id="123910"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9328150" y="6134100"/>
              <a:ext cx="1282843" cy="1892300"/>
            </a:xfrm>
            <a:prstGeom prst="rect">
              <a:avLst/>
            </a:prstGeom>
            <a:noFill/>
          </p:spPr>
        </p:pic>
        <p:pic>
          <p:nvPicPr>
            <p:cNvPr id="123911"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6"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5" name="Group 70"/>
          <p:cNvGrpSpPr/>
          <p:nvPr/>
        </p:nvGrpSpPr>
        <p:grpSpPr>
          <a:xfrm>
            <a:off x="8067146" y="3503568"/>
            <a:ext cx="727604" cy="813593"/>
            <a:chOff x="9680575" y="4890057"/>
            <a:chExt cx="873125" cy="976311"/>
          </a:xfrm>
        </p:grpSpPr>
        <p:pic>
          <p:nvPicPr>
            <p:cNvPr id="123912" name="Picture 8" descr="C:\Program Files\Microsoft Resource DVD Artwork\DVD_ART\Artwork_Imagery\HARDWARE_IMAGERY\Illustration - Misc Hardware\XML Icons\PC with flat panel.png"/>
            <p:cNvPicPr>
              <a:picLocks noChangeAspect="1" noChangeArrowheads="1"/>
            </p:cNvPicPr>
            <p:nvPr/>
          </p:nvPicPr>
          <p:blipFill>
            <a:blip r:embed="rId10" cstate="print"/>
            <a:srcRect/>
            <a:stretch>
              <a:fillRect/>
            </a:stretch>
          </p:blipFill>
          <p:spPr bwMode="auto">
            <a:xfrm>
              <a:off x="9680575" y="4890057"/>
              <a:ext cx="873125" cy="976311"/>
            </a:xfrm>
            <a:prstGeom prst="rect">
              <a:avLst/>
            </a:prstGeom>
            <a:noFill/>
          </p:spPr>
        </p:pic>
        <p:pic>
          <p:nvPicPr>
            <p:cNvPr id="3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971287" y="4991294"/>
              <a:ext cx="476851" cy="530629"/>
            </a:xfrm>
            <a:prstGeom prst="rect">
              <a:avLst/>
            </a:prstGeom>
            <a:noFill/>
            <a:scene3d>
              <a:camera prst="isometricLeftDown"/>
              <a:lightRig rig="threePt" dir="t"/>
            </a:scene3d>
          </p:spPr>
        </p:pic>
      </p:grpSp>
      <p:pic>
        <p:nvPicPr>
          <p:cNvPr id="123914" name="Picture 10" descr="C:\Program Files\Microsoft Resource DVD Artwork\DVD_ART\Artwork_Imagery\HARDWARE_IMAGERY\Illustration - Misc Hardware\XML Icons\database green.png"/>
          <p:cNvPicPr>
            <a:picLocks noChangeAspect="1" noChangeArrowheads="1"/>
          </p:cNvPicPr>
          <p:nvPr/>
        </p:nvPicPr>
        <p:blipFill>
          <a:blip r:embed="rId12" cstate="print"/>
          <a:srcRect/>
          <a:stretch>
            <a:fillRect/>
          </a:stretch>
        </p:blipFill>
        <p:spPr bwMode="auto">
          <a:xfrm>
            <a:off x="7147720" y="2782577"/>
            <a:ext cx="578113" cy="692351"/>
          </a:xfrm>
          <a:prstGeom prst="rect">
            <a:avLst/>
          </a:prstGeom>
          <a:noFill/>
        </p:spPr>
      </p:pic>
      <p:pic>
        <p:nvPicPr>
          <p:cNvPr id="123915" name="Picture 11" descr="C:\Program Files\Microsoft Resource DVD Artwork\DVD_ART\Artwork_Imagery\HARDWARE_IMAGERY\Illustration - Misc Hardware\XML Icons\database purple.png"/>
          <p:cNvPicPr>
            <a:picLocks noChangeAspect="1" noChangeArrowheads="1"/>
          </p:cNvPicPr>
          <p:nvPr/>
        </p:nvPicPr>
        <p:blipFill>
          <a:blip r:embed="rId13" cstate="print"/>
          <a:srcRect/>
          <a:stretch>
            <a:fillRect/>
          </a:stretch>
        </p:blipFill>
        <p:spPr bwMode="auto">
          <a:xfrm>
            <a:off x="8036719" y="2771993"/>
            <a:ext cx="583248" cy="698500"/>
          </a:xfrm>
          <a:prstGeom prst="rect">
            <a:avLst/>
          </a:prstGeom>
          <a:noFill/>
        </p:spPr>
      </p:pic>
      <p:pic>
        <p:nvPicPr>
          <p:cNvPr id="123919" name="Picture 15" descr="C:\Program Files\Microsoft Resource DVD Artwork\DVD_ART\Artwork_Imagery\HARDWARE_IMAGERY\Illustration - Misc Hardware\XML Icons\Server ISAS - firewall.png"/>
          <p:cNvPicPr>
            <a:picLocks noChangeAspect="1" noChangeArrowheads="1"/>
          </p:cNvPicPr>
          <p:nvPr/>
        </p:nvPicPr>
        <p:blipFill>
          <a:blip r:embed="rId14" cstate="print"/>
          <a:srcRect/>
          <a:stretch>
            <a:fillRect/>
          </a:stretch>
        </p:blipFill>
        <p:spPr bwMode="auto">
          <a:xfrm>
            <a:off x="5249334" y="3761535"/>
            <a:ext cx="734493" cy="1169458"/>
          </a:xfrm>
          <a:prstGeom prst="rect">
            <a:avLst/>
          </a:prstGeom>
          <a:noFill/>
        </p:spPr>
      </p:pic>
      <p:sp>
        <p:nvSpPr>
          <p:cNvPr id="53" name="Right Arrow 52"/>
          <p:cNvSpPr/>
          <p:nvPr/>
        </p:nvSpPr>
        <p:spPr bwMode="auto">
          <a:xfrm>
            <a:off x="867833" y="5047410"/>
            <a:ext cx="4307417"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300" b="1" smtClean="0">
                <a:solidFill>
                  <a:schemeClr val="tx1"/>
                </a:solidFill>
                <a:latin typeface="Segoe" pitchFamily="34" charset="0"/>
              </a:rPr>
              <a:t>El Usuario navega a TS Web Access</a:t>
            </a:r>
          </a:p>
        </p:txBody>
      </p:sp>
      <p:sp>
        <p:nvSpPr>
          <p:cNvPr id="54" name="Right Arrow 53"/>
          <p:cNvSpPr/>
          <p:nvPr/>
        </p:nvSpPr>
        <p:spPr bwMode="auto">
          <a:xfrm>
            <a:off x="846667" y="4359493"/>
            <a:ext cx="4423833"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300" b="1" smtClean="0">
                <a:solidFill>
                  <a:schemeClr val="tx1"/>
                </a:solidFill>
                <a:latin typeface="Segoe" pitchFamily="34" charset="0"/>
              </a:rPr>
              <a:t>El usuario inicia la conexión HTTPS al TS Gateway</a:t>
            </a:r>
          </a:p>
        </p:txBody>
      </p:sp>
      <p:sp>
        <p:nvSpPr>
          <p:cNvPr id="57" name="TextBox 56"/>
          <p:cNvSpPr txBox="1"/>
          <p:nvPr/>
        </p:nvSpPr>
        <p:spPr>
          <a:xfrm>
            <a:off x="7598834" y="4348911"/>
            <a:ext cx="1693333" cy="538609"/>
          </a:xfrm>
          <a:prstGeom prst="rect">
            <a:avLst/>
          </a:prstGeom>
          <a:noFill/>
        </p:spPr>
        <p:txBody>
          <a:bodyPr wrap="square" lIns="76197" tIns="38098" rIns="76197" bIns="38098" rtlCol="0">
            <a:spAutoFit/>
          </a:bodyPr>
          <a:lstStyle/>
          <a:p>
            <a:r>
              <a:rPr lang="es-ES" sz="1500" smtClean="0">
                <a:latin typeface="Segoe" pitchFamily="34" charset="0"/>
              </a:rPr>
              <a:t>Terminal Servers o XP / Vista </a:t>
            </a:r>
          </a:p>
        </p:txBody>
      </p:sp>
      <p:sp>
        <p:nvSpPr>
          <p:cNvPr id="58" name="TextBox 57"/>
          <p:cNvSpPr txBox="1"/>
          <p:nvPr/>
        </p:nvSpPr>
        <p:spPr>
          <a:xfrm>
            <a:off x="5037667" y="3533993"/>
            <a:ext cx="1248833" cy="307777"/>
          </a:xfrm>
          <a:prstGeom prst="rect">
            <a:avLst/>
          </a:prstGeom>
          <a:noFill/>
        </p:spPr>
        <p:txBody>
          <a:bodyPr wrap="square" lIns="76197" tIns="38098" rIns="76197" bIns="38098" rtlCol="0">
            <a:spAutoFit/>
          </a:bodyPr>
          <a:lstStyle/>
          <a:p>
            <a:r>
              <a:rPr lang="es-ES" sz="1500" smtClean="0">
                <a:latin typeface="Segoe" pitchFamily="34" charset="0"/>
              </a:rPr>
              <a:t>TS Gateway</a:t>
            </a:r>
          </a:p>
        </p:txBody>
      </p:sp>
      <p:sp>
        <p:nvSpPr>
          <p:cNvPr id="59" name="TextBox 58"/>
          <p:cNvSpPr txBox="1"/>
          <p:nvPr/>
        </p:nvSpPr>
        <p:spPr>
          <a:xfrm>
            <a:off x="5799667" y="5396661"/>
            <a:ext cx="857250" cy="538609"/>
          </a:xfrm>
          <a:prstGeom prst="rect">
            <a:avLst/>
          </a:prstGeom>
          <a:noFill/>
        </p:spPr>
        <p:txBody>
          <a:bodyPr wrap="square" lIns="76197" tIns="38098" rIns="76197" bIns="38098" rtlCol="0">
            <a:spAutoFit/>
          </a:bodyPr>
          <a:lstStyle/>
          <a:p>
            <a:r>
              <a:rPr lang="es-ES" sz="1500" smtClean="0">
                <a:latin typeface="Segoe" pitchFamily="34" charset="0"/>
              </a:rPr>
              <a:t>TS Web Access</a:t>
            </a:r>
          </a:p>
        </p:txBody>
      </p:sp>
      <p:sp>
        <p:nvSpPr>
          <p:cNvPr id="60" name="TextBox 59"/>
          <p:cNvSpPr txBox="1"/>
          <p:nvPr/>
        </p:nvSpPr>
        <p:spPr>
          <a:xfrm>
            <a:off x="2381250" y="5978743"/>
            <a:ext cx="825500" cy="307777"/>
          </a:xfrm>
          <a:prstGeom prst="rect">
            <a:avLst/>
          </a:prstGeom>
          <a:noFill/>
        </p:spPr>
        <p:txBody>
          <a:bodyPr wrap="square" lIns="76197" tIns="38098" rIns="76197" bIns="38098" rtlCol="0">
            <a:spAutoFit/>
          </a:bodyPr>
          <a:lstStyle/>
          <a:p>
            <a:r>
              <a:rPr lang="es-ES" sz="1500" smtClean="0">
                <a:latin typeface="Segoe" pitchFamily="34" charset="0"/>
              </a:rPr>
              <a:t>Internet</a:t>
            </a:r>
          </a:p>
        </p:txBody>
      </p:sp>
      <p:sp>
        <p:nvSpPr>
          <p:cNvPr id="61" name="TextBox 60"/>
          <p:cNvSpPr txBox="1"/>
          <p:nvPr/>
        </p:nvSpPr>
        <p:spPr>
          <a:xfrm>
            <a:off x="5524500" y="5968160"/>
            <a:ext cx="825500" cy="307777"/>
          </a:xfrm>
          <a:prstGeom prst="rect">
            <a:avLst/>
          </a:prstGeom>
          <a:noFill/>
        </p:spPr>
        <p:txBody>
          <a:bodyPr wrap="square" lIns="76197" tIns="38098" rIns="76197" bIns="38098" rtlCol="0">
            <a:spAutoFit/>
          </a:bodyPr>
          <a:lstStyle/>
          <a:p>
            <a:r>
              <a:rPr lang="es-ES" sz="1500" smtClean="0">
                <a:latin typeface="Segoe" pitchFamily="34" charset="0"/>
              </a:rPr>
              <a:t>DMZ</a:t>
            </a:r>
          </a:p>
        </p:txBody>
      </p:sp>
      <p:sp>
        <p:nvSpPr>
          <p:cNvPr id="62" name="TextBox 61"/>
          <p:cNvSpPr txBox="1"/>
          <p:nvPr/>
        </p:nvSpPr>
        <p:spPr>
          <a:xfrm>
            <a:off x="7450667" y="5968160"/>
            <a:ext cx="1545167" cy="538605"/>
          </a:xfrm>
          <a:prstGeom prst="rect">
            <a:avLst/>
          </a:prstGeom>
          <a:noFill/>
        </p:spPr>
        <p:txBody>
          <a:bodyPr wrap="square" lIns="76197" tIns="38098" rIns="76197" bIns="38098" rtlCol="0">
            <a:spAutoFit/>
          </a:bodyPr>
          <a:lstStyle/>
          <a:p>
            <a:r>
              <a:rPr lang="es-ES" sz="1500" smtClean="0">
                <a:latin typeface="Segoe" pitchFamily="34" charset="0"/>
              </a:rPr>
              <a:t>Red Interna Network</a:t>
            </a:r>
          </a:p>
        </p:txBody>
      </p:sp>
      <p:cxnSp>
        <p:nvCxnSpPr>
          <p:cNvPr id="64" name="Straight Connector 63"/>
          <p:cNvCxnSpPr/>
          <p:nvPr/>
        </p:nvCxnSpPr>
        <p:spPr bwMode="auto">
          <a:xfrm>
            <a:off x="148167" y="5999910"/>
            <a:ext cx="8858250" cy="13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23921" name="Picture 17" descr="C:\Program Files\Microsoft Resource DVD Artwork\DVD_ART\Artwork_Imagery\HARDWARE_IMAGERY\Illustration - Misc Hardware\Windows Vista Illustration Icons\Security Unknown.png"/>
          <p:cNvPicPr>
            <a:picLocks noChangeAspect="1" noChangeArrowheads="1"/>
          </p:cNvPicPr>
          <p:nvPr/>
        </p:nvPicPr>
        <p:blipFill>
          <a:blip r:embed="rId15" cstate="print"/>
          <a:srcRect/>
          <a:stretch>
            <a:fillRect/>
          </a:stretch>
        </p:blipFill>
        <p:spPr bwMode="auto">
          <a:xfrm>
            <a:off x="5291667" y="3989937"/>
            <a:ext cx="666750" cy="666750"/>
          </a:xfrm>
          <a:prstGeom prst="rect">
            <a:avLst/>
          </a:prstGeom>
          <a:noFill/>
        </p:spPr>
      </p:pic>
      <p:pic>
        <p:nvPicPr>
          <p:cNvPr id="123922" name="Picture 18" descr="C:\Program Files\Microsoft Resource DVD Artwork\DVD_ART\Artwork_Imagery\HARDWARE_IMAGERY\Illustration - Misc Hardware\Windows Vista Illustration Icons\Security Good.png"/>
          <p:cNvPicPr>
            <a:picLocks noChangeAspect="1" noChangeArrowheads="1"/>
          </p:cNvPicPr>
          <p:nvPr/>
        </p:nvPicPr>
        <p:blipFill>
          <a:blip r:embed="rId16" cstate="print"/>
          <a:srcRect/>
          <a:stretch>
            <a:fillRect/>
          </a:stretch>
        </p:blipFill>
        <p:spPr bwMode="auto">
          <a:xfrm>
            <a:off x="5302250" y="3979353"/>
            <a:ext cx="666750" cy="666750"/>
          </a:xfrm>
          <a:prstGeom prst="rect">
            <a:avLst/>
          </a:prstGeom>
          <a:noFill/>
        </p:spPr>
      </p:pic>
      <p:sp>
        <p:nvSpPr>
          <p:cNvPr id="69" name="Right Arrow 68"/>
          <p:cNvSpPr/>
          <p:nvPr/>
        </p:nvSpPr>
        <p:spPr bwMode="auto">
          <a:xfrm>
            <a:off x="857224" y="4357694"/>
            <a:ext cx="6762750"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s-ES" sz="1500" smtClean="0">
                <a:solidFill>
                  <a:schemeClr val="tx1"/>
                </a:solidFill>
                <a:latin typeface="Segoe" pitchFamily="34" charset="0"/>
              </a:rPr>
              <a:t>RDP Sobre HTTP/S se establece a TSG         RDP 3389 a host </a:t>
            </a:r>
          </a:p>
        </p:txBody>
      </p:sp>
      <p:sp>
        <p:nvSpPr>
          <p:cNvPr id="55" name="Bent-Up Arrow 54"/>
          <p:cNvSpPr/>
          <p:nvPr/>
        </p:nvSpPr>
        <p:spPr bwMode="auto">
          <a:xfrm>
            <a:off x="6021917" y="3249103"/>
            <a:ext cx="2063750" cy="1037167"/>
          </a:xfrm>
          <a:prstGeom prst="bentUpArrow">
            <a:avLst>
              <a:gd name="adj1" fmla="val 21007"/>
              <a:gd name="adj2" fmla="val 17920"/>
              <a:gd name="adj3" fmla="val 1661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200" b="1" smtClean="0">
                <a:solidFill>
                  <a:schemeClr val="tx1"/>
                </a:solidFill>
                <a:latin typeface="Segoe" pitchFamily="34" charset="0"/>
              </a:rPr>
              <a:t>Chequeo AD / IAS / NAP</a:t>
            </a:r>
          </a:p>
        </p:txBody>
      </p:sp>
      <p:pic>
        <p:nvPicPr>
          <p:cNvPr id="40" name="Picture 4" descr="C:\Program Files\Microsoft Resource DVD Artwork\DVD_ART\Artwork_Imagery\HARDWARE_IMAGERY\Illustration - Misc Hardware\Windows Vista Illustration Icons\IE.png"/>
          <p:cNvPicPr>
            <a:picLocks noChangeAspect="1" noChangeArrowheads="1"/>
          </p:cNvPicPr>
          <p:nvPr/>
        </p:nvPicPr>
        <p:blipFill>
          <a:blip r:embed="rId17" cstate="print"/>
          <a:srcRect/>
          <a:stretch>
            <a:fillRect/>
          </a:stretch>
        </p:blipFill>
        <p:spPr bwMode="auto">
          <a:xfrm>
            <a:off x="275167" y="4899243"/>
            <a:ext cx="530027" cy="530027"/>
          </a:xfrm>
          <a:prstGeom prst="rect">
            <a:avLst/>
          </a:prstGeom>
          <a:noFill/>
        </p:spPr>
      </p:pic>
      <p:grpSp>
        <p:nvGrpSpPr>
          <p:cNvPr id="6" name="Group 41"/>
          <p:cNvGrpSpPr/>
          <p:nvPr/>
        </p:nvGrpSpPr>
        <p:grpSpPr>
          <a:xfrm>
            <a:off x="137583" y="3884103"/>
            <a:ext cx="857250" cy="920750"/>
            <a:chOff x="-1054100" y="1308100"/>
            <a:chExt cx="1054100" cy="1054100"/>
          </a:xfrm>
        </p:grpSpPr>
        <p:pic>
          <p:nvPicPr>
            <p:cNvPr id="43" name="Picture 3"/>
            <p:cNvPicPr>
              <a:picLocks noChangeAspect="1" noChangeArrowheads="1"/>
            </p:cNvPicPr>
            <p:nvPr/>
          </p:nvPicPr>
          <p:blipFill>
            <a:blip r:embed="rId18" cstate="print"/>
            <a:srcRect/>
            <a:stretch>
              <a:fillRect/>
            </a:stretch>
          </p:blipFill>
          <p:spPr bwMode="auto">
            <a:xfrm>
              <a:off x="-1054100" y="1308100"/>
              <a:ext cx="1054100" cy="1054100"/>
            </a:xfrm>
            <a:prstGeom prst="rect">
              <a:avLst/>
            </a:prstGeom>
            <a:noFill/>
            <a:ln w="9525">
              <a:noFill/>
              <a:miter lim="800000"/>
              <a:headEnd/>
              <a:tailEnd/>
            </a:ln>
            <a:effectLst/>
          </p:spPr>
        </p:pic>
        <p:pic>
          <p:nvPicPr>
            <p:cNvPr id="44" name="Picture 3"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9" cstate="print"/>
            <a:srcRect/>
            <a:stretch>
              <a:fillRect/>
            </a:stretch>
          </p:blipFill>
          <p:spPr bwMode="auto">
            <a:xfrm>
              <a:off x="-592307" y="1648383"/>
              <a:ext cx="376407" cy="375654"/>
            </a:xfrm>
            <a:prstGeom prst="rect">
              <a:avLst/>
            </a:prstGeom>
            <a:noFill/>
          </p:spPr>
        </p:pic>
      </p:grpSp>
      <p:sp>
        <p:nvSpPr>
          <p:cNvPr id="45" name="TextBox 44"/>
          <p:cNvSpPr txBox="1"/>
          <p:nvPr/>
        </p:nvSpPr>
        <p:spPr>
          <a:xfrm>
            <a:off x="433917" y="3544577"/>
            <a:ext cx="1195917" cy="538605"/>
          </a:xfrm>
          <a:prstGeom prst="rect">
            <a:avLst/>
          </a:prstGeom>
          <a:noFill/>
        </p:spPr>
        <p:txBody>
          <a:bodyPr wrap="square" lIns="76197" tIns="38098" rIns="76197" bIns="38098" rtlCol="0">
            <a:spAutoFit/>
          </a:bodyPr>
          <a:lstStyle/>
          <a:p>
            <a:r>
              <a:rPr lang="es-ES" sz="1500" smtClean="0">
                <a:latin typeface="Segoe" pitchFamily="34" charset="0"/>
              </a:rPr>
              <a:t>Cliente (TS) Vista RDC</a:t>
            </a:r>
          </a:p>
        </p:txBody>
      </p:sp>
      <p:pic>
        <p:nvPicPr>
          <p:cNvPr id="72" name="Picture 7" descr="C:\Program Files\Microsoft Resource DVD Artwork\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8224740" y="5238932"/>
            <a:ext cx="474761" cy="528303"/>
          </a:xfrm>
          <a:prstGeom prst="rect">
            <a:avLst/>
          </a:prstGeom>
          <a:noFill/>
          <a:scene3d>
            <a:camera prst="isometricLeftDown"/>
            <a:lightRig rig="threePt" dir="t"/>
          </a:scene3d>
        </p:spPr>
      </p:pic>
      <p:pic>
        <p:nvPicPr>
          <p:cNvPr id="7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8319990" y="3598515"/>
            <a:ext cx="397376" cy="442191"/>
          </a:xfrm>
          <a:prstGeom prst="rect">
            <a:avLst/>
          </a:prstGeom>
          <a:noFill/>
          <a:scene3d>
            <a:camera prst="isometricLeftDown"/>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01895 -0.04224 L -0.54557 -0.16879 " pathEditMode="relative" ptsTypes="AA">
                                      <p:cBhvr>
                                        <p:cTn id="14" dur="2000" fill="hold"/>
                                        <p:tgtEl>
                                          <p:spTgt spid="1239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fade">
                                      <p:cBhvr>
                                        <p:cTn id="23" dur="2000"/>
                                        <p:tgtEl>
                                          <p:spTgt spid="123921"/>
                                        </p:tgtEl>
                                      </p:cBhvr>
                                    </p:animEffect>
                                    <p:anim calcmode="lin" valueType="num">
                                      <p:cBhvr>
                                        <p:cTn id="24" dur="2000" fill="hold"/>
                                        <p:tgtEl>
                                          <p:spTgt spid="123921"/>
                                        </p:tgtEl>
                                        <p:attrNameLst>
                                          <p:attrName>style.rotation</p:attrName>
                                        </p:attrNameLst>
                                      </p:cBhvr>
                                      <p:tavLst>
                                        <p:tav tm="0">
                                          <p:val>
                                            <p:fltVal val="720"/>
                                          </p:val>
                                        </p:tav>
                                        <p:tav tm="100000">
                                          <p:val>
                                            <p:fltVal val="0"/>
                                          </p:val>
                                        </p:tav>
                                      </p:tavLst>
                                    </p:anim>
                                    <p:anim calcmode="lin" valueType="num">
                                      <p:cBhvr>
                                        <p:cTn id="25" dur="2000" fill="hold"/>
                                        <p:tgtEl>
                                          <p:spTgt spid="123921"/>
                                        </p:tgtEl>
                                        <p:attrNameLst>
                                          <p:attrName>ppt_h</p:attrName>
                                        </p:attrNameLst>
                                      </p:cBhvr>
                                      <p:tavLst>
                                        <p:tav tm="0">
                                          <p:val>
                                            <p:fltVal val="0"/>
                                          </p:val>
                                        </p:tav>
                                        <p:tav tm="100000">
                                          <p:val>
                                            <p:strVal val="#ppt_h"/>
                                          </p:val>
                                        </p:tav>
                                      </p:tavLst>
                                    </p:anim>
                                    <p:anim calcmode="lin" valueType="num">
                                      <p:cBhvr>
                                        <p:cTn id="26" dur="2000" fill="hold"/>
                                        <p:tgtEl>
                                          <p:spTgt spid="1239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23921"/>
                                        </p:tgtEl>
                                      </p:cBhvr>
                                    </p:animEffect>
                                    <p:set>
                                      <p:cBhvr>
                                        <p:cTn id="36" dur="1" fill="hold">
                                          <p:stCondLst>
                                            <p:cond delay="499"/>
                                          </p:stCondLst>
                                        </p:cTn>
                                        <p:tgtEl>
                                          <p:spTgt spid="123921"/>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3922"/>
                                        </p:tgtEl>
                                        <p:attrNameLst>
                                          <p:attrName>style.visibility</p:attrName>
                                        </p:attrNameLst>
                                      </p:cBhvr>
                                      <p:to>
                                        <p:strVal val="visible"/>
                                      </p:to>
                                    </p:set>
                                    <p:animEffect transition="in" filter="dissolve">
                                      <p:cBhvr>
                                        <p:cTn id="39" dur="500"/>
                                        <p:tgtEl>
                                          <p:spTgt spid="123922"/>
                                        </p:tgtEl>
                                      </p:cBhvr>
                                    </p:animEffect>
                                  </p:childTnLst>
                                </p:cTn>
                              </p:par>
                              <p:par>
                                <p:cTn id="40" presetID="9" presetClass="exit" presetSubtype="0" fill="hold" grpId="1" nodeType="withEffect">
                                  <p:stCondLst>
                                    <p:cond delay="0"/>
                                  </p:stCondLst>
                                  <p:childTnLst>
                                    <p:animEffect transition="out" filter="dissolv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2000"/>
                                        <p:tgtEl>
                                          <p:spTgt spid="54"/>
                                        </p:tgtEl>
                                      </p:cBhvr>
                                    </p:animEffect>
                                    <p:set>
                                      <p:cBhvr>
                                        <p:cTn id="47" dur="1" fill="hold">
                                          <p:stCondLst>
                                            <p:cond delay="1999"/>
                                          </p:stCondLst>
                                        </p:cTn>
                                        <p:tgtEl>
                                          <p:spTgt spid="54"/>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1000"/>
                                        <p:tgtEl>
                                          <p:spTgt spid="69"/>
                                        </p:tgtEl>
                                      </p:cBhvr>
                                    </p:animEffect>
                                  </p:childTnLst>
                                </p:cTn>
                              </p:par>
                            </p:childTnLst>
                          </p:cTn>
                        </p:par>
                        <p:par>
                          <p:cTn id="51" fill="hold">
                            <p:stCondLst>
                              <p:cond delay="2000"/>
                            </p:stCondLst>
                            <p:childTnLst>
                              <p:par>
                                <p:cTn id="52" presetID="0" presetClass="path" presetSubtype="0" accel="50000" decel="50000" fill="hold" nodeType="afterEffect">
                                  <p:stCondLst>
                                    <p:cond delay="0"/>
                                  </p:stCondLst>
                                  <p:childTnLst>
                                    <p:animMotion origin="layout" path="M -2.4537E-6 3.51852E-6 L -0.86574 0.06481 " pathEditMode="relative" ptsTypes="AA">
                                      <p:cBhvr>
                                        <p:cTn id="53" dur="2000" fill="hold"/>
                                        <p:tgtEl>
                                          <p:spTgt spid="70"/>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0058 0.00019 L -0.84896 -0.15567 " pathEditMode="relative" ptsTypes="AA">
                                      <p:cBhvr>
                                        <p:cTn id="55"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69" grpId="0" animBg="1"/>
      <p:bldP spid="55" grpId="0" animBg="1"/>
      <p:bldP spid="5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005" name="Rectangle 37"/>
          <p:cNvSpPr>
            <a:spLocks noChangeArrowheads="1"/>
          </p:cNvSpPr>
          <p:nvPr/>
        </p:nvSpPr>
        <p:spPr bwMode="auto">
          <a:xfrm>
            <a:off x="6867526" y="4095750"/>
            <a:ext cx="1943100" cy="2358159"/>
          </a:xfrm>
          <a:prstGeom prst="rect">
            <a:avLst/>
          </a:prstGeom>
          <a:solidFill>
            <a:schemeClr val="accent2">
              <a:lumMod val="60000"/>
              <a:lumOff val="40000"/>
            </a:schemeClr>
          </a:solidFill>
          <a:ln w="12700" algn="ctr">
            <a:solidFill>
              <a:schemeClr val="accent2"/>
            </a:solidFill>
            <a:miter lim="800000"/>
            <a:headEnd/>
            <a:tailEnd/>
          </a:ln>
          <a:effectLst/>
        </p:spPr>
        <p:txBody>
          <a:bodyPr wrap="none" lIns="76197" tIns="38098" rIns="76197" bIns="38098" anchor="ctr"/>
          <a:lstStyle/>
          <a:p>
            <a:endParaRPr lang="en-US"/>
          </a:p>
        </p:txBody>
      </p:sp>
      <p:sp>
        <p:nvSpPr>
          <p:cNvPr id="468006" name="Rectangle 38"/>
          <p:cNvSpPr>
            <a:spLocks noChangeArrowheads="1"/>
          </p:cNvSpPr>
          <p:nvPr/>
        </p:nvSpPr>
        <p:spPr bwMode="auto">
          <a:xfrm>
            <a:off x="6994526" y="4876800"/>
            <a:ext cx="925513" cy="265113"/>
          </a:xfrm>
          <a:prstGeom prst="rect">
            <a:avLst/>
          </a:prstGeom>
          <a:solidFill>
            <a:schemeClr val="accent4">
              <a:lumMod val="75000"/>
            </a:schemeClr>
          </a:solidFill>
          <a:ln w="12700" algn="ctr">
            <a:solidFill>
              <a:schemeClr val="accent2"/>
            </a:solidFill>
            <a:miter lim="800000"/>
            <a:headEnd/>
            <a:tailEnd/>
          </a:ln>
          <a:effectLst/>
        </p:spPr>
        <p:txBody>
          <a:bodyPr wrap="none" lIns="76197" tIns="38098" rIns="76197" bIns="38098" anchor="ctr"/>
          <a:lstStyle/>
          <a:p>
            <a:pPr algn="ctr" eaLnBrk="0" hangingPunct="0"/>
            <a:r>
              <a:rPr lang="en-US" sz="1400" dirty="0">
                <a:latin typeface="Arial" pitchFamily="34" charset="0"/>
              </a:rPr>
              <a:t>SHA</a:t>
            </a:r>
          </a:p>
        </p:txBody>
      </p:sp>
      <p:sp>
        <p:nvSpPr>
          <p:cNvPr id="468007" name="Rectangle 39"/>
          <p:cNvSpPr>
            <a:spLocks noChangeArrowheads="1"/>
          </p:cNvSpPr>
          <p:nvPr/>
        </p:nvSpPr>
        <p:spPr bwMode="auto">
          <a:xfrm>
            <a:off x="7959726" y="4918075"/>
            <a:ext cx="712788" cy="207963"/>
          </a:xfrm>
          <a:prstGeom prst="rect">
            <a:avLst/>
          </a:prstGeom>
          <a:solidFill>
            <a:schemeClr val="accent4">
              <a:lumMod val="75000"/>
            </a:schemeClr>
          </a:solidFill>
          <a:ln w="12700" algn="ctr">
            <a:solidFill>
              <a:schemeClr val="accent2"/>
            </a:solidFill>
            <a:miter lim="800000"/>
            <a:headEnd/>
            <a:tailEnd/>
          </a:ln>
          <a:effectLst/>
        </p:spPr>
        <p:txBody>
          <a:bodyPr wrap="none" lIns="76197" tIns="38098" rIns="76197" bIns="38098" anchor="ctr"/>
          <a:lstStyle/>
          <a:p>
            <a:pPr algn="ctr" eaLnBrk="0" hangingPunct="0"/>
            <a:r>
              <a:rPr lang="en-US" sz="1400" dirty="0">
                <a:latin typeface="Arial" pitchFamily="34" charset="0"/>
              </a:rPr>
              <a:t>SHA</a:t>
            </a:r>
          </a:p>
        </p:txBody>
      </p:sp>
      <p:sp>
        <p:nvSpPr>
          <p:cNvPr id="468008" name="Rectangle 40"/>
          <p:cNvSpPr>
            <a:spLocks noChangeArrowheads="1"/>
          </p:cNvSpPr>
          <p:nvPr/>
        </p:nvSpPr>
        <p:spPr bwMode="auto">
          <a:xfrm>
            <a:off x="6977064" y="4497388"/>
            <a:ext cx="1077913" cy="358775"/>
          </a:xfrm>
          <a:prstGeom prst="rect">
            <a:avLst/>
          </a:prstGeom>
          <a:solidFill>
            <a:schemeClr val="accent4">
              <a:lumMod val="75000"/>
            </a:schemeClr>
          </a:solidFill>
          <a:ln w="12700" algn="ctr">
            <a:solidFill>
              <a:schemeClr val="accent2"/>
            </a:solidFill>
            <a:miter lim="800000"/>
            <a:headEnd/>
            <a:tailEnd/>
          </a:ln>
          <a:effectLst/>
        </p:spPr>
        <p:txBody>
          <a:bodyPr wrap="none" lIns="76197" tIns="38098" rIns="76197" bIns="38098" anchor="ctr"/>
          <a:lstStyle/>
          <a:p>
            <a:pPr algn="ctr" eaLnBrk="0" hangingPunct="0"/>
            <a:r>
              <a:rPr lang="en-US" sz="1200" dirty="0" err="1" smtClean="0">
                <a:latin typeface="Arial" pitchFamily="34" charset="0"/>
              </a:rPr>
              <a:t>Politica</a:t>
            </a:r>
            <a:r>
              <a:rPr lang="en-US" sz="1200" dirty="0" smtClean="0">
                <a:latin typeface="Arial" pitchFamily="34" charset="0"/>
              </a:rPr>
              <a:t> NAP</a:t>
            </a:r>
            <a:endParaRPr lang="en-US" sz="1200" dirty="0">
              <a:latin typeface="Arial" pitchFamily="34" charset="0"/>
            </a:endParaRPr>
          </a:p>
        </p:txBody>
      </p:sp>
      <p:sp>
        <p:nvSpPr>
          <p:cNvPr id="467970" name="Rectangle 2"/>
          <p:cNvSpPr>
            <a:spLocks noChangeArrowheads="1"/>
          </p:cNvSpPr>
          <p:nvPr/>
        </p:nvSpPr>
        <p:spPr bwMode="auto">
          <a:xfrm>
            <a:off x="6864350" y="1177926"/>
            <a:ext cx="1995488" cy="2822575"/>
          </a:xfrm>
          <a:prstGeom prst="rect">
            <a:avLst/>
          </a:prstGeom>
          <a:solidFill>
            <a:schemeClr val="accent2">
              <a:lumMod val="60000"/>
              <a:lumOff val="40000"/>
            </a:schemeClr>
          </a:solidFill>
          <a:ln w="12700" algn="ctr">
            <a:solidFill>
              <a:schemeClr val="accent2"/>
            </a:solidFill>
            <a:miter lim="800000"/>
            <a:headEnd/>
            <a:tailEnd/>
          </a:ln>
          <a:effectLst/>
        </p:spPr>
        <p:txBody>
          <a:bodyPr wrap="none" lIns="91436" tIns="45718" rIns="91436" bIns="45718" anchor="ctr"/>
          <a:lstStyle/>
          <a:p>
            <a:pPr algn="ctr" eaLnBrk="0" hangingPunct="0"/>
            <a:endParaRPr lang="en-US">
              <a:effectLst>
                <a:outerShdw blurRad="38100" dist="38100" dir="2700000" algn="tl">
                  <a:srgbClr val="000000"/>
                </a:outerShdw>
              </a:effectLst>
              <a:latin typeface="Arial" pitchFamily="34" charset="0"/>
            </a:endParaRPr>
          </a:p>
        </p:txBody>
      </p:sp>
      <p:sp>
        <p:nvSpPr>
          <p:cNvPr id="467971" name="Text Box 3"/>
          <p:cNvSpPr txBox="1">
            <a:spLocks noChangeArrowheads="1"/>
          </p:cNvSpPr>
          <p:nvPr/>
        </p:nvSpPr>
        <p:spPr bwMode="auto">
          <a:xfrm>
            <a:off x="6678613" y="1268413"/>
            <a:ext cx="2465387" cy="369328"/>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dirty="0" err="1" smtClean="0">
                <a:latin typeface="Arial" pitchFamily="34" charset="0"/>
              </a:rPr>
              <a:t>Servidor</a:t>
            </a:r>
            <a:r>
              <a:rPr lang="en-US" dirty="0" smtClean="0">
                <a:latin typeface="Arial" pitchFamily="34" charset="0"/>
              </a:rPr>
              <a:t> TS</a:t>
            </a:r>
            <a:endParaRPr lang="en-US" dirty="0">
              <a:latin typeface="Arial" pitchFamily="34" charset="0"/>
            </a:endParaRPr>
          </a:p>
        </p:txBody>
      </p:sp>
      <p:sp>
        <p:nvSpPr>
          <p:cNvPr id="467972" name="Rectangle 4"/>
          <p:cNvSpPr>
            <a:spLocks noChangeArrowheads="1"/>
          </p:cNvSpPr>
          <p:nvPr/>
        </p:nvSpPr>
        <p:spPr bwMode="auto">
          <a:xfrm>
            <a:off x="3292475" y="1196975"/>
            <a:ext cx="3195638" cy="5233843"/>
          </a:xfrm>
          <a:prstGeom prst="rect">
            <a:avLst/>
          </a:prstGeom>
          <a:solidFill>
            <a:schemeClr val="tx2">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endParaRPr lang="en-US">
              <a:effectLst>
                <a:outerShdw blurRad="38100" dist="38100" dir="2700000" algn="tl">
                  <a:srgbClr val="000000"/>
                </a:outerShdw>
              </a:effectLst>
              <a:latin typeface="Arial" pitchFamily="34" charset="0"/>
            </a:endParaRPr>
          </a:p>
        </p:txBody>
      </p:sp>
      <p:sp>
        <p:nvSpPr>
          <p:cNvPr id="467973" name="Rectangle 5"/>
          <p:cNvSpPr>
            <a:spLocks noChangeArrowheads="1"/>
          </p:cNvSpPr>
          <p:nvPr/>
        </p:nvSpPr>
        <p:spPr bwMode="auto">
          <a:xfrm>
            <a:off x="3576638" y="4964113"/>
            <a:ext cx="1490662" cy="296862"/>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2000" dirty="0">
                <a:latin typeface="Arial" pitchFamily="34" charset="0"/>
              </a:rPr>
              <a:t>SSL</a:t>
            </a:r>
            <a:endParaRPr lang="en-US" dirty="0">
              <a:latin typeface="Arial" pitchFamily="34" charset="0"/>
            </a:endParaRPr>
          </a:p>
        </p:txBody>
      </p:sp>
      <p:sp>
        <p:nvSpPr>
          <p:cNvPr id="467974" name="Rectangle 6"/>
          <p:cNvSpPr>
            <a:spLocks noChangeArrowheads="1"/>
          </p:cNvSpPr>
          <p:nvPr/>
        </p:nvSpPr>
        <p:spPr bwMode="auto">
          <a:xfrm>
            <a:off x="3594100" y="4606925"/>
            <a:ext cx="1490663" cy="296863"/>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2000" dirty="0">
                <a:latin typeface="Arial" pitchFamily="34" charset="0"/>
              </a:rPr>
              <a:t>HTTP</a:t>
            </a:r>
            <a:endParaRPr lang="en-US" dirty="0">
              <a:latin typeface="Arial" pitchFamily="34" charset="0"/>
            </a:endParaRPr>
          </a:p>
        </p:txBody>
      </p:sp>
      <p:sp>
        <p:nvSpPr>
          <p:cNvPr id="467975" name="Rectangle 7"/>
          <p:cNvSpPr>
            <a:spLocks noChangeArrowheads="1"/>
          </p:cNvSpPr>
          <p:nvPr/>
        </p:nvSpPr>
        <p:spPr bwMode="auto">
          <a:xfrm>
            <a:off x="3602038" y="3929063"/>
            <a:ext cx="1490662" cy="620712"/>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1200" b="1" dirty="0">
                <a:latin typeface="Arial" pitchFamily="34" charset="0"/>
              </a:rPr>
              <a:t>TSG Service</a:t>
            </a:r>
          </a:p>
          <a:p>
            <a:pPr algn="ctr" eaLnBrk="0" hangingPunct="0"/>
            <a:r>
              <a:rPr lang="en-US" sz="1200" b="1" dirty="0">
                <a:latin typeface="Arial" pitchFamily="34" charset="0"/>
              </a:rPr>
              <a:t>(RPC Endpoint)</a:t>
            </a:r>
            <a:endParaRPr lang="en-US" b="1" dirty="0">
              <a:latin typeface="Arial" pitchFamily="34" charset="0"/>
            </a:endParaRPr>
          </a:p>
        </p:txBody>
      </p:sp>
      <p:sp>
        <p:nvSpPr>
          <p:cNvPr id="467976" name="Rectangle 8"/>
          <p:cNvSpPr>
            <a:spLocks noChangeArrowheads="1"/>
          </p:cNvSpPr>
          <p:nvPr/>
        </p:nvSpPr>
        <p:spPr bwMode="auto">
          <a:xfrm>
            <a:off x="7099300" y="3640138"/>
            <a:ext cx="1490663" cy="296862"/>
          </a:xfrm>
          <a:prstGeom prst="rect">
            <a:avLst/>
          </a:prstGeom>
          <a:solidFill>
            <a:schemeClr val="accent4">
              <a:lumMod val="75000"/>
            </a:schemeClr>
          </a:solidFill>
          <a:ln w="12700" algn="ctr">
            <a:solidFill>
              <a:schemeClr val="folHlink"/>
            </a:solidFill>
            <a:miter lim="800000"/>
            <a:headEnd/>
            <a:tailEnd/>
          </a:ln>
          <a:effectLst/>
        </p:spPr>
        <p:txBody>
          <a:bodyPr wrap="none" lIns="91436" tIns="45718" rIns="91436" bIns="45718" anchor="ctr"/>
          <a:lstStyle/>
          <a:p>
            <a:pPr algn="ctr" eaLnBrk="0" hangingPunct="0"/>
            <a:r>
              <a:rPr lang="en-US" sz="2000" dirty="0">
                <a:latin typeface="Arial" pitchFamily="34" charset="0"/>
              </a:rPr>
              <a:t>SSL</a:t>
            </a:r>
            <a:endParaRPr lang="en-US" sz="2300" dirty="0">
              <a:latin typeface="Arial" pitchFamily="34" charset="0"/>
            </a:endParaRPr>
          </a:p>
        </p:txBody>
      </p:sp>
      <p:sp>
        <p:nvSpPr>
          <p:cNvPr id="467977" name="Rectangle 9"/>
          <p:cNvSpPr>
            <a:spLocks noChangeArrowheads="1"/>
          </p:cNvSpPr>
          <p:nvPr/>
        </p:nvSpPr>
        <p:spPr bwMode="auto">
          <a:xfrm>
            <a:off x="7108825" y="3286125"/>
            <a:ext cx="1490663" cy="296863"/>
          </a:xfrm>
          <a:prstGeom prst="rect">
            <a:avLst/>
          </a:prstGeom>
          <a:solidFill>
            <a:schemeClr val="accent4">
              <a:lumMod val="75000"/>
            </a:schemeClr>
          </a:solidFill>
          <a:ln w="12700" algn="ctr">
            <a:solidFill>
              <a:schemeClr val="folHlink"/>
            </a:solidFill>
            <a:miter lim="800000"/>
            <a:headEnd/>
            <a:tailEnd/>
          </a:ln>
          <a:effectLst/>
        </p:spPr>
        <p:txBody>
          <a:bodyPr wrap="none" lIns="91436" tIns="45718" rIns="91436" bIns="45718" anchor="ctr"/>
          <a:lstStyle/>
          <a:p>
            <a:pPr algn="ctr" eaLnBrk="0" hangingPunct="0"/>
            <a:r>
              <a:rPr lang="en-US" sz="2000" dirty="0">
                <a:latin typeface="Arial" pitchFamily="34" charset="0"/>
              </a:rPr>
              <a:t>RDP</a:t>
            </a:r>
            <a:endParaRPr lang="en-US" dirty="0">
              <a:latin typeface="Arial" pitchFamily="34" charset="0"/>
            </a:endParaRPr>
          </a:p>
        </p:txBody>
      </p:sp>
      <p:sp>
        <p:nvSpPr>
          <p:cNvPr id="467978" name="Rectangle 10"/>
          <p:cNvSpPr>
            <a:spLocks noChangeArrowheads="1"/>
          </p:cNvSpPr>
          <p:nvPr/>
        </p:nvSpPr>
        <p:spPr bwMode="auto">
          <a:xfrm>
            <a:off x="174626" y="1152525"/>
            <a:ext cx="2568575" cy="528983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1436" tIns="45718" rIns="91436" bIns="45718" anchor="ctr"/>
          <a:lstStyle/>
          <a:p>
            <a:endParaRPr lang="en-US"/>
          </a:p>
        </p:txBody>
      </p:sp>
      <p:sp>
        <p:nvSpPr>
          <p:cNvPr id="467979" name="Rectangle 11"/>
          <p:cNvSpPr>
            <a:spLocks noGrp="1" noChangeArrowheads="1"/>
          </p:cNvSpPr>
          <p:nvPr>
            <p:ph type="title"/>
          </p:nvPr>
        </p:nvSpPr>
        <p:spPr>
          <a:xfrm>
            <a:off x="381000" y="230188"/>
            <a:ext cx="8382000" cy="664797"/>
          </a:xfrm>
        </p:spPr>
        <p:txBody>
          <a:bodyPr/>
          <a:lstStyle/>
          <a:p>
            <a:r>
              <a:rPr lang="en-US" dirty="0" err="1" smtClean="0"/>
              <a:t>Arquitectura</a:t>
            </a:r>
            <a:r>
              <a:rPr lang="en-US" dirty="0" smtClean="0"/>
              <a:t> TS Gateway</a:t>
            </a:r>
            <a:endParaRPr lang="en-US" dirty="0"/>
          </a:p>
        </p:txBody>
      </p:sp>
      <p:graphicFrame>
        <p:nvGraphicFramePr>
          <p:cNvPr id="467980" name="Object 12"/>
          <p:cNvGraphicFramePr>
            <a:graphicFrameLocks noChangeAspect="1"/>
          </p:cNvGraphicFramePr>
          <p:nvPr>
            <p:ph sz="half" idx="1"/>
          </p:nvPr>
        </p:nvGraphicFramePr>
        <p:xfrm>
          <a:off x="419100" y="1568450"/>
          <a:ext cx="2222500" cy="1604963"/>
        </p:xfrm>
        <a:graphic>
          <a:graphicData uri="http://schemas.openxmlformats.org/presentationml/2006/ole">
            <p:oleObj spid="_x0000_s2050" name="Visio" r:id="rId5" imgW="2223180" imgH="1607058" progId="">
              <p:embed/>
            </p:oleObj>
          </a:graphicData>
        </a:graphic>
      </p:graphicFrame>
      <p:sp>
        <p:nvSpPr>
          <p:cNvPr id="467981" name="Rectangle 13"/>
          <p:cNvSpPr>
            <a:spLocks noChangeArrowheads="1"/>
          </p:cNvSpPr>
          <p:nvPr/>
        </p:nvSpPr>
        <p:spPr bwMode="auto">
          <a:xfrm>
            <a:off x="1114425" y="4910138"/>
            <a:ext cx="1490663" cy="296862"/>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2000" dirty="0">
                <a:latin typeface="Arial" pitchFamily="34" charset="0"/>
              </a:rPr>
              <a:t>SSL</a:t>
            </a:r>
            <a:endParaRPr lang="en-US" dirty="0">
              <a:latin typeface="Arial" pitchFamily="34" charset="0"/>
            </a:endParaRPr>
          </a:p>
        </p:txBody>
      </p:sp>
      <p:sp>
        <p:nvSpPr>
          <p:cNvPr id="467982" name="Rectangle 14"/>
          <p:cNvSpPr>
            <a:spLocks noChangeArrowheads="1"/>
          </p:cNvSpPr>
          <p:nvPr/>
        </p:nvSpPr>
        <p:spPr bwMode="auto">
          <a:xfrm>
            <a:off x="1131888" y="4552950"/>
            <a:ext cx="1490662" cy="296863"/>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2000" dirty="0">
                <a:latin typeface="Arial" pitchFamily="34" charset="0"/>
              </a:rPr>
              <a:t>HTTP</a:t>
            </a:r>
            <a:endParaRPr lang="en-US" sz="2300" dirty="0">
              <a:latin typeface="Arial" pitchFamily="34" charset="0"/>
            </a:endParaRPr>
          </a:p>
        </p:txBody>
      </p:sp>
      <p:sp>
        <p:nvSpPr>
          <p:cNvPr id="467983" name="Rectangle 15"/>
          <p:cNvSpPr>
            <a:spLocks noChangeArrowheads="1"/>
          </p:cNvSpPr>
          <p:nvPr/>
        </p:nvSpPr>
        <p:spPr bwMode="auto">
          <a:xfrm>
            <a:off x="1139825" y="3941763"/>
            <a:ext cx="1490663" cy="554037"/>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1200" b="1" dirty="0" err="1" smtClean="0">
                <a:latin typeface="Arial" pitchFamily="34" charset="0"/>
              </a:rPr>
              <a:t>Cliente</a:t>
            </a:r>
            <a:r>
              <a:rPr lang="en-US" sz="1200" b="1" dirty="0" smtClean="0">
                <a:latin typeface="Arial" pitchFamily="34" charset="0"/>
              </a:rPr>
              <a:t> TSG</a:t>
            </a:r>
          </a:p>
          <a:p>
            <a:pPr algn="ctr" eaLnBrk="0" hangingPunct="0"/>
            <a:r>
              <a:rPr lang="en-US" sz="1200" b="1" dirty="0" smtClean="0">
                <a:latin typeface="Arial" pitchFamily="34" charset="0"/>
              </a:rPr>
              <a:t>(</a:t>
            </a:r>
            <a:r>
              <a:rPr lang="en-US" sz="1200" b="1" dirty="0" err="1" smtClean="0">
                <a:latin typeface="Arial" pitchFamily="34" charset="0"/>
              </a:rPr>
              <a:t>Cliente</a:t>
            </a:r>
            <a:r>
              <a:rPr lang="en-US" sz="1200" b="1" dirty="0" smtClean="0">
                <a:latin typeface="Arial" pitchFamily="34" charset="0"/>
              </a:rPr>
              <a:t> RPC</a:t>
            </a:r>
            <a:r>
              <a:rPr lang="en-US" sz="1200" b="1" dirty="0" smtClean="0">
                <a:effectLst>
                  <a:outerShdw blurRad="38100" dist="38100" dir="2700000" algn="tl">
                    <a:srgbClr val="000000"/>
                  </a:outerShdw>
                </a:effectLst>
                <a:latin typeface="Arial" pitchFamily="34" charset="0"/>
              </a:rPr>
              <a:t>)</a:t>
            </a:r>
            <a:endParaRPr lang="en-US" sz="1200" b="1" dirty="0">
              <a:effectLst>
                <a:outerShdw blurRad="38100" dist="38100" dir="2700000" algn="tl">
                  <a:srgbClr val="000000"/>
                </a:outerShdw>
              </a:effectLst>
              <a:latin typeface="Arial" pitchFamily="34" charset="0"/>
            </a:endParaRPr>
          </a:p>
        </p:txBody>
      </p:sp>
      <p:sp>
        <p:nvSpPr>
          <p:cNvPr id="467984" name="Rectangle 16"/>
          <p:cNvSpPr>
            <a:spLocks noChangeArrowheads="1"/>
          </p:cNvSpPr>
          <p:nvPr/>
        </p:nvSpPr>
        <p:spPr bwMode="auto">
          <a:xfrm>
            <a:off x="1150938" y="3557588"/>
            <a:ext cx="1490662" cy="296862"/>
          </a:xfrm>
          <a:prstGeom prst="rect">
            <a:avLst/>
          </a:prstGeom>
          <a:solidFill>
            <a:schemeClr val="accent4">
              <a:lumMod val="75000"/>
            </a:schemeClr>
          </a:solidFill>
          <a:ln w="12700" algn="ctr">
            <a:solidFill>
              <a:schemeClr val="folHlink"/>
            </a:solidFill>
            <a:miter lim="800000"/>
            <a:headEnd/>
            <a:tailEnd/>
          </a:ln>
          <a:effectLst/>
        </p:spPr>
        <p:txBody>
          <a:bodyPr wrap="none" lIns="91436" tIns="45718" rIns="91436" bIns="45718" anchor="ctr"/>
          <a:lstStyle/>
          <a:p>
            <a:pPr algn="ctr" eaLnBrk="0" hangingPunct="0"/>
            <a:r>
              <a:rPr lang="en-US" sz="2000" dirty="0">
                <a:latin typeface="Arial" pitchFamily="34" charset="0"/>
              </a:rPr>
              <a:t>SSL</a:t>
            </a:r>
            <a:endParaRPr lang="en-US" sz="2300" dirty="0">
              <a:latin typeface="Arial" pitchFamily="34" charset="0"/>
            </a:endParaRPr>
          </a:p>
        </p:txBody>
      </p:sp>
      <p:sp>
        <p:nvSpPr>
          <p:cNvPr id="467985" name="Rectangle 17"/>
          <p:cNvSpPr>
            <a:spLocks noChangeArrowheads="1"/>
          </p:cNvSpPr>
          <p:nvPr/>
        </p:nvSpPr>
        <p:spPr bwMode="auto">
          <a:xfrm>
            <a:off x="1160463" y="3203575"/>
            <a:ext cx="1490662" cy="296863"/>
          </a:xfrm>
          <a:prstGeom prst="rect">
            <a:avLst/>
          </a:prstGeom>
          <a:solidFill>
            <a:schemeClr val="accent4">
              <a:lumMod val="75000"/>
            </a:schemeClr>
          </a:solidFill>
          <a:ln w="12700" algn="ctr">
            <a:solidFill>
              <a:schemeClr val="folHlink"/>
            </a:solidFill>
            <a:miter lim="800000"/>
            <a:headEnd/>
            <a:tailEnd/>
          </a:ln>
          <a:effectLst/>
        </p:spPr>
        <p:txBody>
          <a:bodyPr wrap="none" lIns="91436" tIns="45718" rIns="91436" bIns="45718" anchor="ctr"/>
          <a:lstStyle/>
          <a:p>
            <a:pPr algn="ctr" eaLnBrk="0" hangingPunct="0"/>
            <a:r>
              <a:rPr lang="en-US" sz="2000" dirty="0">
                <a:latin typeface="Arial" pitchFamily="34" charset="0"/>
              </a:rPr>
              <a:t>RDP</a:t>
            </a:r>
            <a:endParaRPr lang="en-US" sz="2300" dirty="0">
              <a:latin typeface="Arial" pitchFamily="34" charset="0"/>
            </a:endParaRPr>
          </a:p>
        </p:txBody>
      </p:sp>
      <p:sp>
        <p:nvSpPr>
          <p:cNvPr id="467986" name="Text Box 18"/>
          <p:cNvSpPr txBox="1">
            <a:spLocks noChangeArrowheads="1"/>
          </p:cNvSpPr>
          <p:nvPr/>
        </p:nvSpPr>
        <p:spPr bwMode="auto">
          <a:xfrm>
            <a:off x="231643" y="1152722"/>
            <a:ext cx="2465388" cy="800215"/>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sz="2300" dirty="0" err="1" smtClean="0">
                <a:latin typeface="Arial" pitchFamily="34" charset="0"/>
              </a:rPr>
              <a:t>Cliente</a:t>
            </a:r>
            <a:r>
              <a:rPr lang="en-US" sz="2300" dirty="0" smtClean="0">
                <a:latin typeface="Arial" pitchFamily="34" charset="0"/>
              </a:rPr>
              <a:t> TS </a:t>
            </a:r>
            <a:r>
              <a:rPr lang="en-US" sz="2300" dirty="0">
                <a:latin typeface="Arial" pitchFamily="34" charset="0"/>
              </a:rPr>
              <a:t>(</a:t>
            </a:r>
            <a:r>
              <a:rPr lang="en-US" sz="2300" dirty="0" err="1">
                <a:latin typeface="Arial" pitchFamily="34" charset="0"/>
              </a:rPr>
              <a:t>mstsc</a:t>
            </a:r>
            <a:r>
              <a:rPr lang="en-US" sz="2300" dirty="0">
                <a:latin typeface="Arial" pitchFamily="34" charset="0"/>
              </a:rPr>
              <a:t>)</a:t>
            </a:r>
          </a:p>
        </p:txBody>
      </p:sp>
      <p:sp>
        <p:nvSpPr>
          <p:cNvPr id="467987" name="Rectangle 19"/>
          <p:cNvSpPr>
            <a:spLocks noChangeArrowheads="1"/>
          </p:cNvSpPr>
          <p:nvPr/>
        </p:nvSpPr>
        <p:spPr bwMode="auto">
          <a:xfrm>
            <a:off x="5070215" y="4093009"/>
            <a:ext cx="1077912" cy="358775"/>
          </a:xfrm>
          <a:prstGeom prst="rect">
            <a:avLst/>
          </a:prstGeom>
          <a:solidFill>
            <a:schemeClr val="accent4">
              <a:lumMod val="75000"/>
            </a:schemeClr>
          </a:solidFill>
          <a:ln w="12700" algn="ctr">
            <a:solidFill>
              <a:schemeClr val="accent2"/>
            </a:solidFill>
            <a:miter lim="800000"/>
            <a:headEnd/>
            <a:tailEnd/>
          </a:ln>
          <a:effectLst/>
        </p:spPr>
        <p:txBody>
          <a:bodyPr wrap="none" lIns="91436" tIns="45718" rIns="91436" bIns="45718" anchor="ctr"/>
          <a:lstStyle/>
          <a:p>
            <a:pPr algn="ctr" eaLnBrk="0" hangingPunct="0"/>
            <a:r>
              <a:rPr lang="en-US" sz="1000" dirty="0" err="1" smtClean="0">
                <a:latin typeface="Arial" pitchFamily="34" charset="0"/>
              </a:rPr>
              <a:t>Politica</a:t>
            </a:r>
            <a:r>
              <a:rPr lang="en-US" sz="1000" dirty="0" smtClean="0">
                <a:latin typeface="Arial" pitchFamily="34" charset="0"/>
              </a:rPr>
              <a:t> de </a:t>
            </a:r>
            <a:r>
              <a:rPr lang="en-US" sz="1000" dirty="0" err="1" smtClean="0">
                <a:latin typeface="Arial" pitchFamily="34" charset="0"/>
              </a:rPr>
              <a:t>Acceso</a:t>
            </a:r>
            <a:endParaRPr lang="en-US" sz="1000" dirty="0" smtClean="0">
              <a:latin typeface="Arial" pitchFamily="34" charset="0"/>
            </a:endParaRPr>
          </a:p>
        </p:txBody>
      </p:sp>
      <p:grpSp>
        <p:nvGrpSpPr>
          <p:cNvPr id="2" name="Group 20"/>
          <p:cNvGrpSpPr>
            <a:grpSpLocks/>
          </p:cNvGrpSpPr>
          <p:nvPr/>
        </p:nvGrpSpPr>
        <p:grpSpPr bwMode="auto">
          <a:xfrm>
            <a:off x="222250" y="5638803"/>
            <a:ext cx="1992313" cy="617538"/>
            <a:chOff x="140" y="3552"/>
            <a:chExt cx="1255" cy="389"/>
          </a:xfrm>
          <a:solidFill>
            <a:schemeClr val="accent2">
              <a:lumMod val="40000"/>
              <a:lumOff val="60000"/>
            </a:schemeClr>
          </a:solidFill>
        </p:grpSpPr>
        <p:sp>
          <p:nvSpPr>
            <p:cNvPr id="467989" name="Rectangle 21"/>
            <p:cNvSpPr>
              <a:spLocks noChangeArrowheads="1"/>
            </p:cNvSpPr>
            <p:nvPr/>
          </p:nvSpPr>
          <p:spPr bwMode="auto">
            <a:xfrm>
              <a:off x="140" y="3558"/>
              <a:ext cx="583" cy="383"/>
            </a:xfrm>
            <a:prstGeom prst="rect">
              <a:avLst/>
            </a:prstGeom>
            <a:solidFill>
              <a:schemeClr val="accent4">
                <a:lumMod val="75000"/>
              </a:schemeClr>
            </a:solidFill>
            <a:ln w="12700" algn="ctr">
              <a:solidFill>
                <a:schemeClr val="accent2"/>
              </a:solidFill>
              <a:miter lim="800000"/>
              <a:headEnd/>
              <a:tailEnd/>
            </a:ln>
            <a:effectLst/>
          </p:spPr>
          <p:txBody>
            <a:bodyPr wrap="none" anchor="ctr"/>
            <a:lstStyle/>
            <a:p>
              <a:pPr algn="ctr" eaLnBrk="0" hangingPunct="0"/>
              <a:r>
                <a:rPr lang="en-US" sz="1400" dirty="0" err="1" smtClean="0">
                  <a:latin typeface="Arial" pitchFamily="34" charset="0"/>
                </a:rPr>
                <a:t>Agente</a:t>
              </a:r>
              <a:r>
                <a:rPr lang="en-US" sz="1400" dirty="0" smtClean="0">
                  <a:latin typeface="Arial" pitchFamily="34" charset="0"/>
                </a:rPr>
                <a:t/>
              </a:r>
              <a:br>
                <a:rPr lang="en-US" sz="1400" dirty="0" smtClean="0">
                  <a:latin typeface="Arial" pitchFamily="34" charset="0"/>
                </a:rPr>
              </a:br>
              <a:r>
                <a:rPr lang="en-US" sz="1400" dirty="0" smtClean="0">
                  <a:latin typeface="Arial" pitchFamily="34" charset="0"/>
                </a:rPr>
                <a:t>NAP </a:t>
              </a:r>
              <a:endParaRPr lang="en-US" sz="1400" dirty="0">
                <a:latin typeface="Arial" pitchFamily="34" charset="0"/>
              </a:endParaRPr>
            </a:p>
          </p:txBody>
        </p:sp>
        <p:sp>
          <p:nvSpPr>
            <p:cNvPr id="467991" name="Rectangle 23"/>
            <p:cNvSpPr>
              <a:spLocks noChangeArrowheads="1"/>
            </p:cNvSpPr>
            <p:nvPr/>
          </p:nvSpPr>
          <p:spPr bwMode="auto">
            <a:xfrm>
              <a:off x="810" y="3762"/>
              <a:ext cx="583" cy="167"/>
            </a:xfrm>
            <a:prstGeom prst="rect">
              <a:avLst/>
            </a:prstGeom>
            <a:solidFill>
              <a:schemeClr val="accent4">
                <a:lumMod val="75000"/>
              </a:schemeClr>
            </a:solidFill>
            <a:ln w="12700" algn="ctr">
              <a:solidFill>
                <a:schemeClr val="accent2"/>
              </a:solidFill>
              <a:miter lim="800000"/>
              <a:headEnd/>
              <a:tailEnd/>
            </a:ln>
            <a:effectLst/>
          </p:spPr>
          <p:txBody>
            <a:bodyPr wrap="none" anchor="ctr"/>
            <a:lstStyle/>
            <a:p>
              <a:pPr algn="ctr" eaLnBrk="0" hangingPunct="0"/>
              <a:r>
                <a:rPr lang="en-US" sz="1400" dirty="0">
                  <a:latin typeface="Arial" pitchFamily="34" charset="0"/>
                </a:rPr>
                <a:t>SHV</a:t>
              </a:r>
            </a:p>
          </p:txBody>
        </p:sp>
        <p:sp>
          <p:nvSpPr>
            <p:cNvPr id="467992" name="Rectangle 24"/>
            <p:cNvSpPr>
              <a:spLocks noChangeArrowheads="1"/>
            </p:cNvSpPr>
            <p:nvPr/>
          </p:nvSpPr>
          <p:spPr bwMode="auto">
            <a:xfrm>
              <a:off x="812" y="3552"/>
              <a:ext cx="583" cy="167"/>
            </a:xfrm>
            <a:prstGeom prst="rect">
              <a:avLst/>
            </a:prstGeom>
            <a:solidFill>
              <a:schemeClr val="accent4">
                <a:lumMod val="75000"/>
              </a:schemeClr>
            </a:solidFill>
            <a:ln w="12700" algn="ctr">
              <a:solidFill>
                <a:schemeClr val="accent2"/>
              </a:solidFill>
              <a:miter lim="800000"/>
              <a:headEnd/>
              <a:tailEnd/>
            </a:ln>
            <a:effectLst/>
          </p:spPr>
          <p:txBody>
            <a:bodyPr wrap="none" anchor="ctr"/>
            <a:lstStyle/>
            <a:p>
              <a:pPr algn="ctr" eaLnBrk="0" hangingPunct="0"/>
              <a:r>
                <a:rPr lang="en-US" sz="1400" dirty="0">
                  <a:latin typeface="Arial" pitchFamily="34" charset="0"/>
                </a:rPr>
                <a:t>SHV</a:t>
              </a:r>
            </a:p>
          </p:txBody>
        </p:sp>
      </p:grpSp>
      <p:sp>
        <p:nvSpPr>
          <p:cNvPr id="467994" name="Text Box 26"/>
          <p:cNvSpPr txBox="1">
            <a:spLocks noChangeArrowheads="1"/>
          </p:cNvSpPr>
          <p:nvPr/>
        </p:nvSpPr>
        <p:spPr bwMode="auto">
          <a:xfrm>
            <a:off x="3382963" y="1262063"/>
            <a:ext cx="2465387" cy="369328"/>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dirty="0">
                <a:latin typeface="Arial" pitchFamily="34" charset="0"/>
              </a:rPr>
              <a:t>TS Gateway</a:t>
            </a:r>
          </a:p>
        </p:txBody>
      </p:sp>
      <p:sp>
        <p:nvSpPr>
          <p:cNvPr id="467995" name="AutoShape 27"/>
          <p:cNvSpPr>
            <a:spLocks noChangeArrowheads="1"/>
          </p:cNvSpPr>
          <p:nvPr/>
        </p:nvSpPr>
        <p:spPr bwMode="auto">
          <a:xfrm>
            <a:off x="2628901" y="3219451"/>
            <a:ext cx="4486275" cy="581025"/>
          </a:xfrm>
          <a:prstGeom prst="rightArrowCallout">
            <a:avLst>
              <a:gd name="adj1" fmla="val 25000"/>
              <a:gd name="adj2" fmla="val 12500"/>
              <a:gd name="adj3" fmla="val 128689"/>
              <a:gd name="adj4" fmla="val 3611"/>
            </a:avLst>
          </a:prstGeom>
          <a:solidFill>
            <a:schemeClr val="tx2"/>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1436" tIns="45718" rIns="91436" bIns="45718" anchor="ctr"/>
          <a:lstStyle/>
          <a:p>
            <a:pPr algn="ctr" eaLnBrk="0" hangingPunct="0"/>
            <a:endParaRPr lang="en-US">
              <a:solidFill>
                <a:srgbClr val="FF0000"/>
              </a:solidFill>
              <a:effectLst>
                <a:outerShdw blurRad="38100" dist="38100" dir="2700000" algn="tl">
                  <a:srgbClr val="000000"/>
                </a:outerShdw>
              </a:effectLst>
              <a:latin typeface="Arial" pitchFamily="34" charset="0"/>
            </a:endParaRPr>
          </a:p>
        </p:txBody>
      </p:sp>
      <p:sp>
        <p:nvSpPr>
          <p:cNvPr id="467996" name="AutoShape 28"/>
          <p:cNvSpPr>
            <a:spLocks noChangeArrowheads="1"/>
          </p:cNvSpPr>
          <p:nvPr/>
        </p:nvSpPr>
        <p:spPr bwMode="auto">
          <a:xfrm>
            <a:off x="2668505" y="4578518"/>
            <a:ext cx="646690" cy="657225"/>
          </a:xfrm>
          <a:prstGeom prst="rightArrowCallout">
            <a:avLst>
              <a:gd name="adj1" fmla="val 25000"/>
              <a:gd name="adj2" fmla="val 12500"/>
              <a:gd name="adj3" fmla="val 21014"/>
              <a:gd name="adj4" fmla="val 3611"/>
            </a:avLst>
          </a:prstGeom>
          <a:solidFill>
            <a:schemeClr val="tx2"/>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1436" tIns="45718" rIns="91436" bIns="45718" anchor="ctr"/>
          <a:lstStyle/>
          <a:p>
            <a:pPr algn="ctr" eaLnBrk="0" hangingPunct="0"/>
            <a:endParaRPr lang="en-US">
              <a:solidFill>
                <a:srgbClr val="FF0000"/>
              </a:solidFill>
              <a:effectLst>
                <a:outerShdw blurRad="38100" dist="38100" dir="2700000" algn="tl">
                  <a:srgbClr val="000000"/>
                </a:outerShdw>
              </a:effectLst>
              <a:latin typeface="Arial" pitchFamily="34" charset="0"/>
            </a:endParaRPr>
          </a:p>
        </p:txBody>
      </p:sp>
      <p:sp>
        <p:nvSpPr>
          <p:cNvPr id="467997" name="AutoShape 29"/>
          <p:cNvSpPr>
            <a:spLocks noChangeArrowheads="1"/>
          </p:cNvSpPr>
          <p:nvPr/>
        </p:nvSpPr>
        <p:spPr bwMode="auto">
          <a:xfrm>
            <a:off x="2654301" y="3960813"/>
            <a:ext cx="962025" cy="414337"/>
          </a:xfrm>
          <a:prstGeom prst="rightArrowCallout">
            <a:avLst>
              <a:gd name="adj1" fmla="val 25000"/>
              <a:gd name="adj2" fmla="val 12500"/>
              <a:gd name="adj3" fmla="val 38697"/>
              <a:gd name="adj4" fmla="val 3611"/>
            </a:avLst>
          </a:prstGeom>
          <a:solidFill>
            <a:schemeClr val="tx2"/>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1436" tIns="45718" rIns="91436" bIns="45718" anchor="ctr"/>
          <a:lstStyle/>
          <a:p>
            <a:pPr algn="ctr" eaLnBrk="0" hangingPunct="0"/>
            <a:endParaRPr lang="en-US">
              <a:solidFill>
                <a:srgbClr val="FF0000"/>
              </a:solidFill>
              <a:effectLst>
                <a:outerShdw blurRad="38100" dist="38100" dir="2700000" algn="tl">
                  <a:srgbClr val="000000"/>
                </a:outerShdw>
              </a:effectLst>
              <a:latin typeface="Arial" pitchFamily="34" charset="0"/>
            </a:endParaRPr>
          </a:p>
        </p:txBody>
      </p:sp>
      <p:sp>
        <p:nvSpPr>
          <p:cNvPr id="467998" name="AutoShape 30"/>
          <p:cNvSpPr>
            <a:spLocks noChangeArrowheads="1"/>
          </p:cNvSpPr>
          <p:nvPr/>
        </p:nvSpPr>
        <p:spPr bwMode="auto">
          <a:xfrm>
            <a:off x="7486650" y="1885951"/>
            <a:ext cx="476250" cy="904875"/>
          </a:xfrm>
          <a:prstGeom prst="can">
            <a:avLst>
              <a:gd name="adj" fmla="val 47500"/>
            </a:avLst>
          </a:prstGeom>
          <a:solidFill>
            <a:schemeClr val="accent1"/>
          </a:solidFill>
          <a:ln w="12700">
            <a:solidFill>
              <a:schemeClr val="accent2"/>
            </a:solidFill>
            <a:round/>
            <a:headEnd/>
            <a:tailEnd/>
          </a:ln>
          <a:effectLst/>
        </p:spPr>
        <p:txBody>
          <a:bodyPr wrap="none" lIns="91436" tIns="45718" rIns="91436" bIns="45718" anchor="ctr"/>
          <a:lstStyle/>
          <a:p>
            <a:pPr algn="ctr" eaLnBrk="0" hangingPunct="0"/>
            <a:r>
              <a:rPr lang="en-US" sz="1400" dirty="0" err="1" smtClean="0">
                <a:latin typeface="Arial" pitchFamily="34" charset="0"/>
              </a:rPr>
              <a:t>Aplicación</a:t>
            </a:r>
            <a:r>
              <a:rPr lang="en-US" sz="1400" dirty="0" smtClean="0">
                <a:latin typeface="Arial" pitchFamily="34" charset="0"/>
              </a:rPr>
              <a:t/>
            </a:r>
            <a:br>
              <a:rPr lang="en-US" sz="1400" dirty="0" smtClean="0">
                <a:latin typeface="Arial" pitchFamily="34" charset="0"/>
              </a:rPr>
            </a:br>
            <a:r>
              <a:rPr lang="en-US" sz="1400" dirty="0" smtClean="0">
                <a:latin typeface="Arial" pitchFamily="34" charset="0"/>
              </a:rPr>
              <a:t>Excel</a:t>
            </a:r>
            <a:endParaRPr lang="en-US" sz="1400" dirty="0">
              <a:latin typeface="Arial" pitchFamily="34" charset="0"/>
            </a:endParaRPr>
          </a:p>
          <a:p>
            <a:pPr algn="ctr" eaLnBrk="0" hangingPunct="0"/>
            <a:endParaRPr lang="en-US" sz="1400" dirty="0">
              <a:latin typeface="Arial" pitchFamily="34" charset="0"/>
            </a:endParaRPr>
          </a:p>
        </p:txBody>
      </p:sp>
      <p:sp>
        <p:nvSpPr>
          <p:cNvPr id="467999" name="AutoShape 31"/>
          <p:cNvSpPr>
            <a:spLocks noChangeArrowheads="1"/>
          </p:cNvSpPr>
          <p:nvPr/>
        </p:nvSpPr>
        <p:spPr bwMode="auto">
          <a:xfrm rot="10800000">
            <a:off x="2619376" y="2190751"/>
            <a:ext cx="4467225" cy="5048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a:headEnd/>
            <a:tailEnd/>
          </a:ln>
        </p:spPr>
        <p:style>
          <a:lnRef idx="2">
            <a:schemeClr val="accent3">
              <a:shade val="50000"/>
            </a:schemeClr>
          </a:lnRef>
          <a:fillRef idx="1002">
            <a:schemeClr val="lt1"/>
          </a:fillRef>
          <a:effectRef idx="0">
            <a:schemeClr val="accent3"/>
          </a:effectRef>
          <a:fontRef idx="minor">
            <a:schemeClr val="lt1"/>
          </a:fontRef>
        </p:style>
        <p:txBody>
          <a:bodyPr wrap="none" lIns="91436" tIns="45718" rIns="91436" bIns="45718" anchor="ctr"/>
          <a:lstStyle/>
          <a:p>
            <a:endParaRPr lang="en-US" dirty="0"/>
          </a:p>
        </p:txBody>
      </p:sp>
      <p:sp>
        <p:nvSpPr>
          <p:cNvPr id="468000" name="Text Box 32"/>
          <p:cNvSpPr txBox="1">
            <a:spLocks noChangeArrowheads="1"/>
          </p:cNvSpPr>
          <p:nvPr/>
        </p:nvSpPr>
        <p:spPr bwMode="auto">
          <a:xfrm>
            <a:off x="3207327" y="4677147"/>
            <a:ext cx="609600" cy="369328"/>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dirty="0">
                <a:latin typeface="Arial" pitchFamily="34" charset="0"/>
              </a:rPr>
              <a:t>IIS</a:t>
            </a:r>
          </a:p>
        </p:txBody>
      </p:sp>
      <p:sp>
        <p:nvSpPr>
          <p:cNvPr id="468001" name="Text Box 33"/>
          <p:cNvSpPr txBox="1">
            <a:spLocks noChangeArrowheads="1"/>
          </p:cNvSpPr>
          <p:nvPr/>
        </p:nvSpPr>
        <p:spPr bwMode="auto">
          <a:xfrm>
            <a:off x="6678613" y="4097339"/>
            <a:ext cx="2465387" cy="353939"/>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sz="1700" dirty="0" err="1" smtClean="0">
                <a:latin typeface="Arial" pitchFamily="34" charset="0"/>
              </a:rPr>
              <a:t>Servidor</a:t>
            </a:r>
            <a:r>
              <a:rPr lang="en-US" sz="1700" dirty="0" smtClean="0">
                <a:latin typeface="Arial" pitchFamily="34" charset="0"/>
              </a:rPr>
              <a:t> NPS/IAS</a:t>
            </a:r>
            <a:endParaRPr lang="en-US" sz="1700" dirty="0">
              <a:latin typeface="Arial" pitchFamily="34" charset="0"/>
            </a:endParaRPr>
          </a:p>
        </p:txBody>
      </p:sp>
      <p:sp>
        <p:nvSpPr>
          <p:cNvPr id="468010" name="Text Box 42"/>
          <p:cNvSpPr txBox="1">
            <a:spLocks noChangeArrowheads="1"/>
          </p:cNvSpPr>
          <p:nvPr/>
        </p:nvSpPr>
        <p:spPr bwMode="auto">
          <a:xfrm>
            <a:off x="2676526" y="4572008"/>
            <a:ext cx="657225" cy="630938"/>
          </a:xfrm>
          <a:prstGeom prst="rect">
            <a:avLst/>
          </a:prstGeom>
          <a:noFill/>
          <a:ln w="12700" algn="ctr">
            <a:noFill/>
            <a:miter lim="800000"/>
            <a:headEnd/>
            <a:tailEnd/>
          </a:ln>
          <a:effectLst/>
        </p:spPr>
        <p:txBody>
          <a:bodyPr wrap="square" lIns="91436" tIns="45718" rIns="91436" bIns="45718">
            <a:spAutoFit/>
          </a:bodyPr>
          <a:lstStyle/>
          <a:p>
            <a:pPr algn="ctr" eaLnBrk="0" hangingPunct="0">
              <a:spcBef>
                <a:spcPct val="50000"/>
              </a:spcBef>
            </a:pPr>
            <a:r>
              <a:rPr lang="en-US" sz="1400" dirty="0">
                <a:solidFill>
                  <a:srgbClr val="FF0000"/>
                </a:solidFill>
                <a:effectLst>
                  <a:outerShdw blurRad="38100" dist="38100" dir="2700000" algn="tl">
                    <a:srgbClr val="000000"/>
                  </a:outerShdw>
                </a:effectLst>
                <a:latin typeface="Arial" pitchFamily="34" charset="0"/>
              </a:rPr>
              <a:t>port</a:t>
            </a:r>
          </a:p>
          <a:p>
            <a:pPr algn="ctr" eaLnBrk="0" hangingPunct="0">
              <a:spcBef>
                <a:spcPct val="50000"/>
              </a:spcBef>
            </a:pPr>
            <a:r>
              <a:rPr lang="en-US" sz="1400" dirty="0">
                <a:solidFill>
                  <a:srgbClr val="FF0000"/>
                </a:solidFill>
                <a:effectLst>
                  <a:outerShdw blurRad="38100" dist="38100" dir="2700000" algn="tl">
                    <a:srgbClr val="000000"/>
                  </a:outerShdw>
                </a:effectLst>
                <a:latin typeface="Arial" pitchFamily="34" charset="0"/>
              </a:rPr>
              <a:t>443</a:t>
            </a:r>
          </a:p>
        </p:txBody>
      </p:sp>
      <p:sp>
        <p:nvSpPr>
          <p:cNvPr id="468011" name="Text Box 43"/>
          <p:cNvSpPr txBox="1">
            <a:spLocks noChangeArrowheads="1"/>
          </p:cNvSpPr>
          <p:nvPr/>
        </p:nvSpPr>
        <p:spPr bwMode="auto">
          <a:xfrm>
            <a:off x="6362701" y="3200401"/>
            <a:ext cx="657225" cy="630938"/>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sz="1400" dirty="0">
                <a:solidFill>
                  <a:srgbClr val="FF0000"/>
                </a:solidFill>
                <a:effectLst>
                  <a:outerShdw blurRad="38100" dist="38100" dir="2700000" algn="tl">
                    <a:srgbClr val="000000"/>
                  </a:outerShdw>
                </a:effectLst>
                <a:latin typeface="Arial" pitchFamily="34" charset="0"/>
              </a:rPr>
              <a:t>port</a:t>
            </a:r>
          </a:p>
          <a:p>
            <a:pPr algn="ctr" eaLnBrk="0" hangingPunct="0">
              <a:spcBef>
                <a:spcPct val="50000"/>
              </a:spcBef>
            </a:pPr>
            <a:r>
              <a:rPr lang="en-US" sz="1400" dirty="0" smtClean="0">
                <a:solidFill>
                  <a:srgbClr val="FF0000"/>
                </a:solidFill>
                <a:effectLst>
                  <a:outerShdw blurRad="38100" dist="38100" dir="2700000" algn="tl">
                    <a:srgbClr val="000000"/>
                  </a:outerShdw>
                </a:effectLst>
                <a:latin typeface="Arial" pitchFamily="34" charset="0"/>
              </a:rPr>
              <a:t>3389</a:t>
            </a:r>
            <a:endParaRPr lang="en-US" sz="1400" dirty="0">
              <a:solidFill>
                <a:srgbClr val="FF0000"/>
              </a:solidFill>
              <a:effectLst>
                <a:outerShdw blurRad="38100" dist="38100" dir="2700000" algn="tl">
                  <a:srgbClr val="000000"/>
                </a:outerShdw>
              </a:effectLst>
              <a:latin typeface="Arial" pitchFamily="34" charset="0"/>
            </a:endParaRPr>
          </a:p>
        </p:txBody>
      </p:sp>
      <p:cxnSp>
        <p:nvCxnSpPr>
          <p:cNvPr id="47" name="Straight Arrow Connector 46"/>
          <p:cNvCxnSpPr>
            <a:stCxn id="467983" idx="1"/>
            <a:endCxn id="467989" idx="0"/>
          </p:cNvCxnSpPr>
          <p:nvPr/>
        </p:nvCxnSpPr>
        <p:spPr bwMode="auto">
          <a:xfrm rot="10800000" flipV="1">
            <a:off x="530225" y="4218782"/>
            <a:ext cx="609600" cy="142954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4450" cap="flat" cmpd="sng" algn="ctr">
            <a:solidFill>
              <a:schemeClr val="tx1"/>
            </a:solidFill>
            <a:prstDash val="solid"/>
            <a:round/>
            <a:headEnd type="none" w="med" len="med"/>
            <a:tailEnd type="arrow"/>
          </a:ln>
          <a:effectLst/>
        </p:spPr>
      </p:cxnSp>
      <p:cxnSp>
        <p:nvCxnSpPr>
          <p:cNvPr id="48" name="Straight Arrow Connector 47"/>
          <p:cNvCxnSpPr>
            <a:stCxn id="467987" idx="3"/>
            <a:endCxn id="468008" idx="1"/>
          </p:cNvCxnSpPr>
          <p:nvPr/>
        </p:nvCxnSpPr>
        <p:spPr bwMode="auto">
          <a:xfrm>
            <a:off x="6148127" y="4272397"/>
            <a:ext cx="828937" cy="40437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4450" cap="flat" cmpd="sng" algn="ctr">
            <a:solidFill>
              <a:schemeClr val="tx1"/>
            </a:solidFill>
            <a:prstDash val="solid"/>
            <a:round/>
            <a:headEnd type="none" w="med" len="med"/>
            <a:tailEnd type="arrow"/>
          </a:ln>
          <a:effectLst/>
        </p:spPr>
      </p:cxnSp>
    </p:spTree>
    <p:custDataLst>
      <p:tags r:id="rId2"/>
    </p:custDataLst>
  </p:cSld>
  <p:clrMapOvr>
    <a:masterClrMapping/>
  </p:clrMapOvr>
  <p:transition advTm="17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7972"/>
                                        </p:tgtEl>
                                        <p:attrNameLst>
                                          <p:attrName>style.visibility</p:attrName>
                                        </p:attrNameLst>
                                      </p:cBhvr>
                                      <p:to>
                                        <p:strVal val="visible"/>
                                      </p:to>
                                    </p:set>
                                    <p:anim calcmode="lin" valueType="num">
                                      <p:cBhvr additive="base">
                                        <p:cTn id="7" dur="500" fill="hold"/>
                                        <p:tgtEl>
                                          <p:spTgt spid="467972"/>
                                        </p:tgtEl>
                                        <p:attrNameLst>
                                          <p:attrName>ppt_x</p:attrName>
                                        </p:attrNameLst>
                                      </p:cBhvr>
                                      <p:tavLst>
                                        <p:tav tm="0">
                                          <p:val>
                                            <p:strVal val="#ppt_x"/>
                                          </p:val>
                                        </p:tav>
                                        <p:tav tm="100000">
                                          <p:val>
                                            <p:strVal val="#ppt_x"/>
                                          </p:val>
                                        </p:tav>
                                      </p:tavLst>
                                    </p:anim>
                                    <p:anim calcmode="lin" valueType="num">
                                      <p:cBhvr additive="base">
                                        <p:cTn id="8" dur="500" fill="hold"/>
                                        <p:tgtEl>
                                          <p:spTgt spid="4679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7973"/>
                                        </p:tgtEl>
                                        <p:attrNameLst>
                                          <p:attrName>style.visibility</p:attrName>
                                        </p:attrNameLst>
                                      </p:cBhvr>
                                      <p:to>
                                        <p:strVal val="visible"/>
                                      </p:to>
                                    </p:set>
                                    <p:anim calcmode="lin" valueType="num">
                                      <p:cBhvr additive="base">
                                        <p:cTn id="11" dur="500" fill="hold"/>
                                        <p:tgtEl>
                                          <p:spTgt spid="467973"/>
                                        </p:tgtEl>
                                        <p:attrNameLst>
                                          <p:attrName>ppt_x</p:attrName>
                                        </p:attrNameLst>
                                      </p:cBhvr>
                                      <p:tavLst>
                                        <p:tav tm="0">
                                          <p:val>
                                            <p:strVal val="#ppt_x"/>
                                          </p:val>
                                        </p:tav>
                                        <p:tav tm="100000">
                                          <p:val>
                                            <p:strVal val="#ppt_x"/>
                                          </p:val>
                                        </p:tav>
                                      </p:tavLst>
                                    </p:anim>
                                    <p:anim calcmode="lin" valueType="num">
                                      <p:cBhvr additive="base">
                                        <p:cTn id="12" dur="500" fill="hold"/>
                                        <p:tgtEl>
                                          <p:spTgt spid="4679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7974"/>
                                        </p:tgtEl>
                                        <p:attrNameLst>
                                          <p:attrName>style.visibility</p:attrName>
                                        </p:attrNameLst>
                                      </p:cBhvr>
                                      <p:to>
                                        <p:strVal val="visible"/>
                                      </p:to>
                                    </p:set>
                                    <p:anim calcmode="lin" valueType="num">
                                      <p:cBhvr additive="base">
                                        <p:cTn id="15" dur="500" fill="hold"/>
                                        <p:tgtEl>
                                          <p:spTgt spid="467974"/>
                                        </p:tgtEl>
                                        <p:attrNameLst>
                                          <p:attrName>ppt_x</p:attrName>
                                        </p:attrNameLst>
                                      </p:cBhvr>
                                      <p:tavLst>
                                        <p:tav tm="0">
                                          <p:val>
                                            <p:strVal val="#ppt_x"/>
                                          </p:val>
                                        </p:tav>
                                        <p:tav tm="100000">
                                          <p:val>
                                            <p:strVal val="#ppt_x"/>
                                          </p:val>
                                        </p:tav>
                                      </p:tavLst>
                                    </p:anim>
                                    <p:anim calcmode="lin" valueType="num">
                                      <p:cBhvr additive="base">
                                        <p:cTn id="16" dur="500" fill="hold"/>
                                        <p:tgtEl>
                                          <p:spTgt spid="4679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7975"/>
                                        </p:tgtEl>
                                        <p:attrNameLst>
                                          <p:attrName>style.visibility</p:attrName>
                                        </p:attrNameLst>
                                      </p:cBhvr>
                                      <p:to>
                                        <p:strVal val="visible"/>
                                      </p:to>
                                    </p:set>
                                    <p:anim calcmode="lin" valueType="num">
                                      <p:cBhvr additive="base">
                                        <p:cTn id="19" dur="500" fill="hold"/>
                                        <p:tgtEl>
                                          <p:spTgt spid="467975"/>
                                        </p:tgtEl>
                                        <p:attrNameLst>
                                          <p:attrName>ppt_x</p:attrName>
                                        </p:attrNameLst>
                                      </p:cBhvr>
                                      <p:tavLst>
                                        <p:tav tm="0">
                                          <p:val>
                                            <p:strVal val="#ppt_x"/>
                                          </p:val>
                                        </p:tav>
                                        <p:tav tm="100000">
                                          <p:val>
                                            <p:strVal val="#ppt_x"/>
                                          </p:val>
                                        </p:tav>
                                      </p:tavLst>
                                    </p:anim>
                                    <p:anim calcmode="lin" valueType="num">
                                      <p:cBhvr additive="base">
                                        <p:cTn id="20" dur="500" fill="hold"/>
                                        <p:tgtEl>
                                          <p:spTgt spid="46797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7987"/>
                                        </p:tgtEl>
                                        <p:attrNameLst>
                                          <p:attrName>style.visibility</p:attrName>
                                        </p:attrNameLst>
                                      </p:cBhvr>
                                      <p:to>
                                        <p:strVal val="visible"/>
                                      </p:to>
                                    </p:set>
                                    <p:anim calcmode="lin" valueType="num">
                                      <p:cBhvr additive="base">
                                        <p:cTn id="23" dur="500" fill="hold"/>
                                        <p:tgtEl>
                                          <p:spTgt spid="467987"/>
                                        </p:tgtEl>
                                        <p:attrNameLst>
                                          <p:attrName>ppt_x</p:attrName>
                                        </p:attrNameLst>
                                      </p:cBhvr>
                                      <p:tavLst>
                                        <p:tav tm="0">
                                          <p:val>
                                            <p:strVal val="#ppt_x"/>
                                          </p:val>
                                        </p:tav>
                                        <p:tav tm="100000">
                                          <p:val>
                                            <p:strVal val="#ppt_x"/>
                                          </p:val>
                                        </p:tav>
                                      </p:tavLst>
                                    </p:anim>
                                    <p:anim calcmode="lin" valueType="num">
                                      <p:cBhvr additive="base">
                                        <p:cTn id="24" dur="500" fill="hold"/>
                                        <p:tgtEl>
                                          <p:spTgt spid="4679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7994"/>
                                        </p:tgtEl>
                                        <p:attrNameLst>
                                          <p:attrName>style.visibility</p:attrName>
                                        </p:attrNameLst>
                                      </p:cBhvr>
                                      <p:to>
                                        <p:strVal val="visible"/>
                                      </p:to>
                                    </p:set>
                                    <p:anim calcmode="lin" valueType="num">
                                      <p:cBhvr additive="base">
                                        <p:cTn id="27" dur="500" fill="hold"/>
                                        <p:tgtEl>
                                          <p:spTgt spid="467994"/>
                                        </p:tgtEl>
                                        <p:attrNameLst>
                                          <p:attrName>ppt_x</p:attrName>
                                        </p:attrNameLst>
                                      </p:cBhvr>
                                      <p:tavLst>
                                        <p:tav tm="0">
                                          <p:val>
                                            <p:strVal val="#ppt_x"/>
                                          </p:val>
                                        </p:tav>
                                        <p:tav tm="100000">
                                          <p:val>
                                            <p:strVal val="#ppt_x"/>
                                          </p:val>
                                        </p:tav>
                                      </p:tavLst>
                                    </p:anim>
                                    <p:anim calcmode="lin" valueType="num">
                                      <p:cBhvr additive="base">
                                        <p:cTn id="28" dur="500" fill="hold"/>
                                        <p:tgtEl>
                                          <p:spTgt spid="46799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8000"/>
                                        </p:tgtEl>
                                        <p:attrNameLst>
                                          <p:attrName>style.visibility</p:attrName>
                                        </p:attrNameLst>
                                      </p:cBhvr>
                                      <p:to>
                                        <p:strVal val="visible"/>
                                      </p:to>
                                    </p:set>
                                    <p:anim calcmode="lin" valueType="num">
                                      <p:cBhvr additive="base">
                                        <p:cTn id="31" dur="500" fill="hold"/>
                                        <p:tgtEl>
                                          <p:spTgt spid="468000"/>
                                        </p:tgtEl>
                                        <p:attrNameLst>
                                          <p:attrName>ppt_x</p:attrName>
                                        </p:attrNameLst>
                                      </p:cBhvr>
                                      <p:tavLst>
                                        <p:tav tm="0">
                                          <p:val>
                                            <p:strVal val="#ppt_x"/>
                                          </p:val>
                                        </p:tav>
                                        <p:tav tm="100000">
                                          <p:val>
                                            <p:strVal val="#ppt_x"/>
                                          </p:val>
                                        </p:tav>
                                      </p:tavLst>
                                    </p:anim>
                                    <p:anim calcmode="lin" valueType="num">
                                      <p:cBhvr additive="base">
                                        <p:cTn id="32" dur="500" fill="hold"/>
                                        <p:tgtEl>
                                          <p:spTgt spid="46800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7996"/>
                                        </p:tgtEl>
                                        <p:attrNameLst>
                                          <p:attrName>style.visibility</p:attrName>
                                        </p:attrNameLst>
                                      </p:cBhvr>
                                      <p:to>
                                        <p:strVal val="visible"/>
                                      </p:to>
                                    </p:set>
                                    <p:anim calcmode="lin" valueType="num">
                                      <p:cBhvr additive="base">
                                        <p:cTn id="35" dur="500" fill="hold"/>
                                        <p:tgtEl>
                                          <p:spTgt spid="467996"/>
                                        </p:tgtEl>
                                        <p:attrNameLst>
                                          <p:attrName>ppt_x</p:attrName>
                                        </p:attrNameLst>
                                      </p:cBhvr>
                                      <p:tavLst>
                                        <p:tav tm="0">
                                          <p:val>
                                            <p:strVal val="#ppt_x"/>
                                          </p:val>
                                        </p:tav>
                                        <p:tav tm="100000">
                                          <p:val>
                                            <p:strVal val="#ppt_x"/>
                                          </p:val>
                                        </p:tav>
                                      </p:tavLst>
                                    </p:anim>
                                    <p:anim calcmode="lin" valueType="num">
                                      <p:cBhvr additive="base">
                                        <p:cTn id="36" dur="500" fill="hold"/>
                                        <p:tgtEl>
                                          <p:spTgt spid="46799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8010"/>
                                        </p:tgtEl>
                                        <p:attrNameLst>
                                          <p:attrName>style.visibility</p:attrName>
                                        </p:attrNameLst>
                                      </p:cBhvr>
                                      <p:to>
                                        <p:strVal val="visible"/>
                                      </p:to>
                                    </p:set>
                                    <p:anim calcmode="lin" valueType="num">
                                      <p:cBhvr additive="base">
                                        <p:cTn id="39" dur="500" fill="hold"/>
                                        <p:tgtEl>
                                          <p:spTgt spid="468010"/>
                                        </p:tgtEl>
                                        <p:attrNameLst>
                                          <p:attrName>ppt_x</p:attrName>
                                        </p:attrNameLst>
                                      </p:cBhvr>
                                      <p:tavLst>
                                        <p:tav tm="0">
                                          <p:val>
                                            <p:strVal val="#ppt_x"/>
                                          </p:val>
                                        </p:tav>
                                        <p:tav tm="100000">
                                          <p:val>
                                            <p:strVal val="#ppt_x"/>
                                          </p:val>
                                        </p:tav>
                                      </p:tavLst>
                                    </p:anim>
                                    <p:anim calcmode="lin" valueType="num">
                                      <p:cBhvr additive="base">
                                        <p:cTn id="40" dur="500" fill="hold"/>
                                        <p:tgtEl>
                                          <p:spTgt spid="4680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7981"/>
                                        </p:tgtEl>
                                        <p:attrNameLst>
                                          <p:attrName>style.visibility</p:attrName>
                                        </p:attrNameLst>
                                      </p:cBhvr>
                                      <p:to>
                                        <p:strVal val="visible"/>
                                      </p:to>
                                    </p:set>
                                    <p:anim calcmode="lin" valueType="num">
                                      <p:cBhvr additive="base">
                                        <p:cTn id="43" dur="500" fill="hold"/>
                                        <p:tgtEl>
                                          <p:spTgt spid="467981"/>
                                        </p:tgtEl>
                                        <p:attrNameLst>
                                          <p:attrName>ppt_x</p:attrName>
                                        </p:attrNameLst>
                                      </p:cBhvr>
                                      <p:tavLst>
                                        <p:tav tm="0">
                                          <p:val>
                                            <p:strVal val="#ppt_x"/>
                                          </p:val>
                                        </p:tav>
                                        <p:tav tm="100000">
                                          <p:val>
                                            <p:strVal val="#ppt_x"/>
                                          </p:val>
                                        </p:tav>
                                      </p:tavLst>
                                    </p:anim>
                                    <p:anim calcmode="lin" valueType="num">
                                      <p:cBhvr additive="base">
                                        <p:cTn id="44" dur="500" fill="hold"/>
                                        <p:tgtEl>
                                          <p:spTgt spid="46798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7982"/>
                                        </p:tgtEl>
                                        <p:attrNameLst>
                                          <p:attrName>style.visibility</p:attrName>
                                        </p:attrNameLst>
                                      </p:cBhvr>
                                      <p:to>
                                        <p:strVal val="visible"/>
                                      </p:to>
                                    </p:set>
                                    <p:anim calcmode="lin" valueType="num">
                                      <p:cBhvr additive="base">
                                        <p:cTn id="47" dur="500" fill="hold"/>
                                        <p:tgtEl>
                                          <p:spTgt spid="467982"/>
                                        </p:tgtEl>
                                        <p:attrNameLst>
                                          <p:attrName>ppt_x</p:attrName>
                                        </p:attrNameLst>
                                      </p:cBhvr>
                                      <p:tavLst>
                                        <p:tav tm="0">
                                          <p:val>
                                            <p:strVal val="#ppt_x"/>
                                          </p:val>
                                        </p:tav>
                                        <p:tav tm="100000">
                                          <p:val>
                                            <p:strVal val="#ppt_x"/>
                                          </p:val>
                                        </p:tav>
                                      </p:tavLst>
                                    </p:anim>
                                    <p:anim calcmode="lin" valueType="num">
                                      <p:cBhvr additive="base">
                                        <p:cTn id="48" dur="500" fill="hold"/>
                                        <p:tgtEl>
                                          <p:spTgt spid="46798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7983"/>
                                        </p:tgtEl>
                                        <p:attrNameLst>
                                          <p:attrName>style.visibility</p:attrName>
                                        </p:attrNameLst>
                                      </p:cBhvr>
                                      <p:to>
                                        <p:strVal val="visible"/>
                                      </p:to>
                                    </p:set>
                                    <p:anim calcmode="lin" valueType="num">
                                      <p:cBhvr additive="base">
                                        <p:cTn id="51" dur="500" fill="hold"/>
                                        <p:tgtEl>
                                          <p:spTgt spid="467983"/>
                                        </p:tgtEl>
                                        <p:attrNameLst>
                                          <p:attrName>ppt_x</p:attrName>
                                        </p:attrNameLst>
                                      </p:cBhvr>
                                      <p:tavLst>
                                        <p:tav tm="0">
                                          <p:val>
                                            <p:strVal val="#ppt_x"/>
                                          </p:val>
                                        </p:tav>
                                        <p:tav tm="100000">
                                          <p:val>
                                            <p:strVal val="#ppt_x"/>
                                          </p:val>
                                        </p:tav>
                                      </p:tavLst>
                                    </p:anim>
                                    <p:anim calcmode="lin" valueType="num">
                                      <p:cBhvr additive="base">
                                        <p:cTn id="52" dur="500" fill="hold"/>
                                        <p:tgtEl>
                                          <p:spTgt spid="46798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7997"/>
                                        </p:tgtEl>
                                        <p:attrNameLst>
                                          <p:attrName>style.visibility</p:attrName>
                                        </p:attrNameLst>
                                      </p:cBhvr>
                                      <p:to>
                                        <p:strVal val="visible"/>
                                      </p:to>
                                    </p:set>
                                    <p:anim calcmode="lin" valueType="num">
                                      <p:cBhvr additive="base">
                                        <p:cTn id="55" dur="500" fill="hold"/>
                                        <p:tgtEl>
                                          <p:spTgt spid="467997"/>
                                        </p:tgtEl>
                                        <p:attrNameLst>
                                          <p:attrName>ppt_x</p:attrName>
                                        </p:attrNameLst>
                                      </p:cBhvr>
                                      <p:tavLst>
                                        <p:tav tm="0">
                                          <p:val>
                                            <p:strVal val="#ppt_x"/>
                                          </p:val>
                                        </p:tav>
                                        <p:tav tm="100000">
                                          <p:val>
                                            <p:strVal val="#ppt_x"/>
                                          </p:val>
                                        </p:tav>
                                      </p:tavLst>
                                    </p:anim>
                                    <p:anim calcmode="lin" valueType="num">
                                      <p:cBhvr additive="base">
                                        <p:cTn id="56" dur="500" fill="hold"/>
                                        <p:tgtEl>
                                          <p:spTgt spid="46799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68005"/>
                                        </p:tgtEl>
                                        <p:attrNameLst>
                                          <p:attrName>style.visibility</p:attrName>
                                        </p:attrNameLst>
                                      </p:cBhvr>
                                      <p:to>
                                        <p:strVal val="visible"/>
                                      </p:to>
                                    </p:set>
                                    <p:animEffect transition="in" filter="blinds(horizontal)">
                                      <p:cBhvr>
                                        <p:cTn id="61" dur="500"/>
                                        <p:tgtEl>
                                          <p:spTgt spid="468005"/>
                                        </p:tgtEl>
                                      </p:cBhvr>
                                    </p:animEffect>
                                  </p:childTnLst>
                                </p:cTn>
                              </p:par>
                              <p:par>
                                <p:cTn id="62" presetID="2" presetClass="entr" presetSubtype="4"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8001"/>
                                        </p:tgtEl>
                                        <p:attrNameLst>
                                          <p:attrName>style.visibility</p:attrName>
                                        </p:attrNameLst>
                                      </p:cBhvr>
                                      <p:to>
                                        <p:strVal val="visible"/>
                                      </p:to>
                                    </p:set>
                                    <p:anim calcmode="lin" valueType="num">
                                      <p:cBhvr additive="base">
                                        <p:cTn id="72" dur="500" fill="hold"/>
                                        <p:tgtEl>
                                          <p:spTgt spid="468001"/>
                                        </p:tgtEl>
                                        <p:attrNameLst>
                                          <p:attrName>ppt_x</p:attrName>
                                        </p:attrNameLst>
                                      </p:cBhvr>
                                      <p:tavLst>
                                        <p:tav tm="0">
                                          <p:val>
                                            <p:strVal val="#ppt_x"/>
                                          </p:val>
                                        </p:tav>
                                        <p:tav tm="100000">
                                          <p:val>
                                            <p:strVal val="#ppt_x"/>
                                          </p:val>
                                        </p:tav>
                                      </p:tavLst>
                                    </p:anim>
                                    <p:anim calcmode="lin" valueType="num">
                                      <p:cBhvr additive="base">
                                        <p:cTn id="73" dur="500" fill="hold"/>
                                        <p:tgtEl>
                                          <p:spTgt spid="468001"/>
                                        </p:tgtEl>
                                        <p:attrNameLst>
                                          <p:attrName>ppt_y</p:attrName>
                                        </p:attrNameLst>
                                      </p:cBhvr>
                                      <p:tavLst>
                                        <p:tav tm="0">
                                          <p:val>
                                            <p:strVal val="1+#ppt_h/2"/>
                                          </p:val>
                                        </p:tav>
                                        <p:tav tm="100000">
                                          <p:val>
                                            <p:strVal val="#ppt_y"/>
                                          </p:val>
                                        </p:tav>
                                      </p:tavLst>
                                    </p:anim>
                                  </p:childTnLst>
                                </p:cTn>
                              </p:par>
                              <p:par>
                                <p:cTn id="74" presetID="3" presetClass="entr" presetSubtype="10" fill="hold" nodeType="withEffect">
                                  <p:stCondLst>
                                    <p:cond delay="0"/>
                                  </p:stCondLst>
                                  <p:childTnLst>
                                    <p:set>
                                      <p:cBhvr>
                                        <p:cTn id="75" dur="1" fill="hold">
                                          <p:stCondLst>
                                            <p:cond delay="0"/>
                                          </p:stCondLst>
                                        </p:cTn>
                                        <p:tgtEl>
                                          <p:spTgt spid="468006"/>
                                        </p:tgtEl>
                                        <p:attrNameLst>
                                          <p:attrName>style.visibility</p:attrName>
                                        </p:attrNameLst>
                                      </p:cBhvr>
                                      <p:to>
                                        <p:strVal val="visible"/>
                                      </p:to>
                                    </p:set>
                                    <p:animEffect transition="in" filter="blinds(horizontal)">
                                      <p:cBhvr>
                                        <p:cTn id="76" dur="500"/>
                                        <p:tgtEl>
                                          <p:spTgt spid="468006"/>
                                        </p:tgtEl>
                                      </p:cBhvr>
                                    </p:animEffect>
                                  </p:childTnLst>
                                </p:cTn>
                              </p:par>
                              <p:par>
                                <p:cTn id="77" presetID="3" presetClass="entr" presetSubtype="10" fill="hold" nodeType="withEffect">
                                  <p:stCondLst>
                                    <p:cond delay="0"/>
                                  </p:stCondLst>
                                  <p:childTnLst>
                                    <p:set>
                                      <p:cBhvr>
                                        <p:cTn id="78" dur="1" fill="hold">
                                          <p:stCondLst>
                                            <p:cond delay="0"/>
                                          </p:stCondLst>
                                        </p:cTn>
                                        <p:tgtEl>
                                          <p:spTgt spid="468007"/>
                                        </p:tgtEl>
                                        <p:attrNameLst>
                                          <p:attrName>style.visibility</p:attrName>
                                        </p:attrNameLst>
                                      </p:cBhvr>
                                      <p:to>
                                        <p:strVal val="visible"/>
                                      </p:to>
                                    </p:set>
                                    <p:animEffect transition="in" filter="blinds(horizontal)">
                                      <p:cBhvr>
                                        <p:cTn id="79" dur="500"/>
                                        <p:tgtEl>
                                          <p:spTgt spid="468007"/>
                                        </p:tgtEl>
                                      </p:cBhvr>
                                    </p:animEffect>
                                  </p:childTnLst>
                                </p:cTn>
                              </p:par>
                              <p:par>
                                <p:cTn id="80" presetID="3" presetClass="entr" presetSubtype="10"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linds(horizontal)">
                                      <p:cBhvr>
                                        <p:cTn id="82" dur="500"/>
                                        <p:tgtEl>
                                          <p:spTgt spid="47"/>
                                        </p:tgtEl>
                                      </p:cBhvr>
                                    </p:animEffect>
                                  </p:childTnLst>
                                </p:cTn>
                              </p:par>
                              <p:par>
                                <p:cTn id="83" presetID="3" presetClass="entr" presetSubtype="10" fill="hold" nodeType="withEffect">
                                  <p:stCondLst>
                                    <p:cond delay="0"/>
                                  </p:stCondLst>
                                  <p:childTnLst>
                                    <p:set>
                                      <p:cBhvr>
                                        <p:cTn id="84" dur="1" fill="hold">
                                          <p:stCondLst>
                                            <p:cond delay="0"/>
                                          </p:stCondLst>
                                        </p:cTn>
                                        <p:tgtEl>
                                          <p:spTgt spid="468008"/>
                                        </p:tgtEl>
                                        <p:attrNameLst>
                                          <p:attrName>style.visibility</p:attrName>
                                        </p:attrNameLst>
                                      </p:cBhvr>
                                      <p:to>
                                        <p:strVal val="visible"/>
                                      </p:to>
                                    </p:set>
                                    <p:animEffect transition="in" filter="blinds(horizontal)">
                                      <p:cBhvr>
                                        <p:cTn id="85" dur="500"/>
                                        <p:tgtEl>
                                          <p:spTgt spid="468008"/>
                                        </p:tgtEl>
                                      </p:cBhvr>
                                    </p:animEffect>
                                  </p:childTnLst>
                                </p:cTn>
                              </p:par>
                              <p:par>
                                <p:cTn id="86" presetID="3" presetClass="entr" presetSubtype="1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linds(horizont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005" grpId="0" animBg="1"/>
      <p:bldP spid="467972" grpId="0" animBg="1"/>
      <p:bldP spid="467973" grpId="0" animBg="1"/>
      <p:bldP spid="467974" grpId="0" animBg="1"/>
      <p:bldP spid="467975" grpId="0" animBg="1"/>
      <p:bldP spid="467981" grpId="0" animBg="1"/>
      <p:bldP spid="467982" grpId="0" animBg="1"/>
      <p:bldP spid="467983" grpId="0" animBg="1"/>
      <p:bldP spid="467987" grpId="0" animBg="1"/>
      <p:bldP spid="467994" grpId="0"/>
      <p:bldP spid="467996" grpId="0" animBg="1"/>
      <p:bldP spid="467997" grpId="0" animBg="1"/>
      <p:bldP spid="468000" grpId="0"/>
      <p:bldP spid="468001" grpId="0"/>
      <p:bldP spid="4680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lstStyle/>
          <a:p>
            <a:pPr>
              <a:defRPr/>
            </a:pPr>
            <a:r>
              <a:rPr lang="es-ES" dirty="0" smtClean="0"/>
              <a:t>Seguridad Fuerte</a:t>
            </a:r>
          </a:p>
        </p:txBody>
      </p:sp>
      <p:sp>
        <p:nvSpPr>
          <p:cNvPr id="44035" name="Rectangle 7"/>
          <p:cNvSpPr>
            <a:spLocks noGrp="1" noChangeArrowheads="1"/>
          </p:cNvSpPr>
          <p:nvPr>
            <p:ph idx="1"/>
          </p:nvPr>
        </p:nvSpPr>
        <p:spPr>
          <a:xfrm>
            <a:off x="428596" y="1000108"/>
            <a:ext cx="8501122" cy="5269135"/>
          </a:xfrm>
        </p:spPr>
        <p:txBody>
          <a:bodyPr/>
          <a:lstStyle/>
          <a:p>
            <a:pPr>
              <a:defRPr/>
            </a:pPr>
            <a:r>
              <a:rPr lang="es-ES" dirty="0" smtClean="0"/>
              <a:t>Autenticación mediante contraseña o </a:t>
            </a:r>
            <a:r>
              <a:rPr lang="es-ES" dirty="0" err="1" smtClean="0"/>
              <a:t>smartcards</a:t>
            </a:r>
            <a:endParaRPr lang="es-ES" dirty="0" smtClean="0"/>
          </a:p>
          <a:p>
            <a:pPr>
              <a:defRPr/>
            </a:pPr>
            <a:r>
              <a:rPr lang="es-ES" dirty="0" smtClean="0"/>
              <a:t>Usa cifrado estándar de la industria (SSL, HTTPS)</a:t>
            </a:r>
          </a:p>
          <a:p>
            <a:pPr>
              <a:defRPr/>
            </a:pPr>
            <a:r>
              <a:rPr lang="es-ES" dirty="0" smtClean="0"/>
              <a:t>El tráfico RDP sigue cifrado de extremo a extremo desde el cliente al servidor</a:t>
            </a:r>
          </a:p>
          <a:p>
            <a:pPr>
              <a:defRPr/>
            </a:pPr>
            <a:r>
              <a:rPr lang="es-ES" dirty="0" smtClean="0"/>
              <a:t>La salud del equipo cliente se puede chequear mediante NAP</a:t>
            </a:r>
          </a:p>
          <a:p>
            <a:pPr>
              <a:defRPr/>
            </a:pPr>
            <a:r>
              <a:rPr lang="es-ES" dirty="0" smtClean="0"/>
              <a:t>Se puede terminar el trafico SSL en dispositivos intermedios para detectar intrusiones o filtrar en la DMZ</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218795"/>
          </a:xfrm>
        </p:spPr>
        <p:txBody>
          <a:bodyPr/>
          <a:lstStyle/>
          <a:p>
            <a:r>
              <a:rPr lang="es-ES" dirty="0" smtClean="0"/>
              <a:t>Despliegue</a:t>
            </a:r>
            <a:br>
              <a:rPr lang="es-ES" dirty="0" smtClean="0"/>
            </a:br>
            <a:r>
              <a:rPr lang="es-ES" sz="4000" dirty="0" smtClean="0">
                <a:solidFill>
                  <a:schemeClr val="tx1"/>
                </a:solidFill>
              </a:rPr>
              <a:t>Instalación</a:t>
            </a:r>
            <a:endParaRPr lang="es-ES" dirty="0">
              <a:solidFill>
                <a:schemeClr val="tx1"/>
              </a:solidFill>
            </a:endParaRPr>
          </a:p>
        </p:txBody>
      </p:sp>
      <p:sp>
        <p:nvSpPr>
          <p:cNvPr id="3" name="2 Marcador de contenido"/>
          <p:cNvSpPr>
            <a:spLocks noGrp="1"/>
          </p:cNvSpPr>
          <p:nvPr>
            <p:ph idx="1"/>
          </p:nvPr>
        </p:nvSpPr>
        <p:spPr>
          <a:xfrm>
            <a:off x="357158" y="1643050"/>
            <a:ext cx="8382000" cy="4481227"/>
          </a:xfrm>
        </p:spPr>
        <p:txBody>
          <a:bodyPr/>
          <a:lstStyle/>
          <a:p>
            <a:pPr marL="514350" indent="-514350">
              <a:buFont typeface="+mj-lt"/>
              <a:buAutoNum type="arabicPeriod"/>
            </a:pPr>
            <a:r>
              <a:rPr lang="es-ES" sz="2800" dirty="0" smtClean="0"/>
              <a:t>Instalar el Role TS Gateway</a:t>
            </a:r>
          </a:p>
          <a:p>
            <a:pPr marL="514350" indent="-514350">
              <a:buFont typeface="+mj-lt"/>
              <a:buAutoNum type="arabicPeriod"/>
            </a:pPr>
            <a:r>
              <a:rPr lang="es-ES" sz="2800" dirty="0" smtClean="0"/>
              <a:t>Obtener un Certificado para el Servidor TS Gateway</a:t>
            </a:r>
          </a:p>
          <a:p>
            <a:pPr marL="514350" indent="-514350">
              <a:buFont typeface="+mj-lt"/>
              <a:buAutoNum type="arabicPeriod"/>
            </a:pPr>
            <a:r>
              <a:rPr lang="es-ES" sz="2800" dirty="0" smtClean="0"/>
              <a:t>Configurar el Certificado en IIS</a:t>
            </a:r>
          </a:p>
          <a:p>
            <a:pPr marL="514350" indent="-514350">
              <a:buFont typeface="+mj-lt"/>
              <a:buAutoNum type="arabicPeriod"/>
            </a:pPr>
            <a:r>
              <a:rPr lang="es-ES" sz="2800" dirty="0" smtClean="0"/>
              <a:t>Crear una política de acceso de clientes (CAP)</a:t>
            </a:r>
          </a:p>
          <a:p>
            <a:pPr marL="514350" indent="-514350">
              <a:buFont typeface="+mj-lt"/>
              <a:buAutoNum type="arabicPeriod"/>
            </a:pPr>
            <a:r>
              <a:rPr lang="es-ES" sz="2800" dirty="0" smtClean="0"/>
              <a:t>Crear una política de acceso a equipos (RAP)</a:t>
            </a:r>
          </a:p>
          <a:p>
            <a:pPr marL="514350" indent="-514350">
              <a:buFont typeface="+mj-lt"/>
              <a:buAutoNum type="arabicPeriod"/>
            </a:pPr>
            <a:r>
              <a:rPr lang="es-ES" sz="2800" dirty="0" smtClean="0"/>
              <a:t>Limitar el numero de conexiones por el TS Gateway (Opcional)</a:t>
            </a:r>
          </a:p>
          <a:p>
            <a:pPr marL="514350" indent="-514350">
              <a:buFont typeface="+mj-lt"/>
              <a:buAutoNum type="arabicPeriod"/>
            </a:pPr>
            <a:r>
              <a:rPr lang="es-ES" sz="2800" dirty="0" smtClean="0"/>
              <a:t>Monitorizar las conexiones por el TS Gateway </a:t>
            </a:r>
          </a:p>
          <a:p>
            <a:pPr marL="514350" indent="-514350">
              <a:buFont typeface="+mj-lt"/>
              <a:buAutoNum type="arabicPeriod"/>
            </a:pPr>
            <a:endParaRPr lang="es-ES" sz="2800"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42910" y="3571876"/>
            <a:ext cx="7681913" cy="461665"/>
          </a:xfrm>
        </p:spPr>
        <p:txBody>
          <a:bodyPr/>
          <a:lstStyle/>
          <a:p>
            <a:r>
              <a:rPr lang="es-ES" dirty="0" smtClean="0"/>
              <a:t>Instalación</a:t>
            </a:r>
            <a:endParaRPr lang="es-ES" dirty="0"/>
          </a:p>
        </p:txBody>
      </p:sp>
      <p:sp>
        <p:nvSpPr>
          <p:cNvPr id="5" name="4 Marcador de texto"/>
          <p:cNvSpPr>
            <a:spLocks noGrp="1"/>
          </p:cNvSpPr>
          <p:nvPr>
            <p:ph type="body" sz="quarter" idx="10"/>
          </p:nvPr>
        </p:nvSpPr>
        <p:spPr>
          <a:xfrm>
            <a:off x="571472" y="2621327"/>
            <a:ext cx="7572375" cy="609398"/>
          </a:xfrm>
        </p:spPr>
        <p:txBody>
          <a:bodyPr/>
          <a:lstStyle/>
          <a:p>
            <a:r>
              <a:rPr smtClean="0"/>
              <a:t>TS Gateway</a:t>
            </a:r>
            <a:endParaRPr lang="es-E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s-ES" smtClean="0"/>
              <a:t>Planificación para Despliegue</a:t>
            </a:r>
            <a:endParaRPr lang="es-ES"/>
          </a:p>
        </p:txBody>
      </p:sp>
      <p:sp>
        <p:nvSpPr>
          <p:cNvPr id="6" name="Text Placeholder 5"/>
          <p:cNvSpPr>
            <a:spLocks noGrp="1"/>
          </p:cNvSpPr>
          <p:nvPr>
            <p:ph type="body" sz="quarter" idx="10"/>
          </p:nvPr>
        </p:nvSpPr>
        <p:spPr>
          <a:xfrm>
            <a:off x="381000" y="1411552"/>
            <a:ext cx="8382000" cy="4391972"/>
          </a:xfrm>
        </p:spPr>
        <p:txBody>
          <a:bodyPr/>
          <a:lstStyle/>
          <a:p>
            <a:r>
              <a:rPr lang="es-ES" sz="2000" dirty="0" smtClean="0"/>
              <a:t>Se debe desplegar un servidor de licencias de TS  2008</a:t>
            </a:r>
          </a:p>
          <a:p>
            <a:pPr lvl="1"/>
            <a:r>
              <a:rPr lang="es-ES" sz="1800" dirty="0" smtClean="0"/>
              <a:t>TS solo funcionara durante 180 días sin no se activa el SL</a:t>
            </a:r>
          </a:p>
          <a:p>
            <a:pPr lvl="1"/>
            <a:r>
              <a:rPr lang="es-ES" sz="1800" dirty="0" smtClean="0"/>
              <a:t>El SL 2008 puede usarse con servidores de terminal 2003 y sus claves</a:t>
            </a:r>
          </a:p>
          <a:p>
            <a:pPr lvl="1"/>
            <a:r>
              <a:rPr lang="es-ES" sz="1800" dirty="0" smtClean="0"/>
              <a:t>Hay que instalar las licencias antes de 90 días en cualquier SL</a:t>
            </a:r>
          </a:p>
          <a:p>
            <a:pPr lvl="1"/>
            <a:r>
              <a:rPr lang="es-ES" sz="1800" b="1" u="sng" dirty="0" smtClean="0"/>
              <a:t>Claves de Prueba</a:t>
            </a:r>
            <a:r>
              <a:rPr lang="es-ES" sz="1800" dirty="0" smtClean="0"/>
              <a:t> se pueden conseguir para B3 en </a:t>
            </a:r>
            <a:r>
              <a:rPr lang="es-ES" sz="1800" dirty="0" smtClean="0">
                <a:hlinkClick r:id="rId3"/>
              </a:rPr>
              <a:t>http://licensecode.one.microsoft.com</a:t>
            </a:r>
            <a:r>
              <a:rPr lang="es-ES" sz="1800" dirty="0" smtClean="0"/>
              <a:t> </a:t>
            </a:r>
          </a:p>
          <a:p>
            <a:r>
              <a:rPr lang="es-ES" sz="2000" dirty="0" smtClean="0"/>
              <a:t>Las licencias de los dispositivos son </a:t>
            </a:r>
            <a:r>
              <a:rPr lang="es-ES" sz="2000" dirty="0" err="1" smtClean="0"/>
              <a:t>tracedas</a:t>
            </a:r>
            <a:r>
              <a:rPr lang="es-ES" sz="2000" dirty="0" smtClean="0"/>
              <a:t> y obligadas</a:t>
            </a:r>
          </a:p>
          <a:p>
            <a:pPr lvl="1"/>
            <a:r>
              <a:rPr lang="es-ES" sz="2000" dirty="0" smtClean="0"/>
              <a:t>Actualizar el SL y el TS antes de los 180 días / 90 días en que expira.</a:t>
            </a:r>
          </a:p>
          <a:p>
            <a:pPr lvl="1"/>
            <a:r>
              <a:rPr lang="es-ES" sz="2000" dirty="0" smtClean="0"/>
              <a:t>Las conexiones fallarán si se usan licencias de dispositivos</a:t>
            </a:r>
          </a:p>
          <a:p>
            <a:r>
              <a:rPr lang="es-ES" sz="2000" dirty="0" smtClean="0"/>
              <a:t>Las licencias de los usuarios son </a:t>
            </a:r>
            <a:r>
              <a:rPr lang="es-ES" sz="2000" dirty="0" err="1" smtClean="0"/>
              <a:t>traceadas</a:t>
            </a:r>
            <a:endParaRPr lang="es-ES" sz="2000" dirty="0" smtClean="0"/>
          </a:p>
          <a:p>
            <a:pPr lvl="1"/>
            <a:r>
              <a:rPr lang="es-ES" sz="2000" dirty="0" smtClean="0"/>
              <a:t>Se permitirán las conexiones aun después de los 180  / 90 días </a:t>
            </a:r>
          </a:p>
          <a:p>
            <a:pPr lvl="1"/>
            <a:r>
              <a:rPr lang="es-ES" sz="2000" dirty="0" smtClean="0"/>
              <a:t>Un informe indicara que se esta fuera de plazo</a:t>
            </a:r>
          </a:p>
          <a:p>
            <a:endParaRPr lang="es-ES" sz="2000" dirty="0"/>
          </a:p>
        </p:txBody>
      </p:sp>
      <p:sp>
        <p:nvSpPr>
          <p:cNvPr id="12" name="TextBox 11"/>
          <p:cNvSpPr txBox="1"/>
          <p:nvPr/>
        </p:nvSpPr>
        <p:spPr>
          <a:xfrm>
            <a:off x="313504" y="783769"/>
            <a:ext cx="6923315" cy="584775"/>
          </a:xfrm>
          <a:prstGeom prst="rect">
            <a:avLst/>
          </a:prstGeom>
        </p:spPr>
        <p:txBody>
          <a:bodyPr wrap="square" rtlCol="0">
            <a:spAutoFit/>
          </a:bodyPr>
          <a:lstStyle/>
          <a:p>
            <a:r>
              <a:rPr lang="es-ES" sz="3200" smtClean="0"/>
              <a:t>Licenciamiento</a:t>
            </a:r>
          </a:p>
        </p:txBody>
      </p:sp>
      <p:sp>
        <p:nvSpPr>
          <p:cNvPr id="7" name="TextBox 6"/>
          <p:cNvSpPr txBox="1"/>
          <p:nvPr/>
        </p:nvSpPr>
        <p:spPr>
          <a:xfrm>
            <a:off x="0" y="5643578"/>
            <a:ext cx="9144000" cy="523220"/>
          </a:xfrm>
          <a:prstGeom prst="rect">
            <a:avLst/>
          </a:prstGeom>
        </p:spPr>
        <p:txBody>
          <a:bodyPr wrap="square" rtlCol="0">
            <a:spAutoFit/>
          </a:bodyPr>
          <a:lstStyle/>
          <a:p>
            <a:pPr algn="ctr"/>
            <a:r>
              <a:rPr lang="es-ES" sz="2800" smtClean="0"/>
              <a:t>Actualizar y obtener claves RTM cuando este disponible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smtClean="0"/>
              <a:t>Planificación para Despliegue</a:t>
            </a:r>
            <a:endParaRPr lang="es-ES" dirty="0"/>
          </a:p>
        </p:txBody>
      </p:sp>
      <p:graphicFrame>
        <p:nvGraphicFramePr>
          <p:cNvPr id="8" name="Diagram 7"/>
          <p:cNvGraphicFramePr/>
          <p:nvPr/>
        </p:nvGraphicFramePr>
        <p:xfrm>
          <a:off x="394062" y="1436913"/>
          <a:ext cx="8382000" cy="30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13504" y="783769"/>
            <a:ext cx="6923315" cy="584775"/>
          </a:xfrm>
          <a:prstGeom prst="rect">
            <a:avLst/>
          </a:prstGeom>
        </p:spPr>
        <p:txBody>
          <a:bodyPr wrap="square" rtlCol="0">
            <a:spAutoFit/>
          </a:bodyPr>
          <a:lstStyle/>
          <a:p>
            <a:r>
              <a:rPr lang="es-ES" sz="3200" dirty="0" smtClean="0"/>
              <a:t>Elegir los certificados</a:t>
            </a:r>
          </a:p>
        </p:txBody>
      </p:sp>
      <p:sp>
        <p:nvSpPr>
          <p:cNvPr id="13" name="TextBox 12"/>
          <p:cNvSpPr txBox="1"/>
          <p:nvPr/>
        </p:nvSpPr>
        <p:spPr>
          <a:xfrm>
            <a:off x="428596" y="4643446"/>
            <a:ext cx="8534010" cy="1600438"/>
          </a:xfrm>
          <a:prstGeom prst="rect">
            <a:avLst/>
          </a:prstGeom>
        </p:spPr>
        <p:txBody>
          <a:bodyPr wrap="square" rtlCol="0">
            <a:spAutoFit/>
          </a:bodyPr>
          <a:lstStyle/>
          <a:p>
            <a:r>
              <a:rPr lang="es-ES" b="1" dirty="0" smtClean="0"/>
              <a:t>Recuerda que el nombre del certificado ha de coincidir con el servidor:</a:t>
            </a:r>
          </a:p>
          <a:p>
            <a:pPr marL="290513" indent="-234950">
              <a:buFont typeface="Arial" pitchFamily="34" charset="0"/>
              <a:buChar char="•"/>
            </a:pPr>
            <a:r>
              <a:rPr lang="es-ES" sz="1600" dirty="0" smtClean="0"/>
              <a:t>El certificado del Gateway ha de coincidir con el nombre externo de la máquina</a:t>
            </a:r>
          </a:p>
          <a:p>
            <a:pPr marL="290513" indent="-234950">
              <a:buFont typeface="Arial" pitchFamily="34" charset="0"/>
              <a:buChar char="•"/>
            </a:pPr>
            <a:r>
              <a:rPr lang="es-ES" sz="1600" dirty="0" smtClean="0"/>
              <a:t>Los certificados de acceso Web tienen que coincidir con el nombre externo del sitio cuando se usa HTTPS – considerar el uso de HTTP internamente</a:t>
            </a:r>
          </a:p>
          <a:p>
            <a:pPr marL="290513" indent="-234950">
              <a:buFont typeface="Arial" pitchFamily="34" charset="0"/>
              <a:buChar char="•"/>
            </a:pPr>
            <a:r>
              <a:rPr lang="es-ES" sz="1600" dirty="0" smtClean="0"/>
              <a:t>Un certificado SSL puedes ser usado para firmar RDP (No se necesita  otro certificado)</a:t>
            </a:r>
          </a:p>
          <a:p>
            <a:pPr marL="290513" indent="-234950">
              <a:buFont typeface="Arial" pitchFamily="34" charset="0"/>
              <a:buChar char="•"/>
            </a:pPr>
            <a:r>
              <a:rPr lang="es-ES" sz="1600" dirty="0" smtClean="0"/>
              <a:t>Los certificados comodín pueden usarse para simplificar , pero ojo con los riesgos.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71414"/>
            <a:ext cx="8382000" cy="1107996"/>
          </a:xfrm>
        </p:spPr>
        <p:txBody>
          <a:bodyPr/>
          <a:lstStyle/>
          <a:p>
            <a:r>
              <a:rPr lang="es-ES" dirty="0" smtClean="0"/>
              <a:t>Planificación para el despliegue</a:t>
            </a:r>
            <a:br>
              <a:rPr lang="es-ES" dirty="0" smtClean="0"/>
            </a:br>
            <a:r>
              <a:rPr lang="es-ES" sz="3200" dirty="0" smtClean="0">
                <a:solidFill>
                  <a:schemeClr val="tx1"/>
                </a:solidFill>
              </a:rPr>
              <a:t>Clientes</a:t>
            </a:r>
            <a:endParaRPr lang="es-ES" dirty="0"/>
          </a:p>
        </p:txBody>
      </p:sp>
      <p:sp>
        <p:nvSpPr>
          <p:cNvPr id="3" name="2 Marcador de texto"/>
          <p:cNvSpPr>
            <a:spLocks noGrp="1"/>
          </p:cNvSpPr>
          <p:nvPr>
            <p:ph type="body" sz="quarter" idx="10"/>
          </p:nvPr>
        </p:nvSpPr>
        <p:spPr>
          <a:xfrm>
            <a:off x="381000" y="1118471"/>
            <a:ext cx="8382000" cy="5096780"/>
          </a:xfrm>
        </p:spPr>
        <p:txBody>
          <a:bodyPr/>
          <a:lstStyle/>
          <a:p>
            <a:r>
              <a:rPr lang="es-ES" dirty="0" smtClean="0"/>
              <a:t>El cliente viene de serie en Windows Vista</a:t>
            </a:r>
          </a:p>
          <a:p>
            <a:r>
              <a:rPr lang="es-ES" dirty="0" smtClean="0"/>
              <a:t>Necesaria la actualización del cliente XP</a:t>
            </a:r>
          </a:p>
          <a:p>
            <a:pPr lvl="1"/>
            <a:r>
              <a:rPr lang="es-ES" sz="2400" dirty="0" smtClean="0">
                <a:hlinkClick r:id="rId2"/>
              </a:rPr>
              <a:t>http://www.microsoft.com/downloads/details.aspx?FamilyID=26f11f0c-0d18-4306-abcf-d4f18c8f5df9&amp;DisplayLang=en</a:t>
            </a:r>
            <a:r>
              <a:rPr lang="es-ES" sz="2400" dirty="0" smtClean="0"/>
              <a:t> </a:t>
            </a:r>
          </a:p>
          <a:p>
            <a:r>
              <a:rPr lang="es-ES" dirty="0" smtClean="0"/>
              <a:t>Para Mac</a:t>
            </a:r>
          </a:p>
          <a:p>
            <a:pPr lvl="1"/>
            <a:r>
              <a:rPr lang="es-ES" sz="2400" dirty="0" smtClean="0">
                <a:hlinkClick r:id="rId3"/>
              </a:rPr>
              <a:t>http://www.microsoft.com/mac/downloads.aspx?pid=download&amp;location=/mac/download/MISC/RDC2.0_Public_Beta_download.xml</a:t>
            </a:r>
            <a:r>
              <a:rPr lang="es-ES" sz="2400" dirty="0" smtClean="0"/>
              <a:t> </a:t>
            </a:r>
          </a:p>
          <a:p>
            <a:r>
              <a:rPr lang="es-ES" dirty="0" smtClean="0"/>
              <a:t>En todos los casos es necesario que el cliente confié en el certificado del TS Gateway, cualquiera que sea este</a:t>
            </a:r>
            <a:endParaRPr lang="es-E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714348" y="3357562"/>
            <a:ext cx="7681913" cy="461665"/>
          </a:xfrm>
        </p:spPr>
        <p:txBody>
          <a:bodyPr/>
          <a:lstStyle/>
          <a:p>
            <a:r>
              <a:rPr lang="es-ES" dirty="0" smtClean="0"/>
              <a:t>Configuración</a:t>
            </a:r>
          </a:p>
          <a:p>
            <a:endParaRPr lang="es-ES" dirty="0" smtClean="0"/>
          </a:p>
          <a:p>
            <a:endParaRPr lang="es-ES" dirty="0" smtClean="0"/>
          </a:p>
          <a:p>
            <a:endParaRPr lang="es-ES" dirty="0"/>
          </a:p>
        </p:txBody>
      </p:sp>
      <p:sp>
        <p:nvSpPr>
          <p:cNvPr id="6" name="5 Marcador de texto"/>
          <p:cNvSpPr>
            <a:spLocks noGrp="1"/>
          </p:cNvSpPr>
          <p:nvPr>
            <p:ph type="body" sz="quarter" idx="10"/>
          </p:nvPr>
        </p:nvSpPr>
        <p:spPr>
          <a:xfrm>
            <a:off x="571472" y="2621327"/>
            <a:ext cx="7572375" cy="609398"/>
          </a:xfrm>
        </p:spPr>
        <p:txBody>
          <a:bodyPr/>
          <a:lstStyle/>
          <a:p>
            <a:r>
              <a:rPr smtClean="0"/>
              <a:t>TS Gateway</a:t>
            </a:r>
            <a:endParaRPr lang="es-E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Agenda</a:t>
            </a:r>
            <a:endParaRPr lang="es-ES" dirty="0"/>
          </a:p>
        </p:txBody>
      </p:sp>
      <p:sp>
        <p:nvSpPr>
          <p:cNvPr id="4" name="3 Marcador de texto"/>
          <p:cNvSpPr>
            <a:spLocks noGrp="1"/>
          </p:cNvSpPr>
          <p:nvPr>
            <p:ph type="body" sz="quarter" idx="10"/>
          </p:nvPr>
        </p:nvSpPr>
        <p:spPr>
          <a:xfrm>
            <a:off x="381000" y="1214422"/>
            <a:ext cx="8382000" cy="5170646"/>
          </a:xfrm>
        </p:spPr>
        <p:txBody>
          <a:bodyPr/>
          <a:lstStyle/>
          <a:p>
            <a:r>
              <a:rPr lang="es-ES" sz="3600" dirty="0" smtClean="0"/>
              <a:t>Introducción</a:t>
            </a:r>
          </a:p>
          <a:p>
            <a:r>
              <a:rPr lang="es-ES" sz="3600" dirty="0" smtClean="0"/>
              <a:t>Problemática</a:t>
            </a:r>
          </a:p>
          <a:p>
            <a:r>
              <a:rPr lang="es-ES" sz="3600" dirty="0" smtClean="0"/>
              <a:t>Arquitectura</a:t>
            </a:r>
          </a:p>
          <a:p>
            <a:r>
              <a:rPr lang="es-ES" sz="3600" dirty="0" smtClean="0"/>
              <a:t>Despliegue</a:t>
            </a:r>
          </a:p>
          <a:p>
            <a:pPr lvl="1"/>
            <a:r>
              <a:rPr lang="es-ES" sz="3200" dirty="0" smtClean="0"/>
              <a:t>Instalación</a:t>
            </a:r>
          </a:p>
          <a:p>
            <a:pPr lvl="1"/>
            <a:r>
              <a:rPr lang="es-ES" sz="3200" dirty="0" smtClean="0"/>
              <a:t>Licencias</a:t>
            </a:r>
          </a:p>
          <a:p>
            <a:pPr lvl="1"/>
            <a:r>
              <a:rPr lang="es-ES" sz="3200" dirty="0" smtClean="0"/>
              <a:t>Certificados</a:t>
            </a:r>
          </a:p>
          <a:p>
            <a:pPr lvl="1"/>
            <a:r>
              <a:rPr lang="es-ES" sz="3200" dirty="0" smtClean="0"/>
              <a:t>Cliente</a:t>
            </a:r>
          </a:p>
          <a:p>
            <a:endParaRPr lang="es-ES" sz="36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Otros trucos….</a:t>
            </a:r>
            <a:endParaRPr lang="es-ES"/>
          </a:p>
        </p:txBody>
      </p:sp>
      <p:sp>
        <p:nvSpPr>
          <p:cNvPr id="3" name="Text Placeholder 2"/>
          <p:cNvSpPr>
            <a:spLocks noGrp="1"/>
          </p:cNvSpPr>
          <p:nvPr>
            <p:ph type="body" sz="quarter" idx="10"/>
          </p:nvPr>
        </p:nvSpPr>
        <p:spPr>
          <a:xfrm>
            <a:off x="381000" y="1002997"/>
            <a:ext cx="8763000" cy="4838248"/>
          </a:xfrm>
        </p:spPr>
        <p:txBody>
          <a:bodyPr/>
          <a:lstStyle/>
          <a:p>
            <a:r>
              <a:rPr lang="es-ES" sz="3200" dirty="0" smtClean="0"/>
              <a:t>Siempre usar </a:t>
            </a:r>
            <a:r>
              <a:rPr lang="es-ES" sz="3200" dirty="0" err="1" smtClean="0"/>
              <a:t>FQDNs</a:t>
            </a:r>
            <a:r>
              <a:rPr lang="es-ES" sz="3200" dirty="0" smtClean="0"/>
              <a:t> en todos los diálogos de configuració</a:t>
            </a:r>
            <a:r>
              <a:rPr lang="es-ES" dirty="0" smtClean="0"/>
              <a:t>n </a:t>
            </a:r>
            <a:r>
              <a:rPr lang="es-ES" sz="3200" dirty="0" smtClean="0"/>
              <a:t>y de solicitud de certificados.</a:t>
            </a:r>
          </a:p>
          <a:p>
            <a:r>
              <a:rPr lang="es-ES" sz="3200" dirty="0" smtClean="0"/>
              <a:t>Permitir “use </a:t>
            </a:r>
            <a:r>
              <a:rPr lang="es-ES" sz="3200" dirty="0" err="1" smtClean="0"/>
              <a:t>the</a:t>
            </a:r>
            <a:r>
              <a:rPr lang="es-ES" sz="3200" dirty="0" smtClean="0"/>
              <a:t> </a:t>
            </a:r>
            <a:r>
              <a:rPr lang="es-ES" sz="3200" dirty="0" err="1" smtClean="0"/>
              <a:t>same</a:t>
            </a:r>
            <a:r>
              <a:rPr lang="es-ES" sz="3200" dirty="0" smtClean="0"/>
              <a:t> </a:t>
            </a:r>
            <a:r>
              <a:rPr lang="es-ES" sz="3200" dirty="0" err="1" smtClean="0"/>
              <a:t>user</a:t>
            </a:r>
            <a:r>
              <a:rPr lang="es-ES" sz="3200" dirty="0" smtClean="0"/>
              <a:t> </a:t>
            </a:r>
            <a:r>
              <a:rPr lang="es-ES" sz="3200" dirty="0" err="1" smtClean="0"/>
              <a:t>credentials</a:t>
            </a:r>
            <a:r>
              <a:rPr lang="es-ES" sz="3200" dirty="0" smtClean="0"/>
              <a:t> </a:t>
            </a:r>
            <a:r>
              <a:rPr lang="es-ES" sz="3200" dirty="0" err="1" smtClean="0"/>
              <a:t>for</a:t>
            </a:r>
            <a:r>
              <a:rPr lang="es-ES" sz="3200" dirty="0" smtClean="0"/>
              <a:t> TSG and  terminal </a:t>
            </a:r>
            <a:r>
              <a:rPr lang="es-ES" sz="3200" dirty="0" err="1" smtClean="0"/>
              <a:t>sever</a:t>
            </a:r>
            <a:r>
              <a:rPr lang="es-ES" sz="3200" dirty="0" smtClean="0"/>
              <a:t>”</a:t>
            </a:r>
          </a:p>
          <a:p>
            <a:r>
              <a:rPr lang="es-ES" sz="3200" dirty="0" smtClean="0"/>
              <a:t>Para configurar el SSO:</a:t>
            </a:r>
          </a:p>
          <a:p>
            <a:pPr lvl="1"/>
            <a:r>
              <a:rPr lang="es-ES" sz="2800" dirty="0" smtClean="0"/>
              <a:t>Es necesario Vista y estar unido al dominio</a:t>
            </a:r>
          </a:p>
          <a:p>
            <a:pPr lvl="1"/>
            <a:r>
              <a:rPr lang="es-ES" sz="2800" dirty="0" err="1" smtClean="0"/>
              <a:t>Estalbecer</a:t>
            </a:r>
            <a:r>
              <a:rPr lang="es-ES" sz="2800" dirty="0" smtClean="0"/>
              <a:t> la GP del cliente en:</a:t>
            </a:r>
          </a:p>
          <a:p>
            <a:pPr lvl="2"/>
            <a:r>
              <a:rPr lang="es-ES" sz="2400" dirty="0" err="1" smtClean="0"/>
              <a:t>Computer</a:t>
            </a:r>
            <a:r>
              <a:rPr lang="es-ES" sz="2400" dirty="0" smtClean="0"/>
              <a:t> \</a:t>
            </a:r>
            <a:r>
              <a:rPr lang="es-ES" sz="2400" dirty="0" err="1" smtClean="0"/>
              <a:t>admin</a:t>
            </a:r>
            <a:r>
              <a:rPr lang="es-ES" sz="2400" dirty="0" smtClean="0"/>
              <a:t> </a:t>
            </a:r>
            <a:r>
              <a:rPr lang="es-ES" sz="2400" dirty="0" err="1" smtClean="0"/>
              <a:t>templates</a:t>
            </a:r>
            <a:r>
              <a:rPr lang="es-ES" sz="2400" dirty="0" smtClean="0"/>
              <a:t>\</a:t>
            </a:r>
            <a:r>
              <a:rPr lang="es-ES" sz="2400" dirty="0" err="1" smtClean="0"/>
              <a:t>system</a:t>
            </a:r>
            <a:r>
              <a:rPr lang="es-ES" sz="2400" dirty="0" smtClean="0"/>
              <a:t>\</a:t>
            </a:r>
            <a:r>
              <a:rPr lang="es-ES" sz="2400" dirty="0" err="1" smtClean="0"/>
              <a:t>Credentials</a:t>
            </a:r>
            <a:r>
              <a:rPr lang="es-ES" sz="2400" dirty="0" smtClean="0"/>
              <a:t> </a:t>
            </a:r>
            <a:r>
              <a:rPr lang="es-ES" sz="2400" dirty="0" err="1" smtClean="0"/>
              <a:t>delegation</a:t>
            </a:r>
            <a:r>
              <a:rPr lang="es-ES" sz="2400" dirty="0" smtClean="0"/>
              <a:t> : </a:t>
            </a:r>
            <a:r>
              <a:rPr lang="es-ES" sz="2400" dirty="0" err="1" smtClean="0"/>
              <a:t>Allow</a:t>
            </a:r>
            <a:r>
              <a:rPr lang="es-ES" sz="2400" dirty="0" smtClean="0"/>
              <a:t> </a:t>
            </a:r>
            <a:r>
              <a:rPr lang="es-ES" sz="2400" dirty="0" err="1" smtClean="0"/>
              <a:t>Delegating</a:t>
            </a:r>
            <a:r>
              <a:rPr lang="es-ES" sz="2400" dirty="0" smtClean="0"/>
              <a:t> Default </a:t>
            </a:r>
            <a:r>
              <a:rPr lang="es-ES" sz="2400" dirty="0" err="1" smtClean="0"/>
              <a:t>Creds</a:t>
            </a:r>
            <a:endParaRPr lang="es-ES" sz="2400" dirty="0" smtClean="0"/>
          </a:p>
          <a:p>
            <a:pPr lvl="2"/>
            <a:r>
              <a:rPr lang="es-ES" sz="2400" dirty="0" err="1" smtClean="0"/>
              <a:t>User</a:t>
            </a:r>
            <a:r>
              <a:rPr lang="es-ES" sz="2400" dirty="0" smtClean="0"/>
              <a:t>\</a:t>
            </a:r>
            <a:r>
              <a:rPr lang="es-ES" sz="2400" dirty="0" err="1" smtClean="0"/>
              <a:t>admin</a:t>
            </a:r>
            <a:r>
              <a:rPr lang="es-ES" sz="2400" dirty="0" smtClean="0"/>
              <a:t> </a:t>
            </a:r>
            <a:r>
              <a:rPr lang="es-ES" sz="2400" dirty="0" err="1" smtClean="0"/>
              <a:t>templates</a:t>
            </a:r>
            <a:r>
              <a:rPr lang="es-ES" sz="2400" dirty="0" smtClean="0"/>
              <a:t>\</a:t>
            </a:r>
            <a:r>
              <a:rPr lang="es-ES" sz="2400" dirty="0" err="1" smtClean="0"/>
              <a:t>windows</a:t>
            </a:r>
            <a:r>
              <a:rPr lang="es-ES" sz="2400" dirty="0" smtClean="0"/>
              <a:t> </a:t>
            </a:r>
            <a:r>
              <a:rPr lang="es-ES" sz="2400" dirty="0" err="1" smtClean="0"/>
              <a:t>components</a:t>
            </a:r>
            <a:r>
              <a:rPr lang="es-ES" sz="2400" dirty="0" smtClean="0"/>
              <a:t>\Terminal </a:t>
            </a:r>
            <a:r>
              <a:rPr lang="es-ES" sz="2400" dirty="0" err="1" smtClean="0"/>
              <a:t>Services</a:t>
            </a:r>
            <a:r>
              <a:rPr lang="es-ES" sz="2400" dirty="0" smtClean="0"/>
              <a:t>\TS Gateway: Set TS Gateway </a:t>
            </a:r>
            <a:r>
              <a:rPr lang="es-ES" sz="2400" dirty="0" err="1" smtClean="0"/>
              <a:t>auth</a:t>
            </a:r>
            <a:r>
              <a:rPr lang="es-ES" sz="2400" dirty="0" smtClean="0"/>
              <a:t> </a:t>
            </a:r>
            <a:r>
              <a:rPr lang="es-ES" sz="2400" dirty="0" err="1" smtClean="0"/>
              <a:t>method</a:t>
            </a:r>
            <a:endParaRPr lang="es-ES" sz="24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714348" y="3357562"/>
            <a:ext cx="7681913" cy="461665"/>
          </a:xfrm>
        </p:spPr>
        <p:txBody>
          <a:bodyPr/>
          <a:lstStyle/>
          <a:p>
            <a:r>
              <a:rPr lang="es-ES" dirty="0" smtClean="0"/>
              <a:t>SSO</a:t>
            </a:r>
            <a:endParaRPr lang="es-ES" dirty="0"/>
          </a:p>
        </p:txBody>
      </p:sp>
      <p:sp>
        <p:nvSpPr>
          <p:cNvPr id="6" name="5 Marcador de texto"/>
          <p:cNvSpPr>
            <a:spLocks noGrp="1"/>
          </p:cNvSpPr>
          <p:nvPr>
            <p:ph type="body" sz="quarter" idx="10"/>
          </p:nvPr>
        </p:nvSpPr>
        <p:spPr>
          <a:xfrm>
            <a:off x="571472" y="2621327"/>
            <a:ext cx="7572375" cy="609398"/>
          </a:xfrm>
        </p:spPr>
        <p:txBody>
          <a:bodyPr/>
          <a:lstStyle/>
          <a:p>
            <a:r>
              <a:rPr smtClean="0"/>
              <a:t>TS Gateway</a:t>
            </a:r>
            <a:endParaRPr lang="es-E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Recursos</a:t>
            </a:r>
            <a:endParaRPr lang="es-ES"/>
          </a:p>
        </p:txBody>
      </p:sp>
      <p:sp>
        <p:nvSpPr>
          <p:cNvPr id="3" name="2 Marcador de contenido"/>
          <p:cNvSpPr>
            <a:spLocks noGrp="1"/>
          </p:cNvSpPr>
          <p:nvPr>
            <p:ph idx="1"/>
          </p:nvPr>
        </p:nvSpPr>
        <p:spPr>
          <a:xfrm>
            <a:off x="214282" y="665390"/>
            <a:ext cx="8715436" cy="5638467"/>
          </a:xfrm>
        </p:spPr>
        <p:txBody>
          <a:bodyPr/>
          <a:lstStyle/>
          <a:p>
            <a:endParaRPr lang="es-ES" sz="2800" dirty="0" smtClean="0"/>
          </a:p>
          <a:p>
            <a:r>
              <a:rPr lang="es-ES" sz="2800" dirty="0" smtClean="0"/>
              <a:t>Guía paso a paso TS Gateway</a:t>
            </a:r>
          </a:p>
          <a:p>
            <a:pPr lvl="1"/>
            <a:r>
              <a:rPr lang="es-ES" sz="2400" dirty="0" smtClean="0">
                <a:hlinkClick r:id="rId3"/>
              </a:rPr>
              <a:t>http://www.microsoft.com/downloads/details.aspx?familyid=518D870C-FA3E-4F6A-97F5-ACAF31DE6DCE&amp;displaylang=en</a:t>
            </a:r>
            <a:r>
              <a:rPr lang="es-ES" sz="2400" dirty="0" smtClean="0"/>
              <a:t> </a:t>
            </a:r>
          </a:p>
          <a:p>
            <a:r>
              <a:rPr lang="es-ES" sz="2800" dirty="0" err="1" smtClean="0"/>
              <a:t>Technical</a:t>
            </a:r>
            <a:r>
              <a:rPr lang="es-ES" sz="2800" dirty="0" smtClean="0"/>
              <a:t> Library</a:t>
            </a:r>
          </a:p>
          <a:p>
            <a:pPr lvl="1"/>
            <a:r>
              <a:rPr lang="es-ES" sz="2400" dirty="0" smtClean="0">
                <a:hlinkClick r:id="rId4"/>
              </a:rPr>
              <a:t>http://technet2.microsoft.com/windowsserver2008/en/library/47a23a74-e13c-46de-8d30-ad0afb1eaffc1033.mspx?mfr=true</a:t>
            </a:r>
            <a:r>
              <a:rPr lang="es-ES" sz="2400" dirty="0" smtClean="0"/>
              <a:t> </a:t>
            </a:r>
          </a:p>
          <a:p>
            <a:r>
              <a:rPr lang="es-ES" sz="2800" dirty="0" smtClean="0"/>
              <a:t>Terminal Server Blog</a:t>
            </a:r>
          </a:p>
          <a:p>
            <a:pPr lvl="1"/>
            <a:r>
              <a:rPr lang="es-ES" sz="2400" dirty="0" smtClean="0">
                <a:hlinkClick r:id="rId5"/>
              </a:rPr>
              <a:t>http://blogs.msdn.com/ts/default.aspx</a:t>
            </a:r>
            <a:endParaRPr lang="es-ES" sz="2400" dirty="0" smtClean="0"/>
          </a:p>
          <a:p>
            <a:r>
              <a:rPr lang="es-ES" sz="3200" dirty="0" smtClean="0"/>
              <a:t>Foro</a:t>
            </a:r>
          </a:p>
          <a:p>
            <a:pPr lvl="1"/>
            <a:r>
              <a:rPr lang="es-ES" sz="2400" dirty="0" smtClean="0">
                <a:hlinkClick r:id="rId6"/>
              </a:rPr>
              <a:t>http://forums.microsoft.com/TechNet/ShowForum.aspx?ForumID=580&amp;SiteID=17</a:t>
            </a:r>
            <a:r>
              <a:rPr lang="es-ES" sz="2400" dirty="0" smtClean="0"/>
              <a:t> </a:t>
            </a:r>
            <a:endParaRPr lang="es-ES" sz="2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304800"/>
            <a:ext cx="8380412" cy="1495794"/>
          </a:xfrm>
        </p:spPr>
        <p:txBody>
          <a:bodyPr/>
          <a:lstStyle/>
          <a:p>
            <a:pPr>
              <a:defRPr/>
            </a:pPr>
            <a:r>
              <a:rPr lang="es-ES_tradnl" sz="4000" dirty="0" smtClean="0"/>
              <a:t>Recursos Presenciales-</a:t>
            </a:r>
            <a:r>
              <a:rPr lang="es-ES_tradnl" sz="4000" dirty="0" err="1" smtClean="0"/>
              <a:t>Hands</a:t>
            </a:r>
            <a:r>
              <a:rPr lang="es-ES_tradnl" sz="4000" dirty="0" smtClean="0"/>
              <a:t> </a:t>
            </a:r>
            <a:r>
              <a:rPr lang="es-ES_tradnl" sz="4000" dirty="0" err="1" smtClean="0"/>
              <a:t>on</a:t>
            </a:r>
            <a:r>
              <a:rPr lang="es-ES_tradnl" sz="4000" dirty="0" smtClean="0"/>
              <a:t> </a:t>
            </a:r>
            <a:r>
              <a:rPr lang="es-ES_tradnl" sz="4000" dirty="0" err="1" smtClean="0"/>
              <a:t>Labs</a:t>
            </a:r>
            <a:r>
              <a:rPr lang="es-ES_tradnl" sz="4000" dirty="0" smtClean="0"/>
              <a:t> </a:t>
            </a:r>
            <a:br>
              <a:rPr lang="es-ES_tradnl" sz="4000" dirty="0" smtClean="0"/>
            </a:br>
            <a:r>
              <a:rPr lang="es-ES_tradnl" sz="2800" dirty="0" smtClean="0"/>
              <a:t> </a:t>
            </a:r>
            <a:r>
              <a:rPr lang="es-ES_tradnl" sz="2800" dirty="0" smtClean="0">
                <a:hlinkClick r:id="rId3"/>
              </a:rPr>
              <a:t>http://www.microsoft.com/spain/seminarios/hol.mspx</a:t>
            </a:r>
            <a:r>
              <a:rPr lang="es-ES_tradnl" sz="2800" dirty="0" smtClean="0"/>
              <a:t> </a:t>
            </a:r>
            <a:r>
              <a:rPr lang="es-ES_tradnl" sz="4000" dirty="0" smtClean="0"/>
              <a:t/>
            </a:r>
            <a:br>
              <a:rPr lang="es-ES_tradnl" sz="4000" dirty="0" smtClean="0"/>
            </a:br>
            <a:endParaRPr lang="es-ES" sz="4000" dirty="0"/>
          </a:p>
        </p:txBody>
      </p:sp>
      <p:sp>
        <p:nvSpPr>
          <p:cNvPr id="4" name="2 Marcador de contenido"/>
          <p:cNvSpPr txBox="1">
            <a:spLocks/>
          </p:cNvSpPr>
          <p:nvPr/>
        </p:nvSpPr>
        <p:spPr bwMode="auto">
          <a:xfrm>
            <a:off x="-285816" y="1857364"/>
            <a:ext cx="9429816" cy="30285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Administración</a:t>
            </a: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Active </a:t>
            </a:r>
            <a:r>
              <a:rPr lang="es-ES" sz="2400" dirty="0" err="1" smtClean="0">
                <a:latin typeface="+mn-lt"/>
                <a:cs typeface="+mn-cs"/>
                <a:hlinkClick r:id="rId5" tooltip="Managing Windows Server 2008 and Windows Vista using Group Policy"/>
              </a:rPr>
              <a:t>Directory</a:t>
            </a: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Internet </a:t>
            </a:r>
            <a:r>
              <a:rPr lang="es-ES" sz="2400" dirty="0" err="1" smtClean="0">
                <a:latin typeface="+mn-lt"/>
                <a:cs typeface="+mn-cs"/>
                <a:hlinkClick r:id="rId5" tooltip="Managing Windows Server 2008 and Windows Vista using Group Policy"/>
              </a:rPr>
              <a:t>Information</a:t>
            </a:r>
            <a:r>
              <a:rPr lang="es-ES" sz="2400" dirty="0" smtClean="0">
                <a:latin typeface="+mn-lt"/>
                <a:cs typeface="+mn-cs"/>
                <a:hlinkClick r:id="rId5" tooltip="Managing Windows Server 2008 and Windows Vista using Group Policy"/>
              </a:rPr>
              <a:t> Server 7.0</a:t>
            </a:r>
          </a:p>
          <a:p>
            <a:pPr marL="396875">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n-US" sz="2400" dirty="0" smtClean="0">
                <a:latin typeface="+mn-lt"/>
                <a:cs typeface="+mn-cs"/>
                <a:hlinkClick r:id="rId5" tooltip="Managing Windows Server 2008 and Windows Vista using Group Policy"/>
              </a:rPr>
              <a:t> Microsoft Windows Vista. Business Desktop Deployment</a:t>
            </a:r>
            <a:endParaRPr lang="es-ES" sz="2400" dirty="0" smtClean="0">
              <a:latin typeface="+mn-lt"/>
              <a:cs typeface="+mn-cs"/>
              <a:hlinkClick r:id="rId5" tooltip="Managing Windows Server 2008 and Windows Vista using Group Policy"/>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5" y="212725"/>
            <a:ext cx="8772525" cy="1994392"/>
          </a:xfrm>
        </p:spPr>
        <p:txBody>
          <a:bodyPr/>
          <a:lstStyle/>
          <a:p>
            <a:pPr>
              <a:defRPr/>
            </a:pPr>
            <a:r>
              <a:rPr lang="es-ES_tradnl" dirty="0" smtClean="0"/>
              <a:t>Recursos Virtuales-Virtual </a:t>
            </a:r>
            <a:r>
              <a:rPr lang="es-ES_tradnl" dirty="0" err="1" smtClean="0"/>
              <a:t>Labs</a:t>
            </a:r>
            <a:r>
              <a:rPr lang="es-ES_tradnl" sz="7200" dirty="0" smtClean="0"/>
              <a:t/>
            </a:r>
            <a:br>
              <a:rPr lang="es-ES_tradnl" sz="7200" dirty="0" smtClean="0"/>
            </a:br>
            <a:r>
              <a:rPr lang="es-ES" sz="2400" u="sng" dirty="0" smtClean="0"/>
              <a:t> http://technet.microsoft.com/en-us/windowsserver/2008/bb512925.aspx </a:t>
            </a:r>
            <a:r>
              <a:rPr lang="es-ES" sz="2000" dirty="0" smtClean="0"/>
              <a:t/>
            </a:r>
            <a:br>
              <a:rPr lang="es-ES" sz="2000" dirty="0" smtClean="0"/>
            </a:br>
            <a:endParaRPr lang="es-ES" dirty="0"/>
          </a:p>
        </p:txBody>
      </p:sp>
      <p:sp>
        <p:nvSpPr>
          <p:cNvPr id="3" name="2 Marcador de contenido"/>
          <p:cNvSpPr>
            <a:spLocks noGrp="1"/>
          </p:cNvSpPr>
          <p:nvPr>
            <p:ph idx="1"/>
          </p:nvPr>
        </p:nvSpPr>
        <p:spPr>
          <a:xfrm>
            <a:off x="0" y="1428736"/>
            <a:ext cx="9072626" cy="5706177"/>
          </a:xfrm>
        </p:spPr>
        <p:txBody>
          <a:bodyPr/>
          <a:lstStyle/>
          <a:p>
            <a:pPr indent="0">
              <a:lnSpc>
                <a:spcPct val="100000"/>
              </a:lnSpc>
            </a:pPr>
            <a:r>
              <a:rPr lang="es-ES" sz="1800" dirty="0" err="1" smtClean="0">
                <a:hlinkClick r:id="rId3" tooltip="Managing Windows Server 2008 and Windows Vista using Group Policy"/>
              </a:rPr>
              <a:t>Managing</a:t>
            </a:r>
            <a:r>
              <a:rPr lang="es-ES" sz="1800" dirty="0" smtClean="0">
                <a:hlinkClick r:id="rId3" tooltip="Managing Windows Server 2008 and Windows Vista using Group Policy"/>
              </a:rPr>
              <a:t> Windows Server 2008 and Windows Vista </a:t>
            </a:r>
            <a:r>
              <a:rPr lang="es-ES" sz="1800" dirty="0" err="1" smtClean="0">
                <a:hlinkClick r:id="rId3" tooltip="Managing Windows Server 2008 and Windows Vista using Group Policy"/>
              </a:rPr>
              <a:t>using</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Group</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Policy</a:t>
            </a:r>
            <a:endParaRPr lang="es-ES" sz="1800" dirty="0" smtClean="0"/>
          </a:p>
          <a:p>
            <a:pPr indent="0">
              <a:lnSpc>
                <a:spcPct val="100000"/>
              </a:lnSpc>
            </a:pPr>
            <a:r>
              <a:rPr lang="es-ES" sz="1800" dirty="0" err="1" smtClean="0">
                <a:hlinkClick r:id="rId4" tooltip="Managing Windows Vista and Windows Server 2008 Network Bandwidth with Policy-based Quality of Service"/>
              </a:rPr>
              <a:t>Managing</a:t>
            </a:r>
            <a:r>
              <a:rPr lang="es-ES" sz="1800" dirty="0" smtClean="0">
                <a:hlinkClick r:id="rId4" tooltip="Managing Windows Vista and Windows Server 2008 Network Bandwidth with Policy-based Quality of Service"/>
              </a:rPr>
              <a:t> Windows Vista and Windows Server 2008 Network </a:t>
            </a:r>
            <a:r>
              <a:rPr lang="es-ES" sz="1800" dirty="0" err="1" smtClean="0">
                <a:hlinkClick r:id="rId4" tooltip="Managing Windows Vista and Windows Server 2008 Network Bandwidth with Policy-based Quality of Service"/>
              </a:rPr>
              <a:t>Bandwidth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with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Policy-based</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Quality</a:t>
            </a:r>
            <a:r>
              <a:rPr lang="es-ES" sz="1800" dirty="0" smtClean="0">
                <a:hlinkClick r:id="rId4" tooltip="Managing Windows Vista and Windows Server 2008 Network Bandwidth with Policy-based Quality of Service"/>
              </a:rPr>
              <a:t> of </a:t>
            </a:r>
            <a:r>
              <a:rPr lang="es-ES" sz="1800" dirty="0" err="1" smtClean="0">
                <a:hlinkClick r:id="rId4" tooltip="Managing Windows Vista and Windows Server 2008 Network Bandwidth with Policy-based Quality of Service"/>
              </a:rPr>
              <a:t>Service</a:t>
            </a:r>
            <a:endParaRPr lang="es-ES" sz="1800" dirty="0" smtClean="0"/>
          </a:p>
          <a:p>
            <a:pPr indent="0">
              <a:lnSpc>
                <a:spcPct val="100000"/>
              </a:lnSpc>
            </a:pPr>
            <a:r>
              <a:rPr lang="es-ES" sz="1800" dirty="0" smtClean="0">
                <a:hlinkClick r:id="rId5" tooltip="Windows Server 2008 Beta 3 Server Core"/>
              </a:rPr>
              <a:t>Windows Server 2008 Beta 3 Server </a:t>
            </a:r>
            <a:r>
              <a:rPr lang="es-ES" sz="1800" dirty="0" err="1" smtClean="0">
                <a:hlinkClick r:id="rId5" tooltip="Windows Server 2008 Beta 3 Server Core"/>
              </a:rPr>
              <a:t>Core</a:t>
            </a:r>
            <a:endParaRPr lang="es-ES" sz="1800" dirty="0" smtClean="0"/>
          </a:p>
          <a:p>
            <a:pPr indent="0">
              <a:lnSpc>
                <a:spcPct val="100000"/>
              </a:lnSpc>
            </a:pPr>
            <a:r>
              <a:rPr lang="es-ES" sz="1800" dirty="0" smtClean="0">
                <a:hlinkClick r:id="rId6" tooltip="Windows Server 2008 Beta 3 Server Manager"/>
              </a:rPr>
              <a:t>Windows Server 2008 Beta 3 Server Manager</a:t>
            </a:r>
            <a:endParaRPr lang="es-ES" sz="1800" dirty="0" smtClean="0"/>
          </a:p>
          <a:p>
            <a:pPr indent="0">
              <a:lnSpc>
                <a:spcPct val="100000"/>
              </a:lnSpc>
            </a:pPr>
            <a:r>
              <a:rPr lang="es-ES" sz="1800" dirty="0" err="1" smtClean="0">
                <a:hlinkClick r:id="rId7" tooltip="Centralized Application Access with Windows Server 2008 Beta 3"/>
              </a:rPr>
              <a:t>Centralized</a:t>
            </a:r>
            <a:r>
              <a:rPr lang="es-ES" sz="1800" dirty="0" smtClean="0">
                <a:hlinkClick r:id="rId7" tooltip="Centralized Application Access with Windows Server 2008 Beta 3"/>
              </a:rPr>
              <a:t> </a:t>
            </a:r>
            <a:r>
              <a:rPr lang="es-ES" sz="1800" dirty="0" err="1" smtClean="0">
                <a:hlinkClick r:id="rId7" tooltip="Centralized Application Access with Windows Server 2008 Beta 3"/>
              </a:rPr>
              <a:t>Application</a:t>
            </a:r>
            <a:r>
              <a:rPr lang="es-ES" sz="1800" dirty="0" smtClean="0">
                <a:hlinkClick r:id="rId7" tooltip="Centralized Application Access with Windows Server 2008 Beta 3"/>
              </a:rPr>
              <a:t> Access </a:t>
            </a:r>
            <a:r>
              <a:rPr lang="es-ES" sz="1800" dirty="0" err="1" smtClean="0">
                <a:hlinkClick r:id="rId7" tooltip="Centralized Application Access with Windows Server 2008 Beta 3"/>
              </a:rPr>
              <a:t>with</a:t>
            </a:r>
            <a:r>
              <a:rPr lang="es-ES" sz="1800" dirty="0" smtClean="0">
                <a:hlinkClick r:id="rId7" tooltip="Centralized Application Access with Windows Server 2008 Beta 3"/>
              </a:rPr>
              <a:t> Windows Server 2008 Beta 3</a:t>
            </a:r>
            <a:endParaRPr lang="es-ES" sz="1800" dirty="0" smtClean="0"/>
          </a:p>
          <a:p>
            <a:pPr indent="0">
              <a:lnSpc>
                <a:spcPct val="100000"/>
              </a:lnSpc>
            </a:pPr>
            <a:r>
              <a:rPr lang="es-ES" sz="1800" dirty="0" err="1" smtClean="0">
                <a:hlinkClick r:id="rId8" tooltip="Deployment Services (WDS) in Windows Server 2008 Beta 3"/>
              </a:rPr>
              <a:t>Deployment</a:t>
            </a:r>
            <a:r>
              <a:rPr lang="es-ES" sz="1800" dirty="0" smtClean="0">
                <a:hlinkClick r:id="rId8" tooltip="Deployment Services (WDS) in Windows Server 2008 Beta 3"/>
              </a:rPr>
              <a:t> </a:t>
            </a:r>
            <a:r>
              <a:rPr lang="es-ES" sz="1800" dirty="0" err="1" smtClean="0">
                <a:hlinkClick r:id="rId8" tooltip="Deployment Services (WDS) in Windows Server 2008 Beta 3"/>
              </a:rPr>
              <a:t>Services</a:t>
            </a:r>
            <a:r>
              <a:rPr lang="es-ES" sz="1800" dirty="0" smtClean="0">
                <a:hlinkClick r:id="rId8" tooltip="Deployment Services (WDS) in Windows Server 2008 Beta 3"/>
              </a:rPr>
              <a:t> (WDS) in Windows Server 2008 Beta 3</a:t>
            </a:r>
            <a:endParaRPr lang="es-ES" sz="1800" dirty="0" smtClean="0"/>
          </a:p>
          <a:p>
            <a:pPr indent="0">
              <a:lnSpc>
                <a:spcPct val="100000"/>
              </a:lnSpc>
            </a:pPr>
            <a:r>
              <a:rPr lang="es-ES" sz="1800" dirty="0" smtClean="0">
                <a:hlinkClick r:id="rId9" tooltip="Fine Grained Password Settings in Windows Server 2008 Beta 3"/>
              </a:rPr>
              <a:t>Fine </a:t>
            </a:r>
            <a:r>
              <a:rPr lang="es-ES" sz="1800" dirty="0" err="1" smtClean="0">
                <a:hlinkClick r:id="rId9" tooltip="Fine Grained Password Settings in Windows Server 2008 Beta 3"/>
              </a:rPr>
              <a:t>Grained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Password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Settings</a:t>
            </a:r>
            <a:r>
              <a:rPr lang="es-ES" sz="1800" dirty="0" smtClean="0">
                <a:hlinkClick r:id="rId9" tooltip="Fine Grained Password Settings in Windows Server 2008 Beta 3"/>
              </a:rPr>
              <a:t> in Windows Server 2008 Beta 3</a:t>
            </a:r>
            <a:endParaRPr lang="es-ES" sz="1800" dirty="0" smtClean="0"/>
          </a:p>
          <a:p>
            <a:pPr indent="0">
              <a:lnSpc>
                <a:spcPct val="100000"/>
              </a:lnSpc>
            </a:pPr>
            <a:r>
              <a:rPr lang="es-ES" sz="1800" dirty="0" err="1" smtClean="0">
                <a:hlinkClick r:id="rId10" tooltip="Managing Network Security Using Windows Firewall with Advanced Security Beta 3"/>
              </a:rPr>
              <a:t>Managing</a:t>
            </a:r>
            <a:r>
              <a:rPr lang="es-ES" sz="1800" dirty="0" smtClean="0">
                <a:hlinkClick r:id="rId10" tooltip="Managing Network Security Using Windows Firewall with Advanced Security Beta 3"/>
              </a:rPr>
              <a:t> Network Security </a:t>
            </a:r>
            <a:r>
              <a:rPr lang="es-ES" sz="1800" dirty="0" err="1" smtClean="0">
                <a:hlinkClick r:id="rId10" tooltip="Managing Network Security Using Windows Firewall with Advanced Security Beta 3"/>
              </a:rPr>
              <a:t>Using</a:t>
            </a:r>
            <a:r>
              <a:rPr lang="es-ES" sz="1800" dirty="0" smtClean="0">
                <a:hlinkClick r:id="rId10" tooltip="Managing Network Security Using Windows Firewall with Advanced Security Beta 3"/>
              </a:rPr>
              <a:t> Windows Firewall </a:t>
            </a:r>
            <a:r>
              <a:rPr lang="es-ES" sz="1800" dirty="0" err="1" smtClean="0">
                <a:hlinkClick r:id="rId10" tooltip="Managing Network Security Using Windows Firewall with Advanced Security Beta 3"/>
              </a:rPr>
              <a:t>with</a:t>
            </a:r>
            <a:r>
              <a:rPr lang="es-ES" sz="1800" dirty="0" smtClean="0">
                <a:hlinkClick r:id="rId10" tooltip="Managing Network Security Using Windows Firewall with Advanced Security Beta 3"/>
              </a:rPr>
              <a:t> </a:t>
            </a:r>
            <a:r>
              <a:rPr lang="es-ES" sz="1800" dirty="0" err="1" smtClean="0">
                <a:hlinkClick r:id="rId10" tooltip="Managing Network Security Using Windows Firewall with Advanced Security Beta 3"/>
              </a:rPr>
              <a:t>Advanced</a:t>
            </a:r>
            <a:r>
              <a:rPr lang="es-ES" sz="1800" dirty="0" smtClean="0">
                <a:hlinkClick r:id="rId10" tooltip="Managing Network Security Using Windows Firewall with Advanced Security Beta 3"/>
              </a:rPr>
              <a:t> Security Beta 3</a:t>
            </a:r>
            <a:endParaRPr lang="es-ES" sz="1800" dirty="0" smtClean="0"/>
          </a:p>
          <a:p>
            <a:pPr indent="0">
              <a:lnSpc>
                <a:spcPct val="100000"/>
              </a:lnSpc>
            </a:pPr>
            <a:r>
              <a:rPr lang="es-ES" sz="1800" dirty="0" smtClean="0">
                <a:hlinkClick r:id="rId11" tooltip="Windows Server 2008 Enterprise Failover Clustering"/>
              </a:rPr>
              <a:t>Windows Server 2008 Enterprise </a:t>
            </a:r>
            <a:r>
              <a:rPr lang="es-ES" sz="1800" dirty="0" err="1" smtClean="0">
                <a:hlinkClick r:id="rId11" tooltip="Windows Server 2008 Enterprise Failover Clustering"/>
              </a:rPr>
              <a:t>Failover</a:t>
            </a:r>
            <a:r>
              <a:rPr lang="es-ES" sz="1800" dirty="0" smtClean="0">
                <a:hlinkClick r:id="rId11" tooltip="Windows Server 2008 Enterprise Failover Clustering"/>
              </a:rPr>
              <a:t> </a:t>
            </a:r>
            <a:r>
              <a:rPr lang="es-ES" sz="1800" dirty="0" err="1" smtClean="0">
                <a:hlinkClick r:id="rId11" tooltip="Windows Server 2008 Enterprise Failover Clustering"/>
              </a:rPr>
              <a:t>Clustering</a:t>
            </a:r>
            <a:endParaRPr lang="es-ES" sz="1800" dirty="0" smtClean="0"/>
          </a:p>
          <a:p>
            <a:pPr indent="0">
              <a:lnSpc>
                <a:spcPct val="100000"/>
              </a:lnSpc>
            </a:pPr>
            <a:r>
              <a:rPr lang="es-ES" sz="1800" dirty="0" err="1" smtClean="0">
                <a:hlinkClick r:id="rId12" tooltip="Managing TS Gateway and RemoteApps in Windows Server 2008 Beta 3"/>
              </a:rPr>
              <a:t>Managing</a:t>
            </a:r>
            <a:r>
              <a:rPr lang="es-ES" sz="1800" dirty="0" smtClean="0">
                <a:hlinkClick r:id="rId12" tooltip="Managing TS Gateway and RemoteApps in Windows Server 2008 Beta 3"/>
              </a:rPr>
              <a:t> TS Gateway and </a:t>
            </a:r>
            <a:r>
              <a:rPr lang="es-ES" sz="1800" dirty="0" err="1" smtClean="0">
                <a:hlinkClick r:id="rId12" tooltip="Managing TS Gateway and RemoteApps in Windows Server 2008 Beta 3"/>
              </a:rPr>
              <a:t>RemoteApps</a:t>
            </a:r>
            <a:r>
              <a:rPr lang="es-ES" sz="1800" dirty="0" smtClean="0">
                <a:hlinkClick r:id="rId12" tooltip="Managing TS Gateway and RemoteApps in Windows Server 2008 Beta 3"/>
              </a:rPr>
              <a:t> in Windows Server 2008 Beta 3</a:t>
            </a:r>
            <a:endParaRPr lang="es-ES" sz="1800" dirty="0" smtClean="0"/>
          </a:p>
          <a:p>
            <a:pPr indent="0">
              <a:lnSpc>
                <a:spcPct val="100000"/>
              </a:lnSpc>
            </a:pPr>
            <a:r>
              <a:rPr lang="es-ES" sz="1800" dirty="0" err="1" smtClean="0">
                <a:hlinkClick r:id="rId13" tooltip="Managing Windows Server 2008 Using New Management Technologies Beta 3"/>
              </a:rPr>
              <a:t>Managing</a:t>
            </a:r>
            <a:r>
              <a:rPr lang="es-ES" sz="1800" dirty="0" smtClean="0">
                <a:hlinkClick r:id="rId13" tooltip="Managing Windows Server 2008 Using New Management Technologies Beta 3"/>
              </a:rPr>
              <a:t> Windows Server 2008 </a:t>
            </a:r>
            <a:r>
              <a:rPr lang="es-ES" sz="1800" dirty="0" err="1" smtClean="0">
                <a:hlinkClick r:id="rId13" tooltip="Managing Windows Server 2008 Using New Management Technologies Beta 3"/>
              </a:rPr>
              <a:t>Using</a:t>
            </a:r>
            <a:r>
              <a:rPr lang="es-ES" sz="1800" dirty="0" smtClean="0">
                <a:hlinkClick r:id="rId13" tooltip="Managing Windows Server 2008 Using New Management Technologies Beta 3"/>
              </a:rPr>
              <a:t> New Management Technologies Beta 3</a:t>
            </a:r>
            <a:endParaRPr lang="es-ES" sz="1800" dirty="0" smtClean="0"/>
          </a:p>
          <a:p>
            <a:pPr indent="0">
              <a:lnSpc>
                <a:spcPct val="100000"/>
              </a:lnSpc>
            </a:pPr>
            <a:r>
              <a:rPr lang="es-ES" sz="1800" dirty="0" smtClean="0">
                <a:hlinkClick r:id="rId14" tooltip="Network Access Protection with IPSec Enforcement"/>
              </a:rPr>
              <a:t>Network Access </a:t>
            </a:r>
            <a:r>
              <a:rPr lang="es-ES" sz="1800" dirty="0" err="1" smtClean="0">
                <a:hlinkClick r:id="rId14" tooltip="Network Access Protection with IPSec Enforcement"/>
              </a:rPr>
              <a:t>Protection</a:t>
            </a:r>
            <a:r>
              <a:rPr lang="es-ES" sz="1800" dirty="0" smtClean="0">
                <a:hlinkClick r:id="rId14" tooltip="Network Access Protection with IPSec Enforcement"/>
              </a:rPr>
              <a:t> </a:t>
            </a:r>
            <a:r>
              <a:rPr lang="es-ES" sz="1800" dirty="0" err="1" smtClean="0">
                <a:hlinkClick r:id="rId14" tooltip="Network Access Protection with IPSec Enforcement"/>
              </a:rPr>
              <a:t>with</a:t>
            </a:r>
            <a:r>
              <a:rPr lang="es-ES" sz="1800" dirty="0" smtClean="0">
                <a:hlinkClick r:id="rId14" tooltip="Network Access Protection with IPSec Enforcement"/>
              </a:rPr>
              <a:t> </a:t>
            </a:r>
            <a:r>
              <a:rPr lang="es-ES" sz="1800" dirty="0" err="1" smtClean="0">
                <a:hlinkClick r:id="rId14" tooltip="Network Access Protection with IPSec Enforcement"/>
              </a:rPr>
              <a:t>IPSec</a:t>
            </a:r>
            <a:r>
              <a:rPr lang="es-ES" sz="1800" dirty="0" smtClean="0">
                <a:hlinkClick r:id="rId14" tooltip="Network Access Protection with IPSec Enforcement"/>
              </a:rPr>
              <a:t> </a:t>
            </a:r>
            <a:r>
              <a:rPr lang="es-ES" sz="1800" dirty="0" err="1" smtClean="0">
                <a:hlinkClick r:id="rId14" tooltip="Network Access Protection with IPSec Enforcement"/>
              </a:rPr>
              <a:t>Enforcement</a:t>
            </a:r>
            <a:endParaRPr lang="es-ES" sz="1800" dirty="0" smtClean="0"/>
          </a:p>
          <a:p>
            <a:pPr indent="0">
              <a:lnSpc>
                <a:spcPct val="100000"/>
              </a:lnSpc>
            </a:pPr>
            <a:r>
              <a:rPr lang="es-ES" sz="1800" dirty="0" err="1" smtClean="0">
                <a:hlinkClick r:id="rId15" tooltip="Using APPCMD Command Line or UI with IIS 7 in Windows Server 2008 Beta 3"/>
              </a:rPr>
              <a:t>Using</a:t>
            </a:r>
            <a:r>
              <a:rPr lang="es-ES" sz="1800" dirty="0" smtClean="0">
                <a:hlinkClick r:id="rId15" tooltip="Using APPCMD Command Line or UI with IIS 7 in Windows Server 2008 Beta 3"/>
              </a:rPr>
              <a:t> APPCMD </a:t>
            </a:r>
            <a:r>
              <a:rPr lang="es-ES" sz="1800" dirty="0" err="1" smtClean="0">
                <a:hlinkClick r:id="rId15" tooltip="Using APPCMD Command Line or UI with IIS 7 in Windows Server 2008 Beta 3"/>
              </a:rPr>
              <a:t>Command</a:t>
            </a:r>
            <a:r>
              <a:rPr lang="es-ES" sz="1800" dirty="0" smtClean="0">
                <a:hlinkClick r:id="rId15" tooltip="Using APPCMD Command Line or UI with IIS 7 in Windows Server 2008 Beta 3"/>
              </a:rPr>
              <a:t> Line </a:t>
            </a:r>
            <a:r>
              <a:rPr lang="es-ES" sz="1800" dirty="0" err="1" smtClean="0">
                <a:hlinkClick r:id="rId15" tooltip="Using APPCMD Command Line or UI with IIS 7 in Windows Server 2008 Beta 3"/>
              </a:rPr>
              <a:t>or</a:t>
            </a:r>
            <a:r>
              <a:rPr lang="es-ES" sz="1800" dirty="0" smtClean="0">
                <a:hlinkClick r:id="rId15" tooltip="Using APPCMD Command Line or UI with IIS 7 in Windows Server 2008 Beta 3"/>
              </a:rPr>
              <a:t> UI </a:t>
            </a:r>
            <a:r>
              <a:rPr lang="es-ES" sz="1800" dirty="0" err="1" smtClean="0">
                <a:hlinkClick r:id="rId15" tooltip="Using APPCMD Command Line or UI with IIS 7 in Windows Server 2008 Beta 3"/>
              </a:rPr>
              <a:t>with</a:t>
            </a:r>
            <a:r>
              <a:rPr lang="es-ES" sz="1800" dirty="0" smtClean="0">
                <a:hlinkClick r:id="rId15" tooltip="Using APPCMD Command Line or UI with IIS 7 in Windows Server 2008 Beta 3"/>
              </a:rPr>
              <a:t> IIS 7 in Windows Server 2008 Beta 3</a:t>
            </a:r>
            <a:endParaRPr lang="es-ES" sz="1800" dirty="0" smtClean="0"/>
          </a:p>
          <a:p>
            <a:pPr indent="0">
              <a:lnSpc>
                <a:spcPct val="100000"/>
              </a:lnSpc>
            </a:pPr>
            <a:r>
              <a:rPr lang="es-ES" sz="1800" dirty="0" err="1" smtClean="0">
                <a:hlinkClick r:id="rId16" tooltip="Using PowerShell in Windows Server 2008 Beta 3"/>
              </a:rPr>
              <a:t>Using</a:t>
            </a:r>
            <a:r>
              <a:rPr lang="es-ES" sz="1800" dirty="0" smtClean="0">
                <a:hlinkClick r:id="rId16" tooltip="Using PowerShell in Windows Server 2008 Beta 3"/>
              </a:rPr>
              <a:t> </a:t>
            </a:r>
            <a:r>
              <a:rPr lang="es-ES" sz="1800" dirty="0" err="1" smtClean="0">
                <a:hlinkClick r:id="rId16" tooltip="Using PowerShell in Windows Server 2008 Beta 3"/>
              </a:rPr>
              <a:t>PowerShell</a:t>
            </a:r>
            <a:r>
              <a:rPr lang="es-ES" sz="1800" dirty="0" smtClean="0">
                <a:hlinkClick r:id="rId16" tooltip="Using PowerShell in Windows Server 2008 Beta 3"/>
              </a:rPr>
              <a:t> in Windows Server 2008 Beta 3</a:t>
            </a:r>
            <a:endParaRPr lang="es-ES" sz="1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76400"/>
            <a:ext cx="9144000" cy="2057400"/>
          </a:xfrm>
          <a:prstGeom prst="rect">
            <a:avLst/>
          </a:prstGeom>
        </p:spPr>
        <p:txBody>
          <a:bodyPr anchor="ctr"/>
          <a:lstStyle/>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El Rostro de Windows Server  </a:t>
            </a:r>
          </a:p>
          <a:p>
            <a:pPr algn="ctr" defTabSz="1097280" fontAlgn="auto">
              <a:lnSpc>
                <a:spcPct val="150000"/>
              </a:lnSpc>
              <a:spcAft>
                <a:spcPts val="0"/>
              </a:spcAft>
              <a:defRPr/>
            </a:pPr>
            <a:r>
              <a:rPr lang="es-ES" sz="4000" spc="-150" dirty="0">
                <a:ln w="3175">
                  <a:noFill/>
                </a:ln>
                <a:effectLst>
                  <a:outerShdw blurRad="50800" dist="38100" dir="2700000" algn="tl" rotWithShape="0">
                    <a:prstClr val="black">
                      <a:alpha val="40000"/>
                    </a:prstClr>
                  </a:outerShdw>
                </a:effectLst>
                <a:latin typeface="Segoe" pitchFamily="34" charset="0"/>
                <a:cs typeface="Arial" charset="0"/>
              </a:rPr>
              <a:t>está cambiando.</a:t>
            </a:r>
          </a:p>
        </p:txBody>
      </p:sp>
      <p:sp>
        <p:nvSpPr>
          <p:cNvPr id="10" name="Title 1"/>
          <p:cNvSpPr txBox="1">
            <a:spLocks/>
          </p:cNvSpPr>
          <p:nvPr/>
        </p:nvSpPr>
        <p:spPr>
          <a:xfrm>
            <a:off x="0" y="3786188"/>
            <a:ext cx="9144000" cy="1752600"/>
          </a:xfrm>
          <a:prstGeom prst="rect">
            <a:avLst/>
          </a:prstGeom>
        </p:spPr>
        <p:txBody>
          <a:bodyPr anchor="ctr"/>
          <a:lstStyle/>
          <a:p>
            <a:pPr algn="ctr" defTabSz="1097280" fontAlgn="auto">
              <a:lnSpc>
                <a:spcPct val="150000"/>
              </a:lnSpc>
              <a:spcAft>
                <a:spcPts val="0"/>
              </a:spcAft>
              <a:defRPr/>
            </a:pPr>
            <a:r>
              <a:rPr lang="es-ES" sz="4000" i="1"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Descúbrelo en </a:t>
            </a:r>
          </a:p>
          <a:p>
            <a:pPr algn="ctr" defTabSz="1097280" fontAlgn="auto">
              <a:lnSpc>
                <a:spcPct val="150000"/>
              </a:lnSpc>
              <a:spcAft>
                <a:spcPts val="0"/>
              </a:spcAft>
              <a:defRPr/>
            </a:pPr>
            <a:r>
              <a:rPr lang="es-ES" sz="4000" spc="-150" dirty="0">
                <a:ln w="3175">
                  <a:noFill/>
                </a:ln>
                <a:solidFill>
                  <a:schemeClr val="accent1"/>
                </a:solidFill>
                <a:effectLst>
                  <a:outerShdw blurRad="50800" dist="38100" dir="2700000" algn="tl" rotWithShape="0">
                    <a:prstClr val="black">
                      <a:alpha val="40000"/>
                    </a:prstClr>
                  </a:outerShdw>
                </a:effectLst>
                <a:latin typeface="Segoe" pitchFamily="34" charset="0"/>
                <a:cs typeface="Arial" charset="0"/>
              </a:rPr>
              <a:t>www.microsoft.es/rostros </a:t>
            </a:r>
          </a:p>
        </p:txBody>
      </p:sp>
      <p:pic>
        <p:nvPicPr>
          <p:cNvPr id="13316" name="Picture 13" descr="WS08_h_rgb_r.png"/>
          <p:cNvPicPr>
            <a:picLocks noChangeAspect="1"/>
          </p:cNvPicPr>
          <p:nvPr/>
        </p:nvPicPr>
        <p:blipFill>
          <a:blip r:embed="rId2"/>
          <a:srcRect/>
          <a:stretch>
            <a:fillRect/>
          </a:stretch>
        </p:blipFill>
        <p:spPr bwMode="auto">
          <a:xfrm>
            <a:off x="357188" y="428625"/>
            <a:ext cx="5643562" cy="857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traight Connector 568321"/>
          <p:cNvSpPr>
            <a:spLocks noChangeShapeType="1"/>
          </p:cNvSpPr>
          <p:nvPr/>
        </p:nvSpPr>
        <p:spPr bwMode="auto">
          <a:xfrm flipV="1">
            <a:off x="6170613" y="3206750"/>
            <a:ext cx="1301750" cy="2354263"/>
          </a:xfrm>
          <a:prstGeom prst="line">
            <a:avLst/>
          </a:prstGeom>
          <a:noFill/>
          <a:ln w="57150" algn="ctr">
            <a:solidFill>
              <a:srgbClr val="FF9900"/>
            </a:solidFill>
            <a:round/>
            <a:headEnd/>
            <a:tailEnd/>
          </a:ln>
        </p:spPr>
        <p:txBody>
          <a:bodyPr>
            <a:spAutoFit/>
          </a:bodyPr>
          <a:lstStyle/>
          <a:p>
            <a:endParaRPr lang="es-ES"/>
          </a:p>
        </p:txBody>
      </p:sp>
      <p:grpSp>
        <p:nvGrpSpPr>
          <p:cNvPr id="2" name="Group 3"/>
          <p:cNvGrpSpPr>
            <a:grpSpLocks/>
          </p:cNvGrpSpPr>
          <p:nvPr/>
        </p:nvGrpSpPr>
        <p:grpSpPr bwMode="auto">
          <a:xfrm>
            <a:off x="6288088" y="1730375"/>
            <a:ext cx="2703512" cy="1636713"/>
            <a:chOff x="256" y="3247"/>
            <a:chExt cx="1311" cy="893"/>
          </a:xfrm>
        </p:grpSpPr>
        <p:pic>
          <p:nvPicPr>
            <p:cNvPr id="1045" name="Rectangle 568323"/>
            <p:cNvPicPr>
              <a:picLocks noChangeAspect="1" noChangeArrowheads="1"/>
            </p:cNvPicPr>
            <p:nvPr/>
          </p:nvPicPr>
          <p:blipFill>
            <a:blip r:embed="rId4"/>
            <a:srcRect/>
            <a:stretch>
              <a:fillRect/>
            </a:stretch>
          </p:blipFill>
          <p:spPr bwMode="auto">
            <a:xfrm>
              <a:off x="256" y="3803"/>
              <a:ext cx="1311" cy="337"/>
            </a:xfrm>
            <a:prstGeom prst="rect">
              <a:avLst/>
            </a:prstGeom>
            <a:noFill/>
            <a:ln w="9525">
              <a:noFill/>
              <a:miter lim="800000"/>
              <a:headEnd/>
              <a:tailEnd/>
            </a:ln>
          </p:spPr>
        </p:pic>
        <p:pic>
          <p:nvPicPr>
            <p:cNvPr id="1046" name="Rectangle 568324"/>
            <p:cNvPicPr>
              <a:picLocks noChangeAspect="1" noChangeArrowheads="1"/>
            </p:cNvPicPr>
            <p:nvPr/>
          </p:nvPicPr>
          <p:blipFill>
            <a:blip r:embed="rId5"/>
            <a:srcRect/>
            <a:stretch>
              <a:fillRect/>
            </a:stretch>
          </p:blipFill>
          <p:spPr bwMode="auto">
            <a:xfrm>
              <a:off x="393" y="3247"/>
              <a:ext cx="318" cy="804"/>
            </a:xfrm>
            <a:prstGeom prst="rect">
              <a:avLst/>
            </a:prstGeom>
            <a:noFill/>
            <a:ln w="9525">
              <a:noFill/>
              <a:miter lim="800000"/>
              <a:headEnd/>
              <a:tailEnd/>
            </a:ln>
          </p:spPr>
        </p:pic>
        <p:pic>
          <p:nvPicPr>
            <p:cNvPr id="1047" name="Rectangle 568325"/>
            <p:cNvPicPr>
              <a:picLocks noChangeAspect="1" noChangeArrowheads="1"/>
            </p:cNvPicPr>
            <p:nvPr/>
          </p:nvPicPr>
          <p:blipFill>
            <a:blip r:embed="rId6"/>
            <a:srcRect/>
            <a:stretch>
              <a:fillRect/>
            </a:stretch>
          </p:blipFill>
          <p:spPr bwMode="auto">
            <a:xfrm>
              <a:off x="754" y="3247"/>
              <a:ext cx="258" cy="804"/>
            </a:xfrm>
            <a:prstGeom prst="rect">
              <a:avLst/>
            </a:prstGeom>
            <a:noFill/>
            <a:ln w="9525">
              <a:noFill/>
              <a:miter lim="800000"/>
              <a:headEnd/>
              <a:tailEnd/>
            </a:ln>
          </p:spPr>
        </p:pic>
        <p:pic>
          <p:nvPicPr>
            <p:cNvPr id="1048" name="Rectangle 568326"/>
            <p:cNvPicPr>
              <a:picLocks noChangeAspect="1" noChangeArrowheads="1"/>
            </p:cNvPicPr>
            <p:nvPr/>
          </p:nvPicPr>
          <p:blipFill>
            <a:blip r:embed="rId7"/>
            <a:srcRect/>
            <a:stretch>
              <a:fillRect/>
            </a:stretch>
          </p:blipFill>
          <p:spPr bwMode="auto">
            <a:xfrm flipH="1">
              <a:off x="1051" y="3275"/>
              <a:ext cx="326" cy="787"/>
            </a:xfrm>
            <a:prstGeom prst="rect">
              <a:avLst/>
            </a:prstGeom>
            <a:noFill/>
            <a:ln w="9525">
              <a:noFill/>
              <a:miter lim="800000"/>
              <a:headEnd/>
              <a:tailEnd/>
            </a:ln>
          </p:spPr>
        </p:pic>
      </p:grpSp>
      <p:sp>
        <p:nvSpPr>
          <p:cNvPr id="4102" name="Rectangle 25"/>
          <p:cNvSpPr>
            <a:spLocks noGrp="1" noChangeArrowheads="1"/>
          </p:cNvSpPr>
          <p:nvPr>
            <p:ph type="title"/>
          </p:nvPr>
        </p:nvSpPr>
        <p:spPr>
          <a:xfrm>
            <a:off x="155575" y="150813"/>
            <a:ext cx="8686800" cy="1311275"/>
          </a:xfrm>
        </p:spPr>
        <p:txBody>
          <a:bodyPr/>
          <a:lstStyle/>
          <a:p>
            <a:pPr eaLnBrk="1" hangingPunct="1">
              <a:defRPr/>
            </a:pPr>
            <a:r>
              <a:rPr lang="es-ES" sz="4400" dirty="0" smtClean="0"/>
              <a:t>Nuevas Capacidades de Terminal Server</a:t>
            </a:r>
          </a:p>
        </p:txBody>
      </p:sp>
      <p:sp>
        <p:nvSpPr>
          <p:cNvPr id="4103" name="Rectangle 26"/>
          <p:cNvSpPr>
            <a:spLocks noGrp="1" noChangeArrowheads="1"/>
          </p:cNvSpPr>
          <p:nvPr>
            <p:ph idx="1"/>
          </p:nvPr>
        </p:nvSpPr>
        <p:spPr>
          <a:xfrm>
            <a:off x="120677" y="1785926"/>
            <a:ext cx="8380413" cy="4518160"/>
          </a:xfrm>
        </p:spPr>
        <p:txBody>
          <a:bodyPr/>
          <a:lstStyle/>
          <a:p>
            <a:pPr eaLnBrk="1" hangingPunct="1">
              <a:defRPr/>
            </a:pPr>
            <a:r>
              <a:rPr lang="es-ES" sz="2800" dirty="0" smtClean="0"/>
              <a:t>Acceso Centralizado a aplicaciones</a:t>
            </a:r>
          </a:p>
          <a:p>
            <a:pPr lvl="1" eaLnBrk="1" hangingPunct="1">
              <a:defRPr/>
            </a:pPr>
            <a:r>
              <a:rPr lang="es-ES" sz="2400" dirty="0" smtClean="0"/>
              <a:t>Despliegue de Aplicaciones</a:t>
            </a:r>
          </a:p>
          <a:p>
            <a:pPr lvl="1" eaLnBrk="1" hangingPunct="1">
              <a:defRPr/>
            </a:pPr>
            <a:r>
              <a:rPr lang="es-ES" sz="2400" dirty="0" smtClean="0"/>
              <a:t>Oficina Remota</a:t>
            </a:r>
          </a:p>
          <a:p>
            <a:pPr lvl="1" eaLnBrk="1" hangingPunct="1">
              <a:defRPr/>
            </a:pPr>
            <a:r>
              <a:rPr lang="es-ES" sz="2400" dirty="0" smtClean="0"/>
              <a:t>Acceso seguro en cualquier Sitio</a:t>
            </a:r>
          </a:p>
          <a:p>
            <a:pPr lvl="1" eaLnBrk="1" hangingPunct="1">
              <a:defRPr/>
            </a:pPr>
            <a:r>
              <a:rPr lang="es-ES" sz="2400" dirty="0" smtClean="0"/>
              <a:t>Gestión de seguridad simplificada</a:t>
            </a:r>
          </a:p>
          <a:p>
            <a:pPr eaLnBrk="1" hangingPunct="1">
              <a:defRPr/>
            </a:pPr>
            <a:r>
              <a:rPr lang="es-ES" sz="2800" dirty="0" smtClean="0"/>
              <a:t>Nuevas Funcionalidades</a:t>
            </a:r>
          </a:p>
          <a:p>
            <a:pPr lvl="1" eaLnBrk="1" hangingPunct="1">
              <a:defRPr/>
            </a:pPr>
            <a:r>
              <a:rPr lang="es-ES" sz="2400" dirty="0" smtClean="0"/>
              <a:t>TS Gateway</a:t>
            </a:r>
          </a:p>
          <a:p>
            <a:pPr lvl="1" eaLnBrk="1" hangingPunct="1">
              <a:defRPr/>
            </a:pPr>
            <a:r>
              <a:rPr lang="es-ES" sz="2400" dirty="0" smtClean="0"/>
              <a:t>TS </a:t>
            </a:r>
            <a:r>
              <a:rPr lang="es-ES" sz="2400" dirty="0" err="1" smtClean="0"/>
              <a:t>Remote</a:t>
            </a:r>
            <a:r>
              <a:rPr lang="es-ES" sz="2400" dirty="0" smtClean="0"/>
              <a:t> </a:t>
            </a:r>
            <a:r>
              <a:rPr lang="es-ES" sz="2400" dirty="0" err="1" smtClean="0"/>
              <a:t>Applications</a:t>
            </a:r>
            <a:endParaRPr lang="es-ES" sz="2400" dirty="0" smtClean="0"/>
          </a:p>
          <a:p>
            <a:pPr lvl="1" eaLnBrk="1" hangingPunct="1">
              <a:defRPr/>
            </a:pPr>
            <a:r>
              <a:rPr lang="es-ES" sz="2400" dirty="0" smtClean="0"/>
              <a:t>TS Web Access</a:t>
            </a:r>
          </a:p>
          <a:p>
            <a:pPr lvl="1" eaLnBrk="1" hangingPunct="1">
              <a:defRPr/>
            </a:pPr>
            <a:r>
              <a:rPr lang="es-ES" sz="2400" dirty="0" smtClean="0"/>
              <a:t>SSO para clientes administrados</a:t>
            </a:r>
          </a:p>
          <a:p>
            <a:pPr lvl="1" eaLnBrk="1" hangingPunct="1">
              <a:defRPr/>
            </a:pPr>
            <a:endParaRPr lang="es-ES" sz="2400" dirty="0" smtClean="0"/>
          </a:p>
        </p:txBody>
      </p:sp>
      <p:graphicFrame>
        <p:nvGraphicFramePr>
          <p:cNvPr id="1026" name="Object 10"/>
          <p:cNvGraphicFramePr>
            <a:graphicFrameLocks noChangeAspect="1"/>
          </p:cNvGraphicFramePr>
          <p:nvPr/>
        </p:nvGraphicFramePr>
        <p:xfrm>
          <a:off x="4773613" y="3744913"/>
          <a:ext cx="1595437" cy="1189037"/>
        </p:xfrm>
        <a:graphic>
          <a:graphicData uri="http://schemas.openxmlformats.org/presentationml/2006/ole">
            <p:oleObj spid="_x0000_s1026" name="Clip" r:id="rId8" imgW="2628720" imgH="1957320" progId="">
              <p:embed/>
            </p:oleObj>
          </a:graphicData>
        </a:graphic>
      </p:graphicFrame>
      <p:graphicFrame>
        <p:nvGraphicFramePr>
          <p:cNvPr id="1027" name="Object 11"/>
          <p:cNvGraphicFramePr>
            <a:graphicFrameLocks noChangeAspect="1"/>
          </p:cNvGraphicFramePr>
          <p:nvPr/>
        </p:nvGraphicFramePr>
        <p:xfrm>
          <a:off x="7085013" y="4197350"/>
          <a:ext cx="2058987" cy="1397000"/>
        </p:xfrm>
        <a:graphic>
          <a:graphicData uri="http://schemas.openxmlformats.org/presentationml/2006/ole">
            <p:oleObj spid="_x0000_s1027" name="Clip" r:id="rId9" imgW="3320640" imgH="2253960" progId="">
              <p:embed/>
            </p:oleObj>
          </a:graphicData>
        </a:graphic>
      </p:graphicFrame>
      <p:sp>
        <p:nvSpPr>
          <p:cNvPr id="330764" name="TextBox 330763"/>
          <p:cNvSpPr txBox="1">
            <a:spLocks noChangeArrowheads="1"/>
          </p:cNvSpPr>
          <p:nvPr/>
        </p:nvSpPr>
        <p:spPr bwMode="auto">
          <a:xfrm>
            <a:off x="6465888" y="979488"/>
            <a:ext cx="2678112" cy="708025"/>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defRPr/>
            </a:pPr>
            <a:endParaRPr lang="es-ES" sz="2000" b="1">
              <a:effectLst>
                <a:outerShdw blurRad="38100" dist="38100" dir="2700000" algn="tl">
                  <a:srgbClr val="000000"/>
                </a:outerShdw>
              </a:effectLst>
              <a:latin typeface="Arial" charset="0"/>
              <a:cs typeface="Arial" charset="0"/>
            </a:endParaRPr>
          </a:p>
          <a:p>
            <a:pPr algn="ctr">
              <a:defRPr/>
            </a:pPr>
            <a:r>
              <a:rPr lang="es-ES" sz="2000" b="1">
                <a:effectLst>
                  <a:outerShdw blurRad="38100" dist="38100" dir="2700000" algn="tl">
                    <a:srgbClr val="000000"/>
                  </a:outerShdw>
                </a:effectLst>
                <a:latin typeface="Arial" charset="0"/>
                <a:cs typeface="Arial" charset="0"/>
              </a:rPr>
              <a:t>Localización Central</a:t>
            </a:r>
          </a:p>
        </p:txBody>
      </p:sp>
      <p:sp>
        <p:nvSpPr>
          <p:cNvPr id="1033" name="Straight Connector 568332"/>
          <p:cNvSpPr>
            <a:spLocks noChangeShapeType="1"/>
          </p:cNvSpPr>
          <p:nvPr/>
        </p:nvSpPr>
        <p:spPr bwMode="auto">
          <a:xfrm flipV="1">
            <a:off x="5732463" y="3092450"/>
            <a:ext cx="1739900" cy="1257300"/>
          </a:xfrm>
          <a:prstGeom prst="line">
            <a:avLst/>
          </a:prstGeom>
          <a:noFill/>
          <a:ln w="57150" algn="ctr">
            <a:solidFill>
              <a:srgbClr val="FF9900"/>
            </a:solidFill>
            <a:round/>
            <a:headEnd/>
            <a:tailEnd/>
          </a:ln>
        </p:spPr>
        <p:txBody>
          <a:bodyPr>
            <a:spAutoFit/>
          </a:bodyPr>
          <a:lstStyle/>
          <a:p>
            <a:endParaRPr lang="es-ES"/>
          </a:p>
        </p:txBody>
      </p:sp>
      <p:sp>
        <p:nvSpPr>
          <p:cNvPr id="1034" name="Straight Connector 568333"/>
          <p:cNvSpPr>
            <a:spLocks noChangeShapeType="1"/>
          </p:cNvSpPr>
          <p:nvPr/>
        </p:nvSpPr>
        <p:spPr bwMode="auto">
          <a:xfrm flipH="1" flipV="1">
            <a:off x="7442200" y="3032125"/>
            <a:ext cx="596900" cy="1938338"/>
          </a:xfrm>
          <a:prstGeom prst="line">
            <a:avLst/>
          </a:prstGeom>
          <a:noFill/>
          <a:ln w="57150" algn="ctr">
            <a:solidFill>
              <a:srgbClr val="FF9900"/>
            </a:solidFill>
            <a:round/>
            <a:headEnd/>
            <a:tailEnd/>
          </a:ln>
        </p:spPr>
        <p:txBody>
          <a:bodyPr>
            <a:spAutoFit/>
          </a:bodyPr>
          <a:lstStyle/>
          <a:p>
            <a:endParaRPr lang="es-ES"/>
          </a:p>
        </p:txBody>
      </p:sp>
      <p:pic>
        <p:nvPicPr>
          <p:cNvPr id="1035" name="Rectangle 568334"/>
          <p:cNvPicPr>
            <a:picLocks noChangeAspect="1" noChangeArrowheads="1"/>
          </p:cNvPicPr>
          <p:nvPr/>
        </p:nvPicPr>
        <p:blipFill>
          <a:blip r:embed="rId10"/>
          <a:srcRect/>
          <a:stretch>
            <a:fillRect/>
          </a:stretch>
        </p:blipFill>
        <p:spPr bwMode="auto">
          <a:xfrm>
            <a:off x="7213600" y="2411413"/>
            <a:ext cx="741363" cy="979487"/>
          </a:xfrm>
          <a:prstGeom prst="rect">
            <a:avLst/>
          </a:prstGeom>
          <a:noFill/>
          <a:ln w="9525" algn="ctr">
            <a:solidFill>
              <a:srgbClr val="99CCFF"/>
            </a:solidFill>
            <a:miter lim="800000"/>
            <a:headEnd/>
            <a:tailEnd/>
          </a:ln>
        </p:spPr>
      </p:pic>
      <p:grpSp>
        <p:nvGrpSpPr>
          <p:cNvPr id="3" name="Group 16"/>
          <p:cNvGrpSpPr>
            <a:grpSpLocks/>
          </p:cNvGrpSpPr>
          <p:nvPr/>
        </p:nvGrpSpPr>
        <p:grpSpPr bwMode="auto">
          <a:xfrm>
            <a:off x="5500688" y="5381625"/>
            <a:ext cx="1827212" cy="1041400"/>
            <a:chOff x="264" y="1210"/>
            <a:chExt cx="1151" cy="656"/>
          </a:xfrm>
        </p:grpSpPr>
        <p:pic>
          <p:nvPicPr>
            <p:cNvPr id="1043" name="Rectangle 568336"/>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0" name="TextBox 330769"/>
            <p:cNvSpPr txBox="1">
              <a:spLocks noChangeArrowheads="1"/>
            </p:cNvSpPr>
            <p:nvPr/>
          </p:nvSpPr>
          <p:spPr bwMode="auto">
            <a:xfrm>
              <a:off x="264" y="1668"/>
              <a:ext cx="1151"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dirty="0">
                  <a:effectLst>
                    <a:outerShdw blurRad="38100" dist="38100" dir="2700000" algn="tl">
                      <a:srgbClr val="000000"/>
                    </a:outerShdw>
                  </a:effectLst>
                  <a:latin typeface="Arial" charset="0"/>
                  <a:cs typeface="+mn-cs"/>
                </a:rPr>
                <a:t>Trabajador </a:t>
              </a:r>
              <a:r>
                <a:rPr lang="es-ES" sz="1600" b="1" dirty="0" smtClean="0">
                  <a:effectLst>
                    <a:outerShdw blurRad="38100" dist="38100" dir="2700000" algn="tl">
                      <a:srgbClr val="000000"/>
                    </a:outerShdw>
                  </a:effectLst>
                  <a:latin typeface="Arial" charset="0"/>
                  <a:cs typeface="+mn-cs"/>
                </a:rPr>
                <a:t>Móvil</a:t>
              </a:r>
              <a:endParaRPr lang="es-ES" sz="1600" b="1" dirty="0">
                <a:effectLst>
                  <a:outerShdw blurRad="38100" dist="38100" dir="2700000" algn="tl">
                    <a:srgbClr val="000000"/>
                  </a:outerShdw>
                </a:effectLst>
                <a:latin typeface="Arial" charset="0"/>
                <a:cs typeface="+mn-cs"/>
              </a:endParaRPr>
            </a:p>
          </p:txBody>
        </p:sp>
      </p:grpSp>
      <p:grpSp>
        <p:nvGrpSpPr>
          <p:cNvPr id="4" name="Group 19"/>
          <p:cNvGrpSpPr>
            <a:grpSpLocks/>
          </p:cNvGrpSpPr>
          <p:nvPr/>
        </p:nvGrpSpPr>
        <p:grpSpPr bwMode="auto">
          <a:xfrm>
            <a:off x="4845050" y="4089400"/>
            <a:ext cx="1692275" cy="1041400"/>
            <a:chOff x="286" y="1210"/>
            <a:chExt cx="1066" cy="656"/>
          </a:xfrm>
        </p:grpSpPr>
        <p:pic>
          <p:nvPicPr>
            <p:cNvPr id="1041" name="Rectangle 568339"/>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3" name="TextBox 330772"/>
            <p:cNvSpPr txBox="1">
              <a:spLocks noChangeArrowheads="1"/>
            </p:cNvSpPr>
            <p:nvPr/>
          </p:nvSpPr>
          <p:spPr bwMode="auto">
            <a:xfrm>
              <a:off x="286" y="1668"/>
              <a:ext cx="1066"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Oficina Remota</a:t>
              </a:r>
              <a:endParaRPr lang="es-ES">
                <a:solidFill>
                  <a:srgbClr val="000000"/>
                </a:solidFill>
                <a:latin typeface="Arial" charset="0"/>
                <a:cs typeface="+mn-cs"/>
              </a:endParaRPr>
            </a:p>
          </p:txBody>
        </p:sp>
      </p:grpSp>
      <p:grpSp>
        <p:nvGrpSpPr>
          <p:cNvPr id="5" name="Group 22"/>
          <p:cNvGrpSpPr>
            <a:grpSpLocks/>
          </p:cNvGrpSpPr>
          <p:nvPr/>
        </p:nvGrpSpPr>
        <p:grpSpPr bwMode="auto">
          <a:xfrm>
            <a:off x="7386638" y="4725988"/>
            <a:ext cx="1622425" cy="1041400"/>
            <a:chOff x="331" y="1210"/>
            <a:chExt cx="1022" cy="656"/>
          </a:xfrm>
        </p:grpSpPr>
        <p:pic>
          <p:nvPicPr>
            <p:cNvPr id="1039" name="Rectangle 568342"/>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6" name="TextBox 330775"/>
            <p:cNvSpPr txBox="1">
              <a:spLocks noChangeArrowheads="1"/>
            </p:cNvSpPr>
            <p:nvPr/>
          </p:nvSpPr>
          <p:spPr bwMode="auto">
            <a:xfrm>
              <a:off x="331" y="1668"/>
              <a:ext cx="1022"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Oficina Casera</a:t>
              </a:r>
              <a:endParaRPr lang="es-ES">
                <a:solidFill>
                  <a:srgbClr val="000000"/>
                </a:solidFill>
                <a:latin typeface="Arial" charset="0"/>
                <a:cs typeface="+mn-cs"/>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AutoShape 2"/>
          <p:cNvSpPr>
            <a:spLocks noChangeAspect="1" noChangeArrowheads="1" noTextEdit="1"/>
          </p:cNvSpPr>
          <p:nvPr/>
        </p:nvSpPr>
        <p:spPr bwMode="auto">
          <a:xfrm>
            <a:off x="471488" y="1392238"/>
            <a:ext cx="7988300" cy="4237037"/>
          </a:xfrm>
          <a:prstGeom prst="rect">
            <a:avLst/>
          </a:prstGeom>
          <a:noFill/>
          <a:ln w="9525">
            <a:noFill/>
            <a:miter lim="800000"/>
            <a:headEnd/>
            <a:tailEnd/>
          </a:ln>
        </p:spPr>
        <p:txBody>
          <a:bodyPr lIns="91436" tIns="45718" rIns="91436" bIns="45718"/>
          <a:lstStyle/>
          <a:p>
            <a:endParaRPr lang="en-US">
              <a:latin typeface="+mn-lt"/>
            </a:endParaRPr>
          </a:p>
        </p:txBody>
      </p:sp>
      <p:pic>
        <p:nvPicPr>
          <p:cNvPr id="451587" name="Picture 3"/>
          <p:cNvPicPr>
            <a:picLocks noChangeAspect="1" noChangeArrowheads="1"/>
          </p:cNvPicPr>
          <p:nvPr/>
        </p:nvPicPr>
        <p:blipFill>
          <a:blip r:embed="rId4"/>
          <a:srcRect/>
          <a:stretch>
            <a:fillRect/>
          </a:stretch>
        </p:blipFill>
        <p:spPr bwMode="auto">
          <a:xfrm>
            <a:off x="593726" y="3954463"/>
            <a:ext cx="2193925" cy="1577975"/>
          </a:xfrm>
          <a:prstGeom prst="rect">
            <a:avLst/>
          </a:prstGeom>
          <a:noFill/>
          <a:ln w="9525">
            <a:noFill/>
            <a:miter lim="800000"/>
            <a:headEnd/>
            <a:tailEnd/>
          </a:ln>
        </p:spPr>
      </p:pic>
      <p:sp>
        <p:nvSpPr>
          <p:cNvPr id="451588" name="Rectangle 4"/>
          <p:cNvSpPr>
            <a:spLocks noChangeArrowheads="1"/>
          </p:cNvSpPr>
          <p:nvPr/>
        </p:nvSpPr>
        <p:spPr bwMode="auto">
          <a:xfrm>
            <a:off x="2603500" y="4710113"/>
            <a:ext cx="1281113" cy="182562"/>
          </a:xfrm>
          <a:prstGeom prst="rect">
            <a:avLst/>
          </a:prstGeom>
          <a:solidFill>
            <a:srgbClr val="000000"/>
          </a:solidFill>
          <a:ln w="9525">
            <a:noFill/>
            <a:miter lim="800000"/>
            <a:headEnd/>
            <a:tailEnd/>
          </a:ln>
        </p:spPr>
        <p:txBody>
          <a:bodyPr lIns="91436" tIns="45718" rIns="91436" bIns="45718"/>
          <a:lstStyle/>
          <a:p>
            <a:endParaRPr lang="en-US">
              <a:latin typeface="+mn-lt"/>
            </a:endParaRPr>
          </a:p>
        </p:txBody>
      </p:sp>
      <p:sp>
        <p:nvSpPr>
          <p:cNvPr id="451589" name="Rectangle 5"/>
          <p:cNvSpPr>
            <a:spLocks noChangeArrowheads="1"/>
          </p:cNvSpPr>
          <p:nvPr/>
        </p:nvSpPr>
        <p:spPr bwMode="auto">
          <a:xfrm>
            <a:off x="5899150" y="4046538"/>
            <a:ext cx="1096963" cy="593725"/>
          </a:xfrm>
          <a:prstGeom prst="rect">
            <a:avLst/>
          </a:prstGeom>
          <a:solidFill>
            <a:schemeClr val="tx2">
              <a:lumMod val="75000"/>
            </a:schemeClr>
          </a:solidFill>
          <a:ln w="9525">
            <a:noFill/>
            <a:miter lim="800000"/>
            <a:headEnd/>
            <a:tailEnd/>
          </a:ln>
        </p:spPr>
        <p:txBody>
          <a:bodyPr lIns="91436" tIns="45718" rIns="91436" bIns="45718"/>
          <a:lstStyle/>
          <a:p>
            <a:r>
              <a:rPr lang="en-US" sz="1300" dirty="0" smtClean="0">
                <a:latin typeface="+mn-lt"/>
              </a:rPr>
              <a:t>TS Server</a:t>
            </a:r>
            <a:endParaRPr lang="en-US" sz="1300" dirty="0">
              <a:latin typeface="+mn-lt"/>
            </a:endParaRPr>
          </a:p>
        </p:txBody>
      </p:sp>
      <p:sp>
        <p:nvSpPr>
          <p:cNvPr id="451591" name="Rectangle 7"/>
          <p:cNvSpPr>
            <a:spLocks noChangeArrowheads="1"/>
          </p:cNvSpPr>
          <p:nvPr/>
        </p:nvSpPr>
        <p:spPr bwMode="auto">
          <a:xfrm>
            <a:off x="5899150" y="4046538"/>
            <a:ext cx="1096963" cy="593725"/>
          </a:xfrm>
          <a:prstGeom prst="rect">
            <a:avLst/>
          </a:prstGeom>
          <a:noFill/>
          <a:ln w="3175" cap="rnd">
            <a:solidFill>
              <a:srgbClr val="333300"/>
            </a:solidFill>
            <a:round/>
            <a:headEnd/>
            <a:tailEnd/>
          </a:ln>
        </p:spPr>
        <p:txBody>
          <a:bodyPr lIns="76197" tIns="38098" rIns="76197" bIns="38098"/>
          <a:lstStyle/>
          <a:p>
            <a:endParaRPr lang="en-US">
              <a:latin typeface="+mn-lt"/>
            </a:endParaRPr>
          </a:p>
        </p:txBody>
      </p:sp>
      <p:sp>
        <p:nvSpPr>
          <p:cNvPr id="451593" name="Rectangle 9"/>
          <p:cNvSpPr>
            <a:spLocks noChangeArrowheads="1"/>
          </p:cNvSpPr>
          <p:nvPr/>
        </p:nvSpPr>
        <p:spPr bwMode="auto">
          <a:xfrm>
            <a:off x="7421999" y="4352490"/>
            <a:ext cx="1096962" cy="731838"/>
          </a:xfrm>
          <a:prstGeom prst="rect">
            <a:avLst/>
          </a:prstGeom>
          <a:solidFill>
            <a:srgbClr val="FFCC00"/>
          </a:solidFill>
          <a:ln w="9525">
            <a:noFill/>
            <a:miter lim="800000"/>
            <a:headEnd/>
            <a:tailEnd/>
          </a:ln>
        </p:spPr>
        <p:txBody>
          <a:bodyPr lIns="91436" tIns="45718" rIns="91436" bIns="45718"/>
          <a:lstStyle/>
          <a:p>
            <a:endParaRPr lang="en-US">
              <a:latin typeface="+mn-lt"/>
            </a:endParaRPr>
          </a:p>
        </p:txBody>
      </p:sp>
      <p:grpSp>
        <p:nvGrpSpPr>
          <p:cNvPr id="2" name="Group 10"/>
          <p:cNvGrpSpPr>
            <a:grpSpLocks/>
          </p:cNvGrpSpPr>
          <p:nvPr/>
        </p:nvGrpSpPr>
        <p:grpSpPr bwMode="auto">
          <a:xfrm>
            <a:off x="7502672" y="4555930"/>
            <a:ext cx="828674" cy="366713"/>
            <a:chOff x="4805" y="2837"/>
            <a:chExt cx="522" cy="231"/>
          </a:xfrm>
        </p:grpSpPr>
        <p:sp>
          <p:nvSpPr>
            <p:cNvPr id="451596" name="Rectangle 12"/>
            <p:cNvSpPr>
              <a:spLocks noChangeArrowheads="1"/>
            </p:cNvSpPr>
            <p:nvPr/>
          </p:nvSpPr>
          <p:spPr bwMode="auto">
            <a:xfrm>
              <a:off x="4805" y="2837"/>
              <a:ext cx="522"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TS Session </a:t>
              </a:r>
              <a:endParaRPr lang="en-US" dirty="0">
                <a:effectLst>
                  <a:outerShdw blurRad="38100" dist="38100" dir="2700000" algn="tl">
                    <a:srgbClr val="000000"/>
                  </a:outerShdw>
                </a:effectLst>
                <a:latin typeface="+mn-lt"/>
              </a:endParaRPr>
            </a:p>
          </p:txBody>
        </p:sp>
        <p:sp>
          <p:nvSpPr>
            <p:cNvPr id="451597" name="Rectangle 13"/>
            <p:cNvSpPr>
              <a:spLocks noChangeArrowheads="1"/>
            </p:cNvSpPr>
            <p:nvPr/>
          </p:nvSpPr>
          <p:spPr bwMode="auto">
            <a:xfrm>
              <a:off x="4853" y="2952"/>
              <a:ext cx="285" cy="116"/>
            </a:xfrm>
            <a:prstGeom prst="rect">
              <a:avLst/>
            </a:prstGeom>
            <a:noFill/>
            <a:ln w="9525">
              <a:noFill/>
              <a:miter lim="800000"/>
              <a:headEnd/>
              <a:tailEnd/>
            </a:ln>
          </p:spPr>
          <p:txBody>
            <a:bodyPr wrap="none" lIns="0" tIns="0" rIns="0" bIns="0">
              <a:spAutoFit/>
            </a:bodyPr>
            <a:lstStyle/>
            <a:p>
              <a:pPr algn="ctr" eaLnBrk="0" hangingPunct="0"/>
              <a:r>
                <a:rPr lang="en-US" sz="1200" i="1" dirty="0" smtClean="0">
                  <a:solidFill>
                    <a:srgbClr val="000000"/>
                  </a:solidFill>
                  <a:latin typeface="+mn-lt"/>
                </a:rPr>
                <a:t>Broker</a:t>
              </a:r>
              <a:endParaRPr lang="en-US" dirty="0">
                <a:effectLst>
                  <a:outerShdw blurRad="38100" dist="38100" dir="2700000" algn="tl">
                    <a:srgbClr val="000000"/>
                  </a:outerShdw>
                </a:effectLst>
                <a:latin typeface="+mn-lt"/>
              </a:endParaRPr>
            </a:p>
          </p:txBody>
        </p:sp>
      </p:grpSp>
      <p:sp>
        <p:nvSpPr>
          <p:cNvPr id="451598" name="Rectangle 14"/>
          <p:cNvSpPr>
            <a:spLocks noChangeArrowheads="1"/>
          </p:cNvSpPr>
          <p:nvPr/>
        </p:nvSpPr>
        <p:spPr bwMode="auto">
          <a:xfrm>
            <a:off x="7421280" y="3080488"/>
            <a:ext cx="1096962" cy="731837"/>
          </a:xfrm>
          <a:prstGeom prst="rect">
            <a:avLst/>
          </a:prstGeom>
          <a:solidFill>
            <a:srgbClr val="FFCC99"/>
          </a:solidFill>
          <a:ln w="9525">
            <a:noFill/>
            <a:miter lim="800000"/>
            <a:headEnd/>
            <a:tailEnd/>
          </a:ln>
        </p:spPr>
        <p:txBody>
          <a:bodyPr lIns="91436" tIns="45718" rIns="91436" bIns="45718"/>
          <a:lstStyle/>
          <a:p>
            <a:endParaRPr lang="en-US">
              <a:latin typeface="+mn-lt"/>
            </a:endParaRPr>
          </a:p>
        </p:txBody>
      </p:sp>
      <p:grpSp>
        <p:nvGrpSpPr>
          <p:cNvPr id="3" name="Group 15"/>
          <p:cNvGrpSpPr>
            <a:grpSpLocks/>
          </p:cNvGrpSpPr>
          <p:nvPr/>
        </p:nvGrpSpPr>
        <p:grpSpPr bwMode="auto">
          <a:xfrm>
            <a:off x="7622799" y="3304813"/>
            <a:ext cx="811211" cy="366713"/>
            <a:chOff x="4808" y="2088"/>
            <a:chExt cx="511" cy="231"/>
          </a:xfrm>
        </p:grpSpPr>
        <p:sp>
          <p:nvSpPr>
            <p:cNvPr id="451601" name="Rectangle 17"/>
            <p:cNvSpPr>
              <a:spLocks noChangeArrowheads="1"/>
            </p:cNvSpPr>
            <p:nvPr/>
          </p:nvSpPr>
          <p:spPr bwMode="auto">
            <a:xfrm>
              <a:off x="4808" y="2088"/>
              <a:ext cx="511"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TS License </a:t>
              </a:r>
              <a:endParaRPr lang="en-US" dirty="0">
                <a:effectLst>
                  <a:outerShdw blurRad="38100" dist="38100" dir="2700000" algn="tl">
                    <a:srgbClr val="000000"/>
                  </a:outerShdw>
                </a:effectLst>
                <a:latin typeface="+mn-lt"/>
              </a:endParaRPr>
            </a:p>
          </p:txBody>
        </p:sp>
        <p:sp>
          <p:nvSpPr>
            <p:cNvPr id="451602" name="Rectangle 18"/>
            <p:cNvSpPr>
              <a:spLocks noChangeArrowheads="1"/>
            </p:cNvSpPr>
            <p:nvPr/>
          </p:nvSpPr>
          <p:spPr bwMode="auto">
            <a:xfrm>
              <a:off x="4914" y="2203"/>
              <a:ext cx="285"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Server</a:t>
              </a:r>
              <a:endParaRPr lang="en-US" dirty="0">
                <a:effectLst>
                  <a:outerShdw blurRad="38100" dist="38100" dir="2700000" algn="tl">
                    <a:srgbClr val="000000"/>
                  </a:outerShdw>
                </a:effectLst>
                <a:latin typeface="+mn-lt"/>
              </a:endParaRPr>
            </a:p>
          </p:txBody>
        </p:sp>
      </p:grpSp>
      <p:grpSp>
        <p:nvGrpSpPr>
          <p:cNvPr id="4" name="Group 19"/>
          <p:cNvGrpSpPr>
            <a:grpSpLocks/>
          </p:cNvGrpSpPr>
          <p:nvPr/>
        </p:nvGrpSpPr>
        <p:grpSpPr bwMode="auto">
          <a:xfrm>
            <a:off x="3838575" y="2962275"/>
            <a:ext cx="1096963" cy="731838"/>
            <a:chOff x="2389" y="1872"/>
            <a:chExt cx="691" cy="461"/>
          </a:xfrm>
        </p:grpSpPr>
        <p:sp>
          <p:nvSpPr>
            <p:cNvPr id="451604" name="Rectangle 20"/>
            <p:cNvSpPr>
              <a:spLocks noChangeArrowheads="1"/>
            </p:cNvSpPr>
            <p:nvPr/>
          </p:nvSpPr>
          <p:spPr bwMode="auto">
            <a:xfrm>
              <a:off x="2389" y="1872"/>
              <a:ext cx="691" cy="461"/>
            </a:xfrm>
            <a:prstGeom prst="rect">
              <a:avLst/>
            </a:prstGeom>
            <a:solidFill>
              <a:srgbClr val="99CCFF"/>
            </a:solidFill>
            <a:ln w="9525">
              <a:noFill/>
              <a:miter lim="800000"/>
              <a:headEnd/>
              <a:tailEnd/>
            </a:ln>
          </p:spPr>
          <p:txBody>
            <a:bodyPr/>
            <a:lstStyle/>
            <a:p>
              <a:endParaRPr lang="en-US">
                <a:latin typeface="+mn-lt"/>
              </a:endParaRPr>
            </a:p>
          </p:txBody>
        </p:sp>
        <p:sp>
          <p:nvSpPr>
            <p:cNvPr id="451605" name="Rectangle 21"/>
            <p:cNvSpPr>
              <a:spLocks noChangeArrowheads="1"/>
            </p:cNvSpPr>
            <p:nvPr/>
          </p:nvSpPr>
          <p:spPr bwMode="auto">
            <a:xfrm>
              <a:off x="2581" y="1987"/>
              <a:ext cx="376"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TS Web </a:t>
              </a:r>
              <a:endParaRPr lang="en-US" dirty="0">
                <a:effectLst>
                  <a:outerShdw blurRad="38100" dist="38100" dir="2700000" algn="tl">
                    <a:srgbClr val="000000"/>
                  </a:outerShdw>
                </a:effectLst>
                <a:latin typeface="+mn-lt"/>
              </a:endParaRPr>
            </a:p>
          </p:txBody>
        </p:sp>
        <p:sp>
          <p:nvSpPr>
            <p:cNvPr id="451606" name="Rectangle 22"/>
            <p:cNvSpPr>
              <a:spLocks noChangeArrowheads="1"/>
            </p:cNvSpPr>
            <p:nvPr/>
          </p:nvSpPr>
          <p:spPr bwMode="auto">
            <a:xfrm>
              <a:off x="2592" y="2102"/>
              <a:ext cx="312"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Access</a:t>
              </a:r>
              <a:endParaRPr lang="en-US" dirty="0">
                <a:effectLst>
                  <a:outerShdw blurRad="38100" dist="38100" dir="2700000" algn="tl">
                    <a:srgbClr val="000000"/>
                  </a:outerShdw>
                </a:effectLst>
                <a:latin typeface="+mn-lt"/>
              </a:endParaRPr>
            </a:p>
          </p:txBody>
        </p:sp>
      </p:grpSp>
      <p:grpSp>
        <p:nvGrpSpPr>
          <p:cNvPr id="5" name="Group 23"/>
          <p:cNvGrpSpPr>
            <a:grpSpLocks/>
          </p:cNvGrpSpPr>
          <p:nvPr/>
        </p:nvGrpSpPr>
        <p:grpSpPr bwMode="auto">
          <a:xfrm>
            <a:off x="5164138" y="4618038"/>
            <a:ext cx="593725" cy="366712"/>
            <a:chOff x="3253" y="2909"/>
            <a:chExt cx="374" cy="231"/>
          </a:xfrm>
        </p:grpSpPr>
        <p:sp>
          <p:nvSpPr>
            <p:cNvPr id="451608" name="Rectangle 24"/>
            <p:cNvSpPr>
              <a:spLocks noChangeArrowheads="1"/>
            </p:cNvSpPr>
            <p:nvPr/>
          </p:nvSpPr>
          <p:spPr bwMode="auto">
            <a:xfrm>
              <a:off x="3253" y="2909"/>
              <a:ext cx="374" cy="231"/>
            </a:xfrm>
            <a:prstGeom prst="rect">
              <a:avLst/>
            </a:prstGeom>
            <a:solidFill>
              <a:srgbClr val="EAEAEA"/>
            </a:solidFill>
            <a:ln w="9525">
              <a:noFill/>
              <a:miter lim="800000"/>
              <a:headEnd/>
              <a:tailEnd/>
            </a:ln>
          </p:spPr>
          <p:txBody>
            <a:bodyPr/>
            <a:lstStyle/>
            <a:p>
              <a:endParaRPr lang="en-US">
                <a:latin typeface="+mn-lt"/>
              </a:endParaRPr>
            </a:p>
          </p:txBody>
        </p:sp>
        <p:sp>
          <p:nvSpPr>
            <p:cNvPr id="451609" name="Rectangle 25"/>
            <p:cNvSpPr>
              <a:spLocks noChangeArrowheads="1"/>
            </p:cNvSpPr>
            <p:nvPr/>
          </p:nvSpPr>
          <p:spPr bwMode="auto">
            <a:xfrm>
              <a:off x="3379" y="2947"/>
              <a:ext cx="164" cy="78"/>
            </a:xfrm>
            <a:prstGeom prst="rect">
              <a:avLst/>
            </a:prstGeom>
            <a:noFill/>
            <a:ln w="9525">
              <a:noFill/>
              <a:miter lim="800000"/>
              <a:headEnd/>
              <a:tailEnd/>
            </a:ln>
          </p:spPr>
          <p:txBody>
            <a:bodyPr wrap="none" lIns="0" tIns="0" rIns="0" bIns="0">
              <a:spAutoFit/>
            </a:bodyPr>
            <a:lstStyle/>
            <a:p>
              <a:pPr algn="ctr" eaLnBrk="0" hangingPunct="0"/>
              <a:r>
                <a:rPr lang="en-US" sz="800" dirty="0">
                  <a:solidFill>
                    <a:srgbClr val="C0C0C0"/>
                  </a:solidFill>
                  <a:latin typeface="+mn-lt"/>
                </a:rPr>
                <a:t>Load </a:t>
              </a:r>
              <a:endParaRPr lang="en-US" dirty="0">
                <a:effectLst>
                  <a:outerShdw blurRad="38100" dist="38100" dir="2700000" algn="tl">
                    <a:srgbClr val="000000"/>
                  </a:outerShdw>
                </a:effectLst>
                <a:latin typeface="+mn-lt"/>
              </a:endParaRPr>
            </a:p>
          </p:txBody>
        </p:sp>
      </p:grpSp>
      <p:sp>
        <p:nvSpPr>
          <p:cNvPr id="451610" name="Rectangle 26"/>
          <p:cNvSpPr>
            <a:spLocks noChangeArrowheads="1"/>
          </p:cNvSpPr>
          <p:nvPr/>
        </p:nvSpPr>
        <p:spPr bwMode="auto">
          <a:xfrm>
            <a:off x="5280026" y="4799013"/>
            <a:ext cx="407163" cy="123111"/>
          </a:xfrm>
          <a:prstGeom prst="rect">
            <a:avLst/>
          </a:prstGeom>
          <a:noFill/>
          <a:ln w="9525">
            <a:noFill/>
            <a:miter lim="800000"/>
            <a:headEnd/>
            <a:tailEnd/>
          </a:ln>
        </p:spPr>
        <p:txBody>
          <a:bodyPr wrap="none" lIns="0" tIns="0" rIns="0" bIns="0">
            <a:spAutoFit/>
          </a:bodyPr>
          <a:lstStyle/>
          <a:p>
            <a:pPr algn="ctr" eaLnBrk="0" hangingPunct="0"/>
            <a:r>
              <a:rPr lang="en-US" sz="800" dirty="0">
                <a:solidFill>
                  <a:srgbClr val="C0C0C0"/>
                </a:solidFill>
                <a:latin typeface="+mn-lt"/>
              </a:rPr>
              <a:t>Balancer</a:t>
            </a:r>
            <a:endParaRPr lang="en-US" dirty="0">
              <a:effectLst>
                <a:outerShdw blurRad="38100" dist="38100" dir="2700000" algn="tl">
                  <a:srgbClr val="000000"/>
                </a:outerShdw>
              </a:effectLst>
              <a:latin typeface="+mn-lt"/>
            </a:endParaRPr>
          </a:p>
        </p:txBody>
      </p:sp>
      <p:sp>
        <p:nvSpPr>
          <p:cNvPr id="451611" name="Rectangle 27"/>
          <p:cNvSpPr>
            <a:spLocks noChangeArrowheads="1"/>
          </p:cNvSpPr>
          <p:nvPr/>
        </p:nvSpPr>
        <p:spPr bwMode="auto">
          <a:xfrm>
            <a:off x="5899150" y="4992776"/>
            <a:ext cx="1096963" cy="593725"/>
          </a:xfrm>
          <a:prstGeom prst="rect">
            <a:avLst/>
          </a:prstGeom>
          <a:solidFill>
            <a:schemeClr val="tx2">
              <a:lumMod val="75000"/>
            </a:schemeClr>
          </a:solidFill>
          <a:ln w="9525">
            <a:noFill/>
            <a:miter lim="800000"/>
            <a:headEnd/>
            <a:tailEnd/>
          </a:ln>
        </p:spPr>
        <p:txBody>
          <a:bodyPr lIns="91436" tIns="45718" rIns="91436" bIns="45718"/>
          <a:lstStyle/>
          <a:p>
            <a:pPr algn="ctr"/>
            <a:r>
              <a:rPr lang="en-US" sz="1300" dirty="0" smtClean="0">
                <a:latin typeface="+mn-lt"/>
              </a:rPr>
              <a:t>TS Server</a:t>
            </a:r>
            <a:endParaRPr lang="en-US" sz="1300" dirty="0">
              <a:latin typeface="+mn-lt"/>
            </a:endParaRPr>
          </a:p>
        </p:txBody>
      </p:sp>
      <p:sp>
        <p:nvSpPr>
          <p:cNvPr id="451615" name="Line 31"/>
          <p:cNvSpPr>
            <a:spLocks noChangeShapeType="1"/>
          </p:cNvSpPr>
          <p:nvPr/>
        </p:nvSpPr>
        <p:spPr bwMode="auto">
          <a:xfrm flipH="1">
            <a:off x="2293938" y="2789238"/>
            <a:ext cx="5159375" cy="1587"/>
          </a:xfrm>
          <a:prstGeom prst="line">
            <a:avLst/>
          </a:prstGeom>
          <a:noFill/>
          <a:ln w="52388" cap="rnd">
            <a:solidFill>
              <a:schemeClr val="accent5">
                <a:lumMod val="75000"/>
              </a:schemeClr>
            </a:solidFill>
            <a:round/>
            <a:headEnd/>
            <a:tailEnd/>
          </a:ln>
        </p:spPr>
        <p:txBody>
          <a:bodyPr lIns="91436" tIns="45718" rIns="91436" bIns="45718"/>
          <a:lstStyle/>
          <a:p>
            <a:endParaRPr lang="en-US">
              <a:latin typeface="+mn-lt"/>
            </a:endParaRPr>
          </a:p>
        </p:txBody>
      </p:sp>
      <p:sp>
        <p:nvSpPr>
          <p:cNvPr id="451616" name="Line 32"/>
          <p:cNvSpPr>
            <a:spLocks noChangeShapeType="1"/>
          </p:cNvSpPr>
          <p:nvPr/>
        </p:nvSpPr>
        <p:spPr bwMode="auto">
          <a:xfrm>
            <a:off x="6611938" y="2239963"/>
            <a:ext cx="695325" cy="1587"/>
          </a:xfrm>
          <a:prstGeom prst="line">
            <a:avLst/>
          </a:prstGeom>
          <a:noFill/>
          <a:ln w="52388" cap="rnd">
            <a:solidFill>
              <a:schemeClr val="accent5">
                <a:lumMod val="75000"/>
              </a:schemeClr>
            </a:solidFill>
            <a:round/>
            <a:headEnd/>
            <a:tailEnd/>
          </a:ln>
        </p:spPr>
        <p:txBody>
          <a:bodyPr lIns="91436" tIns="45718" rIns="91436" bIns="45718"/>
          <a:lstStyle/>
          <a:p>
            <a:endParaRPr lang="en-US">
              <a:latin typeface="+mn-lt"/>
            </a:endParaRPr>
          </a:p>
        </p:txBody>
      </p:sp>
      <p:sp>
        <p:nvSpPr>
          <p:cNvPr id="451617" name="Freeform 33"/>
          <p:cNvSpPr>
            <a:spLocks/>
          </p:cNvSpPr>
          <p:nvPr/>
        </p:nvSpPr>
        <p:spPr bwMode="auto">
          <a:xfrm>
            <a:off x="7285038" y="2155826"/>
            <a:ext cx="168275" cy="168275"/>
          </a:xfrm>
          <a:custGeom>
            <a:avLst/>
            <a:gdLst/>
            <a:ahLst/>
            <a:cxnLst>
              <a:cxn ang="0">
                <a:pos x="0" y="0"/>
              </a:cxn>
              <a:cxn ang="0">
                <a:pos x="106" y="53"/>
              </a:cxn>
              <a:cxn ang="0">
                <a:pos x="0" y="106"/>
              </a:cxn>
              <a:cxn ang="0">
                <a:pos x="0" y="0"/>
              </a:cxn>
            </a:cxnLst>
            <a:rect l="0" t="0" r="r" b="b"/>
            <a:pathLst>
              <a:path w="106" h="106">
                <a:moveTo>
                  <a:pt x="0" y="0"/>
                </a:moveTo>
                <a:lnTo>
                  <a:pt x="106" y="53"/>
                </a:lnTo>
                <a:lnTo>
                  <a:pt x="0" y="106"/>
                </a:lnTo>
                <a:lnTo>
                  <a:pt x="0" y="0"/>
                </a:lnTo>
                <a:close/>
              </a:path>
            </a:pathLst>
          </a:custGeom>
          <a:solidFill>
            <a:srgbClr val="D06800"/>
          </a:solidFill>
          <a:ln w="9525">
            <a:noFill/>
            <a:round/>
            <a:headEnd/>
            <a:tailEnd/>
          </a:ln>
        </p:spPr>
        <p:txBody>
          <a:bodyPr lIns="91436" tIns="45718" rIns="91436" bIns="45718"/>
          <a:lstStyle/>
          <a:p>
            <a:endParaRPr lang="en-US">
              <a:latin typeface="+mn-lt"/>
            </a:endParaRPr>
          </a:p>
        </p:txBody>
      </p:sp>
      <p:sp>
        <p:nvSpPr>
          <p:cNvPr id="451618" name="Line 34"/>
          <p:cNvSpPr>
            <a:spLocks noChangeShapeType="1"/>
          </p:cNvSpPr>
          <p:nvPr/>
        </p:nvSpPr>
        <p:spPr bwMode="auto">
          <a:xfrm>
            <a:off x="6996113" y="4343400"/>
            <a:ext cx="407987" cy="306388"/>
          </a:xfrm>
          <a:prstGeom prst="line">
            <a:avLst/>
          </a:prstGeom>
          <a:noFill/>
          <a:ln w="3175" cap="rnd">
            <a:solidFill>
              <a:srgbClr val="333300"/>
            </a:solidFill>
            <a:round/>
            <a:headEnd/>
            <a:tailEnd/>
          </a:ln>
        </p:spPr>
        <p:txBody>
          <a:bodyPr lIns="91436" tIns="45718" rIns="91436" bIns="45718"/>
          <a:lstStyle/>
          <a:p>
            <a:endParaRPr lang="en-US">
              <a:latin typeface="+mn-lt"/>
            </a:endParaRPr>
          </a:p>
        </p:txBody>
      </p:sp>
      <p:sp>
        <p:nvSpPr>
          <p:cNvPr id="451620" name="Line 36"/>
          <p:cNvSpPr>
            <a:spLocks noChangeShapeType="1"/>
          </p:cNvSpPr>
          <p:nvPr/>
        </p:nvSpPr>
        <p:spPr bwMode="auto">
          <a:xfrm flipV="1">
            <a:off x="6996113" y="4729163"/>
            <a:ext cx="414337" cy="414337"/>
          </a:xfrm>
          <a:prstGeom prst="line">
            <a:avLst/>
          </a:prstGeom>
          <a:noFill/>
          <a:ln w="3175" cap="flat">
            <a:solidFill>
              <a:srgbClr val="333300"/>
            </a:solidFill>
            <a:round/>
            <a:headEnd/>
            <a:tailEnd/>
          </a:ln>
        </p:spPr>
        <p:txBody>
          <a:bodyPr lIns="91436" tIns="45718" rIns="91436" bIns="45718"/>
          <a:lstStyle/>
          <a:p>
            <a:endParaRPr lang="en-US">
              <a:latin typeface="+mn-lt"/>
            </a:endParaRPr>
          </a:p>
        </p:txBody>
      </p:sp>
      <p:sp>
        <p:nvSpPr>
          <p:cNvPr id="451624" name="Line 40"/>
          <p:cNvSpPr>
            <a:spLocks noChangeShapeType="1"/>
          </p:cNvSpPr>
          <p:nvPr/>
        </p:nvSpPr>
        <p:spPr bwMode="auto">
          <a:xfrm flipV="1">
            <a:off x="6996113" y="3551238"/>
            <a:ext cx="428625" cy="792162"/>
          </a:xfrm>
          <a:prstGeom prst="line">
            <a:avLst/>
          </a:prstGeom>
          <a:noFill/>
          <a:ln w="3175" cap="rnd">
            <a:solidFill>
              <a:srgbClr val="333300"/>
            </a:solidFill>
            <a:round/>
            <a:headEnd/>
            <a:tailEnd/>
          </a:ln>
        </p:spPr>
        <p:txBody>
          <a:bodyPr lIns="91436" tIns="45718" rIns="91436" bIns="45718"/>
          <a:lstStyle/>
          <a:p>
            <a:endParaRPr lang="en-US">
              <a:latin typeface="+mn-lt"/>
            </a:endParaRPr>
          </a:p>
        </p:txBody>
      </p:sp>
      <p:sp>
        <p:nvSpPr>
          <p:cNvPr id="451626" name="Freeform 42"/>
          <p:cNvSpPr>
            <a:spLocks/>
          </p:cNvSpPr>
          <p:nvPr/>
        </p:nvSpPr>
        <p:spPr bwMode="auto">
          <a:xfrm>
            <a:off x="4889500" y="3455096"/>
            <a:ext cx="1189038" cy="466029"/>
          </a:xfrm>
          <a:custGeom>
            <a:avLst/>
            <a:gdLst/>
            <a:ahLst/>
            <a:cxnLst>
              <a:cxn ang="0">
                <a:pos x="0" y="0"/>
              </a:cxn>
              <a:cxn ang="0">
                <a:pos x="749" y="0"/>
              </a:cxn>
              <a:cxn ang="0">
                <a:pos x="749" y="367"/>
              </a:cxn>
            </a:cxnLst>
            <a:rect l="0" t="0" r="r" b="b"/>
            <a:pathLst>
              <a:path w="749" h="367">
                <a:moveTo>
                  <a:pt x="0" y="0"/>
                </a:moveTo>
                <a:lnTo>
                  <a:pt x="749" y="0"/>
                </a:lnTo>
                <a:lnTo>
                  <a:pt x="749" y="367"/>
                </a:lnTo>
              </a:path>
            </a:pathLst>
          </a:custGeom>
          <a:noFill/>
          <a:ln w="39688" cap="rnd">
            <a:solidFill>
              <a:srgbClr val="339966"/>
            </a:solidFill>
            <a:prstDash val="solid"/>
            <a:round/>
            <a:headEnd/>
            <a:tailEnd/>
          </a:ln>
        </p:spPr>
        <p:txBody>
          <a:bodyPr lIns="91436" tIns="45718" rIns="91436" bIns="45718"/>
          <a:lstStyle/>
          <a:p>
            <a:endParaRPr lang="en-US">
              <a:latin typeface="+mn-lt"/>
            </a:endParaRPr>
          </a:p>
        </p:txBody>
      </p:sp>
      <p:sp>
        <p:nvSpPr>
          <p:cNvPr id="451627" name="Freeform 43"/>
          <p:cNvSpPr>
            <a:spLocks/>
          </p:cNvSpPr>
          <p:nvPr/>
        </p:nvSpPr>
        <p:spPr bwMode="auto">
          <a:xfrm>
            <a:off x="6007101" y="3903663"/>
            <a:ext cx="142875" cy="142875"/>
          </a:xfrm>
          <a:custGeom>
            <a:avLst/>
            <a:gdLst/>
            <a:ahLst/>
            <a:cxnLst>
              <a:cxn ang="0">
                <a:pos x="90" y="0"/>
              </a:cxn>
              <a:cxn ang="0">
                <a:pos x="45" y="90"/>
              </a:cxn>
              <a:cxn ang="0">
                <a:pos x="0" y="0"/>
              </a:cxn>
              <a:cxn ang="0">
                <a:pos x="90" y="0"/>
              </a:cxn>
            </a:cxnLst>
            <a:rect l="0" t="0" r="r" b="b"/>
            <a:pathLst>
              <a:path w="90" h="90">
                <a:moveTo>
                  <a:pt x="90" y="0"/>
                </a:moveTo>
                <a:lnTo>
                  <a:pt x="45" y="90"/>
                </a:lnTo>
                <a:lnTo>
                  <a:pt x="0" y="0"/>
                </a:lnTo>
                <a:lnTo>
                  <a:pt x="90" y="0"/>
                </a:lnTo>
                <a:close/>
              </a:path>
            </a:pathLst>
          </a:custGeom>
          <a:solidFill>
            <a:srgbClr val="339966"/>
          </a:solidFill>
          <a:ln w="9525">
            <a:noFill/>
            <a:round/>
            <a:headEnd/>
            <a:tailEnd/>
          </a:ln>
        </p:spPr>
        <p:txBody>
          <a:bodyPr lIns="91436" tIns="45718" rIns="91436" bIns="45718"/>
          <a:lstStyle/>
          <a:p>
            <a:endParaRPr lang="en-US">
              <a:latin typeface="+mn-lt"/>
            </a:endParaRPr>
          </a:p>
        </p:txBody>
      </p:sp>
      <p:grpSp>
        <p:nvGrpSpPr>
          <p:cNvPr id="6" name="Group 46"/>
          <p:cNvGrpSpPr>
            <a:grpSpLocks/>
          </p:cNvGrpSpPr>
          <p:nvPr/>
        </p:nvGrpSpPr>
        <p:grpSpPr bwMode="auto">
          <a:xfrm>
            <a:off x="5895975" y="1325563"/>
            <a:ext cx="1211263" cy="457200"/>
            <a:chOff x="3714" y="835"/>
            <a:chExt cx="763" cy="288"/>
          </a:xfrm>
        </p:grpSpPr>
        <p:sp>
          <p:nvSpPr>
            <p:cNvPr id="451631" name="Rectangle 47"/>
            <p:cNvSpPr>
              <a:spLocks noChangeArrowheads="1"/>
            </p:cNvSpPr>
            <p:nvPr/>
          </p:nvSpPr>
          <p:spPr bwMode="auto">
            <a:xfrm>
              <a:off x="3714" y="835"/>
              <a:ext cx="691" cy="288"/>
            </a:xfrm>
            <a:prstGeom prst="rect">
              <a:avLst/>
            </a:prstGeom>
            <a:solidFill>
              <a:srgbClr val="FFFF99"/>
            </a:solidFill>
            <a:ln w="9525">
              <a:noFill/>
              <a:miter lim="800000"/>
              <a:headEnd/>
              <a:tailEnd/>
            </a:ln>
          </p:spPr>
          <p:txBody>
            <a:bodyPr/>
            <a:lstStyle/>
            <a:p>
              <a:endParaRPr lang="en-US">
                <a:latin typeface="+mn-lt"/>
              </a:endParaRPr>
            </a:p>
          </p:txBody>
        </p:sp>
        <p:grpSp>
          <p:nvGrpSpPr>
            <p:cNvPr id="7" name="Group 48"/>
            <p:cNvGrpSpPr>
              <a:grpSpLocks/>
            </p:cNvGrpSpPr>
            <p:nvPr/>
          </p:nvGrpSpPr>
          <p:grpSpPr bwMode="auto">
            <a:xfrm>
              <a:off x="3714" y="835"/>
              <a:ext cx="697" cy="288"/>
              <a:chOff x="3714" y="835"/>
              <a:chExt cx="697" cy="288"/>
            </a:xfrm>
          </p:grpSpPr>
          <p:sp>
            <p:nvSpPr>
              <p:cNvPr id="451633" name="Rectangle 49"/>
              <p:cNvSpPr>
                <a:spLocks noChangeArrowheads="1"/>
              </p:cNvSpPr>
              <p:nvPr/>
            </p:nvSpPr>
            <p:spPr bwMode="auto">
              <a:xfrm>
                <a:off x="3714" y="835"/>
                <a:ext cx="691" cy="288"/>
              </a:xfrm>
              <a:prstGeom prst="rect">
                <a:avLst/>
              </a:prstGeom>
              <a:noFill/>
              <a:ln w="3175" cap="rnd">
                <a:solidFill>
                  <a:srgbClr val="333300"/>
                </a:solidFill>
                <a:round/>
                <a:headEnd/>
                <a:tailEnd/>
              </a:ln>
            </p:spPr>
            <p:txBody>
              <a:bodyPr/>
              <a:lstStyle/>
              <a:p>
                <a:endParaRPr lang="en-US">
                  <a:latin typeface="+mn-lt"/>
                </a:endParaRPr>
              </a:p>
            </p:txBody>
          </p:sp>
          <p:sp>
            <p:nvSpPr>
              <p:cNvPr id="451634" name="Rectangle 50"/>
              <p:cNvSpPr>
                <a:spLocks noChangeArrowheads="1"/>
              </p:cNvSpPr>
              <p:nvPr/>
            </p:nvSpPr>
            <p:spPr bwMode="auto">
              <a:xfrm>
                <a:off x="3799" y="867"/>
                <a:ext cx="612"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000000"/>
                    </a:solidFill>
                    <a:latin typeface="+mn-lt"/>
                  </a:rPr>
                  <a:t>TS </a:t>
                </a:r>
                <a:r>
                  <a:rPr lang="en-US" sz="1000" dirty="0" err="1" smtClean="0">
                    <a:solidFill>
                      <a:srgbClr val="000000"/>
                    </a:solidFill>
                    <a:latin typeface="+mn-lt"/>
                  </a:rPr>
                  <a:t>RemoteApps</a:t>
                </a:r>
                <a:r>
                  <a:rPr lang="en-US" sz="1000" dirty="0" smtClean="0">
                    <a:solidFill>
                      <a:srgbClr val="000000"/>
                    </a:solidFill>
                    <a:latin typeface="+mn-lt"/>
                  </a:rPr>
                  <a:t> </a:t>
                </a:r>
                <a:endParaRPr lang="en-US" dirty="0">
                  <a:effectLst>
                    <a:outerShdw blurRad="38100" dist="38100" dir="2700000" algn="tl">
                      <a:srgbClr val="000000"/>
                    </a:outerShdw>
                  </a:effectLst>
                  <a:latin typeface="+mn-lt"/>
                </a:endParaRPr>
              </a:p>
            </p:txBody>
          </p:sp>
          <p:sp>
            <p:nvSpPr>
              <p:cNvPr id="451635" name="Rectangle 51"/>
              <p:cNvSpPr>
                <a:spLocks noChangeArrowheads="1"/>
              </p:cNvSpPr>
              <p:nvPr/>
            </p:nvSpPr>
            <p:spPr bwMode="auto">
              <a:xfrm>
                <a:off x="3810" y="974"/>
                <a:ext cx="193" cy="97"/>
              </a:xfrm>
              <a:prstGeom prst="rect">
                <a:avLst/>
              </a:prstGeom>
              <a:noFill/>
              <a:ln w="9525">
                <a:noFill/>
                <a:miter lim="800000"/>
                <a:headEnd/>
                <a:tailEnd/>
              </a:ln>
            </p:spPr>
            <p:txBody>
              <a:bodyPr wrap="none" lIns="0" tIns="0" rIns="0" bIns="0">
                <a:spAutoFit/>
              </a:bodyPr>
              <a:lstStyle/>
              <a:p>
                <a:pPr algn="ctr" eaLnBrk="0" hangingPunct="0"/>
                <a:r>
                  <a:rPr lang="en-US" sz="1000" dirty="0" smtClean="0">
                    <a:solidFill>
                      <a:srgbClr val="000000"/>
                    </a:solidFill>
                    <a:latin typeface="+mn-lt"/>
                  </a:rPr>
                  <a:t>MMC</a:t>
                </a:r>
                <a:endParaRPr lang="en-US" dirty="0">
                  <a:effectLst>
                    <a:outerShdw blurRad="38100" dist="38100" dir="2700000" algn="tl">
                      <a:srgbClr val="000000"/>
                    </a:outerShdw>
                  </a:effectLst>
                  <a:latin typeface="+mn-lt"/>
                </a:endParaRPr>
              </a:p>
            </p:txBody>
          </p:sp>
        </p:grpSp>
        <p:sp>
          <p:nvSpPr>
            <p:cNvPr id="451636" name="Freeform 52"/>
            <p:cNvSpPr>
              <a:spLocks/>
            </p:cNvSpPr>
            <p:nvPr/>
          </p:nvSpPr>
          <p:spPr bwMode="auto">
            <a:xfrm>
              <a:off x="4405" y="979"/>
              <a:ext cx="72" cy="1"/>
            </a:xfrm>
            <a:custGeom>
              <a:avLst/>
              <a:gdLst/>
              <a:ahLst/>
              <a:cxnLst>
                <a:cxn ang="0">
                  <a:pos x="0" y="0"/>
                </a:cxn>
                <a:cxn ang="0">
                  <a:pos x="72" y="0"/>
                </a:cxn>
                <a:cxn ang="0">
                  <a:pos x="0" y="0"/>
                </a:cxn>
              </a:cxnLst>
              <a:rect l="0" t="0" r="r" b="b"/>
              <a:pathLst>
                <a:path w="72">
                  <a:moveTo>
                    <a:pt x="0" y="0"/>
                  </a:moveTo>
                  <a:lnTo>
                    <a:pt x="72" y="0"/>
                  </a:lnTo>
                  <a:lnTo>
                    <a:pt x="0" y="0"/>
                  </a:lnTo>
                  <a:close/>
                </a:path>
              </a:pathLst>
            </a:custGeom>
            <a:noFill/>
            <a:ln w="3175" cap="rnd">
              <a:solidFill>
                <a:srgbClr val="4677BF"/>
              </a:solidFill>
              <a:prstDash val="solid"/>
              <a:round/>
              <a:headEnd/>
              <a:tailEnd/>
            </a:ln>
          </p:spPr>
          <p:txBody>
            <a:bodyPr/>
            <a:lstStyle/>
            <a:p>
              <a:endParaRPr lang="en-US">
                <a:latin typeface="+mn-lt"/>
              </a:endParaRPr>
            </a:p>
          </p:txBody>
        </p:sp>
      </p:grpSp>
      <p:sp>
        <p:nvSpPr>
          <p:cNvPr id="451638" name="Rectangle 54"/>
          <p:cNvSpPr>
            <a:spLocks noChangeArrowheads="1"/>
          </p:cNvSpPr>
          <p:nvPr/>
        </p:nvSpPr>
        <p:spPr bwMode="auto">
          <a:xfrm>
            <a:off x="7061200" y="1755774"/>
            <a:ext cx="1225576" cy="307777"/>
          </a:xfrm>
          <a:prstGeom prst="rect">
            <a:avLst/>
          </a:prstGeom>
          <a:noFill/>
          <a:ln w="9525">
            <a:noFill/>
            <a:miter lim="800000"/>
            <a:headEnd/>
            <a:tailEnd/>
          </a:ln>
        </p:spPr>
        <p:txBody>
          <a:bodyPr wrap="square" lIns="0" tIns="0" rIns="0" bIns="0">
            <a:spAutoFit/>
          </a:bodyPr>
          <a:lstStyle/>
          <a:p>
            <a:pPr algn="ctr" eaLnBrk="0" hangingPunct="0"/>
            <a:r>
              <a:rPr lang="en-US" sz="1000" dirty="0">
                <a:solidFill>
                  <a:schemeClr val="tx2"/>
                </a:solidFill>
                <a:latin typeface="+mn-lt"/>
              </a:rPr>
              <a:t>Publish </a:t>
            </a:r>
            <a:r>
              <a:rPr lang="en-US" sz="1000" dirty="0" err="1" smtClean="0">
                <a:solidFill>
                  <a:schemeClr val="tx2"/>
                </a:solidFill>
                <a:latin typeface="+mn-lt"/>
              </a:rPr>
              <a:t>fichero</a:t>
            </a:r>
            <a:r>
              <a:rPr lang="en-US" sz="1000" dirty="0" smtClean="0">
                <a:solidFill>
                  <a:schemeClr val="tx2"/>
                </a:solidFill>
                <a:latin typeface="+mn-lt"/>
              </a:rPr>
              <a:t>  RDP  al </a:t>
            </a:r>
            <a:r>
              <a:rPr lang="en-US" sz="1000" dirty="0" err="1" smtClean="0">
                <a:solidFill>
                  <a:schemeClr val="tx2"/>
                </a:solidFill>
                <a:latin typeface="+mn-lt"/>
              </a:rPr>
              <a:t>paquete</a:t>
            </a:r>
            <a:r>
              <a:rPr lang="en-US" sz="1000" dirty="0" smtClean="0">
                <a:solidFill>
                  <a:schemeClr val="tx2"/>
                </a:solidFill>
                <a:latin typeface="+mn-lt"/>
              </a:rPr>
              <a:t> MSI</a:t>
            </a:r>
            <a:endParaRPr lang="en-US" dirty="0">
              <a:solidFill>
                <a:schemeClr val="tx2"/>
              </a:solidFill>
              <a:effectLst>
                <a:outerShdw blurRad="38100" dist="38100" dir="2700000" algn="tl">
                  <a:srgbClr val="000000"/>
                </a:outerShdw>
              </a:effectLst>
              <a:latin typeface="+mn-lt"/>
            </a:endParaRPr>
          </a:p>
        </p:txBody>
      </p:sp>
      <p:grpSp>
        <p:nvGrpSpPr>
          <p:cNvPr id="9" name="Group 56"/>
          <p:cNvGrpSpPr>
            <a:grpSpLocks/>
          </p:cNvGrpSpPr>
          <p:nvPr/>
        </p:nvGrpSpPr>
        <p:grpSpPr bwMode="auto">
          <a:xfrm>
            <a:off x="7453313" y="2057400"/>
            <a:ext cx="1096962" cy="800100"/>
            <a:chOff x="4695" y="1296"/>
            <a:chExt cx="691" cy="504"/>
          </a:xfrm>
        </p:grpSpPr>
        <p:sp>
          <p:nvSpPr>
            <p:cNvPr id="451641" name="Rectangle 57"/>
            <p:cNvSpPr>
              <a:spLocks noChangeArrowheads="1"/>
            </p:cNvSpPr>
            <p:nvPr/>
          </p:nvSpPr>
          <p:spPr bwMode="auto">
            <a:xfrm>
              <a:off x="4695" y="1339"/>
              <a:ext cx="691" cy="461"/>
            </a:xfrm>
            <a:prstGeom prst="rect">
              <a:avLst/>
            </a:prstGeom>
            <a:solidFill>
              <a:srgbClr val="EAEAEA"/>
            </a:solidFill>
            <a:ln w="9525">
              <a:noFill/>
              <a:miter lim="800000"/>
              <a:headEnd/>
              <a:tailEnd/>
            </a:ln>
          </p:spPr>
          <p:txBody>
            <a:bodyPr/>
            <a:lstStyle/>
            <a:p>
              <a:endParaRPr lang="en-US">
                <a:latin typeface="+mn-lt"/>
              </a:endParaRPr>
            </a:p>
          </p:txBody>
        </p:sp>
        <p:sp>
          <p:nvSpPr>
            <p:cNvPr id="451642" name="Rectangle 58"/>
            <p:cNvSpPr>
              <a:spLocks noChangeArrowheads="1"/>
            </p:cNvSpPr>
            <p:nvPr/>
          </p:nvSpPr>
          <p:spPr bwMode="auto">
            <a:xfrm>
              <a:off x="4918" y="1449"/>
              <a:ext cx="291" cy="116"/>
            </a:xfrm>
            <a:prstGeom prst="rect">
              <a:avLst/>
            </a:prstGeom>
            <a:noFill/>
            <a:ln w="9525">
              <a:noFill/>
              <a:miter lim="800000"/>
              <a:headEnd/>
              <a:tailEnd/>
            </a:ln>
          </p:spPr>
          <p:txBody>
            <a:bodyPr wrap="none" lIns="0" tIns="0" rIns="0" bIns="0">
              <a:spAutoFit/>
            </a:bodyPr>
            <a:lstStyle/>
            <a:p>
              <a:pPr algn="ctr" eaLnBrk="0" hangingPunct="0"/>
              <a:r>
                <a:rPr lang="en-US" sz="1200" dirty="0">
                  <a:solidFill>
                    <a:srgbClr val="000000"/>
                  </a:solidFill>
                  <a:latin typeface="+mn-lt"/>
                </a:rPr>
                <a:t>Active </a:t>
              </a:r>
              <a:endParaRPr lang="en-US" dirty="0">
                <a:effectLst>
                  <a:outerShdw blurRad="38100" dist="38100" dir="2700000" algn="tl">
                    <a:srgbClr val="000000"/>
                  </a:outerShdw>
                </a:effectLst>
                <a:latin typeface="+mn-lt"/>
              </a:endParaRPr>
            </a:p>
          </p:txBody>
        </p:sp>
        <p:sp>
          <p:nvSpPr>
            <p:cNvPr id="451643" name="Rectangle 59"/>
            <p:cNvSpPr>
              <a:spLocks noChangeArrowheads="1"/>
            </p:cNvSpPr>
            <p:nvPr/>
          </p:nvSpPr>
          <p:spPr bwMode="auto">
            <a:xfrm>
              <a:off x="4851" y="1565"/>
              <a:ext cx="387" cy="116"/>
            </a:xfrm>
            <a:prstGeom prst="rect">
              <a:avLst/>
            </a:prstGeom>
            <a:noFill/>
            <a:ln w="9525">
              <a:noFill/>
              <a:miter lim="800000"/>
              <a:headEnd/>
              <a:tailEnd/>
            </a:ln>
          </p:spPr>
          <p:txBody>
            <a:bodyPr wrap="none" lIns="0" tIns="0" rIns="0" bIns="0">
              <a:spAutoFit/>
            </a:bodyPr>
            <a:lstStyle/>
            <a:p>
              <a:pPr algn="ctr" eaLnBrk="0" hangingPunct="0"/>
              <a:r>
                <a:rPr lang="en-US" sz="1200" dirty="0">
                  <a:solidFill>
                    <a:srgbClr val="000000"/>
                  </a:solidFill>
                  <a:latin typeface="+mn-lt"/>
                </a:rPr>
                <a:t>Directory</a:t>
              </a:r>
              <a:endParaRPr lang="en-US" dirty="0">
                <a:effectLst>
                  <a:outerShdw blurRad="38100" dist="38100" dir="2700000" algn="tl">
                    <a:srgbClr val="000000"/>
                  </a:outerShdw>
                </a:effectLst>
                <a:latin typeface="+mn-lt"/>
              </a:endParaRPr>
            </a:p>
          </p:txBody>
        </p:sp>
        <p:sp>
          <p:nvSpPr>
            <p:cNvPr id="451644" name="Rectangle 60"/>
            <p:cNvSpPr>
              <a:spLocks noChangeArrowheads="1"/>
            </p:cNvSpPr>
            <p:nvPr/>
          </p:nvSpPr>
          <p:spPr bwMode="auto">
            <a:xfrm>
              <a:off x="4699" y="1296"/>
              <a:ext cx="23"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grpSp>
      <p:sp>
        <p:nvSpPr>
          <p:cNvPr id="451645" name="Line 61"/>
          <p:cNvSpPr>
            <a:spLocks noChangeShapeType="1"/>
          </p:cNvSpPr>
          <p:nvPr/>
        </p:nvSpPr>
        <p:spPr bwMode="auto">
          <a:xfrm flipH="1">
            <a:off x="2293938" y="3338513"/>
            <a:ext cx="1498600" cy="1587"/>
          </a:xfrm>
          <a:prstGeom prst="line">
            <a:avLst/>
          </a:prstGeom>
          <a:noFill/>
          <a:ln w="52388" cap="rnd">
            <a:solidFill>
              <a:srgbClr val="339966"/>
            </a:solidFill>
            <a:round/>
            <a:headEnd/>
            <a:tailEnd/>
          </a:ln>
        </p:spPr>
        <p:txBody>
          <a:bodyPr lIns="91436" tIns="45718" rIns="91436" bIns="45718"/>
          <a:lstStyle/>
          <a:p>
            <a:endParaRPr lang="en-US">
              <a:latin typeface="+mn-lt"/>
            </a:endParaRPr>
          </a:p>
        </p:txBody>
      </p:sp>
      <p:sp>
        <p:nvSpPr>
          <p:cNvPr id="451646" name="Rectangle 62"/>
          <p:cNvSpPr>
            <a:spLocks noChangeArrowheads="1"/>
          </p:cNvSpPr>
          <p:nvPr/>
        </p:nvSpPr>
        <p:spPr bwMode="auto">
          <a:xfrm>
            <a:off x="592138" y="2354263"/>
            <a:ext cx="1736725" cy="1441450"/>
          </a:xfrm>
          <a:prstGeom prst="rect">
            <a:avLst/>
          </a:prstGeom>
          <a:solidFill>
            <a:schemeClr val="tx2">
              <a:lumMod val="75000"/>
            </a:schemeClr>
          </a:solidFill>
          <a:ln w="9525">
            <a:noFill/>
            <a:miter lim="800000"/>
            <a:headEnd/>
            <a:tailEnd/>
          </a:ln>
        </p:spPr>
        <p:txBody>
          <a:bodyPr lIns="91436" tIns="45718" rIns="91436" bIns="45718"/>
          <a:lstStyle/>
          <a:p>
            <a:endParaRPr lang="en-US">
              <a:solidFill>
                <a:schemeClr val="accent4">
                  <a:lumMod val="60000"/>
                  <a:lumOff val="40000"/>
                </a:schemeClr>
              </a:solidFill>
              <a:latin typeface="+mn-lt"/>
            </a:endParaRPr>
          </a:p>
        </p:txBody>
      </p:sp>
      <p:sp>
        <p:nvSpPr>
          <p:cNvPr id="451647" name="Freeform 63"/>
          <p:cNvSpPr>
            <a:spLocks/>
          </p:cNvSpPr>
          <p:nvPr/>
        </p:nvSpPr>
        <p:spPr bwMode="auto">
          <a:xfrm>
            <a:off x="2146301" y="2705101"/>
            <a:ext cx="168275" cy="168275"/>
          </a:xfrm>
          <a:custGeom>
            <a:avLst/>
            <a:gdLst/>
            <a:ahLst/>
            <a:cxnLst>
              <a:cxn ang="0">
                <a:pos x="106" y="106"/>
              </a:cxn>
              <a:cxn ang="0">
                <a:pos x="0" y="53"/>
              </a:cxn>
              <a:cxn ang="0">
                <a:pos x="106" y="0"/>
              </a:cxn>
              <a:cxn ang="0">
                <a:pos x="106" y="106"/>
              </a:cxn>
            </a:cxnLst>
            <a:rect l="0" t="0" r="r" b="b"/>
            <a:pathLst>
              <a:path w="106" h="106">
                <a:moveTo>
                  <a:pt x="106" y="106"/>
                </a:moveTo>
                <a:lnTo>
                  <a:pt x="0" y="53"/>
                </a:lnTo>
                <a:lnTo>
                  <a:pt x="106" y="0"/>
                </a:lnTo>
                <a:lnTo>
                  <a:pt x="106" y="106"/>
                </a:lnTo>
                <a:close/>
              </a:path>
            </a:pathLst>
          </a:custGeom>
          <a:solidFill>
            <a:srgbClr val="D06800"/>
          </a:solidFill>
          <a:ln w="9525">
            <a:solidFill>
              <a:schemeClr val="accent5">
                <a:lumMod val="75000"/>
              </a:schemeClr>
            </a:solidFill>
            <a:round/>
            <a:headEnd/>
            <a:tailEnd/>
          </a:ln>
        </p:spPr>
        <p:txBody>
          <a:bodyPr lIns="91436" tIns="45718" rIns="91436" bIns="45718"/>
          <a:lstStyle/>
          <a:p>
            <a:endParaRPr lang="en-US" dirty="0">
              <a:latin typeface="+mn-lt"/>
            </a:endParaRPr>
          </a:p>
        </p:txBody>
      </p:sp>
      <p:sp>
        <p:nvSpPr>
          <p:cNvPr id="451648" name="Rectangle 64"/>
          <p:cNvSpPr>
            <a:spLocks noChangeArrowheads="1"/>
          </p:cNvSpPr>
          <p:nvPr/>
        </p:nvSpPr>
        <p:spPr bwMode="auto">
          <a:xfrm>
            <a:off x="642910" y="2500306"/>
            <a:ext cx="1500198" cy="461665"/>
          </a:xfrm>
          <a:prstGeom prst="rect">
            <a:avLst/>
          </a:prstGeom>
          <a:noFill/>
          <a:ln w="9525">
            <a:noFill/>
            <a:miter lim="800000"/>
            <a:headEnd/>
            <a:tailEnd/>
          </a:ln>
        </p:spPr>
        <p:txBody>
          <a:bodyPr wrap="square" lIns="0" tIns="0" rIns="0" bIns="0">
            <a:spAutoFit/>
          </a:bodyPr>
          <a:lstStyle/>
          <a:p>
            <a:pPr algn="ctr" eaLnBrk="0" hangingPunct="0"/>
            <a:r>
              <a:rPr lang="en-US" sz="1000" dirty="0" err="1" smtClean="0">
                <a:latin typeface="+mn-lt"/>
              </a:rPr>
              <a:t>Iniciar</a:t>
            </a:r>
            <a:r>
              <a:rPr lang="en-US" sz="1000" dirty="0" smtClean="0">
                <a:latin typeface="+mn-lt"/>
              </a:rPr>
              <a:t>  “</a:t>
            </a:r>
            <a:r>
              <a:rPr lang="en-US" sz="1000" dirty="0" err="1" smtClean="0">
                <a:latin typeface="+mn-lt"/>
              </a:rPr>
              <a:t>RemoteApps</a:t>
            </a:r>
            <a:r>
              <a:rPr lang="en-US" sz="1000" dirty="0" smtClean="0">
                <a:latin typeface="+mn-lt"/>
              </a:rPr>
              <a:t> “ </a:t>
            </a:r>
            <a:r>
              <a:rPr lang="en-US" sz="1000" dirty="0" err="1" smtClean="0">
                <a:latin typeface="+mn-lt"/>
              </a:rPr>
              <a:t>desde</a:t>
            </a:r>
            <a:r>
              <a:rPr lang="en-US" sz="1000" dirty="0" smtClean="0">
                <a:latin typeface="+mn-lt"/>
              </a:rPr>
              <a:t> el menu de </a:t>
            </a:r>
            <a:r>
              <a:rPr lang="en-US" sz="1000" dirty="0" err="1" smtClean="0">
                <a:latin typeface="+mn-lt"/>
              </a:rPr>
              <a:t>inicio</a:t>
            </a:r>
            <a:r>
              <a:rPr lang="en-US" sz="1000" dirty="0" smtClean="0">
                <a:latin typeface="+mn-lt"/>
              </a:rPr>
              <a:t> o el </a:t>
            </a:r>
            <a:r>
              <a:rPr lang="en-US" sz="1000" dirty="0" err="1" smtClean="0">
                <a:latin typeface="+mn-lt"/>
              </a:rPr>
              <a:t>escritorio</a:t>
            </a:r>
            <a:endParaRPr lang="en-US" dirty="0">
              <a:effectLst>
                <a:outerShdw blurRad="38100" dist="38100" dir="2700000" algn="tl">
                  <a:srgbClr val="000000"/>
                </a:outerShdw>
              </a:effectLst>
              <a:latin typeface="+mn-lt"/>
            </a:endParaRPr>
          </a:p>
        </p:txBody>
      </p:sp>
      <p:sp>
        <p:nvSpPr>
          <p:cNvPr id="451650" name="Freeform 66"/>
          <p:cNvSpPr>
            <a:spLocks/>
          </p:cNvSpPr>
          <p:nvPr/>
        </p:nvSpPr>
        <p:spPr bwMode="auto">
          <a:xfrm>
            <a:off x="2146301" y="3254375"/>
            <a:ext cx="168275" cy="166688"/>
          </a:xfrm>
          <a:custGeom>
            <a:avLst/>
            <a:gdLst/>
            <a:ahLst/>
            <a:cxnLst>
              <a:cxn ang="0">
                <a:pos x="106" y="105"/>
              </a:cxn>
              <a:cxn ang="0">
                <a:pos x="0" y="53"/>
              </a:cxn>
              <a:cxn ang="0">
                <a:pos x="106" y="0"/>
              </a:cxn>
              <a:cxn ang="0">
                <a:pos x="106" y="105"/>
              </a:cxn>
            </a:cxnLst>
            <a:rect l="0" t="0" r="r" b="b"/>
            <a:pathLst>
              <a:path w="106" h="105">
                <a:moveTo>
                  <a:pt x="106" y="105"/>
                </a:moveTo>
                <a:lnTo>
                  <a:pt x="0" y="53"/>
                </a:lnTo>
                <a:lnTo>
                  <a:pt x="106" y="0"/>
                </a:lnTo>
                <a:lnTo>
                  <a:pt x="106" y="105"/>
                </a:lnTo>
                <a:close/>
              </a:path>
            </a:pathLst>
          </a:custGeom>
          <a:solidFill>
            <a:srgbClr val="339966"/>
          </a:solidFill>
          <a:ln w="9525">
            <a:noFill/>
            <a:round/>
            <a:headEnd/>
            <a:tailEnd/>
          </a:ln>
        </p:spPr>
        <p:txBody>
          <a:bodyPr lIns="91436" tIns="45718" rIns="91436" bIns="45718"/>
          <a:lstStyle/>
          <a:p>
            <a:endParaRPr lang="en-US">
              <a:latin typeface="+mn-lt"/>
            </a:endParaRPr>
          </a:p>
        </p:txBody>
      </p:sp>
      <p:sp>
        <p:nvSpPr>
          <p:cNvPr id="451651" name="Rectangle 67"/>
          <p:cNvSpPr>
            <a:spLocks noChangeArrowheads="1"/>
          </p:cNvSpPr>
          <p:nvPr/>
        </p:nvSpPr>
        <p:spPr bwMode="auto">
          <a:xfrm>
            <a:off x="714348" y="3071810"/>
            <a:ext cx="1285884" cy="461665"/>
          </a:xfrm>
          <a:prstGeom prst="rect">
            <a:avLst/>
          </a:prstGeom>
          <a:noFill/>
          <a:ln w="9525">
            <a:noFill/>
            <a:miter lim="800000"/>
            <a:headEnd/>
            <a:tailEnd/>
          </a:ln>
        </p:spPr>
        <p:txBody>
          <a:bodyPr wrap="square" lIns="0" tIns="0" rIns="0" bIns="0">
            <a:spAutoFit/>
          </a:bodyPr>
          <a:lstStyle/>
          <a:p>
            <a:pPr algn="ctr" eaLnBrk="0" hangingPunct="0"/>
            <a:r>
              <a:rPr lang="en-US" sz="1000" dirty="0" err="1" smtClean="0">
                <a:latin typeface="+mn-lt"/>
              </a:rPr>
              <a:t>Iniciar</a:t>
            </a:r>
            <a:r>
              <a:rPr lang="en-US" sz="1000" dirty="0" smtClean="0">
                <a:latin typeface="+mn-lt"/>
              </a:rPr>
              <a:t> “</a:t>
            </a:r>
            <a:r>
              <a:rPr lang="en-US" sz="1000" dirty="0" err="1" smtClean="0">
                <a:latin typeface="+mn-lt"/>
              </a:rPr>
              <a:t>RemoteApps</a:t>
            </a:r>
            <a:r>
              <a:rPr lang="en-US" sz="1000" dirty="0" smtClean="0">
                <a:latin typeface="+mn-lt"/>
              </a:rPr>
              <a:t>” </a:t>
            </a:r>
            <a:r>
              <a:rPr lang="en-US" sz="1000" dirty="0" err="1" smtClean="0">
                <a:latin typeface="+mn-lt"/>
              </a:rPr>
              <a:t>desde</a:t>
            </a:r>
            <a:r>
              <a:rPr lang="en-US" sz="1000" dirty="0" smtClean="0">
                <a:latin typeface="+mn-lt"/>
              </a:rPr>
              <a:t> </a:t>
            </a:r>
            <a:r>
              <a:rPr lang="en-US" sz="1000" dirty="0" err="1" smtClean="0">
                <a:latin typeface="+mn-lt"/>
              </a:rPr>
              <a:t>una</a:t>
            </a:r>
            <a:r>
              <a:rPr lang="en-US" sz="1000" dirty="0" smtClean="0">
                <a:latin typeface="+mn-lt"/>
              </a:rPr>
              <a:t> </a:t>
            </a:r>
            <a:r>
              <a:rPr lang="en-US" sz="1000" dirty="0" err="1" smtClean="0">
                <a:latin typeface="+mn-lt"/>
              </a:rPr>
              <a:t>página</a:t>
            </a:r>
            <a:r>
              <a:rPr lang="en-US" sz="1000" dirty="0" smtClean="0">
                <a:latin typeface="+mn-lt"/>
              </a:rPr>
              <a:t> Web</a:t>
            </a:r>
            <a:endParaRPr lang="en-US" dirty="0">
              <a:effectLst>
                <a:outerShdw blurRad="38100" dist="38100" dir="2700000" algn="tl">
                  <a:srgbClr val="000000"/>
                </a:outerShdw>
              </a:effectLst>
              <a:latin typeface="+mn-lt"/>
            </a:endParaRPr>
          </a:p>
        </p:txBody>
      </p:sp>
      <p:sp>
        <p:nvSpPr>
          <p:cNvPr id="451654" name="Rectangle 70"/>
          <p:cNvSpPr>
            <a:spLocks noChangeArrowheads="1"/>
          </p:cNvSpPr>
          <p:nvPr/>
        </p:nvSpPr>
        <p:spPr bwMode="auto">
          <a:xfrm>
            <a:off x="6357950" y="3253087"/>
            <a:ext cx="995382" cy="461665"/>
          </a:xfrm>
          <a:prstGeom prst="rect">
            <a:avLst/>
          </a:prstGeom>
          <a:noFill/>
          <a:ln w="9525">
            <a:noFill/>
            <a:miter lim="800000"/>
            <a:headEnd/>
            <a:tailEnd/>
          </a:ln>
        </p:spPr>
        <p:txBody>
          <a:bodyPr wrap="square" lIns="0" tIns="0" rIns="0" bIns="0">
            <a:spAutoFit/>
          </a:bodyPr>
          <a:lstStyle/>
          <a:p>
            <a:pPr algn="ctr" eaLnBrk="0" hangingPunct="0"/>
            <a:r>
              <a:rPr lang="en-US" sz="1000" dirty="0" err="1" smtClean="0">
                <a:solidFill>
                  <a:schemeClr val="tx2"/>
                </a:solidFill>
                <a:latin typeface="+mn-lt"/>
              </a:rPr>
              <a:t>Publicar</a:t>
            </a:r>
            <a:r>
              <a:rPr lang="en-US" sz="1000" dirty="0" smtClean="0">
                <a:solidFill>
                  <a:schemeClr val="tx2"/>
                </a:solidFill>
                <a:latin typeface="+mn-lt"/>
              </a:rPr>
              <a:t>  </a:t>
            </a:r>
            <a:r>
              <a:rPr lang="en-US" sz="1000" dirty="0" err="1" smtClean="0">
                <a:solidFill>
                  <a:schemeClr val="tx2"/>
                </a:solidFill>
                <a:latin typeface="+mn-lt"/>
              </a:rPr>
              <a:t>fichero</a:t>
            </a:r>
            <a:r>
              <a:rPr lang="en-US" sz="1000" dirty="0" smtClean="0">
                <a:solidFill>
                  <a:schemeClr val="tx2"/>
                </a:solidFill>
                <a:latin typeface="+mn-lt"/>
              </a:rPr>
              <a:t> RDP al </a:t>
            </a:r>
            <a:r>
              <a:rPr lang="en-US" sz="1000" dirty="0" err="1" smtClean="0">
                <a:solidFill>
                  <a:schemeClr val="tx2"/>
                </a:solidFill>
                <a:latin typeface="+mn-lt"/>
              </a:rPr>
              <a:t>Servidor</a:t>
            </a:r>
            <a:r>
              <a:rPr lang="en-US" sz="1000" dirty="0" smtClean="0">
                <a:solidFill>
                  <a:schemeClr val="tx2"/>
                </a:solidFill>
                <a:latin typeface="+mn-lt"/>
              </a:rPr>
              <a:t> TS </a:t>
            </a:r>
            <a:endParaRPr lang="en-US" dirty="0">
              <a:solidFill>
                <a:schemeClr val="tx2"/>
              </a:solidFill>
              <a:effectLst>
                <a:outerShdw blurRad="38100" dist="38100" dir="2700000" algn="tl">
                  <a:srgbClr val="000000"/>
                </a:outerShdw>
              </a:effectLst>
              <a:latin typeface="+mn-lt"/>
            </a:endParaRPr>
          </a:p>
        </p:txBody>
      </p:sp>
      <p:sp>
        <p:nvSpPr>
          <p:cNvPr id="451656" name="Rectangle 72"/>
          <p:cNvSpPr>
            <a:spLocks noChangeArrowheads="1"/>
          </p:cNvSpPr>
          <p:nvPr/>
        </p:nvSpPr>
        <p:spPr bwMode="auto">
          <a:xfrm>
            <a:off x="5066627" y="3124200"/>
            <a:ext cx="1219885" cy="153888"/>
          </a:xfrm>
          <a:prstGeom prst="rect">
            <a:avLst/>
          </a:prstGeom>
          <a:noFill/>
          <a:ln w="9525">
            <a:noFill/>
            <a:miter lim="800000"/>
            <a:headEnd/>
            <a:tailEnd/>
          </a:ln>
        </p:spPr>
        <p:txBody>
          <a:bodyPr wrap="none" lIns="0" tIns="0" rIns="0" bIns="0">
            <a:spAutoFit/>
          </a:bodyPr>
          <a:lstStyle/>
          <a:p>
            <a:pPr algn="ctr" eaLnBrk="0" hangingPunct="0"/>
            <a:r>
              <a:rPr lang="en-US" sz="1000" dirty="0" err="1" smtClean="0">
                <a:solidFill>
                  <a:schemeClr val="tx2"/>
                </a:solidFill>
                <a:latin typeface="+mn-lt"/>
              </a:rPr>
              <a:t>Obtener</a:t>
            </a:r>
            <a:r>
              <a:rPr lang="en-US" sz="1000" dirty="0" smtClean="0">
                <a:solidFill>
                  <a:schemeClr val="tx2"/>
                </a:solidFill>
                <a:latin typeface="+mn-lt"/>
              </a:rPr>
              <a:t> </a:t>
            </a:r>
            <a:r>
              <a:rPr lang="en-US" sz="1000" dirty="0" err="1" smtClean="0">
                <a:solidFill>
                  <a:schemeClr val="tx2"/>
                </a:solidFill>
                <a:latin typeface="+mn-lt"/>
              </a:rPr>
              <a:t>fichero</a:t>
            </a:r>
            <a:r>
              <a:rPr lang="en-US" sz="1000" dirty="0" smtClean="0">
                <a:solidFill>
                  <a:schemeClr val="tx2"/>
                </a:solidFill>
                <a:latin typeface="+mn-lt"/>
              </a:rPr>
              <a:t> RDP </a:t>
            </a:r>
            <a:endParaRPr lang="en-US" dirty="0">
              <a:solidFill>
                <a:schemeClr val="tx2"/>
              </a:solidFill>
              <a:effectLst>
                <a:outerShdw blurRad="38100" dist="38100" dir="2700000" algn="tl">
                  <a:srgbClr val="000000"/>
                </a:outerShdw>
              </a:effectLst>
              <a:latin typeface="+mn-lt"/>
            </a:endParaRPr>
          </a:p>
        </p:txBody>
      </p:sp>
      <p:grpSp>
        <p:nvGrpSpPr>
          <p:cNvPr id="11" name="Group 73"/>
          <p:cNvGrpSpPr>
            <a:grpSpLocks/>
          </p:cNvGrpSpPr>
          <p:nvPr/>
        </p:nvGrpSpPr>
        <p:grpSpPr bwMode="auto">
          <a:xfrm>
            <a:off x="3894138" y="4271963"/>
            <a:ext cx="1096962" cy="731837"/>
            <a:chOff x="2447" y="2679"/>
            <a:chExt cx="691" cy="461"/>
          </a:xfrm>
        </p:grpSpPr>
        <p:sp>
          <p:nvSpPr>
            <p:cNvPr id="451658" name="Rectangle 74"/>
            <p:cNvSpPr>
              <a:spLocks noChangeArrowheads="1"/>
            </p:cNvSpPr>
            <p:nvPr/>
          </p:nvSpPr>
          <p:spPr bwMode="auto">
            <a:xfrm>
              <a:off x="2447" y="2679"/>
              <a:ext cx="691" cy="461"/>
            </a:xfrm>
            <a:prstGeom prst="rect">
              <a:avLst/>
            </a:prstGeom>
            <a:solidFill>
              <a:srgbClr val="CC99FF"/>
            </a:solidFill>
            <a:ln w="9525">
              <a:noFill/>
              <a:miter lim="800000"/>
              <a:headEnd/>
              <a:tailEnd/>
            </a:ln>
          </p:spPr>
          <p:txBody>
            <a:bodyPr/>
            <a:lstStyle/>
            <a:p>
              <a:endParaRPr lang="en-US">
                <a:latin typeface="+mn-lt"/>
              </a:endParaRPr>
            </a:p>
          </p:txBody>
        </p:sp>
        <p:sp>
          <p:nvSpPr>
            <p:cNvPr id="451659" name="Rectangle 75"/>
            <p:cNvSpPr>
              <a:spLocks noChangeArrowheads="1"/>
            </p:cNvSpPr>
            <p:nvPr/>
          </p:nvSpPr>
          <p:spPr bwMode="auto">
            <a:xfrm>
              <a:off x="2542" y="2851"/>
              <a:ext cx="533" cy="116"/>
            </a:xfrm>
            <a:prstGeom prst="rect">
              <a:avLst/>
            </a:prstGeom>
            <a:noFill/>
            <a:ln w="9525">
              <a:noFill/>
              <a:miter lim="800000"/>
              <a:headEnd/>
              <a:tailEnd/>
            </a:ln>
          </p:spPr>
          <p:txBody>
            <a:bodyPr wrap="none" lIns="0" tIns="0" rIns="0" bIns="0">
              <a:spAutoFit/>
            </a:bodyPr>
            <a:lstStyle/>
            <a:p>
              <a:pPr algn="ctr" eaLnBrk="0" hangingPunct="0"/>
              <a:r>
                <a:rPr lang="en-US" sz="1200" i="1" dirty="0">
                  <a:solidFill>
                    <a:srgbClr val="000000"/>
                  </a:solidFill>
                  <a:latin typeface="+mn-lt"/>
                </a:rPr>
                <a:t>TS Gateway</a:t>
              </a:r>
              <a:endParaRPr lang="en-US" dirty="0">
                <a:effectLst>
                  <a:outerShdw blurRad="38100" dist="38100" dir="2700000" algn="tl">
                    <a:srgbClr val="000000"/>
                  </a:outerShdw>
                </a:effectLst>
                <a:latin typeface="+mn-lt"/>
              </a:endParaRPr>
            </a:p>
          </p:txBody>
        </p:sp>
      </p:grpSp>
      <p:sp>
        <p:nvSpPr>
          <p:cNvPr id="451660" name="Freeform 76"/>
          <p:cNvSpPr>
            <a:spLocks/>
          </p:cNvSpPr>
          <p:nvPr/>
        </p:nvSpPr>
        <p:spPr bwMode="auto">
          <a:xfrm>
            <a:off x="2603501" y="4525963"/>
            <a:ext cx="3292475" cy="265112"/>
          </a:xfrm>
          <a:custGeom>
            <a:avLst/>
            <a:gdLst/>
            <a:ahLst/>
            <a:cxnLst>
              <a:cxn ang="0">
                <a:pos x="0" y="167"/>
              </a:cxn>
              <a:cxn ang="0">
                <a:pos x="1966" y="167"/>
              </a:cxn>
              <a:cxn ang="0">
                <a:pos x="1966" y="0"/>
              </a:cxn>
              <a:cxn ang="0">
                <a:pos x="2074" y="0"/>
              </a:cxn>
            </a:cxnLst>
            <a:rect l="0" t="0" r="r" b="b"/>
            <a:pathLst>
              <a:path w="2074" h="167">
                <a:moveTo>
                  <a:pt x="0" y="167"/>
                </a:moveTo>
                <a:lnTo>
                  <a:pt x="1966" y="167"/>
                </a:lnTo>
                <a:lnTo>
                  <a:pt x="1966" y="0"/>
                </a:lnTo>
                <a:lnTo>
                  <a:pt x="2074" y="0"/>
                </a:lnTo>
              </a:path>
            </a:pathLst>
          </a:custGeom>
          <a:noFill/>
          <a:ln w="52388" cap="rnd">
            <a:solidFill>
              <a:srgbClr val="FF0000"/>
            </a:solidFill>
            <a:prstDash val="solid"/>
            <a:round/>
            <a:headEnd/>
            <a:tailEnd/>
          </a:ln>
        </p:spPr>
        <p:txBody>
          <a:bodyPr lIns="91436" tIns="45718" rIns="91436" bIns="45718"/>
          <a:lstStyle/>
          <a:p>
            <a:endParaRPr lang="en-US">
              <a:latin typeface="+mn-lt"/>
            </a:endParaRPr>
          </a:p>
        </p:txBody>
      </p:sp>
      <p:grpSp>
        <p:nvGrpSpPr>
          <p:cNvPr id="12" name="Group 77"/>
          <p:cNvGrpSpPr>
            <a:grpSpLocks/>
          </p:cNvGrpSpPr>
          <p:nvPr/>
        </p:nvGrpSpPr>
        <p:grpSpPr bwMode="auto">
          <a:xfrm>
            <a:off x="2873375" y="5002214"/>
            <a:ext cx="917576" cy="458788"/>
            <a:chOff x="1810" y="3139"/>
            <a:chExt cx="578" cy="289"/>
          </a:xfrm>
        </p:grpSpPr>
        <p:sp>
          <p:nvSpPr>
            <p:cNvPr id="451662" name="Rectangle 78"/>
            <p:cNvSpPr>
              <a:spLocks noChangeArrowheads="1"/>
            </p:cNvSpPr>
            <p:nvPr/>
          </p:nvSpPr>
          <p:spPr bwMode="auto">
            <a:xfrm>
              <a:off x="1810" y="3139"/>
              <a:ext cx="2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63" name="Rectangle 79"/>
            <p:cNvSpPr>
              <a:spLocks noChangeArrowheads="1"/>
            </p:cNvSpPr>
            <p:nvPr/>
          </p:nvSpPr>
          <p:spPr bwMode="auto">
            <a:xfrm>
              <a:off x="1840" y="3139"/>
              <a:ext cx="169"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RDP</a:t>
              </a:r>
              <a:endParaRPr lang="en-US" dirty="0">
                <a:effectLst>
                  <a:outerShdw blurRad="38100" dist="38100" dir="2700000" algn="tl">
                    <a:srgbClr val="000000"/>
                  </a:outerShdw>
                </a:effectLst>
                <a:latin typeface="+mn-lt"/>
              </a:endParaRPr>
            </a:p>
          </p:txBody>
        </p:sp>
        <p:sp>
          <p:nvSpPr>
            <p:cNvPr id="451664" name="Rectangle 80"/>
            <p:cNvSpPr>
              <a:spLocks noChangeArrowheads="1"/>
            </p:cNvSpPr>
            <p:nvPr/>
          </p:nvSpPr>
          <p:spPr bwMode="auto">
            <a:xfrm>
              <a:off x="2001" y="3139"/>
              <a:ext cx="4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65" name="Rectangle 81"/>
            <p:cNvSpPr>
              <a:spLocks noChangeArrowheads="1"/>
            </p:cNvSpPr>
            <p:nvPr/>
          </p:nvSpPr>
          <p:spPr bwMode="auto">
            <a:xfrm>
              <a:off x="2056" y="3139"/>
              <a:ext cx="152"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SSL</a:t>
              </a:r>
              <a:endParaRPr lang="en-US" dirty="0">
                <a:effectLst>
                  <a:outerShdw blurRad="38100" dist="38100" dir="2700000" algn="tl">
                    <a:srgbClr val="000000"/>
                  </a:outerShdw>
                </a:effectLst>
                <a:latin typeface="+mn-lt"/>
              </a:endParaRPr>
            </a:p>
          </p:txBody>
        </p:sp>
        <p:sp>
          <p:nvSpPr>
            <p:cNvPr id="451666" name="Rectangle 82"/>
            <p:cNvSpPr>
              <a:spLocks noChangeArrowheads="1"/>
            </p:cNvSpPr>
            <p:nvPr/>
          </p:nvSpPr>
          <p:spPr bwMode="auto">
            <a:xfrm>
              <a:off x="2204" y="3139"/>
              <a:ext cx="96"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 +</a:t>
              </a:r>
              <a:endParaRPr lang="en-US" dirty="0">
                <a:effectLst>
                  <a:outerShdw blurRad="38100" dist="38100" dir="2700000" algn="tl">
                    <a:srgbClr val="000000"/>
                  </a:outerShdw>
                </a:effectLst>
                <a:latin typeface="+mn-lt"/>
              </a:endParaRPr>
            </a:p>
          </p:txBody>
        </p:sp>
        <p:sp>
          <p:nvSpPr>
            <p:cNvPr id="451667" name="Rectangle 83"/>
            <p:cNvSpPr>
              <a:spLocks noChangeArrowheads="1"/>
            </p:cNvSpPr>
            <p:nvPr/>
          </p:nvSpPr>
          <p:spPr bwMode="auto">
            <a:xfrm>
              <a:off x="1810" y="3235"/>
              <a:ext cx="2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68" name="Rectangle 84"/>
            <p:cNvSpPr>
              <a:spLocks noChangeArrowheads="1"/>
            </p:cNvSpPr>
            <p:nvPr/>
          </p:nvSpPr>
          <p:spPr bwMode="auto">
            <a:xfrm>
              <a:off x="1840" y="3235"/>
              <a:ext cx="169"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RPC</a:t>
              </a:r>
              <a:endParaRPr lang="en-US" dirty="0">
                <a:effectLst>
                  <a:outerShdw blurRad="38100" dist="38100" dir="2700000" algn="tl">
                    <a:srgbClr val="000000"/>
                  </a:outerShdw>
                </a:effectLst>
                <a:latin typeface="+mn-lt"/>
              </a:endParaRPr>
            </a:p>
          </p:txBody>
        </p:sp>
        <p:sp>
          <p:nvSpPr>
            <p:cNvPr id="451669" name="Rectangle 85"/>
            <p:cNvSpPr>
              <a:spLocks noChangeArrowheads="1"/>
            </p:cNvSpPr>
            <p:nvPr/>
          </p:nvSpPr>
          <p:spPr bwMode="auto">
            <a:xfrm>
              <a:off x="2001" y="3235"/>
              <a:ext cx="4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70" name="Rectangle 86"/>
            <p:cNvSpPr>
              <a:spLocks noChangeArrowheads="1"/>
            </p:cNvSpPr>
            <p:nvPr/>
          </p:nvSpPr>
          <p:spPr bwMode="auto">
            <a:xfrm>
              <a:off x="2057" y="3235"/>
              <a:ext cx="265"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HTTPS</a:t>
              </a:r>
              <a:endParaRPr lang="en-US" dirty="0">
                <a:effectLst>
                  <a:outerShdw blurRad="38100" dist="38100" dir="2700000" algn="tl">
                    <a:srgbClr val="000000"/>
                  </a:outerShdw>
                </a:effectLst>
                <a:latin typeface="+mn-lt"/>
              </a:endParaRPr>
            </a:p>
          </p:txBody>
        </p:sp>
        <p:sp>
          <p:nvSpPr>
            <p:cNvPr id="451671" name="Rectangle 87"/>
            <p:cNvSpPr>
              <a:spLocks noChangeArrowheads="1"/>
            </p:cNvSpPr>
            <p:nvPr/>
          </p:nvSpPr>
          <p:spPr bwMode="auto">
            <a:xfrm>
              <a:off x="2316" y="3235"/>
              <a:ext cx="72"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  </a:t>
              </a:r>
              <a:endParaRPr lang="en-US" dirty="0">
                <a:effectLst>
                  <a:outerShdw blurRad="38100" dist="38100" dir="2700000" algn="tl">
                    <a:srgbClr val="000000"/>
                  </a:outerShdw>
                </a:effectLst>
                <a:latin typeface="+mn-lt"/>
              </a:endParaRPr>
            </a:p>
          </p:txBody>
        </p:sp>
        <p:sp>
          <p:nvSpPr>
            <p:cNvPr id="451672" name="Rectangle 88"/>
            <p:cNvSpPr>
              <a:spLocks noChangeArrowheads="1"/>
            </p:cNvSpPr>
            <p:nvPr/>
          </p:nvSpPr>
          <p:spPr bwMode="auto">
            <a:xfrm>
              <a:off x="1810" y="3331"/>
              <a:ext cx="2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73" name="Rectangle 89"/>
            <p:cNvSpPr>
              <a:spLocks noChangeArrowheads="1"/>
            </p:cNvSpPr>
            <p:nvPr/>
          </p:nvSpPr>
          <p:spPr bwMode="auto">
            <a:xfrm>
              <a:off x="1839" y="3331"/>
              <a:ext cx="134"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443</a:t>
              </a:r>
              <a:endParaRPr lang="en-US" dirty="0">
                <a:effectLst>
                  <a:outerShdw blurRad="38100" dist="38100" dir="2700000" algn="tl">
                    <a:srgbClr val="000000"/>
                  </a:outerShdw>
                </a:effectLst>
                <a:latin typeface="+mn-lt"/>
              </a:endParaRPr>
            </a:p>
          </p:txBody>
        </p:sp>
        <p:sp>
          <p:nvSpPr>
            <p:cNvPr id="451674" name="Rectangle 90"/>
            <p:cNvSpPr>
              <a:spLocks noChangeArrowheads="1"/>
            </p:cNvSpPr>
            <p:nvPr/>
          </p:nvSpPr>
          <p:spPr bwMode="auto">
            <a:xfrm>
              <a:off x="1968" y="3331"/>
              <a:ext cx="2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grpSp>
      <p:grpSp>
        <p:nvGrpSpPr>
          <p:cNvPr id="13" name="Group 91"/>
          <p:cNvGrpSpPr>
            <a:grpSpLocks/>
          </p:cNvGrpSpPr>
          <p:nvPr/>
        </p:nvGrpSpPr>
        <p:grpSpPr bwMode="auto">
          <a:xfrm>
            <a:off x="5160963" y="5105400"/>
            <a:ext cx="584200" cy="306388"/>
            <a:chOff x="3251" y="3216"/>
            <a:chExt cx="368" cy="193"/>
          </a:xfrm>
        </p:grpSpPr>
        <p:sp>
          <p:nvSpPr>
            <p:cNvPr id="451676" name="Rectangle 92"/>
            <p:cNvSpPr>
              <a:spLocks noChangeArrowheads="1"/>
            </p:cNvSpPr>
            <p:nvPr/>
          </p:nvSpPr>
          <p:spPr bwMode="auto">
            <a:xfrm>
              <a:off x="3256" y="3216"/>
              <a:ext cx="169"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RDP</a:t>
              </a:r>
              <a:endParaRPr lang="en-US" dirty="0">
                <a:effectLst>
                  <a:outerShdw blurRad="38100" dist="38100" dir="2700000" algn="tl">
                    <a:srgbClr val="000000"/>
                  </a:outerShdw>
                </a:effectLst>
                <a:latin typeface="+mn-lt"/>
              </a:endParaRPr>
            </a:p>
          </p:txBody>
        </p:sp>
        <p:sp>
          <p:nvSpPr>
            <p:cNvPr id="451677" name="Rectangle 93"/>
            <p:cNvSpPr>
              <a:spLocks noChangeArrowheads="1"/>
            </p:cNvSpPr>
            <p:nvPr/>
          </p:nvSpPr>
          <p:spPr bwMode="auto">
            <a:xfrm>
              <a:off x="3417" y="3216"/>
              <a:ext cx="4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sp>
          <p:nvSpPr>
            <p:cNvPr id="451678" name="Rectangle 94"/>
            <p:cNvSpPr>
              <a:spLocks noChangeArrowheads="1"/>
            </p:cNvSpPr>
            <p:nvPr/>
          </p:nvSpPr>
          <p:spPr bwMode="auto">
            <a:xfrm>
              <a:off x="3467" y="3216"/>
              <a:ext cx="152"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SSL</a:t>
              </a:r>
              <a:endParaRPr lang="en-US" dirty="0">
                <a:effectLst>
                  <a:outerShdw blurRad="38100" dist="38100" dir="2700000" algn="tl">
                    <a:srgbClr val="000000"/>
                  </a:outerShdw>
                </a:effectLst>
                <a:latin typeface="+mn-lt"/>
              </a:endParaRPr>
            </a:p>
          </p:txBody>
        </p:sp>
        <p:sp>
          <p:nvSpPr>
            <p:cNvPr id="451679" name="Rectangle 95"/>
            <p:cNvSpPr>
              <a:spLocks noChangeArrowheads="1"/>
            </p:cNvSpPr>
            <p:nvPr/>
          </p:nvSpPr>
          <p:spPr bwMode="auto">
            <a:xfrm>
              <a:off x="3251" y="3312"/>
              <a:ext cx="50"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 (</a:t>
              </a:r>
              <a:endParaRPr lang="en-US" dirty="0">
                <a:effectLst>
                  <a:outerShdw blurRad="38100" dist="38100" dir="2700000" algn="tl">
                    <a:srgbClr val="000000"/>
                  </a:outerShdw>
                </a:effectLst>
                <a:latin typeface="+mn-lt"/>
              </a:endParaRPr>
            </a:p>
          </p:txBody>
        </p:sp>
        <p:sp>
          <p:nvSpPr>
            <p:cNvPr id="451680" name="Rectangle 96"/>
            <p:cNvSpPr>
              <a:spLocks noChangeArrowheads="1"/>
            </p:cNvSpPr>
            <p:nvPr/>
          </p:nvSpPr>
          <p:spPr bwMode="auto">
            <a:xfrm>
              <a:off x="3305" y="3312"/>
              <a:ext cx="178" cy="97"/>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3389</a:t>
              </a:r>
              <a:endParaRPr lang="en-US" dirty="0">
                <a:effectLst>
                  <a:outerShdw blurRad="38100" dist="38100" dir="2700000" algn="tl">
                    <a:srgbClr val="000000"/>
                  </a:outerShdw>
                </a:effectLst>
                <a:latin typeface="+mn-lt"/>
              </a:endParaRPr>
            </a:p>
          </p:txBody>
        </p:sp>
        <p:sp>
          <p:nvSpPr>
            <p:cNvPr id="451681" name="Rectangle 97"/>
            <p:cNvSpPr>
              <a:spLocks noChangeArrowheads="1"/>
            </p:cNvSpPr>
            <p:nvPr/>
          </p:nvSpPr>
          <p:spPr bwMode="auto">
            <a:xfrm>
              <a:off x="3475" y="3312"/>
              <a:ext cx="27" cy="96"/>
            </a:xfrm>
            <a:prstGeom prst="rect">
              <a:avLst/>
            </a:prstGeom>
            <a:noFill/>
            <a:ln w="9525">
              <a:noFill/>
              <a:miter lim="800000"/>
              <a:headEnd/>
              <a:tailEnd/>
            </a:ln>
          </p:spPr>
          <p:txBody>
            <a:bodyPr wrap="none" lIns="0" tIns="0" rIns="0" bIns="0">
              <a:spAutoFit/>
            </a:bodyPr>
            <a:lstStyle/>
            <a:p>
              <a:pPr algn="ctr" eaLnBrk="0" hangingPunct="0"/>
              <a:r>
                <a:rPr lang="en-US" sz="1000" dirty="0">
                  <a:solidFill>
                    <a:srgbClr val="C0C0C0"/>
                  </a:solidFill>
                  <a:latin typeface="+mn-lt"/>
                </a:rPr>
                <a:t>)</a:t>
              </a:r>
              <a:endParaRPr lang="en-US" dirty="0">
                <a:effectLst>
                  <a:outerShdw blurRad="38100" dist="38100" dir="2700000" algn="tl">
                    <a:srgbClr val="000000"/>
                  </a:outerShdw>
                </a:effectLst>
                <a:latin typeface="+mn-lt"/>
              </a:endParaRPr>
            </a:p>
          </p:txBody>
        </p:sp>
      </p:grpSp>
      <p:sp>
        <p:nvSpPr>
          <p:cNvPr id="451683" name="Rectangle 99"/>
          <p:cNvSpPr>
            <a:spLocks noChangeArrowheads="1"/>
          </p:cNvSpPr>
          <p:nvPr/>
        </p:nvSpPr>
        <p:spPr bwMode="auto">
          <a:xfrm>
            <a:off x="3857620" y="5072074"/>
            <a:ext cx="1193803" cy="307777"/>
          </a:xfrm>
          <a:prstGeom prst="rect">
            <a:avLst/>
          </a:prstGeom>
          <a:noFill/>
          <a:ln w="9525">
            <a:noFill/>
            <a:miter lim="800000"/>
            <a:headEnd/>
            <a:tailEnd/>
          </a:ln>
        </p:spPr>
        <p:txBody>
          <a:bodyPr wrap="square" lIns="0" tIns="0" rIns="0" bIns="0">
            <a:spAutoFit/>
          </a:bodyPr>
          <a:lstStyle/>
          <a:p>
            <a:pPr algn="ctr" eaLnBrk="0" hangingPunct="0"/>
            <a:r>
              <a:rPr lang="en-US" sz="1000" dirty="0" err="1" smtClean="0">
                <a:solidFill>
                  <a:srgbClr val="C0C0C0"/>
                </a:solidFill>
                <a:latin typeface="+mn-lt"/>
              </a:rPr>
              <a:t>Forzado</a:t>
            </a:r>
            <a:r>
              <a:rPr lang="en-US" sz="1000" dirty="0" smtClean="0">
                <a:solidFill>
                  <a:srgbClr val="C0C0C0"/>
                </a:solidFill>
                <a:latin typeface="+mn-lt"/>
              </a:rPr>
              <a:t> de </a:t>
            </a:r>
            <a:r>
              <a:rPr lang="en-US" sz="1000" dirty="0" err="1" smtClean="0">
                <a:solidFill>
                  <a:srgbClr val="C0C0C0"/>
                </a:solidFill>
                <a:latin typeface="+mn-lt"/>
              </a:rPr>
              <a:t>Políticas</a:t>
            </a:r>
            <a:r>
              <a:rPr lang="en-US" sz="1000" dirty="0" smtClean="0">
                <a:solidFill>
                  <a:srgbClr val="C0C0C0"/>
                </a:solidFill>
                <a:latin typeface="+mn-lt"/>
              </a:rPr>
              <a:t>  de </a:t>
            </a:r>
            <a:r>
              <a:rPr lang="en-US" sz="1000" dirty="0" err="1" smtClean="0">
                <a:solidFill>
                  <a:srgbClr val="C0C0C0"/>
                </a:solidFill>
                <a:latin typeface="+mn-lt"/>
              </a:rPr>
              <a:t>Acceos</a:t>
            </a:r>
            <a:r>
              <a:rPr lang="en-US" sz="1000" dirty="0" smtClean="0">
                <a:solidFill>
                  <a:srgbClr val="C0C0C0"/>
                </a:solidFill>
                <a:latin typeface="+mn-lt"/>
              </a:rPr>
              <a:t> </a:t>
            </a:r>
            <a:r>
              <a:rPr lang="en-US" sz="1000" dirty="0" err="1" smtClean="0">
                <a:solidFill>
                  <a:srgbClr val="C0C0C0"/>
                </a:solidFill>
                <a:latin typeface="+mn-lt"/>
              </a:rPr>
              <a:t>Remoto</a:t>
            </a:r>
            <a:endParaRPr lang="en-US" dirty="0">
              <a:effectLst>
                <a:outerShdw blurRad="38100" dist="38100" dir="2700000" algn="tl">
                  <a:srgbClr val="000000"/>
                </a:outerShdw>
              </a:effectLst>
              <a:latin typeface="+mn-lt"/>
            </a:endParaRPr>
          </a:p>
        </p:txBody>
      </p:sp>
      <p:sp>
        <p:nvSpPr>
          <p:cNvPr id="451688" name="Rectangle 104"/>
          <p:cNvSpPr>
            <a:spLocks noGrp="1" noChangeArrowheads="1"/>
          </p:cNvSpPr>
          <p:nvPr>
            <p:ph type="title"/>
          </p:nvPr>
        </p:nvSpPr>
        <p:spPr>
          <a:xfrm>
            <a:off x="381000" y="228601"/>
            <a:ext cx="8382000" cy="1107996"/>
          </a:xfrm>
          <a:noFill/>
          <a:ln/>
        </p:spPr>
        <p:txBody>
          <a:bodyPr/>
          <a:lstStyle/>
          <a:p>
            <a:r>
              <a:rPr sz="4000" smtClean="0"/>
              <a:t>Resumen de Sub-Roles TS en Windows Server 2008</a:t>
            </a:r>
            <a:endParaRPr sz="4000"/>
          </a:p>
        </p:txBody>
      </p:sp>
      <p:sp>
        <p:nvSpPr>
          <p:cNvPr id="451689" name="Text Box 105"/>
          <p:cNvSpPr txBox="1">
            <a:spLocks noChangeArrowheads="1"/>
          </p:cNvSpPr>
          <p:nvPr/>
        </p:nvSpPr>
        <p:spPr bwMode="auto">
          <a:xfrm>
            <a:off x="3455988" y="2322514"/>
            <a:ext cx="2259012" cy="400105"/>
          </a:xfrm>
          <a:prstGeom prst="rect">
            <a:avLst/>
          </a:prstGeom>
          <a:noFill/>
          <a:ln w="12700" algn="ctr">
            <a:noFill/>
            <a:miter lim="800000"/>
            <a:headEnd/>
            <a:tailEnd/>
          </a:ln>
          <a:effectLst/>
        </p:spPr>
        <p:txBody>
          <a:bodyPr lIns="91436" tIns="45718" rIns="91436" bIns="45718">
            <a:spAutoFit/>
          </a:bodyPr>
          <a:lstStyle/>
          <a:p>
            <a:pPr algn="ctr" eaLnBrk="0" hangingPunct="0">
              <a:spcBef>
                <a:spcPct val="50000"/>
              </a:spcBef>
            </a:pPr>
            <a:r>
              <a:rPr lang="en-US" sz="1000" dirty="0" smtClean="0">
                <a:solidFill>
                  <a:schemeClr val="tx2"/>
                </a:solidFill>
                <a:latin typeface="+mn-lt"/>
              </a:rPr>
              <a:t>MSIs con </a:t>
            </a:r>
            <a:r>
              <a:rPr lang="en-US" sz="1000" dirty="0" err="1" smtClean="0">
                <a:solidFill>
                  <a:schemeClr val="tx2"/>
                </a:solidFill>
                <a:latin typeface="+mn-lt"/>
              </a:rPr>
              <a:t>fichero</a:t>
            </a:r>
            <a:r>
              <a:rPr lang="en-US" sz="1000" dirty="0" smtClean="0">
                <a:solidFill>
                  <a:schemeClr val="tx2"/>
                </a:solidFill>
                <a:latin typeface="+mn-lt"/>
              </a:rPr>
              <a:t> RDP </a:t>
            </a:r>
            <a:r>
              <a:rPr lang="en-US" sz="1000" dirty="0" err="1" smtClean="0">
                <a:solidFill>
                  <a:schemeClr val="tx2"/>
                </a:solidFill>
                <a:latin typeface="+mn-lt"/>
              </a:rPr>
              <a:t>empujado</a:t>
            </a:r>
            <a:r>
              <a:rPr lang="en-US" sz="1000" dirty="0" smtClean="0">
                <a:solidFill>
                  <a:schemeClr val="tx2"/>
                </a:solidFill>
                <a:latin typeface="+mn-lt"/>
              </a:rPr>
              <a:t> al </a:t>
            </a:r>
            <a:r>
              <a:rPr lang="en-US" sz="1000" dirty="0" err="1" smtClean="0">
                <a:solidFill>
                  <a:schemeClr val="tx2"/>
                </a:solidFill>
                <a:latin typeface="+mn-lt"/>
              </a:rPr>
              <a:t>escritorio</a:t>
            </a:r>
            <a:endParaRPr lang="en-US" sz="1000" dirty="0">
              <a:solidFill>
                <a:schemeClr val="tx2"/>
              </a:solidFill>
              <a:latin typeface="+mn-lt"/>
            </a:endParaRPr>
          </a:p>
        </p:txBody>
      </p:sp>
      <p:sp>
        <p:nvSpPr>
          <p:cNvPr id="451690" name="Line 106"/>
          <p:cNvSpPr>
            <a:spLocks noChangeShapeType="1"/>
          </p:cNvSpPr>
          <p:nvPr/>
        </p:nvSpPr>
        <p:spPr bwMode="auto">
          <a:xfrm>
            <a:off x="6568499" y="1758517"/>
            <a:ext cx="1588" cy="487362"/>
          </a:xfrm>
          <a:prstGeom prst="line">
            <a:avLst/>
          </a:prstGeom>
          <a:noFill/>
          <a:ln w="52388" cap="rnd">
            <a:solidFill>
              <a:schemeClr val="accent5">
                <a:lumMod val="75000"/>
              </a:schemeClr>
            </a:solidFill>
            <a:round/>
            <a:headEnd/>
            <a:tailEnd/>
          </a:ln>
        </p:spPr>
        <p:txBody>
          <a:bodyPr lIns="91436" tIns="45718" rIns="91436" bIns="45718"/>
          <a:lstStyle/>
          <a:p>
            <a:endParaRPr lang="en-US">
              <a:latin typeface="+mn-lt"/>
            </a:endParaRPr>
          </a:p>
        </p:txBody>
      </p:sp>
      <p:pic>
        <p:nvPicPr>
          <p:cNvPr id="451691" name="Picture 107"/>
          <p:cNvPicPr>
            <a:picLocks noChangeAspect="1" noChangeArrowheads="1"/>
          </p:cNvPicPr>
          <p:nvPr/>
        </p:nvPicPr>
        <p:blipFill>
          <a:blip r:embed="rId4"/>
          <a:srcRect l="17511" t="6842" r="5499" b="20322"/>
          <a:stretch>
            <a:fillRect/>
          </a:stretch>
        </p:blipFill>
        <p:spPr bwMode="auto">
          <a:xfrm>
            <a:off x="5916613" y="4392613"/>
            <a:ext cx="811212" cy="552450"/>
          </a:xfrm>
          <a:prstGeom prst="rect">
            <a:avLst/>
          </a:prstGeom>
          <a:noFill/>
          <a:ln w="9525">
            <a:noFill/>
            <a:miter lim="800000"/>
            <a:headEnd/>
            <a:tailEnd/>
          </a:ln>
        </p:spPr>
      </p:pic>
      <p:cxnSp>
        <p:nvCxnSpPr>
          <p:cNvPr id="112" name="Straight Connector 111"/>
          <p:cNvCxnSpPr/>
          <p:nvPr/>
        </p:nvCxnSpPr>
        <p:spPr bwMode="auto">
          <a:xfrm rot="16200000" flipV="1">
            <a:off x="5180610" y="2894610"/>
            <a:ext cx="2256312" cy="296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1750" cap="flat" cmpd="sng" algn="ctr">
            <a:solidFill>
              <a:srgbClr val="00B050"/>
            </a:solidFill>
            <a:prstDash val="solid"/>
            <a:round/>
            <a:headEnd type="triangle" w="lg" len="lg"/>
            <a:tailEnd type="none" w="med" len="med"/>
          </a:ln>
          <a:effectLst/>
        </p:spPr>
      </p:cxnSp>
      <p:sp>
        <p:nvSpPr>
          <p:cNvPr id="98" name="Rectangle 72"/>
          <p:cNvSpPr>
            <a:spLocks noChangeArrowheads="1"/>
          </p:cNvSpPr>
          <p:nvPr/>
        </p:nvSpPr>
        <p:spPr bwMode="auto">
          <a:xfrm>
            <a:off x="2682727" y="3118294"/>
            <a:ext cx="434147" cy="153888"/>
          </a:xfrm>
          <a:prstGeom prst="rect">
            <a:avLst/>
          </a:prstGeom>
          <a:noFill/>
          <a:ln w="9525">
            <a:noFill/>
            <a:miter lim="800000"/>
            <a:headEnd/>
            <a:tailEnd/>
          </a:ln>
        </p:spPr>
        <p:txBody>
          <a:bodyPr wrap="none" lIns="0" tIns="0" rIns="0" bIns="0">
            <a:spAutoFit/>
          </a:bodyPr>
          <a:lstStyle/>
          <a:p>
            <a:pPr algn="ctr" eaLnBrk="0" hangingPunct="0"/>
            <a:r>
              <a:rPr lang="en-US" sz="1000" dirty="0" smtClean="0">
                <a:solidFill>
                  <a:schemeClr val="tx2"/>
                </a:solidFill>
                <a:latin typeface="+mn-lt"/>
              </a:rPr>
              <a:t>ActiveX</a:t>
            </a:r>
            <a:endParaRPr lang="en-US" dirty="0">
              <a:solidFill>
                <a:schemeClr val="tx2"/>
              </a:solidFill>
              <a:effectLst>
                <a:outerShdw blurRad="38100" dist="38100" dir="2700000" algn="tl">
                  <a:srgbClr val="000000"/>
                </a:outerShdw>
              </a:effectLst>
              <a:latin typeface="+mn-lt"/>
            </a:endParaRPr>
          </a:p>
        </p:txBody>
      </p:sp>
    </p:spTree>
    <p:custDataLst>
      <p:tags r:id="rId1"/>
    </p:custDataLst>
  </p:cSld>
  <p:clrMapOvr>
    <a:masterClrMapping/>
  </p:clrMapOvr>
  <p:transition advTm="3652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587"/>
                                        </p:tgtEl>
                                        <p:attrNameLst>
                                          <p:attrName>style.visibility</p:attrName>
                                        </p:attrNameLst>
                                      </p:cBhvr>
                                      <p:to>
                                        <p:strVal val="visible"/>
                                      </p:to>
                                    </p:set>
                                    <p:anim calcmode="lin" valueType="num">
                                      <p:cBhvr additive="base">
                                        <p:cTn id="7" dur="500" fill="hold"/>
                                        <p:tgtEl>
                                          <p:spTgt spid="451587"/>
                                        </p:tgtEl>
                                        <p:attrNameLst>
                                          <p:attrName>ppt_x</p:attrName>
                                        </p:attrNameLst>
                                      </p:cBhvr>
                                      <p:tavLst>
                                        <p:tav tm="0">
                                          <p:val>
                                            <p:strVal val="#ppt_x"/>
                                          </p:val>
                                        </p:tav>
                                        <p:tav tm="100000">
                                          <p:val>
                                            <p:strVal val="#ppt_x"/>
                                          </p:val>
                                        </p:tav>
                                      </p:tavLst>
                                    </p:anim>
                                    <p:anim calcmode="lin" valueType="num">
                                      <p:cBhvr additive="base">
                                        <p:cTn id="8" dur="500" fill="hold"/>
                                        <p:tgtEl>
                                          <p:spTgt spid="4515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1660"/>
                                        </p:tgtEl>
                                        <p:attrNameLst>
                                          <p:attrName>style.visibility</p:attrName>
                                        </p:attrNameLst>
                                      </p:cBhvr>
                                      <p:to>
                                        <p:strVal val="visible"/>
                                      </p:to>
                                    </p:set>
                                    <p:anim calcmode="lin" valueType="num">
                                      <p:cBhvr additive="base">
                                        <p:cTn id="11" dur="500" fill="hold"/>
                                        <p:tgtEl>
                                          <p:spTgt spid="451660"/>
                                        </p:tgtEl>
                                        <p:attrNameLst>
                                          <p:attrName>ppt_x</p:attrName>
                                        </p:attrNameLst>
                                      </p:cBhvr>
                                      <p:tavLst>
                                        <p:tav tm="0">
                                          <p:val>
                                            <p:strVal val="#ppt_x"/>
                                          </p:val>
                                        </p:tav>
                                        <p:tav tm="100000">
                                          <p:val>
                                            <p:strVal val="#ppt_x"/>
                                          </p:val>
                                        </p:tav>
                                      </p:tavLst>
                                    </p:anim>
                                    <p:anim calcmode="lin" valueType="num">
                                      <p:cBhvr additive="base">
                                        <p:cTn id="12" dur="500" fill="hold"/>
                                        <p:tgtEl>
                                          <p:spTgt spid="4516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1691"/>
                                        </p:tgtEl>
                                        <p:attrNameLst>
                                          <p:attrName>style.visibility</p:attrName>
                                        </p:attrNameLst>
                                      </p:cBhvr>
                                      <p:to>
                                        <p:strVal val="visible"/>
                                      </p:to>
                                    </p:set>
                                    <p:anim calcmode="lin" valueType="num">
                                      <p:cBhvr additive="base">
                                        <p:cTn id="15" dur="500" fill="hold"/>
                                        <p:tgtEl>
                                          <p:spTgt spid="451691"/>
                                        </p:tgtEl>
                                        <p:attrNameLst>
                                          <p:attrName>ppt_x</p:attrName>
                                        </p:attrNameLst>
                                      </p:cBhvr>
                                      <p:tavLst>
                                        <p:tav tm="0">
                                          <p:val>
                                            <p:strVal val="#ppt_x"/>
                                          </p:val>
                                        </p:tav>
                                        <p:tav tm="100000">
                                          <p:val>
                                            <p:strVal val="#ppt_x"/>
                                          </p:val>
                                        </p:tav>
                                      </p:tavLst>
                                    </p:anim>
                                    <p:anim calcmode="lin" valueType="num">
                                      <p:cBhvr additive="base">
                                        <p:cTn id="16" dur="500" fill="hold"/>
                                        <p:tgtEl>
                                          <p:spTgt spid="451691"/>
                                        </p:tgtEl>
                                        <p:attrNameLst>
                                          <p:attrName>ppt_y</p:attrName>
                                        </p:attrNameLst>
                                      </p:cBhvr>
                                      <p:tavLst>
                                        <p:tav tm="0">
                                          <p:val>
                                            <p:strVal val="1+#ppt_h/2"/>
                                          </p:val>
                                        </p:tav>
                                        <p:tav tm="100000">
                                          <p:val>
                                            <p:strVal val="#ppt_y"/>
                                          </p:val>
                                        </p:tav>
                                      </p:tavLst>
                                    </p:anim>
                                  </p:childTnLst>
                                </p:cTn>
                              </p:par>
                              <p:par>
                                <p:cTn id="17" presetID="35" presetClass="path" presetSubtype="0" repeatCount="indefinite" accel="50000" decel="50000" autoRev="1" fill="hold" nodeType="withEffect">
                                  <p:stCondLst>
                                    <p:cond delay="0"/>
                                  </p:stCondLst>
                                  <p:childTnLst>
                                    <p:animMotion origin="layout" path="M -0.15313 2.96296E-6 L -0.40313 2.96296E-6 " pathEditMode="relative" rAng="0" ptsTypes="AA">
                                      <p:cBhvr>
                                        <p:cTn id="18" dur="2000" fill="hold"/>
                                        <p:tgtEl>
                                          <p:spTgt spid="451691"/>
                                        </p:tgtEl>
                                        <p:attrNameLst>
                                          <p:attrName>ppt_x</p:attrName>
                                          <p:attrName>ppt_y</p:attrName>
                                        </p:attrNameLst>
                                      </p:cBhvr>
                                      <p:rCtr x="-125" y="0"/>
                                    </p:animMotion>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1588"/>
                                        </p:tgtEl>
                                        <p:attrNameLst>
                                          <p:attrName>style.visibility</p:attrName>
                                        </p:attrNameLst>
                                      </p:cBhvr>
                                      <p:to>
                                        <p:strVal val="visible"/>
                                      </p:to>
                                    </p:set>
                                    <p:anim calcmode="lin" valueType="num">
                                      <p:cBhvr additive="base">
                                        <p:cTn id="27" dur="500" fill="hold"/>
                                        <p:tgtEl>
                                          <p:spTgt spid="451588"/>
                                        </p:tgtEl>
                                        <p:attrNameLst>
                                          <p:attrName>ppt_x</p:attrName>
                                        </p:attrNameLst>
                                      </p:cBhvr>
                                      <p:tavLst>
                                        <p:tav tm="0">
                                          <p:val>
                                            <p:strVal val="#ppt_x"/>
                                          </p:val>
                                        </p:tav>
                                        <p:tav tm="100000">
                                          <p:val>
                                            <p:strVal val="#ppt_x"/>
                                          </p:val>
                                        </p:tav>
                                      </p:tavLst>
                                    </p:anim>
                                    <p:anim calcmode="lin" valueType="num">
                                      <p:cBhvr additive="base">
                                        <p:cTn id="28" dur="500" fill="hold"/>
                                        <p:tgtEl>
                                          <p:spTgt spid="45158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4" presetClass="entr" presetSubtype="16" fill="hold" grpId="0" nodeType="withEffect">
                                  <p:stCondLst>
                                    <p:cond delay="0"/>
                                  </p:stCondLst>
                                  <p:childTnLst>
                                    <p:set>
                                      <p:cBhvr>
                                        <p:cTn id="38" dur="1" fill="hold">
                                          <p:stCondLst>
                                            <p:cond delay="0"/>
                                          </p:stCondLst>
                                        </p:cTn>
                                        <p:tgtEl>
                                          <p:spTgt spid="451683"/>
                                        </p:tgtEl>
                                        <p:attrNameLst>
                                          <p:attrName>style.visibility</p:attrName>
                                        </p:attrNameLst>
                                      </p:cBhvr>
                                      <p:to>
                                        <p:strVal val="visible"/>
                                      </p:to>
                                    </p:set>
                                    <p:animEffect transition="in" filter="box(in)">
                                      <p:cBhvr>
                                        <p:cTn id="39" dur="500"/>
                                        <p:tgtEl>
                                          <p:spTgt spid="45168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par>
                                <p:cTn id="46" presetID="3" presetClass="entr" presetSubtype="10" fill="hold" grpId="0" nodeType="withEffect">
                                  <p:stCondLst>
                                    <p:cond delay="0"/>
                                  </p:stCondLst>
                                  <p:childTnLst>
                                    <p:set>
                                      <p:cBhvr>
                                        <p:cTn id="47" dur="1" fill="hold">
                                          <p:stCondLst>
                                            <p:cond delay="0"/>
                                          </p:stCondLst>
                                        </p:cTn>
                                        <p:tgtEl>
                                          <p:spTgt spid="451611"/>
                                        </p:tgtEl>
                                        <p:attrNameLst>
                                          <p:attrName>style.visibility</p:attrName>
                                        </p:attrNameLst>
                                      </p:cBhvr>
                                      <p:to>
                                        <p:strVal val="visible"/>
                                      </p:to>
                                    </p:set>
                                    <p:animEffect transition="in" filter="blinds(horizontal)">
                                      <p:cBhvr>
                                        <p:cTn id="48" dur="500"/>
                                        <p:tgtEl>
                                          <p:spTgt spid="451611"/>
                                        </p:tgtEl>
                                      </p:cBhvr>
                                    </p:animEffect>
                                  </p:childTnLst>
                                </p:cTn>
                              </p:par>
                              <p:par>
                                <p:cTn id="49" presetID="4" presetClass="entr" presetSubtype="16"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ox(in)">
                                      <p:cBhvr>
                                        <p:cTn id="51" dur="500"/>
                                        <p:tgtEl>
                                          <p:spTgt spid="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1593"/>
                                        </p:tgtEl>
                                        <p:attrNameLst>
                                          <p:attrName>style.visibility</p:attrName>
                                        </p:attrNameLst>
                                      </p:cBhvr>
                                      <p:to>
                                        <p:strVal val="visible"/>
                                      </p:to>
                                    </p:set>
                                    <p:animEffect transition="in" filter="blinds(horizontal)">
                                      <p:cBhvr>
                                        <p:cTn id="54" dur="500"/>
                                        <p:tgtEl>
                                          <p:spTgt spid="45159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1598"/>
                                        </p:tgtEl>
                                        <p:attrNameLst>
                                          <p:attrName>style.visibility</p:attrName>
                                        </p:attrNameLst>
                                      </p:cBhvr>
                                      <p:to>
                                        <p:strVal val="visible"/>
                                      </p:to>
                                    </p:set>
                                    <p:animEffect transition="in" filter="blinds(horizontal)">
                                      <p:cBhvr>
                                        <p:cTn id="57" dur="500"/>
                                        <p:tgtEl>
                                          <p:spTgt spid="45159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51610"/>
                                        </p:tgtEl>
                                        <p:attrNameLst>
                                          <p:attrName>style.visibility</p:attrName>
                                        </p:attrNameLst>
                                      </p:cBhvr>
                                      <p:to>
                                        <p:strVal val="visible"/>
                                      </p:to>
                                    </p:set>
                                    <p:animEffect transition="in" filter="blinds(horizontal)">
                                      <p:cBhvr>
                                        <p:cTn id="60" dur="500"/>
                                        <p:tgtEl>
                                          <p:spTgt spid="45161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51620"/>
                                        </p:tgtEl>
                                        <p:attrNameLst>
                                          <p:attrName>style.visibility</p:attrName>
                                        </p:attrNameLst>
                                      </p:cBhvr>
                                      <p:to>
                                        <p:strVal val="visible"/>
                                      </p:to>
                                    </p:set>
                                    <p:animEffect transition="in" filter="blinds(horizontal)">
                                      <p:cBhvr>
                                        <p:cTn id="63" dur="500"/>
                                        <p:tgtEl>
                                          <p:spTgt spid="451620"/>
                                        </p:tgtEl>
                                      </p:cBhvr>
                                    </p:animEffect>
                                  </p:childTnLst>
                                </p:cTn>
                              </p:par>
                              <p:par>
                                <p:cTn id="64" presetID="2" presetClass="entr" presetSubtype="4"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51624"/>
                                        </p:tgtEl>
                                        <p:attrNameLst>
                                          <p:attrName>style.visibility</p:attrName>
                                        </p:attrNameLst>
                                      </p:cBhvr>
                                      <p:to>
                                        <p:strVal val="visible"/>
                                      </p:to>
                                    </p:set>
                                    <p:anim calcmode="lin" valueType="num">
                                      <p:cBhvr additive="base">
                                        <p:cTn id="70" dur="500" fill="hold"/>
                                        <p:tgtEl>
                                          <p:spTgt spid="451624"/>
                                        </p:tgtEl>
                                        <p:attrNameLst>
                                          <p:attrName>ppt_x</p:attrName>
                                        </p:attrNameLst>
                                      </p:cBhvr>
                                      <p:tavLst>
                                        <p:tav tm="0">
                                          <p:val>
                                            <p:strVal val="#ppt_x"/>
                                          </p:val>
                                        </p:tav>
                                        <p:tav tm="100000">
                                          <p:val>
                                            <p:strVal val="#ppt_x"/>
                                          </p:val>
                                        </p:tav>
                                      </p:tavLst>
                                    </p:anim>
                                    <p:anim calcmode="lin" valueType="num">
                                      <p:cBhvr additive="base">
                                        <p:cTn id="71" dur="500" fill="hold"/>
                                        <p:tgtEl>
                                          <p:spTgt spid="45162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51618"/>
                                        </p:tgtEl>
                                        <p:attrNameLst>
                                          <p:attrName>style.visibility</p:attrName>
                                        </p:attrNameLst>
                                      </p:cBhvr>
                                      <p:to>
                                        <p:strVal val="visible"/>
                                      </p:to>
                                    </p:set>
                                    <p:anim calcmode="lin" valueType="num">
                                      <p:cBhvr additive="base">
                                        <p:cTn id="74" dur="500" fill="hold"/>
                                        <p:tgtEl>
                                          <p:spTgt spid="451618"/>
                                        </p:tgtEl>
                                        <p:attrNameLst>
                                          <p:attrName>ppt_x</p:attrName>
                                        </p:attrNameLst>
                                      </p:cBhvr>
                                      <p:tavLst>
                                        <p:tav tm="0">
                                          <p:val>
                                            <p:strVal val="#ppt_x"/>
                                          </p:val>
                                        </p:tav>
                                        <p:tav tm="100000">
                                          <p:val>
                                            <p:strVal val="#ppt_x"/>
                                          </p:val>
                                        </p:tav>
                                      </p:tavLst>
                                    </p:anim>
                                    <p:anim calcmode="lin" valueType="num">
                                      <p:cBhvr additive="base">
                                        <p:cTn id="75" dur="500" fill="hold"/>
                                        <p:tgtEl>
                                          <p:spTgt spid="45161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par>
                                <p:cTn id="82" presetID="3" presetClass="entr" presetSubtype="10" fill="hold" nodeType="with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blinds(horizontal)">
                                      <p:cBhvr>
                                        <p:cTn id="84" dur="500"/>
                                        <p:tgtEl>
                                          <p:spTgt spid="112"/>
                                        </p:tgtEl>
                                      </p:cBhvr>
                                    </p:animEffect>
                                  </p:childTnLst>
                                </p:cTn>
                              </p:par>
                              <p:par>
                                <p:cTn id="85" presetID="2" presetClass="entr" presetSubtype="4" fill="hold" grpId="0" nodeType="withEffect">
                                  <p:stCondLst>
                                    <p:cond delay="0"/>
                                  </p:stCondLst>
                                  <p:childTnLst>
                                    <p:set>
                                      <p:cBhvr>
                                        <p:cTn id="86" dur="1" fill="hold">
                                          <p:stCondLst>
                                            <p:cond delay="0"/>
                                          </p:stCondLst>
                                        </p:cTn>
                                        <p:tgtEl>
                                          <p:spTgt spid="451627"/>
                                        </p:tgtEl>
                                        <p:attrNameLst>
                                          <p:attrName>style.visibility</p:attrName>
                                        </p:attrNameLst>
                                      </p:cBhvr>
                                      <p:to>
                                        <p:strVal val="visible"/>
                                      </p:to>
                                    </p:set>
                                    <p:anim calcmode="lin" valueType="num">
                                      <p:cBhvr additive="base">
                                        <p:cTn id="87" dur="500" fill="hold"/>
                                        <p:tgtEl>
                                          <p:spTgt spid="451627"/>
                                        </p:tgtEl>
                                        <p:attrNameLst>
                                          <p:attrName>ppt_x</p:attrName>
                                        </p:attrNameLst>
                                      </p:cBhvr>
                                      <p:tavLst>
                                        <p:tav tm="0">
                                          <p:val>
                                            <p:strVal val="#ppt_x"/>
                                          </p:val>
                                        </p:tav>
                                        <p:tav tm="100000">
                                          <p:val>
                                            <p:strVal val="#ppt_x"/>
                                          </p:val>
                                        </p:tav>
                                      </p:tavLst>
                                    </p:anim>
                                    <p:anim calcmode="lin" valueType="num">
                                      <p:cBhvr additive="base">
                                        <p:cTn id="88" dur="500" fill="hold"/>
                                        <p:tgtEl>
                                          <p:spTgt spid="4516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1656"/>
                                        </p:tgtEl>
                                        <p:attrNameLst>
                                          <p:attrName>style.visibility</p:attrName>
                                        </p:attrNameLst>
                                      </p:cBhvr>
                                      <p:to>
                                        <p:strVal val="visible"/>
                                      </p:to>
                                    </p:set>
                                    <p:anim calcmode="lin" valueType="num">
                                      <p:cBhvr additive="base">
                                        <p:cTn id="91" dur="500" fill="hold"/>
                                        <p:tgtEl>
                                          <p:spTgt spid="451656"/>
                                        </p:tgtEl>
                                        <p:attrNameLst>
                                          <p:attrName>ppt_x</p:attrName>
                                        </p:attrNameLst>
                                      </p:cBhvr>
                                      <p:tavLst>
                                        <p:tav tm="0">
                                          <p:val>
                                            <p:strVal val="#ppt_x"/>
                                          </p:val>
                                        </p:tav>
                                        <p:tav tm="100000">
                                          <p:val>
                                            <p:strVal val="#ppt_x"/>
                                          </p:val>
                                        </p:tav>
                                      </p:tavLst>
                                    </p:anim>
                                    <p:anim calcmode="lin" valueType="num">
                                      <p:cBhvr additive="base">
                                        <p:cTn id="92" dur="500" fill="hold"/>
                                        <p:tgtEl>
                                          <p:spTgt spid="4516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51645"/>
                                        </p:tgtEl>
                                        <p:attrNameLst>
                                          <p:attrName>style.visibility</p:attrName>
                                        </p:attrNameLst>
                                      </p:cBhvr>
                                      <p:to>
                                        <p:strVal val="visible"/>
                                      </p:to>
                                    </p:set>
                                    <p:anim calcmode="lin" valueType="num">
                                      <p:cBhvr additive="base">
                                        <p:cTn id="95" dur="500" fill="hold"/>
                                        <p:tgtEl>
                                          <p:spTgt spid="451645"/>
                                        </p:tgtEl>
                                        <p:attrNameLst>
                                          <p:attrName>ppt_x</p:attrName>
                                        </p:attrNameLst>
                                      </p:cBhvr>
                                      <p:tavLst>
                                        <p:tav tm="0">
                                          <p:val>
                                            <p:strVal val="#ppt_x"/>
                                          </p:val>
                                        </p:tav>
                                        <p:tav tm="100000">
                                          <p:val>
                                            <p:strVal val="#ppt_x"/>
                                          </p:val>
                                        </p:tav>
                                      </p:tavLst>
                                    </p:anim>
                                    <p:anim calcmode="lin" valueType="num">
                                      <p:cBhvr additive="base">
                                        <p:cTn id="96" dur="500" fill="hold"/>
                                        <p:tgtEl>
                                          <p:spTgt spid="45164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51626"/>
                                        </p:tgtEl>
                                        <p:attrNameLst>
                                          <p:attrName>style.visibility</p:attrName>
                                        </p:attrNameLst>
                                      </p:cBhvr>
                                      <p:to>
                                        <p:strVal val="visible"/>
                                      </p:to>
                                    </p:set>
                                    <p:anim calcmode="lin" valueType="num">
                                      <p:cBhvr additive="base">
                                        <p:cTn id="99" dur="500" fill="hold"/>
                                        <p:tgtEl>
                                          <p:spTgt spid="451626"/>
                                        </p:tgtEl>
                                        <p:attrNameLst>
                                          <p:attrName>ppt_x</p:attrName>
                                        </p:attrNameLst>
                                      </p:cBhvr>
                                      <p:tavLst>
                                        <p:tav tm="0">
                                          <p:val>
                                            <p:strVal val="#ppt_x"/>
                                          </p:val>
                                        </p:tav>
                                        <p:tav tm="100000">
                                          <p:val>
                                            <p:strVal val="#ppt_x"/>
                                          </p:val>
                                        </p:tav>
                                      </p:tavLst>
                                    </p:anim>
                                    <p:anim calcmode="lin" valueType="num">
                                      <p:cBhvr additive="base">
                                        <p:cTn id="100" dur="500" fill="hold"/>
                                        <p:tgtEl>
                                          <p:spTgt spid="45162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1651"/>
                                        </p:tgtEl>
                                        <p:attrNameLst>
                                          <p:attrName>style.visibility</p:attrName>
                                        </p:attrNameLst>
                                      </p:cBhvr>
                                      <p:to>
                                        <p:strVal val="visible"/>
                                      </p:to>
                                    </p:set>
                                    <p:anim calcmode="lin" valueType="num">
                                      <p:cBhvr additive="base">
                                        <p:cTn id="107" dur="500" fill="hold"/>
                                        <p:tgtEl>
                                          <p:spTgt spid="451651"/>
                                        </p:tgtEl>
                                        <p:attrNameLst>
                                          <p:attrName>ppt_x</p:attrName>
                                        </p:attrNameLst>
                                      </p:cBhvr>
                                      <p:tavLst>
                                        <p:tav tm="0">
                                          <p:val>
                                            <p:strVal val="#ppt_x"/>
                                          </p:val>
                                        </p:tav>
                                        <p:tav tm="100000">
                                          <p:val>
                                            <p:strVal val="#ppt_x"/>
                                          </p:val>
                                        </p:tav>
                                      </p:tavLst>
                                    </p:anim>
                                    <p:anim calcmode="lin" valueType="num">
                                      <p:cBhvr additive="base">
                                        <p:cTn id="108" dur="500" fill="hold"/>
                                        <p:tgtEl>
                                          <p:spTgt spid="4516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51650"/>
                                        </p:tgtEl>
                                        <p:attrNameLst>
                                          <p:attrName>style.visibility</p:attrName>
                                        </p:attrNameLst>
                                      </p:cBhvr>
                                      <p:to>
                                        <p:strVal val="visible"/>
                                      </p:to>
                                    </p:set>
                                    <p:anim calcmode="lin" valueType="num">
                                      <p:cBhvr additive="base">
                                        <p:cTn id="111" dur="500" fill="hold"/>
                                        <p:tgtEl>
                                          <p:spTgt spid="451650"/>
                                        </p:tgtEl>
                                        <p:attrNameLst>
                                          <p:attrName>ppt_x</p:attrName>
                                        </p:attrNameLst>
                                      </p:cBhvr>
                                      <p:tavLst>
                                        <p:tav tm="0">
                                          <p:val>
                                            <p:strVal val="#ppt_x"/>
                                          </p:val>
                                        </p:tav>
                                        <p:tav tm="100000">
                                          <p:val>
                                            <p:strVal val="#ppt_x"/>
                                          </p:val>
                                        </p:tav>
                                      </p:tavLst>
                                    </p:anim>
                                    <p:anim calcmode="lin" valueType="num">
                                      <p:cBhvr additive="base">
                                        <p:cTn id="112" dur="500" fill="hold"/>
                                        <p:tgtEl>
                                          <p:spTgt spid="451650"/>
                                        </p:tgtEl>
                                        <p:attrNameLst>
                                          <p:attrName>ppt_y</p:attrName>
                                        </p:attrNameLst>
                                      </p:cBhvr>
                                      <p:tavLst>
                                        <p:tav tm="0">
                                          <p:val>
                                            <p:strVal val="1+#ppt_h/2"/>
                                          </p:val>
                                        </p:tav>
                                        <p:tav tm="100000">
                                          <p:val>
                                            <p:strVal val="#ppt_y"/>
                                          </p:val>
                                        </p:tav>
                                      </p:tavLst>
                                    </p:anim>
                                  </p:childTnLst>
                                </p:cTn>
                              </p:par>
                              <p:par>
                                <p:cTn id="113" presetID="3" presetClass="entr" presetSubtype="10" fill="hold" nodeType="with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blinds(horizontal)">
                                      <p:cBhvr>
                                        <p:cTn id="115" dur="500"/>
                                        <p:tgtEl>
                                          <p:spTgt spid="2"/>
                                        </p:tgtEl>
                                      </p:cBhvr>
                                    </p:animEffect>
                                  </p:childTnLst>
                                </p:cTn>
                              </p:par>
                              <p:par>
                                <p:cTn id="116" presetID="3" presetClass="entr" presetSubtype="10"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blinds(horizontal)">
                                      <p:cBhvr>
                                        <p:cTn id="118" dur="500"/>
                                        <p:tgtEl>
                                          <p:spTgt spid="3"/>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51690"/>
                                        </p:tgtEl>
                                        <p:attrNameLst>
                                          <p:attrName>style.visibility</p:attrName>
                                        </p:attrNameLst>
                                      </p:cBhvr>
                                      <p:to>
                                        <p:strVal val="visible"/>
                                      </p:to>
                                    </p:set>
                                    <p:anim calcmode="lin" valueType="num">
                                      <p:cBhvr additive="base">
                                        <p:cTn id="123" dur="500" fill="hold"/>
                                        <p:tgtEl>
                                          <p:spTgt spid="451690"/>
                                        </p:tgtEl>
                                        <p:attrNameLst>
                                          <p:attrName>ppt_x</p:attrName>
                                        </p:attrNameLst>
                                      </p:cBhvr>
                                      <p:tavLst>
                                        <p:tav tm="0">
                                          <p:val>
                                            <p:strVal val="#ppt_x"/>
                                          </p:val>
                                        </p:tav>
                                        <p:tav tm="100000">
                                          <p:val>
                                            <p:strVal val="#ppt_x"/>
                                          </p:val>
                                        </p:tav>
                                      </p:tavLst>
                                    </p:anim>
                                    <p:anim calcmode="lin" valueType="num">
                                      <p:cBhvr additive="base">
                                        <p:cTn id="124" dur="500" fill="hold"/>
                                        <p:tgtEl>
                                          <p:spTgt spid="45169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1616"/>
                                        </p:tgtEl>
                                        <p:attrNameLst>
                                          <p:attrName>style.visibility</p:attrName>
                                        </p:attrNameLst>
                                      </p:cBhvr>
                                      <p:to>
                                        <p:strVal val="visible"/>
                                      </p:to>
                                    </p:set>
                                    <p:anim calcmode="lin" valueType="num">
                                      <p:cBhvr additive="base">
                                        <p:cTn id="127" dur="500" fill="hold"/>
                                        <p:tgtEl>
                                          <p:spTgt spid="451616"/>
                                        </p:tgtEl>
                                        <p:attrNameLst>
                                          <p:attrName>ppt_x</p:attrName>
                                        </p:attrNameLst>
                                      </p:cBhvr>
                                      <p:tavLst>
                                        <p:tav tm="0">
                                          <p:val>
                                            <p:strVal val="#ppt_x"/>
                                          </p:val>
                                        </p:tav>
                                        <p:tav tm="100000">
                                          <p:val>
                                            <p:strVal val="#ppt_x"/>
                                          </p:val>
                                        </p:tav>
                                      </p:tavLst>
                                    </p:anim>
                                    <p:anim calcmode="lin" valueType="num">
                                      <p:cBhvr additive="base">
                                        <p:cTn id="128" dur="500" fill="hold"/>
                                        <p:tgtEl>
                                          <p:spTgt spid="45161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1647"/>
                                        </p:tgtEl>
                                        <p:attrNameLst>
                                          <p:attrName>style.visibility</p:attrName>
                                        </p:attrNameLst>
                                      </p:cBhvr>
                                      <p:to>
                                        <p:strVal val="visible"/>
                                      </p:to>
                                    </p:set>
                                    <p:anim calcmode="lin" valueType="num">
                                      <p:cBhvr additive="base">
                                        <p:cTn id="131" dur="500" fill="hold"/>
                                        <p:tgtEl>
                                          <p:spTgt spid="451647"/>
                                        </p:tgtEl>
                                        <p:attrNameLst>
                                          <p:attrName>ppt_x</p:attrName>
                                        </p:attrNameLst>
                                      </p:cBhvr>
                                      <p:tavLst>
                                        <p:tav tm="0">
                                          <p:val>
                                            <p:strVal val="#ppt_x"/>
                                          </p:val>
                                        </p:tav>
                                        <p:tav tm="100000">
                                          <p:val>
                                            <p:strVal val="#ppt_x"/>
                                          </p:val>
                                        </p:tav>
                                      </p:tavLst>
                                    </p:anim>
                                    <p:anim calcmode="lin" valueType="num">
                                      <p:cBhvr additive="base">
                                        <p:cTn id="132" dur="500" fill="hold"/>
                                        <p:tgtEl>
                                          <p:spTgt spid="45164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1648"/>
                                        </p:tgtEl>
                                        <p:attrNameLst>
                                          <p:attrName>style.visibility</p:attrName>
                                        </p:attrNameLst>
                                      </p:cBhvr>
                                      <p:to>
                                        <p:strVal val="visible"/>
                                      </p:to>
                                    </p:set>
                                    <p:anim calcmode="lin" valueType="num">
                                      <p:cBhvr additive="base">
                                        <p:cTn id="135" dur="500" fill="hold"/>
                                        <p:tgtEl>
                                          <p:spTgt spid="451648"/>
                                        </p:tgtEl>
                                        <p:attrNameLst>
                                          <p:attrName>ppt_x</p:attrName>
                                        </p:attrNameLst>
                                      </p:cBhvr>
                                      <p:tavLst>
                                        <p:tav tm="0">
                                          <p:val>
                                            <p:strVal val="#ppt_x"/>
                                          </p:val>
                                        </p:tav>
                                        <p:tav tm="100000">
                                          <p:val>
                                            <p:strVal val="#ppt_x"/>
                                          </p:val>
                                        </p:tav>
                                      </p:tavLst>
                                    </p:anim>
                                    <p:anim calcmode="lin" valueType="num">
                                      <p:cBhvr additive="base">
                                        <p:cTn id="136" dur="500" fill="hold"/>
                                        <p:tgtEl>
                                          <p:spTgt spid="4516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1615"/>
                                        </p:tgtEl>
                                        <p:attrNameLst>
                                          <p:attrName>style.visibility</p:attrName>
                                        </p:attrNameLst>
                                      </p:cBhvr>
                                      <p:to>
                                        <p:strVal val="visible"/>
                                      </p:to>
                                    </p:set>
                                    <p:anim calcmode="lin" valueType="num">
                                      <p:cBhvr additive="base">
                                        <p:cTn id="139" dur="500" fill="hold"/>
                                        <p:tgtEl>
                                          <p:spTgt spid="451615"/>
                                        </p:tgtEl>
                                        <p:attrNameLst>
                                          <p:attrName>ppt_x</p:attrName>
                                        </p:attrNameLst>
                                      </p:cBhvr>
                                      <p:tavLst>
                                        <p:tav tm="0">
                                          <p:val>
                                            <p:strVal val="#ppt_x"/>
                                          </p:val>
                                        </p:tav>
                                        <p:tav tm="100000">
                                          <p:val>
                                            <p:strVal val="#ppt_x"/>
                                          </p:val>
                                        </p:tav>
                                      </p:tavLst>
                                    </p:anim>
                                    <p:anim calcmode="lin" valueType="num">
                                      <p:cBhvr additive="base">
                                        <p:cTn id="140" dur="500" fill="hold"/>
                                        <p:tgtEl>
                                          <p:spTgt spid="45161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1646"/>
                                        </p:tgtEl>
                                        <p:attrNameLst>
                                          <p:attrName>style.visibility</p:attrName>
                                        </p:attrNameLst>
                                      </p:cBhvr>
                                      <p:to>
                                        <p:strVal val="visible"/>
                                      </p:to>
                                    </p:set>
                                    <p:anim calcmode="lin" valueType="num">
                                      <p:cBhvr additive="base">
                                        <p:cTn id="143" dur="500" fill="hold"/>
                                        <p:tgtEl>
                                          <p:spTgt spid="451646"/>
                                        </p:tgtEl>
                                        <p:attrNameLst>
                                          <p:attrName>ppt_x</p:attrName>
                                        </p:attrNameLst>
                                      </p:cBhvr>
                                      <p:tavLst>
                                        <p:tav tm="0">
                                          <p:val>
                                            <p:strVal val="#ppt_x"/>
                                          </p:val>
                                        </p:tav>
                                        <p:tav tm="100000">
                                          <p:val>
                                            <p:strVal val="#ppt_x"/>
                                          </p:val>
                                        </p:tav>
                                      </p:tavLst>
                                    </p:anim>
                                    <p:anim calcmode="lin" valueType="num">
                                      <p:cBhvr additive="base">
                                        <p:cTn id="144" dur="500" fill="hold"/>
                                        <p:tgtEl>
                                          <p:spTgt spid="451646"/>
                                        </p:tgtEl>
                                        <p:attrNameLst>
                                          <p:attrName>ppt_y</p:attrName>
                                        </p:attrNameLst>
                                      </p:cBhvr>
                                      <p:tavLst>
                                        <p:tav tm="0">
                                          <p:val>
                                            <p:strVal val="1+#ppt_h/2"/>
                                          </p:val>
                                        </p:tav>
                                        <p:tav tm="100000">
                                          <p:val>
                                            <p:strVal val="#ppt_y"/>
                                          </p:val>
                                        </p:tav>
                                      </p:tavLst>
                                    </p:anim>
                                  </p:childTnLst>
                                </p:cTn>
                              </p:par>
                              <p:par>
                                <p:cTn id="145" presetID="2" presetClass="entr" presetSubtype="4" fill="hold" grpId="1" nodeType="withEffect">
                                  <p:stCondLst>
                                    <p:cond delay="0"/>
                                  </p:stCondLst>
                                  <p:childTnLst>
                                    <p:set>
                                      <p:cBhvr>
                                        <p:cTn id="146" dur="1" fill="hold">
                                          <p:stCondLst>
                                            <p:cond delay="0"/>
                                          </p:stCondLst>
                                        </p:cTn>
                                        <p:tgtEl>
                                          <p:spTgt spid="451690"/>
                                        </p:tgtEl>
                                        <p:attrNameLst>
                                          <p:attrName>style.visibility</p:attrName>
                                        </p:attrNameLst>
                                      </p:cBhvr>
                                      <p:to>
                                        <p:strVal val="visible"/>
                                      </p:to>
                                    </p:set>
                                    <p:anim calcmode="lin" valueType="num">
                                      <p:cBhvr additive="base">
                                        <p:cTn id="147" dur="500" fill="hold"/>
                                        <p:tgtEl>
                                          <p:spTgt spid="451690"/>
                                        </p:tgtEl>
                                        <p:attrNameLst>
                                          <p:attrName>ppt_x</p:attrName>
                                        </p:attrNameLst>
                                      </p:cBhvr>
                                      <p:tavLst>
                                        <p:tav tm="0">
                                          <p:val>
                                            <p:strVal val="#ppt_x"/>
                                          </p:val>
                                        </p:tav>
                                        <p:tav tm="100000">
                                          <p:val>
                                            <p:strVal val="#ppt_x"/>
                                          </p:val>
                                        </p:tav>
                                      </p:tavLst>
                                    </p:anim>
                                    <p:anim calcmode="lin" valueType="num">
                                      <p:cBhvr additive="base">
                                        <p:cTn id="148" dur="500" fill="hold"/>
                                        <p:tgtEl>
                                          <p:spTgt spid="451690"/>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500" fill="hold"/>
                                        <p:tgtEl>
                                          <p:spTgt spid="9"/>
                                        </p:tgtEl>
                                        <p:attrNameLst>
                                          <p:attrName>ppt_x</p:attrName>
                                        </p:attrNameLst>
                                      </p:cBhvr>
                                      <p:tavLst>
                                        <p:tav tm="0">
                                          <p:val>
                                            <p:strVal val="#ppt_x"/>
                                          </p:val>
                                        </p:tav>
                                        <p:tav tm="100000">
                                          <p:val>
                                            <p:strVal val="#ppt_x"/>
                                          </p:val>
                                        </p:tav>
                                      </p:tavLst>
                                    </p:anim>
                                    <p:anim calcmode="lin" valueType="num">
                                      <p:cBhvr additive="base">
                                        <p:cTn id="152" dur="500" fill="hold"/>
                                        <p:tgtEl>
                                          <p:spTgt spid="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51617"/>
                                        </p:tgtEl>
                                        <p:attrNameLst>
                                          <p:attrName>style.visibility</p:attrName>
                                        </p:attrNameLst>
                                      </p:cBhvr>
                                      <p:to>
                                        <p:strVal val="visible"/>
                                      </p:to>
                                    </p:set>
                                    <p:anim calcmode="lin" valueType="num">
                                      <p:cBhvr additive="base">
                                        <p:cTn id="155" dur="500" fill="hold"/>
                                        <p:tgtEl>
                                          <p:spTgt spid="451617"/>
                                        </p:tgtEl>
                                        <p:attrNameLst>
                                          <p:attrName>ppt_x</p:attrName>
                                        </p:attrNameLst>
                                      </p:cBhvr>
                                      <p:tavLst>
                                        <p:tav tm="0">
                                          <p:val>
                                            <p:strVal val="#ppt_x"/>
                                          </p:val>
                                        </p:tav>
                                        <p:tav tm="100000">
                                          <p:val>
                                            <p:strVal val="#ppt_x"/>
                                          </p:val>
                                        </p:tav>
                                      </p:tavLst>
                                    </p:anim>
                                    <p:anim calcmode="lin" valueType="num">
                                      <p:cBhvr additive="base">
                                        <p:cTn id="156" dur="500" fill="hold"/>
                                        <p:tgtEl>
                                          <p:spTgt spid="45161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51689"/>
                                        </p:tgtEl>
                                        <p:attrNameLst>
                                          <p:attrName>style.visibility</p:attrName>
                                        </p:attrNameLst>
                                      </p:cBhvr>
                                      <p:to>
                                        <p:strVal val="visible"/>
                                      </p:to>
                                    </p:set>
                                    <p:anim calcmode="lin" valueType="num">
                                      <p:cBhvr additive="base">
                                        <p:cTn id="159" dur="500" fill="hold"/>
                                        <p:tgtEl>
                                          <p:spTgt spid="451689"/>
                                        </p:tgtEl>
                                        <p:attrNameLst>
                                          <p:attrName>ppt_x</p:attrName>
                                        </p:attrNameLst>
                                      </p:cBhvr>
                                      <p:tavLst>
                                        <p:tav tm="0">
                                          <p:val>
                                            <p:strVal val="#ppt_x"/>
                                          </p:val>
                                        </p:tav>
                                        <p:tav tm="100000">
                                          <p:val>
                                            <p:strVal val="#ppt_x"/>
                                          </p:val>
                                        </p:tav>
                                      </p:tavLst>
                                    </p:anim>
                                    <p:anim calcmode="lin" valueType="num">
                                      <p:cBhvr additive="base">
                                        <p:cTn id="160" dur="500" fill="hold"/>
                                        <p:tgtEl>
                                          <p:spTgt spid="45168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8"/>
                                        </p:tgtEl>
                                        <p:attrNameLst>
                                          <p:attrName>style.visibility</p:attrName>
                                        </p:attrNameLst>
                                      </p:cBhvr>
                                      <p:to>
                                        <p:strVal val="visible"/>
                                      </p:to>
                                    </p:set>
                                    <p:anim calcmode="lin" valueType="num">
                                      <p:cBhvr additive="base">
                                        <p:cTn id="163" dur="500" fill="hold"/>
                                        <p:tgtEl>
                                          <p:spTgt spid="98"/>
                                        </p:tgtEl>
                                        <p:attrNameLst>
                                          <p:attrName>ppt_x</p:attrName>
                                        </p:attrNameLst>
                                      </p:cBhvr>
                                      <p:tavLst>
                                        <p:tav tm="0">
                                          <p:val>
                                            <p:strVal val="#ppt_x"/>
                                          </p:val>
                                        </p:tav>
                                        <p:tav tm="100000">
                                          <p:val>
                                            <p:strVal val="#ppt_x"/>
                                          </p:val>
                                        </p:tav>
                                      </p:tavLst>
                                    </p:anim>
                                    <p:anim calcmode="lin" valueType="num">
                                      <p:cBhvr additive="base">
                                        <p:cTn id="164" dur="500" fill="hold"/>
                                        <p:tgtEl>
                                          <p:spTgt spid="98"/>
                                        </p:tgtEl>
                                        <p:attrNameLst>
                                          <p:attrName>ppt_y</p:attrName>
                                        </p:attrNameLst>
                                      </p:cBhvr>
                                      <p:tavLst>
                                        <p:tav tm="0">
                                          <p:val>
                                            <p:strVal val="1+#ppt_h/2"/>
                                          </p:val>
                                        </p:tav>
                                        <p:tav tm="100000">
                                          <p:val>
                                            <p:strVal val="#ppt_y"/>
                                          </p:val>
                                        </p:tav>
                                      </p:tavLst>
                                    </p:anim>
                                  </p:childTnLst>
                                </p:cTn>
                              </p:par>
                              <p:par>
                                <p:cTn id="165" presetID="4" presetClass="entr" presetSubtype="16" fill="hold" grpId="0" nodeType="withEffect">
                                  <p:stCondLst>
                                    <p:cond delay="0"/>
                                  </p:stCondLst>
                                  <p:childTnLst>
                                    <p:set>
                                      <p:cBhvr>
                                        <p:cTn id="166" dur="1" fill="hold">
                                          <p:stCondLst>
                                            <p:cond delay="0"/>
                                          </p:stCondLst>
                                        </p:cTn>
                                        <p:tgtEl>
                                          <p:spTgt spid="451638"/>
                                        </p:tgtEl>
                                        <p:attrNameLst>
                                          <p:attrName>style.visibility</p:attrName>
                                        </p:attrNameLst>
                                      </p:cBhvr>
                                      <p:to>
                                        <p:strVal val="visible"/>
                                      </p:to>
                                    </p:set>
                                    <p:animEffect transition="in" filter="box(in)">
                                      <p:cBhvr>
                                        <p:cTn id="167" dur="500"/>
                                        <p:tgtEl>
                                          <p:spTgt spid="451638"/>
                                        </p:tgtEl>
                                      </p:cBhvr>
                                    </p:animEffect>
                                  </p:childTnLst>
                                </p:cTn>
                              </p:par>
                              <p:par>
                                <p:cTn id="168" presetID="4" presetClass="entr" presetSubtype="16" fill="hold" grpId="0" nodeType="withEffect">
                                  <p:stCondLst>
                                    <p:cond delay="0"/>
                                  </p:stCondLst>
                                  <p:childTnLst>
                                    <p:set>
                                      <p:cBhvr>
                                        <p:cTn id="169" dur="1" fill="hold">
                                          <p:stCondLst>
                                            <p:cond delay="0"/>
                                          </p:stCondLst>
                                        </p:cTn>
                                        <p:tgtEl>
                                          <p:spTgt spid="451654"/>
                                        </p:tgtEl>
                                        <p:attrNameLst>
                                          <p:attrName>style.visibility</p:attrName>
                                        </p:attrNameLst>
                                      </p:cBhvr>
                                      <p:to>
                                        <p:strVal val="visible"/>
                                      </p:to>
                                    </p:set>
                                    <p:animEffect transition="in" filter="box(in)">
                                      <p:cBhvr>
                                        <p:cTn id="170" dur="500"/>
                                        <p:tgtEl>
                                          <p:spTgt spid="45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animBg="1"/>
      <p:bldP spid="451593" grpId="0" animBg="1"/>
      <p:bldP spid="451598" grpId="0" animBg="1"/>
      <p:bldP spid="451610" grpId="0"/>
      <p:bldP spid="451611" grpId="0" animBg="1"/>
      <p:bldP spid="451615" grpId="0" animBg="1"/>
      <p:bldP spid="451616" grpId="0" animBg="1"/>
      <p:bldP spid="451617" grpId="0" animBg="1"/>
      <p:bldP spid="451618" grpId="0" animBg="1"/>
      <p:bldP spid="451620" grpId="0" animBg="1"/>
      <p:bldP spid="451624" grpId="0" animBg="1"/>
      <p:bldP spid="451626" grpId="0" animBg="1"/>
      <p:bldP spid="451627" grpId="0" animBg="1"/>
      <p:bldP spid="451638" grpId="0"/>
      <p:bldP spid="451645" grpId="0" animBg="1"/>
      <p:bldP spid="451646" grpId="0" animBg="1"/>
      <p:bldP spid="451647" grpId="0" animBg="1"/>
      <p:bldP spid="451648" grpId="0"/>
      <p:bldP spid="451650" grpId="0" animBg="1"/>
      <p:bldP spid="451651" grpId="0"/>
      <p:bldP spid="451654" grpId="0"/>
      <p:bldP spid="451656" grpId="0"/>
      <p:bldP spid="451660" grpId="0" animBg="1"/>
      <p:bldP spid="451683" grpId="0"/>
      <p:bldP spid="451689" grpId="0"/>
      <p:bldP spid="451690" grpId="0" animBg="1"/>
      <p:bldP spid="451690" grpId="1"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descr="2-segment bar blue"/>
          <p:cNvPicPr>
            <a:picLocks noChangeAspect="1" noChangeArrowheads="1"/>
          </p:cNvPicPr>
          <p:nvPr/>
        </p:nvPicPr>
        <p:blipFill>
          <a:blip r:embed="rId3"/>
          <a:srcRect/>
          <a:stretch>
            <a:fillRect/>
          </a:stretch>
        </p:blipFill>
        <p:spPr bwMode="auto">
          <a:xfrm>
            <a:off x="-22225" y="1474788"/>
            <a:ext cx="9183688" cy="1143000"/>
          </a:xfrm>
          <a:prstGeom prst="rect">
            <a:avLst/>
          </a:prstGeom>
          <a:noFill/>
          <a:ln w="9525">
            <a:noFill/>
            <a:miter lim="800000"/>
            <a:headEnd/>
            <a:tailEnd/>
          </a:ln>
        </p:spPr>
      </p:pic>
      <p:pic>
        <p:nvPicPr>
          <p:cNvPr id="74765" name="Picture 13" descr="2-segment bar blue"/>
          <p:cNvPicPr>
            <a:picLocks noChangeAspect="1" noChangeArrowheads="1"/>
          </p:cNvPicPr>
          <p:nvPr/>
        </p:nvPicPr>
        <p:blipFill>
          <a:blip r:embed="rId3"/>
          <a:srcRect/>
          <a:stretch>
            <a:fillRect/>
          </a:stretch>
        </p:blipFill>
        <p:spPr bwMode="auto">
          <a:xfrm>
            <a:off x="0" y="2949575"/>
            <a:ext cx="9183688" cy="1143000"/>
          </a:xfrm>
          <a:prstGeom prst="rect">
            <a:avLst/>
          </a:prstGeom>
          <a:noFill/>
          <a:ln w="9525">
            <a:noFill/>
            <a:miter lim="800000"/>
            <a:headEnd/>
            <a:tailEnd/>
          </a:ln>
        </p:spPr>
      </p:pic>
      <p:pic>
        <p:nvPicPr>
          <p:cNvPr id="74766" name="Picture 14" descr="2-segment bar blue"/>
          <p:cNvPicPr>
            <a:picLocks noChangeAspect="1" noChangeArrowheads="1"/>
          </p:cNvPicPr>
          <p:nvPr/>
        </p:nvPicPr>
        <p:blipFill>
          <a:blip r:embed="rId3"/>
          <a:srcRect/>
          <a:stretch>
            <a:fillRect/>
          </a:stretch>
        </p:blipFill>
        <p:spPr bwMode="auto">
          <a:xfrm>
            <a:off x="4763" y="4494213"/>
            <a:ext cx="9183687" cy="1143000"/>
          </a:xfrm>
          <a:prstGeom prst="rect">
            <a:avLst/>
          </a:prstGeom>
          <a:noFill/>
          <a:ln w="9525">
            <a:noFill/>
            <a:miter lim="800000"/>
            <a:headEnd/>
            <a:tailEnd/>
          </a:ln>
        </p:spPr>
      </p:pic>
      <p:sp>
        <p:nvSpPr>
          <p:cNvPr id="13317"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s-ES" sz="3600" b="1">
              <a:solidFill>
                <a:srgbClr val="FFFF99"/>
              </a:solidFill>
            </a:endParaRPr>
          </a:p>
        </p:txBody>
      </p:sp>
      <p:sp>
        <p:nvSpPr>
          <p:cNvPr id="13318" name="Rectangle 11"/>
          <p:cNvSpPr>
            <a:spLocks noGrp="1" noChangeArrowheads="1"/>
          </p:cNvSpPr>
          <p:nvPr>
            <p:ph type="title" idx="4294967295"/>
          </p:nvPr>
        </p:nvSpPr>
        <p:spPr/>
        <p:txBody>
          <a:bodyPr/>
          <a:lstStyle/>
          <a:p>
            <a:pPr marL="0" indent="0" defTabSz="914400" eaLnBrk="1" hangingPunct="1"/>
            <a:r>
              <a:rPr lang="es-ES" smtClean="0"/>
              <a:t>Introducción</a:t>
            </a:r>
          </a:p>
        </p:txBody>
      </p:sp>
      <p:pic>
        <p:nvPicPr>
          <p:cNvPr id="74758" name="Picture 6" descr="GPO"/>
          <p:cNvPicPr>
            <a:picLocks noChangeAspect="1" noChangeArrowheads="1"/>
          </p:cNvPicPr>
          <p:nvPr/>
        </p:nvPicPr>
        <p:blipFill>
          <a:blip r:embed="rId4"/>
          <a:srcRect/>
          <a:stretch>
            <a:fillRect/>
          </a:stretch>
        </p:blipFill>
        <p:spPr bwMode="auto">
          <a:xfrm>
            <a:off x="357188" y="4652963"/>
            <a:ext cx="782637" cy="835025"/>
          </a:xfrm>
          <a:prstGeom prst="rect">
            <a:avLst/>
          </a:prstGeom>
          <a:noFill/>
          <a:ln w="9525">
            <a:noFill/>
            <a:miter lim="800000"/>
            <a:headEnd/>
            <a:tailEnd/>
          </a:ln>
        </p:spPr>
      </p:pic>
      <p:pic>
        <p:nvPicPr>
          <p:cNvPr id="74759" name="Picture 7" descr="businesses icon"/>
          <p:cNvPicPr>
            <a:picLocks noChangeAspect="1" noChangeArrowheads="1"/>
          </p:cNvPicPr>
          <p:nvPr/>
        </p:nvPicPr>
        <p:blipFill>
          <a:blip r:embed="rId5" cstate="print"/>
          <a:srcRect/>
          <a:stretch>
            <a:fillRect/>
          </a:stretch>
        </p:blipFill>
        <p:spPr bwMode="auto">
          <a:xfrm>
            <a:off x="-57150" y="2638425"/>
            <a:ext cx="1600200" cy="1600200"/>
          </a:xfrm>
          <a:prstGeom prst="rect">
            <a:avLst/>
          </a:prstGeom>
          <a:noFill/>
          <a:ln w="9525">
            <a:noFill/>
            <a:miter lim="800000"/>
            <a:headEnd/>
            <a:tailEnd/>
          </a:ln>
        </p:spPr>
      </p:pic>
      <p:pic>
        <p:nvPicPr>
          <p:cNvPr id="74760" name="Picture 8" descr="Connecting devices icon"/>
          <p:cNvPicPr>
            <a:picLocks noChangeAspect="1" noChangeArrowheads="1"/>
          </p:cNvPicPr>
          <p:nvPr/>
        </p:nvPicPr>
        <p:blipFill>
          <a:blip r:embed="rId6"/>
          <a:srcRect/>
          <a:stretch>
            <a:fillRect/>
          </a:stretch>
        </p:blipFill>
        <p:spPr bwMode="auto">
          <a:xfrm>
            <a:off x="249238" y="1593850"/>
            <a:ext cx="946150" cy="879475"/>
          </a:xfrm>
          <a:prstGeom prst="rect">
            <a:avLst/>
          </a:prstGeom>
          <a:noFill/>
          <a:ln w="9525">
            <a:noFill/>
            <a:miter lim="800000"/>
            <a:headEnd/>
            <a:tailEnd/>
          </a:ln>
        </p:spPr>
      </p:pic>
      <p:sp>
        <p:nvSpPr>
          <p:cNvPr id="74762" name="Rectangle 10"/>
          <p:cNvSpPr>
            <a:spLocks noChangeArrowheads="1"/>
          </p:cNvSpPr>
          <p:nvPr/>
        </p:nvSpPr>
        <p:spPr bwMode="auto">
          <a:xfrm>
            <a:off x="1601788" y="1795463"/>
            <a:ext cx="4592637" cy="457200"/>
          </a:xfrm>
          <a:prstGeom prst="rect">
            <a:avLst/>
          </a:prstGeom>
          <a:noFill/>
          <a:ln w="12700">
            <a:noFill/>
            <a:miter lim="800000"/>
            <a:headEnd/>
            <a:tailEnd/>
          </a:ln>
        </p:spPr>
        <p:txBody>
          <a:bodyPr wrap="none">
            <a:spAutoFit/>
          </a:bodyPr>
          <a:lstStyle/>
          <a:p>
            <a:pPr>
              <a:spcBef>
                <a:spcPct val="0"/>
              </a:spcBef>
            </a:pPr>
            <a:r>
              <a:rPr lang="es-ES" sz="2400" smtClean="0"/>
              <a:t>Remote Desktop Connection 6.0</a:t>
            </a:r>
            <a:endParaRPr lang="es-ES" sz="2400"/>
          </a:p>
        </p:txBody>
      </p:sp>
      <p:sp>
        <p:nvSpPr>
          <p:cNvPr id="74763" name="Rectangle 11"/>
          <p:cNvSpPr>
            <a:spLocks noChangeArrowheads="1"/>
          </p:cNvSpPr>
          <p:nvPr/>
        </p:nvSpPr>
        <p:spPr bwMode="auto">
          <a:xfrm>
            <a:off x="1612900" y="3286125"/>
            <a:ext cx="4945585" cy="461665"/>
          </a:xfrm>
          <a:prstGeom prst="rect">
            <a:avLst/>
          </a:prstGeom>
          <a:noFill/>
          <a:ln w="12700">
            <a:noFill/>
            <a:miter lim="800000"/>
            <a:headEnd/>
            <a:tailEnd/>
          </a:ln>
        </p:spPr>
        <p:txBody>
          <a:bodyPr wrap="none">
            <a:spAutoFit/>
          </a:bodyPr>
          <a:lstStyle/>
          <a:p>
            <a:pPr>
              <a:spcBef>
                <a:spcPct val="0"/>
              </a:spcBef>
            </a:pPr>
            <a:r>
              <a:rPr lang="es-ES" sz="2400" smtClean="0"/>
              <a:t>Elimina la necesidad de crear VPN</a:t>
            </a:r>
            <a:endParaRPr lang="es-ES" sz="2400"/>
          </a:p>
        </p:txBody>
      </p:sp>
      <p:sp>
        <p:nvSpPr>
          <p:cNvPr id="74764" name="Rectangle 12"/>
          <p:cNvSpPr>
            <a:spLocks noChangeArrowheads="1"/>
          </p:cNvSpPr>
          <p:nvPr/>
        </p:nvSpPr>
        <p:spPr bwMode="auto">
          <a:xfrm>
            <a:off x="1577975" y="4829175"/>
            <a:ext cx="7269491" cy="461665"/>
          </a:xfrm>
          <a:prstGeom prst="rect">
            <a:avLst/>
          </a:prstGeom>
          <a:noFill/>
          <a:ln w="12700">
            <a:noFill/>
            <a:miter lim="800000"/>
            <a:headEnd/>
            <a:tailEnd/>
          </a:ln>
        </p:spPr>
        <p:txBody>
          <a:bodyPr wrap="none">
            <a:spAutoFit/>
          </a:bodyPr>
          <a:lstStyle/>
          <a:p>
            <a:pPr>
              <a:spcBef>
                <a:spcPct val="0"/>
              </a:spcBef>
            </a:pPr>
            <a:r>
              <a:rPr lang="es-ES" sz="2400" smtClean="0"/>
              <a:t>Terminal Services Gateway y Network Policy Server</a:t>
            </a:r>
            <a:endParaRPr lang="es-ES" sz="24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4761"/>
                                        </p:tgtEl>
                                        <p:attrNameLst>
                                          <p:attrName>style.visibility</p:attrName>
                                        </p:attrNameLst>
                                      </p:cBhvr>
                                      <p:to>
                                        <p:strVal val="visible"/>
                                      </p:to>
                                    </p:set>
                                    <p:animEffect transition="in" filter="wipe(left)">
                                      <p:cBhvr>
                                        <p:cTn id="7" dur="500"/>
                                        <p:tgtEl>
                                          <p:spTgt spid="74761"/>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4760"/>
                                        </p:tgtEl>
                                        <p:attrNameLst>
                                          <p:attrName>style.visibility</p:attrName>
                                        </p:attrNameLst>
                                      </p:cBhvr>
                                      <p:to>
                                        <p:strVal val="visible"/>
                                      </p:to>
                                    </p:set>
                                    <p:anim calcmode="lin" valueType="num">
                                      <p:cBhvr>
                                        <p:cTn id="11" dur="500" fill="hold"/>
                                        <p:tgtEl>
                                          <p:spTgt spid="74760"/>
                                        </p:tgtEl>
                                        <p:attrNameLst>
                                          <p:attrName>ppt_w</p:attrName>
                                        </p:attrNameLst>
                                      </p:cBhvr>
                                      <p:tavLst>
                                        <p:tav tm="0">
                                          <p:val>
                                            <p:fltVal val="0"/>
                                          </p:val>
                                        </p:tav>
                                        <p:tav tm="100000">
                                          <p:val>
                                            <p:strVal val="#ppt_w"/>
                                          </p:val>
                                        </p:tav>
                                      </p:tavLst>
                                    </p:anim>
                                    <p:anim calcmode="lin" valueType="num">
                                      <p:cBhvr>
                                        <p:cTn id="12" dur="500" fill="hold"/>
                                        <p:tgtEl>
                                          <p:spTgt spid="74760"/>
                                        </p:tgtEl>
                                        <p:attrNameLst>
                                          <p:attrName>ppt_h</p:attrName>
                                        </p:attrNameLst>
                                      </p:cBhvr>
                                      <p:tavLst>
                                        <p:tav tm="0">
                                          <p:val>
                                            <p:fltVal val="0"/>
                                          </p:val>
                                        </p:tav>
                                        <p:tav tm="100000">
                                          <p:val>
                                            <p:strVal val="#ppt_h"/>
                                          </p:val>
                                        </p:tav>
                                      </p:tavLst>
                                    </p:anim>
                                    <p:animEffect transition="in" filter="fade">
                                      <p:cBhvr>
                                        <p:cTn id="13" dur="500"/>
                                        <p:tgtEl>
                                          <p:spTgt spid="747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62"/>
                                        </p:tgtEl>
                                        <p:attrNameLst>
                                          <p:attrName>style.visibility</p:attrName>
                                        </p:attrNameLst>
                                      </p:cBhvr>
                                      <p:to>
                                        <p:strVal val="visible"/>
                                      </p:to>
                                    </p:set>
                                    <p:animEffect transition="in" filter="fade">
                                      <p:cBhvr>
                                        <p:cTn id="16" dur="500"/>
                                        <p:tgtEl>
                                          <p:spTgt spid="7476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4765"/>
                                        </p:tgtEl>
                                        <p:attrNameLst>
                                          <p:attrName>style.visibility</p:attrName>
                                        </p:attrNameLst>
                                      </p:cBhvr>
                                      <p:to>
                                        <p:strVal val="visible"/>
                                      </p:to>
                                    </p:set>
                                    <p:animEffect transition="in" filter="wipe(left)">
                                      <p:cBhvr>
                                        <p:cTn id="21" dur="500"/>
                                        <p:tgtEl>
                                          <p:spTgt spid="74765"/>
                                        </p:tgtEl>
                                      </p:cBhvr>
                                    </p:animEffect>
                                  </p:child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74759"/>
                                        </p:tgtEl>
                                        <p:attrNameLst>
                                          <p:attrName>style.visibility</p:attrName>
                                        </p:attrNameLst>
                                      </p:cBhvr>
                                      <p:to>
                                        <p:strVal val="visible"/>
                                      </p:to>
                                    </p:set>
                                    <p:anim calcmode="lin" valueType="num">
                                      <p:cBhvr>
                                        <p:cTn id="25" dur="500" fill="hold"/>
                                        <p:tgtEl>
                                          <p:spTgt spid="74759"/>
                                        </p:tgtEl>
                                        <p:attrNameLst>
                                          <p:attrName>ppt_w</p:attrName>
                                        </p:attrNameLst>
                                      </p:cBhvr>
                                      <p:tavLst>
                                        <p:tav tm="0">
                                          <p:val>
                                            <p:fltVal val="0"/>
                                          </p:val>
                                        </p:tav>
                                        <p:tav tm="100000">
                                          <p:val>
                                            <p:strVal val="#ppt_w"/>
                                          </p:val>
                                        </p:tav>
                                      </p:tavLst>
                                    </p:anim>
                                    <p:anim calcmode="lin" valueType="num">
                                      <p:cBhvr>
                                        <p:cTn id="26" dur="500" fill="hold"/>
                                        <p:tgtEl>
                                          <p:spTgt spid="74759"/>
                                        </p:tgtEl>
                                        <p:attrNameLst>
                                          <p:attrName>ppt_h</p:attrName>
                                        </p:attrNameLst>
                                      </p:cBhvr>
                                      <p:tavLst>
                                        <p:tav tm="0">
                                          <p:val>
                                            <p:fltVal val="0"/>
                                          </p:val>
                                        </p:tav>
                                        <p:tav tm="100000">
                                          <p:val>
                                            <p:strVal val="#ppt_h"/>
                                          </p:val>
                                        </p:tav>
                                      </p:tavLst>
                                    </p:anim>
                                    <p:animEffect transition="in" filter="fade">
                                      <p:cBhvr>
                                        <p:cTn id="27" dur="500"/>
                                        <p:tgtEl>
                                          <p:spTgt spid="747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763"/>
                                        </p:tgtEl>
                                        <p:attrNameLst>
                                          <p:attrName>style.visibility</p:attrName>
                                        </p:attrNameLst>
                                      </p:cBhvr>
                                      <p:to>
                                        <p:strVal val="visible"/>
                                      </p:to>
                                    </p:set>
                                    <p:animEffect transition="in" filter="fade">
                                      <p:cBhvr>
                                        <p:cTn id="30" dur="500"/>
                                        <p:tgtEl>
                                          <p:spTgt spid="7476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4766"/>
                                        </p:tgtEl>
                                        <p:attrNameLst>
                                          <p:attrName>style.visibility</p:attrName>
                                        </p:attrNameLst>
                                      </p:cBhvr>
                                      <p:to>
                                        <p:strVal val="visible"/>
                                      </p:to>
                                    </p:set>
                                    <p:animEffect transition="in" filter="wipe(left)">
                                      <p:cBhvr>
                                        <p:cTn id="35" dur="500"/>
                                        <p:tgtEl>
                                          <p:spTgt spid="74766"/>
                                        </p:tgtEl>
                                      </p:cBhvr>
                                    </p:animEffec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74758"/>
                                        </p:tgtEl>
                                        <p:attrNameLst>
                                          <p:attrName>style.visibility</p:attrName>
                                        </p:attrNameLst>
                                      </p:cBhvr>
                                      <p:to>
                                        <p:strVal val="visible"/>
                                      </p:to>
                                    </p:set>
                                    <p:anim calcmode="lin" valueType="num">
                                      <p:cBhvr>
                                        <p:cTn id="39" dur="500" fill="hold"/>
                                        <p:tgtEl>
                                          <p:spTgt spid="74758"/>
                                        </p:tgtEl>
                                        <p:attrNameLst>
                                          <p:attrName>ppt_w</p:attrName>
                                        </p:attrNameLst>
                                      </p:cBhvr>
                                      <p:tavLst>
                                        <p:tav tm="0">
                                          <p:val>
                                            <p:fltVal val="0"/>
                                          </p:val>
                                        </p:tav>
                                        <p:tav tm="100000">
                                          <p:val>
                                            <p:strVal val="#ppt_w"/>
                                          </p:val>
                                        </p:tav>
                                      </p:tavLst>
                                    </p:anim>
                                    <p:anim calcmode="lin" valueType="num">
                                      <p:cBhvr>
                                        <p:cTn id="40" dur="500" fill="hold"/>
                                        <p:tgtEl>
                                          <p:spTgt spid="74758"/>
                                        </p:tgtEl>
                                        <p:attrNameLst>
                                          <p:attrName>ppt_h</p:attrName>
                                        </p:attrNameLst>
                                      </p:cBhvr>
                                      <p:tavLst>
                                        <p:tav tm="0">
                                          <p:val>
                                            <p:fltVal val="0"/>
                                          </p:val>
                                        </p:tav>
                                        <p:tav tm="100000">
                                          <p:val>
                                            <p:strVal val="#ppt_h"/>
                                          </p:val>
                                        </p:tav>
                                      </p:tavLst>
                                    </p:anim>
                                    <p:animEffect transition="in" filter="fade">
                                      <p:cBhvr>
                                        <p:cTn id="41" dur="500"/>
                                        <p:tgtEl>
                                          <p:spTgt spid="747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764"/>
                                        </p:tgtEl>
                                        <p:attrNameLst>
                                          <p:attrName>style.visibility</p:attrName>
                                        </p:attrNameLst>
                                      </p:cBhvr>
                                      <p:to>
                                        <p:strVal val="visible"/>
                                      </p:to>
                                    </p:set>
                                    <p:animEffect transition="in" filter="fade">
                                      <p:cBhvr>
                                        <p:cTn id="44"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p:bldP spid="74763" grpId="0"/>
      <p:bldP spid="747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6" name="Rectangle 4"/>
          <p:cNvSpPr>
            <a:spLocks noGrp="1" noChangeArrowheads="1"/>
          </p:cNvSpPr>
          <p:nvPr>
            <p:ph type="title"/>
          </p:nvPr>
        </p:nvSpPr>
        <p:spPr>
          <a:xfrm>
            <a:off x="457200" y="304800"/>
            <a:ext cx="6705600" cy="443198"/>
          </a:xfrm>
        </p:spPr>
        <p:txBody>
          <a:bodyPr/>
          <a:lstStyle/>
          <a:p>
            <a:r>
              <a:rPr lang="es-ES" sz="3200" smtClean="0"/>
              <a:t>TS Web Access vs TS Gateway</a:t>
            </a:r>
            <a:endParaRPr lang="es-ES" sz="3200"/>
          </a:p>
        </p:txBody>
      </p:sp>
      <p:sp>
        <p:nvSpPr>
          <p:cNvPr id="561157" name="Rectangle 5"/>
          <p:cNvSpPr>
            <a:spLocks noGrp="1" noChangeArrowheads="1"/>
          </p:cNvSpPr>
          <p:nvPr>
            <p:ph type="body" idx="1"/>
          </p:nvPr>
        </p:nvSpPr>
        <p:spPr>
          <a:xfrm>
            <a:off x="367432" y="850726"/>
            <a:ext cx="8452979" cy="1203406"/>
          </a:xfrm>
        </p:spPr>
        <p:txBody>
          <a:bodyPr/>
          <a:lstStyle/>
          <a:p>
            <a:pPr lvl="1">
              <a:lnSpc>
                <a:spcPct val="80000"/>
              </a:lnSpc>
              <a:buFont typeface="Arial" pitchFamily="34" charset="0"/>
              <a:buChar char="•"/>
            </a:pPr>
            <a:r>
              <a:rPr lang="es-ES" sz="2300" dirty="0" smtClean="0">
                <a:latin typeface="+mj-lt"/>
              </a:rPr>
              <a:t>TS Web Access </a:t>
            </a:r>
            <a:r>
              <a:rPr lang="es-ES" sz="2300" dirty="0" err="1" smtClean="0">
                <a:latin typeface="+mj-lt"/>
              </a:rPr>
              <a:t>proporcinal</a:t>
            </a:r>
            <a:r>
              <a:rPr lang="es-ES" sz="2300" dirty="0" smtClean="0">
                <a:latin typeface="+mj-lt"/>
              </a:rPr>
              <a:t> una interface web sencilla para lanzar aplicaciones</a:t>
            </a:r>
          </a:p>
          <a:p>
            <a:pPr lvl="1">
              <a:lnSpc>
                <a:spcPct val="80000"/>
              </a:lnSpc>
              <a:buFont typeface="Arial" pitchFamily="34" charset="0"/>
              <a:buChar char="•"/>
            </a:pPr>
            <a:r>
              <a:rPr lang="es-ES" sz="2300" dirty="0" smtClean="0">
                <a:solidFill>
                  <a:schemeClr val="accent2">
                    <a:lumMod val="40000"/>
                    <a:lumOff val="60000"/>
                  </a:schemeClr>
                </a:solidFill>
                <a:latin typeface="+mj-lt"/>
              </a:rPr>
              <a:t>TS Web Access NO proporciona el </a:t>
            </a:r>
            <a:r>
              <a:rPr lang="es-ES" sz="2300" dirty="0" err="1" smtClean="0">
                <a:solidFill>
                  <a:schemeClr val="accent2">
                    <a:lumMod val="40000"/>
                    <a:lumOff val="60000"/>
                  </a:schemeClr>
                </a:solidFill>
                <a:latin typeface="+mj-lt"/>
              </a:rPr>
              <a:t>tunel</a:t>
            </a:r>
            <a:r>
              <a:rPr lang="es-ES" sz="2300" dirty="0" smtClean="0">
                <a:solidFill>
                  <a:schemeClr val="accent2">
                    <a:lumMod val="40000"/>
                    <a:lumOff val="60000"/>
                  </a:schemeClr>
                </a:solidFill>
                <a:latin typeface="+mj-lt"/>
              </a:rPr>
              <a:t> de transporte RDP.</a:t>
            </a:r>
          </a:p>
        </p:txBody>
      </p:sp>
      <p:pic>
        <p:nvPicPr>
          <p:cNvPr id="35843" name="Picture 3"/>
          <p:cNvPicPr>
            <a:picLocks noChangeAspect="1" noChangeArrowheads="1"/>
          </p:cNvPicPr>
          <p:nvPr/>
        </p:nvPicPr>
        <p:blipFill>
          <a:blip r:embed="rId3"/>
          <a:srcRect/>
          <a:stretch>
            <a:fillRect/>
          </a:stretch>
        </p:blipFill>
        <p:spPr bwMode="auto">
          <a:xfrm>
            <a:off x="2143108" y="1857365"/>
            <a:ext cx="5804554" cy="4382584"/>
          </a:xfrm>
          <a:prstGeom prst="rect">
            <a:avLst/>
          </a:prstGeom>
          <a:noFill/>
          <a:ln w="9525">
            <a:noFill/>
            <a:miter lim="800000"/>
            <a:headEnd/>
            <a:tailEnd/>
          </a:ln>
          <a:effectLst/>
        </p:spPr>
      </p:pic>
    </p:spTree>
  </p:cSld>
  <p:clrMapOvr>
    <a:masterClrMapping/>
  </p:clrMapOvr>
  <p:transition advTm="2159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Oval 12294"/>
          <p:cNvSpPr>
            <a:spLocks noChangeArrowheads="1"/>
          </p:cNvSpPr>
          <p:nvPr/>
        </p:nvSpPr>
        <p:spPr bwMode="auto">
          <a:xfrm>
            <a:off x="457200" y="1459538"/>
            <a:ext cx="206966" cy="211792"/>
          </a:xfrm>
          <a:prstGeom prst="ellipse">
            <a:avLst/>
          </a:prstGeom>
          <a:solidFill>
            <a:srgbClr val="FF6600"/>
          </a:solidFill>
          <a:ln w="9525" algn="ctr">
            <a:solidFill>
              <a:schemeClr val="tx1"/>
            </a:solidFill>
            <a:round/>
            <a:headEnd/>
            <a:tailEnd/>
          </a:ln>
        </p:spPr>
        <p:txBody>
          <a:bodyPr wrap="none" lIns="76197" tIns="38098" rIns="76197" bIns="38098" anchor="ctr"/>
          <a:lstStyle/>
          <a:p>
            <a:pPr algn="ctr" eaLnBrk="1" hangingPunct="1"/>
            <a:r>
              <a:rPr lang="es-ES" sz="1300" smtClean="0">
                <a:solidFill>
                  <a:schemeClr val="bg1"/>
                </a:solidFill>
                <a:latin typeface="Arial" pitchFamily="34" charset="0"/>
              </a:rPr>
              <a:t>1</a:t>
            </a:r>
            <a:endParaRPr lang="es-ES" sz="1300">
              <a:solidFill>
                <a:schemeClr val="bg1"/>
              </a:solidFill>
              <a:latin typeface="Arial" pitchFamily="34" charset="0"/>
            </a:endParaRPr>
          </a:p>
        </p:txBody>
      </p:sp>
      <p:sp>
        <p:nvSpPr>
          <p:cNvPr id="12296" name="Oval 12295"/>
          <p:cNvSpPr>
            <a:spLocks noChangeArrowheads="1"/>
          </p:cNvSpPr>
          <p:nvPr/>
        </p:nvSpPr>
        <p:spPr bwMode="auto">
          <a:xfrm>
            <a:off x="457200" y="1997936"/>
            <a:ext cx="206966" cy="213499"/>
          </a:xfrm>
          <a:prstGeom prst="ellipse">
            <a:avLst/>
          </a:prstGeom>
          <a:solidFill>
            <a:srgbClr val="FF6600"/>
          </a:solidFill>
          <a:ln w="9525" algn="ctr">
            <a:solidFill>
              <a:schemeClr val="tx1"/>
            </a:solidFill>
            <a:round/>
            <a:headEnd/>
            <a:tailEnd/>
          </a:ln>
        </p:spPr>
        <p:txBody>
          <a:bodyPr wrap="none" lIns="76197" tIns="38098" rIns="76197" bIns="38098" anchor="ctr"/>
          <a:lstStyle/>
          <a:p>
            <a:pPr algn="ctr" eaLnBrk="1" hangingPunct="1"/>
            <a:r>
              <a:rPr lang="es-ES" sz="1300" smtClean="0">
                <a:solidFill>
                  <a:schemeClr val="bg1"/>
                </a:solidFill>
                <a:latin typeface="Arial" pitchFamily="34" charset="0"/>
              </a:rPr>
              <a:t>2</a:t>
            </a:r>
            <a:endParaRPr lang="es-ES" sz="1300">
              <a:solidFill>
                <a:schemeClr val="bg1"/>
              </a:solidFill>
              <a:latin typeface="Arial" pitchFamily="34" charset="0"/>
            </a:endParaRPr>
          </a:p>
        </p:txBody>
      </p:sp>
      <p:sp>
        <p:nvSpPr>
          <p:cNvPr id="12297" name="Oval 12296"/>
          <p:cNvSpPr>
            <a:spLocks noChangeArrowheads="1"/>
          </p:cNvSpPr>
          <p:nvPr/>
        </p:nvSpPr>
        <p:spPr bwMode="auto">
          <a:xfrm>
            <a:off x="457200" y="2465925"/>
            <a:ext cx="206966" cy="211792"/>
          </a:xfrm>
          <a:prstGeom prst="ellipse">
            <a:avLst/>
          </a:prstGeom>
          <a:solidFill>
            <a:srgbClr val="FF6600"/>
          </a:solidFill>
          <a:ln w="9525" algn="ctr">
            <a:solidFill>
              <a:schemeClr val="tx1"/>
            </a:solidFill>
            <a:round/>
            <a:headEnd/>
            <a:tailEnd/>
          </a:ln>
        </p:spPr>
        <p:txBody>
          <a:bodyPr wrap="none" lIns="76197" tIns="38098" rIns="76197" bIns="38098" anchor="ctr"/>
          <a:lstStyle/>
          <a:p>
            <a:pPr algn="ctr" eaLnBrk="1" hangingPunct="1"/>
            <a:r>
              <a:rPr lang="es-ES" sz="1300" smtClean="0">
                <a:solidFill>
                  <a:schemeClr val="bg1"/>
                </a:solidFill>
                <a:latin typeface="Arial" pitchFamily="34" charset="0"/>
              </a:rPr>
              <a:t>3</a:t>
            </a:r>
            <a:endParaRPr lang="es-ES" sz="1300">
              <a:solidFill>
                <a:schemeClr val="bg1"/>
              </a:solidFill>
              <a:latin typeface="Arial" pitchFamily="34" charset="0"/>
            </a:endParaRPr>
          </a:p>
        </p:txBody>
      </p:sp>
      <p:sp>
        <p:nvSpPr>
          <p:cNvPr id="12298" name="Oval 12297"/>
          <p:cNvSpPr>
            <a:spLocks noChangeArrowheads="1"/>
          </p:cNvSpPr>
          <p:nvPr/>
        </p:nvSpPr>
        <p:spPr bwMode="auto">
          <a:xfrm>
            <a:off x="457200" y="2912820"/>
            <a:ext cx="206966" cy="211792"/>
          </a:xfrm>
          <a:prstGeom prst="ellipse">
            <a:avLst/>
          </a:prstGeom>
          <a:solidFill>
            <a:srgbClr val="FF6600"/>
          </a:solidFill>
          <a:ln w="9525" algn="ctr">
            <a:solidFill>
              <a:schemeClr val="tx1"/>
            </a:solidFill>
            <a:round/>
            <a:headEnd/>
            <a:tailEnd/>
          </a:ln>
        </p:spPr>
        <p:txBody>
          <a:bodyPr wrap="none" lIns="76197" tIns="38098" rIns="76197" bIns="38098" anchor="ctr"/>
          <a:lstStyle/>
          <a:p>
            <a:pPr algn="ctr" eaLnBrk="1" hangingPunct="1"/>
            <a:r>
              <a:rPr lang="es-ES" sz="1300" smtClean="0">
                <a:solidFill>
                  <a:schemeClr val="bg1"/>
                </a:solidFill>
                <a:latin typeface="Arial" pitchFamily="34" charset="0"/>
              </a:rPr>
              <a:t>4</a:t>
            </a:r>
            <a:endParaRPr lang="es-ES" sz="1300">
              <a:solidFill>
                <a:schemeClr val="bg1"/>
              </a:solidFill>
              <a:latin typeface="Arial" pitchFamily="34" charset="0"/>
            </a:endParaRPr>
          </a:p>
        </p:txBody>
      </p:sp>
      <p:sp>
        <p:nvSpPr>
          <p:cNvPr id="12299" name="Rectangle 12298"/>
          <p:cNvSpPr>
            <a:spLocks noChangeArrowheads="1"/>
          </p:cNvSpPr>
          <p:nvPr/>
        </p:nvSpPr>
        <p:spPr bwMode="auto">
          <a:xfrm>
            <a:off x="715907" y="1396721"/>
            <a:ext cx="2059313" cy="326239"/>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endParaRPr lang="es-ES" sz="900" smtClean="0">
              <a:solidFill>
                <a:srgbClr val="090D3A"/>
              </a:solidFill>
            </a:endParaRPr>
          </a:p>
          <a:p>
            <a:pPr marL="457182" indent="-457182" algn="ctr">
              <a:lnSpc>
                <a:spcPct val="80000"/>
              </a:lnSpc>
              <a:spcBef>
                <a:spcPct val="20000"/>
              </a:spcBef>
              <a:buSzPct val="95000"/>
            </a:pPr>
            <a:r>
              <a:rPr lang="es-ES" sz="900" smtClean="0">
                <a:solidFill>
                  <a:srgbClr val="090D3A"/>
                </a:solidFill>
              </a:rPr>
              <a:t>Mensajeria:  Email  y IM </a:t>
            </a:r>
            <a:endParaRPr lang="es-ES" sz="900">
              <a:solidFill>
                <a:srgbClr val="090D3A"/>
              </a:solidFill>
            </a:endParaRPr>
          </a:p>
        </p:txBody>
      </p:sp>
      <p:sp>
        <p:nvSpPr>
          <p:cNvPr id="12300" name="Rectangle 12299"/>
          <p:cNvSpPr>
            <a:spLocks noChangeArrowheads="1"/>
          </p:cNvSpPr>
          <p:nvPr/>
        </p:nvSpPr>
        <p:spPr bwMode="auto">
          <a:xfrm>
            <a:off x="715907" y="1919367"/>
            <a:ext cx="2059313" cy="298539"/>
          </a:xfrm>
          <a:prstGeom prst="rect">
            <a:avLst/>
          </a:prstGeom>
          <a:solidFill>
            <a:srgbClr val="FFCC00"/>
          </a:solidFill>
          <a:ln w="15875" algn="ctr">
            <a:solidFill>
              <a:srgbClr val="0000FF"/>
            </a:solidFill>
            <a:prstDash val="sysDot"/>
            <a:miter lim="800000"/>
            <a:headEnd/>
            <a:tailEnd/>
          </a:ln>
        </p:spPr>
        <p:txBody>
          <a:bodyPr wrap="square" lIns="76197" tIns="38098" rIns="76197" bIns="38098" anchor="ctr">
            <a:spAutoFit/>
          </a:bodyPr>
          <a:lstStyle/>
          <a:p>
            <a:pPr marL="457182" indent="-457182" algn="ctr">
              <a:lnSpc>
                <a:spcPct val="80000"/>
              </a:lnSpc>
              <a:spcBef>
                <a:spcPct val="20000"/>
              </a:spcBef>
              <a:buSzPct val="95000"/>
            </a:pPr>
            <a:endParaRPr lang="es-ES" sz="300" smtClean="0">
              <a:solidFill>
                <a:srgbClr val="090D3A"/>
              </a:solidFill>
            </a:endParaRPr>
          </a:p>
          <a:p>
            <a:pPr marL="457182" indent="-457182" algn="ctr">
              <a:lnSpc>
                <a:spcPct val="80000"/>
              </a:lnSpc>
              <a:spcBef>
                <a:spcPct val="20000"/>
              </a:spcBef>
              <a:buSzPct val="95000"/>
            </a:pPr>
            <a:r>
              <a:rPr lang="es-ES" sz="900" smtClean="0">
                <a:solidFill>
                  <a:srgbClr val="090D3A"/>
                </a:solidFill>
              </a:rPr>
              <a:t>Sitios Web Intranet/Aplicaciones</a:t>
            </a:r>
            <a:r>
              <a:rPr lang="es-ES" sz="800" smtClean="0">
                <a:solidFill>
                  <a:srgbClr val="090D3A"/>
                </a:solidFill>
              </a:rPr>
              <a:t> </a:t>
            </a:r>
          </a:p>
          <a:p>
            <a:pPr marL="457182" indent="-457182" algn="ctr">
              <a:lnSpc>
                <a:spcPct val="80000"/>
              </a:lnSpc>
              <a:spcBef>
                <a:spcPct val="20000"/>
              </a:spcBef>
              <a:buSzPct val="95000"/>
            </a:pPr>
            <a:endParaRPr lang="es-ES" sz="300">
              <a:solidFill>
                <a:srgbClr val="090D3A"/>
              </a:solidFill>
            </a:endParaRPr>
          </a:p>
        </p:txBody>
      </p:sp>
      <p:sp>
        <p:nvSpPr>
          <p:cNvPr id="12301" name="Rectangle 12300"/>
          <p:cNvSpPr>
            <a:spLocks noChangeArrowheads="1"/>
          </p:cNvSpPr>
          <p:nvPr/>
        </p:nvSpPr>
        <p:spPr bwMode="auto">
          <a:xfrm>
            <a:off x="715907" y="3374578"/>
            <a:ext cx="2059313" cy="252373"/>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endParaRPr lang="es-ES" sz="300" smtClean="0">
              <a:solidFill>
                <a:srgbClr val="090D3A"/>
              </a:solidFill>
            </a:endParaRPr>
          </a:p>
          <a:p>
            <a:pPr marL="457182" indent="-457182" algn="ctr">
              <a:lnSpc>
                <a:spcPct val="80000"/>
              </a:lnSpc>
              <a:spcBef>
                <a:spcPct val="20000"/>
              </a:spcBef>
              <a:buSzPct val="95000"/>
            </a:pPr>
            <a:r>
              <a:rPr lang="es-ES" sz="900" smtClean="0">
                <a:solidFill>
                  <a:srgbClr val="090D3A"/>
                </a:solidFill>
              </a:rPr>
              <a:t>Aplicaciones  de Servicios Web </a:t>
            </a:r>
            <a:endParaRPr lang="es-ES" sz="900">
              <a:solidFill>
                <a:srgbClr val="090D3A"/>
              </a:solidFill>
            </a:endParaRPr>
          </a:p>
        </p:txBody>
      </p:sp>
      <p:sp>
        <p:nvSpPr>
          <p:cNvPr id="12302" name="Rectangle 12301"/>
          <p:cNvSpPr>
            <a:spLocks noChangeArrowheads="1"/>
          </p:cNvSpPr>
          <p:nvPr/>
        </p:nvSpPr>
        <p:spPr bwMode="auto">
          <a:xfrm>
            <a:off x="715907" y="2402730"/>
            <a:ext cx="2059313" cy="310850"/>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endParaRPr lang="es-ES" sz="400" smtClean="0">
              <a:solidFill>
                <a:srgbClr val="090D3A"/>
              </a:solidFill>
            </a:endParaRPr>
          </a:p>
          <a:p>
            <a:pPr marL="457182" indent="-457182" algn="ctr">
              <a:lnSpc>
                <a:spcPct val="80000"/>
              </a:lnSpc>
              <a:spcBef>
                <a:spcPct val="20000"/>
              </a:spcBef>
              <a:buSzPct val="95000"/>
            </a:pPr>
            <a:r>
              <a:rPr lang="es-ES" sz="900" smtClean="0">
                <a:solidFill>
                  <a:srgbClr val="090D3A"/>
                </a:solidFill>
              </a:rPr>
              <a:t>Ficheros y Documentos</a:t>
            </a:r>
          </a:p>
          <a:p>
            <a:pPr marL="457182" indent="-457182" algn="ctr">
              <a:lnSpc>
                <a:spcPct val="80000"/>
              </a:lnSpc>
              <a:spcBef>
                <a:spcPct val="20000"/>
              </a:spcBef>
              <a:buSzPct val="95000"/>
            </a:pPr>
            <a:endParaRPr lang="es-ES" sz="300">
              <a:solidFill>
                <a:srgbClr val="090D3A"/>
              </a:solidFill>
            </a:endParaRPr>
          </a:p>
        </p:txBody>
      </p:sp>
      <p:sp>
        <p:nvSpPr>
          <p:cNvPr id="12303" name="Oval 12302"/>
          <p:cNvSpPr>
            <a:spLocks noChangeArrowheads="1"/>
          </p:cNvSpPr>
          <p:nvPr/>
        </p:nvSpPr>
        <p:spPr bwMode="auto">
          <a:xfrm>
            <a:off x="3444410" y="1695907"/>
            <a:ext cx="206966" cy="213499"/>
          </a:xfrm>
          <a:prstGeom prst="ellipse">
            <a:avLst/>
          </a:prstGeom>
          <a:solidFill>
            <a:srgbClr val="3366FF"/>
          </a:solidFill>
          <a:ln w="9525" algn="ctr">
            <a:solidFill>
              <a:schemeClr val="tx1"/>
            </a:solidFill>
            <a:round/>
            <a:headEnd/>
            <a:tailEnd/>
          </a:ln>
        </p:spPr>
        <p:txBody>
          <a:bodyPr wrap="none" lIns="76197" tIns="38098" rIns="76197" bIns="38098" anchor="ctr"/>
          <a:lstStyle/>
          <a:p>
            <a:pPr algn="ctr" eaLnBrk="1" hangingPunct="1"/>
            <a:r>
              <a:rPr lang="es-ES" sz="1500" smtClean="0">
                <a:solidFill>
                  <a:schemeClr val="bg1"/>
                </a:solidFill>
                <a:latin typeface="Arial" pitchFamily="34" charset="0"/>
              </a:rPr>
              <a:t>A</a:t>
            </a:r>
            <a:endParaRPr lang="es-ES" sz="1500">
              <a:solidFill>
                <a:schemeClr val="bg1"/>
              </a:solidFill>
              <a:latin typeface="Arial" pitchFamily="34" charset="0"/>
            </a:endParaRPr>
          </a:p>
        </p:txBody>
      </p:sp>
      <p:sp>
        <p:nvSpPr>
          <p:cNvPr id="12304" name="Oval 12303"/>
          <p:cNvSpPr>
            <a:spLocks noChangeArrowheads="1"/>
          </p:cNvSpPr>
          <p:nvPr/>
        </p:nvSpPr>
        <p:spPr bwMode="auto">
          <a:xfrm>
            <a:off x="3444410" y="2145554"/>
            <a:ext cx="206966" cy="213499"/>
          </a:xfrm>
          <a:prstGeom prst="ellipse">
            <a:avLst/>
          </a:prstGeom>
          <a:solidFill>
            <a:srgbClr val="3366FF"/>
          </a:solidFill>
          <a:ln w="9525" algn="ctr">
            <a:solidFill>
              <a:schemeClr val="tx1"/>
            </a:solidFill>
            <a:round/>
            <a:headEnd/>
            <a:tailEnd/>
          </a:ln>
        </p:spPr>
        <p:txBody>
          <a:bodyPr wrap="none" lIns="76197" tIns="38098" rIns="76197" bIns="38098" anchor="ctr"/>
          <a:lstStyle/>
          <a:p>
            <a:pPr algn="ctr" eaLnBrk="1" hangingPunct="1"/>
            <a:r>
              <a:rPr lang="es-ES" sz="1500" smtClean="0">
                <a:solidFill>
                  <a:schemeClr val="bg1"/>
                </a:solidFill>
                <a:latin typeface="Arial" pitchFamily="34" charset="0"/>
              </a:rPr>
              <a:t>B</a:t>
            </a:r>
            <a:endParaRPr lang="es-ES" sz="1500">
              <a:solidFill>
                <a:schemeClr val="bg1"/>
              </a:solidFill>
              <a:latin typeface="Arial" pitchFamily="34" charset="0"/>
            </a:endParaRPr>
          </a:p>
        </p:txBody>
      </p:sp>
      <p:sp>
        <p:nvSpPr>
          <p:cNvPr id="12306" name="TextBox 12305"/>
          <p:cNvSpPr txBox="1">
            <a:spLocks noChangeArrowheads="1"/>
          </p:cNvSpPr>
          <p:nvPr/>
        </p:nvSpPr>
        <p:spPr bwMode="auto">
          <a:xfrm>
            <a:off x="338494" y="902955"/>
            <a:ext cx="8805506" cy="261606"/>
          </a:xfrm>
          <a:prstGeom prst="rect">
            <a:avLst/>
          </a:prstGeom>
          <a:noFill/>
          <a:ln w="9525">
            <a:noFill/>
            <a:miter lim="800000"/>
            <a:headEnd/>
            <a:tailEnd/>
          </a:ln>
        </p:spPr>
        <p:txBody>
          <a:bodyPr wrap="square" lIns="76197" tIns="38098" rIns="76197" bIns="38098">
            <a:spAutoFit/>
          </a:bodyPr>
          <a:lstStyle/>
          <a:p>
            <a:pPr>
              <a:lnSpc>
                <a:spcPct val="80000"/>
              </a:lnSpc>
              <a:spcBef>
                <a:spcPct val="20000"/>
              </a:spcBef>
              <a:buSzPct val="95000"/>
              <a:buFont typeface="Webdings" pitchFamily="18" charset="2"/>
              <a:buNone/>
            </a:pPr>
            <a:r>
              <a:rPr lang="es-ES" sz="1500" b="1" i="1" smtClean="0">
                <a:solidFill>
                  <a:schemeClr val="tx2"/>
                </a:solidFill>
              </a:rPr>
              <a:t>“Quiero proporcionar a mis empleados, socios de negocio, y clientes  acceceso seguro…”</a:t>
            </a:r>
            <a:endParaRPr lang="es-ES" sz="1500" b="1">
              <a:solidFill>
                <a:schemeClr val="tx2"/>
              </a:solidFill>
            </a:endParaRPr>
          </a:p>
        </p:txBody>
      </p:sp>
      <p:sp>
        <p:nvSpPr>
          <p:cNvPr id="12307" name="Rectangle 12306"/>
          <p:cNvSpPr>
            <a:spLocks noChangeArrowheads="1"/>
          </p:cNvSpPr>
          <p:nvPr/>
        </p:nvSpPr>
        <p:spPr bwMode="auto">
          <a:xfrm>
            <a:off x="3713466" y="1688788"/>
            <a:ext cx="2133476" cy="200051"/>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r>
              <a:rPr lang="es-ES" sz="1000" smtClean="0">
                <a:solidFill>
                  <a:srgbClr val="090D3A"/>
                </a:solidFill>
              </a:rPr>
              <a:t>PC Gestionado</a:t>
            </a:r>
            <a:endParaRPr lang="es-ES" sz="1000">
              <a:solidFill>
                <a:srgbClr val="090D3A"/>
              </a:solidFill>
            </a:endParaRPr>
          </a:p>
        </p:txBody>
      </p:sp>
      <p:sp>
        <p:nvSpPr>
          <p:cNvPr id="12308" name="Rectangle 12307"/>
          <p:cNvSpPr>
            <a:spLocks noChangeArrowheads="1"/>
          </p:cNvSpPr>
          <p:nvPr/>
        </p:nvSpPr>
        <p:spPr bwMode="auto">
          <a:xfrm>
            <a:off x="3713466" y="2155071"/>
            <a:ext cx="2133476" cy="200051"/>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r>
              <a:rPr lang="es-ES" sz="1000" smtClean="0">
                <a:solidFill>
                  <a:srgbClr val="090D3A"/>
                </a:solidFill>
              </a:rPr>
              <a:t>PC no Gestionado</a:t>
            </a:r>
            <a:endParaRPr lang="es-ES" sz="1000">
              <a:solidFill>
                <a:srgbClr val="090D3A"/>
              </a:solidFill>
            </a:endParaRPr>
          </a:p>
        </p:txBody>
      </p:sp>
      <p:sp>
        <p:nvSpPr>
          <p:cNvPr id="12310" name="Right Brace 12309"/>
          <p:cNvSpPr>
            <a:spLocks/>
          </p:cNvSpPr>
          <p:nvPr/>
        </p:nvSpPr>
        <p:spPr bwMode="auto">
          <a:xfrm>
            <a:off x="2866630" y="1588017"/>
            <a:ext cx="156949" cy="1926618"/>
          </a:xfrm>
          <a:prstGeom prst="rightBrace">
            <a:avLst>
              <a:gd name="adj1" fmla="val 103297"/>
              <a:gd name="adj2" fmla="val 50000"/>
            </a:avLst>
          </a:prstGeom>
          <a:noFill/>
          <a:ln w="9525" algn="ctr">
            <a:solidFill>
              <a:schemeClr val="tx1"/>
            </a:solidFill>
            <a:round/>
            <a:headEnd/>
            <a:tailEnd/>
          </a:ln>
        </p:spPr>
        <p:txBody>
          <a:bodyPr wrap="none" lIns="76197" tIns="38098" rIns="76197" bIns="38098" anchor="ctr"/>
          <a:lstStyle/>
          <a:p>
            <a:pPr eaLnBrk="1" hangingPunct="1"/>
            <a:endParaRPr lang="es-ES" sz="3000">
              <a:solidFill>
                <a:srgbClr val="000000"/>
              </a:solidFill>
              <a:latin typeface="Arial" pitchFamily="34" charset="0"/>
            </a:endParaRPr>
          </a:p>
        </p:txBody>
      </p:sp>
      <p:sp>
        <p:nvSpPr>
          <p:cNvPr id="12311" name="TextBox 12310"/>
          <p:cNvSpPr txBox="1">
            <a:spLocks noChangeArrowheads="1"/>
          </p:cNvSpPr>
          <p:nvPr/>
        </p:nvSpPr>
        <p:spPr bwMode="auto">
          <a:xfrm>
            <a:off x="3518573" y="1290826"/>
            <a:ext cx="1659102" cy="261606"/>
          </a:xfrm>
          <a:prstGeom prst="rect">
            <a:avLst/>
          </a:prstGeom>
          <a:noFill/>
          <a:ln w="9525">
            <a:noFill/>
            <a:miter lim="800000"/>
            <a:headEnd/>
            <a:tailEnd/>
          </a:ln>
        </p:spPr>
        <p:txBody>
          <a:bodyPr wrap="none" lIns="76197" tIns="38098" rIns="76197" bIns="38098">
            <a:spAutoFit/>
          </a:bodyPr>
          <a:lstStyle/>
          <a:p>
            <a:pPr algn="ctr" eaLnBrk="1" hangingPunct="1"/>
            <a:r>
              <a:rPr lang="es-ES" sz="1200" i="1" smtClean="0"/>
              <a:t>…desde___________</a:t>
            </a:r>
            <a:endParaRPr lang="es-ES" sz="1200" i="1"/>
          </a:p>
        </p:txBody>
      </p:sp>
      <p:sp>
        <p:nvSpPr>
          <p:cNvPr id="12312" name="TextBox 12311"/>
          <p:cNvSpPr txBox="1">
            <a:spLocks noChangeArrowheads="1"/>
          </p:cNvSpPr>
          <p:nvPr/>
        </p:nvSpPr>
        <p:spPr bwMode="auto">
          <a:xfrm>
            <a:off x="699969" y="1069673"/>
            <a:ext cx="1482772" cy="276995"/>
          </a:xfrm>
          <a:prstGeom prst="rect">
            <a:avLst/>
          </a:prstGeom>
          <a:noFill/>
          <a:ln w="9525">
            <a:noFill/>
            <a:miter lim="800000"/>
            <a:headEnd/>
            <a:tailEnd/>
          </a:ln>
        </p:spPr>
        <p:txBody>
          <a:bodyPr wrap="none" lIns="76197" tIns="38098" rIns="76197" bIns="38098">
            <a:spAutoFit/>
          </a:bodyPr>
          <a:lstStyle/>
          <a:p>
            <a:pPr algn="ctr" eaLnBrk="1" hangingPunct="1"/>
            <a:r>
              <a:rPr lang="es-ES" sz="1300" i="1" smtClean="0"/>
              <a:t>…a ___________</a:t>
            </a:r>
            <a:endParaRPr lang="es-ES" sz="1300" i="1"/>
          </a:p>
        </p:txBody>
      </p:sp>
      <p:sp>
        <p:nvSpPr>
          <p:cNvPr id="12314" name="Straight Connector 12313"/>
          <p:cNvSpPr>
            <a:spLocks noChangeShapeType="1"/>
          </p:cNvSpPr>
          <p:nvPr/>
        </p:nvSpPr>
        <p:spPr bwMode="auto">
          <a:xfrm>
            <a:off x="2997709" y="2559865"/>
            <a:ext cx="310449" cy="0"/>
          </a:xfrm>
          <a:prstGeom prst="line">
            <a:avLst/>
          </a:prstGeom>
          <a:noFill/>
          <a:ln w="38100" algn="ctr">
            <a:solidFill>
              <a:schemeClr val="tx1"/>
            </a:solidFill>
            <a:round/>
            <a:headEnd/>
            <a:tailEnd type="triangle" w="med" len="med"/>
          </a:ln>
        </p:spPr>
        <p:txBody>
          <a:bodyPr wrap="none" lIns="76197" tIns="38098" rIns="76197" bIns="38098" anchor="ctr"/>
          <a:lstStyle/>
          <a:p>
            <a:endParaRPr lang="es-ES"/>
          </a:p>
        </p:txBody>
      </p:sp>
      <p:sp>
        <p:nvSpPr>
          <p:cNvPr id="12315" name="Oval 12314"/>
          <p:cNvSpPr>
            <a:spLocks noChangeArrowheads="1"/>
          </p:cNvSpPr>
          <p:nvPr/>
        </p:nvSpPr>
        <p:spPr bwMode="auto">
          <a:xfrm>
            <a:off x="3408947" y="2756235"/>
            <a:ext cx="184702" cy="211555"/>
          </a:xfrm>
          <a:prstGeom prst="ellipse">
            <a:avLst/>
          </a:prstGeom>
          <a:solidFill>
            <a:srgbClr val="3366FF"/>
          </a:solidFill>
          <a:ln w="9525" algn="ctr">
            <a:solidFill>
              <a:schemeClr val="tx1"/>
            </a:solidFill>
            <a:round/>
            <a:headEnd/>
            <a:tailEnd/>
          </a:ln>
        </p:spPr>
        <p:txBody>
          <a:bodyPr wrap="none" lIns="76197" tIns="38098" rIns="76197" bIns="38098" anchor="ctr"/>
          <a:lstStyle/>
          <a:p>
            <a:pPr algn="ctr" eaLnBrk="1" hangingPunct="1"/>
            <a:r>
              <a:rPr lang="es-ES" sz="1500" smtClean="0">
                <a:solidFill>
                  <a:schemeClr val="bg1"/>
                </a:solidFill>
                <a:latin typeface="Arial" pitchFamily="34" charset="0"/>
              </a:rPr>
              <a:t>C</a:t>
            </a:r>
            <a:endParaRPr lang="es-ES" sz="1500">
              <a:solidFill>
                <a:schemeClr val="bg1"/>
              </a:solidFill>
              <a:latin typeface="Arial" pitchFamily="34" charset="0"/>
            </a:endParaRPr>
          </a:p>
        </p:txBody>
      </p:sp>
      <p:sp>
        <p:nvSpPr>
          <p:cNvPr id="12316" name="Rectangle 12315"/>
          <p:cNvSpPr>
            <a:spLocks noChangeArrowheads="1"/>
          </p:cNvSpPr>
          <p:nvPr/>
        </p:nvSpPr>
        <p:spPr bwMode="auto">
          <a:xfrm>
            <a:off x="3666088" y="2779734"/>
            <a:ext cx="2131751" cy="200055"/>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r>
              <a:rPr lang="es-ES" sz="1000" smtClean="0">
                <a:solidFill>
                  <a:srgbClr val="090D3A"/>
                </a:solidFill>
              </a:rPr>
              <a:t>Otro sistema </a:t>
            </a:r>
            <a:endParaRPr lang="es-ES" sz="1000">
              <a:solidFill>
                <a:srgbClr val="090D3A"/>
              </a:solidFill>
            </a:endParaRPr>
          </a:p>
        </p:txBody>
      </p:sp>
      <p:sp>
        <p:nvSpPr>
          <p:cNvPr id="12317" name="Rectangle 12316"/>
          <p:cNvSpPr>
            <a:spLocks noChangeArrowheads="1"/>
          </p:cNvSpPr>
          <p:nvPr/>
        </p:nvSpPr>
        <p:spPr bwMode="auto">
          <a:xfrm>
            <a:off x="715907" y="2882676"/>
            <a:ext cx="2059313" cy="409339"/>
          </a:xfrm>
          <a:prstGeom prst="rect">
            <a:avLst/>
          </a:prstGeom>
          <a:solidFill>
            <a:srgbClr val="FFCC00"/>
          </a:solidFill>
          <a:ln w="15875" algn="ctr">
            <a:solidFill>
              <a:srgbClr val="0000FF"/>
            </a:solidFill>
            <a:prstDash val="sysDot"/>
            <a:miter lim="800000"/>
            <a:headEnd/>
            <a:tailEnd/>
          </a:ln>
        </p:spPr>
        <p:txBody>
          <a:bodyPr lIns="76197" tIns="38098" rIns="76197" bIns="38098" anchor="ctr">
            <a:spAutoFit/>
          </a:bodyPr>
          <a:lstStyle/>
          <a:p>
            <a:pPr marL="457182" indent="-457182" algn="ctr">
              <a:lnSpc>
                <a:spcPct val="80000"/>
              </a:lnSpc>
              <a:spcBef>
                <a:spcPct val="20000"/>
              </a:spcBef>
              <a:buSzPct val="95000"/>
            </a:pPr>
            <a:endParaRPr lang="es-ES" sz="300" smtClean="0">
              <a:solidFill>
                <a:srgbClr val="090D3A"/>
              </a:solidFill>
            </a:endParaRPr>
          </a:p>
          <a:p>
            <a:pPr marL="457182" indent="-457182" algn="ctr">
              <a:lnSpc>
                <a:spcPct val="80000"/>
              </a:lnSpc>
              <a:spcBef>
                <a:spcPct val="20000"/>
              </a:spcBef>
              <a:buSzPct val="95000"/>
            </a:pPr>
            <a:r>
              <a:rPr lang="es-ES" sz="900" smtClean="0">
                <a:solidFill>
                  <a:srgbClr val="090D3A"/>
                </a:solidFill>
              </a:rPr>
              <a:t>Aplicaciones de negsocio Cliente/Servidor </a:t>
            </a:r>
          </a:p>
          <a:p>
            <a:pPr marL="457182" indent="-457182" algn="ctr">
              <a:lnSpc>
                <a:spcPct val="80000"/>
              </a:lnSpc>
              <a:spcBef>
                <a:spcPct val="20000"/>
              </a:spcBef>
              <a:buSzPct val="95000"/>
            </a:pPr>
            <a:endParaRPr lang="es-ES" sz="300">
              <a:solidFill>
                <a:srgbClr val="090D3A"/>
              </a:solidFill>
            </a:endParaRPr>
          </a:p>
        </p:txBody>
      </p:sp>
      <p:sp>
        <p:nvSpPr>
          <p:cNvPr id="12318" name="Oval 12317"/>
          <p:cNvSpPr>
            <a:spLocks noChangeArrowheads="1"/>
          </p:cNvSpPr>
          <p:nvPr/>
        </p:nvSpPr>
        <p:spPr bwMode="auto">
          <a:xfrm>
            <a:off x="457200" y="3414971"/>
            <a:ext cx="206966" cy="211792"/>
          </a:xfrm>
          <a:prstGeom prst="ellipse">
            <a:avLst/>
          </a:prstGeom>
          <a:solidFill>
            <a:srgbClr val="FF6600"/>
          </a:solidFill>
          <a:ln w="9525" algn="ctr">
            <a:solidFill>
              <a:schemeClr val="tx1"/>
            </a:solidFill>
            <a:round/>
            <a:headEnd/>
            <a:tailEnd/>
          </a:ln>
        </p:spPr>
        <p:txBody>
          <a:bodyPr wrap="none" lIns="76197" tIns="38098" rIns="76197" bIns="38098" anchor="ctr"/>
          <a:lstStyle/>
          <a:p>
            <a:pPr algn="ctr" eaLnBrk="1" hangingPunct="1"/>
            <a:r>
              <a:rPr lang="es-ES" sz="1300" smtClean="0">
                <a:solidFill>
                  <a:schemeClr val="bg1"/>
                </a:solidFill>
                <a:latin typeface="Arial" pitchFamily="34" charset="0"/>
              </a:rPr>
              <a:t>5</a:t>
            </a:r>
            <a:endParaRPr lang="es-ES" sz="1300">
              <a:solidFill>
                <a:schemeClr val="bg1"/>
              </a:solidFill>
              <a:latin typeface="Arial" pitchFamily="34" charset="0"/>
            </a:endParaRPr>
          </a:p>
        </p:txBody>
      </p:sp>
      <p:sp>
        <p:nvSpPr>
          <p:cNvPr id="12320" name="Rectangle 12319"/>
          <p:cNvSpPr>
            <a:spLocks noChangeArrowheads="1"/>
          </p:cNvSpPr>
          <p:nvPr/>
        </p:nvSpPr>
        <p:spPr bwMode="auto">
          <a:xfrm>
            <a:off x="3308157" y="1599974"/>
            <a:ext cx="2702633" cy="1009299"/>
          </a:xfrm>
          <a:prstGeom prst="rect">
            <a:avLst/>
          </a:prstGeom>
          <a:noFill/>
          <a:ln w="38100" cmpd="dbl" algn="ctr">
            <a:solidFill>
              <a:schemeClr val="tx1"/>
            </a:solidFill>
            <a:miter lim="800000"/>
            <a:headEnd/>
            <a:tailEnd/>
          </a:ln>
        </p:spPr>
        <p:txBody>
          <a:bodyPr wrap="none" lIns="76197" tIns="38098" rIns="76197" bIns="38098" anchor="ctr"/>
          <a:lstStyle/>
          <a:p>
            <a:pPr eaLnBrk="1" hangingPunct="1"/>
            <a:endParaRPr lang="es-ES" sz="3000">
              <a:solidFill>
                <a:srgbClr val="000000"/>
              </a:solidFill>
              <a:latin typeface="Arial" pitchFamily="34" charset="0"/>
            </a:endParaRPr>
          </a:p>
        </p:txBody>
      </p:sp>
      <p:sp>
        <p:nvSpPr>
          <p:cNvPr id="38" name="Rectangle 37"/>
          <p:cNvSpPr>
            <a:spLocks noChangeArrowheads="1"/>
          </p:cNvSpPr>
          <p:nvPr/>
        </p:nvSpPr>
        <p:spPr bwMode="auto">
          <a:xfrm>
            <a:off x="6371933" y="2707964"/>
            <a:ext cx="1959385" cy="205184"/>
          </a:xfrm>
          <a:prstGeom prst="rect">
            <a:avLst/>
          </a:prstGeom>
          <a:solidFill>
            <a:srgbClr val="FFCC00"/>
          </a:solidFill>
          <a:ln w="15875" algn="ctr">
            <a:solidFill>
              <a:srgbClr val="0000FF"/>
            </a:solidFill>
            <a:prstDash val="sysDot"/>
            <a:miter lim="800000"/>
            <a:headEnd/>
            <a:tailEnd/>
          </a:ln>
        </p:spPr>
        <p:txBody>
          <a:bodyPr lIns="91436" tIns="45718" rIns="91436" bIns="45718" anchor="ctr">
            <a:spAutoFit/>
          </a:bodyPr>
          <a:lstStyle/>
          <a:p>
            <a:pPr marL="457182" indent="-457182" algn="ctr">
              <a:lnSpc>
                <a:spcPct val="80000"/>
              </a:lnSpc>
              <a:spcBef>
                <a:spcPct val="20000"/>
              </a:spcBef>
              <a:buSzPct val="95000"/>
            </a:pPr>
            <a:r>
              <a:rPr lang="es-ES" sz="900" smtClean="0">
                <a:solidFill>
                  <a:srgbClr val="090D3A"/>
                </a:solidFill>
              </a:rPr>
              <a:t>Acceso Offline</a:t>
            </a:r>
            <a:endParaRPr lang="es-ES" sz="900">
              <a:solidFill>
                <a:srgbClr val="090D3A"/>
              </a:solidFill>
            </a:endParaRPr>
          </a:p>
        </p:txBody>
      </p:sp>
      <p:sp>
        <p:nvSpPr>
          <p:cNvPr id="39" name="Rectangle 38"/>
          <p:cNvSpPr>
            <a:spLocks noChangeArrowheads="1"/>
          </p:cNvSpPr>
          <p:nvPr/>
        </p:nvSpPr>
        <p:spPr bwMode="auto">
          <a:xfrm>
            <a:off x="6371933" y="1736414"/>
            <a:ext cx="1959385" cy="205184"/>
          </a:xfrm>
          <a:prstGeom prst="rect">
            <a:avLst/>
          </a:prstGeom>
          <a:solidFill>
            <a:srgbClr val="FFCC00"/>
          </a:solidFill>
          <a:ln w="15875" algn="ctr">
            <a:solidFill>
              <a:srgbClr val="0000FF"/>
            </a:solidFill>
            <a:prstDash val="sysDot"/>
            <a:miter lim="800000"/>
            <a:headEnd/>
            <a:tailEnd/>
          </a:ln>
        </p:spPr>
        <p:txBody>
          <a:bodyPr lIns="91436" tIns="45718" rIns="91436" bIns="45718" anchor="ctr">
            <a:spAutoFit/>
          </a:bodyPr>
          <a:lstStyle/>
          <a:p>
            <a:pPr marL="457182" indent="-457182" algn="ctr">
              <a:lnSpc>
                <a:spcPct val="80000"/>
              </a:lnSpc>
              <a:spcBef>
                <a:spcPct val="20000"/>
              </a:spcBef>
              <a:buSzPct val="95000"/>
            </a:pPr>
            <a:r>
              <a:rPr lang="es-ES" sz="900" smtClean="0">
                <a:solidFill>
                  <a:srgbClr val="090D3A"/>
                </a:solidFill>
              </a:rPr>
              <a:t>Mucho ancho de banda</a:t>
            </a:r>
            <a:endParaRPr lang="es-ES" sz="900">
              <a:solidFill>
                <a:srgbClr val="090D3A"/>
              </a:solidFill>
            </a:endParaRPr>
          </a:p>
        </p:txBody>
      </p:sp>
      <p:sp>
        <p:nvSpPr>
          <p:cNvPr id="40" name="Rectangle 39"/>
          <p:cNvSpPr>
            <a:spLocks noChangeArrowheads="1"/>
          </p:cNvSpPr>
          <p:nvPr/>
        </p:nvSpPr>
        <p:spPr bwMode="auto">
          <a:xfrm>
            <a:off x="6089457" y="1590448"/>
            <a:ext cx="2378268" cy="1028927"/>
          </a:xfrm>
          <a:prstGeom prst="rect">
            <a:avLst/>
          </a:prstGeom>
          <a:noFill/>
          <a:ln w="38100" cmpd="dbl" algn="ctr">
            <a:solidFill>
              <a:schemeClr val="tx1"/>
            </a:solidFill>
            <a:miter lim="800000"/>
            <a:headEnd/>
            <a:tailEnd/>
          </a:ln>
        </p:spPr>
        <p:txBody>
          <a:bodyPr wrap="none" lIns="91436" tIns="45718" rIns="91436" bIns="45718" anchor="ctr"/>
          <a:lstStyle/>
          <a:p>
            <a:pPr eaLnBrk="1" hangingPunct="1"/>
            <a:endParaRPr lang="es-ES" sz="3300">
              <a:solidFill>
                <a:srgbClr val="000000"/>
              </a:solidFill>
              <a:latin typeface="Arial" pitchFamily="34" charset="0"/>
            </a:endParaRPr>
          </a:p>
        </p:txBody>
      </p:sp>
      <p:sp>
        <p:nvSpPr>
          <p:cNvPr id="41" name="Oval 40"/>
          <p:cNvSpPr>
            <a:spLocks noChangeArrowheads="1"/>
          </p:cNvSpPr>
          <p:nvPr/>
        </p:nvSpPr>
        <p:spPr bwMode="auto">
          <a:xfrm>
            <a:off x="6120935" y="1726487"/>
            <a:ext cx="206966" cy="21349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lIns="91436" tIns="45718" rIns="91436" bIns="45718" anchor="ctr"/>
          <a:lstStyle/>
          <a:p>
            <a:pPr algn="ctr" eaLnBrk="1" hangingPunct="1"/>
            <a:r>
              <a:rPr lang="es-ES" sz="1500" smtClean="0">
                <a:solidFill>
                  <a:schemeClr val="bg1"/>
                </a:solidFill>
                <a:latin typeface="Arial" pitchFamily="34" charset="0"/>
              </a:rPr>
              <a:t>X</a:t>
            </a:r>
            <a:endParaRPr lang="es-ES" sz="1500">
              <a:solidFill>
                <a:schemeClr val="bg1"/>
              </a:solidFill>
              <a:latin typeface="Arial" pitchFamily="34" charset="0"/>
            </a:endParaRPr>
          </a:p>
        </p:txBody>
      </p:sp>
      <p:sp>
        <p:nvSpPr>
          <p:cNvPr id="42" name="Oval 41"/>
          <p:cNvSpPr>
            <a:spLocks noChangeArrowheads="1"/>
          </p:cNvSpPr>
          <p:nvPr/>
        </p:nvSpPr>
        <p:spPr bwMode="auto">
          <a:xfrm>
            <a:off x="6092360" y="2738644"/>
            <a:ext cx="206966" cy="21349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lIns="91436" tIns="45718" rIns="91436" bIns="45718" anchor="ctr"/>
          <a:lstStyle/>
          <a:p>
            <a:pPr algn="ctr" eaLnBrk="1" hangingPunct="1"/>
            <a:r>
              <a:rPr lang="es-ES" sz="1500" smtClean="0">
                <a:solidFill>
                  <a:schemeClr val="bg1"/>
                </a:solidFill>
                <a:latin typeface="Arial" pitchFamily="34" charset="0"/>
              </a:rPr>
              <a:t>Z</a:t>
            </a:r>
            <a:endParaRPr lang="es-ES" sz="1500">
              <a:solidFill>
                <a:schemeClr val="bg1"/>
              </a:solidFill>
              <a:latin typeface="Arial" pitchFamily="34" charset="0"/>
            </a:endParaRPr>
          </a:p>
        </p:txBody>
      </p:sp>
      <p:sp>
        <p:nvSpPr>
          <p:cNvPr id="43" name="Right Arrow 42"/>
          <p:cNvSpPr/>
          <p:nvPr/>
        </p:nvSpPr>
        <p:spPr bwMode="auto">
          <a:xfrm rot="16200000">
            <a:off x="5348284" y="3187541"/>
            <a:ext cx="1252286" cy="326658"/>
          </a:xfrm>
          <a:prstGeom prst="rightArrow">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w="12700" cap="flat" cmpd="sng" algn="ctr">
            <a:solidFill>
              <a:schemeClr val="folHlink"/>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endParaRPr lang="es-ES" b="1" smtClean="0"/>
          </a:p>
        </p:txBody>
      </p:sp>
      <p:sp>
        <p:nvSpPr>
          <p:cNvPr id="44" name="Right Arrow 43"/>
          <p:cNvSpPr/>
          <p:nvPr/>
        </p:nvSpPr>
        <p:spPr bwMode="auto">
          <a:xfrm rot="16200000">
            <a:off x="7793784" y="3127838"/>
            <a:ext cx="1406178" cy="313049"/>
          </a:xfrm>
          <a:prstGeom prst="rightArrow">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w="12700" cap="flat" cmpd="sng" algn="ctr">
            <a:solidFill>
              <a:schemeClr val="folHlink"/>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endParaRPr lang="es-ES" b="1" smtClean="0"/>
          </a:p>
        </p:txBody>
      </p:sp>
      <p:sp>
        <p:nvSpPr>
          <p:cNvPr id="45" name="Rectangle 44"/>
          <p:cNvSpPr>
            <a:spLocks noChangeArrowheads="1"/>
          </p:cNvSpPr>
          <p:nvPr/>
        </p:nvSpPr>
        <p:spPr bwMode="auto">
          <a:xfrm>
            <a:off x="6371933" y="2184089"/>
            <a:ext cx="1959385" cy="205184"/>
          </a:xfrm>
          <a:prstGeom prst="rect">
            <a:avLst/>
          </a:prstGeom>
          <a:solidFill>
            <a:srgbClr val="FFCC00"/>
          </a:solidFill>
          <a:ln w="15875" algn="ctr">
            <a:solidFill>
              <a:srgbClr val="0000FF"/>
            </a:solidFill>
            <a:prstDash val="sysDot"/>
            <a:miter lim="800000"/>
            <a:headEnd/>
            <a:tailEnd/>
          </a:ln>
        </p:spPr>
        <p:txBody>
          <a:bodyPr lIns="91436" tIns="45718" rIns="91436" bIns="45718" anchor="ctr">
            <a:spAutoFit/>
          </a:bodyPr>
          <a:lstStyle/>
          <a:p>
            <a:pPr marL="457182" indent="-457182" algn="ctr">
              <a:lnSpc>
                <a:spcPct val="80000"/>
              </a:lnSpc>
              <a:spcBef>
                <a:spcPct val="20000"/>
              </a:spcBef>
              <a:buSzPct val="95000"/>
            </a:pPr>
            <a:r>
              <a:rPr lang="es-ES" sz="900" smtClean="0">
                <a:solidFill>
                  <a:srgbClr val="090D3A"/>
                </a:solidFill>
              </a:rPr>
              <a:t>Poco ancho de banda</a:t>
            </a:r>
            <a:endParaRPr lang="es-ES" sz="900">
              <a:solidFill>
                <a:srgbClr val="090D3A"/>
              </a:solidFill>
            </a:endParaRPr>
          </a:p>
        </p:txBody>
      </p:sp>
      <p:sp>
        <p:nvSpPr>
          <p:cNvPr id="47" name="Oval 46"/>
          <p:cNvSpPr>
            <a:spLocks noChangeArrowheads="1"/>
          </p:cNvSpPr>
          <p:nvPr/>
        </p:nvSpPr>
        <p:spPr bwMode="auto">
          <a:xfrm>
            <a:off x="6120935" y="2183687"/>
            <a:ext cx="206966" cy="21349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lIns="91436" tIns="45718" rIns="91436" bIns="45718" anchor="ctr"/>
          <a:lstStyle/>
          <a:p>
            <a:pPr algn="ctr" eaLnBrk="1" hangingPunct="1"/>
            <a:r>
              <a:rPr lang="es-ES" sz="1500" smtClean="0">
                <a:solidFill>
                  <a:schemeClr val="bg1"/>
                </a:solidFill>
                <a:latin typeface="Arial" pitchFamily="34" charset="0"/>
              </a:rPr>
              <a:t>Y</a:t>
            </a:r>
            <a:endParaRPr lang="es-ES" sz="1500">
              <a:solidFill>
                <a:schemeClr val="bg1"/>
              </a:solidFill>
              <a:latin typeface="Arial" pitchFamily="34" charset="0"/>
            </a:endParaRPr>
          </a:p>
        </p:txBody>
      </p:sp>
      <p:sp>
        <p:nvSpPr>
          <p:cNvPr id="48" name="TextBox 47"/>
          <p:cNvSpPr txBox="1">
            <a:spLocks noChangeArrowheads="1"/>
          </p:cNvSpPr>
          <p:nvPr/>
        </p:nvSpPr>
        <p:spPr bwMode="auto">
          <a:xfrm>
            <a:off x="5857884" y="1214422"/>
            <a:ext cx="2218997" cy="292384"/>
          </a:xfrm>
          <a:prstGeom prst="rect">
            <a:avLst/>
          </a:prstGeom>
          <a:noFill/>
          <a:ln w="9525">
            <a:noFill/>
            <a:miter lim="800000"/>
            <a:headEnd/>
            <a:tailEnd/>
          </a:ln>
        </p:spPr>
        <p:txBody>
          <a:bodyPr wrap="none" lIns="91436" tIns="45718" rIns="91436" bIns="45718">
            <a:spAutoFit/>
          </a:bodyPr>
          <a:lstStyle/>
          <a:p>
            <a:pPr algn="ctr" eaLnBrk="1" hangingPunct="1"/>
            <a:r>
              <a:rPr lang="es-ES" sz="1300" i="1" smtClean="0"/>
              <a:t>…Tipo de red___________</a:t>
            </a:r>
            <a:endParaRPr lang="es-ES" sz="1300" i="1"/>
          </a:p>
        </p:txBody>
      </p:sp>
      <p:sp>
        <p:nvSpPr>
          <p:cNvPr id="49" name="Rectangle 48"/>
          <p:cNvSpPr>
            <a:spLocks noChangeArrowheads="1"/>
          </p:cNvSpPr>
          <p:nvPr/>
        </p:nvSpPr>
        <p:spPr bwMode="auto">
          <a:xfrm>
            <a:off x="241107" y="1352322"/>
            <a:ext cx="2702118" cy="2400527"/>
          </a:xfrm>
          <a:prstGeom prst="rect">
            <a:avLst/>
          </a:prstGeom>
          <a:noFill/>
          <a:ln w="38100" cmpd="dbl" algn="ctr">
            <a:solidFill>
              <a:schemeClr val="tx1"/>
            </a:solidFill>
            <a:miter lim="800000"/>
            <a:headEnd/>
            <a:tailEnd/>
          </a:ln>
        </p:spPr>
        <p:txBody>
          <a:bodyPr wrap="none" lIns="91436" tIns="45718" rIns="91436" bIns="45718" anchor="ctr"/>
          <a:lstStyle/>
          <a:p>
            <a:pPr eaLnBrk="1" hangingPunct="1"/>
            <a:endParaRPr lang="es-ES" b="0">
              <a:solidFill>
                <a:srgbClr val="000000"/>
              </a:solidFill>
              <a:latin typeface="Arial" pitchFamily="34" charset="0"/>
            </a:endParaRPr>
          </a:p>
        </p:txBody>
      </p:sp>
      <p:sp>
        <p:nvSpPr>
          <p:cNvPr id="50" name="Right Arrow 49"/>
          <p:cNvSpPr/>
          <p:nvPr/>
        </p:nvSpPr>
        <p:spPr bwMode="auto">
          <a:xfrm rot="16200000">
            <a:off x="2711136" y="3671462"/>
            <a:ext cx="320328" cy="311652"/>
          </a:xfrm>
          <a:prstGeom prst="rightArrow">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ln w="12700" cap="flat" cmpd="sng" algn="ctr">
            <a:solidFill>
              <a:schemeClr val="folHlink"/>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endParaRPr lang="es-ES" b="1" smtClean="0"/>
          </a:p>
        </p:txBody>
      </p:sp>
      <p:sp>
        <p:nvSpPr>
          <p:cNvPr id="46" name="45 Título"/>
          <p:cNvSpPr>
            <a:spLocks noGrp="1"/>
          </p:cNvSpPr>
          <p:nvPr>
            <p:ph type="title"/>
          </p:nvPr>
        </p:nvSpPr>
        <p:spPr/>
        <p:txBody>
          <a:bodyPr/>
          <a:lstStyle/>
          <a:p>
            <a:r>
              <a:rPr lang="es-ES" smtClean="0"/>
              <a:t>Enunciado del Problema</a:t>
            </a:r>
            <a:endParaRPr lang="es-ES"/>
          </a:p>
        </p:txBody>
      </p:sp>
      <p:sp>
        <p:nvSpPr>
          <p:cNvPr id="53" name="52 Marcador de texto"/>
          <p:cNvSpPr>
            <a:spLocks noGrp="1"/>
          </p:cNvSpPr>
          <p:nvPr>
            <p:ph type="body" sz="quarter" idx="10"/>
          </p:nvPr>
        </p:nvSpPr>
        <p:spPr>
          <a:xfrm>
            <a:off x="357158" y="3929066"/>
            <a:ext cx="8382000" cy="2739211"/>
          </a:xfrm>
        </p:spPr>
        <p:txBody>
          <a:bodyPr/>
          <a:lstStyle/>
          <a:p>
            <a:pPr>
              <a:buNone/>
            </a:pPr>
            <a:r>
              <a:rPr lang="es-ES" sz="2800" dirty="0" smtClean="0">
                <a:latin typeface="Segoe" pitchFamily="34" charset="0"/>
              </a:rPr>
              <a:t>Solucionado con TS Gateway</a:t>
            </a:r>
          </a:p>
          <a:p>
            <a:r>
              <a:rPr lang="es-ES" sz="2800" dirty="0" smtClean="0">
                <a:latin typeface="Segoe" pitchFamily="34" charset="0"/>
              </a:rPr>
              <a:t>Reduce el despliegue en cliente y los costos de gestión</a:t>
            </a:r>
          </a:p>
          <a:p>
            <a:r>
              <a:rPr lang="es-ES" sz="2800" dirty="0" smtClean="0">
                <a:latin typeface="Segoe" pitchFamily="34" charset="0"/>
              </a:rPr>
              <a:t>Proporciona acceso desde mas sitios</a:t>
            </a:r>
          </a:p>
          <a:p>
            <a:r>
              <a:rPr lang="es-ES" sz="2800" dirty="0" smtClean="0">
                <a:latin typeface="Segoe" pitchFamily="34" charset="0"/>
              </a:rPr>
              <a:t>Mayor control y seguridad a los administradores</a:t>
            </a:r>
          </a:p>
          <a:p>
            <a:endParaRPr lang="es-ES" dirty="0"/>
          </a:p>
        </p:txBody>
      </p:sp>
    </p:spTree>
    <p:custDataLst>
      <p:tags r:id="rId1"/>
    </p:custDataLst>
  </p:cSld>
  <p:clrMapOvr>
    <a:masterClrMapping/>
  </p:clrMapOvr>
  <p:transition advTm="456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box(in)">
                                      <p:cBhvr>
                                        <p:cTn id="7" dur="500"/>
                                        <p:tgtEl>
                                          <p:spTgt spid="123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linds(horizontal)">
                                      <p:cBhvr>
                                        <p:cTn id="12" dur="500"/>
                                        <p:tgtEl>
                                          <p:spTgt spid="1229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blinds(horizontal)">
                                      <p:cBhvr>
                                        <p:cTn id="15" dur="500"/>
                                        <p:tgtEl>
                                          <p:spTgt spid="1229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297"/>
                                        </p:tgtEl>
                                        <p:attrNameLst>
                                          <p:attrName>style.visibility</p:attrName>
                                        </p:attrNameLst>
                                      </p:cBhvr>
                                      <p:to>
                                        <p:strVal val="visible"/>
                                      </p:to>
                                    </p:set>
                                    <p:animEffect transition="in" filter="blinds(horizontal)">
                                      <p:cBhvr>
                                        <p:cTn id="18" dur="500"/>
                                        <p:tgtEl>
                                          <p:spTgt spid="1229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298"/>
                                        </p:tgtEl>
                                        <p:attrNameLst>
                                          <p:attrName>style.visibility</p:attrName>
                                        </p:attrNameLst>
                                      </p:cBhvr>
                                      <p:to>
                                        <p:strVal val="visible"/>
                                      </p:to>
                                    </p:set>
                                    <p:animEffect transition="in" filter="blinds(horizontal)">
                                      <p:cBhvr>
                                        <p:cTn id="21" dur="500"/>
                                        <p:tgtEl>
                                          <p:spTgt spid="1229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299"/>
                                        </p:tgtEl>
                                        <p:attrNameLst>
                                          <p:attrName>style.visibility</p:attrName>
                                        </p:attrNameLst>
                                      </p:cBhvr>
                                      <p:to>
                                        <p:strVal val="visible"/>
                                      </p:to>
                                    </p:set>
                                    <p:animEffect transition="in" filter="blinds(horizontal)">
                                      <p:cBhvr>
                                        <p:cTn id="24" dur="500"/>
                                        <p:tgtEl>
                                          <p:spTgt spid="1229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300"/>
                                        </p:tgtEl>
                                        <p:attrNameLst>
                                          <p:attrName>style.visibility</p:attrName>
                                        </p:attrNameLst>
                                      </p:cBhvr>
                                      <p:to>
                                        <p:strVal val="visible"/>
                                      </p:to>
                                    </p:set>
                                    <p:animEffect transition="in" filter="blinds(horizontal)">
                                      <p:cBhvr>
                                        <p:cTn id="27" dur="500"/>
                                        <p:tgtEl>
                                          <p:spTgt spid="1230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301"/>
                                        </p:tgtEl>
                                        <p:attrNameLst>
                                          <p:attrName>style.visibility</p:attrName>
                                        </p:attrNameLst>
                                      </p:cBhvr>
                                      <p:to>
                                        <p:strVal val="visible"/>
                                      </p:to>
                                    </p:set>
                                    <p:animEffect transition="in" filter="blinds(horizontal)">
                                      <p:cBhvr>
                                        <p:cTn id="30" dur="500"/>
                                        <p:tgtEl>
                                          <p:spTgt spid="1230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302"/>
                                        </p:tgtEl>
                                        <p:attrNameLst>
                                          <p:attrName>style.visibility</p:attrName>
                                        </p:attrNameLst>
                                      </p:cBhvr>
                                      <p:to>
                                        <p:strVal val="visible"/>
                                      </p:to>
                                    </p:set>
                                    <p:animEffect transition="in" filter="blinds(horizontal)">
                                      <p:cBhvr>
                                        <p:cTn id="33" dur="500"/>
                                        <p:tgtEl>
                                          <p:spTgt spid="1230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303"/>
                                        </p:tgtEl>
                                        <p:attrNameLst>
                                          <p:attrName>style.visibility</p:attrName>
                                        </p:attrNameLst>
                                      </p:cBhvr>
                                      <p:to>
                                        <p:strVal val="visible"/>
                                      </p:to>
                                    </p:set>
                                    <p:animEffect transition="in" filter="blinds(horizontal)">
                                      <p:cBhvr>
                                        <p:cTn id="36" dur="500"/>
                                        <p:tgtEl>
                                          <p:spTgt spid="1230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304"/>
                                        </p:tgtEl>
                                        <p:attrNameLst>
                                          <p:attrName>style.visibility</p:attrName>
                                        </p:attrNameLst>
                                      </p:cBhvr>
                                      <p:to>
                                        <p:strVal val="visible"/>
                                      </p:to>
                                    </p:set>
                                    <p:animEffect transition="in" filter="blinds(horizontal)">
                                      <p:cBhvr>
                                        <p:cTn id="39" dur="500"/>
                                        <p:tgtEl>
                                          <p:spTgt spid="1230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307"/>
                                        </p:tgtEl>
                                        <p:attrNameLst>
                                          <p:attrName>style.visibility</p:attrName>
                                        </p:attrNameLst>
                                      </p:cBhvr>
                                      <p:to>
                                        <p:strVal val="visible"/>
                                      </p:to>
                                    </p:set>
                                    <p:animEffect transition="in" filter="blinds(horizontal)">
                                      <p:cBhvr>
                                        <p:cTn id="42" dur="500"/>
                                        <p:tgtEl>
                                          <p:spTgt spid="1230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308"/>
                                        </p:tgtEl>
                                        <p:attrNameLst>
                                          <p:attrName>style.visibility</p:attrName>
                                        </p:attrNameLst>
                                      </p:cBhvr>
                                      <p:to>
                                        <p:strVal val="visible"/>
                                      </p:to>
                                    </p:set>
                                    <p:animEffect transition="in" filter="blinds(horizontal)">
                                      <p:cBhvr>
                                        <p:cTn id="45" dur="500"/>
                                        <p:tgtEl>
                                          <p:spTgt spid="1230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310"/>
                                        </p:tgtEl>
                                        <p:attrNameLst>
                                          <p:attrName>style.visibility</p:attrName>
                                        </p:attrNameLst>
                                      </p:cBhvr>
                                      <p:to>
                                        <p:strVal val="visible"/>
                                      </p:to>
                                    </p:set>
                                    <p:animEffect transition="in" filter="blinds(horizontal)">
                                      <p:cBhvr>
                                        <p:cTn id="48" dur="500"/>
                                        <p:tgtEl>
                                          <p:spTgt spid="123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2311"/>
                                        </p:tgtEl>
                                        <p:attrNameLst>
                                          <p:attrName>style.visibility</p:attrName>
                                        </p:attrNameLst>
                                      </p:cBhvr>
                                      <p:to>
                                        <p:strVal val="visible"/>
                                      </p:to>
                                    </p:set>
                                    <p:animEffect transition="in" filter="blinds(horizontal)">
                                      <p:cBhvr>
                                        <p:cTn id="51" dur="500"/>
                                        <p:tgtEl>
                                          <p:spTgt spid="1231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2314"/>
                                        </p:tgtEl>
                                        <p:attrNameLst>
                                          <p:attrName>style.visibility</p:attrName>
                                        </p:attrNameLst>
                                      </p:cBhvr>
                                      <p:to>
                                        <p:strVal val="visible"/>
                                      </p:to>
                                    </p:set>
                                    <p:animEffect transition="in" filter="blinds(horizontal)">
                                      <p:cBhvr>
                                        <p:cTn id="54" dur="500"/>
                                        <p:tgtEl>
                                          <p:spTgt spid="1231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2315"/>
                                        </p:tgtEl>
                                        <p:attrNameLst>
                                          <p:attrName>style.visibility</p:attrName>
                                        </p:attrNameLst>
                                      </p:cBhvr>
                                      <p:to>
                                        <p:strVal val="visible"/>
                                      </p:to>
                                    </p:set>
                                    <p:animEffect transition="in" filter="blinds(horizontal)">
                                      <p:cBhvr>
                                        <p:cTn id="57" dur="500"/>
                                        <p:tgtEl>
                                          <p:spTgt spid="1231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316"/>
                                        </p:tgtEl>
                                        <p:attrNameLst>
                                          <p:attrName>style.visibility</p:attrName>
                                        </p:attrNameLst>
                                      </p:cBhvr>
                                      <p:to>
                                        <p:strVal val="visible"/>
                                      </p:to>
                                    </p:set>
                                    <p:animEffect transition="in" filter="blinds(horizontal)">
                                      <p:cBhvr>
                                        <p:cTn id="60" dur="500"/>
                                        <p:tgtEl>
                                          <p:spTgt spid="1231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317"/>
                                        </p:tgtEl>
                                        <p:attrNameLst>
                                          <p:attrName>style.visibility</p:attrName>
                                        </p:attrNameLst>
                                      </p:cBhvr>
                                      <p:to>
                                        <p:strVal val="visible"/>
                                      </p:to>
                                    </p:set>
                                    <p:animEffect transition="in" filter="blinds(horizontal)">
                                      <p:cBhvr>
                                        <p:cTn id="63" dur="500"/>
                                        <p:tgtEl>
                                          <p:spTgt spid="1231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318"/>
                                        </p:tgtEl>
                                        <p:attrNameLst>
                                          <p:attrName>style.visibility</p:attrName>
                                        </p:attrNameLst>
                                      </p:cBhvr>
                                      <p:to>
                                        <p:strVal val="visible"/>
                                      </p:to>
                                    </p:set>
                                    <p:animEffect transition="in" filter="blinds(horizontal)">
                                      <p:cBhvr>
                                        <p:cTn id="66" dur="500"/>
                                        <p:tgtEl>
                                          <p:spTgt spid="1231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linds(horizontal)">
                                      <p:cBhvr>
                                        <p:cTn id="69" dur="500"/>
                                        <p:tgtEl>
                                          <p:spTgt spid="3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linds(horizontal)">
                                      <p:cBhvr>
                                        <p:cTn id="72" dur="500"/>
                                        <p:tgtEl>
                                          <p:spTgt spid="3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linds(horizontal)">
                                      <p:cBhvr>
                                        <p:cTn id="75" dur="500"/>
                                        <p:tgtEl>
                                          <p:spTgt spid="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linds(horizontal)">
                                      <p:cBhvr>
                                        <p:cTn id="78" dur="500"/>
                                        <p:tgtEl>
                                          <p:spTgt spid="4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linds(horizontal)">
                                      <p:cBhvr>
                                        <p:cTn id="81" dur="500"/>
                                        <p:tgtEl>
                                          <p:spTgt spid="4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blinds(horizontal)">
                                      <p:cBhvr>
                                        <p:cTn id="84" dur="500"/>
                                        <p:tgtEl>
                                          <p:spTgt spid="47"/>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linds(horizontal)">
                                      <p:cBhvr>
                                        <p:cTn id="87" dur="500"/>
                                        <p:tgtEl>
                                          <p:spTgt spid="4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2312"/>
                                        </p:tgtEl>
                                        <p:attrNameLst>
                                          <p:attrName>style.visibility</p:attrName>
                                        </p:attrNameLst>
                                      </p:cBhvr>
                                      <p:to>
                                        <p:strVal val="visible"/>
                                      </p:to>
                                    </p:set>
                                    <p:animEffect transition="in" filter="box(in)">
                                      <p:cBhvr>
                                        <p:cTn id="90" dur="500"/>
                                        <p:tgtEl>
                                          <p:spTgt spid="12312"/>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500" fill="hold"/>
                                        <p:tgtEl>
                                          <p:spTgt spid="44"/>
                                        </p:tgtEl>
                                        <p:attrNameLst>
                                          <p:attrName>ppt_x</p:attrName>
                                        </p:attrNameLst>
                                      </p:cBhvr>
                                      <p:tavLst>
                                        <p:tav tm="0">
                                          <p:val>
                                            <p:strVal val="#ppt_x"/>
                                          </p:val>
                                        </p:tav>
                                        <p:tav tm="100000">
                                          <p:val>
                                            <p:strVal val="#ppt_x"/>
                                          </p:val>
                                        </p:tav>
                                      </p:tavLst>
                                    </p:anim>
                                    <p:anim calcmode="lin" valueType="num">
                                      <p:cBhvr additive="base">
                                        <p:cTn id="96" dur="500" fill="hold"/>
                                        <p:tgtEl>
                                          <p:spTgt spid="44"/>
                                        </p:tgtEl>
                                        <p:attrNameLst>
                                          <p:attrName>ppt_y</p:attrName>
                                        </p:attrNameLst>
                                      </p:cBhvr>
                                      <p:tavLst>
                                        <p:tav tm="0">
                                          <p:val>
                                            <p:strVal val="1+#ppt_h/2"/>
                                          </p:val>
                                        </p:tav>
                                        <p:tav tm="100000">
                                          <p:val>
                                            <p:strVal val="#ppt_y"/>
                                          </p:val>
                                        </p:tav>
                                      </p:tavLst>
                                    </p:anim>
                                  </p:childTnLst>
                                </p:cTn>
                              </p:par>
                              <p:par>
                                <p:cTn id="97" presetID="3" presetClass="entr" presetSubtype="1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linds(horizontal)">
                                      <p:cBhvr>
                                        <p:cTn id="102" dur="500"/>
                                        <p:tgtEl>
                                          <p:spTgt spid="49"/>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2320"/>
                                        </p:tgtEl>
                                        <p:attrNameLst>
                                          <p:attrName>style.visibility</p:attrName>
                                        </p:attrNameLst>
                                      </p:cBhvr>
                                      <p:to>
                                        <p:strVal val="visible"/>
                                      </p:to>
                                    </p:set>
                                    <p:animEffect transition="in" filter="blinds(horizontal)">
                                      <p:cBhvr>
                                        <p:cTn id="105" dur="500"/>
                                        <p:tgtEl>
                                          <p:spTgt spid="12320"/>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fill="hold"/>
                                        <p:tgtEl>
                                          <p:spTgt spid="43"/>
                                        </p:tgtEl>
                                        <p:attrNameLst>
                                          <p:attrName>ppt_x</p:attrName>
                                        </p:attrNameLst>
                                      </p:cBhvr>
                                      <p:tavLst>
                                        <p:tav tm="0">
                                          <p:val>
                                            <p:strVal val="#ppt_x"/>
                                          </p:val>
                                        </p:tav>
                                        <p:tav tm="100000">
                                          <p:val>
                                            <p:strVal val="#ppt_x"/>
                                          </p:val>
                                        </p:tav>
                                      </p:tavLst>
                                    </p:anim>
                                    <p:anim calcmode="lin" valueType="num">
                                      <p:cBhvr additive="base">
                                        <p:cTn id="109" dur="500" fill="hold"/>
                                        <p:tgtEl>
                                          <p:spTgt spid="43"/>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500" fill="hold"/>
                                        <p:tgtEl>
                                          <p:spTgt spid="50"/>
                                        </p:tgtEl>
                                        <p:attrNameLst>
                                          <p:attrName>ppt_x</p:attrName>
                                        </p:attrNameLst>
                                      </p:cBhvr>
                                      <p:tavLst>
                                        <p:tav tm="0">
                                          <p:val>
                                            <p:strVal val="#ppt_x"/>
                                          </p:val>
                                        </p:tav>
                                        <p:tav tm="100000">
                                          <p:val>
                                            <p:strVal val="#ppt_x"/>
                                          </p:val>
                                        </p:tav>
                                      </p:tavLst>
                                    </p:anim>
                                    <p:anim calcmode="lin" valueType="num">
                                      <p:cBhvr additive="base">
                                        <p:cTn id="11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53">
                                            <p:txEl>
                                              <p:pRg st="0" end="0"/>
                                            </p:txEl>
                                          </p:spTgt>
                                        </p:tgtEl>
                                        <p:attrNameLst>
                                          <p:attrName>style.visibility</p:attrName>
                                        </p:attrNameLst>
                                      </p:cBhvr>
                                      <p:to>
                                        <p:strVal val="visible"/>
                                      </p:to>
                                    </p:set>
                                    <p:animEffect transition="in" filter="box(in)">
                                      <p:cBhvr>
                                        <p:cTn id="118" dur="500"/>
                                        <p:tgtEl>
                                          <p:spTgt spid="53">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grpId="0" nodeType="clickEffect">
                                  <p:stCondLst>
                                    <p:cond delay="0"/>
                                  </p:stCondLst>
                                  <p:childTnLst>
                                    <p:set>
                                      <p:cBhvr>
                                        <p:cTn id="122" dur="1" fill="hold">
                                          <p:stCondLst>
                                            <p:cond delay="0"/>
                                          </p:stCondLst>
                                        </p:cTn>
                                        <p:tgtEl>
                                          <p:spTgt spid="53">
                                            <p:txEl>
                                              <p:pRg st="1" end="1"/>
                                            </p:txEl>
                                          </p:spTgt>
                                        </p:tgtEl>
                                        <p:attrNameLst>
                                          <p:attrName>style.visibility</p:attrName>
                                        </p:attrNameLst>
                                      </p:cBhvr>
                                      <p:to>
                                        <p:strVal val="visible"/>
                                      </p:to>
                                    </p:set>
                                    <p:animEffect transition="in" filter="box(in)">
                                      <p:cBhvr>
                                        <p:cTn id="123" dur="500"/>
                                        <p:tgtEl>
                                          <p:spTgt spid="53">
                                            <p:txEl>
                                              <p:pRg st="1" end="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53">
                                            <p:txEl>
                                              <p:pRg st="2" end="2"/>
                                            </p:txEl>
                                          </p:spTgt>
                                        </p:tgtEl>
                                        <p:attrNameLst>
                                          <p:attrName>style.visibility</p:attrName>
                                        </p:attrNameLst>
                                      </p:cBhvr>
                                      <p:to>
                                        <p:strVal val="visible"/>
                                      </p:to>
                                    </p:set>
                                    <p:animEffect transition="in" filter="box(in)">
                                      <p:cBhvr>
                                        <p:cTn id="128" dur="500"/>
                                        <p:tgtEl>
                                          <p:spTgt spid="53">
                                            <p:txEl>
                                              <p:pRg st="2" end="2"/>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grpId="0" nodeType="clickEffect">
                                  <p:stCondLst>
                                    <p:cond delay="0"/>
                                  </p:stCondLst>
                                  <p:childTnLst>
                                    <p:set>
                                      <p:cBhvr>
                                        <p:cTn id="132" dur="1" fill="hold">
                                          <p:stCondLst>
                                            <p:cond delay="0"/>
                                          </p:stCondLst>
                                        </p:cTn>
                                        <p:tgtEl>
                                          <p:spTgt spid="53">
                                            <p:txEl>
                                              <p:pRg st="3" end="3"/>
                                            </p:txEl>
                                          </p:spTgt>
                                        </p:tgtEl>
                                        <p:attrNameLst>
                                          <p:attrName>style.visibility</p:attrName>
                                        </p:attrNameLst>
                                      </p:cBhvr>
                                      <p:to>
                                        <p:strVal val="visible"/>
                                      </p:to>
                                    </p:set>
                                    <p:animEffect transition="in" filter="box(in)">
                                      <p:cBhvr>
                                        <p:cTn id="133" dur="500"/>
                                        <p:tgtEl>
                                          <p:spTgt spid="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P spid="12297" grpId="0" animBg="1"/>
      <p:bldP spid="12298" grpId="0" animBg="1"/>
      <p:bldP spid="12299" grpId="0" animBg="1"/>
      <p:bldP spid="12300" grpId="0" animBg="1"/>
      <p:bldP spid="12301" grpId="0" animBg="1"/>
      <p:bldP spid="12302" grpId="0" animBg="1"/>
      <p:bldP spid="12303" grpId="0" animBg="1"/>
      <p:bldP spid="12304" grpId="0" animBg="1"/>
      <p:bldP spid="12306" grpId="0"/>
      <p:bldP spid="12307" grpId="0" animBg="1"/>
      <p:bldP spid="12308" grpId="0" animBg="1"/>
      <p:bldP spid="12310" grpId="0" animBg="1"/>
      <p:bldP spid="12311" grpId="0"/>
      <p:bldP spid="12312" grpId="0"/>
      <p:bldP spid="12314" grpId="0" animBg="1"/>
      <p:bldP spid="12315" grpId="0" animBg="1"/>
      <p:bldP spid="12316" grpId="0" animBg="1"/>
      <p:bldP spid="12317" grpId="0" animBg="1"/>
      <p:bldP spid="12318" grpId="0" animBg="1"/>
      <p:bldP spid="12320"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animBg="1"/>
      <p:bldP spid="50" grpId="0" animBg="1"/>
      <p:bldP spid="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128156" y="5309703"/>
            <a:ext cx="7491351" cy="573974"/>
          </a:xfrm>
          <a:prstGeom prst="rect">
            <a:avLst/>
          </a:prstGeom>
          <a:solidFill>
            <a:schemeClr val="accent4">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pitchFamily="34" charset="0"/>
            </a:endParaRPr>
          </a:p>
        </p:txBody>
      </p:sp>
      <p:sp>
        <p:nvSpPr>
          <p:cNvPr id="20482" name="Straight Connector 19457"/>
          <p:cNvSpPr>
            <a:spLocks noChangeShapeType="1"/>
          </p:cNvSpPr>
          <p:nvPr/>
        </p:nvSpPr>
        <p:spPr bwMode="auto">
          <a:xfrm>
            <a:off x="1244600" y="776298"/>
            <a:ext cx="0" cy="4429125"/>
          </a:xfrm>
          <a:prstGeom prst="line">
            <a:avLst/>
          </a:prstGeom>
          <a:noFill/>
          <a:ln w="9525" algn="ctr">
            <a:solidFill>
              <a:schemeClr val="tx1"/>
            </a:solidFill>
            <a:round/>
            <a:headEnd/>
            <a:tailEnd/>
          </a:ln>
        </p:spPr>
        <p:txBody>
          <a:bodyPr lIns="91436" tIns="45718" rIns="91436" bIns="45718"/>
          <a:lstStyle/>
          <a:p>
            <a:endParaRPr lang="en-US"/>
          </a:p>
        </p:txBody>
      </p:sp>
      <p:sp>
        <p:nvSpPr>
          <p:cNvPr id="20483" name="Straight Connector 19458"/>
          <p:cNvSpPr>
            <a:spLocks noChangeShapeType="1"/>
          </p:cNvSpPr>
          <p:nvPr/>
        </p:nvSpPr>
        <p:spPr bwMode="auto">
          <a:xfrm>
            <a:off x="1233488" y="5237172"/>
            <a:ext cx="6829425" cy="0"/>
          </a:xfrm>
          <a:prstGeom prst="line">
            <a:avLst/>
          </a:prstGeom>
          <a:noFill/>
          <a:ln w="9525" algn="ctr">
            <a:solidFill>
              <a:schemeClr val="tx1"/>
            </a:solidFill>
            <a:round/>
            <a:headEnd/>
            <a:tailEnd/>
          </a:ln>
        </p:spPr>
        <p:txBody>
          <a:bodyPr lIns="91436" tIns="45718" rIns="91436" bIns="45718"/>
          <a:lstStyle/>
          <a:p>
            <a:endParaRPr lang="en-US">
              <a:solidFill>
                <a:schemeClr val="tx2"/>
              </a:solidFill>
            </a:endParaRPr>
          </a:p>
        </p:txBody>
      </p:sp>
      <p:sp>
        <p:nvSpPr>
          <p:cNvPr id="20486" name="TextBox 19461"/>
          <p:cNvSpPr txBox="1">
            <a:spLocks noChangeArrowheads="1"/>
          </p:cNvSpPr>
          <p:nvPr/>
        </p:nvSpPr>
        <p:spPr bwMode="auto">
          <a:xfrm>
            <a:off x="1216026" y="5275273"/>
            <a:ext cx="2484968" cy="338550"/>
          </a:xfrm>
          <a:prstGeom prst="rect">
            <a:avLst/>
          </a:prstGeom>
          <a:noFill/>
          <a:ln w="9525">
            <a:noFill/>
            <a:miter lim="800000"/>
            <a:headEnd/>
            <a:tailEnd/>
          </a:ln>
        </p:spPr>
        <p:txBody>
          <a:bodyPr wrap="none" lIns="91436" tIns="45718" rIns="91436" bIns="45718">
            <a:spAutoFit/>
          </a:bodyPr>
          <a:lstStyle/>
          <a:p>
            <a:pPr algn="ctr"/>
            <a:r>
              <a:rPr lang="en-US" sz="1600" u="sng" dirty="0" err="1" smtClean="0">
                <a:solidFill>
                  <a:schemeClr val="bg1"/>
                </a:solidFill>
                <a:latin typeface="Arial" pitchFamily="34" charset="0"/>
              </a:rPr>
              <a:t>Dispositivos</a:t>
            </a:r>
            <a:r>
              <a:rPr lang="en-US" sz="1600" u="sng" dirty="0" smtClean="0">
                <a:solidFill>
                  <a:schemeClr val="bg1"/>
                </a:solidFill>
                <a:latin typeface="Arial" pitchFamily="34" charset="0"/>
              </a:rPr>
              <a:t> </a:t>
            </a:r>
            <a:r>
              <a:rPr lang="en-US" sz="1600" u="sng" dirty="0" err="1" smtClean="0">
                <a:solidFill>
                  <a:schemeClr val="bg1"/>
                </a:solidFill>
                <a:latin typeface="Arial" pitchFamily="34" charset="0"/>
              </a:rPr>
              <a:t>Gestionados</a:t>
            </a:r>
            <a:endParaRPr lang="en-US" sz="1200" u="sng" dirty="0">
              <a:solidFill>
                <a:schemeClr val="bg1"/>
              </a:solidFill>
              <a:latin typeface="Arial" pitchFamily="34" charset="0"/>
            </a:endParaRPr>
          </a:p>
        </p:txBody>
      </p:sp>
      <p:sp>
        <p:nvSpPr>
          <p:cNvPr id="20487" name="TextBox 19462"/>
          <p:cNvSpPr txBox="1">
            <a:spLocks noChangeArrowheads="1"/>
          </p:cNvSpPr>
          <p:nvPr/>
        </p:nvSpPr>
        <p:spPr bwMode="auto">
          <a:xfrm>
            <a:off x="6168616" y="5264367"/>
            <a:ext cx="2475350" cy="307773"/>
          </a:xfrm>
          <a:prstGeom prst="rect">
            <a:avLst/>
          </a:prstGeom>
          <a:noFill/>
          <a:ln w="9525">
            <a:noFill/>
            <a:miter lim="800000"/>
            <a:headEnd/>
            <a:tailEnd/>
          </a:ln>
        </p:spPr>
        <p:txBody>
          <a:bodyPr wrap="none" lIns="91436" tIns="45718" rIns="91436" bIns="45718">
            <a:spAutoFit/>
          </a:bodyPr>
          <a:lstStyle/>
          <a:p>
            <a:pPr algn="ctr"/>
            <a:r>
              <a:rPr lang="en-US" sz="1400" u="sng" dirty="0" err="1" smtClean="0">
                <a:solidFill>
                  <a:schemeClr val="bg1"/>
                </a:solidFill>
                <a:latin typeface="Arial" pitchFamily="34" charset="0"/>
              </a:rPr>
              <a:t>Dispositivos</a:t>
            </a:r>
            <a:r>
              <a:rPr lang="en-US" sz="1400" u="sng" dirty="0" smtClean="0">
                <a:solidFill>
                  <a:schemeClr val="bg1"/>
                </a:solidFill>
                <a:latin typeface="Arial" pitchFamily="34" charset="0"/>
              </a:rPr>
              <a:t> No </a:t>
            </a:r>
            <a:r>
              <a:rPr lang="en-US" sz="1400" u="sng" dirty="0" err="1" smtClean="0">
                <a:solidFill>
                  <a:schemeClr val="bg1"/>
                </a:solidFill>
                <a:latin typeface="Arial" pitchFamily="34" charset="0"/>
              </a:rPr>
              <a:t>Gestionados</a:t>
            </a:r>
            <a:endParaRPr lang="en-US" sz="1400" u="sng" dirty="0">
              <a:solidFill>
                <a:schemeClr val="bg1"/>
              </a:solidFill>
              <a:latin typeface="Arial" pitchFamily="34" charset="0"/>
            </a:endParaRPr>
          </a:p>
        </p:txBody>
      </p:sp>
      <p:sp>
        <p:nvSpPr>
          <p:cNvPr id="20488" name="TextBox 19463"/>
          <p:cNvSpPr txBox="1">
            <a:spLocks noChangeArrowheads="1"/>
          </p:cNvSpPr>
          <p:nvPr/>
        </p:nvSpPr>
        <p:spPr bwMode="auto">
          <a:xfrm>
            <a:off x="3015694" y="5848710"/>
            <a:ext cx="3264604" cy="369328"/>
          </a:xfrm>
          <a:prstGeom prst="rect">
            <a:avLst/>
          </a:prstGeom>
          <a:noFill/>
          <a:ln w="9525">
            <a:noFill/>
            <a:miter lim="800000"/>
            <a:headEnd/>
            <a:tailEnd/>
          </a:ln>
        </p:spPr>
        <p:txBody>
          <a:bodyPr wrap="none" lIns="91436" tIns="45718" rIns="91436" bIns="45718">
            <a:spAutoFit/>
          </a:bodyPr>
          <a:lstStyle/>
          <a:p>
            <a:r>
              <a:rPr lang="en-US" b="0" i="1" u="sng" dirty="0" err="1" smtClean="0">
                <a:solidFill>
                  <a:schemeClr val="tx2"/>
                </a:solidFill>
                <a:latin typeface="Arial" pitchFamily="34" charset="0"/>
              </a:rPr>
              <a:t>Tipo</a:t>
            </a:r>
            <a:r>
              <a:rPr lang="en-US" b="0" i="1" u="sng" dirty="0" smtClean="0">
                <a:solidFill>
                  <a:schemeClr val="tx2"/>
                </a:solidFill>
                <a:latin typeface="Arial" pitchFamily="34" charset="0"/>
              </a:rPr>
              <a:t> de </a:t>
            </a:r>
            <a:r>
              <a:rPr lang="en-US" b="0" i="1" u="sng" dirty="0" err="1" smtClean="0">
                <a:solidFill>
                  <a:schemeClr val="tx2"/>
                </a:solidFill>
                <a:latin typeface="Arial" pitchFamily="34" charset="0"/>
              </a:rPr>
              <a:t>Dispositivo</a:t>
            </a:r>
            <a:r>
              <a:rPr lang="en-US" b="0" i="1" u="sng" dirty="0" smtClean="0">
                <a:solidFill>
                  <a:schemeClr val="tx2"/>
                </a:solidFill>
                <a:latin typeface="Arial" pitchFamily="34" charset="0"/>
              </a:rPr>
              <a:t> de </a:t>
            </a:r>
            <a:r>
              <a:rPr lang="en-US" b="0" i="1" u="sng" dirty="0" err="1" smtClean="0">
                <a:solidFill>
                  <a:schemeClr val="tx2"/>
                </a:solidFill>
                <a:latin typeface="Arial" pitchFamily="34" charset="0"/>
              </a:rPr>
              <a:t>Acceso</a:t>
            </a:r>
            <a:endParaRPr lang="en-US" b="0" i="1" u="sng" dirty="0">
              <a:solidFill>
                <a:schemeClr val="tx2"/>
              </a:solidFill>
              <a:latin typeface="Arial" pitchFamily="34" charset="0"/>
            </a:endParaRPr>
          </a:p>
        </p:txBody>
      </p:sp>
      <p:sp>
        <p:nvSpPr>
          <p:cNvPr id="20489" name="TextBox 19464"/>
          <p:cNvSpPr txBox="1">
            <a:spLocks noChangeArrowheads="1"/>
          </p:cNvSpPr>
          <p:nvPr/>
        </p:nvSpPr>
        <p:spPr bwMode="auto">
          <a:xfrm>
            <a:off x="0" y="2428868"/>
            <a:ext cx="1830365" cy="646327"/>
          </a:xfrm>
          <a:prstGeom prst="rect">
            <a:avLst/>
          </a:prstGeom>
          <a:noFill/>
          <a:ln w="9525">
            <a:noFill/>
            <a:miter lim="800000"/>
            <a:headEnd/>
            <a:tailEnd/>
          </a:ln>
        </p:spPr>
        <p:txBody>
          <a:bodyPr wrap="none" lIns="91436" tIns="45718" rIns="91436" bIns="45718">
            <a:spAutoFit/>
          </a:bodyPr>
          <a:lstStyle/>
          <a:p>
            <a:r>
              <a:rPr lang="en-US" i="1" u="sng" dirty="0" err="1" smtClean="0">
                <a:solidFill>
                  <a:schemeClr val="tx2"/>
                </a:solidFill>
                <a:latin typeface="Arial" pitchFamily="34" charset="0"/>
              </a:rPr>
              <a:t>Nivel</a:t>
            </a:r>
            <a:r>
              <a:rPr lang="en-US" i="1" u="sng" dirty="0" smtClean="0">
                <a:solidFill>
                  <a:schemeClr val="tx2"/>
                </a:solidFill>
                <a:latin typeface="Arial" pitchFamily="34" charset="0"/>
              </a:rPr>
              <a:t> de </a:t>
            </a:r>
            <a:r>
              <a:rPr lang="en-US" i="1" u="sng" dirty="0" err="1" smtClean="0">
                <a:solidFill>
                  <a:schemeClr val="tx2"/>
                </a:solidFill>
                <a:latin typeface="Arial" pitchFamily="34" charset="0"/>
              </a:rPr>
              <a:t>Acceso</a:t>
            </a:r>
            <a:r>
              <a:rPr lang="en-US" i="1" u="sng" dirty="0" smtClean="0">
                <a:solidFill>
                  <a:schemeClr val="tx2"/>
                </a:solidFill>
                <a:latin typeface="Arial" pitchFamily="34" charset="0"/>
              </a:rPr>
              <a:t/>
            </a:r>
            <a:br>
              <a:rPr lang="en-US" i="1" u="sng" dirty="0" smtClean="0">
                <a:solidFill>
                  <a:schemeClr val="tx2"/>
                </a:solidFill>
                <a:latin typeface="Arial" pitchFamily="34" charset="0"/>
              </a:rPr>
            </a:br>
            <a:r>
              <a:rPr lang="en-US" i="1" u="sng" dirty="0" smtClean="0">
                <a:solidFill>
                  <a:schemeClr val="tx2"/>
                </a:solidFill>
                <a:latin typeface="Arial" pitchFamily="34" charset="0"/>
              </a:rPr>
              <a:t>de Red</a:t>
            </a:r>
            <a:endParaRPr lang="en-US" i="1" u="sng" dirty="0">
              <a:solidFill>
                <a:schemeClr val="tx2"/>
              </a:solidFill>
              <a:latin typeface="Arial" pitchFamily="34" charset="0"/>
            </a:endParaRPr>
          </a:p>
        </p:txBody>
      </p:sp>
      <p:sp>
        <p:nvSpPr>
          <p:cNvPr id="16" name="TextBox 15"/>
          <p:cNvSpPr txBox="1">
            <a:spLocks noChangeArrowheads="1"/>
          </p:cNvSpPr>
          <p:nvPr/>
        </p:nvSpPr>
        <p:spPr bwMode="auto">
          <a:xfrm>
            <a:off x="1" y="973517"/>
            <a:ext cx="1167319" cy="64632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algn="ctr"/>
            <a:r>
              <a:rPr lang="en-US" sz="1200" dirty="0" err="1" smtClean="0">
                <a:latin typeface="Arial" pitchFamily="34" charset="0"/>
              </a:rPr>
              <a:t>Ilimitado</a:t>
            </a:r>
            <a:r>
              <a:rPr lang="en-US" sz="1200" dirty="0" smtClean="0">
                <a:latin typeface="Arial" pitchFamily="34" charset="0"/>
              </a:rPr>
              <a:t>. </a:t>
            </a:r>
            <a:r>
              <a:rPr lang="en-US" sz="1200" dirty="0" err="1" smtClean="0">
                <a:latin typeface="Arial" pitchFamily="34" charset="0"/>
              </a:rPr>
              <a:t>Acceso</a:t>
            </a:r>
            <a:r>
              <a:rPr lang="en-US" sz="1200" dirty="0" smtClean="0">
                <a:latin typeface="Arial" pitchFamily="34" charset="0"/>
              </a:rPr>
              <a:t> total a la Red</a:t>
            </a:r>
            <a:endParaRPr lang="en-US" sz="1200" dirty="0">
              <a:latin typeface="Arial" pitchFamily="34" charset="0"/>
            </a:endParaRPr>
          </a:p>
        </p:txBody>
      </p:sp>
      <p:sp>
        <p:nvSpPr>
          <p:cNvPr id="20493" name="Oval 19468"/>
          <p:cNvSpPr>
            <a:spLocks noChangeArrowheads="1"/>
          </p:cNvSpPr>
          <p:nvPr/>
        </p:nvSpPr>
        <p:spPr bwMode="auto">
          <a:xfrm>
            <a:off x="1447801" y="936635"/>
            <a:ext cx="3176392" cy="159226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91436" tIns="45718" rIns="91436" bIns="45718" anchor="ctr"/>
          <a:lstStyle/>
          <a:p>
            <a:pPr algn="ctr"/>
            <a:r>
              <a:rPr lang="en-US" sz="1000" dirty="0">
                <a:latin typeface="Arial" pitchFamily="34" charset="0"/>
              </a:rPr>
              <a:t>PPTP </a:t>
            </a:r>
            <a:r>
              <a:rPr lang="en-US" sz="1000" dirty="0" smtClean="0">
                <a:latin typeface="Arial" pitchFamily="34" charset="0"/>
              </a:rPr>
              <a:t>o </a:t>
            </a:r>
            <a:r>
              <a:rPr lang="en-US" sz="1000" dirty="0">
                <a:latin typeface="Arial" pitchFamily="34" charset="0"/>
              </a:rPr>
              <a:t>L2TP/IPSec</a:t>
            </a:r>
          </a:p>
        </p:txBody>
      </p:sp>
      <p:sp>
        <p:nvSpPr>
          <p:cNvPr id="20494" name="Oval 19469"/>
          <p:cNvSpPr>
            <a:spLocks noChangeArrowheads="1"/>
          </p:cNvSpPr>
          <p:nvPr/>
        </p:nvSpPr>
        <p:spPr bwMode="auto">
          <a:xfrm>
            <a:off x="1439864" y="2168535"/>
            <a:ext cx="3664493" cy="1963737"/>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91436" tIns="45718" rIns="91436" bIns="45718" anchor="ctr"/>
          <a:lstStyle/>
          <a:p>
            <a:pPr algn="ctr"/>
            <a:r>
              <a:rPr lang="en-US" sz="1000" dirty="0" smtClean="0">
                <a:latin typeface="Arial" pitchFamily="34" charset="0"/>
              </a:rPr>
              <a:t>IP </a:t>
            </a:r>
            <a:r>
              <a:rPr lang="en-US" sz="1000" dirty="0" err="1" smtClean="0">
                <a:latin typeface="Arial" pitchFamily="34" charset="0"/>
              </a:rPr>
              <a:t>sobre</a:t>
            </a:r>
            <a:r>
              <a:rPr lang="en-US" sz="1000" dirty="0" smtClean="0">
                <a:latin typeface="Arial" pitchFamily="34" charset="0"/>
              </a:rPr>
              <a:t> SSL</a:t>
            </a:r>
            <a:endParaRPr lang="en-US" sz="1000" dirty="0">
              <a:latin typeface="Arial" pitchFamily="34" charset="0"/>
            </a:endParaRPr>
          </a:p>
        </p:txBody>
      </p:sp>
      <p:sp>
        <p:nvSpPr>
          <p:cNvPr id="20495" name="TextBox 19470"/>
          <p:cNvSpPr txBox="1">
            <a:spLocks noChangeArrowheads="1"/>
          </p:cNvSpPr>
          <p:nvPr/>
        </p:nvSpPr>
        <p:spPr bwMode="auto">
          <a:xfrm>
            <a:off x="2119313" y="5538798"/>
            <a:ext cx="1093561" cy="246217"/>
          </a:xfrm>
          <a:prstGeom prst="rect">
            <a:avLst/>
          </a:prstGeom>
          <a:noFill/>
          <a:ln w="9525">
            <a:noFill/>
            <a:miter lim="800000"/>
            <a:headEnd/>
            <a:tailEnd/>
          </a:ln>
        </p:spPr>
        <p:txBody>
          <a:bodyPr wrap="none" lIns="91436" tIns="45718" rIns="91436" bIns="45718">
            <a:spAutoFit/>
          </a:bodyPr>
          <a:lstStyle/>
          <a:p>
            <a:pPr algn="ctr"/>
            <a:r>
              <a:rPr lang="en-US" sz="1000" dirty="0" smtClean="0">
                <a:solidFill>
                  <a:schemeClr val="bg1"/>
                </a:solidFill>
                <a:latin typeface="Arial" pitchFamily="34" charset="0"/>
              </a:rPr>
              <a:t>PC </a:t>
            </a:r>
            <a:r>
              <a:rPr lang="en-US" sz="1000" dirty="0" err="1" smtClean="0">
                <a:solidFill>
                  <a:schemeClr val="bg1"/>
                </a:solidFill>
                <a:latin typeface="Arial" pitchFamily="34" charset="0"/>
              </a:rPr>
              <a:t>Corporativo</a:t>
            </a:r>
            <a:endParaRPr lang="en-US" sz="800" dirty="0">
              <a:solidFill>
                <a:schemeClr val="bg1"/>
              </a:solidFill>
              <a:latin typeface="Arial" pitchFamily="34" charset="0"/>
            </a:endParaRPr>
          </a:p>
        </p:txBody>
      </p:sp>
      <p:sp>
        <p:nvSpPr>
          <p:cNvPr id="20496" name="TextBox 19471"/>
          <p:cNvSpPr txBox="1">
            <a:spLocks noChangeArrowheads="1"/>
          </p:cNvSpPr>
          <p:nvPr/>
        </p:nvSpPr>
        <p:spPr bwMode="auto">
          <a:xfrm>
            <a:off x="4103689" y="5538797"/>
            <a:ext cx="809829" cy="246217"/>
          </a:xfrm>
          <a:prstGeom prst="rect">
            <a:avLst/>
          </a:prstGeom>
          <a:noFill/>
          <a:ln w="9525">
            <a:noFill/>
            <a:miter lim="800000"/>
            <a:headEnd/>
            <a:tailEnd/>
          </a:ln>
        </p:spPr>
        <p:txBody>
          <a:bodyPr wrap="none" lIns="91436" tIns="45718" rIns="91436" bIns="45718">
            <a:spAutoFit/>
          </a:bodyPr>
          <a:lstStyle/>
          <a:p>
            <a:pPr algn="ctr"/>
            <a:r>
              <a:rPr lang="en-US" sz="1000" dirty="0" smtClean="0">
                <a:solidFill>
                  <a:schemeClr val="bg1"/>
                </a:solidFill>
                <a:latin typeface="Arial" pitchFamily="34" charset="0"/>
              </a:rPr>
              <a:t>PC </a:t>
            </a:r>
            <a:r>
              <a:rPr lang="en-US" sz="1000" dirty="0" err="1" smtClean="0">
                <a:solidFill>
                  <a:schemeClr val="bg1"/>
                </a:solidFill>
                <a:latin typeface="Arial" pitchFamily="34" charset="0"/>
              </a:rPr>
              <a:t>Casero</a:t>
            </a:r>
            <a:endParaRPr lang="en-US" sz="800" dirty="0">
              <a:solidFill>
                <a:schemeClr val="bg1"/>
              </a:solidFill>
              <a:latin typeface="Arial" pitchFamily="34" charset="0"/>
            </a:endParaRPr>
          </a:p>
        </p:txBody>
      </p:sp>
      <p:sp>
        <p:nvSpPr>
          <p:cNvPr id="20497" name="TextBox 19472"/>
          <p:cNvSpPr txBox="1">
            <a:spLocks noChangeArrowheads="1"/>
          </p:cNvSpPr>
          <p:nvPr/>
        </p:nvSpPr>
        <p:spPr bwMode="auto">
          <a:xfrm>
            <a:off x="5657850" y="5538797"/>
            <a:ext cx="816242" cy="246217"/>
          </a:xfrm>
          <a:prstGeom prst="rect">
            <a:avLst/>
          </a:prstGeom>
          <a:noFill/>
          <a:ln w="9525">
            <a:noFill/>
            <a:miter lim="800000"/>
            <a:headEnd/>
            <a:tailEnd/>
          </a:ln>
        </p:spPr>
        <p:txBody>
          <a:bodyPr wrap="none" lIns="91436" tIns="45718" rIns="91436" bIns="45718">
            <a:spAutoFit/>
          </a:bodyPr>
          <a:lstStyle/>
          <a:p>
            <a:pPr algn="ctr"/>
            <a:r>
              <a:rPr lang="en-US" sz="1000" dirty="0" smtClean="0">
                <a:solidFill>
                  <a:schemeClr val="bg1"/>
                </a:solidFill>
                <a:latin typeface="Arial" pitchFamily="34" charset="0"/>
              </a:rPr>
              <a:t>PC Partner</a:t>
            </a:r>
            <a:endParaRPr lang="en-US" sz="800" dirty="0">
              <a:solidFill>
                <a:schemeClr val="bg1"/>
              </a:solidFill>
              <a:latin typeface="Arial" pitchFamily="34" charset="0"/>
            </a:endParaRPr>
          </a:p>
        </p:txBody>
      </p:sp>
      <p:sp>
        <p:nvSpPr>
          <p:cNvPr id="20498" name="TextBox 19473"/>
          <p:cNvSpPr txBox="1">
            <a:spLocks noChangeArrowheads="1"/>
          </p:cNvSpPr>
          <p:nvPr/>
        </p:nvSpPr>
        <p:spPr bwMode="auto">
          <a:xfrm>
            <a:off x="7029777" y="5580550"/>
            <a:ext cx="497252" cy="246222"/>
          </a:xfrm>
          <a:prstGeom prst="rect">
            <a:avLst/>
          </a:prstGeom>
          <a:noFill/>
          <a:ln w="9525">
            <a:noFill/>
            <a:miter lim="800000"/>
            <a:headEnd/>
            <a:tailEnd/>
          </a:ln>
        </p:spPr>
        <p:txBody>
          <a:bodyPr wrap="none" lIns="91436" tIns="45718" rIns="91436" bIns="45718">
            <a:spAutoFit/>
          </a:bodyPr>
          <a:lstStyle/>
          <a:p>
            <a:pPr algn="ctr"/>
            <a:r>
              <a:rPr lang="en-US" sz="1000" dirty="0" smtClean="0">
                <a:solidFill>
                  <a:schemeClr val="bg1"/>
                </a:solidFill>
                <a:latin typeface="Arial" pitchFamily="34" charset="0"/>
              </a:rPr>
              <a:t>Kiosk</a:t>
            </a:r>
            <a:endParaRPr lang="en-US" sz="1000" dirty="0">
              <a:solidFill>
                <a:schemeClr val="bg1"/>
              </a:solidFill>
              <a:latin typeface="Arial" pitchFamily="34" charset="0"/>
            </a:endParaRPr>
          </a:p>
        </p:txBody>
      </p:sp>
      <p:sp>
        <p:nvSpPr>
          <p:cNvPr id="20499" name="Oval 19474"/>
          <p:cNvSpPr>
            <a:spLocks noChangeArrowheads="1"/>
          </p:cNvSpPr>
          <p:nvPr/>
        </p:nvSpPr>
        <p:spPr bwMode="auto">
          <a:xfrm>
            <a:off x="1457325" y="3471872"/>
            <a:ext cx="3855798" cy="159543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91436" tIns="45718" rIns="91436" bIns="45718" anchor="ctr"/>
          <a:lstStyle/>
          <a:p>
            <a:pPr algn="ctr"/>
            <a:r>
              <a:rPr lang="en-US" sz="1000" dirty="0">
                <a:latin typeface="Arial" pitchFamily="34" charset="0"/>
              </a:rPr>
              <a:t>Outlook - RPC/HTTPS</a:t>
            </a:r>
          </a:p>
        </p:txBody>
      </p:sp>
      <p:sp>
        <p:nvSpPr>
          <p:cNvPr id="20500" name="Oval 19475"/>
          <p:cNvSpPr>
            <a:spLocks noChangeArrowheads="1"/>
          </p:cNvSpPr>
          <p:nvPr/>
        </p:nvSpPr>
        <p:spPr bwMode="auto">
          <a:xfrm>
            <a:off x="4248150" y="3263910"/>
            <a:ext cx="4210050" cy="15938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91436" tIns="45718" rIns="91436" bIns="45718" anchor="ctr"/>
          <a:lstStyle/>
          <a:p>
            <a:pPr algn="ctr"/>
            <a:r>
              <a:rPr lang="en-US" sz="1000" dirty="0" smtClean="0">
                <a:latin typeface="Arial" pitchFamily="34" charset="0"/>
              </a:rPr>
              <a:t>Solo </a:t>
            </a:r>
            <a:r>
              <a:rPr lang="en-US" sz="1000" dirty="0" err="1" smtClean="0">
                <a:latin typeface="Arial" pitchFamily="34" charset="0"/>
              </a:rPr>
              <a:t>para</a:t>
            </a:r>
            <a:r>
              <a:rPr lang="en-US" sz="1000" dirty="0" smtClean="0">
                <a:latin typeface="Arial" pitchFamily="34" charset="0"/>
              </a:rPr>
              <a:t> </a:t>
            </a:r>
            <a:r>
              <a:rPr lang="en-US" sz="1000" dirty="0" err="1" smtClean="0">
                <a:latin typeface="Arial" pitchFamily="34" charset="0"/>
              </a:rPr>
              <a:t>Navegadores</a:t>
            </a:r>
            <a:endParaRPr lang="en-US" sz="1000" dirty="0">
              <a:latin typeface="Arial" pitchFamily="34" charset="0"/>
            </a:endParaRPr>
          </a:p>
          <a:p>
            <a:pPr algn="ctr"/>
            <a:r>
              <a:rPr lang="en-US" sz="1000" dirty="0">
                <a:latin typeface="Arial" pitchFamily="34" charset="0"/>
              </a:rPr>
              <a:t>HTTP-Proxy</a:t>
            </a:r>
          </a:p>
        </p:txBody>
      </p:sp>
      <p:sp>
        <p:nvSpPr>
          <p:cNvPr id="26" name="TextBox 25"/>
          <p:cNvSpPr txBox="1"/>
          <p:nvPr/>
        </p:nvSpPr>
        <p:spPr>
          <a:xfrm>
            <a:off x="6998694" y="5966768"/>
            <a:ext cx="1224968" cy="276995"/>
          </a:xfrm>
          <a:prstGeom prst="rect">
            <a:avLst/>
          </a:prstGeom>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eaLnBrk="1" hangingPunct="1"/>
            <a:r>
              <a:rPr lang="en-US" sz="1200" dirty="0">
                <a:solidFill>
                  <a:srgbClr val="000000"/>
                </a:solidFill>
              </a:rPr>
              <a:t>No-Client-State</a:t>
            </a:r>
          </a:p>
        </p:txBody>
      </p:sp>
      <p:sp>
        <p:nvSpPr>
          <p:cNvPr id="27" name="TextBox 26"/>
          <p:cNvSpPr txBox="1"/>
          <p:nvPr/>
        </p:nvSpPr>
        <p:spPr>
          <a:xfrm>
            <a:off x="1399217" y="6009525"/>
            <a:ext cx="1084706" cy="276995"/>
          </a:xfrm>
          <a:prstGeom prst="rect">
            <a:avLst/>
          </a:prstGeom>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eaLnBrk="1" hangingPunct="1"/>
            <a:r>
              <a:rPr lang="en-US" sz="1200" dirty="0">
                <a:solidFill>
                  <a:srgbClr val="000000"/>
                </a:solidFill>
                <a:latin typeface="Arial" pitchFamily="34" charset="0"/>
                <a:cs typeface="Arial" pitchFamily="34" charset="0"/>
              </a:rPr>
              <a:t>Client State</a:t>
            </a:r>
          </a:p>
        </p:txBody>
      </p:sp>
      <p:sp>
        <p:nvSpPr>
          <p:cNvPr id="28" name="TextBox 27"/>
          <p:cNvSpPr txBox="1">
            <a:spLocks noChangeArrowheads="1"/>
          </p:cNvSpPr>
          <p:nvPr/>
        </p:nvSpPr>
        <p:spPr bwMode="auto">
          <a:xfrm>
            <a:off x="1" y="4370732"/>
            <a:ext cx="1183532" cy="83099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algn="ctr"/>
            <a:r>
              <a:rPr lang="en-US" sz="1200" dirty="0" err="1" smtClean="0">
                <a:latin typeface="Arial" pitchFamily="34" charset="0"/>
              </a:rPr>
              <a:t>Acceso</a:t>
            </a:r>
            <a:r>
              <a:rPr lang="en-US" sz="1200" dirty="0" smtClean="0">
                <a:latin typeface="Arial" pitchFamily="34" charset="0"/>
              </a:rPr>
              <a:t> </a:t>
            </a:r>
            <a:r>
              <a:rPr lang="en-US" sz="1200" dirty="0" err="1" smtClean="0">
                <a:latin typeface="Arial" pitchFamily="34" charset="0"/>
              </a:rPr>
              <a:t>limitado</a:t>
            </a:r>
            <a:r>
              <a:rPr lang="en-US" sz="1200" dirty="0" smtClean="0">
                <a:latin typeface="Arial" pitchFamily="34" charset="0"/>
              </a:rPr>
              <a:t> con control granular</a:t>
            </a:r>
            <a:endParaRPr lang="en-US" sz="1200" dirty="0">
              <a:latin typeface="Arial" pitchFamily="34" charset="0"/>
            </a:endParaRPr>
          </a:p>
        </p:txBody>
      </p:sp>
      <p:sp>
        <p:nvSpPr>
          <p:cNvPr id="24" name="Rectangle 23"/>
          <p:cNvSpPr/>
          <p:nvPr/>
        </p:nvSpPr>
        <p:spPr>
          <a:xfrm>
            <a:off x="5889563" y="1289129"/>
            <a:ext cx="2859009" cy="528350"/>
          </a:xfrm>
          <a:prstGeom prst="rect">
            <a:avLst/>
          </a:prstGeom>
          <a:gradFill>
            <a:gsLst>
              <a:gs pos="0">
                <a:srgbClr val="5E9EFF"/>
              </a:gs>
              <a:gs pos="39999">
                <a:srgbClr val="85C2FF"/>
              </a:gs>
              <a:gs pos="70000">
                <a:srgbClr val="C4D6EB"/>
              </a:gs>
              <a:gs pos="100000">
                <a:srgbClr val="FFEBFA"/>
              </a:gs>
            </a:gsLst>
            <a:lin ang="5400000" scaled="0"/>
          </a:gradFill>
          <a:effectLst>
            <a:glow rad="101600">
              <a:schemeClr val="accent2">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none" lIns="91436" tIns="45718" rIns="91436" bIns="45718">
            <a:spAutoFit/>
          </a:bodyPr>
          <a:lstStyle/>
          <a:p>
            <a:pPr algn="ctr">
              <a:defRPr/>
            </a:pPr>
            <a:r>
              <a:rPr lang="en-US" sz="2800" kern="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rPr>
              <a:t>TS+TS Gateway</a:t>
            </a:r>
            <a:endParaRPr lang="en-US" sz="2800" kern="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a:endParaRPr>
          </a:p>
        </p:txBody>
      </p:sp>
      <p:sp>
        <p:nvSpPr>
          <p:cNvPr id="32" name="Down Arrow 31"/>
          <p:cNvSpPr/>
          <p:nvPr/>
        </p:nvSpPr>
        <p:spPr bwMode="auto">
          <a:xfrm rot="1451726">
            <a:off x="6818221" y="1784905"/>
            <a:ext cx="371475" cy="1802696"/>
          </a:xfrm>
          <a:prstGeom prst="downArrow">
            <a:avLst>
              <a:gd name="adj1" fmla="val 50000"/>
              <a:gd name="adj2" fmla="val 50000"/>
            </a:avLst>
          </a:prstGeom>
          <a:solidFill>
            <a:schemeClr val="accent6">
              <a:lumMod val="60000"/>
              <a:lumOff val="40000"/>
            </a:schemeClr>
          </a:solidFill>
          <a:ln w="12700" cap="flat" cmpd="sng" algn="ctr">
            <a:solidFill>
              <a:schemeClr val="folHlink"/>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363"/>
            <a:endParaRPr lang="en-US" b="1" dirty="0" smtClean="0"/>
          </a:p>
        </p:txBody>
      </p:sp>
      <p:sp>
        <p:nvSpPr>
          <p:cNvPr id="25" name="Picture 30"/>
          <p:cNvSpPr>
            <a:spLocks noChangeArrowheads="1"/>
          </p:cNvSpPr>
          <p:nvPr/>
        </p:nvSpPr>
        <p:spPr bwMode="auto">
          <a:xfrm>
            <a:off x="1357290" y="3429000"/>
            <a:ext cx="6933414" cy="1676467"/>
          </a:xfrm>
          <a:prstGeom prst="ellipse">
            <a:avLst/>
          </a:prstGeom>
          <a:solidFill>
            <a:schemeClr val="accent4">
              <a:lumMod val="60000"/>
              <a:lumOff val="40000"/>
              <a:alpha val="16000"/>
            </a:schemeClr>
          </a:solidFill>
          <a:ln>
            <a:prstDash val="dash"/>
            <a:headEnd type="none" w="med" len="med"/>
            <a:tailEnd type="none" w="med" len="med"/>
          </a:ln>
          <a:effectLst>
            <a:glow rad="101600">
              <a:schemeClr val="accent2">
                <a:satMod val="175000"/>
                <a:alpha val="40000"/>
              </a:schemeClr>
            </a:glow>
          </a:effectLst>
          <a:scene3d>
            <a:camera prst="orthographicFront"/>
            <a:lightRig rig="threePt" dir="t"/>
          </a:scene3d>
          <a:sp3d prstMaterial="legacyWireframe">
            <a:bevelT w="139700" h="101600" prst="cross"/>
            <a:bevelB prst="slope"/>
          </a:sp3d>
        </p:spPr>
        <p:style>
          <a:lnRef idx="2">
            <a:schemeClr val="dk1"/>
          </a:lnRef>
          <a:fillRef idx="1">
            <a:schemeClr val="lt1"/>
          </a:fillRef>
          <a:effectRef idx="0">
            <a:schemeClr val="dk1"/>
          </a:effectRef>
          <a:fontRef idx="minor">
            <a:schemeClr val="dk1"/>
          </a:fontRef>
        </p:style>
        <p:txBody>
          <a:bodyPr wrap="none" lIns="91436" tIns="45718" rIns="91436" bIns="45718" anchor="ctr"/>
          <a:lstStyle/>
          <a:p>
            <a:pPr algn="ctr">
              <a:defRPr/>
            </a:pPr>
            <a:endParaRPr lang="en-US" sz="6000"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ndParaRPr>
          </a:p>
        </p:txBody>
      </p:sp>
      <p:sp>
        <p:nvSpPr>
          <p:cNvPr id="20484" name="Straight Connector 19459"/>
          <p:cNvSpPr>
            <a:spLocks noChangeShapeType="1"/>
          </p:cNvSpPr>
          <p:nvPr/>
        </p:nvSpPr>
        <p:spPr bwMode="auto">
          <a:xfrm>
            <a:off x="1286493" y="2845572"/>
            <a:ext cx="7352805" cy="49480"/>
          </a:xfrm>
          <a:prstGeom prst="line">
            <a:avLst/>
          </a:prstGeom>
          <a:noFill/>
          <a:ln w="47625" cmpd="sng" algn="ctr">
            <a:solidFill>
              <a:schemeClr val="bg2"/>
            </a:solidFill>
            <a:prstDash val="dashDot"/>
            <a:round/>
            <a:headEnd/>
            <a:tailEnd/>
          </a:ln>
        </p:spPr>
        <p:txBody>
          <a:bodyPr lIns="91436" tIns="45718" rIns="91436" bIns="45718"/>
          <a:lstStyle/>
          <a:p>
            <a:endParaRPr lang="en-US"/>
          </a:p>
        </p:txBody>
      </p:sp>
      <p:sp>
        <p:nvSpPr>
          <p:cNvPr id="20485" name="Straight Connector 19460"/>
          <p:cNvSpPr>
            <a:spLocks noChangeShapeType="1"/>
          </p:cNvSpPr>
          <p:nvPr/>
        </p:nvSpPr>
        <p:spPr bwMode="auto">
          <a:xfrm flipH="1">
            <a:off x="4611584" y="788996"/>
            <a:ext cx="54079" cy="4372264"/>
          </a:xfrm>
          <a:prstGeom prst="line">
            <a:avLst/>
          </a:prstGeom>
          <a:noFill/>
          <a:ln w="47625" algn="ctr">
            <a:solidFill>
              <a:schemeClr val="bg2"/>
            </a:solidFill>
            <a:prstDash val="dash"/>
            <a:round/>
            <a:headEnd/>
            <a:tailEnd/>
          </a:ln>
        </p:spPr>
        <p:txBody>
          <a:bodyPr lIns="91436" tIns="45718" rIns="91436" bIns="45718"/>
          <a:lstStyle/>
          <a:p>
            <a:endParaRPr lang="en-US" dirty="0"/>
          </a:p>
        </p:txBody>
      </p:sp>
      <p:sp>
        <p:nvSpPr>
          <p:cNvPr id="30" name="29 Título"/>
          <p:cNvSpPr>
            <a:spLocks noGrp="1"/>
          </p:cNvSpPr>
          <p:nvPr>
            <p:ph type="title"/>
          </p:nvPr>
        </p:nvSpPr>
        <p:spPr>
          <a:xfrm>
            <a:off x="357158" y="142852"/>
            <a:ext cx="8382000" cy="665162"/>
          </a:xfrm>
        </p:spPr>
        <p:txBody>
          <a:bodyPr/>
          <a:lstStyle/>
          <a:p>
            <a:r>
              <a:rPr lang="es-ES" dirty="0" err="1" smtClean="0"/>
              <a:t>Compartativa</a:t>
            </a:r>
            <a:r>
              <a:rPr lang="es-ES" dirty="0" smtClean="0"/>
              <a:t> de Soluciones</a:t>
            </a:r>
            <a:endParaRPr lang="es-ES" dirty="0"/>
          </a:p>
        </p:txBody>
      </p:sp>
    </p:spTree>
    <p:custDataLst>
      <p:tags r:id="rId1"/>
    </p:custDataLst>
  </p:cSld>
  <p:clrMapOvr>
    <a:masterClrMapping/>
  </p:clrMapOvr>
  <p:transition advTm="2567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box(in)">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box(in)">
                                      <p:cBhvr>
                                        <p:cTn id="17" dur="500"/>
                                        <p:tgtEl>
                                          <p:spTgt spid="204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box(in)">
                                      <p:cBhvr>
                                        <p:cTn id="22" dur="500"/>
                                        <p:tgtEl>
                                          <p:spTgt spid="205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000" y="230188"/>
            <a:ext cx="8382000" cy="1329595"/>
          </a:xfrm>
        </p:spPr>
        <p:txBody>
          <a:bodyPr/>
          <a:lstStyle/>
          <a:p>
            <a:r>
              <a:rPr lang="es-ES" dirty="0" smtClean="0"/>
              <a:t>Mejoras frente a soluciones VPN</a:t>
            </a:r>
            <a:br>
              <a:rPr lang="es-ES" dirty="0" smtClean="0"/>
            </a:br>
            <a:endParaRPr lang="es-ES" dirty="0"/>
          </a:p>
        </p:txBody>
      </p:sp>
      <p:sp>
        <p:nvSpPr>
          <p:cNvPr id="5" name="4 Marcador de texto"/>
          <p:cNvSpPr>
            <a:spLocks noGrp="1"/>
          </p:cNvSpPr>
          <p:nvPr>
            <p:ph type="body" sz="quarter" idx="10"/>
          </p:nvPr>
        </p:nvSpPr>
        <p:spPr>
          <a:xfrm>
            <a:off x="428596" y="1214422"/>
            <a:ext cx="8429684" cy="4038029"/>
          </a:xfrm>
        </p:spPr>
        <p:txBody>
          <a:bodyPr/>
          <a:lstStyle/>
          <a:p>
            <a:r>
              <a:rPr lang="es-ES" dirty="0" smtClean="0"/>
              <a:t>Los usuarios pueden acceder las aplicaciones corporativas y los equipos corporativos desde el navegador de Internet</a:t>
            </a:r>
          </a:p>
          <a:p>
            <a:r>
              <a:rPr lang="es-ES" dirty="0" smtClean="0"/>
              <a:t>Amistoso con equipos de Casa </a:t>
            </a:r>
          </a:p>
          <a:p>
            <a:r>
              <a:rPr lang="es-ES" dirty="0" smtClean="0"/>
              <a:t>Cruza firewalls y </a:t>
            </a:r>
            <a:r>
              <a:rPr lang="es-ES" dirty="0" err="1" smtClean="0"/>
              <a:t>NATs</a:t>
            </a:r>
            <a:r>
              <a:rPr lang="es-ES" dirty="0" smtClean="0"/>
              <a:t> (w/ HTTPS:443)</a:t>
            </a:r>
          </a:p>
          <a:p>
            <a:r>
              <a:rPr lang="es-ES" dirty="0" smtClean="0"/>
              <a:t>Control de acceso granular en el perímetro</a:t>
            </a:r>
          </a:p>
          <a:p>
            <a:r>
              <a:rPr lang="es-ES" dirty="0" smtClean="0"/>
              <a:t>Políticas de Autorización de Conexión</a:t>
            </a:r>
          </a:p>
          <a:p>
            <a:r>
              <a:rPr lang="es-ES" dirty="0" smtClean="0"/>
              <a:t>Políticas de Autorización a Recursos (RAP)</a:t>
            </a:r>
            <a:endParaRPr lang="es-E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9|42.8|113.2|82.4|89.7"/>
</p:tagLst>
</file>

<file path=ppt/tags/tag3.xml><?xml version="1.0" encoding="utf-8"?>
<p:tagLst xmlns:a="http://schemas.openxmlformats.org/drawingml/2006/main" xmlns:r="http://schemas.openxmlformats.org/officeDocument/2006/relationships" xmlns:p="http://schemas.openxmlformats.org/presentationml/2006/main">
  <p:tag name="TIMING" val="|8.3|30.3|110.9|82.7"/>
</p:tagLst>
</file>

<file path=ppt/tags/tag4.xml><?xml version="1.0" encoding="utf-8"?>
<p:tagLst xmlns:a="http://schemas.openxmlformats.org/drawingml/2006/main" xmlns:r="http://schemas.openxmlformats.org/officeDocument/2006/relationships" xmlns:p="http://schemas.openxmlformats.org/presentationml/2006/main">
  <p:tag name="TIMING" val="|108.5|14.2|45.5|27.1|34.3"/>
</p:tagLst>
</file>

<file path=ppt/tags/tag5.xml><?xml version="1.0" encoding="utf-8"?>
<p:tagLst xmlns:a="http://schemas.openxmlformats.org/drawingml/2006/main" xmlns:r="http://schemas.openxmlformats.org/officeDocument/2006/relationships" xmlns:p="http://schemas.openxmlformats.org/presentationml/2006/main">
  <p:tag name="TIMING" val="|28.9|89.9"/>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3259</TotalTime>
  <Words>1686</Words>
  <Application>Microsoft Office PowerPoint</Application>
  <PresentationFormat>On-screen Show (4:3)</PresentationFormat>
  <Paragraphs>367</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WebCastW2K8</vt:lpstr>
      <vt:lpstr>Clip</vt:lpstr>
      <vt:lpstr>Visio</vt:lpstr>
      <vt:lpstr>Acceso Seguro con Terminal Server Gateway</vt:lpstr>
      <vt:lpstr>Agenda</vt:lpstr>
      <vt:lpstr>Nuevas Capacidades de Terminal Server</vt:lpstr>
      <vt:lpstr>Resumen de Sub-Roles TS en Windows Server 2008</vt:lpstr>
      <vt:lpstr>Introducción</vt:lpstr>
      <vt:lpstr>TS Web Access vs TS Gateway</vt:lpstr>
      <vt:lpstr>Enunciado del Problema</vt:lpstr>
      <vt:lpstr>Compartativa de Soluciones</vt:lpstr>
      <vt:lpstr>Mejoras frente a soluciones VPN </vt:lpstr>
      <vt:lpstr>TS Gateway Remote Access</vt:lpstr>
      <vt:lpstr>TS Gateway Con TS Web Access</vt:lpstr>
      <vt:lpstr>Arquitectura TS Gateway</vt:lpstr>
      <vt:lpstr>Seguridad Fuerte</vt:lpstr>
      <vt:lpstr>Despliegue Instalación</vt:lpstr>
      <vt:lpstr>Slide 15</vt:lpstr>
      <vt:lpstr>Planificación para Despliegue</vt:lpstr>
      <vt:lpstr>Planificación para Despliegue</vt:lpstr>
      <vt:lpstr>Planificación para el despliegue Clientes</vt:lpstr>
      <vt:lpstr>Slide 19</vt:lpstr>
      <vt:lpstr>Otros trucos….</vt:lpstr>
      <vt:lpstr>Slide 21</vt:lpstr>
      <vt:lpstr>Recursos</vt:lpstr>
      <vt:lpstr>Recursos Presenciales-Hands on Labs   http://www.microsoft.com/spain/seminarios/hol.mspx  </vt:lpstr>
      <vt:lpstr>Recursos Virtuales-Virtual Labs  http://technet.microsoft.com/en-us/windowsserver/2008/bb512925.aspx  </vt:lpstr>
      <vt:lpstr>Recursos TechNet</vt:lpstr>
      <vt:lpstr>Recursos TechNet</vt:lpstr>
      <vt:lpstr>Slide 27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TechReady 5</dc:subject>
  <dc:creator>José Parada Gimeno</dc:creator>
  <dc:description>Template design: Joepan
Formatting:
Event Date: July 23-27, 2007
Event Location: Seattle, Wa
Audience:</dc:description>
  <cp:lastModifiedBy>Javier Rama del Castillo</cp:lastModifiedBy>
  <cp:revision>68</cp:revision>
  <dcterms:created xsi:type="dcterms:W3CDTF">2007-08-08T06:36:04Z</dcterms:created>
  <dcterms:modified xsi:type="dcterms:W3CDTF">2007-09-21T07:51:10Z</dcterms:modified>
</cp:coreProperties>
</file>