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Default Extension="xlsx" ContentType="application/vnd.openxmlformats-officedocument.spreadsheetml.sheet"/>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Default Extension="emf" ContentType="image/x-emf"/>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tags/tag1.xml" ContentType="application/vnd.openxmlformats-officedocument.presentationml.tags+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notesSlides/notesSlide18.xml" ContentType="application/vnd.openxmlformats-officedocument.presentationml.notes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0"/>
  </p:notesMasterIdLst>
  <p:sldIdLst>
    <p:sldId id="257" r:id="rId2"/>
    <p:sldId id="290" r:id="rId3"/>
    <p:sldId id="325" r:id="rId4"/>
    <p:sldId id="342" r:id="rId5"/>
    <p:sldId id="343" r:id="rId6"/>
    <p:sldId id="344" r:id="rId7"/>
    <p:sldId id="345" r:id="rId8"/>
    <p:sldId id="346" r:id="rId9"/>
    <p:sldId id="347" r:id="rId10"/>
    <p:sldId id="348" r:id="rId11"/>
    <p:sldId id="349" r:id="rId12"/>
    <p:sldId id="350" r:id="rId13"/>
    <p:sldId id="351" r:id="rId14"/>
    <p:sldId id="352" r:id="rId15"/>
    <p:sldId id="353" r:id="rId16"/>
    <p:sldId id="354" r:id="rId17"/>
    <p:sldId id="355" r:id="rId18"/>
    <p:sldId id="340" r:id="rId19"/>
    <p:sldId id="291" r:id="rId20"/>
    <p:sldId id="258" r:id="rId21"/>
    <p:sldId id="265" r:id="rId22"/>
    <p:sldId id="264" r:id="rId23"/>
    <p:sldId id="261" r:id="rId24"/>
    <p:sldId id="262" r:id="rId25"/>
    <p:sldId id="263" r:id="rId26"/>
    <p:sldId id="297" r:id="rId27"/>
    <p:sldId id="299" r:id="rId28"/>
    <p:sldId id="301" r:id="rId29"/>
    <p:sldId id="302" r:id="rId30"/>
    <p:sldId id="303" r:id="rId31"/>
    <p:sldId id="304" r:id="rId32"/>
    <p:sldId id="305" r:id="rId33"/>
    <p:sldId id="308" r:id="rId34"/>
    <p:sldId id="309" r:id="rId35"/>
    <p:sldId id="310" r:id="rId36"/>
    <p:sldId id="311" r:id="rId37"/>
    <p:sldId id="312" r:id="rId38"/>
    <p:sldId id="313" r:id="rId39"/>
    <p:sldId id="314" r:id="rId40"/>
    <p:sldId id="315" r:id="rId41"/>
    <p:sldId id="316" r:id="rId42"/>
    <p:sldId id="298" r:id="rId43"/>
    <p:sldId id="274" r:id="rId44"/>
    <p:sldId id="266" r:id="rId45"/>
    <p:sldId id="275" r:id="rId46"/>
    <p:sldId id="269" r:id="rId47"/>
    <p:sldId id="268" r:id="rId48"/>
    <p:sldId id="280" r:id="rId49"/>
    <p:sldId id="271" r:id="rId50"/>
    <p:sldId id="281" r:id="rId51"/>
    <p:sldId id="272" r:id="rId52"/>
    <p:sldId id="277" r:id="rId53"/>
    <p:sldId id="276" r:id="rId54"/>
    <p:sldId id="278" r:id="rId55"/>
    <p:sldId id="279" r:id="rId56"/>
    <p:sldId id="293" r:id="rId57"/>
    <p:sldId id="294" r:id="rId58"/>
    <p:sldId id="296" r:id="rId59"/>
    <p:sldId id="318" r:id="rId60"/>
    <p:sldId id="319" r:id="rId61"/>
    <p:sldId id="320" r:id="rId62"/>
    <p:sldId id="321" r:id="rId63"/>
    <p:sldId id="322" r:id="rId64"/>
    <p:sldId id="323" r:id="rId65"/>
    <p:sldId id="324" r:id="rId66"/>
    <p:sldId id="273" r:id="rId67"/>
    <p:sldId id="356" r:id="rId68"/>
    <p:sldId id="267" r:id="rId69"/>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20855" autoAdjust="0"/>
    <p:restoredTop sz="77411" autoAdjust="0"/>
  </p:normalViewPr>
  <p:slideViewPr>
    <p:cSldViewPr>
      <p:cViewPr varScale="1">
        <p:scale>
          <a:sx n="87" d="100"/>
          <a:sy n="87" d="100"/>
        </p:scale>
        <p:origin x="-732" y="-84"/>
      </p:cViewPr>
      <p:guideLst>
        <p:guide orient="horz" pos="2160"/>
        <p:guide pos="2880"/>
      </p:guideLst>
    </p:cSldViewPr>
  </p:slideViewPr>
  <p:outlineViewPr>
    <p:cViewPr>
      <p:scale>
        <a:sx n="33" d="100"/>
        <a:sy n="33" d="100"/>
      </p:scale>
      <p:origin x="0" y="14976"/>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1" Type="http://schemas.openxmlformats.org/officeDocument/2006/relationships/package" Target="../embeddings/Hoja_de_c_lculo_de_Microsoft_Office_Excel1.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s-ES"/>
  <c:chart>
    <c:autoTitleDeleted val="1"/>
    <c:view3D>
      <c:rotX val="30"/>
      <c:rotY val="170"/>
      <c:perspective val="20"/>
    </c:view3D>
    <c:plotArea>
      <c:layout>
        <c:manualLayout>
          <c:layoutTarget val="inner"/>
          <c:xMode val="edge"/>
          <c:yMode val="edge"/>
          <c:x val="7.8725492323137511E-2"/>
          <c:y val="3.1320391887155366E-2"/>
          <c:w val="0.9212745076768627"/>
          <c:h val="0.9138689223103228"/>
        </c:manualLayout>
      </c:layout>
      <c:pie3DChart>
        <c:varyColors val="1"/>
        <c:ser>
          <c:idx val="0"/>
          <c:order val="0"/>
          <c:tx>
            <c:strRef>
              <c:f>Sheet1!$B$1</c:f>
              <c:strCache>
                <c:ptCount val="1"/>
                <c:pt idx="0">
                  <c:v>Column1</c:v>
                </c:pt>
              </c:strCache>
            </c:strRef>
          </c:tx>
          <c:dPt>
            <c:idx val="0"/>
            <c:spPr>
              <a:gradFill flip="none" rotWithShape="1">
                <a:gsLst>
                  <a:gs pos="0">
                    <a:srgbClr val="FBEAC7"/>
                  </a:gs>
                  <a:gs pos="17999">
                    <a:srgbClr val="FEE7F2"/>
                  </a:gs>
                  <a:gs pos="36000">
                    <a:srgbClr val="FAC77D"/>
                  </a:gs>
                  <a:gs pos="61000">
                    <a:srgbClr val="FBA97D"/>
                  </a:gs>
                  <a:gs pos="82001">
                    <a:srgbClr val="FBD49C"/>
                  </a:gs>
                  <a:gs pos="100000">
                    <a:srgbClr val="FEE7F2"/>
                  </a:gs>
                </a:gsLst>
                <a:lin ang="5400000" scaled="0"/>
                <a:tileRect r="-100000" b="-100000"/>
              </a:gradFill>
            </c:spPr>
          </c:dPt>
          <c:dPt>
            <c:idx val="1"/>
            <c:spPr>
              <a:solidFill>
                <a:srgbClr val="FF0000"/>
              </a:solidFill>
            </c:spPr>
          </c:dPt>
          <c:dPt>
            <c:idx val="2"/>
            <c:spPr>
              <a:gradFill flip="none" rotWithShape="1">
                <a:gsLst>
                  <a:gs pos="0">
                    <a:srgbClr val="000000"/>
                  </a:gs>
                  <a:gs pos="39999">
                    <a:srgbClr val="0A128C"/>
                  </a:gs>
                  <a:gs pos="70000">
                    <a:srgbClr val="181CC7"/>
                  </a:gs>
                  <a:gs pos="88000">
                    <a:srgbClr val="7005D4"/>
                  </a:gs>
                  <a:gs pos="100000">
                    <a:srgbClr val="8C3D91"/>
                  </a:gs>
                </a:gsLst>
                <a:lin ang="5400000" scaled="0"/>
                <a:tileRect r="-100000" b="-100000"/>
              </a:gradFill>
            </c:spPr>
          </c:dPt>
          <c:cat>
            <c:strRef>
              <c:f>Sheet1!$A$2:$A$4</c:f>
              <c:strCache>
                <c:ptCount val="3"/>
                <c:pt idx="0">
                  <c:v>Win OS</c:v>
                </c:pt>
                <c:pt idx="1">
                  <c:v>Meta</c:v>
                </c:pt>
                <c:pt idx="2">
                  <c:v>Active</c:v>
                </c:pt>
              </c:strCache>
            </c:strRef>
          </c:cat>
          <c:val>
            <c:numRef>
              <c:f>Sheet1!$B$2:$B$4</c:f>
              <c:numCache>
                <c:formatCode>General</c:formatCode>
                <c:ptCount val="3"/>
                <c:pt idx="0">
                  <c:v>40</c:v>
                </c:pt>
                <c:pt idx="1">
                  <c:v>1</c:v>
                </c:pt>
                <c:pt idx="2">
                  <c:v>6</c:v>
                </c:pt>
              </c:numCache>
            </c:numRef>
          </c:val>
        </c:ser>
      </c:pie3DChart>
    </c:plotArea>
    <c:plotVisOnly val="1"/>
  </c:chart>
  <c:spPr>
    <a:noFill/>
    <a:effectLst>
      <a:outerShdw blurRad="50800" dist="38100" dir="2700000" algn="tl" rotWithShape="0">
        <a:prstClr val="black">
          <a:alpha val="40000"/>
        </a:prstClr>
      </a:outerShdw>
    </a:effectLst>
    <a:scene3d>
      <a:camera prst="orthographicFront"/>
      <a:lightRig rig="threePt" dir="t"/>
    </a:scene3d>
    <a:sp3d prstMaterial="plastic"/>
  </c:spPr>
  <c:txPr>
    <a:bodyPr/>
    <a:lstStyle/>
    <a:p>
      <a:pPr>
        <a:defRPr sz="1800"/>
      </a:pPr>
      <a:endParaRPr lang="es-ES"/>
    </a:p>
  </c:txPr>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7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4.emf"/></Relationships>
</file>

<file path=ppt/drawings/_rels/vmlDrawing4.vml.rels><?xml version="1.0" encoding="UTF-8" standalone="yes"?>
<Relationships xmlns="http://schemas.openxmlformats.org/package/2006/relationships"><Relationship Id="rId8" Type="http://schemas.openxmlformats.org/officeDocument/2006/relationships/image" Target="../media/image113.emf"/><Relationship Id="rId3" Type="http://schemas.openxmlformats.org/officeDocument/2006/relationships/image" Target="../media/image108.emf"/><Relationship Id="rId7" Type="http://schemas.openxmlformats.org/officeDocument/2006/relationships/image" Target="../media/image112.emf"/><Relationship Id="rId2" Type="http://schemas.openxmlformats.org/officeDocument/2006/relationships/image" Target="../media/image107.emf"/><Relationship Id="rId1" Type="http://schemas.openxmlformats.org/officeDocument/2006/relationships/image" Target="../media/image106.emf"/><Relationship Id="rId6" Type="http://schemas.openxmlformats.org/officeDocument/2006/relationships/image" Target="../media/image111.emf"/><Relationship Id="rId5" Type="http://schemas.openxmlformats.org/officeDocument/2006/relationships/image" Target="../media/image110.emf"/><Relationship Id="rId4" Type="http://schemas.openxmlformats.org/officeDocument/2006/relationships/image" Target="../media/image10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ADC2E62-73E6-4C8A-84C4-8CC8FA6121F1}" type="datetimeFigureOut">
              <a:rPr lang="es-ES" smtClean="0"/>
              <a:pPr/>
              <a:t>08/11/2007</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5B7CB39-4634-4C95-9952-D1AA16AC1197}" type="slidenum">
              <a:rPr lang="es-ES" smtClean="0"/>
              <a:pPr/>
              <a:t>‹Nº›</a:t>
            </a:fld>
            <a:endParaRPr lang="es-E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dirty="0"/>
          </a:p>
        </p:txBody>
      </p:sp>
      <p:sp>
        <p:nvSpPr>
          <p:cNvPr id="4" name="Slide Number Placeholder 3"/>
          <p:cNvSpPr>
            <a:spLocks noGrp="1"/>
          </p:cNvSpPr>
          <p:nvPr>
            <p:ph type="sldNum" sz="quarter" idx="10"/>
          </p:nvPr>
        </p:nvSpPr>
        <p:spPr/>
        <p:txBody>
          <a:bodyPr/>
          <a:lstStyle/>
          <a:p>
            <a:fld id="{7FC6779C-9B0A-4568-A9B1-21C3A6F45572}" type="slidenum">
              <a:rPr lang="es-ES" smtClean="0"/>
              <a:pPr/>
              <a:t>3</a:t>
            </a:fld>
            <a:endParaRPr lang="es-E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dirty="0"/>
          </a:p>
        </p:txBody>
      </p:sp>
      <p:sp>
        <p:nvSpPr>
          <p:cNvPr id="4" name="Slide Number Placeholder 3"/>
          <p:cNvSpPr>
            <a:spLocks noGrp="1"/>
          </p:cNvSpPr>
          <p:nvPr>
            <p:ph type="sldNum" sz="quarter" idx="10"/>
          </p:nvPr>
        </p:nvSpPr>
        <p:spPr/>
        <p:txBody>
          <a:bodyPr/>
          <a:lstStyle/>
          <a:p>
            <a:fld id="{7FC6779C-9B0A-4568-A9B1-21C3A6F45572}" type="slidenum">
              <a:rPr lang="es-ES" smtClean="0"/>
              <a:pPr/>
              <a:t>12</a:t>
            </a:fld>
            <a:endParaRPr lang="es-E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dirty="0"/>
          </a:p>
        </p:txBody>
      </p:sp>
      <p:sp>
        <p:nvSpPr>
          <p:cNvPr id="4" name="Slide Number Placeholder 3"/>
          <p:cNvSpPr>
            <a:spLocks noGrp="1"/>
          </p:cNvSpPr>
          <p:nvPr>
            <p:ph type="sldNum" sz="quarter" idx="10"/>
          </p:nvPr>
        </p:nvSpPr>
        <p:spPr/>
        <p:txBody>
          <a:bodyPr/>
          <a:lstStyle/>
          <a:p>
            <a:fld id="{7FC6779C-9B0A-4568-A9B1-21C3A6F45572}" type="slidenum">
              <a:rPr lang="es-ES" smtClean="0"/>
              <a:pPr/>
              <a:t>13</a:t>
            </a:fld>
            <a:endParaRPr lang="es-E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dirty="0"/>
          </a:p>
        </p:txBody>
      </p:sp>
      <p:sp>
        <p:nvSpPr>
          <p:cNvPr id="4" name="Slide Number Placeholder 3"/>
          <p:cNvSpPr>
            <a:spLocks noGrp="1"/>
          </p:cNvSpPr>
          <p:nvPr>
            <p:ph type="sldNum" sz="quarter" idx="10"/>
          </p:nvPr>
        </p:nvSpPr>
        <p:spPr/>
        <p:txBody>
          <a:bodyPr/>
          <a:lstStyle/>
          <a:p>
            <a:fld id="{7FC6779C-9B0A-4568-A9B1-21C3A6F45572}" type="slidenum">
              <a:rPr lang="es-ES" smtClean="0"/>
              <a:pPr/>
              <a:t>14</a:t>
            </a:fld>
            <a:endParaRPr lang="es-E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dirty="0"/>
          </a:p>
        </p:txBody>
      </p:sp>
      <p:sp>
        <p:nvSpPr>
          <p:cNvPr id="4" name="Slide Number Placeholder 3"/>
          <p:cNvSpPr>
            <a:spLocks noGrp="1"/>
          </p:cNvSpPr>
          <p:nvPr>
            <p:ph type="sldNum" sz="quarter" idx="10"/>
          </p:nvPr>
        </p:nvSpPr>
        <p:spPr/>
        <p:txBody>
          <a:bodyPr/>
          <a:lstStyle/>
          <a:p>
            <a:fld id="{7FC6779C-9B0A-4568-A9B1-21C3A6F45572}" type="slidenum">
              <a:rPr lang="es-ES" smtClean="0"/>
              <a:pPr/>
              <a:t>15</a:t>
            </a:fld>
            <a:endParaRPr lang="es-E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dirty="0"/>
          </a:p>
        </p:txBody>
      </p:sp>
      <p:sp>
        <p:nvSpPr>
          <p:cNvPr id="4" name="Slide Number Placeholder 3"/>
          <p:cNvSpPr>
            <a:spLocks noGrp="1"/>
          </p:cNvSpPr>
          <p:nvPr>
            <p:ph type="sldNum" sz="quarter" idx="10"/>
          </p:nvPr>
        </p:nvSpPr>
        <p:spPr/>
        <p:txBody>
          <a:bodyPr/>
          <a:lstStyle/>
          <a:p>
            <a:fld id="{7FC6779C-9B0A-4568-A9B1-21C3A6F45572}" type="slidenum">
              <a:rPr lang="es-ES" smtClean="0"/>
              <a:pPr/>
              <a:t>16</a:t>
            </a:fld>
            <a:endParaRPr lang="es-E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dirty="0"/>
          </a:p>
        </p:txBody>
      </p:sp>
      <p:sp>
        <p:nvSpPr>
          <p:cNvPr id="4" name="Slide Number Placeholder 3"/>
          <p:cNvSpPr>
            <a:spLocks noGrp="1"/>
          </p:cNvSpPr>
          <p:nvPr>
            <p:ph type="sldNum" sz="quarter" idx="10"/>
          </p:nvPr>
        </p:nvSpPr>
        <p:spPr/>
        <p:txBody>
          <a:bodyPr/>
          <a:lstStyle/>
          <a:p>
            <a:fld id="{7FC6779C-9B0A-4568-A9B1-21C3A6F45572}" type="slidenum">
              <a:rPr lang="es-ES" smtClean="0"/>
              <a:pPr/>
              <a:t>17</a:t>
            </a:fld>
            <a:endParaRPr lang="es-E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dirty="0"/>
          </a:p>
        </p:txBody>
      </p:sp>
      <p:sp>
        <p:nvSpPr>
          <p:cNvPr id="4" name="Slide Number Placeholder 3"/>
          <p:cNvSpPr>
            <a:spLocks noGrp="1"/>
          </p:cNvSpPr>
          <p:nvPr>
            <p:ph type="sldNum" sz="quarter" idx="10"/>
          </p:nvPr>
        </p:nvSpPr>
        <p:spPr/>
        <p:txBody>
          <a:bodyPr/>
          <a:lstStyle/>
          <a:p>
            <a:fld id="{7FC6779C-9B0A-4568-A9B1-21C3A6F45572}" type="slidenum">
              <a:rPr lang="es-ES" smtClean="0"/>
              <a:pPr/>
              <a:t>18</a:t>
            </a:fld>
            <a:endParaRPr lang="es-E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21</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22</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48128"/>
          <p:cNvSpPr>
            <a:spLocks noGrp="1" noRot="1" noChangeAspect="1" noTextEdit="1"/>
          </p:cNvSpPr>
          <p:nvPr>
            <p:ph type="sldImg"/>
          </p:nvPr>
        </p:nvSpPr>
        <p:spPr>
          <a:noFill/>
          <a:ln cap="flat">
            <a:headEnd type="none" w="med" len="med"/>
            <a:tailEnd type="none" w="med" len="med"/>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dirty="0"/>
          </a:p>
        </p:txBody>
      </p:sp>
      <p:sp>
        <p:nvSpPr>
          <p:cNvPr id="4" name="Slide Number Placeholder 3"/>
          <p:cNvSpPr>
            <a:spLocks noGrp="1"/>
          </p:cNvSpPr>
          <p:nvPr>
            <p:ph type="sldNum" sz="quarter" idx="10"/>
          </p:nvPr>
        </p:nvSpPr>
        <p:spPr/>
        <p:txBody>
          <a:bodyPr/>
          <a:lstStyle/>
          <a:p>
            <a:fld id="{7FC6779C-9B0A-4568-A9B1-21C3A6F45572}" type="slidenum">
              <a:rPr lang="es-ES" smtClean="0"/>
              <a:pPr/>
              <a:t>4</a:t>
            </a:fld>
            <a:endParaRPr lang="es-E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pPr>
              <a:defRPr/>
            </a:pPr>
            <a:fld id="{3005F909-71BD-4B76-8400-6AA48DF1F760}" type="datetime8">
              <a:rPr lang="en-US" smtClean="0"/>
              <a:pPr>
                <a:defRPr/>
              </a:pPr>
              <a:t>11/8/2007 7:09 PM</a:t>
            </a:fld>
            <a:endParaRPr lang="en-US" dirty="0"/>
          </a:p>
        </p:txBody>
      </p:sp>
      <p:sp>
        <p:nvSpPr>
          <p:cNvPr id="5" name="Footer Placeholder 4"/>
          <p:cNvSpPr>
            <a:spLocks noGrp="1"/>
          </p:cNvSpPr>
          <p:nvPr>
            <p:ph type="ftr" sz="quarter" idx="11"/>
          </p:nvPr>
        </p:nvSpPr>
        <p:spPr/>
        <p:txBody>
          <a:bodyPr/>
          <a:lstStyle/>
          <a:p>
            <a:pPr>
              <a:defRPr/>
            </a:pPr>
            <a:r>
              <a:rPr lang="en-US" dirty="0" smtClean="0">
                <a:latin typeface="Arial" pitchFamily="34" charset="0"/>
              </a:rPr>
              <a:t>©2005 Microsoft Corporation. All rights reserved.</a:t>
            </a:r>
          </a:p>
          <a:p>
            <a:pPr>
              <a:defRPr/>
            </a:pPr>
            <a:r>
              <a:rPr lang="en-US" dirty="0" smtClean="0">
                <a:latin typeface="Arial" pitchFamily="34" charset="0"/>
              </a:rPr>
              <a:t>This presentation is for informational purposes only. Microsoft makes no warranties, express or implied, in this summary.</a:t>
            </a:r>
            <a:endParaRPr lang="en-US" dirty="0">
              <a:latin typeface="Arial" pitchFamily="34" charset="0"/>
            </a:endParaRPr>
          </a:p>
        </p:txBody>
      </p:sp>
      <p:sp>
        <p:nvSpPr>
          <p:cNvPr id="6" name="Slide Number Placeholder 5"/>
          <p:cNvSpPr>
            <a:spLocks noGrp="1"/>
          </p:cNvSpPr>
          <p:nvPr>
            <p:ph type="sldNum" sz="quarter" idx="12"/>
          </p:nvPr>
        </p:nvSpPr>
        <p:spPr/>
        <p:txBody>
          <a:bodyPr/>
          <a:lstStyle/>
          <a:p>
            <a:pPr>
              <a:defRPr/>
            </a:pPr>
            <a:fld id="{506184BD-E9A8-4851-8569-70664226EF99}" type="slidenum">
              <a:rPr lang="en-US" smtClean="0"/>
              <a:pPr>
                <a:defRPr/>
              </a:pPr>
              <a:t>33</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dirty="0"/>
          </a:p>
        </p:txBody>
      </p:sp>
      <p:sp>
        <p:nvSpPr>
          <p:cNvPr id="4" name="Slide Number Placeholder 3"/>
          <p:cNvSpPr>
            <a:spLocks noGrp="1"/>
          </p:cNvSpPr>
          <p:nvPr>
            <p:ph type="sldNum" sz="quarter" idx="10"/>
          </p:nvPr>
        </p:nvSpPr>
        <p:spPr/>
        <p:txBody>
          <a:bodyPr/>
          <a:lstStyle/>
          <a:p>
            <a:fld id="{D5B7CB39-4634-4C95-9952-D1AA16AC1197}" type="slidenum">
              <a:rPr lang="es-ES" smtClean="0"/>
              <a:pPr/>
              <a:t>36</a:t>
            </a:fld>
            <a:endParaRPr lang="es-E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dirty="0"/>
          </a:p>
        </p:txBody>
      </p:sp>
      <p:sp>
        <p:nvSpPr>
          <p:cNvPr id="4" name="Slide Number Placeholder 3"/>
          <p:cNvSpPr>
            <a:spLocks noGrp="1"/>
          </p:cNvSpPr>
          <p:nvPr>
            <p:ph type="sldNum" sz="quarter" idx="10"/>
          </p:nvPr>
        </p:nvSpPr>
        <p:spPr/>
        <p:txBody>
          <a:bodyPr/>
          <a:lstStyle/>
          <a:p>
            <a:fld id="{D5B7CB39-4634-4C95-9952-D1AA16AC1197}" type="slidenum">
              <a:rPr lang="es-ES" smtClean="0"/>
              <a:pPr/>
              <a:t>41</a:t>
            </a:fld>
            <a:endParaRPr lang="es-E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pPr>
              <a:defRPr/>
            </a:pPr>
            <a:endParaRPr lang="en-US"/>
          </a:p>
        </p:txBody>
      </p:sp>
      <p:sp>
        <p:nvSpPr>
          <p:cNvPr id="5" name="Date Placeholder 4"/>
          <p:cNvSpPr>
            <a:spLocks noGrp="1"/>
          </p:cNvSpPr>
          <p:nvPr>
            <p:ph type="dt" idx="11"/>
          </p:nvPr>
        </p:nvSpPr>
        <p:spPr/>
        <p:txBody>
          <a:bodyPr/>
          <a:lstStyle/>
          <a:p>
            <a:pPr>
              <a:defRPr/>
            </a:pPr>
            <a:fld id="{C3C4635B-98EE-428C-B6EF-95CCA2BE7061}" type="datetime8">
              <a:rPr lang="en-US" smtClean="0"/>
              <a:pPr>
                <a:defRPr/>
              </a:pPr>
              <a:t>11/8/2007 7:09 PM</a:t>
            </a:fld>
            <a:endParaRPr lang="en-US"/>
          </a:p>
        </p:txBody>
      </p:sp>
      <p:sp>
        <p:nvSpPr>
          <p:cNvPr id="6" name="Footer Placeholder 5"/>
          <p:cNvSpPr>
            <a:spLocks noGrp="1"/>
          </p:cNvSpPr>
          <p:nvPr>
            <p:ph type="ftr" sz="quarter" idx="12"/>
          </p:nvPr>
        </p:nvSpPr>
        <p:spPr/>
        <p:txBody>
          <a:bodyPr/>
          <a:lstStyle/>
          <a:p>
            <a:pPr>
              <a:defRPr/>
            </a:pPr>
            <a:r>
              <a:rPr lang="en-US" smtClean="0"/>
              <a:t>MICROSOFT CONFIDENTIAL</a:t>
            </a:r>
          </a:p>
          <a:p>
            <a:pPr>
              <a:defRPr/>
            </a:pPr>
            <a:r>
              <a:rPr lang="en-US" smtClean="0"/>
              <a:t>© 2006 Microsoft Corporation. All rights reserved. Microsoft, Windows, Windows Vista and other product names are or may be registered trademarks and/or trademarks in the U.S. and/or other countries.</a:t>
            </a:r>
          </a:p>
          <a:p>
            <a:pPr>
              <a:defRPr/>
            </a:pPr>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endParaRPr lang="en-US"/>
          </a:p>
        </p:txBody>
      </p:sp>
      <p:sp>
        <p:nvSpPr>
          <p:cNvPr id="7" name="Slide Number Placeholder 6"/>
          <p:cNvSpPr>
            <a:spLocks noGrp="1"/>
          </p:cNvSpPr>
          <p:nvPr>
            <p:ph type="sldNum" sz="quarter" idx="13"/>
          </p:nvPr>
        </p:nvSpPr>
        <p:spPr/>
        <p:txBody>
          <a:bodyPr/>
          <a:lstStyle/>
          <a:p>
            <a:pPr>
              <a:defRPr/>
            </a:pPr>
            <a:fld id="{62F57CB5-8FD9-4E2E-9A15-14A55E9D7157}" type="slidenum">
              <a:rPr lang="en-US" smtClean="0"/>
              <a:pPr>
                <a:defRPr/>
              </a:pPr>
              <a:t>46</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pPr>
              <a:defRPr/>
            </a:pPr>
            <a:endParaRPr lang="en-US"/>
          </a:p>
        </p:txBody>
      </p:sp>
      <p:sp>
        <p:nvSpPr>
          <p:cNvPr id="5" name="Date Placeholder 4"/>
          <p:cNvSpPr>
            <a:spLocks noGrp="1"/>
          </p:cNvSpPr>
          <p:nvPr>
            <p:ph type="dt" idx="11"/>
          </p:nvPr>
        </p:nvSpPr>
        <p:spPr/>
        <p:txBody>
          <a:bodyPr/>
          <a:lstStyle/>
          <a:p>
            <a:pPr>
              <a:defRPr/>
            </a:pPr>
            <a:fld id="{C3C4635B-98EE-428C-B6EF-95CCA2BE7061}" type="datetime8">
              <a:rPr lang="en-US" smtClean="0"/>
              <a:pPr>
                <a:defRPr/>
              </a:pPr>
              <a:t>11/8/2007 7:09 PM</a:t>
            </a:fld>
            <a:endParaRPr lang="en-US"/>
          </a:p>
        </p:txBody>
      </p:sp>
      <p:sp>
        <p:nvSpPr>
          <p:cNvPr id="6" name="Footer Placeholder 5"/>
          <p:cNvSpPr>
            <a:spLocks noGrp="1"/>
          </p:cNvSpPr>
          <p:nvPr>
            <p:ph type="ftr" sz="quarter" idx="12"/>
          </p:nvPr>
        </p:nvSpPr>
        <p:spPr/>
        <p:txBody>
          <a:bodyPr/>
          <a:lstStyle/>
          <a:p>
            <a:pPr>
              <a:defRPr/>
            </a:pPr>
            <a:r>
              <a:rPr lang="en-US" smtClean="0"/>
              <a:t>MICROSOFT CONFIDENTIAL</a:t>
            </a:r>
          </a:p>
          <a:p>
            <a:pPr>
              <a:defRPr/>
            </a:pPr>
            <a:r>
              <a:rPr lang="en-US" smtClean="0"/>
              <a:t>© 2006 Microsoft Corporation. All rights reserved. Microsoft, Windows, Windows Vista and other product names are or may be registered trademarks and/or trademarks in the U.S. and/or other countries.</a:t>
            </a:r>
          </a:p>
          <a:p>
            <a:pPr>
              <a:defRPr/>
            </a:pPr>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endParaRPr lang="en-US"/>
          </a:p>
        </p:txBody>
      </p:sp>
      <p:sp>
        <p:nvSpPr>
          <p:cNvPr id="7" name="Slide Number Placeholder 6"/>
          <p:cNvSpPr>
            <a:spLocks noGrp="1"/>
          </p:cNvSpPr>
          <p:nvPr>
            <p:ph type="sldNum" sz="quarter" idx="13"/>
          </p:nvPr>
        </p:nvSpPr>
        <p:spPr/>
        <p:txBody>
          <a:bodyPr/>
          <a:lstStyle/>
          <a:p>
            <a:pPr>
              <a:defRPr/>
            </a:pPr>
            <a:fld id="{62F57CB5-8FD9-4E2E-9A15-14A55E9D7157}" type="slidenum">
              <a:rPr lang="en-US" smtClean="0"/>
              <a:pPr>
                <a:defRPr/>
              </a:pPr>
              <a:t>47</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6259EF49-7442-4C70-8CC8-5A97C1D3C479}" type="slidenum">
              <a:rPr lang="en-US"/>
              <a:pPr/>
              <a:t>48</a:t>
            </a:fld>
            <a:endParaRPr lang="en-US"/>
          </a:p>
        </p:txBody>
      </p:sp>
      <p:sp>
        <p:nvSpPr>
          <p:cNvPr id="592898" name="Rectangle 29"/>
          <p:cNvSpPr>
            <a:spLocks noGrp="1" noRot="1" noChangeAspect="1" noChangeArrowheads="1" noTextEdit="1"/>
          </p:cNvSpPr>
          <p:nvPr>
            <p:ph type="sldImg"/>
          </p:nvPr>
        </p:nvSpPr>
        <p:spPr>
          <a:noFill/>
          <a:ln>
            <a:noFill/>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pPr>
              <a:defRPr/>
            </a:pPr>
            <a:endParaRPr lang="en-US"/>
          </a:p>
        </p:txBody>
      </p:sp>
      <p:sp>
        <p:nvSpPr>
          <p:cNvPr id="5" name="Date Placeholder 4"/>
          <p:cNvSpPr>
            <a:spLocks noGrp="1"/>
          </p:cNvSpPr>
          <p:nvPr>
            <p:ph type="dt" idx="11"/>
          </p:nvPr>
        </p:nvSpPr>
        <p:spPr/>
        <p:txBody>
          <a:bodyPr/>
          <a:lstStyle/>
          <a:p>
            <a:pPr>
              <a:defRPr/>
            </a:pPr>
            <a:fld id="{C3C4635B-98EE-428C-B6EF-95CCA2BE7061}" type="datetime8">
              <a:rPr lang="en-US" smtClean="0"/>
              <a:pPr>
                <a:defRPr/>
              </a:pPr>
              <a:t>11/8/2007 7:09 PM</a:t>
            </a:fld>
            <a:endParaRPr lang="en-US"/>
          </a:p>
        </p:txBody>
      </p:sp>
      <p:sp>
        <p:nvSpPr>
          <p:cNvPr id="6" name="Footer Placeholder 5"/>
          <p:cNvSpPr>
            <a:spLocks noGrp="1"/>
          </p:cNvSpPr>
          <p:nvPr>
            <p:ph type="ftr" sz="quarter" idx="12"/>
          </p:nvPr>
        </p:nvSpPr>
        <p:spPr/>
        <p:txBody>
          <a:bodyPr/>
          <a:lstStyle/>
          <a:p>
            <a:pPr>
              <a:defRPr/>
            </a:pPr>
            <a:r>
              <a:rPr lang="en-US" smtClean="0"/>
              <a:t>MICROSOFT CONFIDENTIAL</a:t>
            </a:r>
          </a:p>
          <a:p>
            <a:pPr>
              <a:defRPr/>
            </a:pPr>
            <a:r>
              <a:rPr lang="en-US" smtClean="0"/>
              <a:t>© 2006 Microsoft Corporation. All rights reserved. Microsoft, Windows, Windows Vista and other product names are or may be registered trademarks and/or trademarks in the U.S. and/or other countries.</a:t>
            </a:r>
          </a:p>
          <a:p>
            <a:pPr>
              <a:defRPr/>
            </a:pPr>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endParaRPr lang="en-US"/>
          </a:p>
        </p:txBody>
      </p:sp>
      <p:sp>
        <p:nvSpPr>
          <p:cNvPr id="7" name="Slide Number Placeholder 6"/>
          <p:cNvSpPr>
            <a:spLocks noGrp="1"/>
          </p:cNvSpPr>
          <p:nvPr>
            <p:ph type="sldNum" sz="quarter" idx="13"/>
          </p:nvPr>
        </p:nvSpPr>
        <p:spPr/>
        <p:txBody>
          <a:bodyPr/>
          <a:lstStyle/>
          <a:p>
            <a:pPr>
              <a:defRPr/>
            </a:pPr>
            <a:fld id="{62F57CB5-8FD9-4E2E-9A15-14A55E9D7157}" type="slidenum">
              <a:rPr lang="en-US" smtClean="0"/>
              <a:pPr>
                <a:defRPr/>
              </a:pPr>
              <a:t>49</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52720FCD-5C98-4C31-AAD9-53EE0D987CA5}" type="slidenum">
              <a:rPr lang="en-US"/>
              <a:pPr/>
              <a:t>50</a:t>
            </a:fld>
            <a:endParaRPr lang="en-US"/>
          </a:p>
        </p:txBody>
      </p:sp>
      <p:sp>
        <p:nvSpPr>
          <p:cNvPr id="542722" name="Rectangle 2"/>
          <p:cNvSpPr>
            <a:spLocks noGrp="1" noRot="1" noChangeAspect="1" noChangeArrowheads="1" noTextEdit="1"/>
          </p:cNvSpPr>
          <p:nvPr>
            <p:ph type="sldImg"/>
          </p:nvPr>
        </p:nvSpPr>
        <p:spPr>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pPr>
              <a:defRPr/>
            </a:pPr>
            <a:endParaRPr lang="en-US"/>
          </a:p>
        </p:txBody>
      </p:sp>
      <p:sp>
        <p:nvSpPr>
          <p:cNvPr id="5" name="Date Placeholder 4"/>
          <p:cNvSpPr>
            <a:spLocks noGrp="1"/>
          </p:cNvSpPr>
          <p:nvPr>
            <p:ph type="dt" idx="11"/>
          </p:nvPr>
        </p:nvSpPr>
        <p:spPr/>
        <p:txBody>
          <a:bodyPr/>
          <a:lstStyle/>
          <a:p>
            <a:pPr>
              <a:defRPr/>
            </a:pPr>
            <a:fld id="{C3C4635B-98EE-428C-B6EF-95CCA2BE7061}" type="datetime8">
              <a:rPr lang="en-US" smtClean="0"/>
              <a:pPr>
                <a:defRPr/>
              </a:pPr>
              <a:t>11/8/2007 7:09 PM</a:t>
            </a:fld>
            <a:endParaRPr lang="en-US"/>
          </a:p>
        </p:txBody>
      </p:sp>
      <p:sp>
        <p:nvSpPr>
          <p:cNvPr id="6" name="Footer Placeholder 5"/>
          <p:cNvSpPr>
            <a:spLocks noGrp="1"/>
          </p:cNvSpPr>
          <p:nvPr>
            <p:ph type="ftr" sz="quarter" idx="12"/>
          </p:nvPr>
        </p:nvSpPr>
        <p:spPr/>
        <p:txBody>
          <a:bodyPr/>
          <a:lstStyle/>
          <a:p>
            <a:pPr>
              <a:defRPr/>
            </a:pPr>
            <a:r>
              <a:rPr lang="en-US" smtClean="0"/>
              <a:t>MICROSOFT CONFIDENTIAL</a:t>
            </a:r>
          </a:p>
          <a:p>
            <a:pPr>
              <a:defRPr/>
            </a:pPr>
            <a:r>
              <a:rPr lang="en-US" smtClean="0"/>
              <a:t>© 2006 Microsoft Corporation. All rights reserved. Microsoft, Windows, Windows Vista and other product names are or may be registered trademarks and/or trademarks in the U.S. and/or other countries.</a:t>
            </a:r>
          </a:p>
          <a:p>
            <a:pPr>
              <a:defRPr/>
            </a:pPr>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endParaRPr lang="en-US"/>
          </a:p>
        </p:txBody>
      </p:sp>
      <p:sp>
        <p:nvSpPr>
          <p:cNvPr id="7" name="Slide Number Placeholder 6"/>
          <p:cNvSpPr>
            <a:spLocks noGrp="1"/>
          </p:cNvSpPr>
          <p:nvPr>
            <p:ph type="sldNum" sz="quarter" idx="13"/>
          </p:nvPr>
        </p:nvSpPr>
        <p:spPr/>
        <p:txBody>
          <a:bodyPr/>
          <a:lstStyle/>
          <a:p>
            <a:pPr>
              <a:defRPr/>
            </a:pPr>
            <a:fld id="{62F57CB5-8FD9-4E2E-9A15-14A55E9D7157}" type="slidenum">
              <a:rPr lang="en-US" smtClean="0"/>
              <a:pPr>
                <a:defRPr/>
              </a:pPr>
              <a:t>51</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p:cNvSpPr>
            <a:spLocks noGrp="1" noChangeArrowheads="1"/>
          </p:cNvSpPr>
          <p:nvPr>
            <p:ph type="dt" sz="quarter" idx="1"/>
          </p:nvPr>
        </p:nvSpPr>
        <p:spPr>
          <a:noFill/>
        </p:spPr>
        <p:txBody>
          <a:bodyPr/>
          <a:lstStyle/>
          <a:p>
            <a:fld id="{715C56A5-717B-4A40-89F0-3880BEB93871}" type="datetime8">
              <a:rPr lang="en-US" smtClean="0"/>
              <a:pPr/>
              <a:t>11/8/2007 7:09 PM</a:t>
            </a:fld>
            <a:endParaRPr lang="en-US" smtClean="0"/>
          </a:p>
        </p:txBody>
      </p:sp>
      <p:sp>
        <p:nvSpPr>
          <p:cNvPr id="26627" name="Rectangle 6"/>
          <p:cNvSpPr>
            <a:spLocks noGrp="1" noChangeArrowheads="1"/>
          </p:cNvSpPr>
          <p:nvPr>
            <p:ph type="ftr" sz="quarter" idx="4"/>
          </p:nvPr>
        </p:nvSpPr>
        <p:spPr>
          <a:xfrm>
            <a:off x="0" y="8791575"/>
            <a:ext cx="5667375" cy="350838"/>
          </a:xfrm>
          <a:noFill/>
        </p:spPr>
        <p:txBody>
          <a:bodyPr/>
          <a:lstStyle/>
          <a:p>
            <a:pPr eaLnBrk="1" hangingPunct="1"/>
            <a:r>
              <a:rPr lang="en-US" sz="800">
                <a:solidFill>
                  <a:schemeClr val="tx1"/>
                </a:solidFill>
                <a:latin typeface="Segoe" pitchFamily="34" charset="0"/>
              </a:rPr>
              <a:t>© 2004 Microsoft Corporation. All rights reserved.</a:t>
            </a:r>
          </a:p>
          <a:p>
            <a:r>
              <a:rPr lang="en-US" sz="800">
                <a:solidFill>
                  <a:schemeClr val="tx1"/>
                </a:solidFill>
                <a:latin typeface="Segoe" pitchFamily="34" charset="0"/>
              </a:rPr>
              <a:t>This presentation is for informational purposes only. Microsoft makes no warranties, express or implied, in this summary.</a:t>
            </a:r>
          </a:p>
        </p:txBody>
      </p:sp>
      <p:sp>
        <p:nvSpPr>
          <p:cNvPr id="26628" name="Rectangle 7"/>
          <p:cNvSpPr>
            <a:spLocks noGrp="1" noChangeArrowheads="1"/>
          </p:cNvSpPr>
          <p:nvPr>
            <p:ph type="sldNum" sz="quarter" idx="5"/>
          </p:nvPr>
        </p:nvSpPr>
        <p:spPr>
          <a:noFill/>
        </p:spPr>
        <p:txBody>
          <a:bodyPr/>
          <a:lstStyle/>
          <a:p>
            <a:fld id="{AC3BCED8-72B5-4854-A8CA-CA36371F60A8}" type="slidenum">
              <a:rPr lang="en-US" smtClean="0"/>
              <a:pPr/>
              <a:t>52</a:t>
            </a:fld>
            <a:endParaRPr lang="en-US" smtClean="0"/>
          </a:p>
        </p:txBody>
      </p:sp>
      <p:sp>
        <p:nvSpPr>
          <p:cNvPr id="26629" name="Rectangle 2"/>
          <p:cNvSpPr>
            <a:spLocks noGrp="1" noRot="1" noChangeAspect="1" noChangeArrowheads="1" noTextEdit="1"/>
          </p:cNvSpPr>
          <p:nvPr>
            <p:ph type="sldImg"/>
          </p:nvPr>
        </p:nvSpPr>
        <p:spPr>
          <a:ln/>
        </p:spPr>
      </p:sp>
      <p:sp>
        <p:nvSpPr>
          <p:cNvPr id="26630"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dirty="0"/>
          </a:p>
        </p:txBody>
      </p:sp>
      <p:sp>
        <p:nvSpPr>
          <p:cNvPr id="4" name="Slide Number Placeholder 3"/>
          <p:cNvSpPr>
            <a:spLocks noGrp="1"/>
          </p:cNvSpPr>
          <p:nvPr>
            <p:ph type="sldNum" sz="quarter" idx="10"/>
          </p:nvPr>
        </p:nvSpPr>
        <p:spPr/>
        <p:txBody>
          <a:bodyPr/>
          <a:lstStyle/>
          <a:p>
            <a:fld id="{7FC6779C-9B0A-4568-A9B1-21C3A6F45572}" type="slidenum">
              <a:rPr lang="es-ES" smtClean="0"/>
              <a:pPr/>
              <a:t>5</a:t>
            </a:fld>
            <a:endParaRPr lang="es-E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
          <p:cNvSpPr>
            <a:spLocks noGrp="1" noChangeArrowheads="1"/>
          </p:cNvSpPr>
          <p:nvPr>
            <p:ph type="dt" sz="quarter" idx="1"/>
          </p:nvPr>
        </p:nvSpPr>
        <p:spPr>
          <a:noFill/>
        </p:spPr>
        <p:txBody>
          <a:bodyPr/>
          <a:lstStyle/>
          <a:p>
            <a:fld id="{92E058D4-3742-45C5-A679-4AF0028F0645}" type="datetime8">
              <a:rPr lang="en-US" smtClean="0"/>
              <a:pPr/>
              <a:t>11/8/2007 7:09 PM</a:t>
            </a:fld>
            <a:endParaRPr lang="en-US" smtClean="0"/>
          </a:p>
        </p:txBody>
      </p:sp>
      <p:sp>
        <p:nvSpPr>
          <p:cNvPr id="22531" name="Rectangle 6"/>
          <p:cNvSpPr>
            <a:spLocks noGrp="1" noChangeArrowheads="1"/>
          </p:cNvSpPr>
          <p:nvPr>
            <p:ph type="ftr" sz="quarter" idx="4"/>
          </p:nvPr>
        </p:nvSpPr>
        <p:spPr>
          <a:xfrm>
            <a:off x="0" y="8791575"/>
            <a:ext cx="5667375" cy="350838"/>
          </a:xfrm>
          <a:noFill/>
        </p:spPr>
        <p:txBody>
          <a:bodyPr/>
          <a:lstStyle/>
          <a:p>
            <a:pPr eaLnBrk="1" hangingPunct="1"/>
            <a:r>
              <a:rPr lang="en-US" sz="800">
                <a:solidFill>
                  <a:schemeClr val="tx1"/>
                </a:solidFill>
                <a:latin typeface="Segoe" pitchFamily="34" charset="0"/>
              </a:rPr>
              <a:t>© 2004 Microsoft Corporation. All rights reserved.</a:t>
            </a:r>
          </a:p>
          <a:p>
            <a:r>
              <a:rPr lang="en-US" sz="800">
                <a:solidFill>
                  <a:schemeClr val="tx1"/>
                </a:solidFill>
                <a:latin typeface="Segoe" pitchFamily="34" charset="0"/>
              </a:rPr>
              <a:t>This presentation is for informational purposes only. Microsoft makes no warranties, express or implied, in this summary.</a:t>
            </a:r>
          </a:p>
        </p:txBody>
      </p:sp>
      <p:sp>
        <p:nvSpPr>
          <p:cNvPr id="22532" name="Rectangle 7"/>
          <p:cNvSpPr>
            <a:spLocks noGrp="1" noChangeArrowheads="1"/>
          </p:cNvSpPr>
          <p:nvPr>
            <p:ph type="sldNum" sz="quarter" idx="5"/>
          </p:nvPr>
        </p:nvSpPr>
        <p:spPr>
          <a:noFill/>
        </p:spPr>
        <p:txBody>
          <a:bodyPr/>
          <a:lstStyle/>
          <a:p>
            <a:fld id="{BB07C101-E04F-4B1F-B027-28DEAA55C7BF}" type="slidenum">
              <a:rPr lang="en-US" smtClean="0"/>
              <a:pPr/>
              <a:t>53</a:t>
            </a:fld>
            <a:endParaRPr lang="en-US" smtClean="0"/>
          </a:p>
        </p:txBody>
      </p:sp>
      <p:sp>
        <p:nvSpPr>
          <p:cNvPr id="22533" name="Rectangle 2"/>
          <p:cNvSpPr>
            <a:spLocks noGrp="1" noRot="1" noChangeAspect="1" noChangeArrowheads="1" noTextEdit="1"/>
          </p:cNvSpPr>
          <p:nvPr>
            <p:ph type="sldImg"/>
          </p:nvPr>
        </p:nvSpPr>
        <p:spPr>
          <a:ln/>
        </p:spPr>
      </p:sp>
      <p:sp>
        <p:nvSpPr>
          <p:cNvPr id="22534" name="Rectangle 3"/>
          <p:cNvSpPr>
            <a:spLocks noGrp="1" noChangeArrowheads="1"/>
          </p:cNvSpPr>
          <p:nvPr>
            <p:ph type="body" idx="1"/>
          </p:nvPr>
        </p:nvSpPr>
        <p:spPr>
          <a:noFill/>
          <a:ln/>
        </p:spPr>
        <p:txBody>
          <a:bodyPr/>
          <a:lstStyle/>
          <a:p>
            <a:pPr eaLnBrk="1" hangingPunct="1">
              <a:buFontTx/>
              <a:buNone/>
            </a:pPr>
            <a:endParaRPr lang="en-US" dirty="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p:cNvSpPr>
            <a:spLocks noGrp="1" noChangeArrowheads="1"/>
          </p:cNvSpPr>
          <p:nvPr>
            <p:ph type="dt" sz="quarter" idx="1"/>
          </p:nvPr>
        </p:nvSpPr>
        <p:spPr>
          <a:noFill/>
        </p:spPr>
        <p:txBody>
          <a:bodyPr/>
          <a:lstStyle/>
          <a:p>
            <a:fld id="{A9F55428-AB51-4CB5-960E-44B2770B5C80}" type="datetime8">
              <a:rPr lang="en-US" smtClean="0"/>
              <a:pPr/>
              <a:t>11/8/2007 7:09 PM</a:t>
            </a:fld>
            <a:endParaRPr lang="en-US" smtClean="0"/>
          </a:p>
        </p:txBody>
      </p:sp>
      <p:sp>
        <p:nvSpPr>
          <p:cNvPr id="28675" name="Rectangle 6"/>
          <p:cNvSpPr>
            <a:spLocks noGrp="1" noChangeArrowheads="1"/>
          </p:cNvSpPr>
          <p:nvPr>
            <p:ph type="ftr" sz="quarter" idx="4"/>
          </p:nvPr>
        </p:nvSpPr>
        <p:spPr>
          <a:xfrm>
            <a:off x="0" y="8791575"/>
            <a:ext cx="5667375" cy="350838"/>
          </a:xfrm>
          <a:noFill/>
        </p:spPr>
        <p:txBody>
          <a:bodyPr/>
          <a:lstStyle/>
          <a:p>
            <a:pPr eaLnBrk="1" hangingPunct="1"/>
            <a:r>
              <a:rPr lang="en-US" sz="800">
                <a:solidFill>
                  <a:schemeClr val="tx1"/>
                </a:solidFill>
                <a:latin typeface="Segoe" pitchFamily="34" charset="0"/>
              </a:rPr>
              <a:t>© 2004 Microsoft Corporation. All rights reserved.</a:t>
            </a:r>
          </a:p>
          <a:p>
            <a:r>
              <a:rPr lang="en-US" sz="800">
                <a:solidFill>
                  <a:schemeClr val="tx1"/>
                </a:solidFill>
                <a:latin typeface="Segoe" pitchFamily="34" charset="0"/>
              </a:rPr>
              <a:t>This presentation is for informational purposes only. Microsoft makes no warranties, express or implied, in this summary.</a:t>
            </a:r>
          </a:p>
        </p:txBody>
      </p:sp>
      <p:sp>
        <p:nvSpPr>
          <p:cNvPr id="28676" name="Rectangle 7"/>
          <p:cNvSpPr>
            <a:spLocks noGrp="1" noChangeArrowheads="1"/>
          </p:cNvSpPr>
          <p:nvPr>
            <p:ph type="sldNum" sz="quarter" idx="5"/>
          </p:nvPr>
        </p:nvSpPr>
        <p:spPr>
          <a:noFill/>
        </p:spPr>
        <p:txBody>
          <a:bodyPr/>
          <a:lstStyle/>
          <a:p>
            <a:fld id="{8BE729B7-379F-4318-BAD5-A03C86F0F58E}" type="slidenum">
              <a:rPr lang="en-US" smtClean="0"/>
              <a:pPr/>
              <a:t>54</a:t>
            </a:fld>
            <a:endParaRPr lang="en-US" smtClean="0"/>
          </a:p>
        </p:txBody>
      </p:sp>
      <p:sp>
        <p:nvSpPr>
          <p:cNvPr id="28677" name="Rectangle 2"/>
          <p:cNvSpPr>
            <a:spLocks noGrp="1" noRot="1" noChangeAspect="1" noChangeArrowheads="1" noTextEdit="1"/>
          </p:cNvSpPr>
          <p:nvPr>
            <p:ph type="sldImg"/>
          </p:nvPr>
        </p:nvSpPr>
        <p:spPr>
          <a:ln/>
        </p:spPr>
      </p:sp>
      <p:sp>
        <p:nvSpPr>
          <p:cNvPr id="28678" name="Rectangle 3"/>
          <p:cNvSpPr>
            <a:spLocks noGrp="1" noChangeArrowheads="1"/>
          </p:cNvSpPr>
          <p:nvPr>
            <p:ph type="body" idx="1"/>
          </p:nvPr>
        </p:nvSpPr>
        <p:spPr>
          <a:noFill/>
          <a:ln/>
        </p:spPr>
        <p:txBody>
          <a:bodyPr/>
          <a:lstStyle/>
          <a:p>
            <a:pPr lvl="1" eaLnBrk="1" hangingPunct="1">
              <a:lnSpc>
                <a:spcPct val="70000"/>
              </a:lnSpc>
            </a:pPr>
            <a:endParaRPr lang="en-US" dirty="0"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p:txBody>
          <a:bodyPr/>
          <a:lstStyle/>
          <a:p>
            <a:pPr eaLnBrk="1" hangingPunct="1">
              <a:defRPr/>
            </a:pPr>
            <a:endParaRPr lang="en-US" dirty="0" smtClean="0"/>
          </a:p>
        </p:txBody>
      </p:sp>
      <p:sp>
        <p:nvSpPr>
          <p:cNvPr id="29700" name="Slide Number Placeholder 3"/>
          <p:cNvSpPr>
            <a:spLocks noGrp="1"/>
          </p:cNvSpPr>
          <p:nvPr>
            <p:ph type="sldNum" sz="quarter" idx="5"/>
          </p:nvPr>
        </p:nvSpPr>
        <p:spPr>
          <a:noFill/>
        </p:spPr>
        <p:txBody>
          <a:bodyPr/>
          <a:lstStyle/>
          <a:p>
            <a:fld id="{6823C5ED-5429-43CF-A9C9-3AE82DA37D23}" type="slidenum">
              <a:rPr lang="en-US" smtClean="0"/>
              <a:pPr/>
              <a:t>55</a:t>
            </a:fld>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dirty="0"/>
          </a:p>
        </p:txBody>
      </p:sp>
      <p:sp>
        <p:nvSpPr>
          <p:cNvPr id="4" name="Slide Number Placeholder 3"/>
          <p:cNvSpPr>
            <a:spLocks noGrp="1"/>
          </p:cNvSpPr>
          <p:nvPr>
            <p:ph type="sldNum" sz="quarter" idx="10"/>
          </p:nvPr>
        </p:nvSpPr>
        <p:spPr/>
        <p:txBody>
          <a:bodyPr/>
          <a:lstStyle/>
          <a:p>
            <a:fld id="{D5B7CB39-4634-4C95-9952-D1AA16AC1197}" type="slidenum">
              <a:rPr lang="es-ES" smtClean="0"/>
              <a:pPr/>
              <a:t>65</a:t>
            </a:fld>
            <a:endParaRPr lang="es-E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dirty="0"/>
          </a:p>
        </p:txBody>
      </p:sp>
      <p:sp>
        <p:nvSpPr>
          <p:cNvPr id="4" name="Slide Number Placeholder 3"/>
          <p:cNvSpPr>
            <a:spLocks noGrp="1"/>
          </p:cNvSpPr>
          <p:nvPr>
            <p:ph type="sldNum" sz="quarter" idx="10"/>
          </p:nvPr>
        </p:nvSpPr>
        <p:spPr/>
        <p:txBody>
          <a:bodyPr/>
          <a:lstStyle/>
          <a:p>
            <a:fld id="{7FC6779C-9B0A-4568-A9B1-21C3A6F45572}" type="slidenum">
              <a:rPr lang="es-ES" smtClean="0"/>
              <a:pPr/>
              <a:t>6</a:t>
            </a:fld>
            <a:endParaRPr lang="es-E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dirty="0"/>
          </a:p>
        </p:txBody>
      </p:sp>
      <p:sp>
        <p:nvSpPr>
          <p:cNvPr id="4" name="Slide Number Placeholder 3"/>
          <p:cNvSpPr>
            <a:spLocks noGrp="1"/>
          </p:cNvSpPr>
          <p:nvPr>
            <p:ph type="sldNum" sz="quarter" idx="10"/>
          </p:nvPr>
        </p:nvSpPr>
        <p:spPr/>
        <p:txBody>
          <a:bodyPr/>
          <a:lstStyle/>
          <a:p>
            <a:fld id="{7FC6779C-9B0A-4568-A9B1-21C3A6F45572}" type="slidenum">
              <a:rPr lang="es-ES" smtClean="0"/>
              <a:pPr/>
              <a:t>7</a:t>
            </a:fld>
            <a:endParaRPr lang="es-E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dirty="0"/>
          </a:p>
        </p:txBody>
      </p:sp>
      <p:sp>
        <p:nvSpPr>
          <p:cNvPr id="4" name="Slide Number Placeholder 3"/>
          <p:cNvSpPr>
            <a:spLocks noGrp="1"/>
          </p:cNvSpPr>
          <p:nvPr>
            <p:ph type="sldNum" sz="quarter" idx="10"/>
          </p:nvPr>
        </p:nvSpPr>
        <p:spPr/>
        <p:txBody>
          <a:bodyPr/>
          <a:lstStyle/>
          <a:p>
            <a:fld id="{7FC6779C-9B0A-4568-A9B1-21C3A6F45572}" type="slidenum">
              <a:rPr lang="es-ES" smtClean="0"/>
              <a:pPr/>
              <a:t>8</a:t>
            </a:fld>
            <a:endParaRPr lang="es-E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dirty="0"/>
          </a:p>
        </p:txBody>
      </p:sp>
      <p:sp>
        <p:nvSpPr>
          <p:cNvPr id="4" name="Slide Number Placeholder 3"/>
          <p:cNvSpPr>
            <a:spLocks noGrp="1"/>
          </p:cNvSpPr>
          <p:nvPr>
            <p:ph type="sldNum" sz="quarter" idx="10"/>
          </p:nvPr>
        </p:nvSpPr>
        <p:spPr/>
        <p:txBody>
          <a:bodyPr/>
          <a:lstStyle/>
          <a:p>
            <a:fld id="{7FC6779C-9B0A-4568-A9B1-21C3A6F45572}" type="slidenum">
              <a:rPr lang="es-ES" smtClean="0"/>
              <a:pPr/>
              <a:t>9</a:t>
            </a:fld>
            <a:endParaRPr lang="es-E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dirty="0"/>
          </a:p>
        </p:txBody>
      </p:sp>
      <p:sp>
        <p:nvSpPr>
          <p:cNvPr id="4" name="Slide Number Placeholder 3"/>
          <p:cNvSpPr>
            <a:spLocks noGrp="1"/>
          </p:cNvSpPr>
          <p:nvPr>
            <p:ph type="sldNum" sz="quarter" idx="10"/>
          </p:nvPr>
        </p:nvSpPr>
        <p:spPr/>
        <p:txBody>
          <a:bodyPr/>
          <a:lstStyle/>
          <a:p>
            <a:fld id="{7FC6779C-9B0A-4568-A9B1-21C3A6F45572}" type="slidenum">
              <a:rPr lang="es-ES" smtClean="0"/>
              <a:pPr/>
              <a:t>10</a:t>
            </a:fld>
            <a:endParaRPr lang="es-E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dirty="0"/>
          </a:p>
        </p:txBody>
      </p:sp>
      <p:sp>
        <p:nvSpPr>
          <p:cNvPr id="4" name="Slide Number Placeholder 3"/>
          <p:cNvSpPr>
            <a:spLocks noGrp="1"/>
          </p:cNvSpPr>
          <p:nvPr>
            <p:ph type="sldNum" sz="quarter" idx="10"/>
          </p:nvPr>
        </p:nvSpPr>
        <p:spPr/>
        <p:txBody>
          <a:bodyPr/>
          <a:lstStyle/>
          <a:p>
            <a:fld id="{7FC6779C-9B0A-4568-A9B1-21C3A6F45572}" type="slidenum">
              <a:rPr lang="es-ES" smtClean="0"/>
              <a:pPr/>
              <a:t>11</a:t>
            </a:fld>
            <a:endParaRPr lang="es-E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9" name="Picture 2"/>
          <p:cNvPicPr>
            <a:picLocks noChangeAspect="1" noChangeArrowheads="1"/>
          </p:cNvPicPr>
          <p:nvPr userDrawn="1"/>
        </p:nvPicPr>
        <p:blipFill>
          <a:blip r:embed="rId2"/>
          <a:stretch>
            <a:fillRect/>
          </a:stretch>
        </p:blipFill>
        <p:spPr bwMode="auto">
          <a:xfrm>
            <a:off x="0" y="0"/>
            <a:ext cx="9144000" cy="6843713"/>
          </a:xfrm>
          <a:prstGeom prst="rect">
            <a:avLst/>
          </a:prstGeom>
          <a:noFill/>
          <a:ln w="9525">
            <a:noFill/>
            <a:miter lim="800000"/>
            <a:headEnd/>
            <a:tailEnd/>
          </a:ln>
          <a:effectLst/>
        </p:spPr>
      </p:pic>
      <p:sp>
        <p:nvSpPr>
          <p:cNvPr id="2" name="Title 1"/>
          <p:cNvSpPr>
            <a:spLocks noGrp="1"/>
          </p:cNvSpPr>
          <p:nvPr>
            <p:ph type="ctrTitle"/>
          </p:nvPr>
        </p:nvSpPr>
        <p:spPr>
          <a:xfrm>
            <a:off x="685800" y="428604"/>
            <a:ext cx="7772400" cy="1470025"/>
          </a:xfrm>
        </p:spPr>
        <p:txBody>
          <a:bodyPr>
            <a:noAutofit/>
          </a:bodyPr>
          <a:lstStyle>
            <a:lvl1pPr>
              <a:defRPr sz="5400" b="1">
                <a:solidFill>
                  <a:schemeClr val="tx1"/>
                </a:solidFill>
              </a:defRPr>
            </a:lvl1pPr>
          </a:lstStyle>
          <a:p>
            <a:r>
              <a:rPr lang="en-US" dirty="0" smtClean="0"/>
              <a:t>Click to edit Master title style</a:t>
            </a:r>
            <a:endParaRPr lang="es-ES" dirty="0"/>
          </a:p>
        </p:txBody>
      </p:sp>
      <p:sp>
        <p:nvSpPr>
          <p:cNvPr id="3" name="Subtitle 2"/>
          <p:cNvSpPr>
            <a:spLocks noGrp="1"/>
          </p:cNvSpPr>
          <p:nvPr>
            <p:ph type="subTitle" idx="1"/>
          </p:nvPr>
        </p:nvSpPr>
        <p:spPr>
          <a:xfrm>
            <a:off x="1357290" y="4714884"/>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s-ES" dirty="0"/>
          </a:p>
        </p:txBody>
      </p:sp>
      <p:pic>
        <p:nvPicPr>
          <p:cNvPr id="11" name="Picture 2" descr="C:\Users\albertoa.EUROPE\AppData\Local\Temp\TechNet_pms.png"/>
          <p:cNvPicPr>
            <a:picLocks noChangeAspect="1" noChangeArrowheads="1"/>
          </p:cNvPicPr>
          <p:nvPr userDrawn="1"/>
        </p:nvPicPr>
        <p:blipFill>
          <a:blip r:embed="rId3" cstate="print"/>
          <a:srcRect/>
          <a:stretch>
            <a:fillRect/>
          </a:stretch>
        </p:blipFill>
        <p:spPr bwMode="auto">
          <a:xfrm>
            <a:off x="6429388" y="6334530"/>
            <a:ext cx="2571768" cy="523494"/>
          </a:xfrm>
          <a:prstGeom prst="rect">
            <a:avLst/>
          </a:prstGeom>
          <a:noFill/>
        </p:spPr>
      </p:pic>
      <p:pic>
        <p:nvPicPr>
          <p:cNvPr id="12" name="Picture 8" descr="chapa.png"/>
          <p:cNvPicPr>
            <a:picLocks noChangeAspect="1"/>
          </p:cNvPicPr>
          <p:nvPr userDrawn="1"/>
        </p:nvPicPr>
        <p:blipFill>
          <a:blip r:embed="rId4"/>
          <a:stretch>
            <a:fillRect/>
          </a:stretch>
        </p:blipFill>
        <p:spPr>
          <a:xfrm>
            <a:off x="8286776" y="214314"/>
            <a:ext cx="647694" cy="800092"/>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lvl1pPr algn="ctr" defTabSz="914400" rtl="0" eaLnBrk="1" latinLnBrk="0" hangingPunct="1">
              <a:spcBef>
                <a:spcPct val="0"/>
              </a:spcBef>
              <a:buNone/>
              <a:defRPr lang="es-ES" sz="4400" kern="1200" dirty="0">
                <a:solidFill>
                  <a:schemeClr val="tx2"/>
                </a:solidFill>
                <a:latin typeface="+mj-lt"/>
                <a:ea typeface="+mj-ea"/>
                <a:cs typeface="+mj-cs"/>
              </a:defRPr>
            </a:lvl1pPr>
          </a:lstStyle>
          <a:p>
            <a:r>
              <a:rPr lang="en-US" dirty="0" smtClean="0"/>
              <a:t>Click to edit Master title style</a:t>
            </a:r>
            <a:endParaRPr lang="es-ES" dirty="0"/>
          </a:p>
        </p:txBody>
      </p:sp>
      <p:sp>
        <p:nvSpPr>
          <p:cNvPr id="3" name="Vertical Text Placeholder 2"/>
          <p:cNvSpPr>
            <a:spLocks noGrp="1"/>
          </p:cNvSpPr>
          <p:nvPr>
            <p:ph type="body" orient="vert" idx="1"/>
          </p:nvPr>
        </p:nvSpPr>
        <p:spPr/>
        <p:txBody>
          <a:bodyPr vert="eaVert"/>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s-E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defRPr>
                <a:solidFill>
                  <a:schemeClr val="tx2"/>
                </a:solidFill>
              </a:defRPr>
            </a:lvl1pPr>
          </a:lstStyle>
          <a:p>
            <a:r>
              <a:rPr lang="en-US" dirty="0" smtClean="0"/>
              <a:t>Click to edit Master title style</a:t>
            </a:r>
            <a:endParaRPr lang="es-ES" dirty="0"/>
          </a:p>
        </p:txBody>
      </p:sp>
      <p:sp>
        <p:nvSpPr>
          <p:cNvPr id="3" name="Vertical Text Placeholder 2"/>
          <p:cNvSpPr>
            <a:spLocks noGrp="1"/>
          </p:cNvSpPr>
          <p:nvPr>
            <p:ph type="body" orient="vert" idx="1"/>
          </p:nvPr>
        </p:nvSpPr>
        <p:spPr>
          <a:xfrm>
            <a:off x="457200" y="274638"/>
            <a:ext cx="6019800" cy="5851525"/>
          </a:xfrm>
        </p:spPr>
        <p:txBody>
          <a:bodyPr vert="eaVert"/>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s-E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Black Slide - no bottom bar">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382588" y="228600"/>
            <a:ext cx="8380412" cy="623248"/>
          </a:xfrm>
          <a:noFill/>
          <a:ln w="9525">
            <a:noFill/>
            <a:miter lim="800000"/>
            <a:headEnd/>
            <a:tailEnd/>
          </a:ln>
          <a:effectLst/>
        </p:spPr>
        <p:txBody>
          <a:bodyPr vert="horz" wrap="square" lIns="91440" tIns="45720" rIns="91440" bIns="45720" numCol="1" rtlCol="0" anchor="t" anchorCtr="0" compatLnSpc="1">
            <a:prstTxWarp prst="textNoShape">
              <a:avLst/>
            </a:prstTxWarp>
            <a:noAutofit/>
            <a:scene3d>
              <a:camera prst="orthographicFront"/>
              <a:lightRig rig="threePt" dir="t"/>
            </a:scene3d>
            <a:sp3d extrusionH="6350">
              <a:bevelT w="12700" h="25400" prst="coolSlant"/>
              <a:bevelB w="19050" h="19050"/>
              <a:extrusionClr>
                <a:schemeClr val="bg1"/>
              </a:extrusionClr>
            </a:sp3d>
          </a:bodyPr>
          <a:lstStyle>
            <a:lvl1pPr algn="l" defTabSz="914363" rtl="0" eaLnBrk="1" fontAlgn="base" latinLnBrk="0" hangingPunct="1">
              <a:lnSpc>
                <a:spcPct val="90000"/>
              </a:lnSpc>
              <a:spcBef>
                <a:spcPct val="0"/>
              </a:spcBef>
              <a:spcAft>
                <a:spcPct val="0"/>
              </a:spcAft>
              <a:buNone/>
              <a:defRPr lang="en-US" sz="4000" b="0" kern="1200" cap="none" spc="-125" baseline="0" dirty="0">
                <a:ln w="3175">
                  <a:noFill/>
                </a:ln>
                <a:solidFill>
                  <a:schemeClr val="tx1"/>
                </a:solidFill>
                <a:effectLst/>
                <a:latin typeface="+mj-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bwMode="white">
          <a:xfrm>
            <a:off x="382588" y="1414464"/>
            <a:ext cx="8380412" cy="1844608"/>
          </a:xfrm>
        </p:spPr>
        <p:txBody>
          <a:bodyPr/>
          <a:lstStyle>
            <a:lvl1pPr>
              <a:spcBef>
                <a:spcPts val="1167"/>
              </a:spcBef>
              <a:buFontTx/>
              <a:buBlip>
                <a:blip r:embed="rId2"/>
              </a:buBlip>
              <a:defRPr sz="2400"/>
            </a:lvl1pPr>
            <a:lvl2pPr>
              <a:spcBef>
                <a:spcPts val="1083"/>
              </a:spcBef>
              <a:buFontTx/>
              <a:buBlip>
                <a:blip r:embed="rId2"/>
              </a:buBlip>
              <a:defRPr sz="2000"/>
            </a:lvl2pPr>
            <a:lvl3pPr>
              <a:spcBef>
                <a:spcPts val="1000"/>
              </a:spcBef>
              <a:buFontTx/>
              <a:buBlip>
                <a:blip r:embed="rId2"/>
              </a:buBlip>
              <a:defRPr sz="1800"/>
            </a:lvl3pPr>
            <a:lvl4pPr>
              <a:spcBef>
                <a:spcPts val="917"/>
              </a:spcBef>
              <a:buFontTx/>
              <a:buBlip>
                <a:blip r:embed="rId2"/>
              </a:buBlip>
              <a:defRPr sz="1600"/>
            </a:lvl4pPr>
            <a:lvl5pPr>
              <a:spcBef>
                <a:spcPts val="833"/>
              </a:spcBef>
              <a:buFontTx/>
              <a:buBlip>
                <a:blip r:embed="rId2"/>
              </a:buBlip>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lvl1pPr algn="ctr" defTabSz="914400" rtl="0" eaLnBrk="1" latinLnBrk="0" hangingPunct="1">
              <a:spcBef>
                <a:spcPct val="0"/>
              </a:spcBef>
              <a:buNone/>
              <a:defRPr lang="es-ES" sz="4400" kern="1200" dirty="0">
                <a:solidFill>
                  <a:schemeClr val="tx2"/>
                </a:solidFill>
                <a:latin typeface="+mj-lt"/>
                <a:ea typeface="+mj-ea"/>
                <a:cs typeface="+mj-cs"/>
              </a:defRPr>
            </a:lvl1pPr>
          </a:lstStyle>
          <a:p>
            <a:r>
              <a:rPr lang="en-US" dirty="0" smtClean="0"/>
              <a:t>Click to edit Master title style</a:t>
            </a:r>
            <a:endParaRPr lang="es-ES" dirty="0"/>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s-ES" dirty="0"/>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a:blip r:embed="rId2"/>
          <a:stretch>
            <a:fillRect/>
          </a:stretch>
        </p:blipFill>
        <p:spPr bwMode="auto">
          <a:xfrm>
            <a:off x="0" y="0"/>
            <a:ext cx="9144000" cy="6843713"/>
          </a:xfrm>
          <a:prstGeom prst="rect">
            <a:avLst/>
          </a:prstGeom>
          <a:noFill/>
          <a:ln w="9525">
            <a:noFill/>
            <a:miter lim="800000"/>
            <a:headEnd/>
            <a:tailEnd/>
          </a:ln>
          <a:effectLst/>
        </p:spPr>
      </p:pic>
      <p:sp>
        <p:nvSpPr>
          <p:cNvPr id="2" name="Title 1"/>
          <p:cNvSpPr>
            <a:spLocks noGrp="1"/>
          </p:cNvSpPr>
          <p:nvPr>
            <p:ph type="title" hasCustomPrompt="1"/>
          </p:nvPr>
        </p:nvSpPr>
        <p:spPr>
          <a:xfrm>
            <a:off x="714348" y="357166"/>
            <a:ext cx="7772400" cy="1785950"/>
          </a:xfrm>
        </p:spPr>
        <p:txBody>
          <a:bodyPr anchor="t">
            <a:noAutofit/>
          </a:bodyPr>
          <a:lstStyle>
            <a:lvl1pPr algn="l">
              <a:defRPr sz="11500" b="1" cap="all"/>
            </a:lvl1pPr>
          </a:lstStyle>
          <a:p>
            <a:r>
              <a:rPr lang="en-US" dirty="0" smtClean="0"/>
              <a:t>DEMO</a:t>
            </a:r>
            <a:endParaRPr lang="es-ES" dirty="0"/>
          </a:p>
        </p:txBody>
      </p:sp>
      <p:sp>
        <p:nvSpPr>
          <p:cNvPr id="3" name="Text Placeholder 2"/>
          <p:cNvSpPr>
            <a:spLocks noGrp="1"/>
          </p:cNvSpPr>
          <p:nvPr>
            <p:ph type="body" idx="1" hasCustomPrompt="1"/>
          </p:nvPr>
        </p:nvSpPr>
        <p:spPr>
          <a:xfrm>
            <a:off x="722313" y="4857771"/>
            <a:ext cx="7772400" cy="1500187"/>
          </a:xfrm>
        </p:spPr>
        <p:txBody>
          <a:bodyPr anchor="t">
            <a:noAutofit/>
          </a:bodyPr>
          <a:lstStyle>
            <a:lvl1pPr marL="0" indent="0">
              <a:buNone/>
              <a:defRPr sz="4400" b="1">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pic>
        <p:nvPicPr>
          <p:cNvPr id="6" name="Picture 2" descr="C:\Users\albertoa.EUROPE\AppData\Local\Temp\TechNet_pms.png"/>
          <p:cNvPicPr>
            <a:picLocks noChangeAspect="1" noChangeArrowheads="1"/>
          </p:cNvPicPr>
          <p:nvPr userDrawn="1"/>
        </p:nvPicPr>
        <p:blipFill>
          <a:blip r:embed="rId3" cstate="print"/>
          <a:srcRect/>
          <a:stretch>
            <a:fillRect/>
          </a:stretch>
        </p:blipFill>
        <p:spPr bwMode="auto">
          <a:xfrm>
            <a:off x="6429388" y="6334506"/>
            <a:ext cx="2571768" cy="523494"/>
          </a:xfrm>
          <a:prstGeom prst="rect">
            <a:avLst/>
          </a:prstGeom>
          <a:noFill/>
        </p:spPr>
      </p:pic>
      <p:pic>
        <p:nvPicPr>
          <p:cNvPr id="7" name="Picture 8" descr="chapa.png"/>
          <p:cNvPicPr>
            <a:picLocks noChangeAspect="1"/>
          </p:cNvPicPr>
          <p:nvPr userDrawn="1"/>
        </p:nvPicPr>
        <p:blipFill>
          <a:blip r:embed="rId4"/>
          <a:stretch>
            <a:fillRect/>
          </a:stretch>
        </p:blipFill>
        <p:spPr>
          <a:xfrm>
            <a:off x="8286776" y="214290"/>
            <a:ext cx="647694" cy="800092"/>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lvl1pPr algn="ctr" defTabSz="914400" rtl="0" eaLnBrk="1" latinLnBrk="0" hangingPunct="1">
              <a:spcBef>
                <a:spcPct val="0"/>
              </a:spcBef>
              <a:buNone/>
              <a:defRPr lang="es-ES" sz="4400" kern="1200" dirty="0">
                <a:solidFill>
                  <a:schemeClr val="tx2"/>
                </a:solidFill>
                <a:latin typeface="+mj-lt"/>
                <a:ea typeface="+mj-ea"/>
                <a:cs typeface="+mj-cs"/>
              </a:defRPr>
            </a:lvl1pPr>
          </a:lstStyle>
          <a:p>
            <a:r>
              <a:rPr lang="en-US" dirty="0" smtClean="0"/>
              <a:t>Click to edit Master title style</a:t>
            </a:r>
            <a:endParaRPr lang="es-ES" dirty="0"/>
          </a:p>
        </p:txBody>
      </p:sp>
      <p:sp>
        <p:nvSpPr>
          <p:cNvPr id="3" name="Content Placeholder 2"/>
          <p:cNvSpPr>
            <a:spLocks noGrp="1"/>
          </p:cNvSpPr>
          <p:nvPr>
            <p:ph sz="half" idx="1"/>
          </p:nvPr>
        </p:nvSpPr>
        <p:spPr>
          <a:xfrm>
            <a:off x="457200" y="1600200"/>
            <a:ext cx="4038600" cy="4525963"/>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s-ES" dirty="0"/>
          </a:p>
        </p:txBody>
      </p:sp>
      <p:sp>
        <p:nvSpPr>
          <p:cNvPr id="4" name="Content Placeholder 3"/>
          <p:cNvSpPr>
            <a:spLocks noGrp="1"/>
          </p:cNvSpPr>
          <p:nvPr>
            <p:ph sz="half" idx="2"/>
          </p:nvPr>
        </p:nvSpPr>
        <p:spPr>
          <a:xfrm>
            <a:off x="4648200" y="1600200"/>
            <a:ext cx="4038600" cy="4525963"/>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s-E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lvl1pPr algn="ctr" defTabSz="914400" rtl="0" eaLnBrk="1" latinLnBrk="0" hangingPunct="1">
              <a:spcBef>
                <a:spcPct val="0"/>
              </a:spcBef>
              <a:buNone/>
              <a:defRPr lang="es-ES" sz="4400" kern="1200" dirty="0">
                <a:solidFill>
                  <a:schemeClr val="tx2"/>
                </a:solidFill>
                <a:latin typeface="+mj-lt"/>
                <a:ea typeface="+mj-ea"/>
                <a:cs typeface="+mj-cs"/>
              </a:defRPr>
            </a:lvl1pPr>
          </a:lstStyle>
          <a:p>
            <a:r>
              <a:rPr lang="en-US" dirty="0" smtClean="0"/>
              <a:t>Click to edit Master title style</a:t>
            </a:r>
            <a:endParaRPr lang="es-E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s-E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s-E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lvl1pPr algn="ctr" defTabSz="914400" rtl="0" eaLnBrk="1" latinLnBrk="0" hangingPunct="1">
              <a:spcBef>
                <a:spcPct val="0"/>
              </a:spcBef>
              <a:buNone/>
              <a:defRPr lang="es-ES" sz="4400" kern="1200" dirty="0">
                <a:solidFill>
                  <a:schemeClr val="tx2"/>
                </a:solidFill>
                <a:latin typeface="+mj-lt"/>
                <a:ea typeface="+mj-ea"/>
                <a:cs typeface="+mj-cs"/>
              </a:defRPr>
            </a:lvl1pPr>
          </a:lstStyle>
          <a:p>
            <a:r>
              <a:rPr lang="en-US" dirty="0" smtClean="0"/>
              <a:t>Click to edit Master title style</a:t>
            </a:r>
            <a:endParaRPr lang="es-E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solidFill>
                  <a:schemeClr val="tx1"/>
                </a:solidFill>
              </a:defRPr>
            </a:lvl1pPr>
          </a:lstStyle>
          <a:p>
            <a:r>
              <a:rPr lang="en-US" dirty="0" smtClean="0"/>
              <a:t>Click to edit Master title style</a:t>
            </a:r>
            <a:endParaRPr lang="es-ES" dirty="0"/>
          </a:p>
        </p:txBody>
      </p:sp>
      <p:sp>
        <p:nvSpPr>
          <p:cNvPr id="3" name="Content Placeholder 2"/>
          <p:cNvSpPr>
            <a:spLocks noGrp="1"/>
          </p:cNvSpPr>
          <p:nvPr>
            <p:ph idx="1"/>
          </p:nvPr>
        </p:nvSpPr>
        <p:spPr>
          <a:xfrm>
            <a:off x="3575050" y="273050"/>
            <a:ext cx="5111750" cy="5853113"/>
          </a:xfrm>
        </p:spPr>
        <p:txBody>
          <a:bodyPr/>
          <a:lstStyle>
            <a:lvl1pPr>
              <a:defRPr sz="3200">
                <a:solidFill>
                  <a:schemeClr val="tx1"/>
                </a:solidFill>
              </a:defRPr>
            </a:lvl1pPr>
            <a:lvl2pPr>
              <a:defRPr sz="28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s-E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chemeClr val="tx1"/>
                </a:solidFill>
              </a:defRPr>
            </a:lvl1pPr>
          </a:lstStyle>
          <a:p>
            <a:r>
              <a:rPr lang="en-US" dirty="0" smtClean="0"/>
              <a:t>Click to edit Master title style</a:t>
            </a:r>
            <a:endParaRPr lang="es-E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7" name="Picture 3"/>
          <p:cNvPicPr>
            <a:picLocks noChangeAspect="1" noChangeArrowheads="1"/>
          </p:cNvPicPr>
          <p:nvPr userDrawn="1"/>
        </p:nvPicPr>
        <p:blipFill>
          <a:blip r:embed="rId14"/>
          <a:srcRect/>
          <a:stretch>
            <a:fillRect/>
          </a:stretch>
        </p:blipFill>
        <p:spPr bwMode="auto">
          <a:xfrm>
            <a:off x="1" y="1"/>
            <a:ext cx="9146382" cy="6857999"/>
          </a:xfrm>
          <a:prstGeom prst="rect">
            <a:avLst/>
          </a:prstGeom>
          <a:noFill/>
          <a:ln w="9525">
            <a:noFill/>
            <a:miter lim="800000"/>
            <a:headEnd/>
            <a:tailEnd/>
          </a:ln>
          <a:effectLst/>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s-E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s-ES" dirty="0"/>
          </a:p>
        </p:txBody>
      </p:sp>
      <p:pic>
        <p:nvPicPr>
          <p:cNvPr id="2050" name="Picture 2" descr="C:\Users\albertoa.EUROPE\AppData\Local\Temp\TechNet_pms.png"/>
          <p:cNvPicPr>
            <a:picLocks noChangeAspect="1" noChangeArrowheads="1"/>
          </p:cNvPicPr>
          <p:nvPr userDrawn="1"/>
        </p:nvPicPr>
        <p:blipFill>
          <a:blip r:embed="rId15" cstate="print"/>
          <a:srcRect/>
          <a:stretch>
            <a:fillRect/>
          </a:stretch>
        </p:blipFill>
        <p:spPr bwMode="auto">
          <a:xfrm>
            <a:off x="6429388" y="6334506"/>
            <a:ext cx="2571768" cy="523494"/>
          </a:xfrm>
          <a:prstGeom prst="rect">
            <a:avLst/>
          </a:prstGeom>
          <a:noFill/>
        </p:spPr>
      </p:pic>
      <p:pic>
        <p:nvPicPr>
          <p:cNvPr id="11" name="Picture 8" descr="chapa.png"/>
          <p:cNvPicPr>
            <a:picLocks noChangeAspect="1"/>
          </p:cNvPicPr>
          <p:nvPr userDrawn="1"/>
        </p:nvPicPr>
        <p:blipFill>
          <a:blip r:embed="rId16"/>
          <a:stretch>
            <a:fillRect/>
          </a:stretch>
        </p:blipFill>
        <p:spPr>
          <a:xfrm>
            <a:off x="8286776" y="214290"/>
            <a:ext cx="647694" cy="800092"/>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2"/>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lockpicking.es/" TargetMode="External"/><Relationship Id="rId2" Type="http://schemas.openxmlformats.org/officeDocument/2006/relationships/hyperlink" Target="http://geeks.ms/blogs/dmatey" TargetMode="External"/><Relationship Id="rId1" Type="http://schemas.openxmlformats.org/officeDocument/2006/relationships/slideLayout" Target="../slideLayouts/slideLayout1.xml"/><Relationship Id="rId5" Type="http://schemas.openxmlformats.org/officeDocument/2006/relationships/hyperlink" Target="http://blogs.technet.com/davidcervigon" TargetMode="External"/><Relationship Id="rId4" Type="http://schemas.openxmlformats.org/officeDocument/2006/relationships/hyperlink" Target="mailto:David.cervigon@microsoft.com"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26.png"/><Relationship Id="rId5" Type="http://schemas.openxmlformats.org/officeDocument/2006/relationships/image" Target="../media/image25.jpeg"/><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image" Target="../media/image29.jpeg"/><Relationship Id="rId4" Type="http://schemas.openxmlformats.org/officeDocument/2006/relationships/image" Target="../media/image28.jpeg"/></Relationships>
</file>

<file path=ppt/slides/_rels/slide12.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33.jpeg"/><Relationship Id="rId5" Type="http://schemas.openxmlformats.org/officeDocument/2006/relationships/image" Target="../media/image32.png"/><Relationship Id="rId4" Type="http://schemas.openxmlformats.org/officeDocument/2006/relationships/image" Target="../media/image31.png"/><Relationship Id="rId9" Type="http://schemas.openxmlformats.org/officeDocument/2006/relationships/image" Target="../media/image36.png"/></Relationships>
</file>

<file path=ppt/slides/_rels/slide13.xml.rels><?xml version="1.0" encoding="UTF-8" standalone="yes"?>
<Relationships xmlns="http://schemas.openxmlformats.org/package/2006/relationships"><Relationship Id="rId3" Type="http://schemas.openxmlformats.org/officeDocument/2006/relationships/image" Target="../media/image37.gif"/><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40.png"/><Relationship Id="rId5" Type="http://schemas.openxmlformats.org/officeDocument/2006/relationships/image" Target="../media/image39.jpeg"/><Relationship Id="rId4" Type="http://schemas.openxmlformats.org/officeDocument/2006/relationships/image" Target="../media/image38.jpeg"/></Relationships>
</file>

<file path=ppt/slides/_rels/slide14.xml.rels><?xml version="1.0" encoding="UTF-8" standalone="yes"?>
<Relationships xmlns="http://schemas.openxmlformats.org/package/2006/relationships"><Relationship Id="rId3" Type="http://schemas.openxmlformats.org/officeDocument/2006/relationships/image" Target="../media/image41.gif"/><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42.gif"/></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4.xml"/><Relationship Id="rId1" Type="http://schemas.openxmlformats.org/officeDocument/2006/relationships/slideLayout" Target="../slideLayouts/slideLayout6.xml"/><Relationship Id="rId5" Type="http://schemas.openxmlformats.org/officeDocument/2006/relationships/image" Target="../media/image45.png"/><Relationship Id="rId4" Type="http://schemas.openxmlformats.org/officeDocument/2006/relationships/image" Target="../media/image44.png"/></Relationships>
</file>

<file path=ppt/slides/_rels/slide17.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47.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7.xml"/><Relationship Id="rId5" Type="http://schemas.openxmlformats.org/officeDocument/2006/relationships/image" Target="../media/image51.jpeg"/><Relationship Id="rId4" Type="http://schemas.openxmlformats.org/officeDocument/2006/relationships/image" Target="../media/image50.jpeg"/></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54.jpeg"/></Relationships>
</file>

<file path=ppt/slides/_rels/slide23.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image" Target="../media/image56.png"/><Relationship Id="rId7" Type="http://schemas.openxmlformats.org/officeDocument/2006/relationships/image" Target="../media/image60.png"/><Relationship Id="rId2" Type="http://schemas.openxmlformats.org/officeDocument/2006/relationships/image" Target="../media/image55.png"/><Relationship Id="rId1" Type="http://schemas.openxmlformats.org/officeDocument/2006/relationships/slideLayout" Target="../slideLayouts/slideLayout7.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 Id="rId9" Type="http://schemas.openxmlformats.org/officeDocument/2006/relationships/image" Target="../media/image62.png"/></Relationships>
</file>

<file path=ppt/slides/_rels/slide24.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7.xml"/><Relationship Id="rId5" Type="http://schemas.openxmlformats.org/officeDocument/2006/relationships/image" Target="../media/image66.png"/><Relationship Id="rId4" Type="http://schemas.openxmlformats.org/officeDocument/2006/relationships/image" Target="../media/image65.png"/></Relationships>
</file>

<file path=ppt/slides/_rels/slide25.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19.xml"/><Relationship Id="rId1" Type="http://schemas.openxmlformats.org/officeDocument/2006/relationships/slideLayout" Target="../slideLayouts/slideLayout6.xml"/><Relationship Id="rId6" Type="http://schemas.openxmlformats.org/officeDocument/2006/relationships/image" Target="../media/image70.png"/><Relationship Id="rId5" Type="http://schemas.openxmlformats.org/officeDocument/2006/relationships/image" Target="../media/image69.png"/><Relationship Id="rId4" Type="http://schemas.openxmlformats.org/officeDocument/2006/relationships/image" Target="../media/image6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slideLayout" Target="../slideLayouts/slideLayout2.xml"/><Relationship Id="rId7" Type="http://schemas.openxmlformats.org/officeDocument/2006/relationships/image" Target="../media/image74.png"/><Relationship Id="rId12" Type="http://schemas.openxmlformats.org/officeDocument/2006/relationships/oleObject" Target="../embeddings/oleObject3.bin"/><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image" Target="../media/image73.png"/><Relationship Id="rId11" Type="http://schemas.openxmlformats.org/officeDocument/2006/relationships/image" Target="../media/image76.png"/><Relationship Id="rId5" Type="http://schemas.openxmlformats.org/officeDocument/2006/relationships/chart" Target="../charts/chart1.xml"/><Relationship Id="rId10" Type="http://schemas.openxmlformats.org/officeDocument/2006/relationships/oleObject" Target="../embeddings/oleObject2.bin"/><Relationship Id="rId4" Type="http://schemas.openxmlformats.org/officeDocument/2006/relationships/notesSlide" Target="../notesSlides/notesSlide20.xml"/><Relationship Id="rId9" Type="http://schemas.openxmlformats.org/officeDocument/2006/relationships/image" Target="../media/image75.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77.gi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slideLayout" Target="../slideLayouts/slideLayout2.xml"/><Relationship Id="rId4" Type="http://schemas.openxmlformats.org/officeDocument/2006/relationships/image" Target="../media/image80.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image" Target="../media/image81.jpeg"/><Relationship Id="rId1" Type="http://schemas.openxmlformats.org/officeDocument/2006/relationships/slideLayout" Target="../slideLayouts/slideLayout7.xml"/><Relationship Id="rId4" Type="http://schemas.openxmlformats.org/officeDocument/2006/relationships/image" Target="../media/image83.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24.xml"/><Relationship Id="rId1" Type="http://schemas.openxmlformats.org/officeDocument/2006/relationships/slideLayout" Target="../slideLayouts/slideLayout6.xml"/><Relationship Id="rId6" Type="http://schemas.openxmlformats.org/officeDocument/2006/relationships/image" Target="../media/image87.png"/><Relationship Id="rId5" Type="http://schemas.openxmlformats.org/officeDocument/2006/relationships/image" Target="../media/image86.png"/><Relationship Id="rId4" Type="http://schemas.openxmlformats.org/officeDocument/2006/relationships/image" Target="../media/image85.png"/></Relationships>
</file>

<file path=ppt/slides/_rels/slide48.xml.rels><?xml version="1.0" encoding="UTF-8" standalone="yes"?>
<Relationships xmlns="http://schemas.openxmlformats.org/package/2006/relationships"><Relationship Id="rId8" Type="http://schemas.openxmlformats.org/officeDocument/2006/relationships/image" Target="../media/image93.png"/><Relationship Id="rId3" Type="http://schemas.openxmlformats.org/officeDocument/2006/relationships/image" Target="../media/image88.png"/><Relationship Id="rId7" Type="http://schemas.openxmlformats.org/officeDocument/2006/relationships/image" Target="../media/image92.png"/><Relationship Id="rId2" Type="http://schemas.openxmlformats.org/officeDocument/2006/relationships/notesSlide" Target="../notesSlides/notesSlide25.xml"/><Relationship Id="rId1" Type="http://schemas.openxmlformats.org/officeDocument/2006/relationships/slideLayout" Target="../slideLayouts/slideLayout6.xml"/><Relationship Id="rId6" Type="http://schemas.openxmlformats.org/officeDocument/2006/relationships/image" Target="../media/image91.png"/><Relationship Id="rId5" Type="http://schemas.openxmlformats.org/officeDocument/2006/relationships/image" Target="../media/image90.png"/><Relationship Id="rId4" Type="http://schemas.openxmlformats.org/officeDocument/2006/relationships/image" Target="../media/image89.png"/><Relationship Id="rId9" Type="http://schemas.openxmlformats.org/officeDocument/2006/relationships/image" Target="../media/image94.jpe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13.png"/><Relationship Id="rId4" Type="http://schemas.openxmlformats.org/officeDocument/2006/relationships/image" Target="../media/image12.gif"/></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6.xml"/><Relationship Id="rId1" Type="http://schemas.openxmlformats.org/officeDocument/2006/relationships/vmlDrawing" Target="../drawings/vmlDrawing2.vml"/><Relationship Id="rId5" Type="http://schemas.openxmlformats.org/officeDocument/2006/relationships/image" Target="../media/image96.png"/><Relationship Id="rId4" Type="http://schemas.openxmlformats.org/officeDocument/2006/relationships/oleObject" Target="../embeddings/oleObject4.bin"/></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97.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8" Type="http://schemas.openxmlformats.org/officeDocument/2006/relationships/image" Target="../media/image103.wmf"/><Relationship Id="rId3" Type="http://schemas.openxmlformats.org/officeDocument/2006/relationships/image" Target="../media/image98.png"/><Relationship Id="rId7" Type="http://schemas.openxmlformats.org/officeDocument/2006/relationships/image" Target="../media/image102.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101.png"/><Relationship Id="rId5" Type="http://schemas.openxmlformats.org/officeDocument/2006/relationships/image" Target="../media/image100.png"/><Relationship Id="rId4" Type="http://schemas.openxmlformats.org/officeDocument/2006/relationships/image" Target="../media/image99.png"/></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oleObject" Target="../embeddings/oleObject5.bin"/></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image" Target="../media/image10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60.xml.rels><?xml version="1.0" encoding="UTF-8" standalone="yes"?>
<Relationships xmlns="http://schemas.openxmlformats.org/package/2006/relationships"><Relationship Id="rId2" Type="http://schemas.openxmlformats.org/officeDocument/2006/relationships/image" Target="../media/image105.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05.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05.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8" Type="http://schemas.openxmlformats.org/officeDocument/2006/relationships/oleObject" Target="../embeddings/oleObject10.bin"/><Relationship Id="rId13" Type="http://schemas.openxmlformats.org/officeDocument/2006/relationships/oleObject" Target="../embeddings/oleObject11.bin"/><Relationship Id="rId3" Type="http://schemas.openxmlformats.org/officeDocument/2006/relationships/image" Target="../media/image114.emf"/><Relationship Id="rId7" Type="http://schemas.openxmlformats.org/officeDocument/2006/relationships/oleObject" Target="../embeddings/oleObject9.bin"/><Relationship Id="rId12" Type="http://schemas.openxmlformats.org/officeDocument/2006/relationships/image" Target="../media/image118.emf"/><Relationship Id="rId2" Type="http://schemas.openxmlformats.org/officeDocument/2006/relationships/slideLayout" Target="../slideLayouts/slideLayout2.xml"/><Relationship Id="rId16" Type="http://schemas.openxmlformats.org/officeDocument/2006/relationships/image" Target="../media/image105.png"/><Relationship Id="rId1" Type="http://schemas.openxmlformats.org/officeDocument/2006/relationships/vmlDrawing" Target="../drawings/vmlDrawing4.vml"/><Relationship Id="rId6" Type="http://schemas.openxmlformats.org/officeDocument/2006/relationships/oleObject" Target="../embeddings/oleObject8.bin"/><Relationship Id="rId11" Type="http://schemas.openxmlformats.org/officeDocument/2006/relationships/image" Target="../media/image117.emf"/><Relationship Id="rId5" Type="http://schemas.openxmlformats.org/officeDocument/2006/relationships/oleObject" Target="../embeddings/oleObject7.bin"/><Relationship Id="rId15" Type="http://schemas.openxmlformats.org/officeDocument/2006/relationships/oleObject" Target="../embeddings/oleObject13.bin"/><Relationship Id="rId10" Type="http://schemas.openxmlformats.org/officeDocument/2006/relationships/image" Target="../media/image116.emf"/><Relationship Id="rId4" Type="http://schemas.openxmlformats.org/officeDocument/2006/relationships/oleObject" Target="../embeddings/oleObject6.bin"/><Relationship Id="rId9" Type="http://schemas.openxmlformats.org/officeDocument/2006/relationships/image" Target="../media/image115.png"/><Relationship Id="rId14" Type="http://schemas.openxmlformats.org/officeDocument/2006/relationships/oleObject" Target="../embeddings/oleObject12.bin"/></Relationships>
</file>

<file path=ppt/slides/_rels/slide64.xml.rels><?xml version="1.0" encoding="UTF-8" standalone="yes"?>
<Relationships xmlns="http://schemas.openxmlformats.org/package/2006/relationships"><Relationship Id="rId2" Type="http://schemas.openxmlformats.org/officeDocument/2006/relationships/image" Target="../media/image105.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3" Type="http://schemas.openxmlformats.org/officeDocument/2006/relationships/hyperlink" Target="http://technet.microsoft.com/en-us/exchange/default.aspx" TargetMode="External"/><Relationship Id="rId2" Type="http://schemas.openxmlformats.org/officeDocument/2006/relationships/hyperlink" Target="http://technet.microsoft.com/en-us/windowsvista/default.aspx" TargetMode="External"/><Relationship Id="rId1" Type="http://schemas.openxmlformats.org/officeDocument/2006/relationships/slideLayout" Target="../slideLayouts/slideLayout2.xml"/><Relationship Id="rId5" Type="http://schemas.openxmlformats.org/officeDocument/2006/relationships/hyperlink" Target="http://www.microsoft.com/systemcenter/mobile/default.mspx" TargetMode="External"/><Relationship Id="rId4" Type="http://schemas.openxmlformats.org/officeDocument/2006/relationships/hyperlink" Target="http://technet.microsoft.com/en-us/mobile/default.aspx" TargetMode="External"/></Relationships>
</file>

<file path=ppt/slides/_rels/slide67.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image" Target="../media/image119.png"/><Relationship Id="rId1" Type="http://schemas.openxmlformats.org/officeDocument/2006/relationships/slideLayout" Target="../slideLayouts/slideLayout2.xml"/><Relationship Id="rId6" Type="http://schemas.openxmlformats.org/officeDocument/2006/relationships/image" Target="../media/image123.png"/><Relationship Id="rId5" Type="http://schemas.openxmlformats.org/officeDocument/2006/relationships/image" Target="../media/image122.png"/><Relationship Id="rId4" Type="http://schemas.openxmlformats.org/officeDocument/2006/relationships/image" Target="../media/image121.png"/></Relationships>
</file>

<file path=ppt/slides/_rels/slide68.xml.rels><?xml version="1.0" encoding="UTF-8" standalone="yes"?>
<Relationships xmlns="http://schemas.openxmlformats.org/package/2006/relationships"><Relationship Id="rId3" Type="http://schemas.openxmlformats.org/officeDocument/2006/relationships/hyperlink" Target="http://ww.lockpicking.es/" TargetMode="External"/><Relationship Id="rId2" Type="http://schemas.openxmlformats.org/officeDocument/2006/relationships/hyperlink" Target="http://geeks.ms/blogs/dmatey" TargetMode="External"/><Relationship Id="rId1" Type="http://schemas.openxmlformats.org/officeDocument/2006/relationships/slideLayout" Target="../slideLayouts/slideLayout1.xml"/><Relationship Id="rId5" Type="http://schemas.openxmlformats.org/officeDocument/2006/relationships/hyperlink" Target="http://blogs.technet.com/davidcervigon" TargetMode="External"/><Relationship Id="rId4" Type="http://schemas.openxmlformats.org/officeDocument/2006/relationships/hyperlink" Target="mailto:David.cervigon@microsoft.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20.jpeg"/><Relationship Id="rId4" Type="http://schemas.openxmlformats.org/officeDocument/2006/relationships/image" Target="../media/image19.jpeg"/></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Título"/>
          <p:cNvSpPr>
            <a:spLocks noGrp="1"/>
          </p:cNvSpPr>
          <p:nvPr>
            <p:ph type="ctrTitle"/>
          </p:nvPr>
        </p:nvSpPr>
        <p:spPr>
          <a:xfrm>
            <a:off x="685800" y="642918"/>
            <a:ext cx="7772400" cy="1470025"/>
          </a:xfrm>
        </p:spPr>
        <p:txBody>
          <a:bodyPr/>
          <a:lstStyle/>
          <a:p>
            <a:r>
              <a:rPr lang="es-ES" noProof="0" dirty="0" smtClean="0"/>
              <a:t>Protección de </a:t>
            </a:r>
            <a:r>
              <a:rPr lang="es-ES" dirty="0" smtClean="0"/>
              <a:t>Empresas</a:t>
            </a:r>
            <a:br>
              <a:rPr lang="es-ES" dirty="0" smtClean="0"/>
            </a:br>
            <a:r>
              <a:rPr lang="es-ES" dirty="0" smtClean="0"/>
              <a:t> </a:t>
            </a:r>
            <a:r>
              <a:rPr lang="es-ES" sz="4000" dirty="0" smtClean="0"/>
              <a:t>Security </a:t>
            </a:r>
            <a:r>
              <a:rPr lang="es-ES" sz="4000" dirty="0" err="1" smtClean="0"/>
              <a:t>Day</a:t>
            </a:r>
            <a:r>
              <a:rPr lang="es-ES" sz="4000" dirty="0" smtClean="0"/>
              <a:t> 7/11/2007</a:t>
            </a:r>
            <a:endParaRPr lang="es-ES" noProof="0" dirty="0"/>
          </a:p>
        </p:txBody>
      </p:sp>
      <p:sp>
        <p:nvSpPr>
          <p:cNvPr id="7" name="6 Subtítulo"/>
          <p:cNvSpPr>
            <a:spLocks noGrp="1"/>
          </p:cNvSpPr>
          <p:nvPr>
            <p:ph type="subTitle" idx="1"/>
          </p:nvPr>
        </p:nvSpPr>
        <p:spPr>
          <a:xfrm>
            <a:off x="1142976" y="4786322"/>
            <a:ext cx="2281407" cy="857256"/>
          </a:xfrm>
        </p:spPr>
        <p:txBody>
          <a:bodyPr>
            <a:normAutofit/>
          </a:bodyPr>
          <a:lstStyle/>
          <a:p>
            <a:pPr algn="l"/>
            <a:r>
              <a:rPr lang="es-ES" sz="1800" b="1" dirty="0" smtClean="0"/>
              <a:t>Daniel Matey</a:t>
            </a:r>
          </a:p>
          <a:p>
            <a:pPr algn="l"/>
            <a:r>
              <a:rPr lang="es-ES" sz="1200" dirty="0" smtClean="0"/>
              <a:t>Microsoft MVP</a:t>
            </a:r>
          </a:p>
          <a:p>
            <a:pPr algn="l"/>
            <a:r>
              <a:rPr lang="es-ES" sz="1200" dirty="0" smtClean="0">
                <a:hlinkClick r:id="rId2"/>
              </a:rPr>
              <a:t>http://geeks.ms/blogs/dmatey</a:t>
            </a:r>
            <a:r>
              <a:rPr lang="es-ES" sz="1200" dirty="0" smtClean="0"/>
              <a:t> </a:t>
            </a:r>
            <a:endParaRPr lang="es-ES" sz="1200" dirty="0"/>
          </a:p>
        </p:txBody>
      </p:sp>
      <p:sp>
        <p:nvSpPr>
          <p:cNvPr id="4" name="6 Subtítulo"/>
          <p:cNvSpPr txBox="1">
            <a:spLocks/>
          </p:cNvSpPr>
          <p:nvPr/>
        </p:nvSpPr>
        <p:spPr>
          <a:xfrm>
            <a:off x="4576609" y="4786322"/>
            <a:ext cx="2281407" cy="857256"/>
          </a:xfrm>
          <a:prstGeom prst="rect">
            <a:avLst/>
          </a:prstGeom>
        </p:spPr>
        <p:txBody>
          <a:bodyPr vert="horz" lIns="91440" tIns="45720" rIns="91440" bIns="45720" rtlCol="0">
            <a:norm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s-ES" sz="2000" b="1" i="0" u="none" strike="noStrike" kern="1200" cap="none" spc="0" normalizeH="0" baseline="0" noProof="0" dirty="0" smtClean="0">
                <a:ln>
                  <a:noFill/>
                </a:ln>
                <a:solidFill>
                  <a:schemeClr val="tx1"/>
                </a:solidFill>
                <a:effectLst/>
                <a:uLnTx/>
                <a:uFillTx/>
                <a:latin typeface="+mn-lt"/>
                <a:ea typeface="+mn-ea"/>
                <a:cs typeface="+mn-cs"/>
              </a:rPr>
              <a:t>Miguel Tarascó</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s-ES" sz="1400" b="0" i="0" u="none" strike="noStrike" kern="1200" cap="none" spc="0" normalizeH="0" baseline="0" noProof="0" dirty="0" smtClean="0">
                <a:ln>
                  <a:noFill/>
                </a:ln>
                <a:solidFill>
                  <a:schemeClr val="tx1"/>
                </a:solidFill>
                <a:effectLst/>
                <a:uLnTx/>
                <a:uFillTx/>
                <a:latin typeface="+mn-lt"/>
                <a:ea typeface="+mn-ea"/>
                <a:cs typeface="+mn-cs"/>
                <a:hlinkClick r:id="rId3"/>
              </a:rPr>
              <a:t>http://ww.lockpicking.es</a:t>
            </a:r>
            <a:r>
              <a:rPr kumimoji="0" lang="es-ES" sz="1400" b="0" i="0" u="none" strike="noStrike" kern="1200" cap="none" spc="0" normalizeH="0" baseline="0" noProof="0" dirty="0" smtClean="0">
                <a:ln>
                  <a:noFill/>
                </a:ln>
                <a:solidFill>
                  <a:schemeClr val="tx1"/>
                </a:solidFill>
                <a:effectLst/>
                <a:uLnTx/>
                <a:uFillTx/>
                <a:latin typeface="+mn-lt"/>
                <a:ea typeface="+mn-ea"/>
                <a:cs typeface="+mn-cs"/>
              </a:rPr>
              <a:t> </a:t>
            </a:r>
            <a:endParaRPr kumimoji="0" lang="es-ES" sz="14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6 Subtítulo"/>
          <p:cNvSpPr txBox="1">
            <a:spLocks/>
          </p:cNvSpPr>
          <p:nvPr/>
        </p:nvSpPr>
        <p:spPr>
          <a:xfrm>
            <a:off x="4572000" y="5786454"/>
            <a:ext cx="2143141" cy="857256"/>
          </a:xfrm>
          <a:prstGeom prst="rect">
            <a:avLst/>
          </a:prstGeom>
        </p:spPr>
        <p:txBody>
          <a:bodyPr vert="horz" lIns="91440" tIns="45720" rIns="91440" bIns="45720" rtlCol="0">
            <a:normAutofit lnSpcReduction="10000"/>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s-ES" sz="2000" b="1" i="0" u="none" strike="noStrike" kern="1200" cap="none" spc="0" normalizeH="0" baseline="0" noProof="0" dirty="0" smtClean="0">
                <a:ln>
                  <a:noFill/>
                </a:ln>
                <a:solidFill>
                  <a:schemeClr val="tx1"/>
                </a:solidFill>
                <a:effectLst/>
                <a:uLnTx/>
                <a:uFillTx/>
                <a:latin typeface="+mn-lt"/>
                <a:ea typeface="+mn-ea"/>
                <a:cs typeface="+mn-cs"/>
              </a:rPr>
              <a:t>Fernando </a:t>
            </a:r>
            <a:r>
              <a:rPr kumimoji="0" lang="es-ES" sz="2000" b="1" i="0" u="none" strike="noStrike" kern="1200" cap="none" spc="0" normalizeH="0" baseline="0" noProof="0" dirty="0" err="1" smtClean="0">
                <a:ln>
                  <a:noFill/>
                </a:ln>
                <a:solidFill>
                  <a:schemeClr val="tx1"/>
                </a:solidFill>
                <a:effectLst/>
                <a:uLnTx/>
                <a:uFillTx/>
                <a:latin typeface="+mn-lt"/>
                <a:ea typeface="+mn-ea"/>
                <a:cs typeface="+mn-cs"/>
              </a:rPr>
              <a:t>Guillot</a:t>
            </a:r>
            <a:endParaRPr kumimoji="0" lang="es-ES" sz="2000" b="1"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s-ES" sz="1400" dirty="0" smtClean="0"/>
              <a:t>Ingeniero de Soporte</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s-ES" sz="1400" b="0" i="0" u="none" strike="noStrike" kern="1200" cap="none" spc="0" normalizeH="0" baseline="0" noProof="0" dirty="0" smtClean="0">
                <a:ln>
                  <a:noFill/>
                </a:ln>
                <a:solidFill>
                  <a:schemeClr val="tx1"/>
                </a:solidFill>
                <a:effectLst/>
                <a:uLnTx/>
                <a:uFillTx/>
                <a:latin typeface="+mn-lt"/>
                <a:ea typeface="+mn-ea"/>
                <a:cs typeface="+mn-cs"/>
              </a:rPr>
              <a:t>Windows</a:t>
            </a:r>
            <a:r>
              <a:rPr kumimoji="0" lang="es-ES" sz="1400" b="0" i="0" u="none" strike="noStrike" kern="1200" cap="none" spc="0" normalizeH="0" noProof="0" dirty="0" smtClean="0">
                <a:ln>
                  <a:noFill/>
                </a:ln>
                <a:solidFill>
                  <a:schemeClr val="tx1"/>
                </a:solidFill>
                <a:effectLst/>
                <a:uLnTx/>
                <a:uFillTx/>
                <a:latin typeface="+mn-lt"/>
                <a:ea typeface="+mn-ea"/>
                <a:cs typeface="+mn-cs"/>
              </a:rPr>
              <a:t> Mobile</a:t>
            </a:r>
            <a:endParaRPr kumimoji="0" lang="es-ES" sz="1400" b="0" i="0" u="none" strike="noStrike" kern="1200" cap="none" spc="0" normalizeH="0" baseline="0" noProof="0" dirty="0">
              <a:ln>
                <a:noFill/>
              </a:ln>
              <a:solidFill>
                <a:schemeClr val="tx1"/>
              </a:solidFill>
              <a:effectLst/>
              <a:uLnTx/>
              <a:uFillTx/>
              <a:latin typeface="+mn-lt"/>
              <a:ea typeface="+mn-ea"/>
              <a:cs typeface="+mn-cs"/>
            </a:endParaRPr>
          </a:p>
        </p:txBody>
      </p:sp>
      <p:sp>
        <p:nvSpPr>
          <p:cNvPr id="8" name="6 Subtítulo"/>
          <p:cNvSpPr txBox="1">
            <a:spLocks/>
          </p:cNvSpPr>
          <p:nvPr/>
        </p:nvSpPr>
        <p:spPr>
          <a:xfrm>
            <a:off x="1142976" y="5715016"/>
            <a:ext cx="3000396" cy="857256"/>
          </a:xfrm>
          <a:prstGeom prst="rect">
            <a:avLst/>
          </a:prstGeom>
        </p:spPr>
        <p:txBody>
          <a:bodyPr vert="horz" lIns="91440" tIns="45720" rIns="91440" bIns="45720" rtlCol="0">
            <a:no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s-ES" sz="2000" b="1" i="0" u="none" strike="noStrike" kern="1200" cap="none" spc="0" normalizeH="0" baseline="0" noProof="0" dirty="0" smtClean="0">
                <a:ln>
                  <a:noFill/>
                </a:ln>
                <a:solidFill>
                  <a:schemeClr val="tx1"/>
                </a:solidFill>
                <a:effectLst/>
                <a:uLnTx/>
                <a:uFillTx/>
                <a:latin typeface="+mn-lt"/>
                <a:ea typeface="+mn-ea"/>
                <a:cs typeface="+mn-cs"/>
              </a:rPr>
              <a:t>David Cervigón</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s-ES" sz="1600" dirty="0" smtClean="0"/>
              <a:t>IT Pro </a:t>
            </a:r>
            <a:r>
              <a:rPr lang="es-ES" sz="1600" dirty="0" err="1" smtClean="0"/>
              <a:t>Evangelist</a:t>
            </a:r>
            <a:endParaRPr lang="es-ES" sz="1600" dirty="0" smtClean="0"/>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s-ES" sz="1200" dirty="0" smtClean="0">
                <a:hlinkClick r:id="rId4"/>
              </a:rPr>
              <a:t>David.cervigon@microsoft.com</a:t>
            </a:r>
            <a:endParaRPr lang="es-ES" sz="1200" dirty="0" smtClean="0"/>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s-ES" sz="1200" dirty="0" smtClean="0">
                <a:hlinkClick r:id="rId5"/>
              </a:rPr>
              <a:t>http://blogs.technet.com/davidcervigon</a:t>
            </a:r>
            <a:r>
              <a:rPr lang="es-ES" sz="1200" dirty="0" smtClean="0"/>
              <a:t> </a:t>
            </a:r>
            <a:endParaRPr kumimoji="0" lang="es-ES" sz="1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l"/>
            <a:r>
              <a:rPr lang="es-ES_tradnl" dirty="0" smtClean="0"/>
              <a:t>Cerraduras</a:t>
            </a:r>
            <a:endParaRPr lang="es-ES" dirty="0"/>
          </a:p>
        </p:txBody>
      </p:sp>
      <p:sp>
        <p:nvSpPr>
          <p:cNvPr id="8" name="Title 3"/>
          <p:cNvSpPr txBox="1">
            <a:spLocks/>
          </p:cNvSpPr>
          <p:nvPr/>
        </p:nvSpPr>
        <p:spPr>
          <a:xfrm>
            <a:off x="500034" y="1071546"/>
            <a:ext cx="8229600" cy="785818"/>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_tradnl" sz="4400" b="0" i="0" u="none" strike="noStrike" kern="1200" cap="none" spc="0" normalizeH="0" baseline="0" noProof="0" dirty="0" smtClean="0">
                <a:ln>
                  <a:noFill/>
                </a:ln>
                <a:solidFill>
                  <a:schemeClr val="tx2"/>
                </a:solidFill>
                <a:effectLst/>
                <a:uLnTx/>
                <a:uFillTx/>
                <a:latin typeface="+mj-lt"/>
                <a:ea typeface="+mj-ea"/>
                <a:cs typeface="+mj-cs"/>
              </a:rPr>
              <a:t>Pomo</a:t>
            </a:r>
            <a:endParaRPr kumimoji="0" lang="es-ES" sz="4400" b="0" i="0" u="none" strike="noStrike" kern="1200" cap="none" spc="0" normalizeH="0" baseline="0" noProof="0" dirty="0">
              <a:ln>
                <a:noFill/>
              </a:ln>
              <a:solidFill>
                <a:schemeClr val="tx2"/>
              </a:solidFill>
              <a:effectLst/>
              <a:uLnTx/>
              <a:uFillTx/>
              <a:latin typeface="+mj-lt"/>
              <a:ea typeface="+mj-ea"/>
              <a:cs typeface="+mj-cs"/>
            </a:endParaRPr>
          </a:p>
        </p:txBody>
      </p:sp>
      <p:pic>
        <p:nvPicPr>
          <p:cNvPr id="13" name="Picture 6" descr="central_r05_c09"/>
          <p:cNvPicPr>
            <a:picLocks noChangeAspect="1" noChangeArrowheads="1"/>
          </p:cNvPicPr>
          <p:nvPr/>
        </p:nvPicPr>
        <p:blipFill>
          <a:blip r:embed="rId3"/>
          <a:srcRect/>
          <a:stretch>
            <a:fillRect/>
          </a:stretch>
        </p:blipFill>
        <p:spPr bwMode="auto">
          <a:xfrm>
            <a:off x="357158" y="2143116"/>
            <a:ext cx="3168650" cy="3151187"/>
          </a:xfrm>
          <a:prstGeom prst="rect">
            <a:avLst/>
          </a:prstGeom>
          <a:noFill/>
          <a:ln w="9525">
            <a:solidFill>
              <a:schemeClr val="tx1"/>
            </a:solidFill>
            <a:miter lim="800000"/>
            <a:headEnd/>
            <a:tailEnd/>
          </a:ln>
        </p:spPr>
      </p:pic>
      <p:pic>
        <p:nvPicPr>
          <p:cNvPr id="14" name="Picture 7" descr="33850_4_w"/>
          <p:cNvPicPr>
            <a:picLocks noChangeAspect="1" noChangeArrowheads="1"/>
          </p:cNvPicPr>
          <p:nvPr/>
        </p:nvPicPr>
        <p:blipFill>
          <a:blip r:embed="rId4"/>
          <a:srcRect/>
          <a:stretch>
            <a:fillRect/>
          </a:stretch>
        </p:blipFill>
        <p:spPr bwMode="auto">
          <a:xfrm>
            <a:off x="5414992" y="3500438"/>
            <a:ext cx="3371850" cy="2628900"/>
          </a:xfrm>
          <a:prstGeom prst="rect">
            <a:avLst/>
          </a:prstGeom>
          <a:noFill/>
          <a:ln w="9525">
            <a:solidFill>
              <a:schemeClr val="tx1"/>
            </a:solidFill>
            <a:miter lim="800000"/>
            <a:headEnd/>
            <a:tailEnd/>
          </a:ln>
        </p:spPr>
      </p:pic>
      <p:pic>
        <p:nvPicPr>
          <p:cNvPr id="15" name="Picture 8" descr="33915"/>
          <p:cNvPicPr>
            <a:picLocks noChangeAspect="1" noChangeArrowheads="1"/>
          </p:cNvPicPr>
          <p:nvPr/>
        </p:nvPicPr>
        <p:blipFill>
          <a:blip r:embed="rId5"/>
          <a:srcRect/>
          <a:stretch>
            <a:fillRect/>
          </a:stretch>
        </p:blipFill>
        <p:spPr bwMode="auto">
          <a:xfrm>
            <a:off x="6143636" y="2143116"/>
            <a:ext cx="2738467" cy="2592000"/>
          </a:xfrm>
          <a:prstGeom prst="rect">
            <a:avLst/>
          </a:prstGeom>
          <a:noFill/>
          <a:ln w="9525">
            <a:solidFill>
              <a:schemeClr val="tx1"/>
            </a:solidFill>
            <a:miter lim="800000"/>
            <a:headEnd/>
            <a:tailEnd/>
          </a:ln>
        </p:spPr>
      </p:pic>
      <p:pic>
        <p:nvPicPr>
          <p:cNvPr id="16" name="Picture 9" descr="t_karte2"/>
          <p:cNvPicPr>
            <a:picLocks noChangeAspect="1" noChangeArrowheads="1"/>
          </p:cNvPicPr>
          <p:nvPr/>
        </p:nvPicPr>
        <p:blipFill>
          <a:blip r:embed="rId6"/>
          <a:srcRect/>
          <a:stretch>
            <a:fillRect/>
          </a:stretch>
        </p:blipFill>
        <p:spPr bwMode="auto">
          <a:xfrm>
            <a:off x="3714744" y="2143116"/>
            <a:ext cx="2579687" cy="2592387"/>
          </a:xfrm>
          <a:prstGeom prst="rect">
            <a:avLst/>
          </a:prstGeom>
          <a:noFill/>
          <a:ln w="9525">
            <a:solidFill>
              <a:schemeClr val="tx1"/>
            </a:solidFill>
            <a:miter lim="800000"/>
            <a:headEnd/>
            <a:tailEnd/>
          </a:ln>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l"/>
            <a:r>
              <a:rPr lang="es-ES_tradnl" dirty="0" smtClean="0"/>
              <a:t>Cerraduras</a:t>
            </a:r>
            <a:endParaRPr lang="es-ES" dirty="0"/>
          </a:p>
        </p:txBody>
      </p:sp>
      <p:sp>
        <p:nvSpPr>
          <p:cNvPr id="8" name="Title 3"/>
          <p:cNvSpPr txBox="1">
            <a:spLocks/>
          </p:cNvSpPr>
          <p:nvPr/>
        </p:nvSpPr>
        <p:spPr>
          <a:xfrm>
            <a:off x="500034" y="1071546"/>
            <a:ext cx="8229600" cy="785818"/>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_tradnl" sz="4400" b="0" i="0" u="none" strike="noStrike" kern="1200" cap="none" spc="0" normalizeH="0" baseline="0" noProof="0" dirty="0" smtClean="0">
                <a:ln>
                  <a:noFill/>
                </a:ln>
                <a:solidFill>
                  <a:schemeClr val="tx2"/>
                </a:solidFill>
                <a:effectLst/>
                <a:uLnTx/>
                <a:uFillTx/>
                <a:latin typeface="+mj-lt"/>
                <a:ea typeface="+mj-ea"/>
                <a:cs typeface="+mj-cs"/>
              </a:rPr>
              <a:t>Bombines</a:t>
            </a:r>
            <a:endParaRPr kumimoji="0" lang="es-ES" sz="4400" b="0" i="0" u="none" strike="noStrike" kern="1200" cap="none" spc="0" normalizeH="0" baseline="0" noProof="0" dirty="0">
              <a:ln>
                <a:noFill/>
              </a:ln>
              <a:solidFill>
                <a:schemeClr val="tx2"/>
              </a:solidFill>
              <a:effectLst/>
              <a:uLnTx/>
              <a:uFillTx/>
              <a:latin typeface="+mj-lt"/>
              <a:ea typeface="+mj-ea"/>
              <a:cs typeface="+mj-cs"/>
            </a:endParaRPr>
          </a:p>
        </p:txBody>
      </p:sp>
      <p:pic>
        <p:nvPicPr>
          <p:cNvPr id="9" name="Picture 7" descr="cerradur1"/>
          <p:cNvPicPr>
            <a:picLocks noChangeAspect="1" noChangeArrowheads="1"/>
          </p:cNvPicPr>
          <p:nvPr/>
        </p:nvPicPr>
        <p:blipFill>
          <a:blip r:embed="rId3"/>
          <a:srcRect/>
          <a:stretch>
            <a:fillRect/>
          </a:stretch>
        </p:blipFill>
        <p:spPr bwMode="auto">
          <a:xfrm>
            <a:off x="323850" y="2852738"/>
            <a:ext cx="3168650" cy="1952625"/>
          </a:xfrm>
          <a:prstGeom prst="rect">
            <a:avLst/>
          </a:prstGeom>
          <a:noFill/>
          <a:ln w="9525">
            <a:noFill/>
            <a:miter lim="800000"/>
            <a:headEnd/>
            <a:tailEnd/>
          </a:ln>
        </p:spPr>
      </p:pic>
      <p:pic>
        <p:nvPicPr>
          <p:cNvPr id="10" name="Picture 8" descr="cerrojo_190x250"/>
          <p:cNvPicPr>
            <a:picLocks noChangeAspect="1" noChangeArrowheads="1"/>
          </p:cNvPicPr>
          <p:nvPr/>
        </p:nvPicPr>
        <p:blipFill>
          <a:blip r:embed="rId4"/>
          <a:srcRect/>
          <a:stretch>
            <a:fillRect/>
          </a:stretch>
        </p:blipFill>
        <p:spPr bwMode="auto">
          <a:xfrm>
            <a:off x="6300788" y="2420938"/>
            <a:ext cx="2305050" cy="2736850"/>
          </a:xfrm>
          <a:prstGeom prst="rect">
            <a:avLst/>
          </a:prstGeom>
          <a:noFill/>
          <a:ln w="9525">
            <a:solidFill>
              <a:schemeClr val="tx1">
                <a:alpha val="38000"/>
              </a:schemeClr>
            </a:solidFill>
            <a:miter lim="800000"/>
            <a:headEnd/>
            <a:tailEnd/>
          </a:ln>
        </p:spPr>
      </p:pic>
      <p:pic>
        <p:nvPicPr>
          <p:cNvPr id="11" name="Picture 9" descr="sm-dom-5pin"/>
          <p:cNvPicPr>
            <a:picLocks noChangeAspect="1" noChangeArrowheads="1"/>
          </p:cNvPicPr>
          <p:nvPr/>
        </p:nvPicPr>
        <p:blipFill>
          <a:blip r:embed="rId5"/>
          <a:srcRect/>
          <a:stretch>
            <a:fillRect/>
          </a:stretch>
        </p:blipFill>
        <p:spPr bwMode="auto">
          <a:xfrm>
            <a:off x="3862397" y="2060575"/>
            <a:ext cx="1995487" cy="3744913"/>
          </a:xfrm>
          <a:prstGeom prst="rect">
            <a:avLst/>
          </a:prstGeom>
          <a:noFill/>
          <a:ln w="9525">
            <a:noFill/>
            <a:miter lim="800000"/>
            <a:headEnd/>
            <a:tailEnd/>
          </a:ln>
        </p:spPr>
      </p:pic>
      <p:pic>
        <p:nvPicPr>
          <p:cNvPr id="7" name="Picture 7" descr="cerradur1"/>
          <p:cNvPicPr>
            <a:picLocks noChangeAspect="1" noChangeArrowheads="1"/>
          </p:cNvPicPr>
          <p:nvPr/>
        </p:nvPicPr>
        <p:blipFill>
          <a:blip r:embed="rId3"/>
          <a:srcRect/>
          <a:stretch>
            <a:fillRect/>
          </a:stretch>
        </p:blipFill>
        <p:spPr bwMode="auto">
          <a:xfrm>
            <a:off x="319073" y="2863841"/>
            <a:ext cx="3168650" cy="1952625"/>
          </a:xfrm>
          <a:prstGeom prst="rect">
            <a:avLst/>
          </a:prstGeom>
          <a:noFill/>
          <a:ln w="9525">
            <a:solidFill>
              <a:schemeClr val="tx1">
                <a:alpha val="38000"/>
              </a:schemeClr>
            </a:solidFill>
            <a:miter lim="800000"/>
            <a:headEnd/>
            <a:tailEnd/>
          </a:ln>
        </p:spPr>
      </p:pic>
      <p:pic>
        <p:nvPicPr>
          <p:cNvPr id="12" name="Picture 9" descr="sm-dom-5pin"/>
          <p:cNvPicPr>
            <a:picLocks noChangeAspect="1" noChangeArrowheads="1"/>
          </p:cNvPicPr>
          <p:nvPr/>
        </p:nvPicPr>
        <p:blipFill>
          <a:blip r:embed="rId5"/>
          <a:srcRect/>
          <a:stretch>
            <a:fillRect/>
          </a:stretch>
        </p:blipFill>
        <p:spPr bwMode="auto">
          <a:xfrm>
            <a:off x="3857620" y="2071678"/>
            <a:ext cx="1995487" cy="3744913"/>
          </a:xfrm>
          <a:prstGeom prst="rect">
            <a:avLst/>
          </a:prstGeom>
          <a:noFill/>
          <a:ln w="9525">
            <a:solidFill>
              <a:schemeClr val="tx1">
                <a:alpha val="38000"/>
              </a:schemeClr>
            </a:solidFill>
            <a:miter lim="800000"/>
            <a:headEnd/>
            <a:tailEnd/>
          </a:ln>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l"/>
            <a:r>
              <a:rPr lang="es-ES_tradnl" dirty="0" smtClean="0"/>
              <a:t>Cerraduras</a:t>
            </a:r>
            <a:endParaRPr lang="es-ES" dirty="0"/>
          </a:p>
        </p:txBody>
      </p:sp>
      <p:sp>
        <p:nvSpPr>
          <p:cNvPr id="8" name="Title 3"/>
          <p:cNvSpPr txBox="1">
            <a:spLocks/>
          </p:cNvSpPr>
          <p:nvPr/>
        </p:nvSpPr>
        <p:spPr>
          <a:xfrm>
            <a:off x="500034" y="1071546"/>
            <a:ext cx="8229600" cy="785818"/>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_tradnl" sz="4400" b="0" i="0" u="none" strike="noStrike" kern="1200" cap="none" spc="0" normalizeH="0" baseline="0" noProof="0" dirty="0" smtClean="0">
                <a:ln>
                  <a:noFill/>
                </a:ln>
                <a:solidFill>
                  <a:schemeClr val="tx2"/>
                </a:solidFill>
                <a:effectLst/>
                <a:uLnTx/>
                <a:uFillTx/>
                <a:latin typeface="+mj-lt"/>
                <a:ea typeface="+mj-ea"/>
                <a:cs typeface="+mj-cs"/>
              </a:rPr>
              <a:t>Ganzuado vs Pistolas</a:t>
            </a:r>
            <a:endParaRPr kumimoji="0" lang="es-ES" sz="4400" b="0" i="0" u="none" strike="noStrike" kern="1200" cap="none" spc="0" normalizeH="0" baseline="0" noProof="0" dirty="0">
              <a:ln>
                <a:noFill/>
              </a:ln>
              <a:solidFill>
                <a:schemeClr val="tx2"/>
              </a:solidFill>
              <a:effectLst/>
              <a:uLnTx/>
              <a:uFillTx/>
              <a:latin typeface="+mj-lt"/>
              <a:ea typeface="+mj-ea"/>
              <a:cs typeface="+mj-cs"/>
            </a:endParaRPr>
          </a:p>
        </p:txBody>
      </p:sp>
      <p:pic>
        <p:nvPicPr>
          <p:cNvPr id="12" name="Picture 11"/>
          <p:cNvPicPr>
            <a:picLocks noChangeAspect="1" noChangeArrowheads="1"/>
          </p:cNvPicPr>
          <p:nvPr/>
        </p:nvPicPr>
        <p:blipFill>
          <a:blip r:embed="rId3"/>
          <a:srcRect/>
          <a:stretch>
            <a:fillRect/>
          </a:stretch>
        </p:blipFill>
        <p:spPr bwMode="auto">
          <a:xfrm>
            <a:off x="285720" y="1857364"/>
            <a:ext cx="792162" cy="4392613"/>
          </a:xfrm>
          <a:prstGeom prst="rect">
            <a:avLst/>
          </a:prstGeom>
          <a:noFill/>
          <a:ln w="9525">
            <a:solidFill>
              <a:schemeClr val="tx1"/>
            </a:solidFill>
            <a:miter lim="800000"/>
            <a:headEnd/>
            <a:tailEnd/>
          </a:ln>
        </p:spPr>
      </p:pic>
      <p:pic>
        <p:nvPicPr>
          <p:cNvPr id="14" name="Picture 13"/>
          <p:cNvPicPr>
            <a:picLocks noChangeAspect="1" noChangeArrowheads="1"/>
          </p:cNvPicPr>
          <p:nvPr/>
        </p:nvPicPr>
        <p:blipFill>
          <a:blip r:embed="rId4"/>
          <a:srcRect/>
          <a:stretch>
            <a:fillRect/>
          </a:stretch>
        </p:blipFill>
        <p:spPr bwMode="auto">
          <a:xfrm>
            <a:off x="2579678" y="1857364"/>
            <a:ext cx="635000" cy="4392612"/>
          </a:xfrm>
          <a:prstGeom prst="rect">
            <a:avLst/>
          </a:prstGeom>
          <a:noFill/>
          <a:ln w="9525">
            <a:solidFill>
              <a:schemeClr val="tx1"/>
            </a:solidFill>
            <a:miter lim="800000"/>
            <a:headEnd/>
            <a:tailEnd/>
          </a:ln>
        </p:spPr>
      </p:pic>
      <p:pic>
        <p:nvPicPr>
          <p:cNvPr id="15" name="Picture 14"/>
          <p:cNvPicPr>
            <a:picLocks noChangeAspect="1" noChangeArrowheads="1"/>
          </p:cNvPicPr>
          <p:nvPr/>
        </p:nvPicPr>
        <p:blipFill>
          <a:blip r:embed="rId5"/>
          <a:srcRect/>
          <a:stretch>
            <a:fillRect/>
          </a:stretch>
        </p:blipFill>
        <p:spPr bwMode="auto">
          <a:xfrm>
            <a:off x="3214678" y="1857364"/>
            <a:ext cx="700088" cy="4392612"/>
          </a:xfrm>
          <a:prstGeom prst="rect">
            <a:avLst/>
          </a:prstGeom>
          <a:noFill/>
          <a:ln w="9525">
            <a:solidFill>
              <a:schemeClr val="tx1"/>
            </a:solidFill>
            <a:miter lim="800000"/>
            <a:headEnd/>
            <a:tailEnd/>
          </a:ln>
        </p:spPr>
      </p:pic>
      <p:pic>
        <p:nvPicPr>
          <p:cNvPr id="16" name="Picture 10" descr="Best_pic_of_pickgun"/>
          <p:cNvPicPr>
            <a:picLocks noChangeAspect="1" noChangeArrowheads="1"/>
          </p:cNvPicPr>
          <p:nvPr/>
        </p:nvPicPr>
        <p:blipFill>
          <a:blip r:embed="rId6"/>
          <a:srcRect/>
          <a:stretch>
            <a:fillRect/>
          </a:stretch>
        </p:blipFill>
        <p:spPr bwMode="auto">
          <a:xfrm flipH="1">
            <a:off x="4429124" y="1928802"/>
            <a:ext cx="3165041" cy="2500330"/>
          </a:xfrm>
          <a:prstGeom prst="rect">
            <a:avLst/>
          </a:prstGeom>
          <a:noFill/>
          <a:ln w="9525">
            <a:solidFill>
              <a:schemeClr val="tx1"/>
            </a:solidFill>
            <a:miter lim="800000"/>
            <a:headEnd/>
            <a:tailEnd/>
          </a:ln>
        </p:spPr>
      </p:pic>
      <p:pic>
        <p:nvPicPr>
          <p:cNvPr id="17" name="Picture 13"/>
          <p:cNvPicPr>
            <a:picLocks noChangeAspect="1" noChangeArrowheads="1"/>
          </p:cNvPicPr>
          <p:nvPr/>
        </p:nvPicPr>
        <p:blipFill>
          <a:blip r:embed="rId7"/>
          <a:srcRect/>
          <a:stretch>
            <a:fillRect/>
          </a:stretch>
        </p:blipFill>
        <p:spPr bwMode="auto">
          <a:xfrm rot="5400000">
            <a:off x="6117433" y="3455203"/>
            <a:ext cx="3214710" cy="2162173"/>
          </a:xfrm>
          <a:prstGeom prst="rect">
            <a:avLst/>
          </a:prstGeom>
          <a:noFill/>
          <a:ln w="9525">
            <a:solidFill>
              <a:schemeClr val="tx1"/>
            </a:solidFill>
            <a:miter lim="800000"/>
            <a:headEnd/>
            <a:tailEnd/>
          </a:ln>
        </p:spPr>
      </p:pic>
      <p:pic>
        <p:nvPicPr>
          <p:cNvPr id="18" name="Picture 10"/>
          <p:cNvPicPr>
            <a:picLocks noChangeAspect="1" noChangeArrowheads="1"/>
          </p:cNvPicPr>
          <p:nvPr/>
        </p:nvPicPr>
        <p:blipFill>
          <a:blip r:embed="rId8"/>
          <a:srcRect/>
          <a:stretch>
            <a:fillRect/>
          </a:stretch>
        </p:blipFill>
        <p:spPr bwMode="auto">
          <a:xfrm>
            <a:off x="1084424" y="1857363"/>
            <a:ext cx="1058684" cy="4392000"/>
          </a:xfrm>
          <a:prstGeom prst="rect">
            <a:avLst/>
          </a:prstGeom>
          <a:noFill/>
          <a:ln w="9525">
            <a:solidFill>
              <a:schemeClr val="tx1"/>
            </a:solidFill>
            <a:miter lim="800000"/>
            <a:headEnd/>
            <a:tailEnd/>
          </a:ln>
        </p:spPr>
      </p:pic>
      <p:pic>
        <p:nvPicPr>
          <p:cNvPr id="13" name="Picture 12"/>
          <p:cNvPicPr>
            <a:picLocks noChangeAspect="1" noChangeArrowheads="1"/>
          </p:cNvPicPr>
          <p:nvPr/>
        </p:nvPicPr>
        <p:blipFill>
          <a:blip r:embed="rId9"/>
          <a:srcRect/>
          <a:stretch>
            <a:fillRect/>
          </a:stretch>
        </p:blipFill>
        <p:spPr bwMode="auto">
          <a:xfrm>
            <a:off x="1882857" y="1857364"/>
            <a:ext cx="688879" cy="4392000"/>
          </a:xfrm>
          <a:prstGeom prst="rect">
            <a:avLst/>
          </a:prstGeom>
          <a:noFill/>
          <a:ln w="9525">
            <a:solidFill>
              <a:schemeClr val="tx1"/>
            </a:solidFill>
            <a:miter lim="800000"/>
            <a:headEnd/>
            <a:tailEnd/>
          </a:ln>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l"/>
            <a:r>
              <a:rPr lang="es-ES_tradnl" dirty="0" smtClean="0"/>
              <a:t>Cerraduras</a:t>
            </a:r>
            <a:endParaRPr lang="es-ES" dirty="0"/>
          </a:p>
        </p:txBody>
      </p:sp>
      <p:sp>
        <p:nvSpPr>
          <p:cNvPr id="8" name="Title 3"/>
          <p:cNvSpPr txBox="1">
            <a:spLocks/>
          </p:cNvSpPr>
          <p:nvPr/>
        </p:nvSpPr>
        <p:spPr>
          <a:xfrm>
            <a:off x="500034" y="1071546"/>
            <a:ext cx="8229600" cy="785818"/>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_tradnl" sz="4400" b="0" i="0" u="none" strike="noStrike" kern="1200" cap="none" spc="0" normalizeH="0" baseline="0" noProof="0" dirty="0" smtClean="0">
                <a:ln>
                  <a:noFill/>
                </a:ln>
                <a:solidFill>
                  <a:schemeClr val="tx2"/>
                </a:solidFill>
                <a:effectLst/>
                <a:uLnTx/>
                <a:uFillTx/>
                <a:latin typeface="+mj-lt"/>
                <a:ea typeface="+mj-ea"/>
                <a:cs typeface="+mj-cs"/>
              </a:rPr>
              <a:t>Pistolas vs Mushroom Pins</a:t>
            </a:r>
            <a:endParaRPr kumimoji="0" lang="es-ES" sz="4400" b="0" i="0" u="none" strike="noStrike" kern="1200" cap="none" spc="0" normalizeH="0" baseline="0" noProof="0" dirty="0">
              <a:ln>
                <a:noFill/>
              </a:ln>
              <a:solidFill>
                <a:schemeClr val="tx2"/>
              </a:solidFill>
              <a:effectLst/>
              <a:uLnTx/>
              <a:uFillTx/>
              <a:latin typeface="+mj-lt"/>
              <a:ea typeface="+mj-ea"/>
              <a:cs typeface="+mj-cs"/>
            </a:endParaRPr>
          </a:p>
        </p:txBody>
      </p:sp>
      <p:pic>
        <p:nvPicPr>
          <p:cNvPr id="11" name="Picture 7" descr="06"/>
          <p:cNvPicPr>
            <a:picLocks noChangeAspect="1" noChangeArrowheads="1" noCrop="1"/>
          </p:cNvPicPr>
          <p:nvPr/>
        </p:nvPicPr>
        <p:blipFill>
          <a:blip r:embed="rId3"/>
          <a:srcRect/>
          <a:stretch>
            <a:fillRect/>
          </a:stretch>
        </p:blipFill>
        <p:spPr bwMode="auto">
          <a:xfrm>
            <a:off x="214282" y="2428868"/>
            <a:ext cx="6000791" cy="3571899"/>
          </a:xfrm>
          <a:prstGeom prst="rect">
            <a:avLst/>
          </a:prstGeom>
          <a:noFill/>
          <a:ln w="25400" cap="flat">
            <a:solidFill>
              <a:schemeClr val="tx1">
                <a:alpha val="29000"/>
              </a:schemeClr>
            </a:solidFill>
            <a:bevel/>
            <a:headEnd/>
            <a:tailEnd/>
          </a:ln>
        </p:spPr>
      </p:pic>
      <p:pic>
        <p:nvPicPr>
          <p:cNvPr id="4098" name="Picture 2" descr="G:\Tarako\WhiteHack\pines\s-pinspool1.jpg"/>
          <p:cNvPicPr>
            <a:picLocks noChangeAspect="1" noChangeArrowheads="1"/>
          </p:cNvPicPr>
          <p:nvPr/>
        </p:nvPicPr>
        <p:blipFill>
          <a:blip r:embed="rId4"/>
          <a:srcRect/>
          <a:stretch>
            <a:fillRect/>
          </a:stretch>
        </p:blipFill>
        <p:spPr bwMode="auto">
          <a:xfrm>
            <a:off x="6357950" y="2071678"/>
            <a:ext cx="1396543" cy="2655882"/>
          </a:xfrm>
          <a:prstGeom prst="rect">
            <a:avLst/>
          </a:prstGeom>
          <a:noFill/>
          <a:ln>
            <a:solidFill>
              <a:schemeClr val="tx1"/>
            </a:solidFill>
          </a:ln>
        </p:spPr>
      </p:pic>
      <p:pic>
        <p:nvPicPr>
          <p:cNvPr id="4099" name="Picture 3" descr="G:\Tarako\WhiteHack\pines\s-pin-serr.jpg"/>
          <p:cNvPicPr>
            <a:picLocks noChangeAspect="1" noChangeArrowheads="1"/>
          </p:cNvPicPr>
          <p:nvPr/>
        </p:nvPicPr>
        <p:blipFill>
          <a:blip r:embed="rId5"/>
          <a:srcRect/>
          <a:stretch>
            <a:fillRect/>
          </a:stretch>
        </p:blipFill>
        <p:spPr bwMode="auto">
          <a:xfrm>
            <a:off x="7732772" y="2071678"/>
            <a:ext cx="1268384" cy="2643206"/>
          </a:xfrm>
          <a:prstGeom prst="rect">
            <a:avLst/>
          </a:prstGeom>
          <a:noFill/>
          <a:ln>
            <a:solidFill>
              <a:schemeClr val="tx1"/>
            </a:solidFill>
          </a:ln>
        </p:spPr>
      </p:pic>
      <p:pic>
        <p:nvPicPr>
          <p:cNvPr id="4100" name="Picture 4" descr="G:\Tarako\WhiteHack\pines\pin1.bmp"/>
          <p:cNvPicPr>
            <a:picLocks noChangeAspect="1" noChangeArrowheads="1"/>
          </p:cNvPicPr>
          <p:nvPr/>
        </p:nvPicPr>
        <p:blipFill>
          <a:blip r:embed="rId6"/>
          <a:srcRect/>
          <a:stretch>
            <a:fillRect/>
          </a:stretch>
        </p:blipFill>
        <p:spPr bwMode="auto">
          <a:xfrm>
            <a:off x="6357950" y="4714883"/>
            <a:ext cx="2643206" cy="1713991"/>
          </a:xfrm>
          <a:prstGeom prst="rect">
            <a:avLst/>
          </a:prstGeom>
          <a:noFill/>
          <a:ln>
            <a:solidFill>
              <a:schemeClr val="tx1"/>
            </a:solidFill>
          </a:ln>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l"/>
            <a:r>
              <a:rPr lang="es-ES_tradnl" dirty="0" smtClean="0"/>
              <a:t>Cerraduras</a:t>
            </a:r>
            <a:endParaRPr lang="es-ES" dirty="0"/>
          </a:p>
        </p:txBody>
      </p:sp>
      <p:sp>
        <p:nvSpPr>
          <p:cNvPr id="8" name="Title 3"/>
          <p:cNvSpPr txBox="1">
            <a:spLocks/>
          </p:cNvSpPr>
          <p:nvPr/>
        </p:nvSpPr>
        <p:spPr>
          <a:xfrm>
            <a:off x="500034" y="1071546"/>
            <a:ext cx="8229600" cy="785818"/>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_tradnl" sz="4400" b="0" i="0" u="none" strike="noStrike" kern="1200" cap="none" spc="0" normalizeH="0" baseline="0" noProof="0" dirty="0" smtClean="0">
                <a:ln>
                  <a:noFill/>
                </a:ln>
                <a:solidFill>
                  <a:schemeClr val="tx2"/>
                </a:solidFill>
                <a:effectLst/>
                <a:uLnTx/>
                <a:uFillTx/>
                <a:latin typeface="+mj-lt"/>
                <a:ea typeface="+mj-ea"/>
                <a:cs typeface="+mj-cs"/>
              </a:rPr>
              <a:t>Bumpkeys</a:t>
            </a:r>
          </a:p>
        </p:txBody>
      </p:sp>
      <p:pic>
        <p:nvPicPr>
          <p:cNvPr id="11" name="Picture 6" descr="06"/>
          <p:cNvPicPr>
            <a:picLocks noChangeAspect="1" noChangeArrowheads="1" noCrop="1"/>
          </p:cNvPicPr>
          <p:nvPr/>
        </p:nvPicPr>
        <p:blipFill>
          <a:blip r:embed="rId3"/>
          <a:srcRect/>
          <a:stretch>
            <a:fillRect/>
          </a:stretch>
        </p:blipFill>
        <p:spPr bwMode="auto">
          <a:xfrm rot="16200000">
            <a:off x="-827087" y="3211513"/>
            <a:ext cx="4552950" cy="1676400"/>
          </a:xfrm>
          <a:prstGeom prst="rect">
            <a:avLst/>
          </a:prstGeom>
          <a:noFill/>
          <a:ln w="19050">
            <a:solidFill>
              <a:schemeClr val="tx1">
                <a:alpha val="50000"/>
              </a:schemeClr>
            </a:solidFill>
            <a:miter lim="800000"/>
            <a:headEnd/>
            <a:tailEnd/>
          </a:ln>
        </p:spPr>
      </p:pic>
      <p:pic>
        <p:nvPicPr>
          <p:cNvPr id="18" name="Picture 7" descr="06"/>
          <p:cNvPicPr>
            <a:picLocks noChangeAspect="1" noChangeArrowheads="1" noCrop="1"/>
          </p:cNvPicPr>
          <p:nvPr/>
        </p:nvPicPr>
        <p:blipFill>
          <a:blip r:embed="rId4"/>
          <a:srcRect/>
          <a:stretch>
            <a:fillRect/>
          </a:stretch>
        </p:blipFill>
        <p:spPr bwMode="auto">
          <a:xfrm>
            <a:off x="2916238" y="1844675"/>
            <a:ext cx="5715000" cy="4286250"/>
          </a:xfrm>
          <a:prstGeom prst="rect">
            <a:avLst/>
          </a:prstGeom>
          <a:noFill/>
          <a:ln w="22225">
            <a:solidFill>
              <a:schemeClr val="tx1">
                <a:alpha val="15000"/>
              </a:schemeClr>
            </a:solidFill>
            <a:miter lim="800000"/>
            <a:headEnd/>
            <a:tailEnd/>
          </a:ln>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Título"/>
          <p:cNvSpPr>
            <a:spLocks noGrp="1"/>
          </p:cNvSpPr>
          <p:nvPr>
            <p:ph type="title"/>
          </p:nvPr>
        </p:nvSpPr>
        <p:spPr/>
        <p:txBody>
          <a:bodyPr/>
          <a:lstStyle/>
          <a:p>
            <a:r>
              <a:rPr lang="es-ES_tradnl" dirty="0" smtClean="0"/>
              <a:t>DEMO</a:t>
            </a:r>
            <a:endParaRPr lang="es-ES" dirty="0"/>
          </a:p>
        </p:txBody>
      </p:sp>
      <p:sp>
        <p:nvSpPr>
          <p:cNvPr id="7" name="6 Marcador de texto"/>
          <p:cNvSpPr>
            <a:spLocks noGrp="1"/>
          </p:cNvSpPr>
          <p:nvPr>
            <p:ph type="body" idx="1"/>
          </p:nvPr>
        </p:nvSpPr>
        <p:spPr/>
        <p:txBody>
          <a:bodyPr/>
          <a:lstStyle/>
          <a:p>
            <a:r>
              <a:rPr lang="es-ES_tradnl" dirty="0" smtClean="0"/>
              <a:t>Bumpkeys</a:t>
            </a:r>
            <a:endParaRPr lang="es-ES" dirty="0"/>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l"/>
            <a:r>
              <a:rPr lang="es-ES_tradnl" dirty="0" smtClean="0"/>
              <a:t>Cerraduras</a:t>
            </a:r>
            <a:endParaRPr lang="es-ES" dirty="0"/>
          </a:p>
        </p:txBody>
      </p:sp>
      <p:sp>
        <p:nvSpPr>
          <p:cNvPr id="8" name="Title 3"/>
          <p:cNvSpPr txBox="1">
            <a:spLocks/>
          </p:cNvSpPr>
          <p:nvPr/>
        </p:nvSpPr>
        <p:spPr>
          <a:xfrm>
            <a:off x="500034" y="1071546"/>
            <a:ext cx="8229600" cy="785818"/>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_tradnl" sz="4400" b="0" i="0" u="none" strike="noStrike" kern="1200" cap="none" spc="0" normalizeH="0" baseline="0" noProof="0" dirty="0" smtClean="0">
                <a:ln>
                  <a:noFill/>
                </a:ln>
                <a:solidFill>
                  <a:schemeClr val="tx2"/>
                </a:solidFill>
                <a:effectLst/>
                <a:uLnTx/>
                <a:uFillTx/>
                <a:latin typeface="+mj-lt"/>
                <a:ea typeface="+mj-ea"/>
                <a:cs typeface="+mj-cs"/>
              </a:rPr>
              <a:t>Tubulares</a:t>
            </a:r>
          </a:p>
        </p:txBody>
      </p:sp>
      <p:pic>
        <p:nvPicPr>
          <p:cNvPr id="6" name="Picture 7" descr="23-tubular_key_push_lock-pl3504-l"/>
          <p:cNvPicPr>
            <a:picLocks noChangeAspect="1" noChangeArrowheads="1"/>
          </p:cNvPicPr>
          <p:nvPr/>
        </p:nvPicPr>
        <p:blipFill>
          <a:blip r:embed="rId3"/>
          <a:srcRect/>
          <a:stretch>
            <a:fillRect/>
          </a:stretch>
        </p:blipFill>
        <p:spPr bwMode="auto">
          <a:xfrm>
            <a:off x="214282" y="2071678"/>
            <a:ext cx="3743325" cy="2735263"/>
          </a:xfrm>
          <a:prstGeom prst="rect">
            <a:avLst/>
          </a:prstGeom>
          <a:noFill/>
          <a:ln w="9525">
            <a:solidFill>
              <a:schemeClr val="tx1"/>
            </a:solidFill>
            <a:miter lim="800000"/>
            <a:headEnd/>
            <a:tailEnd/>
          </a:ln>
        </p:spPr>
      </p:pic>
      <p:pic>
        <p:nvPicPr>
          <p:cNvPr id="9" name="Picture 9"/>
          <p:cNvPicPr>
            <a:picLocks noChangeAspect="1" noChangeArrowheads="1"/>
          </p:cNvPicPr>
          <p:nvPr/>
        </p:nvPicPr>
        <p:blipFill>
          <a:blip r:embed="rId4"/>
          <a:srcRect/>
          <a:stretch>
            <a:fillRect/>
          </a:stretch>
        </p:blipFill>
        <p:spPr bwMode="auto">
          <a:xfrm>
            <a:off x="3857620" y="4000504"/>
            <a:ext cx="2381250" cy="2295525"/>
          </a:xfrm>
          <a:prstGeom prst="rect">
            <a:avLst/>
          </a:prstGeom>
          <a:noFill/>
          <a:ln w="12700">
            <a:solidFill>
              <a:schemeClr val="tx1"/>
            </a:solidFill>
            <a:miter lim="800000"/>
            <a:headEnd/>
            <a:tailEnd/>
          </a:ln>
        </p:spPr>
      </p:pic>
      <p:pic>
        <p:nvPicPr>
          <p:cNvPr id="7" name="Picture 8"/>
          <p:cNvPicPr>
            <a:picLocks noChangeAspect="1" noChangeArrowheads="1"/>
          </p:cNvPicPr>
          <p:nvPr/>
        </p:nvPicPr>
        <p:blipFill>
          <a:blip r:embed="rId5"/>
          <a:srcRect/>
          <a:stretch>
            <a:fillRect/>
          </a:stretch>
        </p:blipFill>
        <p:spPr bwMode="auto">
          <a:xfrm>
            <a:off x="5958578" y="1928802"/>
            <a:ext cx="2971140" cy="2357454"/>
          </a:xfrm>
          <a:prstGeom prst="rect">
            <a:avLst/>
          </a:prstGeom>
          <a:noFill/>
          <a:ln w="15875">
            <a:solidFill>
              <a:schemeClr val="tx1"/>
            </a:solidFill>
            <a:miter lim="800000"/>
            <a:headEnd/>
            <a:tailEnd/>
          </a:ln>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l"/>
            <a:r>
              <a:rPr lang="es-ES_tradnl" dirty="0" smtClean="0"/>
              <a:t>Cerraduras</a:t>
            </a:r>
            <a:endParaRPr lang="es-ES" dirty="0"/>
          </a:p>
        </p:txBody>
      </p:sp>
      <p:sp>
        <p:nvSpPr>
          <p:cNvPr id="8" name="Title 3"/>
          <p:cNvSpPr txBox="1">
            <a:spLocks/>
          </p:cNvSpPr>
          <p:nvPr/>
        </p:nvSpPr>
        <p:spPr>
          <a:xfrm>
            <a:off x="500034" y="1071546"/>
            <a:ext cx="8229600" cy="785818"/>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_tradnl" sz="4400" b="0" i="0" u="none" strike="noStrike" kern="1200" cap="none" spc="0" normalizeH="0" baseline="0" noProof="0" dirty="0" smtClean="0">
                <a:ln>
                  <a:noFill/>
                </a:ln>
                <a:solidFill>
                  <a:schemeClr val="tx2"/>
                </a:solidFill>
                <a:effectLst/>
                <a:uLnTx/>
                <a:uFillTx/>
                <a:latin typeface="+mj-lt"/>
                <a:ea typeface="+mj-ea"/>
                <a:cs typeface="+mj-cs"/>
              </a:rPr>
              <a:t>Tubulares</a:t>
            </a:r>
          </a:p>
        </p:txBody>
      </p:sp>
      <p:pic>
        <p:nvPicPr>
          <p:cNvPr id="10" name="Picture 7" descr="Tubular_-_Thumb"/>
          <p:cNvPicPr>
            <a:picLocks noChangeAspect="1" noChangeArrowheads="1"/>
          </p:cNvPicPr>
          <p:nvPr/>
        </p:nvPicPr>
        <p:blipFill>
          <a:blip r:embed="rId3"/>
          <a:srcRect/>
          <a:stretch>
            <a:fillRect/>
          </a:stretch>
        </p:blipFill>
        <p:spPr bwMode="auto">
          <a:xfrm>
            <a:off x="285720" y="1857364"/>
            <a:ext cx="5480305" cy="4500594"/>
          </a:xfrm>
          <a:prstGeom prst="rect">
            <a:avLst/>
          </a:prstGeom>
          <a:noFill/>
          <a:ln w="3175">
            <a:solidFill>
              <a:schemeClr val="tx1"/>
            </a:solidFill>
            <a:miter lim="800000"/>
            <a:headEnd/>
            <a:tailEnd/>
          </a:ln>
        </p:spPr>
      </p:pic>
      <p:pic>
        <p:nvPicPr>
          <p:cNvPr id="5123" name="Picture 3"/>
          <p:cNvPicPr>
            <a:picLocks noChangeAspect="1" noChangeArrowheads="1"/>
          </p:cNvPicPr>
          <p:nvPr/>
        </p:nvPicPr>
        <p:blipFill>
          <a:blip r:embed="rId4"/>
          <a:srcRect/>
          <a:stretch>
            <a:fillRect/>
          </a:stretch>
        </p:blipFill>
        <p:spPr bwMode="auto">
          <a:xfrm>
            <a:off x="6000760" y="1695471"/>
            <a:ext cx="2895600" cy="4733925"/>
          </a:xfrm>
          <a:prstGeom prst="rect">
            <a:avLst/>
          </a:prstGeom>
          <a:noFill/>
          <a:ln w="6350">
            <a:solidFill>
              <a:schemeClr val="tx1"/>
            </a:solidFill>
            <a:miter lim="800000"/>
            <a:headEnd/>
            <a:tailEnd/>
          </a:ln>
          <a:effectLst/>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Título"/>
          <p:cNvSpPr>
            <a:spLocks noGrp="1"/>
          </p:cNvSpPr>
          <p:nvPr>
            <p:ph type="title"/>
          </p:nvPr>
        </p:nvSpPr>
        <p:spPr/>
        <p:txBody>
          <a:bodyPr/>
          <a:lstStyle/>
          <a:p>
            <a:r>
              <a:rPr lang="es-ES_tradnl" dirty="0" smtClean="0"/>
              <a:t>DEMO</a:t>
            </a:r>
            <a:endParaRPr lang="es-ES" dirty="0"/>
          </a:p>
        </p:txBody>
      </p:sp>
      <p:sp>
        <p:nvSpPr>
          <p:cNvPr id="7" name="6 Marcador de texto"/>
          <p:cNvSpPr>
            <a:spLocks noGrp="1"/>
          </p:cNvSpPr>
          <p:nvPr>
            <p:ph type="body" idx="1"/>
          </p:nvPr>
        </p:nvSpPr>
        <p:spPr/>
        <p:txBody>
          <a:bodyPr/>
          <a:lstStyle/>
          <a:p>
            <a:r>
              <a:rPr lang="es-ES_tradnl" dirty="0" smtClean="0"/>
              <a:t>Portátil y móvil nuevos cortesía de los majetes de Microsoft</a:t>
            </a:r>
            <a:endParaRPr lang="es-ES" dirty="0"/>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Users\davidce\Pictures\butron.jpg"/>
          <p:cNvPicPr>
            <a:picLocks noChangeAspect="1" noChangeArrowheads="1"/>
          </p:cNvPicPr>
          <p:nvPr/>
        </p:nvPicPr>
        <p:blipFill>
          <a:blip r:embed="rId2"/>
          <a:srcRect/>
          <a:stretch>
            <a:fillRect/>
          </a:stretch>
        </p:blipFill>
        <p:spPr bwMode="auto">
          <a:xfrm>
            <a:off x="214282" y="3500438"/>
            <a:ext cx="4048125" cy="3038475"/>
          </a:xfrm>
          <a:prstGeom prst="rect">
            <a:avLst/>
          </a:prstGeom>
          <a:noFill/>
        </p:spPr>
      </p:pic>
      <p:pic>
        <p:nvPicPr>
          <p:cNvPr id="3" name="Picture 4" descr="C:\Users\davidce\Pictures\butron2.jpg"/>
          <p:cNvPicPr>
            <a:picLocks noChangeAspect="1" noChangeArrowheads="1"/>
          </p:cNvPicPr>
          <p:nvPr/>
        </p:nvPicPr>
        <p:blipFill>
          <a:blip r:embed="rId3"/>
          <a:srcRect/>
          <a:stretch>
            <a:fillRect/>
          </a:stretch>
        </p:blipFill>
        <p:spPr bwMode="auto">
          <a:xfrm>
            <a:off x="214282" y="214290"/>
            <a:ext cx="4048125" cy="3038475"/>
          </a:xfrm>
          <a:prstGeom prst="rect">
            <a:avLst/>
          </a:prstGeom>
          <a:noFill/>
        </p:spPr>
      </p:pic>
      <p:pic>
        <p:nvPicPr>
          <p:cNvPr id="9218" name="Picture 2" descr="C:\Users\davidce\Pictures\alunizaje.jpg"/>
          <p:cNvPicPr>
            <a:picLocks noChangeAspect="1" noChangeArrowheads="1"/>
          </p:cNvPicPr>
          <p:nvPr/>
        </p:nvPicPr>
        <p:blipFill>
          <a:blip r:embed="rId4"/>
          <a:srcRect/>
          <a:stretch>
            <a:fillRect/>
          </a:stretch>
        </p:blipFill>
        <p:spPr bwMode="auto">
          <a:xfrm>
            <a:off x="4500562" y="3471883"/>
            <a:ext cx="4286250" cy="2886075"/>
          </a:xfrm>
          <a:prstGeom prst="rect">
            <a:avLst/>
          </a:prstGeom>
          <a:noFill/>
        </p:spPr>
      </p:pic>
      <p:pic>
        <p:nvPicPr>
          <p:cNvPr id="9219" name="Picture 3" descr="C:\Users\davidce\Pictures\alunizaje2.jpg"/>
          <p:cNvPicPr>
            <a:picLocks noChangeAspect="1" noChangeArrowheads="1"/>
          </p:cNvPicPr>
          <p:nvPr/>
        </p:nvPicPr>
        <p:blipFill>
          <a:blip r:embed="rId5"/>
          <a:srcRect/>
          <a:stretch>
            <a:fillRect/>
          </a:stretch>
        </p:blipFill>
        <p:spPr bwMode="auto">
          <a:xfrm>
            <a:off x="4500562" y="781411"/>
            <a:ext cx="3643338" cy="2433275"/>
          </a:xfrm>
          <a:prstGeom prst="rect">
            <a:avLst/>
          </a:prstGeom>
          <a:noFill/>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davidce\Pictures\butron digital.jpg"/>
          <p:cNvPicPr>
            <a:picLocks noChangeAspect="1" noChangeArrowheads="1"/>
          </p:cNvPicPr>
          <p:nvPr/>
        </p:nvPicPr>
        <p:blipFill>
          <a:blip r:embed="rId2"/>
          <a:srcRect/>
          <a:stretch>
            <a:fillRect/>
          </a:stretch>
        </p:blipFill>
        <p:spPr bwMode="auto">
          <a:xfrm>
            <a:off x="928662" y="642917"/>
            <a:ext cx="7000924" cy="5520727"/>
          </a:xfrm>
          <a:prstGeom prst="rect">
            <a:avLst/>
          </a:prstGeom>
          <a:noFill/>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noAutofit/>
          </a:bodyPr>
          <a:lstStyle/>
          <a:p>
            <a:r>
              <a:rPr lang="es-ES" sz="7200" b="1" noProof="0" smtClean="0"/>
              <a:t>AGENDA</a:t>
            </a:r>
            <a:endParaRPr lang="es-ES" sz="7200" b="1" noProof="0"/>
          </a:p>
        </p:txBody>
      </p:sp>
      <p:sp>
        <p:nvSpPr>
          <p:cNvPr id="5" name="4 Marcador de contenido"/>
          <p:cNvSpPr>
            <a:spLocks noGrp="1"/>
          </p:cNvSpPr>
          <p:nvPr>
            <p:ph idx="1"/>
          </p:nvPr>
        </p:nvSpPr>
        <p:spPr/>
        <p:txBody>
          <a:bodyPr>
            <a:normAutofit/>
          </a:bodyPr>
          <a:lstStyle/>
          <a:p>
            <a:r>
              <a:rPr lang="es-ES" sz="4400" noProof="0" smtClean="0"/>
              <a:t>Sustracción de Activos</a:t>
            </a:r>
          </a:p>
          <a:p>
            <a:r>
              <a:rPr lang="es-ES" sz="4400" noProof="0" smtClean="0"/>
              <a:t>Protección de la información en equipos portátiles</a:t>
            </a:r>
          </a:p>
          <a:p>
            <a:r>
              <a:rPr lang="es-ES" sz="4400" noProof="0" smtClean="0"/>
              <a:t>Protección de la información en dispositivos móviles</a:t>
            </a: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granneman.com/images/ibm_pc_5150.jpg"/>
          <p:cNvPicPr>
            <a:picLocks noChangeAspect="1" noChangeArrowheads="1"/>
          </p:cNvPicPr>
          <p:nvPr/>
        </p:nvPicPr>
        <p:blipFill>
          <a:blip r:embed="rId3"/>
          <a:srcRect/>
          <a:stretch>
            <a:fillRect/>
          </a:stretch>
        </p:blipFill>
        <p:spPr bwMode="auto">
          <a:xfrm>
            <a:off x="1311079" y="285728"/>
            <a:ext cx="6332755" cy="600076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4" descr="http://www.intuitivecentral.com/pics/pc1.jpg"/>
          <p:cNvPicPr>
            <a:picLocks noChangeAspect="1" noChangeArrowheads="1"/>
          </p:cNvPicPr>
          <p:nvPr/>
        </p:nvPicPr>
        <p:blipFill>
          <a:blip r:embed="rId3"/>
          <a:srcRect/>
          <a:stretch>
            <a:fillRect/>
          </a:stretch>
        </p:blipFill>
        <p:spPr bwMode="auto">
          <a:xfrm>
            <a:off x="2285984" y="357166"/>
            <a:ext cx="5978551" cy="5935955"/>
          </a:xfrm>
          <a:prstGeom prst="rect">
            <a:avLst/>
          </a:prstGeom>
          <a:noFill/>
          <a:ln w="9525">
            <a:noFill/>
            <a:miter lim="800000"/>
            <a:headEnd/>
            <a:tailEnd/>
          </a:ln>
        </p:spPr>
      </p:pic>
      <p:pic>
        <p:nvPicPr>
          <p:cNvPr id="58372" name="Picture 4" descr="http://www.tecnogadgets.com/fotografias/HTC_S620.jpg"/>
          <p:cNvPicPr>
            <a:picLocks noChangeAspect="1" noChangeArrowheads="1"/>
          </p:cNvPicPr>
          <p:nvPr/>
        </p:nvPicPr>
        <p:blipFill>
          <a:blip r:embed="rId4" cstate="email">
            <a:clrChange>
              <a:clrFrom>
                <a:srgbClr val="FFFFFF"/>
              </a:clrFrom>
              <a:clrTo>
                <a:srgbClr val="FFFFFF">
                  <a:alpha val="0"/>
                </a:srgbClr>
              </a:clrTo>
            </a:clrChange>
          </a:blip>
          <a:srcRect/>
          <a:stretch>
            <a:fillRect/>
          </a:stretch>
        </p:blipFill>
        <p:spPr bwMode="auto">
          <a:xfrm>
            <a:off x="214282" y="428604"/>
            <a:ext cx="3505200" cy="3820668"/>
          </a:xfrm>
          <a:prstGeom prst="rect">
            <a:avLst/>
          </a:prstGeom>
          <a:noFill/>
          <a:effectLst>
            <a:outerShdw blurRad="76200" dir="18900000" sy="23000" kx="-1200000" algn="bl" rotWithShape="0">
              <a:prstClr val="black">
                <a:alpha val="20000"/>
              </a:prstClr>
            </a:outerShdw>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58372"/>
                                        </p:tgtEl>
                                        <p:attrNameLst>
                                          <p:attrName>style.visibility</p:attrName>
                                        </p:attrNameLst>
                                      </p:cBhvr>
                                      <p:to>
                                        <p:strVal val="visible"/>
                                      </p:to>
                                    </p:set>
                                    <p:animEffect transition="in" filter="fade">
                                      <p:cBhvr>
                                        <p:cTn id="7" dur="500"/>
                                        <p:tgtEl>
                                          <p:spTgt spid="583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32" y="-24"/>
            <a:ext cx="4572242" cy="1319182"/>
          </a:xfrm>
          <a:prstGeom prst="rect">
            <a:avLst/>
          </a:prstGeom>
          <a:noFill/>
          <a:ln w="9525">
            <a:noFill/>
            <a:miter lim="800000"/>
            <a:headEnd/>
            <a:tailEnd/>
          </a:ln>
          <a:effectLst/>
        </p:spPr>
      </p:pic>
      <p:pic>
        <p:nvPicPr>
          <p:cNvPr id="7" name="Rectangle 136194"/>
          <p:cNvPicPr>
            <a:picLocks noChangeAspect="1" noChangeArrowheads="1"/>
          </p:cNvPicPr>
          <p:nvPr/>
        </p:nvPicPr>
        <p:blipFill>
          <a:blip r:embed="rId3"/>
          <a:srcRect/>
          <a:stretch>
            <a:fillRect/>
          </a:stretch>
        </p:blipFill>
        <p:spPr bwMode="auto">
          <a:xfrm>
            <a:off x="0" y="3600450"/>
            <a:ext cx="5362575" cy="3257550"/>
          </a:xfrm>
          <a:prstGeom prst="rect">
            <a:avLst/>
          </a:prstGeom>
          <a:noFill/>
          <a:ln w="9525" cap="flat" cmpd="sng" algn="ctr">
            <a:noFill/>
            <a:prstDash val="solid"/>
            <a:miter lim="800000"/>
            <a:headEnd type="none" w="med" len="med"/>
            <a:tailEnd type="none" w="med" len="med"/>
          </a:ln>
          <a:effectLst>
            <a:outerShdw dist="35921" dir="2700000" algn="ctr" rotWithShape="0">
              <a:srgbClr val="868686"/>
            </a:outerShdw>
          </a:effectLst>
        </p:spPr>
      </p:pic>
      <p:pic>
        <p:nvPicPr>
          <p:cNvPr id="9" name="Rectangle 136196"/>
          <p:cNvPicPr>
            <a:picLocks noChangeAspect="1" noChangeArrowheads="1"/>
          </p:cNvPicPr>
          <p:nvPr/>
        </p:nvPicPr>
        <p:blipFill>
          <a:blip r:embed="rId4"/>
          <a:srcRect/>
          <a:stretch>
            <a:fillRect/>
          </a:stretch>
        </p:blipFill>
        <p:spPr bwMode="auto">
          <a:xfrm>
            <a:off x="6143636" y="2143116"/>
            <a:ext cx="2500330" cy="3075946"/>
          </a:xfrm>
          <a:prstGeom prst="rect">
            <a:avLst/>
          </a:prstGeom>
          <a:noFill/>
          <a:ln w="9525" cap="flat" cmpd="sng" algn="ctr">
            <a:noFill/>
            <a:prstDash val="solid"/>
            <a:miter lim="800000"/>
            <a:headEnd type="none" w="med" len="med"/>
            <a:tailEnd type="none" w="med" len="med"/>
          </a:ln>
          <a:effectLst>
            <a:outerShdw dist="35921" dir="2700000" algn="ctr" rotWithShape="0">
              <a:srgbClr val="868686"/>
            </a:outerShdw>
          </a:effectLst>
        </p:spPr>
      </p:pic>
      <p:pic>
        <p:nvPicPr>
          <p:cNvPr id="11" name="Rectangle 136198"/>
          <p:cNvPicPr>
            <a:picLocks noChangeAspect="1" noChangeArrowheads="1"/>
          </p:cNvPicPr>
          <p:nvPr/>
        </p:nvPicPr>
        <p:blipFill>
          <a:blip r:embed="rId5"/>
          <a:srcRect/>
          <a:stretch>
            <a:fillRect/>
          </a:stretch>
        </p:blipFill>
        <p:spPr bwMode="auto">
          <a:xfrm>
            <a:off x="4643438" y="0"/>
            <a:ext cx="1714480" cy="1105008"/>
          </a:xfrm>
          <a:prstGeom prst="rect">
            <a:avLst/>
          </a:prstGeom>
          <a:noFill/>
          <a:ln w="9525" cap="flat" cmpd="sng" algn="ctr">
            <a:noFill/>
            <a:prstDash val="solid"/>
            <a:miter lim="800000"/>
            <a:headEnd type="none" w="med" len="med"/>
            <a:tailEnd type="none" w="med" len="med"/>
          </a:ln>
          <a:effectLst>
            <a:outerShdw dist="35921" dir="2700000" algn="ctr" rotWithShape="0">
              <a:srgbClr val="868686"/>
            </a:outerShdw>
          </a:effectLst>
        </p:spPr>
      </p:pic>
      <p:pic>
        <p:nvPicPr>
          <p:cNvPr id="12" name="Rectangle 136199"/>
          <p:cNvPicPr>
            <a:picLocks noChangeAspect="1" noChangeArrowheads="1"/>
          </p:cNvPicPr>
          <p:nvPr/>
        </p:nvPicPr>
        <p:blipFill>
          <a:blip r:embed="rId6"/>
          <a:srcRect/>
          <a:stretch>
            <a:fillRect/>
          </a:stretch>
        </p:blipFill>
        <p:spPr bwMode="auto">
          <a:xfrm>
            <a:off x="5429256" y="857232"/>
            <a:ext cx="2943256" cy="1275464"/>
          </a:xfrm>
          <a:prstGeom prst="rect">
            <a:avLst/>
          </a:prstGeom>
          <a:noFill/>
          <a:ln w="9525" cap="flat" cmpd="sng" algn="ctr">
            <a:noFill/>
            <a:prstDash val="solid"/>
            <a:miter lim="800000"/>
            <a:headEnd type="none" w="med" len="med"/>
            <a:tailEnd type="none" w="med" len="med"/>
          </a:ln>
          <a:effectLst>
            <a:outerShdw dist="35921" dir="2700000" algn="ctr" rotWithShape="0">
              <a:srgbClr val="868686"/>
            </a:outerShdw>
          </a:effectLst>
        </p:spPr>
      </p:pic>
      <p:pic>
        <p:nvPicPr>
          <p:cNvPr id="13" name="Rectangle 136200"/>
          <p:cNvPicPr>
            <a:picLocks noChangeAspect="1" noChangeArrowheads="1"/>
          </p:cNvPicPr>
          <p:nvPr/>
        </p:nvPicPr>
        <p:blipFill>
          <a:blip r:embed="rId7"/>
          <a:srcRect/>
          <a:stretch>
            <a:fillRect/>
          </a:stretch>
        </p:blipFill>
        <p:spPr bwMode="auto">
          <a:xfrm>
            <a:off x="642910" y="1500174"/>
            <a:ext cx="4777141" cy="1984528"/>
          </a:xfrm>
          <a:prstGeom prst="rect">
            <a:avLst/>
          </a:prstGeom>
          <a:noFill/>
          <a:ln w="9525" cap="flat" cmpd="sng" algn="ctr">
            <a:noFill/>
            <a:prstDash val="solid"/>
            <a:miter lim="800000"/>
            <a:headEnd type="none" w="med" len="med"/>
            <a:tailEnd type="none" w="med" len="med"/>
          </a:ln>
          <a:effectLst>
            <a:outerShdw dist="35921" dir="2700000" algn="ctr" rotWithShape="0">
              <a:srgbClr val="868686"/>
            </a:outerShdw>
          </a:effectLst>
        </p:spPr>
      </p:pic>
      <p:pic>
        <p:nvPicPr>
          <p:cNvPr id="6" name="Rectangle 136193"/>
          <p:cNvPicPr>
            <a:picLocks noChangeAspect="1" noChangeArrowheads="1"/>
          </p:cNvPicPr>
          <p:nvPr/>
        </p:nvPicPr>
        <p:blipFill>
          <a:blip r:embed="rId8"/>
          <a:srcRect/>
          <a:stretch>
            <a:fillRect/>
          </a:stretch>
        </p:blipFill>
        <p:spPr bwMode="auto">
          <a:xfrm>
            <a:off x="5643570" y="4786322"/>
            <a:ext cx="2643206" cy="1628912"/>
          </a:xfrm>
          <a:prstGeom prst="rect">
            <a:avLst/>
          </a:prstGeom>
          <a:noFill/>
          <a:ln w="9525" cap="flat" cmpd="sng" algn="ctr">
            <a:noFill/>
            <a:prstDash val="solid"/>
            <a:miter lim="800000"/>
            <a:headEnd type="none" w="med" len="med"/>
            <a:tailEnd type="none" w="med" len="med"/>
          </a:ln>
          <a:effectLst>
            <a:outerShdw dist="35921" dir="2700000" algn="ctr" rotWithShape="0">
              <a:srgbClr val="868686"/>
            </a:outerShdw>
          </a:effectLst>
        </p:spPr>
      </p:pic>
      <p:pic>
        <p:nvPicPr>
          <p:cNvPr id="1027" name="Picture 3"/>
          <p:cNvPicPr>
            <a:picLocks noChangeAspect="1" noChangeArrowheads="1"/>
          </p:cNvPicPr>
          <p:nvPr/>
        </p:nvPicPr>
        <p:blipFill>
          <a:blip r:embed="rId9"/>
          <a:srcRect/>
          <a:stretch>
            <a:fillRect/>
          </a:stretch>
        </p:blipFill>
        <p:spPr bwMode="auto">
          <a:xfrm>
            <a:off x="1428728" y="1142984"/>
            <a:ext cx="4033519" cy="1008380"/>
          </a:xfrm>
          <a:prstGeom prst="rect">
            <a:avLst/>
          </a:prstGeom>
          <a:noFill/>
          <a:ln w="9525">
            <a:noFill/>
            <a:miter lim="800000"/>
            <a:headEnd/>
            <a:tailEnd/>
          </a:ln>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61916" y="166684"/>
            <a:ext cx="5010150" cy="2762250"/>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a:srcRect/>
          <a:stretch>
            <a:fillRect/>
          </a:stretch>
        </p:blipFill>
        <p:spPr bwMode="auto">
          <a:xfrm>
            <a:off x="85728" y="3095637"/>
            <a:ext cx="4914900" cy="2047875"/>
          </a:xfrm>
          <a:prstGeom prst="rect">
            <a:avLst/>
          </a:prstGeom>
          <a:noFill/>
          <a:ln w="9525">
            <a:noFill/>
            <a:miter lim="800000"/>
            <a:headEnd/>
            <a:tailEnd/>
          </a:ln>
          <a:effectLst/>
        </p:spPr>
      </p:pic>
      <p:pic>
        <p:nvPicPr>
          <p:cNvPr id="2052" name="Picture 4"/>
          <p:cNvPicPr>
            <a:picLocks noChangeAspect="1" noChangeArrowheads="1"/>
          </p:cNvPicPr>
          <p:nvPr/>
        </p:nvPicPr>
        <p:blipFill>
          <a:blip r:embed="rId4"/>
          <a:srcRect/>
          <a:stretch>
            <a:fillRect/>
          </a:stretch>
        </p:blipFill>
        <p:spPr bwMode="auto">
          <a:xfrm>
            <a:off x="4429124" y="1214422"/>
            <a:ext cx="4655342" cy="3286124"/>
          </a:xfrm>
          <a:prstGeom prst="rect">
            <a:avLst/>
          </a:prstGeom>
          <a:noFill/>
          <a:ln w="9525">
            <a:noFill/>
            <a:miter lim="800000"/>
            <a:headEnd/>
            <a:tailEnd/>
          </a:ln>
          <a:effectLst/>
        </p:spPr>
      </p:pic>
      <p:pic>
        <p:nvPicPr>
          <p:cNvPr id="2053" name="Picture 5"/>
          <p:cNvPicPr>
            <a:picLocks noChangeAspect="1" noChangeArrowheads="1"/>
          </p:cNvPicPr>
          <p:nvPr/>
        </p:nvPicPr>
        <p:blipFill>
          <a:blip r:embed="rId5"/>
          <a:srcRect/>
          <a:stretch>
            <a:fillRect/>
          </a:stretch>
        </p:blipFill>
        <p:spPr bwMode="auto">
          <a:xfrm>
            <a:off x="2000232" y="5281633"/>
            <a:ext cx="5619750" cy="1076325"/>
          </a:xfrm>
          <a:prstGeom prst="rect">
            <a:avLst/>
          </a:prstGeom>
          <a:noFill/>
          <a:ln w="9525">
            <a:noFill/>
            <a:miter lim="800000"/>
            <a:headEnd/>
            <a:tailEnd/>
          </a:ln>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9618" name="Rectangle 22528"/>
          <p:cNvPicPr>
            <a:picLocks noChangeArrowheads="1"/>
          </p:cNvPicPr>
          <p:nvPr/>
        </p:nvPicPr>
        <p:blipFill>
          <a:blip r:embed="rId3"/>
          <a:srcRect/>
          <a:stretch>
            <a:fillRect/>
          </a:stretch>
        </p:blipFill>
        <p:spPr bwMode="auto">
          <a:xfrm>
            <a:off x="1927225" y="1901825"/>
            <a:ext cx="7085013" cy="1414463"/>
          </a:xfrm>
          <a:prstGeom prst="rect">
            <a:avLst/>
          </a:prstGeom>
          <a:noFill/>
          <a:ln w="9525">
            <a:noFill/>
            <a:miter lim="800000"/>
            <a:headEnd/>
            <a:tailEnd/>
          </a:ln>
        </p:spPr>
      </p:pic>
      <p:sp>
        <p:nvSpPr>
          <p:cNvPr id="28" name="Rectangle 27"/>
          <p:cNvSpPr>
            <a:spLocks noChangeArrowheads="1"/>
          </p:cNvSpPr>
          <p:nvPr/>
        </p:nvSpPr>
        <p:spPr bwMode="auto">
          <a:xfrm>
            <a:off x="2303463" y="2025650"/>
            <a:ext cx="6459537" cy="1165225"/>
          </a:xfrm>
          <a:prstGeom prst="rect">
            <a:avLst/>
          </a:prstGeom>
          <a:noFill/>
          <a:ln w="9525" cap="flat" cmpd="sng" algn="ctr">
            <a:noFill/>
            <a:prstDash val="solid"/>
            <a:miter lim="800000"/>
            <a:headEnd type="none" w="med" len="med"/>
            <a:tailEnd type="none" w="med" len="med"/>
          </a:ln>
          <a:effectLst/>
        </p:spPr>
        <p:txBody>
          <a:bodyPr/>
          <a:lstStyle/>
          <a:p>
            <a:pPr marL="230188" indent="-230188" eaLnBrk="0">
              <a:lnSpc>
                <a:spcPct val="90000"/>
              </a:lnSpc>
              <a:spcBef>
                <a:spcPct val="30000"/>
              </a:spcBef>
              <a:buClr>
                <a:srgbClr val="F4BE96"/>
              </a:buClr>
              <a:buSzPct val="105000"/>
              <a:buFont typeface="Segoe" pitchFamily="34" charset="0"/>
              <a:buBlip>
                <a:blip r:embed="rId4"/>
              </a:buBlip>
            </a:pPr>
            <a:r>
              <a:rPr lang="es-ES" b="1" dirty="0" smtClean="0">
                <a:latin typeface="Segoe" pitchFamily="34" charset="0"/>
                <a:cs typeface="Arial" charset="0"/>
                <a:sym typeface="Wingdings" pitchFamily="2" charset="2"/>
              </a:rPr>
              <a:t>Robo de la propiedad intelectual. </a:t>
            </a:r>
          </a:p>
          <a:p>
            <a:pPr marL="230188" indent="-230188" eaLnBrk="0">
              <a:lnSpc>
                <a:spcPct val="90000"/>
              </a:lnSpc>
              <a:spcBef>
                <a:spcPct val="30000"/>
              </a:spcBef>
              <a:buClr>
                <a:srgbClr val="F4BE96"/>
              </a:buClr>
              <a:buSzPct val="105000"/>
              <a:buFont typeface="Segoe" pitchFamily="34" charset="0"/>
              <a:buBlip>
                <a:blip r:embed="rId4"/>
              </a:buBlip>
            </a:pPr>
            <a:r>
              <a:rPr lang="es-ES" b="1" dirty="0" smtClean="0">
                <a:latin typeface="Segoe" pitchFamily="34" charset="0"/>
                <a:cs typeface="Arial" charset="0"/>
                <a:sym typeface="Wingdings" pitchFamily="2" charset="2"/>
              </a:rPr>
              <a:t>Información confidencial: Balances financieros, proyectos, inversiones, marketing, ventas, clientes, proveedores..</a:t>
            </a:r>
          </a:p>
        </p:txBody>
      </p:sp>
      <p:pic>
        <p:nvPicPr>
          <p:cNvPr id="239620" name="Rectangle 22530"/>
          <p:cNvPicPr>
            <a:picLocks noChangeArrowheads="1"/>
          </p:cNvPicPr>
          <p:nvPr/>
        </p:nvPicPr>
        <p:blipFill>
          <a:blip r:embed="rId5"/>
          <a:srcRect/>
          <a:stretch>
            <a:fillRect/>
          </a:stretch>
        </p:blipFill>
        <p:spPr bwMode="auto">
          <a:xfrm>
            <a:off x="725488" y="3406775"/>
            <a:ext cx="9488487" cy="1408113"/>
          </a:xfrm>
          <a:prstGeom prst="rect">
            <a:avLst/>
          </a:prstGeom>
          <a:noFill/>
          <a:ln w="9525">
            <a:noFill/>
            <a:miter lim="800000"/>
            <a:headEnd/>
            <a:tailEnd/>
          </a:ln>
        </p:spPr>
      </p:pic>
      <p:pic>
        <p:nvPicPr>
          <p:cNvPr id="239621" name="Rectangle 22531"/>
          <p:cNvPicPr>
            <a:picLocks noChangeArrowheads="1"/>
          </p:cNvPicPr>
          <p:nvPr/>
        </p:nvPicPr>
        <p:blipFill>
          <a:blip r:embed="rId6"/>
          <a:srcRect/>
          <a:stretch>
            <a:fillRect/>
          </a:stretch>
        </p:blipFill>
        <p:spPr bwMode="auto">
          <a:xfrm>
            <a:off x="692150" y="4903788"/>
            <a:ext cx="9553575" cy="1420812"/>
          </a:xfrm>
          <a:prstGeom prst="rect">
            <a:avLst/>
          </a:prstGeom>
          <a:noFill/>
          <a:ln w="9525">
            <a:noFill/>
            <a:miter lim="800000"/>
            <a:headEnd/>
            <a:tailEnd/>
          </a:ln>
        </p:spPr>
      </p:pic>
      <p:sp>
        <p:nvSpPr>
          <p:cNvPr id="12" name="Rectangle 11"/>
          <p:cNvSpPr>
            <a:spLocks noChangeArrowheads="1"/>
          </p:cNvSpPr>
          <p:nvPr/>
        </p:nvSpPr>
        <p:spPr bwMode="auto">
          <a:xfrm>
            <a:off x="2303463" y="5156200"/>
            <a:ext cx="6459537" cy="917575"/>
          </a:xfrm>
          <a:prstGeom prst="rect">
            <a:avLst/>
          </a:prstGeom>
          <a:noFill/>
          <a:ln w="9525" cap="flat" cmpd="sng" algn="ctr">
            <a:noFill/>
            <a:prstDash val="solid"/>
            <a:miter lim="800000"/>
            <a:headEnd type="none" w="med" len="med"/>
            <a:tailEnd type="none" w="med" len="med"/>
          </a:ln>
          <a:effectLst/>
        </p:spPr>
        <p:txBody>
          <a:bodyPr/>
          <a:lstStyle/>
          <a:p>
            <a:pPr marL="230188" indent="-230188" eaLnBrk="0">
              <a:lnSpc>
                <a:spcPct val="90000"/>
              </a:lnSpc>
              <a:spcBef>
                <a:spcPct val="30000"/>
              </a:spcBef>
              <a:buClr>
                <a:srgbClr val="F4BE96"/>
              </a:buClr>
              <a:buSzPct val="105000"/>
              <a:buFont typeface="Segoe" pitchFamily="34" charset="0"/>
              <a:buBlip>
                <a:blip r:embed="rId4"/>
              </a:buBlip>
            </a:pPr>
            <a:r>
              <a:rPr lang="es-ES" b="1" dirty="0" smtClean="0">
                <a:latin typeface="Segoe" pitchFamily="34" charset="0"/>
                <a:cs typeface="Arial" charset="0"/>
                <a:sym typeface="Wingdings" pitchFamily="2" charset="2"/>
              </a:rPr>
              <a:t>Filtración de correos internos</a:t>
            </a:r>
            <a:endParaRPr lang="es-ES" b="1" dirty="0" smtClean="0"/>
          </a:p>
          <a:p>
            <a:pPr marL="230188" indent="-230188" eaLnBrk="0">
              <a:lnSpc>
                <a:spcPct val="90000"/>
              </a:lnSpc>
              <a:spcBef>
                <a:spcPct val="30000"/>
              </a:spcBef>
              <a:buClr>
                <a:srgbClr val="F4BE96"/>
              </a:buClr>
              <a:buSzPct val="105000"/>
              <a:buFont typeface="Segoe" pitchFamily="34" charset="0"/>
              <a:buBlip>
                <a:blip r:embed="rId4"/>
              </a:buBlip>
            </a:pPr>
            <a:r>
              <a:rPr lang="es-ES" b="1" dirty="0" smtClean="0">
                <a:latin typeface="Segoe" pitchFamily="34" charset="0"/>
                <a:cs typeface="Arial" charset="0"/>
                <a:sym typeface="Wingdings" pitchFamily="2" charset="2"/>
              </a:rPr>
              <a:t>Revelación de información confidencial y sensible</a:t>
            </a:r>
            <a:endParaRPr lang="es-ES" b="1" dirty="0">
              <a:latin typeface="Segoe" pitchFamily="34" charset="0"/>
              <a:cs typeface="Arial" charset="0"/>
              <a:sym typeface="Wingdings" pitchFamily="2" charset="2"/>
            </a:endParaRPr>
          </a:p>
        </p:txBody>
      </p:sp>
      <p:sp>
        <p:nvSpPr>
          <p:cNvPr id="8" name="Rectangle 7"/>
          <p:cNvSpPr>
            <a:spLocks noChangeArrowheads="1"/>
          </p:cNvSpPr>
          <p:nvPr/>
        </p:nvSpPr>
        <p:spPr bwMode="auto">
          <a:xfrm>
            <a:off x="2303463" y="3395663"/>
            <a:ext cx="6459537" cy="1441450"/>
          </a:xfrm>
          <a:prstGeom prst="rect">
            <a:avLst/>
          </a:prstGeom>
          <a:noFill/>
          <a:ln w="9525" cap="flat" cmpd="sng" algn="ctr">
            <a:noFill/>
            <a:prstDash val="solid"/>
            <a:miter lim="800000"/>
            <a:headEnd type="none" w="med" len="med"/>
            <a:tailEnd type="none" w="med" len="med"/>
          </a:ln>
          <a:effectLst/>
        </p:spPr>
        <p:txBody>
          <a:bodyPr/>
          <a:lstStyle/>
          <a:p>
            <a:pPr marL="230188" indent="-230188" eaLnBrk="0">
              <a:lnSpc>
                <a:spcPct val="90000"/>
              </a:lnSpc>
              <a:spcBef>
                <a:spcPct val="20000"/>
              </a:spcBef>
              <a:buClr>
                <a:srgbClr val="F4BE96"/>
              </a:buClr>
              <a:buSzPct val="105000"/>
              <a:buFont typeface="Segoe" pitchFamily="34" charset="0"/>
              <a:buBlip>
                <a:blip r:embed="rId4"/>
              </a:buBlip>
            </a:pPr>
            <a:r>
              <a:rPr lang="es-ES" b="1" dirty="0" smtClean="0">
                <a:latin typeface="Segoe" pitchFamily="34" charset="0"/>
                <a:cs typeface="Arial" charset="0"/>
                <a:sym typeface="Wingdings" pitchFamily="2" charset="2"/>
              </a:rPr>
              <a:t>Regulación: LOPD, LSI, LISI, SOX, HIPAA, GLBA ….</a:t>
            </a:r>
            <a:endParaRPr lang="es-ES" b="1" dirty="0" smtClean="0"/>
          </a:p>
          <a:p>
            <a:pPr marL="230188" indent="-230188" eaLnBrk="0">
              <a:lnSpc>
                <a:spcPct val="90000"/>
              </a:lnSpc>
              <a:spcBef>
                <a:spcPct val="20000"/>
              </a:spcBef>
              <a:buClr>
                <a:srgbClr val="F4BE96"/>
              </a:buClr>
              <a:buSzPct val="105000"/>
              <a:buFont typeface="Segoe" pitchFamily="34" charset="0"/>
              <a:buBlip>
                <a:blip r:embed="rId4"/>
              </a:buBlip>
            </a:pPr>
            <a:r>
              <a:rPr lang="es-ES" b="1" dirty="0" smtClean="0">
                <a:latin typeface="Segoe" pitchFamily="34" charset="0"/>
                <a:cs typeface="Arial" charset="0"/>
                <a:sym typeface="Wingdings" pitchFamily="2" charset="2"/>
              </a:rPr>
              <a:t>Legalizar la situación de las compañías puede llegar a ser caro</a:t>
            </a:r>
          </a:p>
          <a:p>
            <a:pPr marL="230188" indent="-230188" eaLnBrk="0">
              <a:lnSpc>
                <a:spcPct val="90000"/>
              </a:lnSpc>
              <a:spcBef>
                <a:spcPct val="20000"/>
              </a:spcBef>
              <a:buClr>
                <a:srgbClr val="F4BE96"/>
              </a:buClr>
              <a:buSzPct val="105000"/>
              <a:buFont typeface="Segoe" pitchFamily="34" charset="0"/>
              <a:buBlip>
                <a:blip r:embed="rId4"/>
              </a:buBlip>
            </a:pPr>
            <a:r>
              <a:rPr lang="es-ES" b="1" dirty="0" smtClean="0">
                <a:latin typeface="Segoe" pitchFamily="34" charset="0"/>
                <a:cs typeface="Arial" charset="0"/>
                <a:sym typeface="Wingdings" pitchFamily="2" charset="2"/>
              </a:rPr>
              <a:t>El no cumplimiento puede conllevar multas, procesamientos y sentencias</a:t>
            </a:r>
            <a:endParaRPr lang="es-ES" b="1" dirty="0">
              <a:latin typeface="Segoe" pitchFamily="34" charset="0"/>
              <a:cs typeface="Arial" charset="0"/>
              <a:sym typeface="Wingdings" pitchFamily="2" charset="2"/>
            </a:endParaRPr>
          </a:p>
        </p:txBody>
      </p:sp>
      <p:sp>
        <p:nvSpPr>
          <p:cNvPr id="29" name="Rounded Rectangle 28"/>
          <p:cNvSpPr>
            <a:spLocks/>
          </p:cNvSpPr>
          <p:nvPr/>
        </p:nvSpPr>
        <p:spPr bwMode="auto">
          <a:xfrm>
            <a:off x="433388" y="1924050"/>
            <a:ext cx="1778000" cy="1371600"/>
          </a:xfrm>
          <a:prstGeom prst="roundRect">
            <a:avLst>
              <a:gd name="adj" fmla="val 9671"/>
            </a:avLst>
          </a:prstGeom>
          <a:gradFill rotWithShape="1">
            <a:gsLst>
              <a:gs pos="0">
                <a:srgbClr val="2F5E2F">
                  <a:alpha val="60001"/>
                </a:srgbClr>
              </a:gs>
              <a:gs pos="100000">
                <a:srgbClr val="66CC66">
                  <a:alpha val="60001"/>
                </a:srgbClr>
              </a:gs>
            </a:gsLst>
            <a:lin ang="5400000" scaled="1"/>
          </a:gradFill>
          <a:ln w="19050" cap="flat" cmpd="sng" algn="ctr">
            <a:noFill/>
            <a:prstDash val="solid"/>
            <a:round/>
            <a:headEnd type="none" w="sm" len="sm"/>
            <a:tailEnd type="none" w="sm" len="sm"/>
          </a:ln>
          <a:effectLst>
            <a:prstShdw prst="shdw17" dist="17961" dir="2700000">
              <a:srgbClr val="2F5E2F">
                <a:gamma/>
                <a:shade val="60000"/>
                <a:invGamma/>
              </a:srgbClr>
            </a:prstShdw>
          </a:effectLst>
        </p:spPr>
        <p:txBody>
          <a:bodyPr tIns="0" bIns="0" anchor="ctr"/>
          <a:lstStyle/>
          <a:p>
            <a:pPr algn="ctr" hangingPunct="0">
              <a:lnSpc>
                <a:spcPct val="85000"/>
              </a:lnSpc>
            </a:pPr>
            <a:r>
              <a:rPr lang="es-ES" sz="2000" smtClean="0">
                <a:solidFill>
                  <a:srgbClr val="FFFFFF"/>
                </a:solidFill>
                <a:effectLst>
                  <a:outerShdw blurRad="38100" dist="38100" dir="2700000" algn="tl">
                    <a:srgbClr val="000000"/>
                  </a:outerShdw>
                </a:effectLst>
                <a:latin typeface="Segoe" pitchFamily="34" charset="0"/>
                <a:cs typeface="Arial" charset="0"/>
                <a:sym typeface="Wingdings" pitchFamily="2" charset="2"/>
              </a:rPr>
              <a:t>Financieros</a:t>
            </a:r>
            <a:endParaRPr lang="es-ES"/>
          </a:p>
        </p:txBody>
      </p:sp>
      <p:sp>
        <p:nvSpPr>
          <p:cNvPr id="26" name="Rounded Rectangle 25"/>
          <p:cNvSpPr>
            <a:spLocks/>
          </p:cNvSpPr>
          <p:nvPr/>
        </p:nvSpPr>
        <p:spPr bwMode="auto">
          <a:xfrm>
            <a:off x="433388" y="4929188"/>
            <a:ext cx="1778000" cy="1371600"/>
          </a:xfrm>
          <a:prstGeom prst="roundRect">
            <a:avLst>
              <a:gd name="adj" fmla="val 9671"/>
            </a:avLst>
          </a:prstGeom>
          <a:gradFill rotWithShape="1">
            <a:gsLst>
              <a:gs pos="0">
                <a:srgbClr val="765E13">
                  <a:alpha val="60001"/>
                </a:srgbClr>
              </a:gs>
              <a:gs pos="100000">
                <a:srgbClr val="FFCC29">
                  <a:alpha val="60001"/>
                </a:srgbClr>
              </a:gs>
            </a:gsLst>
            <a:lin ang="5400000" scaled="1"/>
          </a:gradFill>
          <a:ln w="19050" cap="flat" cmpd="sng" algn="ctr">
            <a:noFill/>
            <a:prstDash val="solid"/>
            <a:round/>
            <a:headEnd type="none" w="sm" len="sm"/>
            <a:tailEnd type="none" w="sm" len="sm"/>
          </a:ln>
          <a:effectLst>
            <a:prstShdw prst="shdw17" dist="17961" dir="2700000">
              <a:srgbClr val="765E13">
                <a:gamma/>
                <a:shade val="60000"/>
                <a:invGamma/>
              </a:srgbClr>
            </a:prstShdw>
          </a:effectLst>
        </p:spPr>
        <p:txBody>
          <a:bodyPr tIns="0" bIns="0" anchor="ctr"/>
          <a:lstStyle/>
          <a:p>
            <a:pPr algn="ctr" hangingPunct="0">
              <a:lnSpc>
                <a:spcPct val="85000"/>
              </a:lnSpc>
            </a:pPr>
            <a:r>
              <a:rPr lang="es-ES" sz="2000" smtClean="0">
                <a:solidFill>
                  <a:srgbClr val="FFFFFF"/>
                </a:solidFill>
                <a:effectLst>
                  <a:outerShdw blurRad="38100" dist="38100" dir="2700000" algn="tl">
                    <a:srgbClr val="000000"/>
                  </a:outerShdw>
                </a:effectLst>
                <a:latin typeface="Segoe" pitchFamily="34" charset="0"/>
                <a:cs typeface="Arial" charset="0"/>
                <a:sym typeface="Wingdings" pitchFamily="2" charset="2"/>
              </a:rPr>
              <a:t>Imagen y Credibilidad</a:t>
            </a:r>
            <a:endParaRPr lang="es-ES"/>
          </a:p>
        </p:txBody>
      </p:sp>
      <p:sp>
        <p:nvSpPr>
          <p:cNvPr id="6" name="Rounded Rectangle 5"/>
          <p:cNvSpPr>
            <a:spLocks/>
          </p:cNvSpPr>
          <p:nvPr/>
        </p:nvSpPr>
        <p:spPr bwMode="auto">
          <a:xfrm>
            <a:off x="433388" y="3430588"/>
            <a:ext cx="1778000" cy="1371600"/>
          </a:xfrm>
          <a:prstGeom prst="roundRect">
            <a:avLst>
              <a:gd name="adj" fmla="val 9671"/>
            </a:avLst>
          </a:prstGeom>
          <a:gradFill rotWithShape="1">
            <a:gsLst>
              <a:gs pos="0">
                <a:srgbClr val="00203D">
                  <a:alpha val="60001"/>
                </a:srgbClr>
              </a:gs>
              <a:gs pos="100000">
                <a:srgbClr val="024684">
                  <a:alpha val="60001"/>
                </a:srgbClr>
              </a:gs>
            </a:gsLst>
            <a:lin ang="5400000" scaled="1"/>
          </a:gradFill>
          <a:ln w="19050" cap="flat" cmpd="sng" algn="ctr">
            <a:noFill/>
            <a:prstDash val="solid"/>
            <a:round/>
            <a:headEnd type="none" w="sm" len="sm"/>
            <a:tailEnd type="none" w="sm" len="sm"/>
          </a:ln>
          <a:effectLst>
            <a:prstShdw prst="shdw17" dist="17961" dir="2700000">
              <a:srgbClr val="00203D">
                <a:gamma/>
                <a:shade val="60000"/>
                <a:invGamma/>
              </a:srgbClr>
            </a:prstShdw>
          </a:effectLst>
        </p:spPr>
        <p:txBody>
          <a:bodyPr tIns="0" bIns="0" anchor="ctr"/>
          <a:lstStyle/>
          <a:p>
            <a:pPr algn="ctr" hangingPunct="0">
              <a:lnSpc>
                <a:spcPct val="85000"/>
              </a:lnSpc>
            </a:pPr>
            <a:r>
              <a:rPr lang="es-ES" sz="2000" smtClean="0">
                <a:solidFill>
                  <a:srgbClr val="FFFFFF"/>
                </a:solidFill>
                <a:effectLst>
                  <a:outerShdw blurRad="38100" dist="38100" dir="2700000" algn="tl">
                    <a:srgbClr val="000000"/>
                  </a:outerShdw>
                </a:effectLst>
                <a:latin typeface="Segoe" pitchFamily="34" charset="0"/>
                <a:cs typeface="Arial" charset="0"/>
                <a:sym typeface="Wingdings" pitchFamily="2" charset="2"/>
              </a:rPr>
              <a:t>Legales</a:t>
            </a:r>
            <a:endParaRPr lang="es-ES"/>
          </a:p>
        </p:txBody>
      </p:sp>
      <p:sp>
        <p:nvSpPr>
          <p:cNvPr id="11" name="Shape 10"/>
          <p:cNvSpPr>
            <a:spLocks noGrp="1" noChangeArrowheads="1"/>
          </p:cNvSpPr>
          <p:nvPr>
            <p:ph type="title"/>
          </p:nvPr>
        </p:nvSpPr>
        <p:spPr/>
        <p:txBody>
          <a:bodyPr vert="horz" lIns="91440" tIns="45720" rIns="91440" bIns="45720" rtlCol="0" anchor="ctr">
            <a:normAutofit fontScale="90000"/>
          </a:bodyPr>
          <a:lstStyle/>
          <a:p>
            <a:pPr>
              <a:lnSpc>
                <a:spcPct val="85000"/>
              </a:lnSpc>
            </a:pPr>
            <a:r>
              <a:rPr lang="es-ES" b="1" noProof="0" smtClean="0">
                <a:sym typeface="Wingdings" pitchFamily="2" charset="2"/>
              </a:rPr>
              <a:t>Los costes de la pérdida de información</a:t>
            </a: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noAutofit/>
          </a:bodyPr>
          <a:lstStyle/>
          <a:p>
            <a:r>
              <a:rPr lang="es-ES" sz="7200" b="1" noProof="0" smtClean="0"/>
              <a:t>AGENDA</a:t>
            </a:r>
            <a:endParaRPr lang="es-ES" sz="7200" b="1" noProof="0"/>
          </a:p>
        </p:txBody>
      </p:sp>
      <p:sp>
        <p:nvSpPr>
          <p:cNvPr id="5" name="4 Marcador de contenido"/>
          <p:cNvSpPr>
            <a:spLocks noGrp="1"/>
          </p:cNvSpPr>
          <p:nvPr>
            <p:ph idx="1"/>
          </p:nvPr>
        </p:nvSpPr>
        <p:spPr/>
        <p:txBody>
          <a:bodyPr>
            <a:normAutofit/>
          </a:bodyPr>
          <a:lstStyle/>
          <a:p>
            <a:r>
              <a:rPr lang="es-ES" sz="4400" noProof="0" smtClean="0">
                <a:solidFill>
                  <a:schemeClr val="bg1">
                    <a:lumMod val="95000"/>
                  </a:schemeClr>
                </a:solidFill>
              </a:rPr>
              <a:t>Sustracción de Activos</a:t>
            </a:r>
          </a:p>
          <a:p>
            <a:r>
              <a:rPr lang="es-ES" sz="4400" noProof="0" smtClean="0"/>
              <a:t>Protección de la información en equipos portátiles</a:t>
            </a:r>
          </a:p>
          <a:p>
            <a:r>
              <a:rPr lang="es-ES" sz="4400" noProof="0" smtClean="0">
                <a:solidFill>
                  <a:schemeClr val="bg1">
                    <a:lumMod val="95000"/>
                  </a:schemeClr>
                </a:solidFill>
              </a:rPr>
              <a:t>Protección de la información en dispositivos móviles</a:t>
            </a: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noAutofit/>
          </a:bodyPr>
          <a:lstStyle/>
          <a:p>
            <a:r>
              <a:rPr lang="es-ES" sz="4800" b="1" noProof="0" smtClean="0"/>
              <a:t>¿Para que sirve bitlocker?</a:t>
            </a:r>
          </a:p>
        </p:txBody>
      </p:sp>
      <p:sp>
        <p:nvSpPr>
          <p:cNvPr id="5" name="4 Marcador de contenido"/>
          <p:cNvSpPr>
            <a:spLocks noGrp="1"/>
          </p:cNvSpPr>
          <p:nvPr>
            <p:ph idx="1"/>
          </p:nvPr>
        </p:nvSpPr>
        <p:spPr/>
        <p:txBody>
          <a:bodyPr>
            <a:noAutofit/>
          </a:bodyPr>
          <a:lstStyle/>
          <a:p>
            <a:r>
              <a:rPr lang="es-ES" noProof="0" dirty="0" smtClean="0"/>
              <a:t>Cifra los discos duros evitando que se pueda acceder a los mismos si nos roban el ordenador.</a:t>
            </a:r>
          </a:p>
          <a:p>
            <a:r>
              <a:rPr lang="es-ES" noProof="0" dirty="0" smtClean="0"/>
              <a:t>Permite asegurarnos de que algunos aspectos de la integridad del SO no han sido manipulados.</a:t>
            </a:r>
          </a:p>
          <a:p>
            <a:r>
              <a:rPr lang="es-ES" noProof="0" dirty="0" smtClean="0"/>
              <a:t>En caso de no necesitar mas el equipo, podremos asegurarnos de que los datos que contiene no podrán ser leídos.</a:t>
            </a: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b="1" noProof="0" smtClean="0"/>
              <a:t>¿Es realmente necesario?</a:t>
            </a:r>
            <a:endParaRPr lang="es-ES" b="1" noProof="0"/>
          </a:p>
        </p:txBody>
      </p:sp>
      <p:sp>
        <p:nvSpPr>
          <p:cNvPr id="24" name="Content Placeholder 2"/>
          <p:cNvSpPr>
            <a:spLocks noGrp="1"/>
          </p:cNvSpPr>
          <p:nvPr>
            <p:ph idx="1"/>
          </p:nvPr>
        </p:nvSpPr>
        <p:spPr/>
        <p:txBody>
          <a:bodyPr>
            <a:normAutofit/>
          </a:bodyPr>
          <a:lstStyle/>
          <a:p>
            <a:r>
              <a:rPr lang="es-ES" sz="4400" noProof="0" smtClean="0"/>
              <a:t>Movilidad creciente.</a:t>
            </a:r>
          </a:p>
          <a:p>
            <a:r>
              <a:rPr lang="es-ES" sz="4400" noProof="0" smtClean="0"/>
              <a:t>Robo de equipos.</a:t>
            </a:r>
          </a:p>
          <a:p>
            <a:r>
              <a:rPr lang="es-ES" sz="4400" noProof="0" smtClean="0"/>
              <a:t>Información en equipos retirados.</a:t>
            </a:r>
            <a:endParaRPr lang="es-ES" sz="4400" noProof="0"/>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28" y="274638"/>
            <a:ext cx="8229600" cy="1143000"/>
          </a:xfrm>
        </p:spPr>
        <p:txBody>
          <a:bodyPr/>
          <a:lstStyle/>
          <a:p>
            <a:r>
              <a:rPr lang="es-ES" b="1" noProof="0" smtClean="0"/>
              <a:t>¿Que necesito para usar Bitlocker?</a:t>
            </a:r>
            <a:endParaRPr lang="es-ES" b="1" noProof="0"/>
          </a:p>
        </p:txBody>
      </p:sp>
      <p:sp>
        <p:nvSpPr>
          <p:cNvPr id="3" name="Content Placeholder 2"/>
          <p:cNvSpPr>
            <a:spLocks noGrp="1"/>
          </p:cNvSpPr>
          <p:nvPr>
            <p:ph idx="1"/>
          </p:nvPr>
        </p:nvSpPr>
        <p:spPr/>
        <p:txBody>
          <a:bodyPr>
            <a:normAutofit fontScale="92500" lnSpcReduction="10000"/>
          </a:bodyPr>
          <a:lstStyle/>
          <a:p>
            <a:r>
              <a:rPr lang="es-ES" noProof="0" smtClean="0"/>
              <a:t>Obligatorio:</a:t>
            </a:r>
          </a:p>
          <a:p>
            <a:pPr lvl="1"/>
            <a:r>
              <a:rPr lang="es-ES" noProof="0" smtClean="0"/>
              <a:t>Windows Vista Enterprise o Ultimate.</a:t>
            </a:r>
          </a:p>
          <a:p>
            <a:pPr lvl="1"/>
            <a:r>
              <a:rPr lang="es-ES" noProof="0" smtClean="0"/>
              <a:t>Windows Server 2008.</a:t>
            </a:r>
          </a:p>
          <a:p>
            <a:pPr lvl="1"/>
            <a:r>
              <a:rPr lang="es-ES" noProof="0" smtClean="0"/>
              <a:t>Mínimo 2 Particiones (Arranque + Sistema Operativo).</a:t>
            </a:r>
          </a:p>
          <a:p>
            <a:pPr lvl="1"/>
            <a:r>
              <a:rPr lang="es-ES" noProof="0" smtClean="0"/>
              <a:t>Chip TPM o BIOS con posibilidad de leer del USB durante el arranque y soporte USB Mass Storage Device Class.</a:t>
            </a:r>
          </a:p>
          <a:p>
            <a:r>
              <a:rPr lang="es-ES" noProof="0" smtClean="0"/>
              <a:t>Opcional:</a:t>
            </a:r>
          </a:p>
          <a:p>
            <a:pPr lvl="1"/>
            <a:r>
              <a:rPr lang="es-ES" noProof="0" smtClean="0"/>
              <a:t>Directorio Activo.</a:t>
            </a:r>
          </a:p>
          <a:p>
            <a:pPr lvl="1"/>
            <a:r>
              <a:rPr lang="es-ES" noProof="0" smtClean="0"/>
              <a:t>Pen Drive USB.</a:t>
            </a:r>
          </a:p>
          <a:p>
            <a:pPr lvl="1">
              <a:buNone/>
            </a:pPr>
            <a:endParaRPr lang="es-ES" noProof="0" smtClean="0"/>
          </a:p>
          <a:p>
            <a:endParaRPr lang="es-ES" noProof="0"/>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Título"/>
          <p:cNvSpPr>
            <a:spLocks noGrp="1"/>
          </p:cNvSpPr>
          <p:nvPr>
            <p:ph type="ctrTitle"/>
          </p:nvPr>
        </p:nvSpPr>
        <p:spPr/>
        <p:txBody>
          <a:bodyPr/>
          <a:lstStyle/>
          <a:p>
            <a:r>
              <a:rPr lang="es-ES" sz="8000" dirty="0" smtClean="0"/>
              <a:t>LockPicking</a:t>
            </a:r>
            <a:endParaRPr lang="es-ES" sz="8000" dirty="0"/>
          </a:p>
        </p:txBody>
      </p:sp>
      <p:sp>
        <p:nvSpPr>
          <p:cNvPr id="7" name="6 Subtítulo"/>
          <p:cNvSpPr>
            <a:spLocks noGrp="1"/>
          </p:cNvSpPr>
          <p:nvPr>
            <p:ph type="subTitle" idx="1"/>
          </p:nvPr>
        </p:nvSpPr>
        <p:spPr>
          <a:xfrm>
            <a:off x="0" y="4714884"/>
            <a:ext cx="9144000" cy="1857388"/>
          </a:xfrm>
        </p:spPr>
        <p:txBody>
          <a:bodyPr>
            <a:normAutofit/>
          </a:bodyPr>
          <a:lstStyle/>
          <a:p>
            <a:pPr algn="l"/>
            <a:r>
              <a:rPr lang="es-ES_tradnl" sz="4400" b="1" dirty="0" smtClean="0"/>
              <a:t>Miguel Tarascó Acuña - “</a:t>
            </a:r>
            <a:r>
              <a:rPr lang="es-ES_tradnl" sz="4400" b="1" dirty="0" err="1" smtClean="0"/>
              <a:t>Tarako</a:t>
            </a:r>
            <a:r>
              <a:rPr lang="es-ES_tradnl" sz="4400" b="1" dirty="0" smtClean="0"/>
              <a:t>”</a:t>
            </a:r>
          </a:p>
          <a:p>
            <a:pPr algn="l"/>
            <a:r>
              <a:rPr lang="es-ES_tradnl" sz="3600" dirty="0" smtClean="0"/>
              <a:t>www.LockPicking.es</a:t>
            </a:r>
          </a:p>
          <a:p>
            <a:pPr algn="r"/>
            <a:endParaRPr lang="es-ES" dirty="0"/>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b="1" noProof="0" smtClean="0"/>
              <a:t>¿Qué es el chip TPM?</a:t>
            </a:r>
            <a:endParaRPr lang="es-ES" b="1" noProof="0"/>
          </a:p>
        </p:txBody>
      </p:sp>
      <p:sp>
        <p:nvSpPr>
          <p:cNvPr id="3" name="Content Placeholder 2"/>
          <p:cNvSpPr>
            <a:spLocks noGrp="1"/>
          </p:cNvSpPr>
          <p:nvPr>
            <p:ph idx="1"/>
          </p:nvPr>
        </p:nvSpPr>
        <p:spPr/>
        <p:txBody>
          <a:bodyPr/>
          <a:lstStyle/>
          <a:p>
            <a:r>
              <a:rPr lang="es-ES" noProof="0" smtClean="0"/>
              <a:t>Como una SmartCard pero </a:t>
            </a:r>
          </a:p>
          <a:p>
            <a:pPr>
              <a:buNone/>
            </a:pPr>
            <a:r>
              <a:rPr lang="es-ES" noProof="0" smtClean="0"/>
              <a:t>Integrada en placa madre.</a:t>
            </a:r>
          </a:p>
          <a:p>
            <a:r>
              <a:rPr lang="es-ES" noProof="0" smtClean="0"/>
              <a:t>Diseñada para gestionar  y </a:t>
            </a:r>
          </a:p>
          <a:p>
            <a:pPr>
              <a:buNone/>
            </a:pPr>
            <a:r>
              <a:rPr lang="es-ES" noProof="0" smtClean="0"/>
              <a:t>almacenar llaves de </a:t>
            </a:r>
          </a:p>
          <a:p>
            <a:pPr>
              <a:buNone/>
            </a:pPr>
            <a:r>
              <a:rPr lang="es-ES" noProof="0" smtClean="0"/>
              <a:t>cifrado.</a:t>
            </a:r>
          </a:p>
          <a:p>
            <a:r>
              <a:rPr lang="es-ES" noProof="0" smtClean="0"/>
              <a:t>Almacena los “platform measurements” que permiten la verificación de la integridad.</a:t>
            </a:r>
            <a:endParaRPr lang="es-ES" noProof="0"/>
          </a:p>
        </p:txBody>
      </p:sp>
      <p:pic>
        <p:nvPicPr>
          <p:cNvPr id="4" name="Picture 3"/>
          <p:cNvPicPr>
            <a:picLocks noChangeArrowheads="1"/>
          </p:cNvPicPr>
          <p:nvPr/>
        </p:nvPicPr>
        <p:blipFill>
          <a:blip r:embed="rId2" cstate="print"/>
          <a:srcRect/>
          <a:stretch>
            <a:fillRect/>
          </a:stretch>
        </p:blipFill>
        <p:spPr bwMode="auto">
          <a:xfrm>
            <a:off x="5572132" y="1571612"/>
            <a:ext cx="3186113" cy="2720975"/>
          </a:xfrm>
          <a:prstGeom prst="rect">
            <a:avLst/>
          </a:prstGeom>
          <a:noFill/>
          <a:ln w="9525">
            <a:noFill/>
            <a:miter lim="800000"/>
            <a:headEnd/>
            <a:tailEnd/>
          </a:ln>
          <a:effectLst>
            <a:outerShdw dist="35921" dir="2700000" algn="ctr" rotWithShape="0">
              <a:srgbClr val="808080"/>
            </a:outerShdw>
          </a:effectLst>
        </p:spPr>
      </p:pic>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b="1" noProof="0" smtClean="0"/>
              <a:t>¿Qué es el chip TPM?</a:t>
            </a:r>
            <a:endParaRPr lang="es-ES" b="1" noProof="0"/>
          </a:p>
        </p:txBody>
      </p:sp>
      <p:sp>
        <p:nvSpPr>
          <p:cNvPr id="3" name="Content Placeholder 2"/>
          <p:cNvSpPr>
            <a:spLocks noGrp="1"/>
          </p:cNvSpPr>
          <p:nvPr>
            <p:ph idx="1"/>
          </p:nvPr>
        </p:nvSpPr>
        <p:spPr/>
        <p:txBody>
          <a:bodyPr>
            <a:normAutofit/>
          </a:bodyPr>
          <a:lstStyle/>
          <a:p>
            <a:r>
              <a:rPr lang="es-ES" noProof="0" smtClean="0"/>
              <a:t>Disponible en la mayoría de ordenadores nuevos.</a:t>
            </a:r>
          </a:p>
          <a:p>
            <a:r>
              <a:rPr lang="es-ES" noProof="0" smtClean="0"/>
              <a:t>Es imprescindible si se quieren usar las funcionalidades de revisión de la integridad.</a:t>
            </a:r>
          </a:p>
          <a:p>
            <a:pPr>
              <a:buNone/>
            </a:pPr>
            <a:r>
              <a:rPr lang="es-ES" b="1" noProof="0" smtClean="0">
                <a:solidFill>
                  <a:schemeClr val="tx2"/>
                </a:solidFill>
              </a:rPr>
              <a:t>Consejos: </a:t>
            </a:r>
          </a:p>
          <a:p>
            <a:pPr lvl="1"/>
            <a:r>
              <a:rPr lang="es-ES" noProof="0" smtClean="0"/>
              <a:t>Actualiza tu BIOS.</a:t>
            </a:r>
          </a:p>
          <a:p>
            <a:pPr lvl="1"/>
            <a:r>
              <a:rPr lang="es-ES" noProof="0" smtClean="0"/>
              <a:t>Asegúrate de que el chip es de la versión 1.2.</a:t>
            </a:r>
          </a:p>
          <a:p>
            <a:pPr lvl="1"/>
            <a:r>
              <a:rPr lang="es-ES" noProof="0" smtClean="0"/>
              <a:t>Pon clave a la BIOS.</a:t>
            </a:r>
            <a:endParaRPr lang="es-ES" noProof="0"/>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b="1" noProof="0" smtClean="0"/>
              <a:t>¿Y si no tengo TPM?</a:t>
            </a:r>
            <a:endParaRPr lang="es-ES" b="1" noProof="0"/>
          </a:p>
        </p:txBody>
      </p:sp>
      <p:sp>
        <p:nvSpPr>
          <p:cNvPr id="3" name="Content Placeholder 2"/>
          <p:cNvSpPr>
            <a:spLocks noGrp="1"/>
          </p:cNvSpPr>
          <p:nvPr>
            <p:ph idx="1"/>
          </p:nvPr>
        </p:nvSpPr>
        <p:spPr/>
        <p:txBody>
          <a:bodyPr/>
          <a:lstStyle/>
          <a:p>
            <a:r>
              <a:rPr lang="es-ES" noProof="0" dirty="0" smtClean="0"/>
              <a:t>Si tu BIOS cumple los requisitos para poder utilizar dispositivos USB en el arranque, puedes usar una llave USB, aunque </a:t>
            </a:r>
            <a:r>
              <a:rPr lang="es-ES" u="sng" noProof="0" dirty="0" smtClean="0"/>
              <a:t>no es lo mismo</a:t>
            </a:r>
            <a:r>
              <a:rPr lang="es-ES" noProof="0" dirty="0" smtClean="0"/>
              <a:t>.</a:t>
            </a:r>
          </a:p>
          <a:p>
            <a:r>
              <a:rPr lang="es-ES" noProof="0" dirty="0" smtClean="0">
                <a:sym typeface="Wingdings" pitchFamily="2" charset="2"/>
              </a:rPr>
              <a:t>No se comprobara la integridad del arranque.</a:t>
            </a:r>
          </a:p>
          <a:p>
            <a:pPr>
              <a:buNone/>
            </a:pPr>
            <a:r>
              <a:rPr lang="es-ES" b="1" noProof="0" dirty="0" smtClean="0">
                <a:solidFill>
                  <a:schemeClr val="tx2"/>
                </a:solidFill>
              </a:rPr>
              <a:t>Consejo</a:t>
            </a:r>
            <a:r>
              <a:rPr lang="es-ES" b="1" noProof="0" dirty="0" smtClean="0"/>
              <a:t>: </a:t>
            </a:r>
          </a:p>
          <a:p>
            <a:pPr lvl="1"/>
            <a:r>
              <a:rPr lang="es-ES" noProof="0" dirty="0" smtClean="0"/>
              <a:t>No te dejes la llave conectada al PC o en el maletín </a:t>
            </a:r>
            <a:r>
              <a:rPr lang="es-ES" noProof="0" dirty="0" smtClean="0">
                <a:sym typeface="Wingdings" pitchFamily="2" charset="2"/>
              </a:rPr>
              <a:t>.</a:t>
            </a:r>
          </a:p>
          <a:p>
            <a:endParaRPr lang="es-ES" noProof="0" dirty="0" smtClean="0">
              <a:sym typeface="Wingdings" pitchFamily="2" charset="2"/>
            </a:endParaRP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ounded Rectangle 40"/>
          <p:cNvSpPr/>
          <p:nvPr/>
        </p:nvSpPr>
        <p:spPr bwMode="auto">
          <a:xfrm>
            <a:off x="6280629" y="1142984"/>
            <a:ext cx="2220461" cy="5114940"/>
          </a:xfrm>
          <a:prstGeom prst="roundRect">
            <a:avLst/>
          </a:prstGeom>
          <a:solidFill>
            <a:schemeClr val="tx2">
              <a:lumMod val="20000"/>
              <a:lumOff val="80000"/>
            </a:schemeClr>
          </a:solidFill>
          <a:ln w="12700" cap="flat" cmpd="sng" algn="ctr">
            <a:solidFill>
              <a:schemeClr val="folHlink"/>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800" b="1" i="0" u="none" strike="noStrike" cap="none" normalizeH="0" baseline="0" smtClean="0">
              <a:ln>
                <a:noFill/>
              </a:ln>
              <a:solidFill>
                <a:schemeClr val="tx1"/>
              </a:solidFill>
              <a:effectLst/>
              <a:latin typeface="Arial" pitchFamily="34" charset="0"/>
            </a:endParaRPr>
          </a:p>
        </p:txBody>
      </p:sp>
      <p:sp>
        <p:nvSpPr>
          <p:cNvPr id="2" name="Title 1"/>
          <p:cNvSpPr>
            <a:spLocks noGrp="1"/>
          </p:cNvSpPr>
          <p:nvPr>
            <p:ph type="title"/>
          </p:nvPr>
        </p:nvSpPr>
        <p:spPr>
          <a:xfrm>
            <a:off x="381000" y="230188"/>
            <a:ext cx="8382000" cy="553998"/>
          </a:xfrm>
        </p:spPr>
        <p:txBody>
          <a:bodyPr>
            <a:noAutofit/>
          </a:bodyPr>
          <a:lstStyle/>
          <a:p>
            <a:r>
              <a:rPr lang="es-ES" sz="4000" b="1" noProof="0" smtClean="0"/>
              <a:t>¿Cómo funciona?</a:t>
            </a:r>
            <a:endParaRPr lang="es-ES" b="1" noProof="0"/>
          </a:p>
        </p:txBody>
      </p:sp>
      <p:grpSp>
        <p:nvGrpSpPr>
          <p:cNvPr id="3" name="Group 22"/>
          <p:cNvGrpSpPr/>
          <p:nvPr/>
        </p:nvGrpSpPr>
        <p:grpSpPr>
          <a:xfrm>
            <a:off x="308976" y="3607497"/>
            <a:ext cx="7770312" cy="2949878"/>
            <a:chOff x="308976" y="3607497"/>
            <a:chExt cx="7770312" cy="2949878"/>
          </a:xfrm>
        </p:grpSpPr>
        <p:graphicFrame>
          <p:nvGraphicFramePr>
            <p:cNvPr id="17" name="Chart 16"/>
            <p:cNvGraphicFramePr/>
            <p:nvPr/>
          </p:nvGraphicFramePr>
          <p:xfrm>
            <a:off x="308976" y="3607497"/>
            <a:ext cx="4050082" cy="2949878"/>
          </p:xfrm>
          <a:graphic>
            <a:graphicData uri="http://schemas.openxmlformats.org/drawingml/2006/chart">
              <c:chart xmlns:c="http://schemas.openxmlformats.org/drawingml/2006/chart" xmlns:r="http://schemas.openxmlformats.org/officeDocument/2006/relationships" r:id="rId5"/>
            </a:graphicData>
          </a:graphic>
        </p:graphicFrame>
        <p:pic>
          <p:nvPicPr>
            <p:cNvPr id="27" name="Picture 9"/>
            <p:cNvPicPr>
              <a:picLocks noChangeArrowheads="1"/>
            </p:cNvPicPr>
            <p:nvPr/>
          </p:nvPicPr>
          <p:blipFill>
            <a:blip r:embed="rId6"/>
            <a:srcRect/>
            <a:stretch>
              <a:fillRect/>
            </a:stretch>
          </p:blipFill>
          <p:spPr bwMode="auto">
            <a:xfrm rot="755815">
              <a:off x="3583488" y="4406030"/>
              <a:ext cx="4495800" cy="1042988"/>
            </a:xfrm>
            <a:prstGeom prst="rect">
              <a:avLst/>
            </a:prstGeom>
            <a:noFill/>
            <a:ln w="9525">
              <a:noFill/>
              <a:miter lim="800000"/>
              <a:headEnd/>
              <a:tailEnd/>
            </a:ln>
          </p:spPr>
        </p:pic>
        <p:grpSp>
          <p:nvGrpSpPr>
            <p:cNvPr id="4" name="Group 35"/>
            <p:cNvGrpSpPr>
              <a:grpSpLocks/>
            </p:cNvGrpSpPr>
            <p:nvPr/>
          </p:nvGrpSpPr>
          <p:grpSpPr bwMode="auto">
            <a:xfrm>
              <a:off x="891436" y="3858016"/>
              <a:ext cx="1219200" cy="1128713"/>
              <a:chOff x="4800" y="3360"/>
              <a:chExt cx="768" cy="711"/>
            </a:xfrm>
          </p:grpSpPr>
          <p:pic>
            <p:nvPicPr>
              <p:cNvPr id="10" name="Picture 32"/>
              <p:cNvPicPr>
                <a:picLocks noChangeArrowheads="1"/>
              </p:cNvPicPr>
              <p:nvPr/>
            </p:nvPicPr>
            <p:blipFill>
              <a:blip r:embed="rId7" cstate="print"/>
              <a:srcRect/>
              <a:stretch>
                <a:fillRect/>
              </a:stretch>
            </p:blipFill>
            <p:spPr bwMode="auto">
              <a:xfrm>
                <a:off x="4896" y="3456"/>
                <a:ext cx="345" cy="528"/>
              </a:xfrm>
              <a:prstGeom prst="rect">
                <a:avLst/>
              </a:prstGeom>
              <a:noFill/>
              <a:ln w="9525">
                <a:noFill/>
                <a:miter lim="800000"/>
                <a:headEnd/>
                <a:tailEnd/>
              </a:ln>
            </p:spPr>
          </p:pic>
          <p:sp>
            <p:nvSpPr>
              <p:cNvPr id="11" name="Text Box 11"/>
              <p:cNvSpPr>
                <a:spLocks noChangeArrowheads="1"/>
              </p:cNvSpPr>
              <p:nvPr/>
            </p:nvSpPr>
            <p:spPr bwMode="auto">
              <a:xfrm>
                <a:off x="5088" y="3840"/>
                <a:ext cx="480" cy="231"/>
              </a:xfrm>
              <a:prstGeom prst="rect">
                <a:avLst/>
              </a:prstGeom>
              <a:noFill/>
              <a:ln w="9525">
                <a:noFill/>
                <a:miter lim="800000"/>
                <a:headEnd/>
                <a:tailEnd/>
              </a:ln>
            </p:spPr>
            <p:txBody>
              <a:bodyPr/>
              <a:lstStyle/>
              <a:p>
                <a:pPr algn="r" eaLnBrk="0">
                  <a:lnSpc>
                    <a:spcPct val="100000"/>
                  </a:lnSpc>
                  <a:spcBef>
                    <a:spcPct val="50000"/>
                  </a:spcBef>
                </a:pPr>
                <a:r>
                  <a:rPr lang="es-ES" sz="1800" smtClean="0">
                    <a:effectLst>
                      <a:outerShdw blurRad="38100" dist="38100" dir="2700000" algn="tl">
                        <a:srgbClr val="000000"/>
                      </a:outerShdw>
                    </a:effectLst>
                    <a:sym typeface="Wingdings" pitchFamily="2" charset="2"/>
                  </a:rPr>
                  <a:t>DATA</a:t>
                </a:r>
                <a:endParaRPr lang="es-ES" sz="1800">
                  <a:effectLst>
                    <a:outerShdw blurRad="38100" dist="38100" dir="2700000" algn="tl">
                      <a:srgbClr val="000000"/>
                    </a:outerShdw>
                  </a:effectLst>
                  <a:sym typeface="Wingdings" pitchFamily="2" charset="2"/>
                </a:endParaRPr>
              </a:p>
            </p:txBody>
          </p:sp>
          <p:sp>
            <p:nvSpPr>
              <p:cNvPr id="12" name="Oval 18"/>
              <p:cNvSpPr>
                <a:spLocks/>
              </p:cNvSpPr>
              <p:nvPr/>
            </p:nvSpPr>
            <p:spPr bwMode="auto">
              <a:xfrm>
                <a:off x="4800" y="3360"/>
                <a:ext cx="144" cy="144"/>
              </a:xfrm>
              <a:prstGeom prst="ellipse">
                <a:avLst/>
              </a:prstGeom>
              <a:solidFill>
                <a:schemeClr val="bg1"/>
              </a:solidFill>
              <a:ln w="9525" algn="ctr">
                <a:solidFill>
                  <a:schemeClr val="tx2"/>
                </a:solidFill>
                <a:round/>
                <a:headEnd/>
                <a:tailEnd/>
              </a:ln>
            </p:spPr>
            <p:txBody>
              <a:bodyPr wrap="none" anchor="ctr"/>
              <a:lstStyle/>
              <a:p>
                <a:pPr algn="ctr" eaLnBrk="0">
                  <a:lnSpc>
                    <a:spcPct val="100000"/>
                  </a:lnSpc>
                  <a:spcBef>
                    <a:spcPct val="0"/>
                  </a:spcBef>
                </a:pPr>
                <a:r>
                  <a:rPr lang="es-ES" sz="1600" smtClean="0">
                    <a:effectLst>
                      <a:outerShdw blurRad="38100" dist="38100" dir="2700000" algn="tl">
                        <a:srgbClr val="000000"/>
                      </a:outerShdw>
                    </a:effectLst>
                    <a:sym typeface="Wingdings" pitchFamily="2" charset="2"/>
                  </a:rPr>
                  <a:t>1</a:t>
                </a:r>
                <a:endParaRPr lang="es-ES" sz="1600">
                  <a:effectLst>
                    <a:outerShdw blurRad="38100" dist="38100" dir="2700000" algn="tl">
                      <a:srgbClr val="000000"/>
                    </a:outerShdw>
                  </a:effectLst>
                  <a:sym typeface="Wingdings" pitchFamily="2" charset="2"/>
                </a:endParaRPr>
              </a:p>
            </p:txBody>
          </p:sp>
        </p:grpSp>
        <p:grpSp>
          <p:nvGrpSpPr>
            <p:cNvPr id="5" name="Group 29"/>
            <p:cNvGrpSpPr>
              <a:grpSpLocks/>
            </p:cNvGrpSpPr>
            <p:nvPr/>
          </p:nvGrpSpPr>
          <p:grpSpPr bwMode="auto">
            <a:xfrm>
              <a:off x="3852797" y="4097510"/>
              <a:ext cx="1219200" cy="1128713"/>
              <a:chOff x="4224" y="3216"/>
              <a:chExt cx="768" cy="711"/>
            </a:xfrm>
          </p:grpSpPr>
          <p:pic>
            <p:nvPicPr>
              <p:cNvPr id="15" name="Picture 26"/>
              <p:cNvPicPr>
                <a:picLocks noChangeArrowheads="1"/>
              </p:cNvPicPr>
              <p:nvPr/>
            </p:nvPicPr>
            <p:blipFill>
              <a:blip r:embed="rId7" cstate="print"/>
              <a:srcRect/>
              <a:stretch>
                <a:fillRect/>
              </a:stretch>
            </p:blipFill>
            <p:spPr bwMode="auto">
              <a:xfrm>
                <a:off x="4320" y="3312"/>
                <a:ext cx="345" cy="528"/>
              </a:xfrm>
              <a:prstGeom prst="rect">
                <a:avLst/>
              </a:prstGeom>
              <a:noFill/>
              <a:ln w="9525">
                <a:noFill/>
                <a:miter lim="800000"/>
                <a:headEnd/>
                <a:tailEnd/>
              </a:ln>
            </p:spPr>
          </p:pic>
          <p:sp>
            <p:nvSpPr>
              <p:cNvPr id="16" name="Text Box 11"/>
              <p:cNvSpPr>
                <a:spLocks noChangeArrowheads="1"/>
              </p:cNvSpPr>
              <p:nvPr/>
            </p:nvSpPr>
            <p:spPr bwMode="auto">
              <a:xfrm>
                <a:off x="4512" y="3696"/>
                <a:ext cx="480" cy="231"/>
              </a:xfrm>
              <a:prstGeom prst="rect">
                <a:avLst/>
              </a:prstGeom>
              <a:noFill/>
              <a:ln w="9525">
                <a:noFill/>
                <a:miter lim="800000"/>
                <a:headEnd/>
                <a:tailEnd/>
              </a:ln>
            </p:spPr>
            <p:txBody>
              <a:bodyPr/>
              <a:lstStyle/>
              <a:p>
                <a:pPr algn="r" eaLnBrk="0">
                  <a:lnSpc>
                    <a:spcPct val="100000"/>
                  </a:lnSpc>
                  <a:spcBef>
                    <a:spcPct val="50000"/>
                  </a:spcBef>
                </a:pPr>
                <a:r>
                  <a:rPr lang="es-ES" sz="1600" smtClean="0">
                    <a:effectLst>
                      <a:outerShdw blurRad="38100" dist="38100" dir="2700000" algn="tl">
                        <a:srgbClr val="000000"/>
                      </a:outerShdw>
                    </a:effectLst>
                    <a:sym typeface="Wingdings" pitchFamily="2" charset="2"/>
                  </a:rPr>
                  <a:t>FVEK</a:t>
                </a:r>
                <a:endParaRPr lang="es-ES" sz="1600">
                  <a:effectLst>
                    <a:outerShdw blurRad="38100" dist="38100" dir="2700000" algn="tl">
                      <a:srgbClr val="000000"/>
                    </a:outerShdw>
                  </a:effectLst>
                  <a:sym typeface="Wingdings" pitchFamily="2" charset="2"/>
                </a:endParaRPr>
              </a:p>
            </p:txBody>
          </p:sp>
          <p:sp>
            <p:nvSpPr>
              <p:cNvPr id="18" name="Oval 18"/>
              <p:cNvSpPr>
                <a:spLocks/>
              </p:cNvSpPr>
              <p:nvPr/>
            </p:nvSpPr>
            <p:spPr bwMode="auto">
              <a:xfrm>
                <a:off x="4224" y="3216"/>
                <a:ext cx="144" cy="144"/>
              </a:xfrm>
              <a:prstGeom prst="ellipse">
                <a:avLst/>
              </a:prstGeom>
              <a:solidFill>
                <a:schemeClr val="bg1"/>
              </a:solidFill>
              <a:ln w="9525" algn="ctr">
                <a:solidFill>
                  <a:schemeClr val="tx2"/>
                </a:solidFill>
                <a:round/>
                <a:headEnd/>
                <a:tailEnd/>
              </a:ln>
            </p:spPr>
            <p:txBody>
              <a:bodyPr wrap="none" anchor="ctr"/>
              <a:lstStyle/>
              <a:p>
                <a:pPr algn="ctr" eaLnBrk="0">
                  <a:lnSpc>
                    <a:spcPct val="100000"/>
                  </a:lnSpc>
                  <a:spcBef>
                    <a:spcPct val="0"/>
                  </a:spcBef>
                </a:pPr>
                <a:r>
                  <a:rPr lang="es-ES" sz="1600" dirty="0" smtClean="0">
                    <a:effectLst>
                      <a:outerShdw blurRad="38100" dist="38100" dir="2700000" algn="tl">
                        <a:srgbClr val="000000"/>
                      </a:outerShdw>
                    </a:effectLst>
                    <a:sym typeface="Wingdings" pitchFamily="2" charset="2"/>
                  </a:rPr>
                  <a:t>2</a:t>
                </a:r>
                <a:endParaRPr lang="es-ES" sz="1600" dirty="0">
                  <a:effectLst>
                    <a:outerShdw blurRad="38100" dist="38100" dir="2700000" algn="tl">
                      <a:srgbClr val="000000"/>
                    </a:outerShdw>
                  </a:effectLst>
                  <a:sym typeface="Wingdings" pitchFamily="2" charset="2"/>
                </a:endParaRPr>
              </a:p>
            </p:txBody>
          </p:sp>
        </p:grpSp>
        <p:grpSp>
          <p:nvGrpSpPr>
            <p:cNvPr id="6" name="Group 30"/>
            <p:cNvGrpSpPr>
              <a:grpSpLocks/>
            </p:cNvGrpSpPr>
            <p:nvPr/>
          </p:nvGrpSpPr>
          <p:grpSpPr bwMode="auto">
            <a:xfrm>
              <a:off x="5137759" y="4092879"/>
              <a:ext cx="1219200" cy="1128713"/>
              <a:chOff x="4128" y="2160"/>
              <a:chExt cx="768" cy="711"/>
            </a:xfrm>
          </p:grpSpPr>
          <p:pic>
            <p:nvPicPr>
              <p:cNvPr id="20" name="Picture 11"/>
              <p:cNvPicPr>
                <a:picLocks noChangeArrowheads="1"/>
              </p:cNvPicPr>
              <p:nvPr/>
            </p:nvPicPr>
            <p:blipFill>
              <a:blip r:embed="rId7" cstate="print"/>
              <a:srcRect/>
              <a:stretch>
                <a:fillRect/>
              </a:stretch>
            </p:blipFill>
            <p:spPr bwMode="auto">
              <a:xfrm>
                <a:off x="4224" y="2256"/>
                <a:ext cx="345" cy="528"/>
              </a:xfrm>
              <a:prstGeom prst="rect">
                <a:avLst/>
              </a:prstGeom>
              <a:noFill/>
              <a:ln w="9525">
                <a:noFill/>
                <a:miter lim="800000"/>
                <a:headEnd/>
                <a:tailEnd/>
              </a:ln>
            </p:spPr>
          </p:pic>
          <p:sp>
            <p:nvSpPr>
              <p:cNvPr id="21" name="Text Box 11"/>
              <p:cNvSpPr>
                <a:spLocks noChangeArrowheads="1"/>
              </p:cNvSpPr>
              <p:nvPr/>
            </p:nvSpPr>
            <p:spPr bwMode="auto">
              <a:xfrm>
                <a:off x="4416" y="2640"/>
                <a:ext cx="480" cy="231"/>
              </a:xfrm>
              <a:prstGeom prst="rect">
                <a:avLst/>
              </a:prstGeom>
              <a:noFill/>
              <a:ln w="9525">
                <a:noFill/>
                <a:miter lim="800000"/>
                <a:headEnd/>
                <a:tailEnd/>
              </a:ln>
            </p:spPr>
            <p:txBody>
              <a:bodyPr/>
              <a:lstStyle/>
              <a:p>
                <a:pPr algn="r" eaLnBrk="0">
                  <a:lnSpc>
                    <a:spcPct val="100000"/>
                  </a:lnSpc>
                  <a:spcBef>
                    <a:spcPct val="50000"/>
                  </a:spcBef>
                </a:pPr>
                <a:r>
                  <a:rPr lang="es-ES" sz="1600" smtClean="0">
                    <a:effectLst>
                      <a:outerShdw blurRad="38100" dist="38100" dir="2700000" algn="tl">
                        <a:srgbClr val="000000"/>
                      </a:outerShdw>
                    </a:effectLst>
                    <a:sym typeface="Wingdings" pitchFamily="2" charset="2"/>
                  </a:rPr>
                  <a:t>VMK</a:t>
                </a:r>
                <a:endParaRPr lang="es-ES" sz="1600">
                  <a:effectLst>
                    <a:outerShdw blurRad="38100" dist="38100" dir="2700000" algn="tl">
                      <a:srgbClr val="000000"/>
                    </a:outerShdw>
                  </a:effectLst>
                  <a:sym typeface="Wingdings" pitchFamily="2" charset="2"/>
                </a:endParaRPr>
              </a:p>
            </p:txBody>
          </p:sp>
          <p:sp>
            <p:nvSpPr>
              <p:cNvPr id="22" name="Oval 18"/>
              <p:cNvSpPr>
                <a:spLocks/>
              </p:cNvSpPr>
              <p:nvPr/>
            </p:nvSpPr>
            <p:spPr bwMode="auto">
              <a:xfrm>
                <a:off x="4128" y="2160"/>
                <a:ext cx="144" cy="144"/>
              </a:xfrm>
              <a:prstGeom prst="ellipse">
                <a:avLst/>
              </a:prstGeom>
              <a:solidFill>
                <a:schemeClr val="bg1"/>
              </a:solidFill>
              <a:ln w="9525" algn="ctr">
                <a:solidFill>
                  <a:schemeClr val="tx2"/>
                </a:solidFill>
                <a:round/>
                <a:headEnd/>
                <a:tailEnd/>
              </a:ln>
            </p:spPr>
            <p:txBody>
              <a:bodyPr wrap="none" anchor="ctr"/>
              <a:lstStyle/>
              <a:p>
                <a:pPr algn="ctr" eaLnBrk="0">
                  <a:lnSpc>
                    <a:spcPct val="100000"/>
                  </a:lnSpc>
                  <a:spcBef>
                    <a:spcPct val="0"/>
                  </a:spcBef>
                </a:pPr>
                <a:r>
                  <a:rPr lang="es-ES" sz="1600" dirty="0" smtClean="0">
                    <a:effectLst>
                      <a:outerShdw blurRad="38100" dist="38100" dir="2700000" algn="tl">
                        <a:srgbClr val="000000"/>
                      </a:outerShdw>
                    </a:effectLst>
                    <a:sym typeface="Wingdings" pitchFamily="2" charset="2"/>
                  </a:rPr>
                  <a:t>3</a:t>
                </a:r>
                <a:endParaRPr lang="es-ES" sz="1600" dirty="0">
                  <a:effectLst>
                    <a:outerShdw blurRad="38100" dist="38100" dir="2700000" algn="tl">
                      <a:srgbClr val="000000"/>
                    </a:outerShdw>
                  </a:effectLst>
                  <a:sym typeface="Wingdings" pitchFamily="2" charset="2"/>
                </a:endParaRPr>
              </a:p>
            </p:txBody>
          </p:sp>
        </p:grpSp>
      </p:grpSp>
      <p:grpSp>
        <p:nvGrpSpPr>
          <p:cNvPr id="7" name="Group 22"/>
          <p:cNvGrpSpPr>
            <a:grpSpLocks/>
          </p:cNvGrpSpPr>
          <p:nvPr/>
        </p:nvGrpSpPr>
        <p:grpSpPr bwMode="auto">
          <a:xfrm>
            <a:off x="6760925" y="4528158"/>
            <a:ext cx="1142802" cy="685800"/>
            <a:chOff x="4840" y="2352"/>
            <a:chExt cx="886" cy="454"/>
          </a:xfrm>
        </p:grpSpPr>
        <p:graphicFrame>
          <p:nvGraphicFramePr>
            <p:cNvPr id="24" name="Object 3"/>
            <p:cNvGraphicFramePr>
              <a:graphicFrameLocks noChangeAspect="1"/>
            </p:cNvGraphicFramePr>
            <p:nvPr/>
          </p:nvGraphicFramePr>
          <p:xfrm>
            <a:off x="4840" y="2448"/>
            <a:ext cx="459" cy="187"/>
          </p:xfrm>
          <a:graphic>
            <a:graphicData uri="http://schemas.openxmlformats.org/presentationml/2006/ole">
              <p:oleObj spid="_x0000_s61442" name="Visio" r:id="rId8" imgW="422228" imgH="401523" progId="Visio.Drawing.11">
                <p:embed/>
              </p:oleObj>
            </a:graphicData>
          </a:graphic>
        </p:graphicFrame>
        <p:sp>
          <p:nvSpPr>
            <p:cNvPr id="25" name="Text Box 27"/>
            <p:cNvSpPr>
              <a:spLocks noChangeArrowheads="1"/>
            </p:cNvSpPr>
            <p:nvPr/>
          </p:nvSpPr>
          <p:spPr bwMode="auto">
            <a:xfrm>
              <a:off x="5136" y="2544"/>
              <a:ext cx="590" cy="262"/>
            </a:xfrm>
            <a:prstGeom prst="rect">
              <a:avLst/>
            </a:prstGeom>
            <a:noFill/>
            <a:ln w="9525">
              <a:noFill/>
              <a:miter lim="800000"/>
              <a:headEnd/>
              <a:tailEnd/>
            </a:ln>
          </p:spPr>
          <p:txBody>
            <a:bodyPr/>
            <a:lstStyle/>
            <a:p>
              <a:pPr algn="l" eaLnBrk="0">
                <a:lnSpc>
                  <a:spcPct val="100000"/>
                </a:lnSpc>
                <a:spcBef>
                  <a:spcPct val="50000"/>
                </a:spcBef>
              </a:pPr>
              <a:r>
                <a:rPr lang="es-ES" sz="1600" smtClean="0">
                  <a:effectLst>
                    <a:outerShdw blurRad="38100" dist="38100" dir="2700000" algn="tl">
                      <a:srgbClr val="000000"/>
                    </a:outerShdw>
                  </a:effectLst>
                  <a:sym typeface="Wingdings" pitchFamily="2" charset="2"/>
                </a:rPr>
                <a:t>TPM</a:t>
              </a:r>
              <a:endParaRPr lang="es-ES" sz="1600">
                <a:effectLst>
                  <a:outerShdw blurRad="38100" dist="38100" dir="2700000" algn="tl">
                    <a:srgbClr val="000000"/>
                  </a:outerShdw>
                </a:effectLst>
                <a:sym typeface="Wingdings" pitchFamily="2" charset="2"/>
              </a:endParaRPr>
            </a:p>
          </p:txBody>
        </p:sp>
        <p:sp>
          <p:nvSpPr>
            <p:cNvPr id="26" name="Oval 25"/>
            <p:cNvSpPr>
              <a:spLocks/>
            </p:cNvSpPr>
            <p:nvPr/>
          </p:nvSpPr>
          <p:spPr bwMode="auto">
            <a:xfrm>
              <a:off x="5224" y="2352"/>
              <a:ext cx="144" cy="144"/>
            </a:xfrm>
            <a:prstGeom prst="ellipse">
              <a:avLst/>
            </a:prstGeom>
            <a:solidFill>
              <a:schemeClr val="tx2"/>
            </a:solidFill>
            <a:ln w="9525" algn="ctr">
              <a:solidFill>
                <a:schemeClr val="tx2"/>
              </a:solidFill>
              <a:round/>
              <a:headEnd/>
              <a:tailEnd/>
            </a:ln>
          </p:spPr>
          <p:txBody>
            <a:bodyPr wrap="none" anchor="ctr"/>
            <a:lstStyle/>
            <a:p>
              <a:pPr algn="ctr" eaLnBrk="0">
                <a:lnSpc>
                  <a:spcPct val="100000"/>
                </a:lnSpc>
                <a:spcBef>
                  <a:spcPct val="0"/>
                </a:spcBef>
              </a:pPr>
              <a:r>
                <a:rPr lang="es-ES" sz="1600" smtClean="0">
                  <a:effectLst>
                    <a:outerShdw blurRad="38100" dist="38100" dir="2700000" algn="tl">
                      <a:srgbClr val="000000"/>
                    </a:outerShdw>
                  </a:effectLst>
                  <a:sym typeface="Wingdings" pitchFamily="2" charset="2"/>
                </a:rPr>
                <a:t>4</a:t>
              </a:r>
              <a:endParaRPr lang="es-ES" sz="1600">
                <a:effectLst>
                  <a:outerShdw blurRad="38100" dist="38100" dir="2700000" algn="tl">
                    <a:srgbClr val="000000"/>
                  </a:outerShdw>
                </a:effectLst>
                <a:sym typeface="Wingdings" pitchFamily="2" charset="2"/>
              </a:endParaRPr>
            </a:p>
          </p:txBody>
        </p:sp>
      </p:grpSp>
      <p:grpSp>
        <p:nvGrpSpPr>
          <p:cNvPr id="8" name="Group 34"/>
          <p:cNvGrpSpPr/>
          <p:nvPr/>
        </p:nvGrpSpPr>
        <p:grpSpPr>
          <a:xfrm>
            <a:off x="6696205" y="3418977"/>
            <a:ext cx="1288093" cy="912939"/>
            <a:chOff x="6696205" y="3306243"/>
            <a:chExt cx="1288093" cy="912939"/>
          </a:xfrm>
        </p:grpSpPr>
        <p:grpSp>
          <p:nvGrpSpPr>
            <p:cNvPr id="9" name="Group 33"/>
            <p:cNvGrpSpPr/>
            <p:nvPr/>
          </p:nvGrpSpPr>
          <p:grpSpPr>
            <a:xfrm>
              <a:off x="6718647" y="3306243"/>
              <a:ext cx="1243209" cy="646274"/>
              <a:chOff x="6510403" y="3306243"/>
              <a:chExt cx="1243209" cy="580445"/>
            </a:xfrm>
          </p:grpSpPr>
          <p:pic>
            <p:nvPicPr>
              <p:cNvPr id="100355" name="Picture 3" descr="C:\Users\bhynes\AppData\Local\Microsoft\Windows\Temporary Internet Files\Content.IE5\NSMSYG4Y\MCj04315710000[1].png"/>
              <p:cNvPicPr>
                <a:picLocks noChangeAspect="1" noChangeArrowheads="1"/>
              </p:cNvPicPr>
              <p:nvPr/>
            </p:nvPicPr>
            <p:blipFill>
              <a:blip r:embed="rId9"/>
              <a:srcRect/>
              <a:stretch>
                <a:fillRect/>
              </a:stretch>
            </p:blipFill>
            <p:spPr bwMode="auto">
              <a:xfrm>
                <a:off x="7177011" y="3306243"/>
                <a:ext cx="576601" cy="580445"/>
              </a:xfrm>
              <a:prstGeom prst="rect">
                <a:avLst/>
              </a:prstGeom>
              <a:noFill/>
            </p:spPr>
          </p:pic>
          <p:graphicFrame>
            <p:nvGraphicFramePr>
              <p:cNvPr id="100356" name="Object 3"/>
              <p:cNvGraphicFramePr>
                <a:graphicFrameLocks noChangeAspect="1"/>
              </p:cNvGraphicFramePr>
              <p:nvPr/>
            </p:nvGraphicFramePr>
            <p:xfrm>
              <a:off x="6510403" y="3445072"/>
              <a:ext cx="592138" cy="282575"/>
            </p:xfrm>
            <a:graphic>
              <a:graphicData uri="http://schemas.openxmlformats.org/presentationml/2006/ole">
                <p:oleObj spid="_x0000_s61443" name="Visio" r:id="rId10" imgW="422228" imgH="401523" progId="Visio.Drawing.11">
                  <p:embed/>
                </p:oleObj>
              </a:graphicData>
            </a:graphic>
          </p:graphicFrame>
        </p:grpSp>
        <p:sp>
          <p:nvSpPr>
            <p:cNvPr id="28" name="Text Box 27"/>
            <p:cNvSpPr>
              <a:spLocks noChangeArrowheads="1"/>
            </p:cNvSpPr>
            <p:nvPr/>
          </p:nvSpPr>
          <p:spPr bwMode="auto">
            <a:xfrm>
              <a:off x="6696205" y="3778527"/>
              <a:ext cx="1288093" cy="440655"/>
            </a:xfrm>
            <a:prstGeom prst="rect">
              <a:avLst/>
            </a:prstGeom>
            <a:noFill/>
            <a:ln w="9525">
              <a:noFill/>
              <a:miter lim="800000"/>
              <a:headEnd/>
              <a:tailEnd/>
            </a:ln>
          </p:spPr>
          <p:txBody>
            <a:bodyPr/>
            <a:lstStyle/>
            <a:p>
              <a:pPr algn="ctr" eaLnBrk="0">
                <a:lnSpc>
                  <a:spcPct val="100000"/>
                </a:lnSpc>
                <a:spcBef>
                  <a:spcPct val="50000"/>
                </a:spcBef>
              </a:pPr>
              <a:r>
                <a:rPr lang="es-ES" sz="1600" smtClean="0">
                  <a:effectLst>
                    <a:outerShdw blurRad="38100" dist="38100" dir="2700000" algn="tl">
                      <a:srgbClr val="000000"/>
                    </a:outerShdw>
                  </a:effectLst>
                  <a:sym typeface="Wingdings" pitchFamily="2" charset="2"/>
                </a:rPr>
                <a:t>TPM+USB</a:t>
              </a:r>
            </a:p>
          </p:txBody>
        </p:sp>
      </p:grpSp>
      <p:grpSp>
        <p:nvGrpSpPr>
          <p:cNvPr id="13" name="Group 35"/>
          <p:cNvGrpSpPr/>
          <p:nvPr/>
        </p:nvGrpSpPr>
        <p:grpSpPr>
          <a:xfrm>
            <a:off x="6696205" y="2294568"/>
            <a:ext cx="1288093" cy="1049879"/>
            <a:chOff x="6696205" y="1943840"/>
            <a:chExt cx="1288093" cy="1049879"/>
          </a:xfrm>
        </p:grpSpPr>
        <p:sp>
          <p:nvSpPr>
            <p:cNvPr id="29" name="Text Box 27"/>
            <p:cNvSpPr>
              <a:spLocks noChangeArrowheads="1"/>
            </p:cNvSpPr>
            <p:nvPr/>
          </p:nvSpPr>
          <p:spPr bwMode="auto">
            <a:xfrm>
              <a:off x="6696205" y="2553064"/>
              <a:ext cx="1288093" cy="440655"/>
            </a:xfrm>
            <a:prstGeom prst="rect">
              <a:avLst/>
            </a:prstGeom>
            <a:noFill/>
            <a:ln w="9525">
              <a:noFill/>
              <a:miter lim="800000"/>
              <a:headEnd/>
              <a:tailEnd/>
            </a:ln>
          </p:spPr>
          <p:txBody>
            <a:bodyPr/>
            <a:lstStyle/>
            <a:p>
              <a:pPr algn="ctr" eaLnBrk="0">
                <a:lnSpc>
                  <a:spcPct val="100000"/>
                </a:lnSpc>
                <a:spcBef>
                  <a:spcPct val="50000"/>
                </a:spcBef>
              </a:pPr>
              <a:r>
                <a:rPr lang="es-ES" sz="1600" smtClean="0">
                  <a:effectLst>
                    <a:outerShdw blurRad="38100" dist="38100" dir="2700000" algn="tl">
                      <a:srgbClr val="000000"/>
                    </a:outerShdw>
                  </a:effectLst>
                  <a:sym typeface="Wingdings" pitchFamily="2" charset="2"/>
                </a:rPr>
                <a:t>TPM+PIN</a:t>
              </a:r>
              <a:endParaRPr lang="es-ES" sz="1600">
                <a:effectLst>
                  <a:outerShdw blurRad="38100" dist="38100" dir="2700000" algn="tl">
                    <a:srgbClr val="000000"/>
                  </a:outerShdw>
                </a:effectLst>
                <a:sym typeface="Wingdings" pitchFamily="2" charset="2"/>
              </a:endParaRPr>
            </a:p>
          </p:txBody>
        </p:sp>
        <p:pic>
          <p:nvPicPr>
            <p:cNvPr id="100359" name="Picture 7"/>
            <p:cNvPicPr>
              <a:picLocks noChangeAspect="1" noChangeArrowheads="1"/>
            </p:cNvPicPr>
            <p:nvPr/>
          </p:nvPicPr>
          <p:blipFill>
            <a:blip r:embed="rId11">
              <a:clrChange>
                <a:clrFrom>
                  <a:srgbClr val="FFFFFF"/>
                </a:clrFrom>
                <a:clrTo>
                  <a:srgbClr val="FFFFFF">
                    <a:alpha val="0"/>
                  </a:srgbClr>
                </a:clrTo>
              </a:clrChange>
            </a:blip>
            <a:srcRect/>
            <a:stretch>
              <a:fillRect/>
            </a:stretch>
          </p:blipFill>
          <p:spPr bwMode="auto">
            <a:xfrm>
              <a:off x="6919749" y="2289001"/>
              <a:ext cx="841005" cy="240098"/>
            </a:xfrm>
            <a:prstGeom prst="rect">
              <a:avLst/>
            </a:prstGeom>
            <a:noFill/>
            <a:ln w="9525">
              <a:noFill/>
              <a:miter lim="800000"/>
              <a:headEnd/>
              <a:tailEnd/>
            </a:ln>
            <a:effectLst/>
          </p:spPr>
        </p:pic>
        <p:graphicFrame>
          <p:nvGraphicFramePr>
            <p:cNvPr id="100360" name="Object 3"/>
            <p:cNvGraphicFramePr>
              <a:graphicFrameLocks noChangeAspect="1"/>
            </p:cNvGraphicFramePr>
            <p:nvPr/>
          </p:nvGraphicFramePr>
          <p:xfrm>
            <a:off x="7044183" y="1943840"/>
            <a:ext cx="592137" cy="314622"/>
          </p:xfrm>
          <a:graphic>
            <a:graphicData uri="http://schemas.openxmlformats.org/presentationml/2006/ole">
              <p:oleObj spid="_x0000_s61444" name="Visio" r:id="rId12" imgW="422228" imgH="401523" progId="Visio.Drawing.11">
                <p:embed/>
              </p:oleObj>
            </a:graphicData>
          </a:graphic>
        </p:graphicFrame>
      </p:grpSp>
      <p:grpSp>
        <p:nvGrpSpPr>
          <p:cNvPr id="14" name="Group 36"/>
          <p:cNvGrpSpPr/>
          <p:nvPr/>
        </p:nvGrpSpPr>
        <p:grpSpPr>
          <a:xfrm>
            <a:off x="6527862" y="1028594"/>
            <a:ext cx="1687476" cy="1088305"/>
            <a:chOff x="6527862" y="1028594"/>
            <a:chExt cx="1687476" cy="1088305"/>
          </a:xfrm>
        </p:grpSpPr>
        <p:pic>
          <p:nvPicPr>
            <p:cNvPr id="31" name="Picture 3" descr="C:\Users\bhynes\AppData\Local\Microsoft\Windows\Temporary Internet Files\Content.IE5\NSMSYG4Y\MCj04315710000[1].png"/>
            <p:cNvPicPr>
              <a:picLocks noChangeAspect="1" noChangeArrowheads="1"/>
            </p:cNvPicPr>
            <p:nvPr/>
          </p:nvPicPr>
          <p:blipFill>
            <a:blip r:embed="rId9"/>
            <a:srcRect/>
            <a:stretch>
              <a:fillRect/>
            </a:stretch>
          </p:blipFill>
          <p:spPr bwMode="auto">
            <a:xfrm>
              <a:off x="7051951" y="1028594"/>
              <a:ext cx="576601" cy="646274"/>
            </a:xfrm>
            <a:prstGeom prst="rect">
              <a:avLst/>
            </a:prstGeom>
            <a:noFill/>
          </p:spPr>
        </p:pic>
        <p:sp>
          <p:nvSpPr>
            <p:cNvPr id="33" name="Text Box 27"/>
            <p:cNvSpPr>
              <a:spLocks noChangeArrowheads="1"/>
            </p:cNvSpPr>
            <p:nvPr/>
          </p:nvSpPr>
          <p:spPr bwMode="auto">
            <a:xfrm>
              <a:off x="6527862" y="1500878"/>
              <a:ext cx="1687476" cy="616021"/>
            </a:xfrm>
            <a:prstGeom prst="rect">
              <a:avLst/>
            </a:prstGeom>
            <a:noFill/>
            <a:ln w="9525">
              <a:noFill/>
              <a:miter lim="800000"/>
              <a:headEnd/>
              <a:tailEnd/>
            </a:ln>
          </p:spPr>
          <p:txBody>
            <a:bodyPr/>
            <a:lstStyle/>
            <a:p>
              <a:pPr algn="ctr" eaLnBrk="0">
                <a:lnSpc>
                  <a:spcPct val="100000"/>
                </a:lnSpc>
                <a:spcBef>
                  <a:spcPct val="50000"/>
                </a:spcBef>
              </a:pPr>
              <a:r>
                <a:rPr lang="es-ES" sz="1600" smtClean="0">
                  <a:effectLst>
                    <a:outerShdw blurRad="38100" dist="38100" dir="2700000" algn="tl">
                      <a:srgbClr val="000000"/>
                    </a:outerShdw>
                  </a:effectLst>
                  <a:sym typeface="Wingdings" pitchFamily="2" charset="2"/>
                </a:rPr>
                <a:t>Llave USB</a:t>
              </a:r>
              <a:r>
                <a:rPr lang="es-ES" sz="1800" smtClean="0">
                  <a:effectLst>
                    <a:outerShdw blurRad="38100" dist="38100" dir="2700000" algn="tl">
                      <a:srgbClr val="000000"/>
                    </a:outerShdw>
                  </a:effectLst>
                  <a:sym typeface="Wingdings" pitchFamily="2" charset="2"/>
                </a:rPr>
                <a:t/>
              </a:r>
              <a:br>
                <a:rPr lang="es-ES" sz="1800" smtClean="0">
                  <a:effectLst>
                    <a:outerShdw blurRad="38100" dist="38100" dir="2700000" algn="tl">
                      <a:srgbClr val="000000"/>
                    </a:outerShdw>
                  </a:effectLst>
                  <a:sym typeface="Wingdings" pitchFamily="2" charset="2"/>
                </a:rPr>
              </a:br>
              <a:r>
                <a:rPr lang="es-ES" sz="1000" smtClean="0">
                  <a:effectLst>
                    <a:outerShdw blurRad="38100" dist="38100" dir="2700000" algn="tl">
                      <a:srgbClr val="000000"/>
                    </a:outerShdw>
                  </a:effectLst>
                  <a:sym typeface="Wingdings" pitchFamily="2" charset="2"/>
                </a:rPr>
                <a:t>(Recuperación o no-TPM</a:t>
              </a:r>
              <a:endParaRPr lang="es-ES" sz="1000">
                <a:effectLst>
                  <a:outerShdw blurRad="38100" dist="38100" dir="2700000" algn="tl">
                    <a:srgbClr val="000000"/>
                  </a:outerShdw>
                </a:effectLst>
                <a:sym typeface="Wingdings" pitchFamily="2" charset="2"/>
              </a:endParaRPr>
            </a:p>
          </p:txBody>
        </p:sp>
      </p:grpSp>
      <p:grpSp>
        <p:nvGrpSpPr>
          <p:cNvPr id="19" name="Group 39"/>
          <p:cNvGrpSpPr/>
          <p:nvPr/>
        </p:nvGrpSpPr>
        <p:grpSpPr>
          <a:xfrm>
            <a:off x="6240193" y="5323561"/>
            <a:ext cx="2163221" cy="980959"/>
            <a:chOff x="6240193" y="5323561"/>
            <a:chExt cx="2163221" cy="980959"/>
          </a:xfrm>
        </p:grpSpPr>
        <p:sp>
          <p:nvSpPr>
            <p:cNvPr id="38" name="Flowchart: Document 37"/>
            <p:cNvSpPr/>
            <p:nvPr/>
          </p:nvSpPr>
          <p:spPr bwMode="auto">
            <a:xfrm>
              <a:off x="6964471" y="5323561"/>
              <a:ext cx="701458" cy="563672"/>
            </a:xfrm>
            <a:prstGeom prst="flowChartDocument">
              <a:avLst/>
            </a:prstGeom>
            <a:gradFill rotWithShape="0">
              <a:gsLst>
                <a:gs pos="0">
                  <a:srgbClr val="FFEFD1"/>
                </a:gs>
                <a:gs pos="64999">
                  <a:srgbClr val="F0EBD5"/>
                </a:gs>
                <a:gs pos="100000">
                  <a:srgbClr val="D1C39F"/>
                </a:gs>
              </a:gsLst>
              <a:lin ang="2700000" scaled="0"/>
            </a:gradFill>
            <a:ln w="12700"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s-ES" sz="800" b="1" i="0" u="none" strike="noStrike" cap="none" normalizeH="0" baseline="0" smtClean="0">
                  <a:ln>
                    <a:noFill/>
                  </a:ln>
                  <a:solidFill>
                    <a:schemeClr val="bg1"/>
                  </a:solidFill>
                  <a:effectLst/>
                  <a:latin typeface="Arial" pitchFamily="34" charset="0"/>
                </a:rPr>
                <a:t>123456-789012-345678-</a:t>
              </a:r>
            </a:p>
          </p:txBody>
        </p:sp>
        <p:sp>
          <p:nvSpPr>
            <p:cNvPr id="39" name="Rectangle 38"/>
            <p:cNvSpPr/>
            <p:nvPr/>
          </p:nvSpPr>
          <p:spPr>
            <a:xfrm>
              <a:off x="6240193" y="5812077"/>
              <a:ext cx="2163221" cy="492443"/>
            </a:xfrm>
            <a:prstGeom prst="rect">
              <a:avLst/>
            </a:prstGeom>
          </p:spPr>
          <p:txBody>
            <a:bodyPr wrap="square">
              <a:spAutoFit/>
            </a:bodyPr>
            <a:lstStyle/>
            <a:p>
              <a:pPr algn="ctr"/>
              <a:r>
                <a:rPr lang="es-ES" sz="1600" smtClean="0">
                  <a:effectLst>
                    <a:outerShdw blurRad="38100" dist="38100" dir="2700000" algn="tl">
                      <a:srgbClr val="000000"/>
                    </a:outerShdw>
                  </a:effectLst>
                  <a:sym typeface="Wingdings" pitchFamily="2" charset="2"/>
                </a:rPr>
                <a:t>Recovery Password</a:t>
              </a:r>
              <a:r>
                <a:rPr lang="es-ES" smtClean="0">
                  <a:effectLst>
                    <a:outerShdw blurRad="38100" dist="38100" dir="2700000" algn="tl">
                      <a:srgbClr val="000000"/>
                    </a:outerShdw>
                  </a:effectLst>
                  <a:sym typeface="Wingdings" pitchFamily="2" charset="2"/>
                </a:rPr>
                <a:t/>
              </a:r>
              <a:br>
                <a:rPr lang="es-ES" smtClean="0">
                  <a:effectLst>
                    <a:outerShdw blurRad="38100" dist="38100" dir="2700000" algn="tl">
                      <a:srgbClr val="000000"/>
                    </a:outerShdw>
                  </a:effectLst>
                  <a:sym typeface="Wingdings" pitchFamily="2" charset="2"/>
                </a:rPr>
              </a:br>
              <a:r>
                <a:rPr lang="es-ES" sz="1000" smtClean="0">
                  <a:effectLst>
                    <a:outerShdw blurRad="38100" dist="38100" dir="2700000" algn="tl">
                      <a:srgbClr val="000000"/>
                    </a:outerShdw>
                  </a:effectLst>
                  <a:sym typeface="Wingdings" pitchFamily="2" charset="2"/>
                </a:rPr>
                <a:t>(48 Digitos)</a:t>
              </a:r>
              <a:endParaRPr lang="es-ES" sz="1000"/>
            </a:p>
          </p:txBody>
        </p:sp>
      </p:grpSp>
      <p:sp>
        <p:nvSpPr>
          <p:cNvPr id="43" name="Rectangle 22"/>
          <p:cNvSpPr/>
          <p:nvPr/>
        </p:nvSpPr>
        <p:spPr>
          <a:xfrm>
            <a:off x="214282" y="1006246"/>
            <a:ext cx="5962388" cy="2483757"/>
          </a:xfrm>
          <a:prstGeom prst="rect">
            <a:avLst/>
          </a:prstGeom>
        </p:spPr>
        <p:txBody>
          <a:bodyPr wrap="square">
            <a:spAutoFit/>
          </a:bodyPr>
          <a:lstStyle/>
          <a:p>
            <a:pPr marL="225425" indent="-225425" eaLnBrk="0">
              <a:lnSpc>
                <a:spcPct val="90000"/>
              </a:lnSpc>
              <a:spcBef>
                <a:spcPct val="30000"/>
              </a:spcBef>
            </a:pPr>
            <a:r>
              <a:rPr lang="es-ES" sz="2000" smtClean="0">
                <a:solidFill>
                  <a:srgbClr val="F6AE1E"/>
                </a:solidFill>
                <a:sym typeface="Wingdings" pitchFamily="2" charset="2"/>
              </a:rPr>
              <a:t>¿Donde esta la clave de cifrado?</a:t>
            </a:r>
          </a:p>
          <a:p>
            <a:pPr marL="342900" indent="-342900" eaLnBrk="0">
              <a:lnSpc>
                <a:spcPct val="90000"/>
              </a:lnSpc>
              <a:spcBef>
                <a:spcPct val="30000"/>
              </a:spcBef>
              <a:buAutoNum type="arabicPeriod"/>
            </a:pPr>
            <a:r>
              <a:rPr lang="es-ES" sz="2000" smtClean="0">
                <a:sym typeface="Wingdings" pitchFamily="2" charset="2"/>
              </a:rPr>
              <a:t>Los datos de cifran con la FVEK</a:t>
            </a:r>
            <a:endParaRPr lang="es-ES" smtClean="0">
              <a:solidFill>
                <a:schemeClr val="accent2"/>
              </a:solidFill>
              <a:latin typeface="+mj-lt"/>
              <a:sym typeface="Wingdings" pitchFamily="2" charset="2"/>
            </a:endParaRPr>
          </a:p>
          <a:p>
            <a:pPr marL="342900" indent="-342900" eaLnBrk="0">
              <a:lnSpc>
                <a:spcPct val="90000"/>
              </a:lnSpc>
              <a:spcBef>
                <a:spcPct val="30000"/>
              </a:spcBef>
              <a:buAutoNum type="arabicPeriod"/>
            </a:pPr>
            <a:r>
              <a:rPr lang="es-ES" smtClean="0">
                <a:latin typeface="+mj-lt"/>
                <a:sym typeface="Wingdings" pitchFamily="2" charset="2"/>
              </a:rPr>
              <a:t>La FVEK se cifra con la VMK (Volume Master Key) y se almacena en los metadatos del volumen.</a:t>
            </a:r>
          </a:p>
          <a:p>
            <a:pPr marL="342900" indent="-342900" eaLnBrk="0">
              <a:lnSpc>
                <a:spcPct val="90000"/>
              </a:lnSpc>
              <a:spcBef>
                <a:spcPct val="30000"/>
              </a:spcBef>
              <a:buAutoNum type="arabicPeriod"/>
            </a:pPr>
            <a:r>
              <a:rPr lang="es-ES" smtClean="0">
                <a:latin typeface="+mj-lt"/>
                <a:sym typeface="Wingdings" pitchFamily="2" charset="2"/>
              </a:rPr>
              <a:t>La VMK es cifrada por uno o mas protectores de la clave, y se almacena en los metadatos del volumen.</a:t>
            </a:r>
          </a:p>
          <a:p>
            <a:pPr marL="342900" indent="-342900" eaLnBrk="0">
              <a:lnSpc>
                <a:spcPct val="90000"/>
              </a:lnSpc>
              <a:spcBef>
                <a:spcPct val="30000"/>
              </a:spcBef>
              <a:buAutoNum type="arabicPeriod"/>
            </a:pPr>
            <a:r>
              <a:rPr lang="es-ES" smtClean="0">
                <a:latin typeface="+mj-lt"/>
                <a:sym typeface="Wingdings" pitchFamily="2" charset="2"/>
              </a:rPr>
              <a:t>El Trusted Platform Module no descifrará la VMK si la integridad del sistema falla.</a:t>
            </a:r>
            <a:endParaRPr lang="es-ES">
              <a:latin typeface="+mj-lt"/>
              <a:sym typeface="Wingdings" pitchFamily="2" charset="2"/>
            </a:endParaRPr>
          </a:p>
        </p:txBody>
      </p:sp>
    </p:spTree>
    <p:custDataLst>
      <p:tags r:id="rId2"/>
    </p:custDataLst>
  </p:cSld>
  <p:clrMapOvr>
    <a:masterClrMapping/>
  </p:clrMapOvr>
  <p:transition advTm="107578"/>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b="1" noProof="0" smtClean="0"/>
              <a:t>¿Cuánto de seguro es?</a:t>
            </a:r>
            <a:endParaRPr lang="es-ES" b="1" noProof="0"/>
          </a:p>
        </p:txBody>
      </p:sp>
      <p:sp>
        <p:nvSpPr>
          <p:cNvPr id="3" name="Content Placeholder 2"/>
          <p:cNvSpPr>
            <a:spLocks noGrp="1"/>
          </p:cNvSpPr>
          <p:nvPr>
            <p:ph idx="1"/>
          </p:nvPr>
        </p:nvSpPr>
        <p:spPr/>
        <p:txBody>
          <a:bodyPr/>
          <a:lstStyle/>
          <a:p>
            <a:r>
              <a:rPr lang="es-ES" noProof="0" smtClean="0"/>
              <a:t>AES - CBC 128 o 256Bits + Difusser.</a:t>
            </a:r>
          </a:p>
          <a:p>
            <a:r>
              <a:rPr lang="es-ES" noProof="0" smtClean="0"/>
              <a:t>Posibilidad de:</a:t>
            </a:r>
          </a:p>
          <a:p>
            <a:pPr lvl="1"/>
            <a:r>
              <a:rPr lang="es-ES" noProof="0" smtClean="0"/>
              <a:t>Requerir de una llave USB en el arranque (algo que tienes) o de un PIN de 4 a 20 cifras (algo que sabes) *anti-hammering.</a:t>
            </a:r>
          </a:p>
          <a:p>
            <a:pPr lvl="1"/>
            <a:r>
              <a:rPr lang="es-ES" noProof="0" smtClean="0"/>
              <a:t>TPM + PIN + USB en Windows Server 2008.</a:t>
            </a:r>
          </a:p>
          <a:p>
            <a:r>
              <a:rPr lang="es-ES" noProof="0" smtClean="0"/>
              <a:t>Algoritmo no propietario, ampliamente usado y aceptado como “seguro”.</a:t>
            </a:r>
            <a:endParaRPr lang="es-ES" noProof="0"/>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b="1" noProof="0" smtClean="0"/>
              <a:t>Dudas existenciales</a:t>
            </a:r>
            <a:endParaRPr lang="es-ES" b="1" noProof="0"/>
          </a:p>
        </p:txBody>
      </p:sp>
      <p:sp>
        <p:nvSpPr>
          <p:cNvPr id="3" name="Content Placeholder 2"/>
          <p:cNvSpPr>
            <a:spLocks noGrp="1"/>
          </p:cNvSpPr>
          <p:nvPr>
            <p:ph idx="1"/>
          </p:nvPr>
        </p:nvSpPr>
        <p:spPr/>
        <p:txBody>
          <a:bodyPr>
            <a:normAutofit fontScale="92500" lnSpcReduction="10000"/>
          </a:bodyPr>
          <a:lstStyle/>
          <a:p>
            <a:r>
              <a:rPr lang="es-ES" noProof="0" smtClean="0"/>
              <a:t>Rendimiento:</a:t>
            </a:r>
          </a:p>
          <a:p>
            <a:pPr lvl="1"/>
            <a:r>
              <a:rPr lang="es-ES" noProof="0" smtClean="0"/>
              <a:t>El cifrado y descifrado sucede en tiempo real.</a:t>
            </a:r>
          </a:p>
          <a:p>
            <a:pPr lvl="1"/>
            <a:r>
              <a:rPr lang="es-ES" noProof="0" smtClean="0"/>
              <a:t>Apenas perceptible en un equipo medio +- 3%.</a:t>
            </a:r>
          </a:p>
          <a:p>
            <a:pPr lvl="1"/>
            <a:r>
              <a:rPr lang="es-ES" noProof="0" smtClean="0"/>
              <a:t>El cifrado inicial del volumen, o su descifrado total,  requieren de cierto tiempo para completarse.</a:t>
            </a:r>
          </a:p>
          <a:p>
            <a:r>
              <a:rPr lang="es-ES" noProof="0" smtClean="0"/>
              <a:t>¿Puede cifrar otras unidades que no sean la del SO?</a:t>
            </a:r>
          </a:p>
          <a:p>
            <a:pPr lvl="1"/>
            <a:r>
              <a:rPr lang="es-ES" noProof="0" smtClean="0"/>
              <a:t>Si.</a:t>
            </a:r>
          </a:p>
          <a:p>
            <a:r>
              <a:rPr lang="es-ES" noProof="0" smtClean="0"/>
              <a:t>¿Existen “puertas traseras”?</a:t>
            </a:r>
          </a:p>
          <a:p>
            <a:pPr lvl="1"/>
            <a:r>
              <a:rPr lang="es-ES" noProof="0" smtClean="0"/>
              <a:t>¡¡¡¡NO!!!!.</a:t>
            </a:r>
            <a:endParaRPr lang="es-ES" noProof="0"/>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b="1" noProof="0" smtClean="0"/>
              <a:t>¿Qué pasa si…?</a:t>
            </a:r>
            <a:endParaRPr lang="es-ES" b="1" noProof="0"/>
          </a:p>
        </p:txBody>
      </p:sp>
      <p:sp>
        <p:nvSpPr>
          <p:cNvPr id="3" name="Content Placeholder 2"/>
          <p:cNvSpPr>
            <a:spLocks noGrp="1"/>
          </p:cNvSpPr>
          <p:nvPr>
            <p:ph idx="1"/>
          </p:nvPr>
        </p:nvSpPr>
        <p:spPr/>
        <p:txBody>
          <a:bodyPr>
            <a:normAutofit lnSpcReduction="10000"/>
          </a:bodyPr>
          <a:lstStyle/>
          <a:p>
            <a:pPr lvl="1"/>
            <a:r>
              <a:rPr lang="es-ES" noProof="0" smtClean="0"/>
              <a:t>Se me rompe la placa madre.</a:t>
            </a:r>
          </a:p>
          <a:p>
            <a:pPr lvl="1"/>
            <a:r>
              <a:rPr lang="es-ES" noProof="0" smtClean="0"/>
              <a:t>Tengo que actualizar la BIOS, firmware, etc.</a:t>
            </a:r>
          </a:p>
          <a:p>
            <a:pPr lvl="1"/>
            <a:r>
              <a:rPr lang="es-ES" noProof="0" smtClean="0"/>
              <a:t>Tengo que cambiar el disco de ordenador.</a:t>
            </a:r>
          </a:p>
          <a:p>
            <a:pPr lvl="1"/>
            <a:r>
              <a:rPr lang="es-ES" noProof="0" smtClean="0"/>
              <a:t>Se me olvida el PIN, pierdo el USB……..</a:t>
            </a:r>
          </a:p>
          <a:p>
            <a:r>
              <a:rPr lang="es-ES" noProof="0" smtClean="0"/>
              <a:t>Nada:</a:t>
            </a:r>
          </a:p>
          <a:p>
            <a:pPr lvl="1"/>
            <a:r>
              <a:rPr lang="es-ES" noProof="0" smtClean="0"/>
              <a:t>Actualizaciones de MS.</a:t>
            </a:r>
          </a:p>
          <a:p>
            <a:r>
              <a:rPr lang="es-ES" noProof="0" smtClean="0"/>
              <a:t>A probar:</a:t>
            </a:r>
          </a:p>
          <a:p>
            <a:pPr lvl="1"/>
            <a:r>
              <a:rPr lang="es-ES" noProof="0" smtClean="0"/>
              <a:t>Programas de terceros/Drivers que puedan afectar al arranque del SO.</a:t>
            </a:r>
          </a:p>
          <a:p>
            <a:pPr>
              <a:buNone/>
            </a:pPr>
            <a:endParaRPr lang="es-ES" noProof="0" smtClean="0"/>
          </a:p>
          <a:p>
            <a:pPr lvl="1">
              <a:buNone/>
            </a:pPr>
            <a:endParaRPr lang="es-ES" noProof="0" smtClean="0"/>
          </a:p>
          <a:p>
            <a:endParaRPr lang="es-ES" noProof="0" smtClean="0"/>
          </a:p>
          <a:p>
            <a:endParaRPr lang="es-ES" noProof="0" smtClean="0"/>
          </a:p>
          <a:p>
            <a:pPr>
              <a:buNone/>
            </a:pPr>
            <a:endParaRPr lang="es-ES" noProof="0"/>
          </a:p>
        </p:txBody>
      </p:sp>
      <p:pic>
        <p:nvPicPr>
          <p:cNvPr id="70658" name="Picture 2" descr="http://thelazyadmin.com/images/vista/bde-2.jpg"/>
          <p:cNvPicPr>
            <a:picLocks noChangeAspect="1" noChangeArrowheads="1"/>
          </p:cNvPicPr>
          <p:nvPr/>
        </p:nvPicPr>
        <p:blipFill>
          <a:blip r:embed="rId3"/>
          <a:srcRect/>
          <a:stretch>
            <a:fillRect/>
          </a:stretch>
        </p:blipFill>
        <p:spPr bwMode="auto">
          <a:xfrm>
            <a:off x="714347" y="1500174"/>
            <a:ext cx="7226865" cy="4143404"/>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065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nodeType="clickEffect">
                                  <p:stCondLst>
                                    <p:cond delay="0"/>
                                  </p:stCondLst>
                                  <p:childTnLst>
                                    <p:set>
                                      <p:cBhvr>
                                        <p:cTn id="20" dur="1" fill="hold">
                                          <p:stCondLst>
                                            <p:cond delay="0"/>
                                          </p:stCondLst>
                                        </p:cTn>
                                        <p:tgtEl>
                                          <p:spTgt spid="70658"/>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b="1" noProof="0" smtClean="0"/>
              <a:t>¿Qué es la recovery key?</a:t>
            </a:r>
            <a:endParaRPr lang="es-ES" b="1" noProof="0"/>
          </a:p>
        </p:txBody>
      </p:sp>
      <p:sp>
        <p:nvSpPr>
          <p:cNvPr id="3" name="Content Placeholder 2"/>
          <p:cNvSpPr>
            <a:spLocks noGrp="1"/>
          </p:cNvSpPr>
          <p:nvPr>
            <p:ph idx="1"/>
          </p:nvPr>
        </p:nvSpPr>
        <p:spPr/>
        <p:txBody>
          <a:bodyPr>
            <a:normAutofit lnSpcReduction="10000"/>
          </a:bodyPr>
          <a:lstStyle/>
          <a:p>
            <a:r>
              <a:rPr lang="es-ES" noProof="0" smtClean="0"/>
              <a:t>Nos permite acceder a los discos cifrados en caso de problemas.</a:t>
            </a:r>
          </a:p>
          <a:p>
            <a:r>
              <a:rPr lang="es-ES" noProof="0" smtClean="0"/>
              <a:t>Puedes guardarla en USB, Shares, Servicios de almacenamientos de llaves, imprimirla.</a:t>
            </a:r>
          </a:p>
          <a:p>
            <a:r>
              <a:rPr lang="es-ES" noProof="0" smtClean="0"/>
              <a:t>Lo mejor es guardarlas en el AD:</a:t>
            </a:r>
          </a:p>
          <a:p>
            <a:pPr lvl="1"/>
            <a:r>
              <a:rPr lang="es-ES" noProof="0" smtClean="0"/>
              <a:t>Esquema.</a:t>
            </a:r>
          </a:p>
          <a:p>
            <a:pPr lvl="1"/>
            <a:r>
              <a:rPr lang="es-ES" noProof="0" smtClean="0"/>
              <a:t>GPO.</a:t>
            </a:r>
          </a:p>
          <a:p>
            <a:pPr lvl="1"/>
            <a:r>
              <a:rPr lang="es-ES" noProof="0" smtClean="0"/>
              <a:t>Key viewer.</a:t>
            </a:r>
          </a:p>
          <a:p>
            <a:r>
              <a:rPr lang="es-ES" noProof="0" smtClean="0"/>
              <a:t>Se puede leer al usuario. *checksums.</a:t>
            </a:r>
          </a:p>
          <a:p>
            <a:endParaRPr lang="es-ES" noProof="0"/>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b="1" noProof="0" smtClean="0"/>
              <a:t>Importante para empresas</a:t>
            </a:r>
            <a:endParaRPr lang="es-ES" b="1" noProof="0"/>
          </a:p>
        </p:txBody>
      </p:sp>
      <p:sp>
        <p:nvSpPr>
          <p:cNvPr id="3" name="Content Placeholder 2"/>
          <p:cNvSpPr>
            <a:spLocks noGrp="1"/>
          </p:cNvSpPr>
          <p:nvPr>
            <p:ph idx="1"/>
          </p:nvPr>
        </p:nvSpPr>
        <p:spPr/>
        <p:txBody>
          <a:bodyPr>
            <a:normAutofit fontScale="92500" lnSpcReduction="20000"/>
          </a:bodyPr>
          <a:lstStyle/>
          <a:p>
            <a:r>
              <a:rPr lang="es-ES" noProof="0" dirty="0" smtClean="0"/>
              <a:t>Compatible con despliegues automatizados (BDD, </a:t>
            </a:r>
            <a:r>
              <a:rPr lang="es-ES" noProof="0" dirty="0" err="1" smtClean="0"/>
              <a:t>Waik</a:t>
            </a:r>
            <a:r>
              <a:rPr lang="es-ES" noProof="0" dirty="0" smtClean="0"/>
              <a:t>, </a:t>
            </a:r>
            <a:r>
              <a:rPr lang="es-ES" noProof="0" dirty="0" err="1" smtClean="0"/>
              <a:t>etc</a:t>
            </a:r>
            <a:r>
              <a:rPr lang="es-ES" noProof="0" dirty="0" smtClean="0"/>
              <a:t>).</a:t>
            </a:r>
          </a:p>
          <a:p>
            <a:r>
              <a:rPr lang="es-ES" noProof="0" dirty="0" smtClean="0"/>
              <a:t>Compatible con imágenes existentes.</a:t>
            </a:r>
          </a:p>
          <a:p>
            <a:r>
              <a:rPr lang="es-ES" noProof="0" dirty="0" smtClean="0"/>
              <a:t>Scripts, WMI, etc.</a:t>
            </a:r>
          </a:p>
          <a:p>
            <a:r>
              <a:rPr lang="es-ES" noProof="0" dirty="0" err="1" smtClean="0"/>
              <a:t>GPOs</a:t>
            </a:r>
            <a:r>
              <a:rPr lang="es-ES" noProof="0" dirty="0" smtClean="0"/>
              <a:t> (</a:t>
            </a:r>
            <a:r>
              <a:rPr lang="es-ES" noProof="0" dirty="0" err="1" smtClean="0"/>
              <a:t>Rkey</a:t>
            </a:r>
            <a:r>
              <a:rPr lang="es-ES" noProof="0" dirty="0" smtClean="0"/>
              <a:t>, PIN, USB, Algoritmos, Comprobaciones, etc.) </a:t>
            </a:r>
          </a:p>
          <a:p>
            <a:r>
              <a:rPr lang="es-ES" noProof="0" dirty="0" smtClean="0"/>
              <a:t>¿Por qué no en Servidores? (Delegaciones, envíos, etc.).</a:t>
            </a:r>
          </a:p>
          <a:p>
            <a:pPr>
              <a:buNone/>
            </a:pPr>
            <a:r>
              <a:rPr lang="es-ES" b="1" noProof="0" dirty="0" smtClean="0">
                <a:solidFill>
                  <a:schemeClr val="tx2"/>
                </a:solidFill>
              </a:rPr>
              <a:t>Consejos:</a:t>
            </a:r>
          </a:p>
          <a:p>
            <a:pPr>
              <a:buNone/>
            </a:pPr>
            <a:r>
              <a:rPr lang="es-ES" noProof="0" dirty="0" smtClean="0"/>
              <a:t>	-Procedimientos, formación, etc.</a:t>
            </a:r>
          </a:p>
          <a:p>
            <a:endParaRPr lang="es-ES" noProof="0" dirty="0"/>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28596" y="428604"/>
            <a:ext cx="8382000" cy="664797"/>
          </a:xfrm>
          <a:prstGeom prst="rect">
            <a:avLst/>
          </a:prstGeom>
        </p:spPr>
        <p:txBody>
          <a:bodyPr vert="horz" lIns="91440" tIns="45720" rIns="91440" bIns="45720" rtlCol="0" anchor="ctr">
            <a:normAutofit fontScale="92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4400" b="1" i="0" u="none" strike="noStrike" kern="1200" cap="none" spc="0" normalizeH="0" baseline="0" noProof="0" dirty="0" smtClean="0">
                <a:ln>
                  <a:noFill/>
                </a:ln>
                <a:solidFill>
                  <a:schemeClr val="tx2"/>
                </a:solidFill>
                <a:effectLst/>
                <a:uLnTx/>
                <a:uFillTx/>
                <a:latin typeface="+mj-lt"/>
                <a:ea typeface="+mj-ea"/>
                <a:cs typeface="+mj-cs"/>
              </a:rPr>
              <a:t>Herramientas para </a:t>
            </a:r>
            <a:r>
              <a:rPr kumimoji="0" lang="es-ES" sz="4400" b="1" i="0" u="none" strike="noStrike" kern="1200" cap="none" spc="0" normalizeH="0" baseline="0" noProof="0" dirty="0" err="1" smtClean="0">
                <a:ln>
                  <a:noFill/>
                </a:ln>
                <a:solidFill>
                  <a:schemeClr val="tx2"/>
                </a:solidFill>
                <a:effectLst/>
                <a:uLnTx/>
                <a:uFillTx/>
                <a:latin typeface="+mj-lt"/>
                <a:ea typeface="+mj-ea"/>
                <a:cs typeface="+mj-cs"/>
              </a:rPr>
              <a:t>BitLocker</a:t>
            </a:r>
            <a:endParaRPr kumimoji="0" lang="es-ES" sz="4400" b="1" i="0" u="none" strike="noStrike" kern="1200" cap="none" spc="0" normalizeH="0" baseline="0" noProof="0" dirty="0">
              <a:ln>
                <a:noFill/>
              </a:ln>
              <a:solidFill>
                <a:schemeClr val="tx2"/>
              </a:solidFill>
              <a:effectLst/>
              <a:uLnTx/>
              <a:uFillTx/>
              <a:latin typeface="+mj-lt"/>
              <a:ea typeface="+mj-ea"/>
              <a:cs typeface="+mj-cs"/>
            </a:endParaRPr>
          </a:p>
        </p:txBody>
      </p:sp>
      <p:sp>
        <p:nvSpPr>
          <p:cNvPr id="5" name="Content Placeholder 2"/>
          <p:cNvSpPr txBox="1">
            <a:spLocks/>
          </p:cNvSpPr>
          <p:nvPr/>
        </p:nvSpPr>
        <p:spPr>
          <a:xfrm>
            <a:off x="142844" y="1347186"/>
            <a:ext cx="4976819" cy="5010772"/>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85000"/>
              </a:lnSpc>
              <a:spcBef>
                <a:spcPct val="20000"/>
              </a:spcBef>
              <a:spcAft>
                <a:spcPts val="0"/>
              </a:spcAft>
              <a:buClrTx/>
              <a:buSzTx/>
              <a:buFont typeface="Arial" pitchFamily="34" charset="0"/>
              <a:buChar char="•"/>
              <a:tabLst/>
              <a:defRPr/>
            </a:pPr>
            <a:r>
              <a:rPr kumimoji="0" lang="es-ES" sz="2000" b="0" i="0" u="none" strike="noStrike" kern="1200" cap="none" spc="0" normalizeH="0" baseline="0" noProof="0" dirty="0" err="1" smtClean="0">
                <a:ln>
                  <a:noFill/>
                </a:ln>
                <a:solidFill>
                  <a:schemeClr val="tx1"/>
                </a:solidFill>
                <a:effectLst/>
                <a:uLnTx/>
                <a:uFillTx/>
                <a:latin typeface="+mn-lt"/>
                <a:ea typeface="+mn-ea"/>
                <a:cs typeface="+mn-cs"/>
              </a:rPr>
              <a:t>BitLocker</a:t>
            </a:r>
            <a:r>
              <a:rPr kumimoji="0" lang="es-ES" sz="2000" b="0" i="0" u="none" strike="noStrike" kern="1200" cap="none" spc="0" normalizeH="0" baseline="0" noProof="0" dirty="0" smtClean="0">
                <a:ln>
                  <a:noFill/>
                </a:ln>
                <a:solidFill>
                  <a:schemeClr val="tx1"/>
                </a:solidFill>
                <a:effectLst/>
                <a:uLnTx/>
                <a:uFillTx/>
                <a:latin typeface="+mn-lt"/>
                <a:ea typeface="+mn-ea"/>
                <a:cs typeface="+mn-cs"/>
              </a:rPr>
              <a:t> Drive </a:t>
            </a:r>
            <a:r>
              <a:rPr kumimoji="0" lang="es-ES" sz="2000" b="0" i="0" u="none" strike="noStrike" kern="1200" cap="none" spc="0" normalizeH="0" baseline="0" noProof="0" dirty="0" err="1" smtClean="0">
                <a:ln>
                  <a:noFill/>
                </a:ln>
                <a:solidFill>
                  <a:schemeClr val="tx1"/>
                </a:solidFill>
                <a:effectLst/>
                <a:uLnTx/>
                <a:uFillTx/>
                <a:latin typeface="+mn-lt"/>
                <a:ea typeface="+mn-ea"/>
                <a:cs typeface="+mn-cs"/>
              </a:rPr>
              <a:t>Preparation</a:t>
            </a:r>
            <a:r>
              <a:rPr kumimoji="0" lang="es-ES" sz="2000" b="0" i="0" u="none" strike="noStrike" kern="1200" cap="none" spc="0" normalizeH="0" baseline="0" noProof="0" dirty="0" smtClean="0">
                <a:ln>
                  <a:noFill/>
                </a:ln>
                <a:solidFill>
                  <a:schemeClr val="tx1"/>
                </a:solidFill>
                <a:effectLst/>
                <a:uLnTx/>
                <a:uFillTx/>
                <a:latin typeface="+mn-lt"/>
                <a:ea typeface="+mn-ea"/>
                <a:cs typeface="+mn-cs"/>
              </a:rPr>
              <a:t> </a:t>
            </a:r>
            <a:r>
              <a:rPr kumimoji="0" lang="es-ES" sz="2000" b="0" i="0" u="none" strike="noStrike" kern="1200" cap="none" spc="0" normalizeH="0" baseline="0" noProof="0" dirty="0" err="1" smtClean="0">
                <a:ln>
                  <a:noFill/>
                </a:ln>
                <a:solidFill>
                  <a:schemeClr val="tx1"/>
                </a:solidFill>
                <a:effectLst/>
                <a:uLnTx/>
                <a:uFillTx/>
                <a:latin typeface="+mn-lt"/>
                <a:ea typeface="+mn-ea"/>
                <a:cs typeface="+mn-cs"/>
              </a:rPr>
              <a:t>Tool</a:t>
            </a:r>
            <a:endParaRPr kumimoji="0" lang="es-ES" sz="2000" b="0" i="0" u="none" strike="noStrike" kern="1200" cap="none" spc="0" normalizeH="0" baseline="0" noProof="0" dirty="0" smtClean="0">
              <a:ln>
                <a:noFill/>
              </a:ln>
              <a:solidFill>
                <a:schemeClr val="tx1"/>
              </a:solidFill>
              <a:effectLst/>
              <a:uLnTx/>
              <a:uFillTx/>
              <a:latin typeface="+mn-lt"/>
              <a:ea typeface="+mn-ea"/>
              <a:cs typeface="+mn-cs"/>
            </a:endParaRPr>
          </a:p>
          <a:p>
            <a:pPr marL="742950" marR="0" lvl="1" indent="-285750" algn="l" defTabSz="914400" rtl="0" eaLnBrk="1" fontAlgn="auto" latinLnBrk="0" hangingPunct="1">
              <a:lnSpc>
                <a:spcPct val="85000"/>
              </a:lnSpc>
              <a:spcBef>
                <a:spcPct val="20000"/>
              </a:spcBef>
              <a:spcAft>
                <a:spcPts val="0"/>
              </a:spcAft>
              <a:buClrTx/>
              <a:buSzTx/>
              <a:buFont typeface="Arial" pitchFamily="34" charset="0"/>
              <a:buChar char="–"/>
              <a:tabLst/>
              <a:defRPr/>
            </a:pPr>
            <a:r>
              <a:rPr kumimoji="0" lang="es-ES" sz="1600" b="0" i="0" u="none" strike="noStrike" kern="1200" cap="none" spc="0" normalizeH="0" baseline="0" noProof="0" dirty="0" err="1" smtClean="0">
                <a:ln>
                  <a:noFill/>
                </a:ln>
                <a:solidFill>
                  <a:schemeClr val="tx1"/>
                </a:solidFill>
                <a:effectLst/>
                <a:uLnTx/>
                <a:uFillTx/>
                <a:latin typeface="+mn-lt"/>
                <a:ea typeface="+mn-ea"/>
                <a:cs typeface="+mn-cs"/>
              </a:rPr>
              <a:t>Particiona</a:t>
            </a:r>
            <a:r>
              <a:rPr kumimoji="0" lang="es-ES" sz="1600" b="0" i="0" u="none" strike="noStrike" kern="1200" cap="none" spc="0" normalizeH="0" baseline="0" noProof="0" dirty="0" smtClean="0">
                <a:ln>
                  <a:noFill/>
                </a:ln>
                <a:solidFill>
                  <a:schemeClr val="tx1"/>
                </a:solidFill>
                <a:effectLst/>
                <a:uLnTx/>
                <a:uFillTx/>
                <a:latin typeface="+mn-lt"/>
                <a:ea typeface="+mn-ea"/>
                <a:cs typeface="+mn-cs"/>
              </a:rPr>
              <a:t> correctamente una instalación existente de Windows para uso de </a:t>
            </a:r>
            <a:r>
              <a:rPr kumimoji="0" lang="es-ES" sz="1600" b="0" i="0" u="none" strike="noStrike" kern="1200" cap="none" spc="0" normalizeH="0" baseline="0" noProof="0" dirty="0" err="1" smtClean="0">
                <a:ln>
                  <a:noFill/>
                </a:ln>
                <a:solidFill>
                  <a:schemeClr val="tx1"/>
                </a:solidFill>
                <a:effectLst/>
                <a:uLnTx/>
                <a:uFillTx/>
                <a:latin typeface="+mn-lt"/>
                <a:ea typeface="+mn-ea"/>
                <a:cs typeface="+mn-cs"/>
              </a:rPr>
              <a:t>BitLocker</a:t>
            </a:r>
            <a:r>
              <a:rPr kumimoji="0" lang="es-ES" sz="1600" b="0" i="0" u="none" strike="noStrike" kern="1200" cap="none" spc="0" normalizeH="0" baseline="0" noProof="0" dirty="0" smtClean="0">
                <a:ln>
                  <a:noFill/>
                </a:ln>
                <a:solidFill>
                  <a:schemeClr val="tx1"/>
                </a:solidFill>
                <a:effectLst/>
                <a:uLnTx/>
                <a:uFillTx/>
                <a:latin typeface="+mn-lt"/>
                <a:ea typeface="+mn-ea"/>
                <a:cs typeface="+mn-cs"/>
              </a:rPr>
              <a:t> sin reinstalar ni restaurar imágenes</a:t>
            </a:r>
          </a:p>
          <a:p>
            <a:pPr marL="742950" marR="0" lvl="1" indent="-285750" algn="l" defTabSz="914400" rtl="0" eaLnBrk="1" fontAlgn="auto" latinLnBrk="0" hangingPunct="1">
              <a:lnSpc>
                <a:spcPct val="85000"/>
              </a:lnSpc>
              <a:spcBef>
                <a:spcPct val="20000"/>
              </a:spcBef>
              <a:spcAft>
                <a:spcPts val="0"/>
              </a:spcAft>
              <a:buClrTx/>
              <a:buSzTx/>
              <a:buFont typeface="Arial" pitchFamily="34" charset="0"/>
              <a:buChar char="–"/>
              <a:tabLst/>
              <a:defRPr/>
            </a:pPr>
            <a:r>
              <a:rPr kumimoji="0" lang="es-ES" sz="1600" b="0" i="0" u="none" strike="noStrike" kern="1200" cap="none" spc="0" normalizeH="0" baseline="0" noProof="0" dirty="0" smtClean="0">
                <a:ln>
                  <a:noFill/>
                </a:ln>
                <a:solidFill>
                  <a:schemeClr val="tx1"/>
                </a:solidFill>
                <a:effectLst/>
                <a:uLnTx/>
                <a:uFillTx/>
                <a:latin typeface="+mn-lt"/>
                <a:ea typeface="+mn-ea"/>
                <a:cs typeface="+mn-cs"/>
              </a:rPr>
              <a:t>Interfaz por línea de comandos </a:t>
            </a:r>
            <a:r>
              <a:rPr kumimoji="0" lang="es-ES" sz="1600" b="0" i="0" u="none" strike="noStrike" kern="1200" cap="none" spc="0" normalizeH="0" baseline="0" noProof="0" dirty="0" err="1" smtClean="0">
                <a:ln>
                  <a:noFill/>
                </a:ln>
                <a:solidFill>
                  <a:schemeClr val="tx1"/>
                </a:solidFill>
                <a:effectLst/>
                <a:uLnTx/>
                <a:uFillTx/>
                <a:latin typeface="+mn-lt"/>
                <a:ea typeface="+mn-ea"/>
                <a:cs typeface="+mn-cs"/>
              </a:rPr>
              <a:t>scriptable</a:t>
            </a:r>
            <a:r>
              <a:rPr kumimoji="0" lang="es-ES" sz="1600" b="0" i="0" u="none" strike="noStrike" kern="1200" cap="none" spc="0" normalizeH="0" baseline="0" noProof="0" dirty="0" smtClean="0">
                <a:ln>
                  <a:noFill/>
                </a:ln>
                <a:solidFill>
                  <a:schemeClr val="tx1"/>
                </a:solidFill>
                <a:effectLst/>
                <a:uLnTx/>
                <a:uFillTx/>
                <a:latin typeface="+mn-lt"/>
                <a:ea typeface="+mn-ea"/>
                <a:cs typeface="+mn-cs"/>
              </a:rPr>
              <a:t> para despliegues personalizados</a:t>
            </a:r>
          </a:p>
          <a:p>
            <a:pPr marL="742950" marR="0" lvl="1" indent="-285750" algn="l" defTabSz="914400" rtl="0" eaLnBrk="1" fontAlgn="auto" latinLnBrk="0" hangingPunct="1">
              <a:lnSpc>
                <a:spcPct val="85000"/>
              </a:lnSpc>
              <a:spcBef>
                <a:spcPct val="20000"/>
              </a:spcBef>
              <a:spcAft>
                <a:spcPts val="0"/>
              </a:spcAft>
              <a:buClrTx/>
              <a:buSzTx/>
              <a:buFont typeface="Arial" pitchFamily="34" charset="0"/>
              <a:buChar char="–"/>
              <a:tabLst/>
              <a:defRPr/>
            </a:pPr>
            <a:r>
              <a:rPr kumimoji="0" lang="es-ES" sz="1600" b="0" i="0" u="none" strike="noStrike" kern="1200" cap="none" spc="0" normalizeH="0" baseline="0" noProof="0" dirty="0" smtClean="0">
                <a:ln>
                  <a:noFill/>
                </a:ln>
                <a:solidFill>
                  <a:schemeClr val="tx1"/>
                </a:solidFill>
                <a:effectLst/>
                <a:uLnTx/>
                <a:uFillTx/>
                <a:latin typeface="+mn-lt"/>
                <a:ea typeface="+mn-ea"/>
                <a:cs typeface="+mn-cs"/>
              </a:rPr>
              <a:t>Disponible para clientes corporativos</a:t>
            </a:r>
          </a:p>
          <a:p>
            <a:pPr marL="342900" marR="0" lvl="0" indent="-342900" algn="l" defTabSz="914400" rtl="0" eaLnBrk="1" fontAlgn="auto" latinLnBrk="0" hangingPunct="1">
              <a:lnSpc>
                <a:spcPct val="85000"/>
              </a:lnSpc>
              <a:spcBef>
                <a:spcPct val="20000"/>
              </a:spcBef>
              <a:spcAft>
                <a:spcPts val="0"/>
              </a:spcAft>
              <a:buClrTx/>
              <a:buSzTx/>
              <a:buFont typeface="Arial" pitchFamily="34" charset="0"/>
              <a:buChar char="•"/>
              <a:tabLst/>
              <a:defRPr/>
            </a:pPr>
            <a:r>
              <a:rPr kumimoji="0" lang="es-ES" sz="2000" b="0" i="0" u="none" strike="noStrike" kern="1200" cap="none" spc="0" normalizeH="0" baseline="0" noProof="0" dirty="0" err="1" smtClean="0">
                <a:ln>
                  <a:noFill/>
                </a:ln>
                <a:solidFill>
                  <a:schemeClr val="tx1"/>
                </a:solidFill>
                <a:effectLst/>
                <a:uLnTx/>
                <a:uFillTx/>
                <a:latin typeface="+mn-lt"/>
                <a:ea typeface="+mn-ea"/>
                <a:cs typeface="+mn-cs"/>
              </a:rPr>
              <a:t>BitLocker</a:t>
            </a:r>
            <a:r>
              <a:rPr kumimoji="0" lang="es-ES" sz="2000" b="0" i="0" u="none" strike="noStrike" kern="1200" cap="none" spc="0" normalizeH="0" baseline="0" noProof="0" dirty="0" smtClean="0">
                <a:ln>
                  <a:noFill/>
                </a:ln>
                <a:solidFill>
                  <a:schemeClr val="tx1"/>
                </a:solidFill>
                <a:effectLst/>
                <a:uLnTx/>
                <a:uFillTx/>
                <a:latin typeface="+mn-lt"/>
                <a:ea typeface="+mn-ea"/>
                <a:cs typeface="+mn-cs"/>
              </a:rPr>
              <a:t> </a:t>
            </a:r>
            <a:r>
              <a:rPr kumimoji="0" lang="es-ES" sz="2000" b="0" i="0" u="none" strike="noStrike" kern="1200" cap="none" spc="0" normalizeH="0" baseline="0" noProof="0" dirty="0" err="1" smtClean="0">
                <a:ln>
                  <a:noFill/>
                </a:ln>
                <a:solidFill>
                  <a:schemeClr val="tx1"/>
                </a:solidFill>
                <a:effectLst/>
                <a:uLnTx/>
                <a:uFillTx/>
                <a:latin typeface="+mn-lt"/>
                <a:ea typeface="+mn-ea"/>
                <a:cs typeface="+mn-cs"/>
              </a:rPr>
              <a:t>Recovery</a:t>
            </a:r>
            <a:r>
              <a:rPr kumimoji="0" lang="es-ES" sz="2000" b="0" i="0" u="none" strike="noStrike" kern="1200" cap="none" spc="0" normalizeH="0" baseline="0" noProof="0" dirty="0" smtClean="0">
                <a:ln>
                  <a:noFill/>
                </a:ln>
                <a:solidFill>
                  <a:schemeClr val="tx1"/>
                </a:solidFill>
                <a:effectLst/>
                <a:uLnTx/>
                <a:uFillTx/>
                <a:latin typeface="+mn-lt"/>
                <a:ea typeface="+mn-ea"/>
                <a:cs typeface="+mn-cs"/>
              </a:rPr>
              <a:t> </a:t>
            </a:r>
            <a:r>
              <a:rPr kumimoji="0" lang="es-ES" sz="2000" b="0" i="0" u="none" strike="noStrike" kern="1200" cap="none" spc="0" normalizeH="0" baseline="0" noProof="0" dirty="0" err="1" smtClean="0">
                <a:ln>
                  <a:noFill/>
                </a:ln>
                <a:solidFill>
                  <a:schemeClr val="tx1"/>
                </a:solidFill>
                <a:effectLst/>
                <a:uLnTx/>
                <a:uFillTx/>
                <a:latin typeface="+mn-lt"/>
                <a:ea typeface="+mn-ea"/>
                <a:cs typeface="+mn-cs"/>
              </a:rPr>
              <a:t>Password</a:t>
            </a:r>
            <a:r>
              <a:rPr kumimoji="0" lang="es-ES" sz="2000" b="0" i="0" u="none" strike="noStrike" kern="1200" cap="none" spc="0" normalizeH="0" baseline="0" noProof="0" dirty="0" smtClean="0">
                <a:ln>
                  <a:noFill/>
                </a:ln>
                <a:solidFill>
                  <a:schemeClr val="tx1"/>
                </a:solidFill>
                <a:effectLst/>
                <a:uLnTx/>
                <a:uFillTx/>
                <a:latin typeface="+mn-lt"/>
                <a:ea typeface="+mn-ea"/>
                <a:cs typeface="+mn-cs"/>
              </a:rPr>
              <a:t> </a:t>
            </a:r>
            <a:r>
              <a:rPr kumimoji="0" lang="es-ES" sz="2000" b="0" i="0" u="none" strike="noStrike" kern="1200" cap="none" spc="0" normalizeH="0" baseline="0" noProof="0" dirty="0" err="1" smtClean="0">
                <a:ln>
                  <a:noFill/>
                </a:ln>
                <a:solidFill>
                  <a:schemeClr val="tx1"/>
                </a:solidFill>
                <a:effectLst/>
                <a:uLnTx/>
                <a:uFillTx/>
                <a:latin typeface="+mn-lt"/>
                <a:ea typeface="+mn-ea"/>
                <a:cs typeface="+mn-cs"/>
              </a:rPr>
              <a:t>Viewer</a:t>
            </a:r>
            <a:r>
              <a:rPr kumimoji="0" lang="es-ES" sz="2000" b="0" i="0" u="none" strike="noStrike" kern="1200" cap="none" spc="0" normalizeH="0" baseline="0" noProof="0" dirty="0" smtClean="0">
                <a:ln>
                  <a:noFill/>
                </a:ln>
                <a:solidFill>
                  <a:schemeClr val="tx1"/>
                </a:solidFill>
                <a:effectLst/>
                <a:uLnTx/>
                <a:uFillTx/>
                <a:latin typeface="+mn-lt"/>
                <a:ea typeface="+mn-ea"/>
                <a:cs typeface="+mn-cs"/>
              </a:rPr>
              <a:t> </a:t>
            </a:r>
            <a:r>
              <a:rPr kumimoji="0" lang="es-ES" sz="2000" b="0" i="0" u="none" strike="noStrike" kern="1200" cap="none" spc="0" normalizeH="0" baseline="0" noProof="0" dirty="0" err="1" smtClean="0">
                <a:ln>
                  <a:noFill/>
                </a:ln>
                <a:solidFill>
                  <a:schemeClr val="tx1"/>
                </a:solidFill>
                <a:effectLst/>
                <a:uLnTx/>
                <a:uFillTx/>
                <a:latin typeface="+mn-lt"/>
                <a:ea typeface="+mn-ea"/>
                <a:cs typeface="+mn-cs"/>
              </a:rPr>
              <a:t>for</a:t>
            </a:r>
            <a:r>
              <a:rPr kumimoji="0" lang="es-ES" sz="2000" b="0" i="0" u="none" strike="noStrike" kern="1200" cap="none" spc="0" normalizeH="0" baseline="0" noProof="0" dirty="0" smtClean="0">
                <a:ln>
                  <a:noFill/>
                </a:ln>
                <a:solidFill>
                  <a:schemeClr val="tx1"/>
                </a:solidFill>
                <a:effectLst/>
                <a:uLnTx/>
                <a:uFillTx/>
                <a:latin typeface="+mn-lt"/>
                <a:ea typeface="+mn-ea"/>
                <a:cs typeface="+mn-cs"/>
              </a:rPr>
              <a:t> Active </a:t>
            </a:r>
            <a:r>
              <a:rPr kumimoji="0" lang="es-ES" sz="2000" b="0" i="0" u="none" strike="noStrike" kern="1200" cap="none" spc="0" normalizeH="0" baseline="0" noProof="0" dirty="0" err="1" smtClean="0">
                <a:ln>
                  <a:noFill/>
                </a:ln>
                <a:solidFill>
                  <a:schemeClr val="tx1"/>
                </a:solidFill>
                <a:effectLst/>
                <a:uLnTx/>
                <a:uFillTx/>
                <a:latin typeface="+mn-lt"/>
                <a:ea typeface="+mn-ea"/>
                <a:cs typeface="+mn-cs"/>
              </a:rPr>
              <a:t>Directory</a:t>
            </a:r>
            <a:endParaRPr kumimoji="0" lang="es-ES" sz="2000" b="0" i="0" u="none" strike="noStrike" kern="1200" cap="none" spc="0" normalizeH="0" baseline="0" noProof="0" dirty="0" smtClean="0">
              <a:ln>
                <a:noFill/>
              </a:ln>
              <a:solidFill>
                <a:schemeClr val="tx1"/>
              </a:solidFill>
              <a:effectLst/>
              <a:uLnTx/>
              <a:uFillTx/>
              <a:latin typeface="+mn-lt"/>
              <a:ea typeface="+mn-ea"/>
              <a:cs typeface="+mn-cs"/>
            </a:endParaRPr>
          </a:p>
          <a:p>
            <a:pPr marL="742950" marR="0" lvl="1" indent="-285750" algn="l" defTabSz="914400" rtl="0" eaLnBrk="1" fontAlgn="auto" latinLnBrk="0" hangingPunct="1">
              <a:lnSpc>
                <a:spcPct val="85000"/>
              </a:lnSpc>
              <a:spcBef>
                <a:spcPct val="20000"/>
              </a:spcBef>
              <a:spcAft>
                <a:spcPts val="0"/>
              </a:spcAft>
              <a:buClrTx/>
              <a:buSzTx/>
              <a:buFont typeface="Arial" pitchFamily="34" charset="0"/>
              <a:buChar char="–"/>
              <a:tabLst/>
              <a:defRPr/>
            </a:pPr>
            <a:r>
              <a:rPr kumimoji="0" lang="es-ES" sz="1600" b="0" i="0" u="none" strike="noStrike" kern="1200" cap="none" spc="0" normalizeH="0" baseline="0" noProof="0" dirty="0" smtClean="0">
                <a:ln>
                  <a:noFill/>
                </a:ln>
                <a:solidFill>
                  <a:schemeClr val="tx1"/>
                </a:solidFill>
                <a:effectLst/>
                <a:uLnTx/>
                <a:uFillTx/>
                <a:latin typeface="+mn-lt"/>
                <a:ea typeface="+mn-ea"/>
                <a:cs typeface="+mn-cs"/>
              </a:rPr>
              <a:t>Permite localizar y ver las contraseñas almacenadas en Directorio Activo</a:t>
            </a:r>
          </a:p>
          <a:p>
            <a:pPr marL="742950" marR="0" lvl="1" indent="-285750" algn="l" defTabSz="914400" rtl="0" eaLnBrk="1" fontAlgn="auto" latinLnBrk="0" hangingPunct="1">
              <a:lnSpc>
                <a:spcPct val="85000"/>
              </a:lnSpc>
              <a:spcBef>
                <a:spcPct val="20000"/>
              </a:spcBef>
              <a:spcAft>
                <a:spcPts val="0"/>
              </a:spcAft>
              <a:buClrTx/>
              <a:buSzTx/>
              <a:buFont typeface="Arial" pitchFamily="34" charset="0"/>
              <a:buChar char="–"/>
              <a:tabLst/>
              <a:defRPr/>
            </a:pPr>
            <a:r>
              <a:rPr kumimoji="0" lang="es-ES" sz="1600" b="0" i="0" u="none" strike="noStrike" kern="1200" cap="none" spc="0" normalizeH="0" baseline="0" noProof="0" dirty="0" smtClean="0">
                <a:ln>
                  <a:noFill/>
                </a:ln>
                <a:solidFill>
                  <a:schemeClr val="tx1"/>
                </a:solidFill>
                <a:effectLst/>
                <a:uLnTx/>
                <a:uFillTx/>
                <a:latin typeface="+mn-lt"/>
                <a:ea typeface="+mn-ea"/>
                <a:cs typeface="+mn-cs"/>
              </a:rPr>
              <a:t>Busca contraseñas de recuperación en todos los dominios de un bosque</a:t>
            </a:r>
          </a:p>
          <a:p>
            <a:pPr marL="342900" marR="0" lvl="0" indent="-342900" algn="l" defTabSz="914400" rtl="0" eaLnBrk="1" fontAlgn="auto" latinLnBrk="0" hangingPunct="1">
              <a:lnSpc>
                <a:spcPct val="85000"/>
              </a:lnSpc>
              <a:spcBef>
                <a:spcPct val="20000"/>
              </a:spcBef>
              <a:spcAft>
                <a:spcPts val="0"/>
              </a:spcAft>
              <a:buClrTx/>
              <a:buSzTx/>
              <a:buFont typeface="Arial" pitchFamily="34" charset="0"/>
              <a:buChar char="•"/>
              <a:tabLst/>
              <a:defRPr/>
            </a:pPr>
            <a:r>
              <a:rPr kumimoji="0" lang="es-ES" sz="2000" b="0" i="0" u="none" strike="noStrike" kern="1200" cap="none" spc="0" normalizeH="0" baseline="0" noProof="0" dirty="0" err="1" smtClean="0">
                <a:ln>
                  <a:noFill/>
                </a:ln>
                <a:solidFill>
                  <a:schemeClr val="tx1"/>
                </a:solidFill>
                <a:effectLst/>
                <a:uLnTx/>
                <a:uFillTx/>
                <a:latin typeface="+mn-lt"/>
                <a:ea typeface="+mn-ea"/>
                <a:cs typeface="+mn-cs"/>
              </a:rPr>
              <a:t>BitLocker</a:t>
            </a:r>
            <a:r>
              <a:rPr kumimoji="0" lang="es-ES" sz="2000" b="0" i="0" u="none" strike="noStrike" kern="1200" cap="none" spc="0" normalizeH="0" baseline="0" noProof="0" dirty="0" smtClean="0">
                <a:ln>
                  <a:noFill/>
                </a:ln>
                <a:solidFill>
                  <a:schemeClr val="tx1"/>
                </a:solidFill>
                <a:effectLst/>
                <a:uLnTx/>
                <a:uFillTx/>
                <a:latin typeface="+mn-lt"/>
                <a:ea typeface="+mn-ea"/>
                <a:cs typeface="+mn-cs"/>
              </a:rPr>
              <a:t> </a:t>
            </a:r>
            <a:r>
              <a:rPr kumimoji="0" lang="es-ES" sz="2000" b="0" i="0" u="none" strike="noStrike" kern="1200" cap="none" spc="0" normalizeH="0" baseline="0" noProof="0" dirty="0" err="1" smtClean="0">
                <a:ln>
                  <a:noFill/>
                </a:ln>
                <a:solidFill>
                  <a:schemeClr val="tx1"/>
                </a:solidFill>
                <a:effectLst/>
                <a:uLnTx/>
                <a:uFillTx/>
                <a:latin typeface="+mn-lt"/>
                <a:ea typeface="+mn-ea"/>
                <a:cs typeface="+mn-cs"/>
              </a:rPr>
              <a:t>Repair</a:t>
            </a:r>
            <a:r>
              <a:rPr kumimoji="0" lang="es-ES" sz="2000" b="0" i="0" u="none" strike="noStrike" kern="1200" cap="none" spc="0" normalizeH="0" baseline="0" noProof="0" dirty="0" smtClean="0">
                <a:ln>
                  <a:noFill/>
                </a:ln>
                <a:solidFill>
                  <a:schemeClr val="tx1"/>
                </a:solidFill>
                <a:effectLst/>
                <a:uLnTx/>
                <a:uFillTx/>
                <a:latin typeface="+mn-lt"/>
                <a:ea typeface="+mn-ea"/>
                <a:cs typeface="+mn-cs"/>
              </a:rPr>
              <a:t> </a:t>
            </a:r>
            <a:r>
              <a:rPr kumimoji="0" lang="es-ES" sz="2000" b="0" i="0" u="none" strike="noStrike" kern="1200" cap="none" spc="0" normalizeH="0" baseline="0" noProof="0" dirty="0" err="1" smtClean="0">
                <a:ln>
                  <a:noFill/>
                </a:ln>
                <a:solidFill>
                  <a:schemeClr val="tx1"/>
                </a:solidFill>
                <a:effectLst/>
                <a:uLnTx/>
                <a:uFillTx/>
                <a:latin typeface="+mn-lt"/>
                <a:ea typeface="+mn-ea"/>
                <a:cs typeface="+mn-cs"/>
              </a:rPr>
              <a:t>Tool</a:t>
            </a:r>
            <a:r>
              <a:rPr kumimoji="0" lang="es-ES" sz="2000" b="0" i="0" u="none" strike="noStrike" kern="1200" cap="none" spc="0" normalizeH="0" baseline="0" noProof="0" dirty="0" smtClean="0">
                <a:ln>
                  <a:noFill/>
                </a:ln>
                <a:solidFill>
                  <a:schemeClr val="tx1"/>
                </a:solidFill>
                <a:effectLst/>
                <a:uLnTx/>
                <a:uFillTx/>
                <a:latin typeface="+mn-lt"/>
                <a:ea typeface="+mn-ea"/>
                <a:cs typeface="+mn-cs"/>
              </a:rPr>
              <a:t> </a:t>
            </a:r>
          </a:p>
          <a:p>
            <a:pPr marL="742950" marR="0" lvl="1" indent="-285750" algn="l" defTabSz="914400" rtl="0" eaLnBrk="1" fontAlgn="auto" latinLnBrk="0" hangingPunct="1">
              <a:lnSpc>
                <a:spcPct val="85000"/>
              </a:lnSpc>
              <a:spcBef>
                <a:spcPct val="20000"/>
              </a:spcBef>
              <a:spcAft>
                <a:spcPts val="0"/>
              </a:spcAft>
              <a:buClrTx/>
              <a:buSzTx/>
              <a:buFont typeface="Arial" pitchFamily="34" charset="0"/>
              <a:buChar char="–"/>
              <a:tabLst/>
              <a:defRPr/>
            </a:pPr>
            <a:r>
              <a:rPr kumimoji="0" lang="es-ES" sz="1600" b="0" i="0" u="none" strike="noStrike" kern="1200" cap="none" spc="0" normalizeH="0" baseline="0" noProof="0" dirty="0" smtClean="0">
                <a:ln>
                  <a:noFill/>
                </a:ln>
                <a:solidFill>
                  <a:schemeClr val="tx1"/>
                </a:solidFill>
                <a:effectLst/>
                <a:uLnTx/>
                <a:uFillTx/>
                <a:latin typeface="+mn-lt"/>
                <a:ea typeface="+mn-ea"/>
                <a:cs typeface="+mn-cs"/>
              </a:rPr>
              <a:t>Ayuda a recuperar datos de un volumen cifrado de un disco severamente dañado</a:t>
            </a:r>
          </a:p>
          <a:p>
            <a:pPr marL="742950" marR="0" lvl="1" indent="-285750" algn="l" defTabSz="914400" rtl="0" eaLnBrk="1" fontAlgn="auto" latinLnBrk="0" hangingPunct="1">
              <a:lnSpc>
                <a:spcPct val="85000"/>
              </a:lnSpc>
              <a:spcBef>
                <a:spcPct val="20000"/>
              </a:spcBef>
              <a:spcAft>
                <a:spcPts val="0"/>
              </a:spcAft>
              <a:buClrTx/>
              <a:buSzTx/>
              <a:buFont typeface="Arial" pitchFamily="34" charset="0"/>
              <a:buChar char="–"/>
              <a:tabLst/>
              <a:defRPr/>
            </a:pPr>
            <a:r>
              <a:rPr kumimoji="0" lang="es-ES" sz="1600" b="0" i="0" u="none" strike="noStrike" kern="1200" cap="none" spc="0" normalizeH="0" baseline="0" noProof="0" dirty="0" smtClean="0">
                <a:ln>
                  <a:noFill/>
                </a:ln>
                <a:solidFill>
                  <a:schemeClr val="tx1"/>
                </a:solidFill>
                <a:effectLst/>
                <a:uLnTx/>
                <a:uFillTx/>
                <a:latin typeface="+mn-lt"/>
                <a:ea typeface="+mn-ea"/>
                <a:cs typeface="+mn-cs"/>
              </a:rPr>
              <a:t>Se requiere una contraseña de recuperación para descifrar los datos (es decir, NO es una “puerta trasera”)</a:t>
            </a:r>
          </a:p>
        </p:txBody>
      </p:sp>
      <p:pic>
        <p:nvPicPr>
          <p:cNvPr id="6" name="Picture 2" descr="\\bhynes-dom1-dc\Screen\Windows Server 2003 - R2 - SP2\SNAG-0000.png"/>
          <p:cNvPicPr>
            <a:picLocks noChangeAspect="1" noChangeArrowheads="1"/>
          </p:cNvPicPr>
          <p:nvPr/>
        </p:nvPicPr>
        <p:blipFill>
          <a:blip r:embed="rId2"/>
          <a:srcRect/>
          <a:stretch>
            <a:fillRect/>
          </a:stretch>
        </p:blipFill>
        <p:spPr bwMode="auto">
          <a:xfrm>
            <a:off x="5072066" y="3486485"/>
            <a:ext cx="3915599" cy="2761727"/>
          </a:xfrm>
          <a:prstGeom prst="rect">
            <a:avLst/>
          </a:prstGeom>
          <a:noFill/>
        </p:spPr>
      </p:pic>
      <p:pic>
        <p:nvPicPr>
          <p:cNvPr id="7" name="Picture 6"/>
          <p:cNvPicPr>
            <a:picLocks noChangeAspect="1" noChangeArrowheads="1"/>
          </p:cNvPicPr>
          <p:nvPr/>
        </p:nvPicPr>
        <p:blipFill>
          <a:blip r:embed="rId3"/>
          <a:srcRect/>
          <a:stretch>
            <a:fillRect/>
          </a:stretch>
        </p:blipFill>
        <p:spPr bwMode="auto">
          <a:xfrm>
            <a:off x="5143504" y="1142984"/>
            <a:ext cx="1910305" cy="2209802"/>
          </a:xfrm>
          <a:prstGeom prst="rect">
            <a:avLst/>
          </a:prstGeom>
          <a:noFill/>
          <a:ln w="9525">
            <a:noFill/>
            <a:miter lim="800000"/>
            <a:headEnd/>
            <a:tailEnd/>
          </a:ln>
          <a:effectLst/>
        </p:spPr>
      </p:pic>
      <p:pic>
        <p:nvPicPr>
          <p:cNvPr id="8" name="Picture 7"/>
          <p:cNvPicPr>
            <a:picLocks noChangeAspect="1" noChangeArrowheads="1"/>
          </p:cNvPicPr>
          <p:nvPr/>
        </p:nvPicPr>
        <p:blipFill>
          <a:blip r:embed="rId4"/>
          <a:srcRect/>
          <a:stretch>
            <a:fillRect/>
          </a:stretch>
        </p:blipFill>
        <p:spPr bwMode="auto">
          <a:xfrm>
            <a:off x="7162289" y="1142984"/>
            <a:ext cx="1910305" cy="2209802"/>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cerradura3.bmp"/>
          <p:cNvPicPr>
            <a:picLocks noChangeAspect="1"/>
          </p:cNvPicPr>
          <p:nvPr/>
        </p:nvPicPr>
        <p:blipFill>
          <a:blip r:embed="rId3"/>
          <a:stretch>
            <a:fillRect/>
          </a:stretch>
        </p:blipFill>
        <p:spPr>
          <a:xfrm>
            <a:off x="1133475" y="1700230"/>
            <a:ext cx="6877050" cy="4229100"/>
          </a:xfrm>
          <a:prstGeom prst="rect">
            <a:avLst/>
          </a:prstGeom>
          <a:ln>
            <a:solidFill>
              <a:schemeClr val="tx1">
                <a:alpha val="50000"/>
              </a:schemeClr>
            </a:solidFill>
          </a:ln>
        </p:spPr>
      </p:pic>
      <p:pic>
        <p:nvPicPr>
          <p:cNvPr id="13" name="Picture 12" descr="cerradura4.bmp"/>
          <p:cNvPicPr>
            <a:picLocks noChangeAspect="1"/>
          </p:cNvPicPr>
          <p:nvPr/>
        </p:nvPicPr>
        <p:blipFill>
          <a:blip r:embed="rId4"/>
          <a:stretch>
            <a:fillRect/>
          </a:stretch>
        </p:blipFill>
        <p:spPr>
          <a:xfrm>
            <a:off x="1133475" y="1700230"/>
            <a:ext cx="6877050" cy="4229100"/>
          </a:xfrm>
          <a:prstGeom prst="rect">
            <a:avLst/>
          </a:prstGeom>
          <a:ln>
            <a:solidFill>
              <a:schemeClr val="tx1">
                <a:alpha val="50000"/>
              </a:schemeClr>
            </a:solidFill>
          </a:ln>
        </p:spPr>
      </p:pic>
      <p:pic>
        <p:nvPicPr>
          <p:cNvPr id="11" name="Picture 10" descr="cerradura2.bmp"/>
          <p:cNvPicPr>
            <a:picLocks noChangeAspect="1"/>
          </p:cNvPicPr>
          <p:nvPr/>
        </p:nvPicPr>
        <p:blipFill>
          <a:blip r:embed="rId5"/>
          <a:stretch>
            <a:fillRect/>
          </a:stretch>
        </p:blipFill>
        <p:spPr>
          <a:xfrm>
            <a:off x="1133475" y="1700230"/>
            <a:ext cx="6877050" cy="4229100"/>
          </a:xfrm>
          <a:prstGeom prst="rect">
            <a:avLst/>
          </a:prstGeom>
          <a:ln>
            <a:solidFill>
              <a:schemeClr val="tx1">
                <a:alpha val="50000"/>
              </a:schemeClr>
            </a:solidFill>
          </a:ln>
        </p:spPr>
      </p:pic>
      <p:pic>
        <p:nvPicPr>
          <p:cNvPr id="10" name="Content Placeholder 9" descr="cerradura1.bmp"/>
          <p:cNvPicPr>
            <a:picLocks noGrp="1" noChangeAspect="1"/>
          </p:cNvPicPr>
          <p:nvPr>
            <p:ph idx="1"/>
          </p:nvPr>
        </p:nvPicPr>
        <p:blipFill>
          <a:blip r:embed="rId6"/>
          <a:stretch>
            <a:fillRect/>
          </a:stretch>
        </p:blipFill>
        <p:spPr>
          <a:xfrm>
            <a:off x="1133475" y="1700230"/>
            <a:ext cx="6877050" cy="4229100"/>
          </a:xfrm>
          <a:ln>
            <a:solidFill>
              <a:schemeClr val="tx1">
                <a:alpha val="50000"/>
              </a:schemeClr>
            </a:solidFill>
          </a:ln>
        </p:spPr>
      </p:pic>
      <p:sp>
        <p:nvSpPr>
          <p:cNvPr id="4" name="Title 3"/>
          <p:cNvSpPr>
            <a:spLocks noGrp="1"/>
          </p:cNvSpPr>
          <p:nvPr>
            <p:ph type="title"/>
          </p:nvPr>
        </p:nvSpPr>
        <p:spPr/>
        <p:txBody>
          <a:bodyPr/>
          <a:lstStyle/>
          <a:p>
            <a:pPr algn="l"/>
            <a:r>
              <a:rPr lang="es-ES_tradnl" dirty="0" smtClean="0"/>
              <a:t>Fundamentos</a:t>
            </a:r>
            <a:endParaRPr lang="es-E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0"/>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11"/>
                                        </p:tgtEl>
                                        <p:attrNameLst>
                                          <p:attrName>style.visibility</p:attrName>
                                        </p:attrNameLst>
                                      </p:cBhvr>
                                      <p:to>
                                        <p:strVal val="hidden"/>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12"/>
                                        </p:tgtEl>
                                        <p:attrNameLst>
                                          <p:attrName>style.visibility</p:attrName>
                                        </p:attrNameLst>
                                      </p:cBhvr>
                                      <p:to>
                                        <p:strVal val="hidden"/>
                                      </p:to>
                                    </p:set>
                                  </p:childTnLst>
                                </p:cTn>
                              </p:par>
                              <p:par>
                                <p:cTn id="19" presetID="1"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ES" noProof="0" smtClean="0"/>
              <a:t>DEMO</a:t>
            </a:r>
            <a:endParaRPr lang="es-ES" noProof="0"/>
          </a:p>
        </p:txBody>
      </p:sp>
      <p:sp>
        <p:nvSpPr>
          <p:cNvPr id="4" name="3 Marcador de texto"/>
          <p:cNvSpPr>
            <a:spLocks noGrp="1"/>
          </p:cNvSpPr>
          <p:nvPr>
            <p:ph type="body" idx="1"/>
          </p:nvPr>
        </p:nvSpPr>
        <p:spPr/>
        <p:txBody>
          <a:bodyPr/>
          <a:lstStyle/>
          <a:p>
            <a:r>
              <a:rPr lang="es-ES" sz="4000" noProof="0" smtClean="0"/>
              <a:t>Cara a cara con un portátil con Bitlocker activado.</a:t>
            </a:r>
            <a:endParaRPr lang="es-ES" sz="4000" noProof="0"/>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noProof="0" smtClean="0"/>
              <a:t>Demo</a:t>
            </a:r>
            <a:endParaRPr lang="es-ES" noProof="0"/>
          </a:p>
        </p:txBody>
      </p:sp>
      <p:sp>
        <p:nvSpPr>
          <p:cNvPr id="3" name="Text Placeholder 2"/>
          <p:cNvSpPr>
            <a:spLocks noGrp="1"/>
          </p:cNvSpPr>
          <p:nvPr>
            <p:ph type="body" idx="1"/>
          </p:nvPr>
        </p:nvSpPr>
        <p:spPr/>
        <p:txBody>
          <a:bodyPr/>
          <a:lstStyle/>
          <a:p>
            <a:r>
              <a:rPr lang="es-ES" sz="4000" noProof="0" smtClean="0"/>
              <a:t>Que hacer con un portátil cuando se pierde la llave de recuperación.</a:t>
            </a:r>
            <a:endParaRPr lang="es-ES" sz="4000" noProof="0"/>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noAutofit/>
          </a:bodyPr>
          <a:lstStyle/>
          <a:p>
            <a:r>
              <a:rPr lang="es-ES" sz="7200" b="1" noProof="0" smtClean="0"/>
              <a:t>AGENDA</a:t>
            </a:r>
            <a:endParaRPr lang="es-ES" sz="7200" b="1" noProof="0"/>
          </a:p>
        </p:txBody>
      </p:sp>
      <p:sp>
        <p:nvSpPr>
          <p:cNvPr id="5" name="4 Marcador de contenido"/>
          <p:cNvSpPr>
            <a:spLocks noGrp="1"/>
          </p:cNvSpPr>
          <p:nvPr>
            <p:ph idx="1"/>
          </p:nvPr>
        </p:nvSpPr>
        <p:spPr/>
        <p:txBody>
          <a:bodyPr>
            <a:normAutofit/>
          </a:bodyPr>
          <a:lstStyle/>
          <a:p>
            <a:r>
              <a:rPr lang="es-ES" sz="4400" noProof="0" smtClean="0">
                <a:solidFill>
                  <a:schemeClr val="bg1">
                    <a:lumMod val="95000"/>
                  </a:schemeClr>
                </a:solidFill>
              </a:rPr>
              <a:t>Sustracción de Activos</a:t>
            </a:r>
          </a:p>
          <a:p>
            <a:r>
              <a:rPr lang="es-ES" sz="4400" noProof="0" smtClean="0">
                <a:solidFill>
                  <a:schemeClr val="bg1">
                    <a:lumMod val="95000"/>
                  </a:schemeClr>
                </a:solidFill>
              </a:rPr>
              <a:t>Protección de la información en equipos portátiles</a:t>
            </a:r>
          </a:p>
          <a:p>
            <a:r>
              <a:rPr lang="es-ES" sz="4400" noProof="0" smtClean="0"/>
              <a:t>Protección de la información en dispositivos móviles</a:t>
            </a:r>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ES" noProof="0" smtClean="0"/>
              <a:t>DEMO</a:t>
            </a:r>
            <a:endParaRPr lang="es-ES" noProof="0"/>
          </a:p>
        </p:txBody>
      </p:sp>
      <p:sp>
        <p:nvSpPr>
          <p:cNvPr id="4" name="3 Marcador de texto"/>
          <p:cNvSpPr>
            <a:spLocks noGrp="1"/>
          </p:cNvSpPr>
          <p:nvPr>
            <p:ph type="body" idx="1"/>
          </p:nvPr>
        </p:nvSpPr>
        <p:spPr/>
        <p:txBody>
          <a:bodyPr/>
          <a:lstStyle/>
          <a:p>
            <a:r>
              <a:rPr lang="es-ES" sz="4000" noProof="0" smtClean="0"/>
              <a:t>Información almacenada en el dispositivo con Windows Mobile 6</a:t>
            </a:r>
            <a:endParaRPr lang="es-ES" sz="4000" noProof="0"/>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descr="C:\Users\davidce\Pictures\Cabina-Telefono-Madrid.jpg"/>
          <p:cNvPicPr>
            <a:picLocks noChangeAspect="1" noChangeArrowheads="1"/>
          </p:cNvPicPr>
          <p:nvPr/>
        </p:nvPicPr>
        <p:blipFill>
          <a:blip r:embed="rId2"/>
          <a:srcRect/>
          <a:stretch>
            <a:fillRect/>
          </a:stretch>
        </p:blipFill>
        <p:spPr bwMode="auto">
          <a:xfrm>
            <a:off x="2357422" y="142851"/>
            <a:ext cx="4714908" cy="6286543"/>
          </a:xfrm>
          <a:prstGeom prst="rect">
            <a:avLst/>
          </a:prstGeom>
          <a:noFill/>
        </p:spPr>
      </p:pic>
      <p:pic>
        <p:nvPicPr>
          <p:cNvPr id="4098" name="Picture 2" descr="C:\Users\davidce\Pictures\broadbnd-payphone-keyboard.jpg"/>
          <p:cNvPicPr>
            <a:picLocks noChangeAspect="1" noChangeArrowheads="1"/>
          </p:cNvPicPr>
          <p:nvPr/>
        </p:nvPicPr>
        <p:blipFill>
          <a:blip r:embed="rId3"/>
          <a:srcRect/>
          <a:stretch>
            <a:fillRect/>
          </a:stretch>
        </p:blipFill>
        <p:spPr bwMode="auto">
          <a:xfrm>
            <a:off x="2283936" y="142852"/>
            <a:ext cx="4857784" cy="6250348"/>
          </a:xfrm>
          <a:prstGeom prst="rect">
            <a:avLst/>
          </a:prstGeom>
          <a:noFill/>
        </p:spPr>
      </p:pic>
      <p:pic>
        <p:nvPicPr>
          <p:cNvPr id="4" name="Picture 2" descr="C:\Users\davidce\Pictures\Telefono-bsod.jpg"/>
          <p:cNvPicPr>
            <a:picLocks noChangeAspect="1" noChangeArrowheads="1"/>
          </p:cNvPicPr>
          <p:nvPr/>
        </p:nvPicPr>
        <p:blipFill>
          <a:blip r:embed="rId4"/>
          <a:srcRect/>
          <a:stretch>
            <a:fillRect/>
          </a:stretch>
        </p:blipFill>
        <p:spPr bwMode="auto">
          <a:xfrm>
            <a:off x="2283935" y="357166"/>
            <a:ext cx="4859833" cy="5719649"/>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ES" noProof="0" smtClean="0"/>
              <a:t>DEMO</a:t>
            </a:r>
            <a:endParaRPr lang="es-ES" noProof="0"/>
          </a:p>
        </p:txBody>
      </p:sp>
      <p:sp>
        <p:nvSpPr>
          <p:cNvPr id="4" name="3 Marcador de texto"/>
          <p:cNvSpPr>
            <a:spLocks noGrp="1"/>
          </p:cNvSpPr>
          <p:nvPr>
            <p:ph type="body" idx="1"/>
          </p:nvPr>
        </p:nvSpPr>
        <p:spPr>
          <a:xfrm>
            <a:off x="428596" y="4929209"/>
            <a:ext cx="7772400" cy="1500187"/>
          </a:xfrm>
        </p:spPr>
        <p:txBody>
          <a:bodyPr/>
          <a:lstStyle/>
          <a:p>
            <a:r>
              <a:rPr lang="es-ES" sz="3600" noProof="0" smtClean="0"/>
              <a:t>Borrado remoto del dispositivo:</a:t>
            </a:r>
          </a:p>
          <a:p>
            <a:pPr>
              <a:buFont typeface="Arial" pitchFamily="34" charset="0"/>
              <a:buChar char="•"/>
            </a:pPr>
            <a:r>
              <a:rPr lang="es-ES" sz="2400" noProof="0" smtClean="0"/>
              <a:t> Mediante Outlook Web Access</a:t>
            </a:r>
          </a:p>
          <a:p>
            <a:pPr>
              <a:buFont typeface="Arial" pitchFamily="34" charset="0"/>
              <a:buChar char="•"/>
            </a:pPr>
            <a:r>
              <a:rPr lang="es-ES" sz="2400" noProof="0" smtClean="0"/>
              <a:t> A través de la consola de Exchange</a:t>
            </a:r>
            <a:endParaRPr lang="es-ES" sz="3600" noProof="0" smtClean="0"/>
          </a:p>
          <a:p>
            <a:r>
              <a:rPr lang="es-ES" sz="3600" noProof="0" smtClean="0"/>
              <a:t>	</a:t>
            </a:r>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357158" y="274638"/>
            <a:ext cx="8229600" cy="1143000"/>
          </a:xfrm>
        </p:spPr>
        <p:txBody>
          <a:bodyPr vert="horz" lIns="91440" tIns="45720" rIns="91440" bIns="45720" rtlCol="0" anchor="ctr">
            <a:normAutofit/>
          </a:bodyPr>
          <a:lstStyle/>
          <a:p>
            <a:pPr>
              <a:lnSpc>
                <a:spcPct val="85000"/>
              </a:lnSpc>
            </a:pPr>
            <a:r>
              <a:rPr sz="4000" b="1" smtClean="0">
                <a:sym typeface="Wingdings" pitchFamily="2" charset="2"/>
              </a:rPr>
              <a:t>ActiveSync en Exchange Server 2007</a:t>
            </a:r>
            <a:endParaRPr sz="4000" b="1">
              <a:sym typeface="Wingdings" pitchFamily="2" charset="2"/>
            </a:endParaRPr>
          </a:p>
        </p:txBody>
      </p:sp>
      <p:sp>
        <p:nvSpPr>
          <p:cNvPr id="72707" name="Rectangle 3"/>
          <p:cNvSpPr>
            <a:spLocks noGrp="1" noChangeArrowheads="1"/>
          </p:cNvSpPr>
          <p:nvPr>
            <p:ph idx="1"/>
          </p:nvPr>
        </p:nvSpPr>
        <p:spPr/>
        <p:txBody>
          <a:bodyPr>
            <a:normAutofit fontScale="85000" lnSpcReduction="10000"/>
          </a:bodyPr>
          <a:lstStyle/>
          <a:p>
            <a:r>
              <a:rPr lang="es-ES" sz="2700" dirty="0" smtClean="0"/>
              <a:t>Sincronización de elementos del buzón entre Exchange Server 2007 y el Dispositivo Móvil</a:t>
            </a:r>
          </a:p>
          <a:p>
            <a:r>
              <a:rPr lang="es-ES" sz="2700" dirty="0" smtClean="0"/>
              <a:t>Soporta sincronización iniciada por el dispositivo</a:t>
            </a:r>
          </a:p>
          <a:p>
            <a:r>
              <a:rPr lang="es-ES" sz="2700" dirty="0" err="1" smtClean="0"/>
              <a:t>Direct</a:t>
            </a:r>
            <a:r>
              <a:rPr lang="es-ES" sz="2700" dirty="0" smtClean="0"/>
              <a:t> </a:t>
            </a:r>
            <a:r>
              <a:rPr lang="es-ES" sz="2700" dirty="0" err="1" smtClean="0"/>
              <a:t>Push</a:t>
            </a:r>
            <a:r>
              <a:rPr lang="es-ES" sz="2700" dirty="0" smtClean="0"/>
              <a:t>: Correo electrónico en tiempo real</a:t>
            </a:r>
          </a:p>
          <a:p>
            <a:r>
              <a:rPr lang="es-ES" sz="2700" dirty="0" smtClean="0"/>
              <a:t>Soporte a la sincronización de múltiples carpetas de correo</a:t>
            </a:r>
          </a:p>
          <a:p>
            <a:r>
              <a:rPr lang="es-ES" sz="2700" dirty="0" smtClean="0"/>
              <a:t>Soporte a descarga parcial de elementos de correo</a:t>
            </a:r>
          </a:p>
          <a:p>
            <a:r>
              <a:rPr lang="es-ES" sz="2700" dirty="0" smtClean="0"/>
              <a:t>Descarga de adjuntos</a:t>
            </a:r>
          </a:p>
          <a:p>
            <a:r>
              <a:rPr lang="es-ES" sz="2700" dirty="0" smtClean="0"/>
              <a:t>Almacenamiento de elementos de correo y calendario limitados en el tiempo para reducir el uso de memoria</a:t>
            </a:r>
          </a:p>
          <a:p>
            <a:r>
              <a:rPr lang="es-ES" sz="2700" dirty="0" smtClean="0"/>
              <a:t>Respuestas y reenvíos de correo directamente desde el servidor</a:t>
            </a:r>
          </a:p>
          <a:p>
            <a:r>
              <a:rPr lang="es-ES" sz="2700" dirty="0" err="1" smtClean="0"/>
              <a:t>Autorrecuperación</a:t>
            </a:r>
            <a:r>
              <a:rPr lang="es-ES" sz="2700" dirty="0" smtClean="0"/>
              <a:t> de errores de comunicación</a:t>
            </a:r>
          </a:p>
          <a:p>
            <a:r>
              <a:rPr lang="es-ES" sz="2700" dirty="0" smtClean="0"/>
              <a:t>Compresión de datos mediante </a:t>
            </a:r>
            <a:r>
              <a:rPr lang="es-ES" sz="2700" dirty="0" err="1" smtClean="0"/>
              <a:t>Gzip</a:t>
            </a:r>
            <a:endParaRPr lang="es-ES" sz="2700" dirty="0" smtClean="0"/>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9" name="AutoShape 3"/>
          <p:cNvSpPr>
            <a:spLocks noChangeArrowheads="1"/>
          </p:cNvSpPr>
          <p:nvPr/>
        </p:nvSpPr>
        <p:spPr bwMode="auto">
          <a:xfrm>
            <a:off x="2724396" y="1918244"/>
            <a:ext cx="5991008" cy="4011086"/>
          </a:xfrm>
          <a:prstGeom prst="roundRect">
            <a:avLst>
              <a:gd name="adj" fmla="val 16667"/>
            </a:avLst>
          </a:prstGeom>
          <a:gradFill rotWithShape="1">
            <a:gsLst>
              <a:gs pos="0">
                <a:srgbClr val="0DA0AF"/>
              </a:gs>
              <a:gs pos="100000">
                <a:schemeClr val="accent2"/>
              </a:gs>
            </a:gsLst>
            <a:lin ang="5400000" scaled="1"/>
          </a:gradFill>
          <a:ln w="9525" algn="ctr">
            <a:noFill/>
            <a:round/>
            <a:headEnd/>
            <a:tailEnd/>
          </a:ln>
          <a:effectLst/>
        </p:spPr>
        <p:txBody>
          <a:bodyPr wrap="none" anchor="ctr"/>
          <a:lstStyle/>
          <a:p>
            <a:endParaRPr lang="en-US"/>
          </a:p>
        </p:txBody>
      </p:sp>
      <p:pic>
        <p:nvPicPr>
          <p:cNvPr id="70660" name="Rectangle 0"/>
          <p:cNvPicPr>
            <a:picLocks noChangeAspect="1" noChangeArrowheads="1"/>
          </p:cNvPicPr>
          <p:nvPr/>
        </p:nvPicPr>
        <p:blipFill>
          <a:blip r:embed="rId3">
            <a:clrChange>
              <a:clrFrom>
                <a:srgbClr val="FDFDFD"/>
              </a:clrFrom>
              <a:clrTo>
                <a:srgbClr val="FDFDFD">
                  <a:alpha val="0"/>
                </a:srgbClr>
              </a:clrTo>
            </a:clrChange>
          </a:blip>
          <a:srcRect/>
          <a:stretch>
            <a:fillRect/>
          </a:stretch>
        </p:blipFill>
        <p:spPr bwMode="auto">
          <a:xfrm>
            <a:off x="971621" y="2651762"/>
            <a:ext cx="463596" cy="914670"/>
          </a:xfrm>
          <a:prstGeom prst="rect">
            <a:avLst/>
          </a:prstGeom>
          <a:noFill/>
          <a:ln w="9525">
            <a:noFill/>
            <a:miter lim="800000"/>
            <a:headEnd/>
            <a:tailEnd/>
          </a:ln>
        </p:spPr>
      </p:pic>
      <p:pic>
        <p:nvPicPr>
          <p:cNvPr id="70661" name="Rectangle 0"/>
          <p:cNvPicPr>
            <a:picLocks noChangeAspect="1" noChangeArrowheads="1"/>
          </p:cNvPicPr>
          <p:nvPr/>
        </p:nvPicPr>
        <p:blipFill>
          <a:blip r:embed="rId4"/>
          <a:srcRect/>
          <a:stretch>
            <a:fillRect/>
          </a:stretch>
        </p:blipFill>
        <p:spPr bwMode="auto">
          <a:xfrm>
            <a:off x="5925117" y="4176212"/>
            <a:ext cx="946245" cy="1143338"/>
          </a:xfrm>
          <a:prstGeom prst="rect">
            <a:avLst/>
          </a:prstGeom>
          <a:noFill/>
          <a:ln w="9525">
            <a:noFill/>
            <a:miter lim="800000"/>
            <a:headEnd/>
            <a:tailEnd/>
          </a:ln>
        </p:spPr>
      </p:pic>
      <p:pic>
        <p:nvPicPr>
          <p:cNvPr id="70662" name="Rectangle 0"/>
          <p:cNvPicPr>
            <a:picLocks noChangeAspect="1" noChangeArrowheads="1"/>
          </p:cNvPicPr>
          <p:nvPr/>
        </p:nvPicPr>
        <p:blipFill>
          <a:blip r:embed="rId5"/>
          <a:srcRect/>
          <a:stretch>
            <a:fillRect/>
          </a:stretch>
        </p:blipFill>
        <p:spPr bwMode="auto">
          <a:xfrm>
            <a:off x="5925117" y="2651762"/>
            <a:ext cx="951008" cy="1143338"/>
          </a:xfrm>
          <a:prstGeom prst="rect">
            <a:avLst/>
          </a:prstGeom>
          <a:noFill/>
          <a:ln w="9525">
            <a:noFill/>
            <a:miter lim="800000"/>
            <a:headEnd/>
            <a:tailEnd/>
          </a:ln>
        </p:spPr>
      </p:pic>
      <p:sp>
        <p:nvSpPr>
          <p:cNvPr id="70663" name="Line 7"/>
          <p:cNvSpPr>
            <a:spLocks noChangeShapeType="1"/>
          </p:cNvSpPr>
          <p:nvPr/>
        </p:nvSpPr>
        <p:spPr bwMode="auto">
          <a:xfrm>
            <a:off x="1428867" y="2956652"/>
            <a:ext cx="4496250" cy="0"/>
          </a:xfrm>
          <a:prstGeom prst="line">
            <a:avLst/>
          </a:prstGeom>
          <a:noFill/>
          <a:ln w="9525">
            <a:solidFill>
              <a:srgbClr val="333333"/>
            </a:solidFill>
            <a:round/>
            <a:headEnd/>
            <a:tailEnd/>
          </a:ln>
          <a:effectLst/>
        </p:spPr>
        <p:txBody>
          <a:bodyPr wrap="none" anchor="ctr"/>
          <a:lstStyle/>
          <a:p>
            <a:endParaRPr lang="en-US"/>
          </a:p>
        </p:txBody>
      </p:sp>
      <p:pic>
        <p:nvPicPr>
          <p:cNvPr id="70664" name="Rectangle 0"/>
          <p:cNvPicPr>
            <a:picLocks noChangeAspect="1" noChangeArrowheads="1"/>
          </p:cNvPicPr>
          <p:nvPr/>
        </p:nvPicPr>
        <p:blipFill>
          <a:blip r:embed="rId6"/>
          <a:srcRect/>
          <a:stretch>
            <a:fillRect/>
          </a:stretch>
        </p:blipFill>
        <p:spPr bwMode="auto">
          <a:xfrm>
            <a:off x="3334057" y="2651762"/>
            <a:ext cx="1020865" cy="1067115"/>
          </a:xfrm>
          <a:prstGeom prst="rect">
            <a:avLst/>
          </a:prstGeom>
          <a:noFill/>
          <a:ln w="9525">
            <a:noFill/>
            <a:miter lim="800000"/>
            <a:headEnd/>
            <a:tailEnd/>
          </a:ln>
        </p:spPr>
      </p:pic>
      <p:sp>
        <p:nvSpPr>
          <p:cNvPr id="70665" name="Line 9"/>
          <p:cNvSpPr>
            <a:spLocks noChangeShapeType="1"/>
          </p:cNvSpPr>
          <p:nvPr/>
        </p:nvSpPr>
        <p:spPr bwMode="auto">
          <a:xfrm flipH="1">
            <a:off x="4248549" y="3413987"/>
            <a:ext cx="1676568" cy="0"/>
          </a:xfrm>
          <a:prstGeom prst="line">
            <a:avLst/>
          </a:prstGeom>
          <a:noFill/>
          <a:ln w="9525">
            <a:solidFill>
              <a:srgbClr val="333333"/>
            </a:solidFill>
            <a:round/>
            <a:headEnd/>
            <a:tailEnd/>
          </a:ln>
          <a:effectLst/>
        </p:spPr>
        <p:txBody>
          <a:bodyPr wrap="none" anchor="ctr"/>
          <a:lstStyle/>
          <a:p>
            <a:endParaRPr lang="en-US"/>
          </a:p>
        </p:txBody>
      </p:sp>
      <p:sp>
        <p:nvSpPr>
          <p:cNvPr id="70666" name="Line 10"/>
          <p:cNvSpPr>
            <a:spLocks noChangeShapeType="1"/>
          </p:cNvSpPr>
          <p:nvPr/>
        </p:nvSpPr>
        <p:spPr bwMode="auto">
          <a:xfrm>
            <a:off x="4248549" y="3566432"/>
            <a:ext cx="1752776" cy="1067115"/>
          </a:xfrm>
          <a:prstGeom prst="line">
            <a:avLst/>
          </a:prstGeom>
          <a:noFill/>
          <a:ln w="9525">
            <a:solidFill>
              <a:srgbClr val="333333"/>
            </a:solidFill>
            <a:round/>
            <a:headEnd/>
            <a:tailEnd/>
          </a:ln>
          <a:effectLst/>
        </p:spPr>
        <p:txBody>
          <a:bodyPr wrap="none" anchor="ctr"/>
          <a:lstStyle/>
          <a:p>
            <a:endParaRPr lang="en-US"/>
          </a:p>
        </p:txBody>
      </p:sp>
      <p:sp>
        <p:nvSpPr>
          <p:cNvPr id="70667" name="Text Box 11"/>
          <p:cNvSpPr txBox="1">
            <a:spLocks noChangeArrowheads="1"/>
          </p:cNvSpPr>
          <p:nvPr/>
        </p:nvSpPr>
        <p:spPr bwMode="auto">
          <a:xfrm>
            <a:off x="2038528" y="2732748"/>
            <a:ext cx="457246" cy="387794"/>
          </a:xfrm>
          <a:prstGeom prst="rect">
            <a:avLst/>
          </a:prstGeom>
          <a:solidFill>
            <a:schemeClr val="bg1"/>
          </a:solidFill>
          <a:ln w="9525" algn="ctr">
            <a:solidFill>
              <a:schemeClr val="tx1"/>
            </a:solidFill>
            <a:miter lim="800000"/>
            <a:headEnd/>
            <a:tailEnd/>
          </a:ln>
          <a:effectLst/>
        </p:spPr>
        <p:txBody>
          <a:bodyPr lIns="109723" tIns="54862" rIns="109723" bIns="54862">
            <a:spAutoFit/>
          </a:bodyPr>
          <a:lstStyle/>
          <a:p>
            <a:pPr algn="ctr" defTabSz="914099" eaLnBrk="0" hangingPunct="0">
              <a:spcBef>
                <a:spcPct val="50000"/>
              </a:spcBef>
            </a:pPr>
            <a:r>
              <a:rPr lang="en-US" b="1" dirty="0">
                <a:latin typeface="Arial Narrow" pitchFamily="34" charset="0"/>
              </a:rPr>
              <a:t>1</a:t>
            </a:r>
          </a:p>
        </p:txBody>
      </p:sp>
      <p:sp>
        <p:nvSpPr>
          <p:cNvPr id="70668" name="Text Box 12"/>
          <p:cNvSpPr txBox="1">
            <a:spLocks noChangeArrowheads="1"/>
          </p:cNvSpPr>
          <p:nvPr/>
        </p:nvSpPr>
        <p:spPr bwMode="auto">
          <a:xfrm>
            <a:off x="3105434" y="3185320"/>
            <a:ext cx="457246" cy="387794"/>
          </a:xfrm>
          <a:prstGeom prst="rect">
            <a:avLst/>
          </a:prstGeom>
          <a:solidFill>
            <a:schemeClr val="bg1"/>
          </a:solidFill>
          <a:ln w="9525" algn="ctr">
            <a:solidFill>
              <a:schemeClr val="tx1"/>
            </a:solidFill>
            <a:miter lim="800000"/>
            <a:headEnd/>
            <a:tailEnd/>
          </a:ln>
          <a:effectLst/>
        </p:spPr>
        <p:txBody>
          <a:bodyPr lIns="109723" tIns="54862" rIns="109723" bIns="54862">
            <a:spAutoFit/>
          </a:bodyPr>
          <a:lstStyle/>
          <a:p>
            <a:pPr algn="ctr" defTabSz="914099" eaLnBrk="0" hangingPunct="0">
              <a:spcBef>
                <a:spcPct val="50000"/>
              </a:spcBef>
            </a:pPr>
            <a:r>
              <a:rPr lang="en-US" b="1" dirty="0">
                <a:latin typeface="Arial Narrow" pitchFamily="34" charset="0"/>
              </a:rPr>
              <a:t>2</a:t>
            </a:r>
          </a:p>
        </p:txBody>
      </p:sp>
      <p:sp>
        <p:nvSpPr>
          <p:cNvPr id="70669" name="Text Box 13"/>
          <p:cNvSpPr txBox="1">
            <a:spLocks noChangeArrowheads="1"/>
          </p:cNvSpPr>
          <p:nvPr/>
        </p:nvSpPr>
        <p:spPr bwMode="auto">
          <a:xfrm>
            <a:off x="4858210" y="2732748"/>
            <a:ext cx="457246" cy="387794"/>
          </a:xfrm>
          <a:prstGeom prst="rect">
            <a:avLst/>
          </a:prstGeom>
          <a:solidFill>
            <a:schemeClr val="bg1"/>
          </a:solidFill>
          <a:ln w="9525" algn="ctr">
            <a:solidFill>
              <a:schemeClr val="tx1"/>
            </a:solidFill>
            <a:miter lim="800000"/>
            <a:headEnd/>
            <a:tailEnd/>
          </a:ln>
          <a:effectLst/>
        </p:spPr>
        <p:txBody>
          <a:bodyPr lIns="109723" tIns="54862" rIns="109723" bIns="54862">
            <a:spAutoFit/>
          </a:bodyPr>
          <a:lstStyle/>
          <a:p>
            <a:pPr algn="ctr" defTabSz="914099" eaLnBrk="0" hangingPunct="0">
              <a:spcBef>
                <a:spcPct val="50000"/>
              </a:spcBef>
            </a:pPr>
            <a:r>
              <a:rPr lang="en-US" b="1" dirty="0">
                <a:latin typeface="Arial Narrow" pitchFamily="34" charset="0"/>
              </a:rPr>
              <a:t>3</a:t>
            </a:r>
          </a:p>
        </p:txBody>
      </p:sp>
      <p:sp>
        <p:nvSpPr>
          <p:cNvPr id="70670" name="Text Box 14"/>
          <p:cNvSpPr txBox="1">
            <a:spLocks noChangeArrowheads="1"/>
          </p:cNvSpPr>
          <p:nvPr/>
        </p:nvSpPr>
        <p:spPr bwMode="auto">
          <a:xfrm>
            <a:off x="6306155" y="2499317"/>
            <a:ext cx="457246" cy="387794"/>
          </a:xfrm>
          <a:prstGeom prst="rect">
            <a:avLst/>
          </a:prstGeom>
          <a:solidFill>
            <a:schemeClr val="bg1"/>
          </a:solidFill>
          <a:ln w="9525" algn="ctr">
            <a:solidFill>
              <a:schemeClr val="tx1"/>
            </a:solidFill>
            <a:miter lim="800000"/>
            <a:headEnd/>
            <a:tailEnd/>
          </a:ln>
          <a:effectLst/>
        </p:spPr>
        <p:txBody>
          <a:bodyPr lIns="109723" tIns="54862" rIns="109723" bIns="54862">
            <a:spAutoFit/>
          </a:bodyPr>
          <a:lstStyle/>
          <a:p>
            <a:pPr algn="ctr" defTabSz="914099" eaLnBrk="0" hangingPunct="0">
              <a:spcBef>
                <a:spcPct val="50000"/>
              </a:spcBef>
            </a:pPr>
            <a:r>
              <a:rPr lang="en-US" b="1" dirty="0">
                <a:latin typeface="Arial Narrow" pitchFamily="34" charset="0"/>
              </a:rPr>
              <a:t>4</a:t>
            </a:r>
          </a:p>
        </p:txBody>
      </p:sp>
      <p:sp>
        <p:nvSpPr>
          <p:cNvPr id="70671" name="Text Box 15"/>
          <p:cNvSpPr txBox="1">
            <a:spLocks noChangeArrowheads="1"/>
          </p:cNvSpPr>
          <p:nvPr/>
        </p:nvSpPr>
        <p:spPr bwMode="auto">
          <a:xfrm>
            <a:off x="4858210" y="3266306"/>
            <a:ext cx="457246" cy="387794"/>
          </a:xfrm>
          <a:prstGeom prst="rect">
            <a:avLst/>
          </a:prstGeom>
          <a:solidFill>
            <a:schemeClr val="bg1"/>
          </a:solidFill>
          <a:ln w="9525" algn="ctr">
            <a:solidFill>
              <a:schemeClr val="tx1"/>
            </a:solidFill>
            <a:miter lim="800000"/>
            <a:headEnd/>
            <a:tailEnd/>
          </a:ln>
          <a:effectLst/>
        </p:spPr>
        <p:txBody>
          <a:bodyPr lIns="109723" tIns="54862" rIns="109723" bIns="54862">
            <a:spAutoFit/>
          </a:bodyPr>
          <a:lstStyle/>
          <a:p>
            <a:pPr algn="ctr" defTabSz="914099" eaLnBrk="0" hangingPunct="0">
              <a:spcBef>
                <a:spcPct val="50000"/>
              </a:spcBef>
            </a:pPr>
            <a:r>
              <a:rPr lang="en-US" b="1" dirty="0">
                <a:latin typeface="Arial Narrow" pitchFamily="34" charset="0"/>
              </a:rPr>
              <a:t>5</a:t>
            </a:r>
          </a:p>
        </p:txBody>
      </p:sp>
      <p:sp>
        <p:nvSpPr>
          <p:cNvPr id="70672" name="Text Box 16"/>
          <p:cNvSpPr txBox="1">
            <a:spLocks noChangeArrowheads="1"/>
          </p:cNvSpPr>
          <p:nvPr/>
        </p:nvSpPr>
        <p:spPr bwMode="auto">
          <a:xfrm>
            <a:off x="4858210" y="3871322"/>
            <a:ext cx="457246" cy="387794"/>
          </a:xfrm>
          <a:prstGeom prst="rect">
            <a:avLst/>
          </a:prstGeom>
          <a:solidFill>
            <a:schemeClr val="bg1"/>
          </a:solidFill>
          <a:ln w="9525" algn="ctr">
            <a:solidFill>
              <a:schemeClr val="tx1"/>
            </a:solidFill>
            <a:miter lim="800000"/>
            <a:headEnd/>
            <a:tailEnd/>
          </a:ln>
          <a:effectLst/>
        </p:spPr>
        <p:txBody>
          <a:bodyPr lIns="109723" tIns="54862" rIns="109723" bIns="54862">
            <a:spAutoFit/>
          </a:bodyPr>
          <a:lstStyle/>
          <a:p>
            <a:pPr algn="ctr" defTabSz="914099" eaLnBrk="0" hangingPunct="0">
              <a:spcBef>
                <a:spcPct val="50000"/>
              </a:spcBef>
            </a:pPr>
            <a:r>
              <a:rPr lang="en-US" b="1" dirty="0">
                <a:latin typeface="Arial Narrow" pitchFamily="34" charset="0"/>
              </a:rPr>
              <a:t>6</a:t>
            </a:r>
          </a:p>
        </p:txBody>
      </p:sp>
      <p:sp>
        <p:nvSpPr>
          <p:cNvPr id="70673" name="Text Box 17"/>
          <p:cNvSpPr txBox="1">
            <a:spLocks noChangeArrowheads="1"/>
          </p:cNvSpPr>
          <p:nvPr/>
        </p:nvSpPr>
        <p:spPr bwMode="auto">
          <a:xfrm>
            <a:off x="6306155" y="4023767"/>
            <a:ext cx="457246" cy="387794"/>
          </a:xfrm>
          <a:prstGeom prst="rect">
            <a:avLst/>
          </a:prstGeom>
          <a:solidFill>
            <a:schemeClr val="bg1"/>
          </a:solidFill>
          <a:ln w="9525" algn="ctr">
            <a:solidFill>
              <a:schemeClr val="tx1"/>
            </a:solidFill>
            <a:miter lim="800000"/>
            <a:headEnd/>
            <a:tailEnd/>
          </a:ln>
          <a:effectLst/>
        </p:spPr>
        <p:txBody>
          <a:bodyPr lIns="109723" tIns="54862" rIns="109723" bIns="54862">
            <a:spAutoFit/>
          </a:bodyPr>
          <a:lstStyle/>
          <a:p>
            <a:pPr algn="ctr" defTabSz="914099" eaLnBrk="0" hangingPunct="0">
              <a:spcBef>
                <a:spcPct val="50000"/>
              </a:spcBef>
            </a:pPr>
            <a:r>
              <a:rPr lang="en-US" b="1" dirty="0">
                <a:latin typeface="Arial Narrow" pitchFamily="34" charset="0"/>
              </a:rPr>
              <a:t>7</a:t>
            </a:r>
          </a:p>
        </p:txBody>
      </p:sp>
      <p:sp>
        <p:nvSpPr>
          <p:cNvPr id="70674" name="Text Box 18"/>
          <p:cNvSpPr txBox="1">
            <a:spLocks noChangeArrowheads="1"/>
          </p:cNvSpPr>
          <p:nvPr/>
        </p:nvSpPr>
        <p:spPr bwMode="auto">
          <a:xfrm>
            <a:off x="285752" y="3566432"/>
            <a:ext cx="1905191" cy="664793"/>
          </a:xfrm>
          <a:prstGeom prst="rect">
            <a:avLst/>
          </a:prstGeom>
          <a:noFill/>
          <a:ln w="9525" algn="ctr">
            <a:noFill/>
            <a:miter lim="800000"/>
            <a:headEnd/>
            <a:tailEnd/>
          </a:ln>
          <a:effectLst/>
        </p:spPr>
        <p:txBody>
          <a:bodyPr lIns="109723" tIns="54862" rIns="109723" bIns="54862">
            <a:spAutoFit/>
          </a:bodyPr>
          <a:lstStyle/>
          <a:p>
            <a:pPr algn="ctr" defTabSz="914099" eaLnBrk="0" hangingPunct="0">
              <a:spcBef>
                <a:spcPct val="50000"/>
              </a:spcBef>
            </a:pPr>
            <a:r>
              <a:rPr lang="en-US" b="1" dirty="0">
                <a:latin typeface="Arial Narrow" pitchFamily="34" charset="0"/>
              </a:rPr>
              <a:t>Windows</a:t>
            </a:r>
            <a:br>
              <a:rPr lang="en-US" b="1" dirty="0">
                <a:latin typeface="Arial Narrow" pitchFamily="34" charset="0"/>
              </a:rPr>
            </a:br>
            <a:r>
              <a:rPr lang="en-US" b="1" dirty="0">
                <a:latin typeface="Arial Narrow" pitchFamily="34" charset="0"/>
              </a:rPr>
              <a:t>Mobile 6</a:t>
            </a:r>
          </a:p>
        </p:txBody>
      </p:sp>
      <p:sp>
        <p:nvSpPr>
          <p:cNvPr id="70675" name="Text Box 19"/>
          <p:cNvSpPr txBox="1">
            <a:spLocks noChangeArrowheads="1"/>
          </p:cNvSpPr>
          <p:nvPr/>
        </p:nvSpPr>
        <p:spPr bwMode="auto">
          <a:xfrm>
            <a:off x="3143133" y="3853283"/>
            <a:ext cx="1143115" cy="1218791"/>
          </a:xfrm>
          <a:prstGeom prst="rect">
            <a:avLst/>
          </a:prstGeom>
          <a:noFill/>
          <a:ln w="9525" algn="ctr">
            <a:noFill/>
            <a:miter lim="800000"/>
            <a:headEnd/>
            <a:tailEnd/>
          </a:ln>
          <a:effectLst/>
        </p:spPr>
        <p:txBody>
          <a:bodyPr lIns="109723" tIns="54862" rIns="109723" bIns="54862">
            <a:spAutoFit/>
          </a:bodyPr>
          <a:lstStyle/>
          <a:p>
            <a:pPr algn="ctr" defTabSz="914099" eaLnBrk="0" hangingPunct="0">
              <a:spcBef>
                <a:spcPct val="50000"/>
              </a:spcBef>
            </a:pPr>
            <a:r>
              <a:rPr lang="en-US" b="1" dirty="0" smtClean="0">
                <a:solidFill>
                  <a:srgbClr val="FFFF00"/>
                </a:solidFill>
                <a:latin typeface="Arial Narrow" pitchFamily="34" charset="0"/>
              </a:rPr>
              <a:t>Client Access Server (CAS)</a:t>
            </a:r>
            <a:endParaRPr lang="en-US" b="1" dirty="0">
              <a:solidFill>
                <a:srgbClr val="FFFF00"/>
              </a:solidFill>
              <a:latin typeface="Arial Narrow" pitchFamily="34" charset="0"/>
            </a:endParaRPr>
          </a:p>
        </p:txBody>
      </p:sp>
      <p:sp>
        <p:nvSpPr>
          <p:cNvPr id="70676" name="Text Box 20"/>
          <p:cNvSpPr txBox="1">
            <a:spLocks noChangeArrowheads="1"/>
          </p:cNvSpPr>
          <p:nvPr/>
        </p:nvSpPr>
        <p:spPr bwMode="auto">
          <a:xfrm>
            <a:off x="6810213" y="2704062"/>
            <a:ext cx="1905191" cy="664793"/>
          </a:xfrm>
          <a:prstGeom prst="rect">
            <a:avLst/>
          </a:prstGeom>
          <a:noFill/>
          <a:ln w="9525" algn="ctr">
            <a:noFill/>
            <a:miter lim="800000"/>
            <a:headEnd/>
            <a:tailEnd/>
          </a:ln>
          <a:effectLst/>
        </p:spPr>
        <p:txBody>
          <a:bodyPr lIns="109723" tIns="54862" rIns="109723" bIns="54862">
            <a:spAutoFit/>
          </a:bodyPr>
          <a:lstStyle/>
          <a:p>
            <a:pPr algn="ctr" defTabSz="914099" eaLnBrk="0" hangingPunct="0">
              <a:spcBef>
                <a:spcPct val="50000"/>
              </a:spcBef>
            </a:pPr>
            <a:r>
              <a:rPr lang="en-US" b="1" dirty="0" err="1" smtClean="0">
                <a:solidFill>
                  <a:srgbClr val="FFFF00"/>
                </a:solidFill>
                <a:latin typeface="Arial Narrow" pitchFamily="34" charset="0"/>
              </a:rPr>
              <a:t>Controlador</a:t>
            </a:r>
            <a:r>
              <a:rPr lang="en-US" b="1" dirty="0" smtClean="0">
                <a:solidFill>
                  <a:srgbClr val="FFFF00"/>
                </a:solidFill>
                <a:latin typeface="Arial Narrow" pitchFamily="34" charset="0"/>
              </a:rPr>
              <a:t> de </a:t>
            </a:r>
            <a:r>
              <a:rPr lang="en-US" b="1" dirty="0" err="1" smtClean="0">
                <a:solidFill>
                  <a:srgbClr val="FFFF00"/>
                </a:solidFill>
                <a:latin typeface="Arial Narrow" pitchFamily="34" charset="0"/>
              </a:rPr>
              <a:t>Dominio</a:t>
            </a:r>
            <a:endParaRPr lang="en-US" b="1" dirty="0">
              <a:solidFill>
                <a:srgbClr val="FFFF00"/>
              </a:solidFill>
              <a:latin typeface="Arial Narrow" pitchFamily="34" charset="0"/>
            </a:endParaRPr>
          </a:p>
        </p:txBody>
      </p:sp>
      <p:sp>
        <p:nvSpPr>
          <p:cNvPr id="70677" name="Text Box 21"/>
          <p:cNvSpPr txBox="1">
            <a:spLocks noChangeArrowheads="1"/>
          </p:cNvSpPr>
          <p:nvPr/>
        </p:nvSpPr>
        <p:spPr bwMode="auto">
          <a:xfrm>
            <a:off x="6810213" y="4775764"/>
            <a:ext cx="1905191" cy="664793"/>
          </a:xfrm>
          <a:prstGeom prst="rect">
            <a:avLst/>
          </a:prstGeom>
          <a:noFill/>
          <a:ln w="9525" algn="ctr">
            <a:noFill/>
            <a:miter lim="800000"/>
            <a:headEnd/>
            <a:tailEnd/>
          </a:ln>
          <a:effectLst/>
        </p:spPr>
        <p:txBody>
          <a:bodyPr lIns="109723" tIns="54862" rIns="109723" bIns="54862">
            <a:spAutoFit/>
          </a:bodyPr>
          <a:lstStyle/>
          <a:p>
            <a:pPr algn="ctr" defTabSz="914099" eaLnBrk="0" hangingPunct="0">
              <a:spcBef>
                <a:spcPct val="50000"/>
              </a:spcBef>
            </a:pPr>
            <a:r>
              <a:rPr lang="en-US" b="1" dirty="0" err="1" smtClean="0">
                <a:solidFill>
                  <a:srgbClr val="FFFF00"/>
                </a:solidFill>
                <a:latin typeface="Arial Narrow" pitchFamily="34" charset="0"/>
              </a:rPr>
              <a:t>Servidor</a:t>
            </a:r>
            <a:r>
              <a:rPr lang="en-US" b="1" dirty="0" smtClean="0">
                <a:solidFill>
                  <a:srgbClr val="FFFF00"/>
                </a:solidFill>
                <a:latin typeface="Arial Narrow" pitchFamily="34" charset="0"/>
              </a:rPr>
              <a:t> de </a:t>
            </a:r>
            <a:r>
              <a:rPr lang="en-US" b="1" dirty="0" err="1" smtClean="0">
                <a:solidFill>
                  <a:srgbClr val="FFFF00"/>
                </a:solidFill>
                <a:latin typeface="Arial Narrow" pitchFamily="34" charset="0"/>
              </a:rPr>
              <a:t>Buzones</a:t>
            </a:r>
            <a:r>
              <a:rPr lang="en-US" b="1" dirty="0" smtClean="0">
                <a:solidFill>
                  <a:srgbClr val="FFFF00"/>
                </a:solidFill>
                <a:latin typeface="Arial Narrow" pitchFamily="34" charset="0"/>
              </a:rPr>
              <a:t> </a:t>
            </a:r>
            <a:endParaRPr lang="en-US" b="1" dirty="0">
              <a:solidFill>
                <a:srgbClr val="FFFF00"/>
              </a:solidFill>
              <a:latin typeface="Arial Narrow" pitchFamily="34" charset="0"/>
            </a:endParaRPr>
          </a:p>
        </p:txBody>
      </p:sp>
      <p:sp>
        <p:nvSpPr>
          <p:cNvPr id="70678" name="Rectangle 22"/>
          <p:cNvSpPr>
            <a:spLocks noGrp="1" noChangeArrowheads="1"/>
          </p:cNvSpPr>
          <p:nvPr>
            <p:ph type="title"/>
          </p:nvPr>
        </p:nvSpPr>
        <p:spPr>
          <a:xfrm>
            <a:off x="214282" y="357166"/>
            <a:ext cx="8229600" cy="1143000"/>
          </a:xfrm>
        </p:spPr>
        <p:txBody>
          <a:bodyPr vert="horz" lIns="91440" tIns="45720" rIns="91440" bIns="45720" rtlCol="0" anchor="ctr">
            <a:normAutofit/>
          </a:bodyPr>
          <a:lstStyle/>
          <a:p>
            <a:pPr>
              <a:lnSpc>
                <a:spcPct val="85000"/>
              </a:lnSpc>
            </a:pPr>
            <a:r>
              <a:rPr lang="es-ES" sz="4000" b="1" noProof="0" dirty="0" smtClean="0">
                <a:sym typeface="Wingdings" pitchFamily="2" charset="2"/>
              </a:rPr>
              <a:t>ActiveSync con Exchange Server 2007</a:t>
            </a:r>
            <a:endParaRPr lang="es-ES" sz="4000" b="1" noProof="0" dirty="0">
              <a:sym typeface="Wingdings" pitchFamily="2" charset="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066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066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066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067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067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067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06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67" grpId="0" animBg="1"/>
      <p:bldP spid="70668" grpId="0" animBg="1"/>
      <p:bldP spid="70669" grpId="0" animBg="1"/>
      <p:bldP spid="70670" grpId="0" animBg="1"/>
      <p:bldP spid="70671" grpId="0" animBg="1"/>
      <p:bldP spid="70672" grpId="0" animBg="1"/>
      <p:bldP spid="70673"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1874" name="Picture 2"/>
          <p:cNvPicPr>
            <a:picLocks noChangeArrowheads="1"/>
          </p:cNvPicPr>
          <p:nvPr/>
        </p:nvPicPr>
        <p:blipFill>
          <a:blip r:embed="rId3" cstate="print"/>
          <a:srcRect/>
          <a:stretch>
            <a:fillRect/>
          </a:stretch>
        </p:blipFill>
        <p:spPr bwMode="auto">
          <a:xfrm>
            <a:off x="7802563" y="3619500"/>
            <a:ext cx="958850" cy="1044575"/>
          </a:xfrm>
          <a:prstGeom prst="rect">
            <a:avLst/>
          </a:prstGeom>
          <a:noFill/>
          <a:ln w="9525">
            <a:noFill/>
            <a:miter lim="800000"/>
            <a:headEnd/>
            <a:tailEnd/>
          </a:ln>
        </p:spPr>
      </p:pic>
      <p:pic>
        <p:nvPicPr>
          <p:cNvPr id="591876" name="Picture 4" descr="Arrow"/>
          <p:cNvPicPr>
            <a:picLocks noChangeAspect="1" noChangeArrowheads="1"/>
          </p:cNvPicPr>
          <p:nvPr/>
        </p:nvPicPr>
        <p:blipFill>
          <a:blip r:embed="rId4"/>
          <a:srcRect/>
          <a:stretch>
            <a:fillRect/>
          </a:stretch>
        </p:blipFill>
        <p:spPr bwMode="auto">
          <a:xfrm rot="-305304">
            <a:off x="1216025" y="3884613"/>
            <a:ext cx="6777038" cy="1893887"/>
          </a:xfrm>
          <a:prstGeom prst="rect">
            <a:avLst/>
          </a:prstGeom>
          <a:noFill/>
        </p:spPr>
      </p:pic>
      <p:pic>
        <p:nvPicPr>
          <p:cNvPr id="591877" name="Picture 5" descr="Arrow"/>
          <p:cNvPicPr>
            <a:picLocks noChangeAspect="1" noChangeArrowheads="1"/>
          </p:cNvPicPr>
          <p:nvPr/>
        </p:nvPicPr>
        <p:blipFill>
          <a:blip r:embed="rId5"/>
          <a:srcRect/>
          <a:stretch>
            <a:fillRect/>
          </a:stretch>
        </p:blipFill>
        <p:spPr bwMode="auto">
          <a:xfrm rot="-411325">
            <a:off x="1016000" y="1778000"/>
            <a:ext cx="6775450" cy="1895475"/>
          </a:xfrm>
          <a:prstGeom prst="rect">
            <a:avLst/>
          </a:prstGeom>
          <a:noFill/>
        </p:spPr>
      </p:pic>
      <p:pic>
        <p:nvPicPr>
          <p:cNvPr id="591878" name="Picture 6" descr="Circular Arrow"/>
          <p:cNvPicPr>
            <a:picLocks noChangeAspect="1" noChangeArrowheads="1"/>
          </p:cNvPicPr>
          <p:nvPr/>
        </p:nvPicPr>
        <p:blipFill>
          <a:blip r:embed="rId6"/>
          <a:srcRect/>
          <a:stretch>
            <a:fillRect/>
          </a:stretch>
        </p:blipFill>
        <p:spPr bwMode="auto">
          <a:xfrm>
            <a:off x="8013700" y="3386138"/>
            <a:ext cx="928688" cy="908050"/>
          </a:xfrm>
          <a:prstGeom prst="rect">
            <a:avLst/>
          </a:prstGeom>
          <a:noFill/>
        </p:spPr>
      </p:pic>
      <p:pic>
        <p:nvPicPr>
          <p:cNvPr id="591879" name="Picture 7" descr="Server Exchange"/>
          <p:cNvPicPr>
            <a:picLocks noChangeAspect="1" noChangeArrowheads="1"/>
          </p:cNvPicPr>
          <p:nvPr/>
        </p:nvPicPr>
        <p:blipFill>
          <a:blip r:embed="rId7"/>
          <a:srcRect/>
          <a:stretch>
            <a:fillRect/>
          </a:stretch>
        </p:blipFill>
        <p:spPr bwMode="auto">
          <a:xfrm>
            <a:off x="7510463" y="2073275"/>
            <a:ext cx="1039812" cy="1489075"/>
          </a:xfrm>
          <a:prstGeom prst="rect">
            <a:avLst/>
          </a:prstGeom>
          <a:noFill/>
        </p:spPr>
      </p:pic>
      <p:pic>
        <p:nvPicPr>
          <p:cNvPr id="591880" name="Picture 8" descr="Green Box"/>
          <p:cNvPicPr>
            <a:picLocks noChangeAspect="1" noChangeArrowheads="1"/>
          </p:cNvPicPr>
          <p:nvPr/>
        </p:nvPicPr>
        <p:blipFill>
          <a:blip r:embed="rId8"/>
          <a:srcRect/>
          <a:stretch>
            <a:fillRect/>
          </a:stretch>
        </p:blipFill>
        <p:spPr bwMode="auto">
          <a:xfrm>
            <a:off x="3397250" y="4984750"/>
            <a:ext cx="2894013" cy="885825"/>
          </a:xfrm>
          <a:prstGeom prst="rect">
            <a:avLst/>
          </a:prstGeom>
          <a:noFill/>
        </p:spPr>
      </p:pic>
      <p:sp>
        <p:nvSpPr>
          <p:cNvPr id="591881" name="Text Box 9"/>
          <p:cNvSpPr txBox="1">
            <a:spLocks noChangeArrowheads="1"/>
          </p:cNvSpPr>
          <p:nvPr/>
        </p:nvSpPr>
        <p:spPr bwMode="auto">
          <a:xfrm>
            <a:off x="3824288" y="5110163"/>
            <a:ext cx="2312987" cy="668337"/>
          </a:xfrm>
          <a:prstGeom prst="rect">
            <a:avLst/>
          </a:prstGeom>
          <a:noFill/>
          <a:ln w="12700">
            <a:noFill/>
            <a:miter lim="800000"/>
            <a:headEnd/>
            <a:tailEnd/>
          </a:ln>
          <a:effectLst/>
        </p:spPr>
        <p:txBody>
          <a:bodyPr>
            <a:spAutoFit/>
          </a:bodyPr>
          <a:lstStyle/>
          <a:p>
            <a:pPr algn="l" eaLnBrk="1" hangingPunct="1">
              <a:lnSpc>
                <a:spcPct val="90000"/>
              </a:lnSpc>
            </a:pPr>
            <a:r>
              <a:rPr lang="es-ES" sz="1400" b="0" dirty="0">
                <a:solidFill>
                  <a:schemeClr val="bg2"/>
                </a:solidFill>
              </a:rPr>
              <a:t>3. </a:t>
            </a:r>
            <a:r>
              <a:rPr lang="es-ES" sz="1400" b="0" dirty="0" smtClean="0">
                <a:solidFill>
                  <a:schemeClr val="bg2"/>
                </a:solidFill>
              </a:rPr>
              <a:t>Exchange transmite </a:t>
            </a:r>
            <a:r>
              <a:rPr lang="es-ES" sz="1400" b="0" dirty="0">
                <a:solidFill>
                  <a:schemeClr val="bg2"/>
                </a:solidFill>
              </a:rPr>
              <a:t>los cambios requeridos al dispositivo</a:t>
            </a:r>
          </a:p>
        </p:txBody>
      </p:sp>
      <p:pic>
        <p:nvPicPr>
          <p:cNvPr id="591882" name="Picture 10" descr="Green Box"/>
          <p:cNvPicPr>
            <a:picLocks noChangeAspect="1" noChangeArrowheads="1"/>
          </p:cNvPicPr>
          <p:nvPr/>
        </p:nvPicPr>
        <p:blipFill>
          <a:blip r:embed="rId8"/>
          <a:srcRect/>
          <a:stretch>
            <a:fillRect/>
          </a:stretch>
        </p:blipFill>
        <p:spPr bwMode="auto">
          <a:xfrm>
            <a:off x="3390900" y="1674813"/>
            <a:ext cx="2895600" cy="844550"/>
          </a:xfrm>
          <a:prstGeom prst="rect">
            <a:avLst/>
          </a:prstGeom>
          <a:noFill/>
        </p:spPr>
      </p:pic>
      <p:sp>
        <p:nvSpPr>
          <p:cNvPr id="591883" name="Text Box 11"/>
          <p:cNvSpPr txBox="1">
            <a:spLocks noChangeArrowheads="1"/>
          </p:cNvSpPr>
          <p:nvPr/>
        </p:nvSpPr>
        <p:spPr bwMode="auto">
          <a:xfrm>
            <a:off x="3756025" y="1752600"/>
            <a:ext cx="2217738" cy="668338"/>
          </a:xfrm>
          <a:prstGeom prst="rect">
            <a:avLst/>
          </a:prstGeom>
          <a:noFill/>
          <a:ln w="12700">
            <a:noFill/>
            <a:miter lim="800000"/>
            <a:headEnd/>
            <a:tailEnd/>
          </a:ln>
          <a:effectLst/>
        </p:spPr>
        <p:txBody>
          <a:bodyPr>
            <a:spAutoFit/>
          </a:bodyPr>
          <a:lstStyle/>
          <a:p>
            <a:pPr algn="l" eaLnBrk="1" hangingPunct="1">
              <a:lnSpc>
                <a:spcPct val="90000"/>
              </a:lnSpc>
            </a:pPr>
            <a:r>
              <a:rPr lang="es-ES" sz="1400" b="0">
                <a:solidFill>
                  <a:schemeClr val="bg2"/>
                </a:solidFill>
              </a:rPr>
              <a:t>1. El dispositivo mantiene una petición HTTP abierta con el servidor</a:t>
            </a:r>
          </a:p>
        </p:txBody>
      </p:sp>
      <p:pic>
        <p:nvPicPr>
          <p:cNvPr id="591884" name="Picture 12" descr="Green Box"/>
          <p:cNvPicPr>
            <a:picLocks noChangeAspect="1" noChangeArrowheads="1"/>
          </p:cNvPicPr>
          <p:nvPr/>
        </p:nvPicPr>
        <p:blipFill>
          <a:blip r:embed="rId8"/>
          <a:srcRect/>
          <a:stretch>
            <a:fillRect/>
          </a:stretch>
        </p:blipFill>
        <p:spPr bwMode="auto">
          <a:xfrm>
            <a:off x="5240338" y="3338513"/>
            <a:ext cx="3014662" cy="1149350"/>
          </a:xfrm>
          <a:prstGeom prst="rect">
            <a:avLst/>
          </a:prstGeom>
          <a:noFill/>
        </p:spPr>
      </p:pic>
      <p:sp>
        <p:nvSpPr>
          <p:cNvPr id="591885" name="Text Box 13"/>
          <p:cNvSpPr txBox="1">
            <a:spLocks noChangeArrowheads="1"/>
          </p:cNvSpPr>
          <p:nvPr/>
        </p:nvSpPr>
        <p:spPr bwMode="auto">
          <a:xfrm>
            <a:off x="5683250" y="3489325"/>
            <a:ext cx="2197100" cy="860425"/>
          </a:xfrm>
          <a:prstGeom prst="rect">
            <a:avLst/>
          </a:prstGeom>
          <a:noFill/>
          <a:ln w="12700">
            <a:noFill/>
            <a:miter lim="800000"/>
            <a:headEnd/>
            <a:tailEnd/>
          </a:ln>
          <a:effectLst/>
        </p:spPr>
        <p:txBody>
          <a:bodyPr>
            <a:spAutoFit/>
          </a:bodyPr>
          <a:lstStyle/>
          <a:p>
            <a:pPr algn="l" eaLnBrk="1" hangingPunct="1">
              <a:lnSpc>
                <a:spcPct val="90000"/>
              </a:lnSpc>
            </a:pPr>
            <a:r>
              <a:rPr lang="es-ES" sz="1400" b="0" dirty="0">
                <a:solidFill>
                  <a:schemeClr val="bg2"/>
                </a:solidFill>
              </a:rPr>
              <a:t>2. Exchange </a:t>
            </a:r>
            <a:r>
              <a:rPr lang="es-ES" sz="1400" b="0" dirty="0" smtClean="0">
                <a:solidFill>
                  <a:schemeClr val="bg2"/>
                </a:solidFill>
              </a:rPr>
              <a:t> </a:t>
            </a:r>
            <a:r>
              <a:rPr lang="es-ES" sz="1400" b="0" dirty="0">
                <a:solidFill>
                  <a:schemeClr val="bg2"/>
                </a:solidFill>
              </a:rPr>
              <a:t>mantiene la petición abierta para el reparto de los cambios en el buzón</a:t>
            </a:r>
          </a:p>
        </p:txBody>
      </p:sp>
      <p:pic>
        <p:nvPicPr>
          <p:cNvPr id="591886" name="Picture 14" descr="Green Box"/>
          <p:cNvPicPr>
            <a:picLocks noChangeAspect="1" noChangeArrowheads="1"/>
          </p:cNvPicPr>
          <p:nvPr/>
        </p:nvPicPr>
        <p:blipFill>
          <a:blip r:embed="rId8"/>
          <a:srcRect/>
          <a:stretch>
            <a:fillRect/>
          </a:stretch>
        </p:blipFill>
        <p:spPr bwMode="auto">
          <a:xfrm>
            <a:off x="1677988" y="3333750"/>
            <a:ext cx="2847975" cy="1176338"/>
          </a:xfrm>
          <a:prstGeom prst="rect">
            <a:avLst/>
          </a:prstGeom>
          <a:noFill/>
        </p:spPr>
      </p:pic>
      <p:sp>
        <p:nvSpPr>
          <p:cNvPr id="591887" name="Text Box 15"/>
          <p:cNvSpPr txBox="1">
            <a:spLocks noChangeArrowheads="1"/>
          </p:cNvSpPr>
          <p:nvPr/>
        </p:nvSpPr>
        <p:spPr bwMode="auto">
          <a:xfrm>
            <a:off x="2005013" y="3481388"/>
            <a:ext cx="2162175" cy="860425"/>
          </a:xfrm>
          <a:prstGeom prst="rect">
            <a:avLst/>
          </a:prstGeom>
          <a:noFill/>
          <a:ln w="12700">
            <a:noFill/>
            <a:miter lim="800000"/>
            <a:headEnd/>
            <a:tailEnd/>
          </a:ln>
          <a:effectLst/>
        </p:spPr>
        <p:txBody>
          <a:bodyPr>
            <a:spAutoFit/>
          </a:bodyPr>
          <a:lstStyle/>
          <a:p>
            <a:pPr algn="l" eaLnBrk="1" hangingPunct="1">
              <a:lnSpc>
                <a:spcPct val="90000"/>
              </a:lnSpc>
            </a:pPr>
            <a:r>
              <a:rPr lang="es-ES" sz="1400" b="0">
                <a:solidFill>
                  <a:schemeClr val="bg2"/>
                </a:solidFill>
              </a:rPr>
              <a:t>4. El dispositivo recibe los cambios del servidor y mantiene actualizado Outlook Mobile</a:t>
            </a:r>
          </a:p>
        </p:txBody>
      </p:sp>
      <p:sp>
        <p:nvSpPr>
          <p:cNvPr id="591888" name="Text Box 16"/>
          <p:cNvSpPr txBox="1">
            <a:spLocks noChangeArrowheads="1"/>
          </p:cNvSpPr>
          <p:nvPr/>
        </p:nvSpPr>
        <p:spPr bwMode="auto">
          <a:xfrm>
            <a:off x="422275" y="4764297"/>
            <a:ext cx="1760538" cy="338554"/>
          </a:xfrm>
          <a:prstGeom prst="rect">
            <a:avLst/>
          </a:prstGeom>
          <a:noFill/>
          <a:ln w="12700">
            <a:noFill/>
            <a:miter lim="800000"/>
            <a:headEnd/>
            <a:tailEnd/>
          </a:ln>
          <a:effectLst/>
        </p:spPr>
        <p:txBody>
          <a:bodyPr>
            <a:spAutoFit/>
          </a:bodyPr>
          <a:lstStyle/>
          <a:p>
            <a:pPr algn="l" eaLnBrk="1" hangingPunct="1">
              <a:lnSpc>
                <a:spcPct val="100000"/>
              </a:lnSpc>
              <a:spcBef>
                <a:spcPct val="50000"/>
              </a:spcBef>
            </a:pPr>
            <a:r>
              <a:rPr lang="es-ES" sz="1600" b="1" i="1" dirty="0" smtClean="0"/>
              <a:t>Windows Mobile 6</a:t>
            </a:r>
            <a:endParaRPr lang="es-ES" sz="1600" b="1" i="1" dirty="0"/>
          </a:p>
        </p:txBody>
      </p:sp>
      <p:sp>
        <p:nvSpPr>
          <p:cNvPr id="591889" name="Text Box 17"/>
          <p:cNvSpPr txBox="1">
            <a:spLocks noChangeArrowheads="1"/>
          </p:cNvSpPr>
          <p:nvPr/>
        </p:nvSpPr>
        <p:spPr bwMode="auto">
          <a:xfrm>
            <a:off x="6878669" y="1590248"/>
            <a:ext cx="2193925" cy="338554"/>
          </a:xfrm>
          <a:prstGeom prst="rect">
            <a:avLst/>
          </a:prstGeom>
          <a:noFill/>
          <a:ln w="12700">
            <a:noFill/>
            <a:miter lim="800000"/>
            <a:headEnd/>
            <a:tailEnd/>
          </a:ln>
          <a:effectLst/>
        </p:spPr>
        <p:txBody>
          <a:bodyPr wrap="square">
            <a:spAutoFit/>
          </a:bodyPr>
          <a:lstStyle/>
          <a:p>
            <a:pPr algn="l" eaLnBrk="1" hangingPunct="1">
              <a:lnSpc>
                <a:spcPct val="100000"/>
              </a:lnSpc>
              <a:spcBef>
                <a:spcPct val="50000"/>
              </a:spcBef>
            </a:pPr>
            <a:r>
              <a:rPr lang="es-ES" sz="1600" b="1" i="1" dirty="0" smtClean="0"/>
              <a:t>Exchange Server 2007</a:t>
            </a:r>
            <a:endParaRPr lang="es-ES" sz="1600" b="1" i="1" dirty="0"/>
          </a:p>
        </p:txBody>
      </p:sp>
      <p:sp>
        <p:nvSpPr>
          <p:cNvPr id="591890" name="Rectangle 18"/>
          <p:cNvSpPr>
            <a:spLocks noGrp="1" noChangeArrowheads="1"/>
          </p:cNvSpPr>
          <p:nvPr>
            <p:ph type="title"/>
          </p:nvPr>
        </p:nvSpPr>
        <p:spPr>
          <a:noFill/>
          <a:ln/>
        </p:spPr>
        <p:txBody>
          <a:bodyPr>
            <a:normAutofit/>
          </a:bodyPr>
          <a:lstStyle/>
          <a:p>
            <a:r>
              <a:rPr lang="es-ES" sz="4000" b="1" noProof="0" dirty="0"/>
              <a:t>Cómo funciona </a:t>
            </a:r>
            <a:r>
              <a:rPr lang="es-ES" sz="4000" b="1" noProof="0" dirty="0" err="1"/>
              <a:t>Direct</a:t>
            </a:r>
            <a:r>
              <a:rPr lang="es-ES" sz="4000" b="1" noProof="0" dirty="0"/>
              <a:t> </a:t>
            </a:r>
            <a:r>
              <a:rPr lang="es-ES" sz="4000" b="1" noProof="0" dirty="0" err="1"/>
              <a:t>Push</a:t>
            </a:r>
            <a:endParaRPr lang="es-ES" sz="4000" b="1" noProof="0" dirty="0"/>
          </a:p>
        </p:txBody>
      </p:sp>
      <p:pic>
        <p:nvPicPr>
          <p:cNvPr id="6146" name="Picture 2" descr="C:\Users\davidce\Pictures\TyTNII.jpg"/>
          <p:cNvPicPr>
            <a:picLocks noChangeAspect="1" noChangeArrowheads="1"/>
          </p:cNvPicPr>
          <p:nvPr/>
        </p:nvPicPr>
        <p:blipFill>
          <a:blip r:embed="rId9"/>
          <a:srcRect/>
          <a:stretch>
            <a:fillRect/>
          </a:stretch>
        </p:blipFill>
        <p:spPr bwMode="auto">
          <a:xfrm>
            <a:off x="849045" y="3357562"/>
            <a:ext cx="793997" cy="1309686"/>
          </a:xfrm>
          <a:prstGeom prst="rect">
            <a:avLst/>
          </a:prstGeom>
          <a:noFill/>
        </p:spPr>
      </p:pic>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457200" y="274638"/>
            <a:ext cx="7758138" cy="1143000"/>
          </a:xfrm>
        </p:spPr>
        <p:txBody>
          <a:bodyPr vert="horz" lIns="91440" tIns="45720" rIns="91440" bIns="45720" rtlCol="0" anchor="ctr">
            <a:normAutofit/>
          </a:bodyPr>
          <a:lstStyle/>
          <a:p>
            <a:pPr>
              <a:lnSpc>
                <a:spcPct val="85000"/>
              </a:lnSpc>
            </a:pPr>
            <a:r>
              <a:rPr lang="es-ES" sz="4000" b="1" noProof="0" smtClean="0">
                <a:sym typeface="Wingdings" pitchFamily="2" charset="2"/>
              </a:rPr>
              <a:t>Securización de Dispositivos mediante Políticas</a:t>
            </a:r>
            <a:endParaRPr lang="es-ES" sz="4000" b="1" noProof="0">
              <a:sym typeface="Wingdings" pitchFamily="2" charset="2"/>
            </a:endParaRPr>
          </a:p>
        </p:txBody>
      </p:sp>
      <p:sp>
        <p:nvSpPr>
          <p:cNvPr id="76803" name="Rectangle 3"/>
          <p:cNvSpPr>
            <a:spLocks noGrp="1" noChangeArrowheads="1"/>
          </p:cNvSpPr>
          <p:nvPr>
            <p:ph idx="1"/>
          </p:nvPr>
        </p:nvSpPr>
        <p:spPr/>
        <p:txBody>
          <a:bodyPr>
            <a:normAutofit fontScale="92500"/>
          </a:bodyPr>
          <a:lstStyle/>
          <a:p>
            <a:pPr>
              <a:lnSpc>
                <a:spcPct val="100000"/>
              </a:lnSpc>
            </a:pPr>
            <a:r>
              <a:rPr lang="es-ES" sz="2600" noProof="0" dirty="0" smtClean="0"/>
              <a:t>Gestión y aplicación remota de políticas corporativas</a:t>
            </a:r>
          </a:p>
          <a:p>
            <a:pPr lvl="1"/>
            <a:r>
              <a:rPr lang="es-ES" sz="2200" noProof="0" dirty="0" smtClean="0"/>
              <a:t>Forzado de contraseña PIN </a:t>
            </a:r>
          </a:p>
          <a:p>
            <a:pPr lvl="1"/>
            <a:r>
              <a:rPr lang="es-ES" sz="2200" noProof="0" dirty="0" smtClean="0"/>
              <a:t>Bloqueo del dispositivo después de un cierto periodo de inactividad   </a:t>
            </a:r>
          </a:p>
          <a:p>
            <a:pPr lvl="1"/>
            <a:r>
              <a:rPr lang="es-ES" sz="2200" noProof="0" dirty="0" smtClean="0"/>
              <a:t>Borrado del dispositivo después de un cierto numero de intentos fallidos de </a:t>
            </a:r>
            <a:r>
              <a:rPr lang="es-ES" sz="2200" noProof="0" dirty="0" err="1" smtClean="0"/>
              <a:t>logon</a:t>
            </a:r>
            <a:r>
              <a:rPr lang="es-ES" sz="2200" noProof="0" dirty="0" smtClean="0"/>
              <a:t>  </a:t>
            </a:r>
          </a:p>
          <a:p>
            <a:pPr lvl="1"/>
            <a:r>
              <a:rPr lang="es-ES" sz="2200" noProof="0" dirty="0" smtClean="0"/>
              <a:t>Enviar peticiones de aprovisionamiento de políticas a los dispositivos</a:t>
            </a:r>
          </a:p>
          <a:p>
            <a:r>
              <a:rPr lang="es-ES" sz="2600" noProof="0" dirty="0" smtClean="0"/>
              <a:t>Opciones para aplicar las políticas de seguridad</a:t>
            </a:r>
          </a:p>
          <a:p>
            <a:pPr lvl="1"/>
            <a:r>
              <a:rPr lang="es-ES" sz="2200" noProof="0" dirty="0" smtClean="0"/>
              <a:t>Solamente los dispositivos que las han aplicado pueden sincronizar</a:t>
            </a:r>
          </a:p>
          <a:p>
            <a:pPr lvl="1"/>
            <a:r>
              <a:rPr lang="es-ES" sz="2200" noProof="0" dirty="0" smtClean="0"/>
              <a:t>Los dispositivos antiguos que no soporten las políticas pueden o no sincronizar</a:t>
            </a:r>
          </a:p>
          <a:p>
            <a:pPr lvl="1"/>
            <a:r>
              <a:rPr lang="es-ES" sz="2200" noProof="0" dirty="0" smtClean="0"/>
              <a:t>Listas de excepciones para usuarios específicos</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l"/>
            <a:r>
              <a:rPr lang="es-ES_tradnl" dirty="0" smtClean="0"/>
              <a:t>Fundamentos</a:t>
            </a:r>
            <a:endParaRPr lang="es-ES" dirty="0"/>
          </a:p>
        </p:txBody>
      </p:sp>
      <p:pic>
        <p:nvPicPr>
          <p:cNvPr id="3" name="Picture 6" descr="02"/>
          <p:cNvPicPr>
            <a:picLocks noChangeAspect="1" noChangeArrowheads="1" noCrop="1"/>
          </p:cNvPicPr>
          <p:nvPr/>
        </p:nvPicPr>
        <p:blipFill>
          <a:blip r:embed="rId3"/>
          <a:srcRect/>
          <a:stretch>
            <a:fillRect/>
          </a:stretch>
        </p:blipFill>
        <p:spPr bwMode="auto">
          <a:xfrm>
            <a:off x="2576520" y="1628775"/>
            <a:ext cx="3067050" cy="4295775"/>
          </a:xfrm>
          <a:prstGeom prst="rect">
            <a:avLst/>
          </a:prstGeom>
          <a:noFill/>
          <a:ln w="9525">
            <a:solidFill>
              <a:schemeClr val="tx1">
                <a:alpha val="49000"/>
              </a:schemeClr>
            </a:solidFill>
            <a:miter lim="800000"/>
            <a:headEnd/>
            <a:tailEnd/>
          </a:ln>
        </p:spPr>
      </p:pic>
      <p:pic>
        <p:nvPicPr>
          <p:cNvPr id="5" name="Picture 7" descr="02"/>
          <p:cNvPicPr>
            <a:picLocks noChangeAspect="1" noChangeArrowheads="1" noCrop="1"/>
          </p:cNvPicPr>
          <p:nvPr/>
        </p:nvPicPr>
        <p:blipFill>
          <a:blip r:embed="rId4"/>
          <a:srcRect/>
          <a:stretch>
            <a:fillRect/>
          </a:stretch>
        </p:blipFill>
        <p:spPr bwMode="auto">
          <a:xfrm>
            <a:off x="5791230" y="1628775"/>
            <a:ext cx="3067050" cy="4295775"/>
          </a:xfrm>
          <a:prstGeom prst="rect">
            <a:avLst/>
          </a:prstGeom>
          <a:noFill/>
          <a:ln w="9525">
            <a:solidFill>
              <a:schemeClr val="tx1">
                <a:alpha val="49000"/>
              </a:schemeClr>
            </a:solidFill>
            <a:miter lim="800000"/>
            <a:headEnd/>
            <a:tailEnd/>
          </a:ln>
        </p:spPr>
      </p:pic>
      <p:pic>
        <p:nvPicPr>
          <p:cNvPr id="6" name="Picture 8" descr="02"/>
          <p:cNvPicPr>
            <a:picLocks noChangeAspect="1" noChangeArrowheads="1"/>
          </p:cNvPicPr>
          <p:nvPr/>
        </p:nvPicPr>
        <p:blipFill>
          <a:blip r:embed="rId5"/>
          <a:srcRect/>
          <a:stretch>
            <a:fillRect/>
          </a:stretch>
        </p:blipFill>
        <p:spPr bwMode="auto">
          <a:xfrm>
            <a:off x="357158" y="1628775"/>
            <a:ext cx="2087563" cy="4308475"/>
          </a:xfrm>
          <a:prstGeom prst="rect">
            <a:avLst/>
          </a:prstGeom>
          <a:noFill/>
          <a:ln w="9525">
            <a:solidFill>
              <a:schemeClr val="tx1">
                <a:alpha val="49000"/>
              </a:schemeClr>
            </a:solidFill>
            <a:miter lim="800000"/>
            <a:headEnd/>
            <a:tailEnd/>
          </a:ln>
        </p:spPr>
      </p:pic>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1698" name="Rectangle 2"/>
          <p:cNvSpPr>
            <a:spLocks noGrp="1" noChangeArrowheads="1"/>
          </p:cNvSpPr>
          <p:nvPr>
            <p:ph type="title"/>
          </p:nvPr>
        </p:nvSpPr>
        <p:spPr>
          <a:xfrm>
            <a:off x="428596" y="71414"/>
            <a:ext cx="8229600" cy="1143000"/>
          </a:xfrm>
          <a:noFill/>
          <a:ln/>
        </p:spPr>
        <p:txBody>
          <a:bodyPr/>
          <a:lstStyle/>
          <a:p>
            <a:r>
              <a:rPr lang="es-ES" b="1" noProof="0"/>
              <a:t>Seguridad en entornos Móviles</a:t>
            </a:r>
          </a:p>
        </p:txBody>
      </p:sp>
      <p:graphicFrame>
        <p:nvGraphicFramePr>
          <p:cNvPr id="541700" name="Object 4"/>
          <p:cNvGraphicFramePr>
            <a:graphicFrameLocks noChangeAspect="1"/>
          </p:cNvGraphicFramePr>
          <p:nvPr>
            <p:ph idx="4294967295"/>
          </p:nvPr>
        </p:nvGraphicFramePr>
        <p:xfrm>
          <a:off x="928662" y="1336688"/>
          <a:ext cx="7620000" cy="3878262"/>
        </p:xfrm>
        <a:graphic>
          <a:graphicData uri="http://schemas.openxmlformats.org/presentationml/2006/ole">
            <p:oleObj spid="_x0000_s5122" name="Visio" r:id="rId4" imgW="8453148" imgH="4301889" progId="Visio.Drawing.11">
              <p:embed/>
            </p:oleObj>
          </a:graphicData>
        </a:graphic>
      </p:graphicFrame>
      <p:sp>
        <p:nvSpPr>
          <p:cNvPr id="541699" name="Rectangle 3"/>
          <p:cNvSpPr>
            <a:spLocks noChangeArrowheads="1"/>
          </p:cNvSpPr>
          <p:nvPr/>
        </p:nvSpPr>
        <p:spPr bwMode="auto">
          <a:xfrm>
            <a:off x="304800" y="5286388"/>
            <a:ext cx="5181600" cy="1007072"/>
          </a:xfrm>
          <a:prstGeom prst="rect">
            <a:avLst/>
          </a:prstGeom>
          <a:noFill/>
          <a:ln w="9525" algn="ctr">
            <a:noFill/>
            <a:miter lim="800000"/>
            <a:headEnd/>
            <a:tailEnd/>
          </a:ln>
          <a:effectLst/>
        </p:spPr>
        <p:txBody>
          <a:bodyPr lIns="92075" tIns="46038" rIns="92075" bIns="46038">
            <a:spAutoFit/>
          </a:bodyPr>
          <a:lstStyle/>
          <a:p>
            <a:pPr marL="342900" indent="-342900" algn="l" defTabSz="-13873163" eaLnBrk="1" hangingPunct="1">
              <a:lnSpc>
                <a:spcPct val="90000"/>
              </a:lnSpc>
              <a:spcBef>
                <a:spcPct val="30000"/>
              </a:spcBef>
              <a:buClr>
                <a:schemeClr val="tx2"/>
              </a:buClr>
              <a:buSzPct val="85000"/>
              <a:buFont typeface="Wingdings 2" pitchFamily="18" charset="2"/>
              <a:buBlip>
                <a:blip r:embed="rId5"/>
              </a:buBlip>
            </a:pPr>
            <a:r>
              <a:rPr lang="es-ES" b="0" dirty="0">
                <a:latin typeface="Segoe Semibold" pitchFamily="34" charset="0"/>
              </a:rPr>
              <a:t>PIN/Contraseña en el encendido</a:t>
            </a:r>
          </a:p>
          <a:p>
            <a:pPr marL="342900" indent="-342900" algn="l" defTabSz="-13873163" eaLnBrk="1" hangingPunct="1">
              <a:lnSpc>
                <a:spcPct val="90000"/>
              </a:lnSpc>
              <a:spcBef>
                <a:spcPct val="30000"/>
              </a:spcBef>
              <a:buClr>
                <a:schemeClr val="tx2"/>
              </a:buClr>
              <a:buSzPct val="85000"/>
              <a:buFont typeface="Wingdings 2" pitchFamily="18" charset="2"/>
              <a:buBlip>
                <a:blip r:embed="rId5"/>
              </a:buBlip>
            </a:pPr>
            <a:r>
              <a:rPr lang="es-ES" b="0" dirty="0" smtClean="0">
                <a:latin typeface="Segoe Semibold" pitchFamily="34" charset="0"/>
              </a:rPr>
              <a:t>DPAPI /AES para cifrado</a:t>
            </a:r>
            <a:endParaRPr lang="es-ES" b="0" dirty="0">
              <a:latin typeface="Segoe Semibold" pitchFamily="34" charset="0"/>
            </a:endParaRPr>
          </a:p>
          <a:p>
            <a:pPr marL="342900" indent="-342900" algn="l" defTabSz="-13873163" eaLnBrk="1" hangingPunct="1">
              <a:lnSpc>
                <a:spcPct val="90000"/>
              </a:lnSpc>
              <a:spcBef>
                <a:spcPct val="30000"/>
              </a:spcBef>
              <a:buClr>
                <a:schemeClr val="tx2"/>
              </a:buClr>
              <a:buSzPct val="85000"/>
              <a:buFont typeface="Wingdings 2" pitchFamily="18" charset="2"/>
              <a:buBlip>
                <a:blip r:embed="rId5"/>
              </a:buBlip>
            </a:pPr>
            <a:r>
              <a:rPr lang="es-ES" b="0" dirty="0">
                <a:latin typeface="Segoe Semibold" pitchFamily="34" charset="0"/>
              </a:rPr>
              <a:t>Certificados Digitales</a:t>
            </a:r>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457200" y="274638"/>
            <a:ext cx="7686700" cy="1143000"/>
          </a:xfrm>
        </p:spPr>
        <p:txBody>
          <a:bodyPr vert="horz" lIns="91440" tIns="45720" rIns="91440" bIns="45720" rtlCol="0" anchor="ctr">
            <a:normAutofit/>
          </a:bodyPr>
          <a:lstStyle/>
          <a:p>
            <a:pPr>
              <a:lnSpc>
                <a:spcPct val="85000"/>
              </a:lnSpc>
            </a:pPr>
            <a:r>
              <a:rPr lang="es-ES" sz="4000" b="1" noProof="0" smtClean="0">
                <a:sym typeface="Wingdings" pitchFamily="2" charset="2"/>
              </a:rPr>
              <a:t>Funcionamiento del Borrado Remoto</a:t>
            </a:r>
            <a:endParaRPr lang="es-ES" sz="4000" b="1" noProof="0">
              <a:sym typeface="Wingdings" pitchFamily="2" charset="2"/>
            </a:endParaRPr>
          </a:p>
        </p:txBody>
      </p:sp>
      <p:sp>
        <p:nvSpPr>
          <p:cNvPr id="78851" name="Rectangle 3"/>
          <p:cNvSpPr>
            <a:spLocks noGrp="1" noChangeArrowheads="1"/>
          </p:cNvSpPr>
          <p:nvPr>
            <p:ph idx="1"/>
          </p:nvPr>
        </p:nvSpPr>
        <p:spPr>
          <a:xfrm>
            <a:off x="457200" y="1760557"/>
            <a:ext cx="8229600" cy="3954459"/>
          </a:xfrm>
        </p:spPr>
        <p:txBody>
          <a:bodyPr>
            <a:noAutofit/>
          </a:bodyPr>
          <a:lstStyle/>
          <a:p>
            <a:pPr marL="317487" indent="-317487" defTabSz="761970">
              <a:lnSpc>
                <a:spcPct val="75000"/>
              </a:lnSpc>
            </a:pPr>
            <a:r>
              <a:rPr lang="es-ES" noProof="0" smtClean="0"/>
              <a:t>El administrador o el propio usuario a través de OWA, envían una peticion de borrado a un dispositivo específico</a:t>
            </a:r>
          </a:p>
          <a:p>
            <a:pPr marL="317487" indent="-317487" defTabSz="761970">
              <a:lnSpc>
                <a:spcPct val="75000"/>
              </a:lnSpc>
            </a:pPr>
            <a:r>
              <a:rPr lang="es-ES" noProof="0" smtClean="0"/>
              <a:t>El Servidor envía la orden de borrado la siguiente vez que el dispositivo se conecta a Exchange</a:t>
            </a:r>
          </a:p>
          <a:p>
            <a:pPr marL="317487" indent="-317487" defTabSz="761970">
              <a:lnSpc>
                <a:spcPct val="75000"/>
              </a:lnSpc>
            </a:pPr>
            <a:r>
              <a:rPr lang="es-ES" noProof="0" smtClean="0"/>
              <a:t>El dispositivo confirma la recepción del comando</a:t>
            </a:r>
          </a:p>
          <a:p>
            <a:pPr marL="317487" indent="-317487" defTabSz="761970">
              <a:lnSpc>
                <a:spcPct val="75000"/>
              </a:lnSpc>
            </a:pPr>
            <a:r>
              <a:rPr lang="es-ES" noProof="0" smtClean="0"/>
              <a:t>El dispostivo borra la información</a:t>
            </a:r>
          </a:p>
          <a:p>
            <a:pPr marL="317487" indent="-317487" defTabSz="761970">
              <a:lnSpc>
                <a:spcPct val="75000"/>
              </a:lnSpc>
            </a:pPr>
            <a:endParaRPr lang="es-ES" noProof="0" smtClean="0"/>
          </a:p>
        </p:txBody>
      </p:sp>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8" name="Rectangle 6"/>
          <p:cNvSpPr>
            <a:spLocks noGrp="1" noChangeArrowheads="1"/>
          </p:cNvSpPr>
          <p:nvPr>
            <p:ph type="title"/>
          </p:nvPr>
        </p:nvSpPr>
        <p:spPr>
          <a:noFill/>
          <a:ln/>
        </p:spPr>
        <p:txBody>
          <a:bodyPr>
            <a:normAutofit/>
          </a:bodyPr>
          <a:lstStyle/>
          <a:p>
            <a:r>
              <a:rPr lang="es-ES" sz="4800" b="1" noProof="0" smtClean="0"/>
              <a:t>Cifrado</a:t>
            </a:r>
            <a:endParaRPr lang="es-ES" sz="4800" b="1" noProof="0"/>
          </a:p>
        </p:txBody>
      </p:sp>
      <p:sp>
        <p:nvSpPr>
          <p:cNvPr id="13319" name="Rectangle 7"/>
          <p:cNvSpPr>
            <a:spLocks noGrp="1" noChangeArrowheads="1"/>
          </p:cNvSpPr>
          <p:nvPr>
            <p:ph idx="1"/>
          </p:nvPr>
        </p:nvSpPr>
        <p:spPr>
          <a:noFill/>
          <a:ln/>
        </p:spPr>
        <p:txBody>
          <a:bodyPr>
            <a:normAutofit/>
          </a:bodyPr>
          <a:lstStyle/>
          <a:p>
            <a:pPr marL="0" indent="0">
              <a:buFont typeface="Wingdings 2" pitchFamily="18" charset="2"/>
              <a:buNone/>
            </a:pPr>
            <a:r>
              <a:rPr lang="es-ES" noProof="0" smtClean="0">
                <a:solidFill>
                  <a:schemeClr val="accent1"/>
                </a:solidFill>
              </a:rPr>
              <a:t>Problema</a:t>
            </a:r>
            <a:endParaRPr lang="es-ES" noProof="0" smtClean="0"/>
          </a:p>
          <a:p>
            <a:pPr marL="458788" lvl="1" indent="-457200"/>
            <a:r>
              <a:rPr lang="es-ES" noProof="0" smtClean="0"/>
              <a:t>Las organizaciones necesitan cifrado fuerte para el transporte de red y para el cifrado local de datos</a:t>
            </a:r>
          </a:p>
          <a:p>
            <a:pPr marL="0" indent="0">
              <a:buFont typeface="Wingdings 2" pitchFamily="18" charset="2"/>
              <a:buNone/>
            </a:pPr>
            <a:r>
              <a:rPr lang="es-ES" noProof="0" smtClean="0">
                <a:solidFill>
                  <a:schemeClr val="accent1"/>
                </a:solidFill>
              </a:rPr>
              <a:t>Solución</a:t>
            </a:r>
            <a:endParaRPr lang="es-ES" noProof="0" smtClean="0"/>
          </a:p>
          <a:p>
            <a:pPr marL="458788" lvl="1" indent="-457200"/>
            <a:r>
              <a:rPr lang="es-ES" noProof="0" smtClean="0"/>
              <a:t>Se implementa Advanced Encryption Standard (AES)</a:t>
            </a:r>
          </a:p>
          <a:p>
            <a:pPr marL="458788" lvl="1" indent="-457200"/>
            <a:r>
              <a:rPr lang="es-ES" noProof="0" smtClean="0"/>
              <a:t>Conexiones SSL (AES 128 o AES 256)</a:t>
            </a:r>
          </a:p>
          <a:p>
            <a:pPr marL="458788" lvl="1" indent="-457200"/>
            <a:r>
              <a:rPr lang="es-ES" noProof="0" smtClean="0"/>
              <a:t>AES 128 es el cifrado por defecto de Data Protection API (DPAPI)</a:t>
            </a:r>
            <a:endParaRPr lang="es-ES" noProof="0"/>
          </a:p>
        </p:txBody>
      </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8" name="Rectangle 6"/>
          <p:cNvSpPr>
            <a:spLocks noGrp="1" noChangeArrowheads="1"/>
          </p:cNvSpPr>
          <p:nvPr>
            <p:ph type="title"/>
          </p:nvPr>
        </p:nvSpPr>
        <p:spPr>
          <a:noFill/>
          <a:ln/>
        </p:spPr>
        <p:txBody>
          <a:bodyPr>
            <a:normAutofit fontScale="90000"/>
          </a:bodyPr>
          <a:lstStyle/>
          <a:p>
            <a:r>
              <a:rPr lang="es-ES" b="1" noProof="0" smtClean="0"/>
              <a:t>Seguridad de las Tarjetas de Almacenamiento</a:t>
            </a:r>
            <a:endParaRPr lang="es-ES" b="1" noProof="0"/>
          </a:p>
        </p:txBody>
      </p:sp>
      <p:sp>
        <p:nvSpPr>
          <p:cNvPr id="8199" name="Rectangle 7"/>
          <p:cNvSpPr>
            <a:spLocks noGrp="1" noChangeArrowheads="1"/>
          </p:cNvSpPr>
          <p:nvPr>
            <p:ph type="body" idx="1"/>
          </p:nvPr>
        </p:nvSpPr>
        <p:spPr>
          <a:xfrm>
            <a:off x="379413" y="1793887"/>
            <a:ext cx="8382000" cy="3421063"/>
          </a:xfrm>
          <a:noFill/>
          <a:ln/>
        </p:spPr>
        <p:txBody>
          <a:bodyPr>
            <a:normAutofit fontScale="85000" lnSpcReduction="20000"/>
          </a:bodyPr>
          <a:lstStyle/>
          <a:p>
            <a:pPr marL="0" indent="0">
              <a:buFont typeface="Wingdings 2" pitchFamily="18" charset="2"/>
              <a:buNone/>
            </a:pPr>
            <a:r>
              <a:rPr lang="es-ES" noProof="0" smtClean="0">
                <a:solidFill>
                  <a:schemeClr val="accent1"/>
                </a:solidFill>
              </a:rPr>
              <a:t>Problema</a:t>
            </a:r>
            <a:endParaRPr lang="es-ES" noProof="0" smtClean="0"/>
          </a:p>
          <a:p>
            <a:pPr marL="458788" lvl="1" indent="-457200"/>
            <a:r>
              <a:rPr lang="es-ES" noProof="0" smtClean="0"/>
              <a:t>Perdidas o robos de tarjetas de almacenamiento con información sensible</a:t>
            </a:r>
          </a:p>
          <a:p>
            <a:pPr marL="0" indent="0">
              <a:buFont typeface="Wingdings 2" pitchFamily="18" charset="2"/>
              <a:buNone/>
            </a:pPr>
            <a:r>
              <a:rPr lang="es-ES" noProof="0" smtClean="0">
                <a:solidFill>
                  <a:schemeClr val="accent1"/>
                </a:solidFill>
              </a:rPr>
              <a:t>Solución</a:t>
            </a:r>
            <a:endParaRPr lang="es-ES" noProof="0" smtClean="0"/>
          </a:p>
          <a:p>
            <a:pPr marL="458788" lvl="1" indent="-457200"/>
            <a:r>
              <a:rPr lang="es-ES" noProof="0" smtClean="0"/>
              <a:t>Cifrado de la Tarjeta de Datos: Se cifra cualquier fichero que se guarde en ella</a:t>
            </a:r>
          </a:p>
          <a:p>
            <a:pPr marL="858838" lvl="2" indent="-457200"/>
            <a:r>
              <a:rPr lang="es-ES" noProof="0" smtClean="0"/>
              <a:t>AES 128 (o RC4)</a:t>
            </a:r>
          </a:p>
          <a:p>
            <a:pPr marL="858838" lvl="2" indent="-457200"/>
            <a:r>
              <a:rPr lang="es-ES" noProof="0" smtClean="0"/>
              <a:t>La Master Key se guarda en el almacenamiento persstente</a:t>
            </a:r>
          </a:p>
          <a:p>
            <a:pPr marL="458788" lvl="1" indent="-457200"/>
            <a:r>
              <a:rPr lang="es-ES" noProof="0" smtClean="0"/>
              <a:t>Borrado Remoto:  Borrar todos los volúmenes en el dispositivo incluyendo las tarjetas de almacenamiento</a:t>
            </a:r>
            <a:endParaRPr lang="es-ES" noProof="0"/>
          </a:p>
        </p:txBody>
      </p:sp>
      <p:pic>
        <p:nvPicPr>
          <p:cNvPr id="4" name="Picture 7" descr="C:\Documents and Settings\davidfi\Desktop\StorageCardEnc_FileExt.JPG"/>
          <p:cNvPicPr>
            <a:picLocks noChangeAspect="1" noChangeArrowheads="1"/>
          </p:cNvPicPr>
          <p:nvPr/>
        </p:nvPicPr>
        <p:blipFill>
          <a:blip r:embed="rId3"/>
          <a:srcRect/>
          <a:stretch>
            <a:fillRect/>
          </a:stretch>
        </p:blipFill>
        <p:spPr bwMode="auto">
          <a:xfrm>
            <a:off x="1357290" y="5286388"/>
            <a:ext cx="5943600" cy="11715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6" name="Rectangle 10"/>
          <p:cNvSpPr>
            <a:spLocks noGrp="1" noChangeArrowheads="1"/>
          </p:cNvSpPr>
          <p:nvPr>
            <p:ph type="title"/>
          </p:nvPr>
        </p:nvSpPr>
        <p:spPr>
          <a:noFill/>
          <a:ln/>
        </p:spPr>
        <p:txBody>
          <a:bodyPr vert="horz" lIns="91440" tIns="45720" rIns="91440" bIns="45720" rtlCol="0" anchor="ctr">
            <a:noAutofit/>
          </a:bodyPr>
          <a:lstStyle/>
          <a:p>
            <a:r>
              <a:rPr lang="es-ES" sz="4000" b="1" noProof="0" dirty="0" smtClean="0"/>
              <a:t>Complejidad, Expiración </a:t>
            </a:r>
            <a:br>
              <a:rPr lang="es-ES" sz="4000" b="1" noProof="0" dirty="0" smtClean="0"/>
            </a:br>
            <a:r>
              <a:rPr lang="es-ES" sz="4000" b="1" noProof="0" dirty="0" smtClean="0"/>
              <a:t>e Historial del PIN</a:t>
            </a:r>
          </a:p>
        </p:txBody>
      </p:sp>
      <p:sp>
        <p:nvSpPr>
          <p:cNvPr id="14347" name="Rectangle 11"/>
          <p:cNvSpPr>
            <a:spLocks noGrp="1" noChangeArrowheads="1"/>
          </p:cNvSpPr>
          <p:nvPr>
            <p:ph idx="1"/>
          </p:nvPr>
        </p:nvSpPr>
        <p:spPr>
          <a:xfrm>
            <a:off x="457200" y="1500175"/>
            <a:ext cx="8229600" cy="3143272"/>
          </a:xfrm>
          <a:noFill/>
          <a:ln/>
        </p:spPr>
        <p:txBody>
          <a:bodyPr>
            <a:normAutofit/>
          </a:bodyPr>
          <a:lstStyle/>
          <a:p>
            <a:pPr marL="288925" indent="-288925">
              <a:buFont typeface="Wingdings 2" pitchFamily="18" charset="2"/>
              <a:buNone/>
            </a:pPr>
            <a:r>
              <a:rPr lang="es-ES" sz="2400" noProof="0" smtClean="0">
                <a:solidFill>
                  <a:schemeClr val="accent1"/>
                </a:solidFill>
              </a:rPr>
              <a:t>Problemas</a:t>
            </a:r>
          </a:p>
          <a:p>
            <a:pPr marL="288925" indent="-288925"/>
            <a:r>
              <a:rPr lang="es-ES" sz="2400" noProof="0" smtClean="0"/>
              <a:t>Se debe cambiar el PIN frecuentemente</a:t>
            </a:r>
          </a:p>
          <a:p>
            <a:pPr marL="288925" indent="-288925"/>
            <a:r>
              <a:rPr lang="es-ES" sz="2400" noProof="0" smtClean="0"/>
              <a:t>Los usuarios tienden a poner PINs que son fáciles de adivinar</a:t>
            </a:r>
          </a:p>
          <a:p>
            <a:pPr marL="288925" indent="-288925">
              <a:buFont typeface="Wingdings 2" pitchFamily="18" charset="2"/>
              <a:buNone/>
            </a:pPr>
            <a:r>
              <a:rPr lang="es-ES" sz="2400" noProof="0" smtClean="0">
                <a:solidFill>
                  <a:schemeClr val="accent1"/>
                </a:solidFill>
              </a:rPr>
              <a:t>Soluciones</a:t>
            </a:r>
          </a:p>
          <a:p>
            <a:pPr marL="288925" indent="-288925"/>
            <a:r>
              <a:rPr lang="es-ES" sz="2400" noProof="0" smtClean="0"/>
              <a:t>Política de </a:t>
            </a:r>
            <a:r>
              <a:rPr lang="es-ES" sz="2400" b="1" noProof="0" smtClean="0"/>
              <a:t>complejidad</a:t>
            </a:r>
            <a:r>
              <a:rPr lang="es-ES" sz="2400" noProof="0" smtClean="0"/>
              <a:t> de Contraseñas/PINs</a:t>
            </a:r>
          </a:p>
          <a:p>
            <a:pPr marL="288925" indent="-288925"/>
            <a:r>
              <a:rPr lang="es-ES" sz="2400" noProof="0" smtClean="0"/>
              <a:t>Política de </a:t>
            </a:r>
            <a:r>
              <a:rPr lang="es-ES" sz="2400" b="1" noProof="0" smtClean="0"/>
              <a:t>expiración</a:t>
            </a:r>
            <a:r>
              <a:rPr lang="es-ES" sz="2400" noProof="0" smtClean="0"/>
              <a:t> de Contraseñas/PINs</a:t>
            </a:r>
          </a:p>
          <a:p>
            <a:pPr marL="288925" indent="-288925"/>
            <a:r>
              <a:rPr lang="es-ES" sz="2400" noProof="0" smtClean="0"/>
              <a:t>Política de </a:t>
            </a:r>
            <a:r>
              <a:rPr lang="es-ES" sz="2400" b="1" noProof="0" smtClean="0"/>
              <a:t>historial</a:t>
            </a:r>
            <a:r>
              <a:rPr lang="es-ES" sz="2400" noProof="0" smtClean="0"/>
              <a:t> de Contraseñas/PINs</a:t>
            </a:r>
            <a:endParaRPr lang="es-ES" sz="2400" noProof="0"/>
          </a:p>
        </p:txBody>
      </p:sp>
      <p:grpSp>
        <p:nvGrpSpPr>
          <p:cNvPr id="2" name="Group 15"/>
          <p:cNvGrpSpPr>
            <a:grpSpLocks/>
          </p:cNvGrpSpPr>
          <p:nvPr/>
        </p:nvGrpSpPr>
        <p:grpSpPr bwMode="auto">
          <a:xfrm>
            <a:off x="641375" y="4676797"/>
            <a:ext cx="2566988" cy="1323975"/>
            <a:chOff x="386" y="2749"/>
            <a:chExt cx="1617" cy="834"/>
          </a:xfrm>
        </p:grpSpPr>
        <p:pic>
          <p:nvPicPr>
            <p:cNvPr id="14350" name="Picture 14" descr="cooltools-shape"/>
            <p:cNvPicPr>
              <a:picLocks noChangeAspect="1" noChangeArrowheads="1"/>
            </p:cNvPicPr>
            <p:nvPr/>
          </p:nvPicPr>
          <p:blipFill>
            <a:blip r:embed="rId3"/>
            <a:srcRect/>
            <a:stretch>
              <a:fillRect/>
            </a:stretch>
          </p:blipFill>
          <p:spPr bwMode="auto">
            <a:xfrm>
              <a:off x="386" y="2749"/>
              <a:ext cx="1617" cy="834"/>
            </a:xfrm>
            <a:prstGeom prst="rect">
              <a:avLst/>
            </a:prstGeom>
            <a:noFill/>
            <a:ln w="9525">
              <a:noFill/>
              <a:miter lim="800000"/>
              <a:headEnd/>
              <a:tailEnd/>
            </a:ln>
            <a:effectLst/>
          </p:spPr>
        </p:pic>
        <p:pic>
          <p:nvPicPr>
            <p:cNvPr id="14342" name="Picture 10"/>
            <p:cNvPicPr>
              <a:picLocks noChangeAspect="1" noChangeArrowheads="1"/>
            </p:cNvPicPr>
            <p:nvPr/>
          </p:nvPicPr>
          <p:blipFill>
            <a:blip r:embed="rId4"/>
            <a:srcRect/>
            <a:stretch>
              <a:fillRect/>
            </a:stretch>
          </p:blipFill>
          <p:spPr bwMode="auto">
            <a:xfrm>
              <a:off x="494" y="2809"/>
              <a:ext cx="1386" cy="702"/>
            </a:xfrm>
            <a:prstGeom prst="rect">
              <a:avLst/>
            </a:prstGeom>
            <a:noFill/>
            <a:ln w="9525" algn="ctr">
              <a:noFill/>
              <a:miter lim="800000"/>
              <a:headEnd/>
              <a:tailEnd/>
            </a:ln>
          </p:spPr>
        </p:pic>
      </p:grpSp>
      <p:grpSp>
        <p:nvGrpSpPr>
          <p:cNvPr id="3" name="Group 19"/>
          <p:cNvGrpSpPr>
            <a:grpSpLocks/>
          </p:cNvGrpSpPr>
          <p:nvPr/>
        </p:nvGrpSpPr>
        <p:grpSpPr bwMode="auto">
          <a:xfrm>
            <a:off x="3614763" y="4654572"/>
            <a:ext cx="1920875" cy="1917700"/>
            <a:chOff x="2259" y="2735"/>
            <a:chExt cx="1210" cy="1208"/>
          </a:xfrm>
        </p:grpSpPr>
        <p:pic>
          <p:nvPicPr>
            <p:cNvPr id="14353" name="Picture 17" descr="cooltools-shape"/>
            <p:cNvPicPr>
              <a:picLocks noChangeAspect="1" noChangeArrowheads="1"/>
            </p:cNvPicPr>
            <p:nvPr/>
          </p:nvPicPr>
          <p:blipFill>
            <a:blip r:embed="rId5"/>
            <a:srcRect/>
            <a:stretch>
              <a:fillRect/>
            </a:stretch>
          </p:blipFill>
          <p:spPr bwMode="auto">
            <a:xfrm>
              <a:off x="2259" y="2735"/>
              <a:ext cx="1210" cy="1208"/>
            </a:xfrm>
            <a:prstGeom prst="rect">
              <a:avLst/>
            </a:prstGeom>
            <a:noFill/>
            <a:ln w="9525">
              <a:noFill/>
              <a:miter lim="800000"/>
              <a:headEnd/>
              <a:tailEnd/>
            </a:ln>
            <a:effectLst/>
          </p:spPr>
        </p:pic>
        <p:pic>
          <p:nvPicPr>
            <p:cNvPr id="14343" name="Picture 11"/>
            <p:cNvPicPr>
              <a:picLocks noChangeAspect="1" noChangeArrowheads="1"/>
            </p:cNvPicPr>
            <p:nvPr/>
          </p:nvPicPr>
          <p:blipFill>
            <a:blip r:embed="rId6"/>
            <a:srcRect/>
            <a:stretch>
              <a:fillRect/>
            </a:stretch>
          </p:blipFill>
          <p:spPr bwMode="auto">
            <a:xfrm>
              <a:off x="2332" y="2809"/>
              <a:ext cx="1081" cy="1056"/>
            </a:xfrm>
            <a:prstGeom prst="rect">
              <a:avLst/>
            </a:prstGeom>
            <a:noFill/>
            <a:ln w="9525" algn="ctr">
              <a:noFill/>
              <a:miter lim="800000"/>
              <a:headEnd/>
              <a:tailEnd/>
            </a:ln>
          </p:spPr>
        </p:pic>
      </p:grpSp>
      <p:grpSp>
        <p:nvGrpSpPr>
          <p:cNvPr id="4" name="Group 24"/>
          <p:cNvGrpSpPr>
            <a:grpSpLocks/>
          </p:cNvGrpSpPr>
          <p:nvPr/>
        </p:nvGrpSpPr>
        <p:grpSpPr bwMode="auto">
          <a:xfrm>
            <a:off x="6054750" y="4673622"/>
            <a:ext cx="2089150" cy="1684338"/>
            <a:chOff x="3796" y="2747"/>
            <a:chExt cx="1316" cy="1061"/>
          </a:xfrm>
        </p:grpSpPr>
        <p:pic>
          <p:nvPicPr>
            <p:cNvPr id="14359" name="Picture 23" descr="cooltools-shape"/>
            <p:cNvPicPr>
              <a:picLocks noChangeAspect="1" noChangeArrowheads="1"/>
            </p:cNvPicPr>
            <p:nvPr/>
          </p:nvPicPr>
          <p:blipFill>
            <a:blip r:embed="rId7"/>
            <a:srcRect/>
            <a:stretch>
              <a:fillRect/>
            </a:stretch>
          </p:blipFill>
          <p:spPr bwMode="auto">
            <a:xfrm>
              <a:off x="3796" y="2747"/>
              <a:ext cx="1316" cy="1061"/>
            </a:xfrm>
            <a:prstGeom prst="rect">
              <a:avLst/>
            </a:prstGeom>
            <a:noFill/>
            <a:ln w="9525">
              <a:noFill/>
              <a:miter lim="800000"/>
              <a:headEnd/>
              <a:tailEnd/>
            </a:ln>
            <a:effectLst/>
          </p:spPr>
        </p:pic>
        <p:pic>
          <p:nvPicPr>
            <p:cNvPr id="14344" name="Picture 8"/>
            <p:cNvPicPr>
              <a:picLocks noChangeAspect="1" noChangeArrowheads="1"/>
            </p:cNvPicPr>
            <p:nvPr/>
          </p:nvPicPr>
          <p:blipFill>
            <a:blip r:embed="rId8"/>
            <a:srcRect/>
            <a:stretch>
              <a:fillRect/>
            </a:stretch>
          </p:blipFill>
          <p:spPr bwMode="auto">
            <a:xfrm>
              <a:off x="3865" y="2809"/>
              <a:ext cx="1200" cy="936"/>
            </a:xfrm>
            <a:prstGeom prst="rect">
              <a:avLst/>
            </a:prstGeom>
            <a:noFill/>
            <a:ln w="9525">
              <a:noFill/>
              <a:miter lim="800000"/>
              <a:headEnd/>
              <a:tailEnd/>
            </a:ln>
          </p:spPr>
        </p:pic>
      </p:grpSp>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6" name="Rectangle 6"/>
          <p:cNvSpPr>
            <a:spLocks noGrp="1" noChangeArrowheads="1"/>
          </p:cNvSpPr>
          <p:nvPr>
            <p:ph type="title"/>
          </p:nvPr>
        </p:nvSpPr>
        <p:spPr>
          <a:xfrm>
            <a:off x="457200" y="-24"/>
            <a:ext cx="8229600" cy="1143000"/>
          </a:xfrm>
          <a:noFill/>
          <a:ln/>
        </p:spPr>
        <p:txBody>
          <a:bodyPr vert="horz" lIns="91440" tIns="45720" rIns="91440" bIns="45720" rtlCol="0" anchor="ctr">
            <a:normAutofit/>
          </a:bodyPr>
          <a:lstStyle/>
          <a:p>
            <a:r>
              <a:rPr lang="es-ES" b="1" noProof="0" dirty="0" err="1" smtClean="0"/>
              <a:t>Reseteo</a:t>
            </a:r>
            <a:r>
              <a:rPr lang="es-ES" b="1" noProof="0" dirty="0" smtClean="0"/>
              <a:t> del PIN</a:t>
            </a:r>
          </a:p>
        </p:txBody>
      </p:sp>
      <p:sp>
        <p:nvSpPr>
          <p:cNvPr id="15367" name="Rectangle 7"/>
          <p:cNvSpPr>
            <a:spLocks noGrp="1" noChangeArrowheads="1"/>
          </p:cNvSpPr>
          <p:nvPr>
            <p:ph idx="1"/>
          </p:nvPr>
        </p:nvSpPr>
        <p:spPr>
          <a:xfrm>
            <a:off x="457200" y="1000108"/>
            <a:ext cx="8229600" cy="4525963"/>
          </a:xfrm>
          <a:noFill/>
          <a:ln/>
        </p:spPr>
        <p:txBody>
          <a:bodyPr>
            <a:normAutofit/>
          </a:bodyPr>
          <a:lstStyle/>
          <a:p>
            <a:pPr marL="403225" indent="-403225">
              <a:buFont typeface="Wingdings 2" pitchFamily="18" charset="2"/>
              <a:buNone/>
            </a:pPr>
            <a:r>
              <a:rPr lang="es-ES" sz="2400" noProof="0" smtClean="0">
                <a:solidFill>
                  <a:schemeClr val="accent1"/>
                </a:solidFill>
              </a:rPr>
              <a:t>Problema</a:t>
            </a:r>
          </a:p>
          <a:p>
            <a:pPr marL="403225" indent="-403225"/>
            <a:r>
              <a:rPr lang="es-ES" sz="2400" noProof="0" smtClean="0"/>
              <a:t>Como el PIN es complejo, al usuario se le olvida</a:t>
            </a:r>
          </a:p>
          <a:p>
            <a:pPr marL="403225" indent="-403225">
              <a:buFont typeface="Wingdings 2" pitchFamily="18" charset="2"/>
              <a:buNone/>
            </a:pPr>
            <a:r>
              <a:rPr lang="es-ES" sz="2400" noProof="0" smtClean="0">
                <a:solidFill>
                  <a:schemeClr val="accent1"/>
                </a:solidFill>
              </a:rPr>
              <a:t>Solución</a:t>
            </a:r>
            <a:endParaRPr lang="es-ES" sz="2400" noProof="0" smtClean="0"/>
          </a:p>
          <a:p>
            <a:pPr marL="403225" indent="-403225"/>
            <a:r>
              <a:rPr lang="es-ES" sz="2400" noProof="0" smtClean="0"/>
              <a:t>PIN Reset</a:t>
            </a:r>
          </a:p>
          <a:p>
            <a:pPr marL="738188" lvl="1" indent="-333375"/>
            <a:r>
              <a:rPr lang="es-ES" sz="2000" noProof="0" smtClean="0"/>
              <a:t>Durante el enrollment se genera un PIN de recuperación que se envía al Servidor de Exchange a través de SSL (16 caracteres por defecto)</a:t>
            </a:r>
          </a:p>
          <a:p>
            <a:pPr marL="1138238" lvl="2" indent="-333375"/>
            <a:r>
              <a:rPr lang="es-ES" sz="1600" noProof="0" smtClean="0"/>
              <a:t>No se almacena en el dispositivo</a:t>
            </a:r>
          </a:p>
          <a:p>
            <a:pPr marL="738188" lvl="1" indent="-333375"/>
            <a:r>
              <a:rPr lang="es-ES" sz="2000" noProof="0" smtClean="0"/>
              <a:t>Si el usuario no recuerda el PIN, puede acceder al PIN de recuperación a través de Outlook Web Access o llamando a su HelpDesk</a:t>
            </a:r>
          </a:p>
          <a:p>
            <a:pPr marL="738188" lvl="1" indent="-333375"/>
            <a:r>
              <a:rPr lang="es-ES" sz="2000" noProof="0" smtClean="0"/>
              <a:t>El usuario genera un nuevo PIN, autenticando el proceso con el PIN de recuperación</a:t>
            </a:r>
            <a:endParaRPr lang="es-ES" sz="1800" noProof="0"/>
          </a:p>
        </p:txBody>
      </p:sp>
      <p:graphicFrame>
        <p:nvGraphicFramePr>
          <p:cNvPr id="10242" name="Object 2"/>
          <p:cNvGraphicFramePr>
            <a:graphicFrameLocks noChangeAspect="1"/>
          </p:cNvGraphicFramePr>
          <p:nvPr/>
        </p:nvGraphicFramePr>
        <p:xfrm>
          <a:off x="2428860" y="4972738"/>
          <a:ext cx="4857784" cy="1456658"/>
        </p:xfrm>
        <a:graphic>
          <a:graphicData uri="http://schemas.openxmlformats.org/presentationml/2006/ole">
            <p:oleObj spid="_x0000_s10242" name="Visio" r:id="rId4" imgW="3958659" imgH="1220693" progId="Visio.Drawing.11">
              <p:embed/>
            </p:oleObj>
          </a:graphicData>
        </a:graphic>
      </p:graphicFrame>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ES" noProof="0" smtClean="0"/>
              <a:t>DEMO</a:t>
            </a:r>
            <a:endParaRPr lang="es-ES" noProof="0"/>
          </a:p>
        </p:txBody>
      </p:sp>
      <p:sp>
        <p:nvSpPr>
          <p:cNvPr id="4" name="3 Marcador de texto"/>
          <p:cNvSpPr>
            <a:spLocks noGrp="1"/>
          </p:cNvSpPr>
          <p:nvPr>
            <p:ph type="body" idx="1"/>
          </p:nvPr>
        </p:nvSpPr>
        <p:spPr>
          <a:xfrm>
            <a:off x="428596" y="4929209"/>
            <a:ext cx="7429552" cy="1500187"/>
          </a:xfrm>
        </p:spPr>
        <p:txBody>
          <a:bodyPr/>
          <a:lstStyle/>
          <a:p>
            <a:r>
              <a:rPr lang="es-ES" sz="3600" noProof="0" smtClean="0"/>
              <a:t>Configuración de ActiveSync en Exchange Server 2007</a:t>
            </a:r>
          </a:p>
        </p:txBody>
      </p:sp>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ES" noProof="0" smtClean="0"/>
              <a:t>DEMO</a:t>
            </a:r>
            <a:endParaRPr lang="es-ES" noProof="0"/>
          </a:p>
        </p:txBody>
      </p:sp>
      <p:sp>
        <p:nvSpPr>
          <p:cNvPr id="4" name="3 Marcador de texto"/>
          <p:cNvSpPr>
            <a:spLocks noGrp="1"/>
          </p:cNvSpPr>
          <p:nvPr>
            <p:ph type="body" idx="1"/>
          </p:nvPr>
        </p:nvSpPr>
        <p:spPr>
          <a:xfrm>
            <a:off x="428596" y="4929209"/>
            <a:ext cx="7772400" cy="1500187"/>
          </a:xfrm>
        </p:spPr>
        <p:txBody>
          <a:bodyPr/>
          <a:lstStyle/>
          <a:p>
            <a:r>
              <a:rPr lang="es-ES" sz="3600" noProof="0" smtClean="0"/>
              <a:t>Borrado automático por repetición de PINs incorrectos</a:t>
            </a:r>
          </a:p>
        </p:txBody>
      </p:sp>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ES" noProof="0" smtClean="0"/>
              <a:t>DEMO</a:t>
            </a:r>
            <a:endParaRPr lang="es-ES" noProof="0"/>
          </a:p>
        </p:txBody>
      </p:sp>
      <p:sp>
        <p:nvSpPr>
          <p:cNvPr id="4" name="3 Marcador de texto"/>
          <p:cNvSpPr>
            <a:spLocks noGrp="1"/>
          </p:cNvSpPr>
          <p:nvPr>
            <p:ph type="body" idx="1"/>
          </p:nvPr>
        </p:nvSpPr>
        <p:spPr>
          <a:xfrm>
            <a:off x="428596" y="4929209"/>
            <a:ext cx="7772400" cy="1500187"/>
          </a:xfrm>
        </p:spPr>
        <p:txBody>
          <a:bodyPr/>
          <a:lstStyle/>
          <a:p>
            <a:r>
              <a:rPr lang="es-ES" sz="3600" noProof="0" smtClean="0"/>
              <a:t>Reseteo de PIN olvidado</a:t>
            </a:r>
          </a:p>
        </p:txBody>
      </p:sp>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285720" y="428612"/>
            <a:ext cx="8229600" cy="1143000"/>
          </a:xfrm>
        </p:spPr>
        <p:txBody>
          <a:bodyPr>
            <a:noAutofit/>
          </a:bodyPr>
          <a:lstStyle/>
          <a:p>
            <a:r>
              <a:rPr b="1" smtClean="0"/>
              <a:t>System Center </a:t>
            </a:r>
            <a:br>
              <a:rPr b="1" smtClean="0"/>
            </a:br>
            <a:r>
              <a:rPr b="1" smtClean="0"/>
              <a:t>Mobile Device Manager 2008</a:t>
            </a:r>
          </a:p>
        </p:txBody>
      </p:sp>
      <p:sp>
        <p:nvSpPr>
          <p:cNvPr id="5" name="4 Marcador de contenido"/>
          <p:cNvSpPr>
            <a:spLocks noGrp="1"/>
          </p:cNvSpPr>
          <p:nvPr>
            <p:ph idx="1"/>
          </p:nvPr>
        </p:nvSpPr>
        <p:spPr>
          <a:xfrm>
            <a:off x="457200" y="2143116"/>
            <a:ext cx="8229600" cy="3454393"/>
          </a:xfrm>
        </p:spPr>
        <p:txBody>
          <a:bodyPr>
            <a:normAutofit/>
          </a:bodyPr>
          <a:lstStyle/>
          <a:p>
            <a:r>
              <a:rPr lang="es-ES" sz="3600" dirty="0" smtClean="0"/>
              <a:t>Orientado a entornos corporativos, nos permite la consecución en los dispositivos móviles de los mismos objetivos que tenemos con portátiles o sobremesas.</a:t>
            </a:r>
          </a:p>
        </p:txBody>
      </p:sp>
      <p:pic>
        <p:nvPicPr>
          <p:cNvPr id="171009" name="Imagen 1" descr="System Center logo b"/>
          <p:cNvPicPr>
            <a:picLocks noChangeAspect="1" noChangeArrowheads="1"/>
          </p:cNvPicPr>
          <p:nvPr/>
        </p:nvPicPr>
        <p:blipFill>
          <a:blip r:embed="rId2"/>
          <a:srcRect/>
          <a:stretch>
            <a:fillRect/>
          </a:stretch>
        </p:blipFill>
        <p:spPr bwMode="auto">
          <a:xfrm>
            <a:off x="95250" y="6329386"/>
            <a:ext cx="2114550" cy="4572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8" descr="02"/>
          <p:cNvPicPr>
            <a:picLocks noChangeAspect="1" noChangeArrowheads="1" noCrop="1"/>
          </p:cNvPicPr>
          <p:nvPr/>
        </p:nvPicPr>
        <p:blipFill>
          <a:blip r:embed="rId3"/>
          <a:srcRect/>
          <a:stretch>
            <a:fillRect/>
          </a:stretch>
        </p:blipFill>
        <p:spPr bwMode="auto">
          <a:xfrm>
            <a:off x="1042988" y="1628775"/>
            <a:ext cx="7343775" cy="4443431"/>
          </a:xfrm>
          <a:prstGeom prst="rect">
            <a:avLst/>
          </a:prstGeom>
          <a:noFill/>
          <a:ln w="9525">
            <a:solidFill>
              <a:schemeClr val="tx1">
                <a:alpha val="67000"/>
              </a:schemeClr>
            </a:solidFill>
            <a:miter lim="800000"/>
            <a:headEnd/>
            <a:tailEnd/>
          </a:ln>
        </p:spPr>
      </p:pic>
      <p:pic>
        <p:nvPicPr>
          <p:cNvPr id="6" name="Picture 7" descr="02"/>
          <p:cNvPicPr>
            <a:picLocks noChangeAspect="1" noChangeArrowheads="1"/>
          </p:cNvPicPr>
          <p:nvPr/>
        </p:nvPicPr>
        <p:blipFill>
          <a:blip r:embed="rId4"/>
          <a:srcRect/>
          <a:stretch>
            <a:fillRect/>
          </a:stretch>
        </p:blipFill>
        <p:spPr bwMode="auto">
          <a:xfrm>
            <a:off x="755650" y="1628775"/>
            <a:ext cx="2146625" cy="4443431"/>
          </a:xfrm>
          <a:prstGeom prst="rect">
            <a:avLst/>
          </a:prstGeom>
          <a:noFill/>
          <a:ln w="9525">
            <a:solidFill>
              <a:schemeClr val="tx1">
                <a:alpha val="67000"/>
              </a:schemeClr>
            </a:solidFill>
            <a:miter lim="800000"/>
            <a:headEnd/>
            <a:tailEnd/>
          </a:ln>
        </p:spPr>
      </p:pic>
      <p:sp>
        <p:nvSpPr>
          <p:cNvPr id="4" name="Title 3"/>
          <p:cNvSpPr>
            <a:spLocks noGrp="1"/>
          </p:cNvSpPr>
          <p:nvPr>
            <p:ph type="title"/>
          </p:nvPr>
        </p:nvSpPr>
        <p:spPr/>
        <p:txBody>
          <a:bodyPr/>
          <a:lstStyle/>
          <a:p>
            <a:pPr algn="l"/>
            <a:r>
              <a:rPr lang="es-ES_tradnl" dirty="0" smtClean="0"/>
              <a:t>Fundamentos</a:t>
            </a:r>
            <a:endParaRPr lang="es-ES" dirty="0"/>
          </a:p>
        </p:txBody>
      </p:sp>
      <p:sp>
        <p:nvSpPr>
          <p:cNvPr id="7" name="Oval 6"/>
          <p:cNvSpPr/>
          <p:nvPr/>
        </p:nvSpPr>
        <p:spPr>
          <a:xfrm>
            <a:off x="5786446" y="1500174"/>
            <a:ext cx="1428760" cy="2714644"/>
          </a:xfrm>
          <a:prstGeom prst="ellipse">
            <a:avLst/>
          </a:prstGeom>
          <a:noFill/>
          <a:ln w="101600" cap="rnd" cmpd="sng">
            <a:solidFill>
              <a:srgbClr val="FF0000"/>
            </a:solidFill>
            <a:prstDash val="sysDash"/>
            <a:beve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4000" dirty="0"/>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282" y="274638"/>
            <a:ext cx="8229600" cy="1143000"/>
          </a:xfrm>
        </p:spPr>
        <p:txBody>
          <a:bodyPr/>
          <a:lstStyle/>
          <a:p>
            <a:r>
              <a:rPr b="1" smtClean="0"/>
              <a:t>Funcionalidades de SCMDM 2008</a:t>
            </a:r>
            <a:endParaRPr lang="es-ES" b="1" dirty="0"/>
          </a:p>
        </p:txBody>
      </p:sp>
      <p:sp>
        <p:nvSpPr>
          <p:cNvPr id="3" name="Content Placeholder 2"/>
          <p:cNvSpPr>
            <a:spLocks noGrp="1"/>
          </p:cNvSpPr>
          <p:nvPr>
            <p:ph idx="1"/>
          </p:nvPr>
        </p:nvSpPr>
        <p:spPr>
          <a:xfrm>
            <a:off x="457200" y="1314448"/>
            <a:ext cx="8229600" cy="5043510"/>
          </a:xfrm>
        </p:spPr>
        <p:txBody>
          <a:bodyPr>
            <a:normAutofit fontScale="92500" lnSpcReduction="10000"/>
          </a:bodyPr>
          <a:lstStyle/>
          <a:p>
            <a:r>
              <a:rPr lang="es-ES" dirty="0" smtClean="0"/>
              <a:t>Incorporación de los dispositivos al Directorio Activo.</a:t>
            </a:r>
          </a:p>
          <a:p>
            <a:pPr lvl="1"/>
            <a:r>
              <a:rPr lang="es-ES" dirty="0" smtClean="0"/>
              <a:t>OU</a:t>
            </a:r>
          </a:p>
          <a:p>
            <a:pPr lvl="1"/>
            <a:r>
              <a:rPr lang="es-ES" dirty="0" smtClean="0"/>
              <a:t>Asociación con el usuario.</a:t>
            </a:r>
          </a:p>
          <a:p>
            <a:r>
              <a:rPr lang="es-ES" dirty="0" smtClean="0"/>
              <a:t>Aplicación de políticas (GPO).</a:t>
            </a:r>
          </a:p>
          <a:p>
            <a:pPr lvl="1"/>
            <a:r>
              <a:rPr lang="es-ES" dirty="0" smtClean="0"/>
              <a:t>&gt;125.</a:t>
            </a:r>
          </a:p>
          <a:p>
            <a:pPr lvl="1"/>
            <a:r>
              <a:rPr lang="es-ES" dirty="0" smtClean="0"/>
              <a:t>Cámara, SMS, comunicaciones, Proxy, </a:t>
            </a:r>
            <a:r>
              <a:rPr lang="es-ES" dirty="0" err="1" smtClean="0"/>
              <a:t>WiFi</a:t>
            </a:r>
            <a:r>
              <a:rPr lang="es-ES" dirty="0" smtClean="0"/>
              <a:t>, etc.</a:t>
            </a:r>
          </a:p>
          <a:p>
            <a:r>
              <a:rPr lang="es-ES" dirty="0" smtClean="0"/>
              <a:t>Software.</a:t>
            </a:r>
          </a:p>
          <a:p>
            <a:pPr lvl="1"/>
            <a:r>
              <a:rPr lang="es-ES" dirty="0" smtClean="0"/>
              <a:t>Actualizaciones de Software, firmware, etc.</a:t>
            </a:r>
          </a:p>
          <a:p>
            <a:pPr lvl="1"/>
            <a:r>
              <a:rPr lang="es-ES" dirty="0" smtClean="0"/>
              <a:t>Distribución.</a:t>
            </a:r>
          </a:p>
          <a:p>
            <a:pPr lvl="1"/>
            <a:r>
              <a:rPr lang="es-ES" dirty="0" smtClean="0"/>
              <a:t>Lista blanca y negra de software.</a:t>
            </a:r>
            <a:endParaRPr lang="es-ES" dirty="0"/>
          </a:p>
        </p:txBody>
      </p:sp>
      <p:pic>
        <p:nvPicPr>
          <p:cNvPr id="169985" name="Imagen 1" descr="System Center logo b"/>
          <p:cNvPicPr>
            <a:picLocks noChangeAspect="1" noChangeArrowheads="1"/>
          </p:cNvPicPr>
          <p:nvPr/>
        </p:nvPicPr>
        <p:blipFill>
          <a:blip r:embed="rId2"/>
          <a:srcRect/>
          <a:stretch>
            <a:fillRect/>
          </a:stretch>
        </p:blipFill>
        <p:spPr bwMode="auto">
          <a:xfrm>
            <a:off x="95250" y="6329386"/>
            <a:ext cx="2114550" cy="4572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b="1" smtClean="0"/>
              <a:t>Funcionalidades II</a:t>
            </a:r>
            <a:endParaRPr lang="es-ES" b="1" dirty="0"/>
          </a:p>
        </p:txBody>
      </p:sp>
      <p:sp>
        <p:nvSpPr>
          <p:cNvPr id="3" name="Content Placeholder 2"/>
          <p:cNvSpPr>
            <a:spLocks noGrp="1"/>
          </p:cNvSpPr>
          <p:nvPr>
            <p:ph idx="1"/>
          </p:nvPr>
        </p:nvSpPr>
        <p:spPr/>
        <p:txBody>
          <a:bodyPr>
            <a:normAutofit fontScale="92500" lnSpcReduction="20000"/>
          </a:bodyPr>
          <a:lstStyle/>
          <a:p>
            <a:r>
              <a:rPr lang="es-ES" dirty="0" smtClean="0"/>
              <a:t>Seguridad</a:t>
            </a:r>
          </a:p>
          <a:p>
            <a:pPr lvl="1"/>
            <a:r>
              <a:rPr lang="es-ES" dirty="0" smtClean="0"/>
              <a:t>Encriptación.</a:t>
            </a:r>
          </a:p>
          <a:p>
            <a:pPr lvl="1"/>
            <a:r>
              <a:rPr lang="es-ES" dirty="0" smtClean="0"/>
              <a:t>PIN, bloqueo, Borrado Remoto, etc.</a:t>
            </a:r>
          </a:p>
          <a:p>
            <a:pPr lvl="1"/>
            <a:r>
              <a:rPr lang="es-ES" dirty="0" smtClean="0"/>
              <a:t>Uso de certificados</a:t>
            </a:r>
          </a:p>
          <a:p>
            <a:r>
              <a:rPr lang="es-ES" dirty="0" smtClean="0"/>
              <a:t>Administración:</a:t>
            </a:r>
          </a:p>
          <a:p>
            <a:pPr lvl="1"/>
            <a:r>
              <a:rPr lang="es-ES" dirty="0" smtClean="0"/>
              <a:t>MMC 3.0</a:t>
            </a:r>
          </a:p>
          <a:p>
            <a:pPr lvl="1"/>
            <a:r>
              <a:rPr lang="es-ES" dirty="0" err="1" smtClean="0"/>
              <a:t>PowerShell</a:t>
            </a:r>
            <a:r>
              <a:rPr lang="es-ES" dirty="0" smtClean="0"/>
              <a:t>.</a:t>
            </a:r>
          </a:p>
          <a:p>
            <a:r>
              <a:rPr lang="es-ES" dirty="0" smtClean="0"/>
              <a:t>OMA-DM (Open Mobile Alliance </a:t>
            </a:r>
            <a:r>
              <a:rPr lang="es-ES" dirty="0" err="1" smtClean="0"/>
              <a:t>for</a:t>
            </a:r>
            <a:r>
              <a:rPr lang="es-ES" dirty="0" smtClean="0"/>
              <a:t> </a:t>
            </a:r>
            <a:r>
              <a:rPr lang="es-ES" dirty="0" err="1" smtClean="0"/>
              <a:t>Device</a:t>
            </a:r>
            <a:r>
              <a:rPr lang="es-ES" dirty="0" smtClean="0"/>
              <a:t> Management)</a:t>
            </a:r>
          </a:p>
          <a:p>
            <a:r>
              <a:rPr lang="es-ES" dirty="0" smtClean="0"/>
              <a:t>Inventario.</a:t>
            </a:r>
          </a:p>
          <a:p>
            <a:endParaRPr lang="es-ES" dirty="0"/>
          </a:p>
        </p:txBody>
      </p:sp>
      <p:pic>
        <p:nvPicPr>
          <p:cNvPr id="168961" name="Imagen 1" descr="System Center logo b"/>
          <p:cNvPicPr>
            <a:picLocks noChangeAspect="1" noChangeArrowheads="1"/>
          </p:cNvPicPr>
          <p:nvPr/>
        </p:nvPicPr>
        <p:blipFill>
          <a:blip r:embed="rId2"/>
          <a:srcRect/>
          <a:stretch>
            <a:fillRect/>
          </a:stretch>
        </p:blipFill>
        <p:spPr bwMode="auto">
          <a:xfrm>
            <a:off x="95250" y="6329386"/>
            <a:ext cx="2114550" cy="4572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b="1" smtClean="0"/>
              <a:t>Funcionalidades III</a:t>
            </a:r>
            <a:endParaRPr lang="es-ES" b="1" dirty="0"/>
          </a:p>
        </p:txBody>
      </p:sp>
      <p:sp>
        <p:nvSpPr>
          <p:cNvPr id="3" name="Content Placeholder 2"/>
          <p:cNvSpPr>
            <a:spLocks noGrp="1"/>
          </p:cNvSpPr>
          <p:nvPr>
            <p:ph idx="1"/>
          </p:nvPr>
        </p:nvSpPr>
        <p:spPr/>
        <p:txBody>
          <a:bodyPr/>
          <a:lstStyle/>
          <a:p>
            <a:r>
              <a:rPr lang="es-ES" dirty="0" smtClean="0"/>
              <a:t>Comunicaciones:</a:t>
            </a:r>
          </a:p>
          <a:p>
            <a:pPr lvl="1"/>
            <a:r>
              <a:rPr lang="es-ES" dirty="0" err="1" smtClean="0"/>
              <a:t>Tunel</a:t>
            </a:r>
            <a:r>
              <a:rPr lang="es-ES" dirty="0" smtClean="0"/>
              <a:t> IPSEC.</a:t>
            </a:r>
          </a:p>
          <a:p>
            <a:pPr lvl="1"/>
            <a:r>
              <a:rPr lang="es-ES" dirty="0" err="1" smtClean="0"/>
              <a:t>Roaming</a:t>
            </a:r>
            <a:r>
              <a:rPr lang="es-ES" dirty="0" smtClean="0"/>
              <a:t>, persistencia, </a:t>
            </a:r>
            <a:r>
              <a:rPr lang="es-ES" dirty="0" err="1" smtClean="0"/>
              <a:t>fast</a:t>
            </a:r>
            <a:r>
              <a:rPr lang="es-ES" dirty="0" smtClean="0"/>
              <a:t> </a:t>
            </a:r>
            <a:r>
              <a:rPr lang="es-ES" dirty="0" err="1" smtClean="0"/>
              <a:t>connect</a:t>
            </a:r>
            <a:r>
              <a:rPr lang="es-ES" dirty="0" smtClean="0"/>
              <a:t>.</a:t>
            </a:r>
          </a:p>
          <a:p>
            <a:pPr lvl="1"/>
            <a:r>
              <a:rPr lang="es-ES" dirty="0" smtClean="0"/>
              <a:t>Validación por certificado, NTLM v2, Básica, etc.</a:t>
            </a:r>
          </a:p>
          <a:p>
            <a:pPr lvl="1"/>
            <a:r>
              <a:rPr lang="es-ES" dirty="0" smtClean="0"/>
              <a:t>Permite el acceso a aplicaciones LOB.</a:t>
            </a:r>
          </a:p>
          <a:p>
            <a:r>
              <a:rPr lang="es-ES" dirty="0" err="1" smtClean="0"/>
              <a:t>Self</a:t>
            </a:r>
            <a:r>
              <a:rPr lang="es-ES" dirty="0" smtClean="0"/>
              <a:t>-Service.</a:t>
            </a:r>
          </a:p>
          <a:p>
            <a:pPr lvl="1"/>
            <a:endParaRPr lang="es-ES" dirty="0"/>
          </a:p>
        </p:txBody>
      </p:sp>
      <p:pic>
        <p:nvPicPr>
          <p:cNvPr id="167937" name="Imagen 1" descr="System Center logo b"/>
          <p:cNvPicPr>
            <a:picLocks noChangeAspect="1" noChangeArrowheads="1"/>
          </p:cNvPicPr>
          <p:nvPr/>
        </p:nvPicPr>
        <p:blipFill>
          <a:blip r:embed="rId2"/>
          <a:srcRect/>
          <a:stretch>
            <a:fillRect/>
          </a:stretch>
        </p:blipFill>
        <p:spPr bwMode="auto">
          <a:xfrm>
            <a:off x="95250" y="6329386"/>
            <a:ext cx="2114550" cy="4572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sz="5400" b="1" smtClean="0"/>
              <a:t>Infraestructura</a:t>
            </a:r>
            <a:endParaRPr lang="es-ES" sz="5400" b="1" dirty="0"/>
          </a:p>
        </p:txBody>
      </p:sp>
      <p:pic>
        <p:nvPicPr>
          <p:cNvPr id="4" name="Picture 20"/>
          <p:cNvPicPr>
            <a:picLocks noChangeAspect="1" noChangeArrowheads="1"/>
          </p:cNvPicPr>
          <p:nvPr/>
        </p:nvPicPr>
        <p:blipFill>
          <a:blip r:embed="rId3"/>
          <a:srcRect/>
          <a:stretch>
            <a:fillRect/>
          </a:stretch>
        </p:blipFill>
        <p:spPr bwMode="auto">
          <a:xfrm>
            <a:off x="57150" y="2671763"/>
            <a:ext cx="2308225" cy="1343025"/>
          </a:xfrm>
          <a:prstGeom prst="rect">
            <a:avLst/>
          </a:prstGeom>
          <a:noFill/>
          <a:ln w="9525" algn="ctr">
            <a:noFill/>
            <a:miter lim="800000"/>
            <a:headEnd/>
            <a:tailEnd/>
          </a:ln>
        </p:spPr>
      </p:pic>
      <p:sp>
        <p:nvSpPr>
          <p:cNvPr id="5" name="Shape 14"/>
          <p:cNvSpPr txBox="1">
            <a:spLocks noGrp="1"/>
          </p:cNvSpPr>
          <p:nvPr/>
        </p:nvSpPr>
        <p:spPr bwMode="auto">
          <a:xfrm>
            <a:off x="7385050" y="6327775"/>
            <a:ext cx="2133600" cy="365125"/>
          </a:xfrm>
          <a:prstGeom prst="rect">
            <a:avLst/>
          </a:prstGeom>
          <a:noFill/>
          <a:ln w="9525">
            <a:noFill/>
            <a:miter lim="800000"/>
            <a:headEnd/>
            <a:tailEnd/>
          </a:ln>
        </p:spPr>
        <p:txBody>
          <a:bodyPr/>
          <a:lstStyle/>
          <a:p>
            <a:pPr algn="r"/>
            <a:fld id="{5C71CC1B-9C89-43D6-9E10-6F1AFF944E18}" type="slidenum">
              <a:rPr lang="en-US" sz="1200">
                <a:solidFill>
                  <a:srgbClr val="FFFFFF"/>
                </a:solidFill>
              </a:rPr>
              <a:pPr algn="r"/>
              <a:t>63</a:t>
            </a:fld>
            <a:endParaRPr lang="en-US" sz="1200">
              <a:solidFill>
                <a:srgbClr val="FFFFFF"/>
              </a:solidFill>
            </a:endParaRPr>
          </a:p>
        </p:txBody>
      </p:sp>
      <p:graphicFrame>
        <p:nvGraphicFramePr>
          <p:cNvPr id="6" name="Object 6"/>
          <p:cNvGraphicFramePr>
            <a:graphicFrameLocks noChangeAspect="1"/>
          </p:cNvGraphicFramePr>
          <p:nvPr/>
        </p:nvGraphicFramePr>
        <p:xfrm>
          <a:off x="6905625" y="2335213"/>
          <a:ext cx="860425" cy="1173162"/>
        </p:xfrm>
        <a:graphic>
          <a:graphicData uri="http://schemas.openxmlformats.org/presentationml/2006/ole">
            <p:oleObj spid="_x0000_s62466" name="Visio" r:id="rId4" imgW="910617" imgH="1240277" progId="Visio.Drawing.11">
              <p:embed/>
            </p:oleObj>
          </a:graphicData>
        </a:graphic>
      </p:graphicFrame>
      <p:graphicFrame>
        <p:nvGraphicFramePr>
          <p:cNvPr id="7" name="Object 5"/>
          <p:cNvGraphicFramePr>
            <a:graphicFrameLocks noChangeAspect="1"/>
          </p:cNvGraphicFramePr>
          <p:nvPr/>
        </p:nvGraphicFramePr>
        <p:xfrm>
          <a:off x="4757738" y="2490788"/>
          <a:ext cx="1495425" cy="2286000"/>
        </p:xfrm>
        <a:graphic>
          <a:graphicData uri="http://schemas.openxmlformats.org/presentationml/2006/ole">
            <p:oleObj spid="_x0000_s62467" name="Visio" r:id="rId5" imgW="1491996" imgH="2276551" progId="Visio.Drawing.11">
              <p:embed/>
            </p:oleObj>
          </a:graphicData>
        </a:graphic>
      </p:graphicFrame>
      <p:cxnSp>
        <p:nvCxnSpPr>
          <p:cNvPr id="8" name="Straight Connector 7"/>
          <p:cNvCxnSpPr/>
          <p:nvPr/>
        </p:nvCxnSpPr>
        <p:spPr bwMode="auto">
          <a:xfrm rot="5400000" flipV="1">
            <a:off x="1939925" y="3743325"/>
            <a:ext cx="4943475" cy="142875"/>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 name="Straight Connector 8"/>
          <p:cNvCxnSpPr/>
          <p:nvPr/>
        </p:nvCxnSpPr>
        <p:spPr bwMode="auto">
          <a:xfrm rot="5400000" flipV="1">
            <a:off x="3886994" y="3759994"/>
            <a:ext cx="4919663" cy="104775"/>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graphicFrame>
        <p:nvGraphicFramePr>
          <p:cNvPr id="10" name="Object 3"/>
          <p:cNvGraphicFramePr>
            <a:graphicFrameLocks noChangeAspect="1"/>
          </p:cNvGraphicFramePr>
          <p:nvPr/>
        </p:nvGraphicFramePr>
        <p:xfrm>
          <a:off x="4148138" y="2586038"/>
          <a:ext cx="561975" cy="2352675"/>
        </p:xfrm>
        <a:graphic>
          <a:graphicData uri="http://schemas.openxmlformats.org/presentationml/2006/ole">
            <p:oleObj spid="_x0000_s62468" name="Visio" r:id="rId6" imgW="638155" imgH="1989409" progId="Visio.Drawing.11">
              <p:embed/>
            </p:oleObj>
          </a:graphicData>
        </a:graphic>
      </p:graphicFrame>
      <p:sp>
        <p:nvSpPr>
          <p:cNvPr id="11" name="Can 10"/>
          <p:cNvSpPr>
            <a:spLocks noChangeArrowheads="1"/>
          </p:cNvSpPr>
          <p:nvPr/>
        </p:nvSpPr>
        <p:spPr bwMode="auto">
          <a:xfrm rot="16200000" flipH="1">
            <a:off x="1279525" y="2593975"/>
            <a:ext cx="155575" cy="1514475"/>
          </a:xfrm>
          <a:prstGeom prst="can">
            <a:avLst>
              <a:gd name="adj" fmla="val 78958"/>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vert="eaVert" wrap="none" anchor="ctr"/>
          <a:lstStyle/>
          <a:p>
            <a:pPr algn="ctr">
              <a:defRPr/>
            </a:pPr>
            <a:endParaRPr lang="en-US" dirty="0">
              <a:solidFill>
                <a:schemeClr val="bg2"/>
              </a:solidFill>
            </a:endParaRPr>
          </a:p>
        </p:txBody>
      </p:sp>
      <p:graphicFrame>
        <p:nvGraphicFramePr>
          <p:cNvPr id="12" name="Object 1"/>
          <p:cNvGraphicFramePr>
            <a:graphicFrameLocks noChangeAspect="1"/>
          </p:cNvGraphicFramePr>
          <p:nvPr/>
        </p:nvGraphicFramePr>
        <p:xfrm>
          <a:off x="6116638" y="2867025"/>
          <a:ext cx="561975" cy="1524000"/>
        </p:xfrm>
        <a:graphic>
          <a:graphicData uri="http://schemas.openxmlformats.org/presentationml/2006/ole">
            <p:oleObj spid="_x0000_s62469" name="Visio" r:id="rId7" imgW="638155" imgH="1989409" progId="Visio.Drawing.11">
              <p:embed/>
            </p:oleObj>
          </a:graphicData>
        </a:graphic>
      </p:graphicFrame>
      <p:graphicFrame>
        <p:nvGraphicFramePr>
          <p:cNvPr id="13" name="Object 13"/>
          <p:cNvGraphicFramePr>
            <a:graphicFrameLocks noChangeAspect="1"/>
          </p:cNvGraphicFramePr>
          <p:nvPr/>
        </p:nvGraphicFramePr>
        <p:xfrm>
          <a:off x="4976813" y="2909888"/>
          <a:ext cx="1495425" cy="2286000"/>
        </p:xfrm>
        <a:graphic>
          <a:graphicData uri="http://schemas.openxmlformats.org/presentationml/2006/ole">
            <p:oleObj spid="_x0000_s62470" name="Visio" r:id="rId8" imgW="1492115" imgH="2276543" progId="Visio.Drawing.11">
              <p:embed/>
            </p:oleObj>
          </a:graphicData>
        </a:graphic>
      </p:graphicFrame>
      <p:pic>
        <p:nvPicPr>
          <p:cNvPr id="14" name="Picture 17"/>
          <p:cNvPicPr>
            <a:picLocks noChangeAspect="1" noChangeArrowheads="1"/>
          </p:cNvPicPr>
          <p:nvPr/>
        </p:nvPicPr>
        <p:blipFill>
          <a:blip r:embed="rId9"/>
          <a:srcRect/>
          <a:stretch>
            <a:fillRect/>
          </a:stretch>
        </p:blipFill>
        <p:spPr bwMode="auto">
          <a:xfrm>
            <a:off x="0" y="3413125"/>
            <a:ext cx="415925" cy="403225"/>
          </a:xfrm>
          <a:prstGeom prst="rect">
            <a:avLst/>
          </a:prstGeom>
          <a:noFill/>
          <a:ln w="9525" algn="ctr">
            <a:noFill/>
            <a:miter lim="800000"/>
            <a:headEnd/>
            <a:tailEnd/>
          </a:ln>
          <a:effectLst>
            <a:outerShdw dist="38100" dir="18900000" algn="bl" rotWithShape="0">
              <a:srgbClr val="000000">
                <a:alpha val="39998"/>
              </a:srgbClr>
            </a:outerShdw>
          </a:effectLst>
        </p:spPr>
      </p:pic>
      <p:pic>
        <p:nvPicPr>
          <p:cNvPr id="15" name="Picture 18"/>
          <p:cNvPicPr>
            <a:picLocks noChangeAspect="1" noChangeArrowheads="1"/>
          </p:cNvPicPr>
          <p:nvPr/>
        </p:nvPicPr>
        <p:blipFill>
          <a:blip r:embed="rId10"/>
          <a:srcRect/>
          <a:stretch>
            <a:fillRect/>
          </a:stretch>
        </p:blipFill>
        <p:spPr bwMode="auto">
          <a:xfrm>
            <a:off x="1174750" y="2990850"/>
            <a:ext cx="334963" cy="647700"/>
          </a:xfrm>
          <a:prstGeom prst="rect">
            <a:avLst/>
          </a:prstGeom>
          <a:noFill/>
          <a:ln w="9525" algn="ctr">
            <a:noFill/>
            <a:miter lim="800000"/>
            <a:headEnd/>
            <a:tailEnd/>
          </a:ln>
        </p:spPr>
      </p:pic>
      <p:sp>
        <p:nvSpPr>
          <p:cNvPr id="16" name="TextBox 15"/>
          <p:cNvSpPr txBox="1"/>
          <p:nvPr/>
        </p:nvSpPr>
        <p:spPr>
          <a:xfrm>
            <a:off x="4968875" y="1571625"/>
            <a:ext cx="1028700" cy="307975"/>
          </a:xfrm>
          <a:prstGeom prst="rect">
            <a:avLst/>
          </a:prstGeom>
          <a:noFill/>
        </p:spPr>
        <p:txBody>
          <a:bodyPr>
            <a:spAutoFit/>
          </a:bodyPr>
          <a:lstStyle/>
          <a:p>
            <a:pPr>
              <a:defRPr/>
            </a:pPr>
            <a:r>
              <a:rPr lang="en-US" sz="1400" dirty="0">
                <a:latin typeface="Segoe Semibold"/>
                <a:cs typeface="+mn-cs"/>
              </a:rPr>
              <a:t>DMZ</a:t>
            </a:r>
          </a:p>
        </p:txBody>
      </p:sp>
      <p:sp>
        <p:nvSpPr>
          <p:cNvPr id="17" name="TextBox 16"/>
          <p:cNvSpPr txBox="1"/>
          <p:nvPr/>
        </p:nvSpPr>
        <p:spPr>
          <a:xfrm>
            <a:off x="895350" y="2781300"/>
            <a:ext cx="1028700" cy="307975"/>
          </a:xfrm>
          <a:prstGeom prst="rect">
            <a:avLst/>
          </a:prstGeom>
          <a:noFill/>
        </p:spPr>
        <p:txBody>
          <a:bodyPr>
            <a:spAutoFit/>
          </a:bodyPr>
          <a:lstStyle/>
          <a:p>
            <a:pPr>
              <a:defRPr/>
            </a:pPr>
            <a:r>
              <a:rPr lang="en-US" sz="1400" dirty="0">
                <a:solidFill>
                  <a:schemeClr val="bg2">
                    <a:lumMod val="95000"/>
                    <a:lumOff val="5000"/>
                  </a:schemeClr>
                </a:solidFill>
                <a:latin typeface="Segoe Semibold"/>
                <a:cs typeface="+mn-cs"/>
              </a:rPr>
              <a:t>WWAN</a:t>
            </a:r>
          </a:p>
        </p:txBody>
      </p:sp>
      <p:sp>
        <p:nvSpPr>
          <p:cNvPr id="18" name="TextBox 17"/>
          <p:cNvSpPr txBox="1"/>
          <p:nvPr/>
        </p:nvSpPr>
        <p:spPr>
          <a:xfrm>
            <a:off x="6994525" y="1538288"/>
            <a:ext cx="1028700" cy="307975"/>
          </a:xfrm>
          <a:prstGeom prst="rect">
            <a:avLst/>
          </a:prstGeom>
          <a:noFill/>
        </p:spPr>
        <p:txBody>
          <a:bodyPr>
            <a:spAutoFit/>
          </a:bodyPr>
          <a:lstStyle/>
          <a:p>
            <a:pPr>
              <a:defRPr/>
            </a:pPr>
            <a:r>
              <a:rPr lang="en-US" sz="1400" dirty="0">
                <a:latin typeface="Segoe Semibold"/>
                <a:cs typeface="+mn-cs"/>
              </a:rPr>
              <a:t>Corpnet</a:t>
            </a:r>
          </a:p>
        </p:txBody>
      </p:sp>
      <p:pic>
        <p:nvPicPr>
          <p:cNvPr id="19" name="Picture 20"/>
          <p:cNvPicPr>
            <a:picLocks noChangeAspect="1" noChangeArrowheads="1"/>
          </p:cNvPicPr>
          <p:nvPr/>
        </p:nvPicPr>
        <p:blipFill>
          <a:blip r:embed="rId3"/>
          <a:srcRect/>
          <a:stretch>
            <a:fillRect/>
          </a:stretch>
        </p:blipFill>
        <p:spPr bwMode="auto">
          <a:xfrm>
            <a:off x="2314575" y="2667000"/>
            <a:ext cx="1774825" cy="1476375"/>
          </a:xfrm>
          <a:prstGeom prst="rect">
            <a:avLst/>
          </a:prstGeom>
          <a:noFill/>
          <a:ln w="9525" algn="ctr">
            <a:noFill/>
            <a:miter lim="800000"/>
            <a:headEnd/>
            <a:tailEnd/>
          </a:ln>
        </p:spPr>
      </p:pic>
      <p:sp>
        <p:nvSpPr>
          <p:cNvPr id="20" name="TextBox 19"/>
          <p:cNvSpPr txBox="1"/>
          <p:nvPr/>
        </p:nvSpPr>
        <p:spPr>
          <a:xfrm>
            <a:off x="2776538" y="2784475"/>
            <a:ext cx="1028700" cy="307975"/>
          </a:xfrm>
          <a:prstGeom prst="rect">
            <a:avLst/>
          </a:prstGeom>
          <a:noFill/>
        </p:spPr>
        <p:txBody>
          <a:bodyPr>
            <a:spAutoFit/>
          </a:bodyPr>
          <a:lstStyle/>
          <a:p>
            <a:pPr>
              <a:defRPr/>
            </a:pPr>
            <a:r>
              <a:rPr lang="en-US" sz="1400" dirty="0">
                <a:solidFill>
                  <a:schemeClr val="bg2">
                    <a:lumMod val="95000"/>
                    <a:lumOff val="5000"/>
                  </a:schemeClr>
                </a:solidFill>
                <a:latin typeface="Segoe Semibold"/>
                <a:cs typeface="+mn-cs"/>
              </a:rPr>
              <a:t>Internet</a:t>
            </a:r>
          </a:p>
        </p:txBody>
      </p:sp>
      <p:sp>
        <p:nvSpPr>
          <p:cNvPr id="21" name="Can 20"/>
          <p:cNvSpPr>
            <a:spLocks noChangeArrowheads="1"/>
          </p:cNvSpPr>
          <p:nvPr/>
        </p:nvSpPr>
        <p:spPr bwMode="auto">
          <a:xfrm rot="16200000" flipH="1">
            <a:off x="3743325" y="2079625"/>
            <a:ext cx="177800" cy="2520950"/>
          </a:xfrm>
          <a:prstGeom prst="can">
            <a:avLst>
              <a:gd name="adj" fmla="val 78958"/>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vert="eaVert" wrap="none" anchor="ctr"/>
          <a:lstStyle/>
          <a:p>
            <a:pPr algn="ctr">
              <a:defRPr/>
            </a:pPr>
            <a:endParaRPr lang="en-US" dirty="0">
              <a:solidFill>
                <a:schemeClr val="bg2"/>
              </a:solidFill>
            </a:endParaRPr>
          </a:p>
        </p:txBody>
      </p:sp>
      <p:pic>
        <p:nvPicPr>
          <p:cNvPr id="22" name="Picture 19"/>
          <p:cNvPicPr>
            <a:picLocks noChangeAspect="1" noChangeArrowheads="1"/>
          </p:cNvPicPr>
          <p:nvPr/>
        </p:nvPicPr>
        <p:blipFill>
          <a:blip r:embed="rId11"/>
          <a:srcRect/>
          <a:stretch>
            <a:fillRect/>
          </a:stretch>
        </p:blipFill>
        <p:spPr bwMode="auto">
          <a:xfrm>
            <a:off x="2119313" y="3071813"/>
            <a:ext cx="438150" cy="763587"/>
          </a:xfrm>
          <a:prstGeom prst="rect">
            <a:avLst/>
          </a:prstGeom>
          <a:noFill/>
          <a:ln w="9525" algn="ctr">
            <a:noFill/>
            <a:miter lim="800000"/>
            <a:headEnd/>
            <a:tailEnd/>
          </a:ln>
        </p:spPr>
      </p:pic>
      <p:pic>
        <p:nvPicPr>
          <p:cNvPr id="23" name="Picture 14"/>
          <p:cNvPicPr>
            <a:picLocks noChangeAspect="1" noChangeArrowheads="1"/>
          </p:cNvPicPr>
          <p:nvPr/>
        </p:nvPicPr>
        <p:blipFill>
          <a:blip r:embed="rId12"/>
          <a:srcRect/>
          <a:stretch>
            <a:fillRect/>
          </a:stretch>
        </p:blipFill>
        <p:spPr bwMode="auto">
          <a:xfrm>
            <a:off x="214313" y="2984500"/>
            <a:ext cx="366712" cy="639763"/>
          </a:xfrm>
          <a:prstGeom prst="rect">
            <a:avLst/>
          </a:prstGeom>
          <a:noFill/>
          <a:ln w="9525" algn="ctr">
            <a:noFill/>
            <a:miter lim="800000"/>
            <a:headEnd/>
            <a:tailEnd/>
          </a:ln>
        </p:spPr>
      </p:pic>
      <p:graphicFrame>
        <p:nvGraphicFramePr>
          <p:cNvPr id="24" name="Object 6"/>
          <p:cNvGraphicFramePr>
            <a:graphicFrameLocks noChangeAspect="1"/>
          </p:cNvGraphicFramePr>
          <p:nvPr/>
        </p:nvGraphicFramePr>
        <p:xfrm>
          <a:off x="8169275" y="2095500"/>
          <a:ext cx="974725" cy="1447800"/>
        </p:xfrm>
        <a:graphic>
          <a:graphicData uri="http://schemas.openxmlformats.org/presentationml/2006/ole">
            <p:oleObj spid="_x0000_s62471" name="Visio" r:id="rId13" imgW="745247" imgH="1104630" progId="Visio.Drawing.11">
              <p:embed/>
            </p:oleObj>
          </a:graphicData>
        </a:graphic>
      </p:graphicFrame>
      <p:graphicFrame>
        <p:nvGraphicFramePr>
          <p:cNvPr id="25" name="Object 6"/>
          <p:cNvGraphicFramePr>
            <a:graphicFrameLocks noChangeAspect="1"/>
          </p:cNvGraphicFramePr>
          <p:nvPr/>
        </p:nvGraphicFramePr>
        <p:xfrm>
          <a:off x="6911975" y="3684588"/>
          <a:ext cx="898525" cy="1346200"/>
        </p:xfrm>
        <a:graphic>
          <a:graphicData uri="http://schemas.openxmlformats.org/presentationml/2006/ole">
            <p:oleObj spid="_x0000_s62472" name="Visio" r:id="rId14" imgW="952749" imgH="1423139" progId="Visio.Drawing.11">
              <p:embed/>
            </p:oleObj>
          </a:graphicData>
        </a:graphic>
      </p:graphicFrame>
      <p:sp>
        <p:nvSpPr>
          <p:cNvPr id="26" name="Freeform 25"/>
          <p:cNvSpPr/>
          <p:nvPr/>
        </p:nvSpPr>
        <p:spPr bwMode="auto">
          <a:xfrm>
            <a:off x="7708900" y="2336800"/>
            <a:ext cx="749300" cy="369332"/>
          </a:xfrm>
          <a:custGeom>
            <a:avLst/>
            <a:gdLst>
              <a:gd name="connsiteX0" fmla="*/ 901700 w 901700"/>
              <a:gd name="connsiteY0" fmla="*/ 0 h 419100"/>
              <a:gd name="connsiteX1" fmla="*/ 203200 w 901700"/>
              <a:gd name="connsiteY1" fmla="*/ 215900 h 419100"/>
              <a:gd name="connsiteX2" fmla="*/ 0 w 901700"/>
              <a:gd name="connsiteY2" fmla="*/ 419100 h 419100"/>
            </a:gdLst>
            <a:ahLst/>
            <a:cxnLst>
              <a:cxn ang="0">
                <a:pos x="connsiteX0" y="connsiteY0"/>
              </a:cxn>
              <a:cxn ang="0">
                <a:pos x="connsiteX1" y="connsiteY1"/>
              </a:cxn>
              <a:cxn ang="0">
                <a:pos x="connsiteX2" y="connsiteY2"/>
              </a:cxn>
            </a:cxnLst>
            <a:rect l="l" t="t" r="r" b="b"/>
            <a:pathLst>
              <a:path w="901700" h="419100">
                <a:moveTo>
                  <a:pt x="901700" y="0"/>
                </a:moveTo>
                <a:cubicBezTo>
                  <a:pt x="627591" y="73025"/>
                  <a:pt x="353483" y="146050"/>
                  <a:pt x="203200" y="215900"/>
                </a:cubicBezTo>
                <a:cubicBezTo>
                  <a:pt x="52917" y="285750"/>
                  <a:pt x="26458" y="352425"/>
                  <a:pt x="0" y="419100"/>
                </a:cubicBezTo>
              </a:path>
            </a:pathLst>
          </a:custGeom>
          <a:noFill/>
          <a:ln w="25400" cap="flat" cmpd="sng" algn="ctr">
            <a:solidFill>
              <a:srgbClr val="0070C0"/>
            </a:solidFill>
            <a:prstDash val="solid"/>
            <a:round/>
            <a:headEnd type="none" w="lg" len="lg"/>
            <a:tailEnd type="stealth" w="lg" len="lg"/>
          </a:ln>
          <a:effectLst>
            <a:glow rad="139700">
              <a:schemeClr val="accent6">
                <a:satMod val="175000"/>
                <a:alpha val="40000"/>
              </a:schemeClr>
            </a:glow>
          </a:effectLst>
        </p:spPr>
        <p:txBody>
          <a:bodyPr>
            <a:spAutoFit/>
          </a:bodyPr>
          <a:lstStyle/>
          <a:p>
            <a:pPr>
              <a:defRPr/>
            </a:pPr>
            <a:endParaRPr lang="en-US"/>
          </a:p>
        </p:txBody>
      </p:sp>
      <p:sp>
        <p:nvSpPr>
          <p:cNvPr id="27" name="Freeform 26"/>
          <p:cNvSpPr/>
          <p:nvPr/>
        </p:nvSpPr>
        <p:spPr bwMode="auto">
          <a:xfrm>
            <a:off x="558800" y="2933700"/>
            <a:ext cx="6553200" cy="508000"/>
          </a:xfrm>
          <a:custGeom>
            <a:avLst/>
            <a:gdLst>
              <a:gd name="connsiteX0" fmla="*/ 6553200 w 6553200"/>
              <a:gd name="connsiteY0" fmla="*/ 0 h 508000"/>
              <a:gd name="connsiteX1" fmla="*/ 5435600 w 6553200"/>
              <a:gd name="connsiteY1" fmla="*/ 444500 h 508000"/>
              <a:gd name="connsiteX2" fmla="*/ 4254500 w 6553200"/>
              <a:gd name="connsiteY2" fmla="*/ 381000 h 508000"/>
              <a:gd name="connsiteX3" fmla="*/ 0 w 6553200"/>
              <a:gd name="connsiteY3" fmla="*/ 393700 h 508000"/>
            </a:gdLst>
            <a:ahLst/>
            <a:cxnLst>
              <a:cxn ang="0">
                <a:pos x="connsiteX0" y="connsiteY0"/>
              </a:cxn>
              <a:cxn ang="0">
                <a:pos x="connsiteX1" y="connsiteY1"/>
              </a:cxn>
              <a:cxn ang="0">
                <a:pos x="connsiteX2" y="connsiteY2"/>
              </a:cxn>
              <a:cxn ang="0">
                <a:pos x="connsiteX3" y="connsiteY3"/>
              </a:cxn>
            </a:cxnLst>
            <a:rect l="l" t="t" r="r" b="b"/>
            <a:pathLst>
              <a:path w="6553200" h="508000">
                <a:moveTo>
                  <a:pt x="6553200" y="0"/>
                </a:moveTo>
                <a:cubicBezTo>
                  <a:pt x="6185958" y="190500"/>
                  <a:pt x="5818717" y="381000"/>
                  <a:pt x="5435600" y="444500"/>
                </a:cubicBezTo>
                <a:cubicBezTo>
                  <a:pt x="5052483" y="508000"/>
                  <a:pt x="4254500" y="381000"/>
                  <a:pt x="4254500" y="381000"/>
                </a:cubicBezTo>
                <a:lnTo>
                  <a:pt x="0" y="393700"/>
                </a:lnTo>
              </a:path>
            </a:pathLst>
          </a:custGeom>
          <a:noFill/>
          <a:ln w="25400" cap="flat" cmpd="sng" algn="ctr">
            <a:solidFill>
              <a:srgbClr val="0070C0"/>
            </a:solidFill>
            <a:prstDash val="solid"/>
            <a:round/>
            <a:headEnd type="none" w="med" len="med"/>
            <a:tailEnd type="stealth" w="lg" len="lg"/>
          </a:ln>
          <a:effectLst>
            <a:glow rad="228600">
              <a:schemeClr val="accent6">
                <a:satMod val="175000"/>
                <a:alpha val="40000"/>
              </a:schemeClr>
            </a:glow>
          </a:effectLst>
        </p:spPr>
        <p:txBody>
          <a:bodyPr>
            <a:spAutoFit/>
          </a:bodyPr>
          <a:lstStyle/>
          <a:p>
            <a:pPr>
              <a:defRPr/>
            </a:pPr>
            <a:endParaRPr lang="en-US"/>
          </a:p>
        </p:txBody>
      </p:sp>
      <p:graphicFrame>
        <p:nvGraphicFramePr>
          <p:cNvPr id="28" name="Object 6"/>
          <p:cNvGraphicFramePr>
            <a:graphicFrameLocks noChangeAspect="1"/>
          </p:cNvGraphicFramePr>
          <p:nvPr/>
        </p:nvGraphicFramePr>
        <p:xfrm>
          <a:off x="7977188" y="2255838"/>
          <a:ext cx="241300" cy="368300"/>
        </p:xfrm>
        <a:graphic>
          <a:graphicData uri="http://schemas.openxmlformats.org/presentationml/2006/ole">
            <p:oleObj spid="_x0000_s62473" name="Visio" r:id="rId15" imgW="257140" imgH="389701" progId="Visio.Drawing.11">
              <p:embed/>
            </p:oleObj>
          </a:graphicData>
        </a:graphic>
      </p:graphicFrame>
      <p:sp>
        <p:nvSpPr>
          <p:cNvPr id="29" name="Freeform 28"/>
          <p:cNvSpPr/>
          <p:nvPr/>
        </p:nvSpPr>
        <p:spPr bwMode="auto">
          <a:xfrm>
            <a:off x="546100" y="3361267"/>
            <a:ext cx="6489700" cy="1447800"/>
          </a:xfrm>
          <a:custGeom>
            <a:avLst/>
            <a:gdLst>
              <a:gd name="connsiteX0" fmla="*/ 6489700 w 6489700"/>
              <a:gd name="connsiteY0" fmla="*/ 867833 h 1447800"/>
              <a:gd name="connsiteX1" fmla="*/ 6070600 w 6489700"/>
              <a:gd name="connsiteY1" fmla="*/ 93133 h 1447800"/>
              <a:gd name="connsiteX2" fmla="*/ 5143500 w 6489700"/>
              <a:gd name="connsiteY2" fmla="*/ 1426633 h 1447800"/>
              <a:gd name="connsiteX3" fmla="*/ 4000500 w 6489700"/>
              <a:gd name="connsiteY3" fmla="*/ 220133 h 1447800"/>
              <a:gd name="connsiteX4" fmla="*/ 0 w 6489700"/>
              <a:gd name="connsiteY4" fmla="*/ 143933 h 1447800"/>
              <a:gd name="connsiteX5" fmla="*/ 0 w 6489700"/>
              <a:gd name="connsiteY5" fmla="*/ 143933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89700" h="1447800">
                <a:moveTo>
                  <a:pt x="6489700" y="867833"/>
                </a:moveTo>
                <a:cubicBezTo>
                  <a:pt x="6392333" y="433916"/>
                  <a:pt x="6294967" y="0"/>
                  <a:pt x="6070600" y="93133"/>
                </a:cubicBezTo>
                <a:cubicBezTo>
                  <a:pt x="5846233" y="186266"/>
                  <a:pt x="5488517" y="1405466"/>
                  <a:pt x="5143500" y="1426633"/>
                </a:cubicBezTo>
                <a:cubicBezTo>
                  <a:pt x="4798483" y="1447800"/>
                  <a:pt x="4857750" y="433916"/>
                  <a:pt x="4000500" y="220133"/>
                </a:cubicBezTo>
                <a:cubicBezTo>
                  <a:pt x="3143250" y="6350"/>
                  <a:pt x="0" y="143933"/>
                  <a:pt x="0" y="143933"/>
                </a:cubicBezTo>
                <a:lnTo>
                  <a:pt x="0" y="143933"/>
                </a:lnTo>
              </a:path>
            </a:pathLst>
          </a:custGeom>
          <a:noFill/>
          <a:ln w="38100" cap="flat" cmpd="sng" algn="ctr">
            <a:solidFill>
              <a:srgbClr val="FF0000"/>
            </a:solidFill>
            <a:prstDash val="solid"/>
            <a:round/>
            <a:headEnd type="none" w="med" len="med"/>
            <a:tailEnd type="stealth" w="lg" len="lg"/>
          </a:ln>
          <a:effectLst>
            <a:glow rad="228600">
              <a:schemeClr val="accent6">
                <a:satMod val="175000"/>
                <a:alpha val="40000"/>
              </a:schemeClr>
            </a:glow>
          </a:effectLst>
        </p:spPr>
        <p:txBody>
          <a:bodyPr>
            <a:spAutoFit/>
          </a:bodyPr>
          <a:lstStyle/>
          <a:p>
            <a:pPr>
              <a:defRPr/>
            </a:pPr>
            <a:endParaRPr lang="en-US"/>
          </a:p>
        </p:txBody>
      </p:sp>
      <p:pic>
        <p:nvPicPr>
          <p:cNvPr id="62474" name="Imagen 1" descr="System Center logo b"/>
          <p:cNvPicPr>
            <a:picLocks noChangeAspect="1" noChangeArrowheads="1"/>
          </p:cNvPicPr>
          <p:nvPr/>
        </p:nvPicPr>
        <p:blipFill>
          <a:blip r:embed="rId16"/>
          <a:srcRect/>
          <a:stretch>
            <a:fillRect/>
          </a:stretch>
        </p:blipFill>
        <p:spPr bwMode="auto">
          <a:xfrm>
            <a:off x="214282" y="6286520"/>
            <a:ext cx="2114550" cy="4572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4"/>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2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0" presetClass="path" presetSubtype="0" accel="50000" decel="50000" fill="hold" nodeType="clickEffect">
                                  <p:stCondLst>
                                    <p:cond delay="0"/>
                                  </p:stCondLst>
                                  <p:childTnLst>
                                    <p:animMotion origin="layout" path="M 0.76094 0.08982 L 0.70365 -0.01967 L 0.60643 0.16181 L 0.48698 0.0044 L -3.05556E-6 -3.33333E-6 " pathEditMode="relative" rAng="0" ptsTypes="AAAAA">
                                      <p:cBhvr>
                                        <p:cTn id="12" dur="2000" fill="hold"/>
                                        <p:tgtEl>
                                          <p:spTgt spid="14"/>
                                        </p:tgtEl>
                                        <p:attrNameLst>
                                          <p:attrName>ppt_x</p:attrName>
                                          <p:attrName>ppt_y</p:attrName>
                                        </p:attrNameLst>
                                      </p:cBhvr>
                                      <p:rCtr x="-381" y="-19"/>
                                    </p:animMotion>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nodeType="clickEffect">
                                  <p:stCondLst>
                                    <p:cond delay="0"/>
                                  </p:stCondLst>
                                  <p:childTnLst>
                                    <p:set>
                                      <p:cBhvr>
                                        <p:cTn id="20" dur="1" fill="hold">
                                          <p:stCondLst>
                                            <p:cond delay="0"/>
                                          </p:stCondLst>
                                        </p:cTn>
                                        <p:tgtEl>
                                          <p:spTgt spid="29"/>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left)">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wipe(left)">
                                      <p:cBhvr>
                                        <p:cTn id="30" dur="500"/>
                                        <p:tgtEl>
                                          <p:spTgt spid="21"/>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7"/>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8"/>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0" presetClass="path" presetSubtype="0" accel="50000" decel="50000" fill="hold" nodeType="clickEffect">
                                  <p:stCondLst>
                                    <p:cond delay="0"/>
                                  </p:stCondLst>
                                  <p:childTnLst>
                                    <p:animMotion origin="layout" path="M 0.02274 -0.00764 C 0.00052 -0.00394 -0.02031 0.01574 -0.04809 0.02199 C -0.06181 0.03125 -0.05365 0.03472 -0.07031 0.0368 C -0.07222 0.03865 -0.08368 0.02592 -0.08559 0.02754 C -0.08924 0.03078 -0.08976 0.04027 -0.08976 0.04051 C -0.09757 0.05602 -0.08472 0.03009 -0.10087 0.05162 C -0.11267 0.06736 -0.11302 0.07777 -0.12865 0.0831 C -0.13403 0.08495 -0.16215 0.10671 -0.16753 0.10902 C -0.18177 0.11527 -0.16962 0.11805 -0.18976 0.12014 C -0.2 0.12291 -0.21163 0.1324 -0.2217 0.1331 C -0.23993 0.13426 -0.26632 0.13055 -0.2842 0.13125 C -0.30503 0.13333 -0.30694 0.11551 -0.32726 0.11828 C -0.3434 0.1206 -0.37917 0.12315 -0.39253 0.12384 C -0.4092 0.12639 -0.44809 0.12569 -0.46476 0.12754 C -0.49809 0.1243 -0.54236 0.12523 -0.57604 0.12384 C -0.61371 0.125 -0.64288 0.12361 -0.68038 0.12569 C -0.71771 0.13194 -0.69479 0.13379 -0.74948 0.1294 C -0.77812 0.13148 -0.81146 0.12569 -0.82726 0.12569 " pathEditMode="relative" rAng="0" ptsTypes="ffffffffffffffffff">
                                      <p:cBhvr>
                                        <p:cTn id="44" dur="2000" fill="hold"/>
                                        <p:tgtEl>
                                          <p:spTgt spid="28"/>
                                        </p:tgtEl>
                                        <p:attrNameLst>
                                          <p:attrName>ppt_x</p:attrName>
                                          <p:attrName>ppt_y</p:attrName>
                                        </p:attrNameLst>
                                      </p:cBhvr>
                                      <p:rCtr x="-425" y="7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sz="5400" b="1" smtClean="0"/>
              <a:t>Infraestructura</a:t>
            </a:r>
            <a:endParaRPr sz="5400" b="1"/>
          </a:p>
        </p:txBody>
      </p:sp>
      <p:sp>
        <p:nvSpPr>
          <p:cNvPr id="4" name="Text Placeholder 3"/>
          <p:cNvSpPr>
            <a:spLocks noGrp="1"/>
          </p:cNvSpPr>
          <p:nvPr>
            <p:ph sz="half" idx="1"/>
          </p:nvPr>
        </p:nvSpPr>
        <p:spPr>
          <a:xfrm>
            <a:off x="381000" y="1714488"/>
            <a:ext cx="4114800" cy="3674852"/>
          </a:xfrm>
        </p:spPr>
        <p:txBody>
          <a:bodyPr>
            <a:normAutofit fontScale="92500" lnSpcReduction="10000"/>
          </a:bodyPr>
          <a:lstStyle/>
          <a:p>
            <a:r>
              <a:rPr lang="es-ES" dirty="0" smtClean="0"/>
              <a:t>Obligatorio</a:t>
            </a:r>
            <a:r>
              <a:rPr lang="es-ES" sz="3200" dirty="0" smtClean="0"/>
              <a:t>:</a:t>
            </a:r>
          </a:p>
          <a:p>
            <a:pPr lvl="1"/>
            <a:r>
              <a:rPr lang="es-ES" sz="2800" dirty="0" smtClean="0"/>
              <a:t>Windows Server 2003 SP2 64 bit</a:t>
            </a:r>
          </a:p>
          <a:p>
            <a:pPr lvl="1"/>
            <a:r>
              <a:rPr lang="es-ES" sz="2800" dirty="0" smtClean="0"/>
              <a:t>SQL Server 2005</a:t>
            </a:r>
          </a:p>
          <a:p>
            <a:pPr lvl="1"/>
            <a:r>
              <a:rPr lang="es-ES" sz="2800" dirty="0" smtClean="0"/>
              <a:t>Active </a:t>
            </a:r>
            <a:r>
              <a:rPr lang="es-ES" sz="2800" dirty="0" err="1" smtClean="0"/>
              <a:t>Directory</a:t>
            </a:r>
            <a:endParaRPr lang="es-ES" sz="2800" dirty="0" smtClean="0"/>
          </a:p>
          <a:p>
            <a:pPr lvl="1"/>
            <a:r>
              <a:rPr lang="es-ES" sz="2800" dirty="0" smtClean="0"/>
              <a:t>Microsoft CA</a:t>
            </a:r>
          </a:p>
          <a:p>
            <a:pPr lvl="1"/>
            <a:r>
              <a:rPr lang="es-ES" sz="2800" dirty="0" err="1" smtClean="0"/>
              <a:t>Group</a:t>
            </a:r>
            <a:r>
              <a:rPr lang="es-ES" sz="2800" dirty="0" smtClean="0"/>
              <a:t> </a:t>
            </a:r>
            <a:r>
              <a:rPr lang="es-ES" sz="2800" dirty="0" err="1" smtClean="0"/>
              <a:t>Policy</a:t>
            </a:r>
            <a:endParaRPr lang="es-ES" sz="2800" dirty="0" smtClean="0"/>
          </a:p>
          <a:p>
            <a:pPr lvl="1"/>
            <a:r>
              <a:rPr lang="es-ES" sz="2800" dirty="0" smtClean="0"/>
              <a:t>Windows Mobile 6.1</a:t>
            </a:r>
          </a:p>
        </p:txBody>
      </p:sp>
      <p:sp>
        <p:nvSpPr>
          <p:cNvPr id="5" name="Content Placeholder 4"/>
          <p:cNvSpPr txBox="1">
            <a:spLocks/>
          </p:cNvSpPr>
          <p:nvPr/>
        </p:nvSpPr>
        <p:spPr>
          <a:xfrm>
            <a:off x="4648200" y="1714488"/>
            <a:ext cx="4114800" cy="3656386"/>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s-ES" sz="3200" b="0" i="0" u="none" strike="noStrike" kern="1200" cap="none" spc="0" normalizeH="0" baseline="0" smtClean="0">
                <a:ln>
                  <a:noFill/>
                </a:ln>
                <a:solidFill>
                  <a:schemeClr val="tx1"/>
                </a:solidFill>
                <a:effectLst/>
                <a:uLnTx/>
                <a:uFillTx/>
                <a:latin typeface="+mn-lt"/>
                <a:ea typeface="+mn-ea"/>
                <a:cs typeface="+mn-cs"/>
              </a:rPr>
              <a:t>No Necesario:</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s-ES" sz="2800" b="0" i="0" u="none" strike="noStrike" kern="1200" cap="none" spc="0" normalizeH="0" baseline="0" smtClean="0">
                <a:ln>
                  <a:noFill/>
                </a:ln>
                <a:solidFill>
                  <a:schemeClr val="tx1"/>
                </a:solidFill>
                <a:effectLst/>
                <a:uLnTx/>
                <a:uFillTx/>
                <a:latin typeface="+mn-lt"/>
                <a:ea typeface="+mn-ea"/>
                <a:cs typeface="+mn-cs"/>
              </a:rPr>
              <a:t>Exchange Server (any version)</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s-ES" sz="2800" b="0" i="0" u="none" strike="noStrike" kern="1200" cap="none" spc="0" normalizeH="0" baseline="0" smtClean="0">
                <a:ln>
                  <a:noFill/>
                </a:ln>
                <a:solidFill>
                  <a:schemeClr val="tx1"/>
                </a:solidFill>
                <a:effectLst/>
                <a:uLnTx/>
                <a:uFillTx/>
                <a:latin typeface="+mn-lt"/>
                <a:ea typeface="+mn-ea"/>
                <a:cs typeface="+mn-cs"/>
              </a:rPr>
              <a:t>Systems Management Server</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s-ES" sz="2800" b="0" i="0" u="none" strike="noStrike" kern="1200" cap="none" spc="0" normalizeH="0" baseline="0" smtClean="0">
                <a:ln>
                  <a:noFill/>
                </a:ln>
                <a:solidFill>
                  <a:schemeClr val="tx1"/>
                </a:solidFill>
                <a:effectLst/>
                <a:uLnTx/>
                <a:uFillTx/>
                <a:latin typeface="+mn-lt"/>
                <a:ea typeface="+mn-ea"/>
                <a:cs typeface="+mn-cs"/>
              </a:rPr>
              <a:t>Systems Center</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s-ES" sz="2800" b="0" i="0" u="none" strike="noStrike" kern="1200" cap="none" spc="0" normalizeH="0" baseline="0" smtClean="0">
                <a:ln>
                  <a:noFill/>
                </a:ln>
                <a:solidFill>
                  <a:schemeClr val="tx1"/>
                </a:solidFill>
                <a:effectLst/>
                <a:uLnTx/>
                <a:uFillTx/>
                <a:latin typeface="+mn-lt"/>
                <a:ea typeface="+mn-ea"/>
                <a:cs typeface="+mn-cs"/>
              </a:rPr>
              <a:t>ISA Server*</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sz="3200" b="0" i="0" u="none" strike="noStrike" kern="1200" cap="none" spc="0" normalizeH="0" baseline="0">
              <a:ln>
                <a:noFill/>
              </a:ln>
              <a:solidFill>
                <a:schemeClr val="tx1"/>
              </a:solidFill>
              <a:effectLst/>
              <a:uLnTx/>
              <a:uFillTx/>
              <a:latin typeface="+mn-lt"/>
              <a:ea typeface="+mn-ea"/>
              <a:cs typeface="+mn-cs"/>
            </a:endParaRPr>
          </a:p>
        </p:txBody>
      </p:sp>
      <p:pic>
        <p:nvPicPr>
          <p:cNvPr id="178178" name="Imagen 1" descr="System Center logo b"/>
          <p:cNvPicPr>
            <a:picLocks noChangeAspect="1" noChangeArrowheads="1"/>
          </p:cNvPicPr>
          <p:nvPr/>
        </p:nvPicPr>
        <p:blipFill>
          <a:blip r:embed="rId2"/>
          <a:srcRect/>
          <a:stretch>
            <a:fillRect/>
          </a:stretch>
        </p:blipFill>
        <p:spPr bwMode="auto">
          <a:xfrm>
            <a:off x="214282" y="6286520"/>
            <a:ext cx="2114550" cy="4572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smtClean="0"/>
              <a:t>Demo</a:t>
            </a:r>
            <a:endParaRPr lang="es-ES" dirty="0"/>
          </a:p>
        </p:txBody>
      </p:sp>
      <p:sp>
        <p:nvSpPr>
          <p:cNvPr id="3" name="Text Placeholder 2"/>
          <p:cNvSpPr>
            <a:spLocks noGrp="1"/>
          </p:cNvSpPr>
          <p:nvPr>
            <p:ph type="body" idx="1"/>
          </p:nvPr>
        </p:nvSpPr>
        <p:spPr/>
        <p:txBody>
          <a:bodyPr/>
          <a:lstStyle/>
          <a:p>
            <a:r>
              <a:rPr lang="es-ES" dirty="0" err="1" smtClean="0"/>
              <a:t>System</a:t>
            </a:r>
            <a:r>
              <a:rPr lang="es-ES" dirty="0" smtClean="0"/>
              <a:t> Center Mobile </a:t>
            </a:r>
            <a:r>
              <a:rPr lang="es-ES" dirty="0" err="1" smtClean="0"/>
              <a:t>Device</a:t>
            </a:r>
            <a:r>
              <a:rPr lang="es-ES" dirty="0" smtClean="0"/>
              <a:t> Manager.</a:t>
            </a:r>
            <a:endParaRPr lang="es-ES" dirty="0"/>
          </a:p>
        </p:txBody>
      </p:sp>
      <p:pic>
        <p:nvPicPr>
          <p:cNvPr id="177154" name="Imagen 1" descr="System Center logo b"/>
          <p:cNvPicPr>
            <a:picLocks noChangeAspect="1" noChangeArrowheads="1"/>
          </p:cNvPicPr>
          <p:nvPr/>
        </p:nvPicPr>
        <p:blipFill>
          <a:blip r:embed="rId3"/>
          <a:srcRect/>
          <a:stretch>
            <a:fillRect/>
          </a:stretch>
        </p:blipFill>
        <p:spPr bwMode="auto">
          <a:xfrm>
            <a:off x="99996" y="6329386"/>
            <a:ext cx="2114550" cy="4572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normAutofit/>
          </a:bodyPr>
          <a:lstStyle/>
          <a:p>
            <a:r>
              <a:rPr lang="es-ES" sz="6600" noProof="0" smtClean="0"/>
              <a:t>RECURSOS</a:t>
            </a:r>
            <a:endParaRPr lang="es-ES" sz="6600" noProof="0"/>
          </a:p>
        </p:txBody>
      </p:sp>
      <p:sp>
        <p:nvSpPr>
          <p:cNvPr id="5" name="4 Marcador de contenido"/>
          <p:cNvSpPr>
            <a:spLocks noGrp="1"/>
          </p:cNvSpPr>
          <p:nvPr>
            <p:ph idx="1"/>
          </p:nvPr>
        </p:nvSpPr>
        <p:spPr>
          <a:xfrm>
            <a:off x="214282" y="1600200"/>
            <a:ext cx="8715436" cy="4525963"/>
          </a:xfrm>
        </p:spPr>
        <p:txBody>
          <a:bodyPr>
            <a:normAutofit fontScale="85000" lnSpcReduction="10000"/>
          </a:bodyPr>
          <a:lstStyle/>
          <a:p>
            <a:r>
              <a:rPr lang="es-ES" dirty="0" smtClean="0"/>
              <a:t>Windows Vista </a:t>
            </a:r>
            <a:r>
              <a:rPr lang="es-ES" dirty="0" err="1" smtClean="0"/>
              <a:t>TechCenter</a:t>
            </a:r>
            <a:endParaRPr lang="es-ES" dirty="0" smtClean="0"/>
          </a:p>
          <a:p>
            <a:pPr lvl="1"/>
            <a:r>
              <a:rPr lang="es-ES" dirty="0" smtClean="0">
                <a:hlinkClick r:id="rId2"/>
              </a:rPr>
              <a:t>http://technet.microsoft.com/en-us/windowsvista/default.aspx</a:t>
            </a:r>
            <a:r>
              <a:rPr lang="es-ES" dirty="0" smtClean="0"/>
              <a:t> </a:t>
            </a:r>
          </a:p>
          <a:p>
            <a:r>
              <a:rPr lang="es-ES" dirty="0" smtClean="0"/>
              <a:t>Exchange Server 2007 </a:t>
            </a:r>
            <a:r>
              <a:rPr lang="es-ES" dirty="0" err="1" smtClean="0"/>
              <a:t>TechCenter</a:t>
            </a:r>
            <a:endParaRPr lang="es-ES" dirty="0" smtClean="0"/>
          </a:p>
          <a:p>
            <a:pPr lvl="1"/>
            <a:r>
              <a:rPr lang="es-ES" dirty="0" smtClean="0">
                <a:hlinkClick r:id="rId3"/>
              </a:rPr>
              <a:t>http://technet.microsoft.com/en-us/exchange/default.aspx</a:t>
            </a:r>
            <a:r>
              <a:rPr lang="es-ES" dirty="0" smtClean="0"/>
              <a:t> </a:t>
            </a:r>
          </a:p>
          <a:p>
            <a:r>
              <a:rPr lang="es-ES" dirty="0" smtClean="0"/>
              <a:t>Windows Mobile </a:t>
            </a:r>
            <a:r>
              <a:rPr lang="es-ES" dirty="0" err="1" smtClean="0"/>
              <a:t>TechCenter</a:t>
            </a:r>
            <a:r>
              <a:rPr lang="es-ES" dirty="0" smtClean="0"/>
              <a:t> </a:t>
            </a:r>
          </a:p>
          <a:p>
            <a:pPr lvl="1"/>
            <a:r>
              <a:rPr lang="es-ES" dirty="0" smtClean="0">
                <a:hlinkClick r:id="rId4"/>
              </a:rPr>
              <a:t>http://technet.microsoft.com/en-us/mobile/default.aspx</a:t>
            </a:r>
            <a:r>
              <a:rPr lang="es-ES" dirty="0" smtClean="0"/>
              <a:t> </a:t>
            </a:r>
          </a:p>
          <a:p>
            <a:r>
              <a:rPr lang="es-ES" dirty="0" smtClean="0"/>
              <a:t>Microsoft </a:t>
            </a:r>
            <a:r>
              <a:rPr lang="es-ES" dirty="0" err="1" smtClean="0"/>
              <a:t>System</a:t>
            </a:r>
            <a:r>
              <a:rPr lang="es-ES" dirty="0" smtClean="0"/>
              <a:t> Center Mobile </a:t>
            </a:r>
            <a:r>
              <a:rPr lang="es-ES" dirty="0" err="1" smtClean="0"/>
              <a:t>Device</a:t>
            </a:r>
            <a:r>
              <a:rPr lang="es-ES" dirty="0" smtClean="0"/>
              <a:t> Manager 2008:</a:t>
            </a:r>
          </a:p>
          <a:p>
            <a:pPr lvl="1"/>
            <a:r>
              <a:rPr lang="es-ES" dirty="0" smtClean="0">
                <a:hlinkClick r:id="rId5"/>
              </a:rPr>
              <a:t>http://www.microsoft.com/systemcenter/mobile/default.mspx</a:t>
            </a:r>
            <a:r>
              <a:rPr lang="es-ES" dirty="0" smtClean="0"/>
              <a:t> </a:t>
            </a:r>
            <a:endParaRPr lang="es-ES" dirty="0"/>
          </a:p>
        </p:txBody>
      </p:sp>
    </p:spTree>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srcRect/>
          <a:stretch>
            <a:fillRect/>
          </a:stretch>
        </p:blipFill>
        <p:spPr bwMode="auto">
          <a:xfrm>
            <a:off x="-152400" y="-113664"/>
            <a:ext cx="9347602" cy="7124064"/>
          </a:xfrm>
          <a:prstGeom prst="rect">
            <a:avLst/>
          </a:prstGeom>
          <a:noFill/>
          <a:ln w="9525">
            <a:noFill/>
            <a:miter lim="800000"/>
            <a:headEnd/>
            <a:tailEnd/>
          </a:ln>
          <a:effectLst/>
        </p:spPr>
      </p:pic>
      <p:sp>
        <p:nvSpPr>
          <p:cNvPr id="5" name="Rectangle 4"/>
          <p:cNvSpPr/>
          <p:nvPr/>
        </p:nvSpPr>
        <p:spPr>
          <a:xfrm>
            <a:off x="1143000" y="6019800"/>
            <a:ext cx="6781800" cy="609600"/>
          </a:xfrm>
          <a:prstGeom prst="rect">
            <a:avLst/>
          </a:prstGeom>
          <a:solidFill>
            <a:srgbClr val="011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descr="WS08_h_rgb_r.png"/>
          <p:cNvPicPr>
            <a:picLocks noGrp="1" noChangeAspect="1"/>
          </p:cNvPicPr>
          <p:nvPr>
            <p:ph idx="1"/>
          </p:nvPr>
        </p:nvPicPr>
        <p:blipFill>
          <a:blip r:embed="rId3"/>
          <a:stretch>
            <a:fillRect/>
          </a:stretch>
        </p:blipFill>
        <p:spPr>
          <a:xfrm>
            <a:off x="304800" y="6019800"/>
            <a:ext cx="2895600" cy="457200"/>
          </a:xfrm>
        </p:spPr>
      </p:pic>
      <p:pic>
        <p:nvPicPr>
          <p:cNvPr id="7" name="Picture 6" descr="VS08_h_rgb_r.png"/>
          <p:cNvPicPr>
            <a:picLocks/>
          </p:cNvPicPr>
          <p:nvPr/>
        </p:nvPicPr>
        <p:blipFill>
          <a:blip r:embed="rId4"/>
          <a:stretch>
            <a:fillRect/>
          </a:stretch>
        </p:blipFill>
        <p:spPr>
          <a:xfrm>
            <a:off x="3576639" y="6096000"/>
            <a:ext cx="2657474" cy="365760"/>
          </a:xfrm>
          <a:prstGeom prst="rect">
            <a:avLst/>
          </a:prstGeom>
        </p:spPr>
      </p:pic>
      <p:pic>
        <p:nvPicPr>
          <p:cNvPr id="8" name="Picture 7" descr="SQL08_bL_r.png"/>
          <p:cNvPicPr>
            <a:picLocks noChangeAspect="1"/>
          </p:cNvPicPr>
          <p:nvPr/>
        </p:nvPicPr>
        <p:blipFill>
          <a:blip r:embed="rId5"/>
          <a:stretch>
            <a:fillRect/>
          </a:stretch>
        </p:blipFill>
        <p:spPr>
          <a:xfrm>
            <a:off x="6610352" y="6096000"/>
            <a:ext cx="1924048" cy="423862"/>
          </a:xfrm>
          <a:prstGeom prst="rect">
            <a:avLst/>
          </a:prstGeom>
        </p:spPr>
      </p:pic>
      <p:pic>
        <p:nvPicPr>
          <p:cNvPr id="179202" name="Picture 2"/>
          <p:cNvPicPr>
            <a:picLocks noChangeAspect="1" noChangeArrowheads="1"/>
          </p:cNvPicPr>
          <p:nvPr/>
        </p:nvPicPr>
        <p:blipFill>
          <a:blip r:embed="rId6"/>
          <a:srcRect/>
          <a:stretch>
            <a:fillRect/>
          </a:stretch>
        </p:blipFill>
        <p:spPr bwMode="auto">
          <a:xfrm>
            <a:off x="6286512" y="4643446"/>
            <a:ext cx="514350" cy="266700"/>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p:nvPr>
        </p:nvSpPr>
        <p:spPr/>
        <p:txBody>
          <a:bodyPr/>
          <a:lstStyle/>
          <a:p>
            <a:r>
              <a:rPr lang="es-ES" noProof="0" dirty="0" smtClean="0"/>
              <a:t>Preguntas</a:t>
            </a:r>
            <a:endParaRPr lang="es-ES" noProof="0" dirty="0"/>
          </a:p>
        </p:txBody>
      </p:sp>
      <p:sp>
        <p:nvSpPr>
          <p:cNvPr id="6" name="6 Subtítulo"/>
          <p:cNvSpPr txBox="1">
            <a:spLocks/>
          </p:cNvSpPr>
          <p:nvPr/>
        </p:nvSpPr>
        <p:spPr>
          <a:xfrm>
            <a:off x="1142976" y="4786322"/>
            <a:ext cx="2281407" cy="857256"/>
          </a:xfrm>
          <a:prstGeom prst="rect">
            <a:avLst/>
          </a:prstGeom>
        </p:spPr>
        <p:txBody>
          <a:bodyPr vert="horz" lIns="91440" tIns="45720" rIns="91440" bIns="45720" rtlCol="0">
            <a:norm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s-ES" sz="1800" b="1" i="0" u="none" strike="noStrike" kern="1200" cap="none" spc="0" normalizeH="0" baseline="0" noProof="0" smtClean="0">
                <a:ln>
                  <a:noFill/>
                </a:ln>
                <a:solidFill>
                  <a:schemeClr val="tx1"/>
                </a:solidFill>
                <a:effectLst/>
                <a:uLnTx/>
                <a:uFillTx/>
                <a:latin typeface="+mn-lt"/>
                <a:ea typeface="+mn-ea"/>
                <a:cs typeface="+mn-cs"/>
              </a:rPr>
              <a:t>Daniel Matey</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s-ES" sz="1200" b="0" i="0" u="none" strike="noStrike" kern="1200" cap="none" spc="0" normalizeH="0" baseline="0" noProof="0" smtClean="0">
                <a:ln>
                  <a:noFill/>
                </a:ln>
                <a:solidFill>
                  <a:schemeClr val="tx1"/>
                </a:solidFill>
                <a:effectLst/>
                <a:uLnTx/>
                <a:uFillTx/>
                <a:latin typeface="+mn-lt"/>
                <a:ea typeface="+mn-ea"/>
                <a:cs typeface="+mn-cs"/>
              </a:rPr>
              <a:t>Microsoft MVP</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s-ES" sz="1200" b="0" i="0" u="none" strike="noStrike" kern="1200" cap="none" spc="0" normalizeH="0" baseline="0" noProof="0" smtClean="0">
                <a:ln>
                  <a:noFill/>
                </a:ln>
                <a:solidFill>
                  <a:schemeClr val="tx1"/>
                </a:solidFill>
                <a:effectLst/>
                <a:uLnTx/>
                <a:uFillTx/>
                <a:latin typeface="+mn-lt"/>
                <a:ea typeface="+mn-ea"/>
                <a:cs typeface="+mn-cs"/>
                <a:hlinkClick r:id="rId2"/>
              </a:rPr>
              <a:t>http://geeks.ms/blogs/dmatey</a:t>
            </a:r>
            <a:r>
              <a:rPr kumimoji="0" lang="es-ES" sz="1200" b="0" i="0" u="none" strike="noStrike" kern="1200" cap="none" spc="0" normalizeH="0" baseline="0" noProof="0" smtClean="0">
                <a:ln>
                  <a:noFill/>
                </a:ln>
                <a:solidFill>
                  <a:schemeClr val="tx1"/>
                </a:solidFill>
                <a:effectLst/>
                <a:uLnTx/>
                <a:uFillTx/>
                <a:latin typeface="+mn-lt"/>
                <a:ea typeface="+mn-ea"/>
                <a:cs typeface="+mn-cs"/>
              </a:rPr>
              <a:t> </a:t>
            </a:r>
            <a:endParaRPr kumimoji="0" lang="es-ES" sz="1200" b="0" i="0" u="none" strike="noStrike" kern="1200" cap="none" spc="0" normalizeH="0" baseline="0" noProof="0" dirty="0">
              <a:ln>
                <a:noFill/>
              </a:ln>
              <a:solidFill>
                <a:schemeClr val="tx1"/>
              </a:solidFill>
              <a:effectLst/>
              <a:uLnTx/>
              <a:uFillTx/>
              <a:latin typeface="+mn-lt"/>
              <a:ea typeface="+mn-ea"/>
              <a:cs typeface="+mn-cs"/>
            </a:endParaRPr>
          </a:p>
        </p:txBody>
      </p:sp>
      <p:sp>
        <p:nvSpPr>
          <p:cNvPr id="7" name="6 Subtítulo"/>
          <p:cNvSpPr txBox="1">
            <a:spLocks/>
          </p:cNvSpPr>
          <p:nvPr/>
        </p:nvSpPr>
        <p:spPr>
          <a:xfrm>
            <a:off x="4576609" y="4786322"/>
            <a:ext cx="2281407" cy="857256"/>
          </a:xfrm>
          <a:prstGeom prst="rect">
            <a:avLst/>
          </a:prstGeom>
        </p:spPr>
        <p:txBody>
          <a:bodyPr vert="horz" lIns="91440" tIns="45720" rIns="91440" bIns="45720" rtlCol="0">
            <a:norm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s-ES" sz="2000" b="1" i="0" u="none" strike="noStrike" kern="1200" cap="none" spc="0" normalizeH="0" baseline="0" noProof="0" dirty="0" smtClean="0">
                <a:ln>
                  <a:noFill/>
                </a:ln>
                <a:solidFill>
                  <a:schemeClr val="tx1"/>
                </a:solidFill>
                <a:effectLst/>
                <a:uLnTx/>
                <a:uFillTx/>
                <a:latin typeface="+mn-lt"/>
                <a:ea typeface="+mn-ea"/>
                <a:cs typeface="+mn-cs"/>
              </a:rPr>
              <a:t>Miguel Tarascó</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s-ES" sz="1400" b="0" i="0" u="none" strike="noStrike" kern="1200" cap="none" spc="0" normalizeH="0" baseline="0" noProof="0" dirty="0" smtClean="0">
                <a:ln>
                  <a:noFill/>
                </a:ln>
                <a:solidFill>
                  <a:schemeClr val="tx1"/>
                </a:solidFill>
                <a:effectLst/>
                <a:uLnTx/>
                <a:uFillTx/>
                <a:latin typeface="+mn-lt"/>
                <a:ea typeface="+mn-ea"/>
                <a:cs typeface="+mn-cs"/>
                <a:hlinkClick r:id="rId3"/>
              </a:rPr>
              <a:t>http://ww.lockpicking.es</a:t>
            </a:r>
            <a:r>
              <a:rPr kumimoji="0" lang="es-ES" sz="1400" b="0" i="0" u="none" strike="noStrike" kern="1200" cap="none" spc="0" normalizeH="0" baseline="0" noProof="0" dirty="0" smtClean="0">
                <a:ln>
                  <a:noFill/>
                </a:ln>
                <a:solidFill>
                  <a:schemeClr val="tx1"/>
                </a:solidFill>
                <a:effectLst/>
                <a:uLnTx/>
                <a:uFillTx/>
                <a:latin typeface="+mn-lt"/>
                <a:ea typeface="+mn-ea"/>
                <a:cs typeface="+mn-cs"/>
              </a:rPr>
              <a:t> </a:t>
            </a:r>
            <a:endParaRPr kumimoji="0" lang="es-ES" sz="1400" b="0" i="0" u="none" strike="noStrike" kern="1200" cap="none" spc="0" normalizeH="0" baseline="0" noProof="0" dirty="0">
              <a:ln>
                <a:noFill/>
              </a:ln>
              <a:solidFill>
                <a:schemeClr val="tx1"/>
              </a:solidFill>
              <a:effectLst/>
              <a:uLnTx/>
              <a:uFillTx/>
              <a:latin typeface="+mn-lt"/>
              <a:ea typeface="+mn-ea"/>
              <a:cs typeface="+mn-cs"/>
            </a:endParaRPr>
          </a:p>
        </p:txBody>
      </p:sp>
      <p:sp>
        <p:nvSpPr>
          <p:cNvPr id="8" name="6 Subtítulo"/>
          <p:cNvSpPr txBox="1">
            <a:spLocks/>
          </p:cNvSpPr>
          <p:nvPr/>
        </p:nvSpPr>
        <p:spPr>
          <a:xfrm>
            <a:off x="4572000" y="5786454"/>
            <a:ext cx="2143141" cy="857256"/>
          </a:xfrm>
          <a:prstGeom prst="rect">
            <a:avLst/>
          </a:prstGeom>
        </p:spPr>
        <p:txBody>
          <a:bodyPr vert="horz" lIns="91440" tIns="45720" rIns="91440" bIns="45720" rtlCol="0">
            <a:normAutofit lnSpcReduction="10000"/>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s-ES" sz="2000" b="1" i="0" u="none" strike="noStrike" kern="1200" cap="none" spc="0" normalizeH="0" baseline="0" noProof="0" dirty="0" smtClean="0">
                <a:ln>
                  <a:noFill/>
                </a:ln>
                <a:solidFill>
                  <a:schemeClr val="tx1"/>
                </a:solidFill>
                <a:effectLst/>
                <a:uLnTx/>
                <a:uFillTx/>
                <a:latin typeface="+mn-lt"/>
                <a:ea typeface="+mn-ea"/>
                <a:cs typeface="+mn-cs"/>
              </a:rPr>
              <a:t>Fernando </a:t>
            </a:r>
            <a:r>
              <a:rPr kumimoji="0" lang="es-ES" sz="2000" b="1" i="0" u="none" strike="noStrike" kern="1200" cap="none" spc="0" normalizeH="0" baseline="0" noProof="0" dirty="0" err="1" smtClean="0">
                <a:ln>
                  <a:noFill/>
                </a:ln>
                <a:solidFill>
                  <a:schemeClr val="tx1"/>
                </a:solidFill>
                <a:effectLst/>
                <a:uLnTx/>
                <a:uFillTx/>
                <a:latin typeface="+mn-lt"/>
                <a:ea typeface="+mn-ea"/>
                <a:cs typeface="+mn-cs"/>
              </a:rPr>
              <a:t>Guillot</a:t>
            </a:r>
            <a:endParaRPr kumimoji="0" lang="es-ES" sz="2000" b="1"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s-ES" sz="1400" dirty="0" smtClean="0"/>
              <a:t>Ingeniero de Soporte</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s-ES" sz="1400" b="0" i="0" u="none" strike="noStrike" kern="1200" cap="none" spc="0" normalizeH="0" baseline="0" noProof="0" dirty="0" smtClean="0">
                <a:ln>
                  <a:noFill/>
                </a:ln>
                <a:solidFill>
                  <a:schemeClr val="tx1"/>
                </a:solidFill>
                <a:effectLst/>
                <a:uLnTx/>
                <a:uFillTx/>
                <a:latin typeface="+mn-lt"/>
                <a:ea typeface="+mn-ea"/>
                <a:cs typeface="+mn-cs"/>
              </a:rPr>
              <a:t>Windows</a:t>
            </a:r>
            <a:r>
              <a:rPr kumimoji="0" lang="es-ES" sz="1400" b="0" i="0" u="none" strike="noStrike" kern="1200" cap="none" spc="0" normalizeH="0" noProof="0" dirty="0" smtClean="0">
                <a:ln>
                  <a:noFill/>
                </a:ln>
                <a:solidFill>
                  <a:schemeClr val="tx1"/>
                </a:solidFill>
                <a:effectLst/>
                <a:uLnTx/>
                <a:uFillTx/>
                <a:latin typeface="+mn-lt"/>
                <a:ea typeface="+mn-ea"/>
                <a:cs typeface="+mn-cs"/>
              </a:rPr>
              <a:t> Mobile</a:t>
            </a:r>
            <a:endParaRPr kumimoji="0" lang="es-ES" sz="1400" b="0" i="0" u="none" strike="noStrike" kern="1200" cap="none" spc="0" normalizeH="0" baseline="0" noProof="0" dirty="0">
              <a:ln>
                <a:noFill/>
              </a:ln>
              <a:solidFill>
                <a:schemeClr val="tx1"/>
              </a:solidFill>
              <a:effectLst/>
              <a:uLnTx/>
              <a:uFillTx/>
              <a:latin typeface="+mn-lt"/>
              <a:ea typeface="+mn-ea"/>
              <a:cs typeface="+mn-cs"/>
            </a:endParaRPr>
          </a:p>
        </p:txBody>
      </p:sp>
      <p:sp>
        <p:nvSpPr>
          <p:cNvPr id="9" name="6 Subtítulo"/>
          <p:cNvSpPr txBox="1">
            <a:spLocks/>
          </p:cNvSpPr>
          <p:nvPr/>
        </p:nvSpPr>
        <p:spPr>
          <a:xfrm>
            <a:off x="1142976" y="5715016"/>
            <a:ext cx="3000396" cy="857256"/>
          </a:xfrm>
          <a:prstGeom prst="rect">
            <a:avLst/>
          </a:prstGeom>
        </p:spPr>
        <p:txBody>
          <a:bodyPr vert="horz" lIns="91440" tIns="45720" rIns="91440" bIns="45720" rtlCol="0">
            <a:no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s-ES" sz="2000" b="1" i="0" u="none" strike="noStrike" kern="1200" cap="none" spc="0" normalizeH="0" baseline="0" noProof="0" dirty="0" smtClean="0">
                <a:ln>
                  <a:noFill/>
                </a:ln>
                <a:solidFill>
                  <a:schemeClr val="tx1"/>
                </a:solidFill>
                <a:effectLst/>
                <a:uLnTx/>
                <a:uFillTx/>
                <a:latin typeface="+mn-lt"/>
                <a:ea typeface="+mn-ea"/>
                <a:cs typeface="+mn-cs"/>
              </a:rPr>
              <a:t>David Cervigón</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s-ES" sz="1600" dirty="0" smtClean="0"/>
              <a:t>IT Pro </a:t>
            </a:r>
            <a:r>
              <a:rPr lang="es-ES" sz="1600" dirty="0" err="1" smtClean="0"/>
              <a:t>Evangelist</a:t>
            </a:r>
            <a:endParaRPr lang="es-ES" sz="1600" dirty="0" smtClean="0"/>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s-ES" sz="1200" dirty="0" smtClean="0">
                <a:hlinkClick r:id="rId4"/>
              </a:rPr>
              <a:t>David.cervigon@microsoft.com</a:t>
            </a:r>
            <a:endParaRPr lang="es-ES" sz="1200" dirty="0" smtClean="0"/>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s-ES" sz="1200" dirty="0" smtClean="0">
                <a:hlinkClick r:id="rId5"/>
              </a:rPr>
              <a:t>http://blogs.technet.com/davidcervigon</a:t>
            </a:r>
            <a:r>
              <a:rPr lang="es-ES" sz="1200" dirty="0" smtClean="0"/>
              <a:t> </a:t>
            </a:r>
            <a:endParaRPr kumimoji="0" lang="es-ES" sz="1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l"/>
            <a:r>
              <a:rPr lang="es-ES_tradnl" dirty="0" smtClean="0"/>
              <a:t>Herramientas</a:t>
            </a:r>
            <a:endParaRPr lang="es-ES" dirty="0"/>
          </a:p>
        </p:txBody>
      </p:sp>
      <p:pic>
        <p:nvPicPr>
          <p:cNvPr id="3" name="Picture 9"/>
          <p:cNvPicPr>
            <a:picLocks noChangeAspect="1" noChangeArrowheads="1"/>
          </p:cNvPicPr>
          <p:nvPr/>
        </p:nvPicPr>
        <p:blipFill>
          <a:blip r:embed="rId3"/>
          <a:srcRect/>
          <a:stretch>
            <a:fillRect/>
          </a:stretch>
        </p:blipFill>
        <p:spPr bwMode="auto">
          <a:xfrm>
            <a:off x="571472" y="1857364"/>
            <a:ext cx="4173538" cy="4608512"/>
          </a:xfrm>
          <a:prstGeom prst="rect">
            <a:avLst/>
          </a:prstGeom>
          <a:noFill/>
          <a:ln w="9525">
            <a:solidFill>
              <a:schemeClr val="tx1">
                <a:alpha val="51000"/>
              </a:schemeClr>
            </a:solidFill>
            <a:miter lim="800000"/>
            <a:headEnd/>
            <a:tailEnd/>
          </a:ln>
        </p:spPr>
      </p:pic>
      <p:pic>
        <p:nvPicPr>
          <p:cNvPr id="2050" name="Picture 2"/>
          <p:cNvPicPr>
            <a:picLocks noChangeAspect="1" noChangeArrowheads="1"/>
          </p:cNvPicPr>
          <p:nvPr/>
        </p:nvPicPr>
        <p:blipFill>
          <a:blip r:embed="rId4"/>
          <a:srcRect/>
          <a:stretch>
            <a:fillRect/>
          </a:stretch>
        </p:blipFill>
        <p:spPr bwMode="auto">
          <a:xfrm>
            <a:off x="4857752" y="2357430"/>
            <a:ext cx="3562350" cy="3810000"/>
          </a:xfrm>
          <a:prstGeom prst="rect">
            <a:avLst/>
          </a:prstGeom>
          <a:noFill/>
          <a:ln w="9525">
            <a:solidFill>
              <a:schemeClr val="tx1">
                <a:alpha val="51000"/>
              </a:schemeClr>
            </a:solidFill>
            <a:miter lim="800000"/>
            <a:headEnd/>
            <a:tailEnd/>
          </a:ln>
          <a:effectLst/>
        </p:spPr>
      </p:pic>
      <p:sp>
        <p:nvSpPr>
          <p:cNvPr id="8" name="Title 3"/>
          <p:cNvSpPr txBox="1">
            <a:spLocks/>
          </p:cNvSpPr>
          <p:nvPr/>
        </p:nvSpPr>
        <p:spPr>
          <a:xfrm>
            <a:off x="500034" y="1071546"/>
            <a:ext cx="8229600" cy="785818"/>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_tradnl" sz="4400" b="0" i="0" u="none" strike="noStrike" kern="1200" cap="none" spc="0" normalizeH="0" baseline="0" noProof="0" dirty="0" smtClean="0">
                <a:ln>
                  <a:noFill/>
                </a:ln>
                <a:solidFill>
                  <a:schemeClr val="tx2"/>
                </a:solidFill>
                <a:effectLst/>
                <a:uLnTx/>
                <a:uFillTx/>
                <a:latin typeface="+mj-lt"/>
                <a:ea typeface="+mj-ea"/>
                <a:cs typeface="+mj-cs"/>
              </a:rPr>
              <a:t>Tensores</a:t>
            </a:r>
            <a:endParaRPr kumimoji="0" lang="es-ES" sz="4400" b="0" i="0" u="none" strike="noStrike" kern="1200" cap="none" spc="0" normalizeH="0" baseline="0" noProof="0" dirty="0">
              <a:ln>
                <a:noFill/>
              </a:ln>
              <a:solidFill>
                <a:schemeClr val="tx2"/>
              </a:solidFill>
              <a:effectLst/>
              <a:uLnTx/>
              <a:uFillTx/>
              <a:latin typeface="+mj-lt"/>
              <a:ea typeface="+mj-ea"/>
              <a:cs typeface="+mj-cs"/>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l"/>
            <a:r>
              <a:rPr lang="es-ES_tradnl" dirty="0" smtClean="0"/>
              <a:t>Herramientas</a:t>
            </a:r>
            <a:endParaRPr lang="es-ES" dirty="0"/>
          </a:p>
        </p:txBody>
      </p:sp>
      <p:sp>
        <p:nvSpPr>
          <p:cNvPr id="8" name="Title 3"/>
          <p:cNvSpPr txBox="1">
            <a:spLocks/>
          </p:cNvSpPr>
          <p:nvPr/>
        </p:nvSpPr>
        <p:spPr>
          <a:xfrm>
            <a:off x="500034" y="1071546"/>
            <a:ext cx="8229600" cy="785818"/>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_tradnl" sz="4400" b="0" i="0" u="none" strike="noStrike" kern="1200" cap="none" spc="0" normalizeH="0" baseline="0" noProof="0" dirty="0" smtClean="0">
                <a:ln>
                  <a:noFill/>
                </a:ln>
                <a:solidFill>
                  <a:schemeClr val="tx2"/>
                </a:solidFill>
                <a:effectLst/>
                <a:uLnTx/>
                <a:uFillTx/>
                <a:latin typeface="+mj-lt"/>
                <a:ea typeface="+mj-ea"/>
                <a:cs typeface="+mj-cs"/>
              </a:rPr>
              <a:t>Ganzúas</a:t>
            </a:r>
            <a:endParaRPr kumimoji="0" lang="es-ES" sz="4400" b="0" i="0" u="none" strike="noStrike" kern="1200" cap="none" spc="0" normalizeH="0" baseline="0" noProof="0" dirty="0">
              <a:ln>
                <a:noFill/>
              </a:ln>
              <a:solidFill>
                <a:schemeClr val="tx2"/>
              </a:solidFill>
              <a:effectLst/>
              <a:uLnTx/>
              <a:uFillTx/>
              <a:latin typeface="+mj-lt"/>
              <a:ea typeface="+mj-ea"/>
              <a:cs typeface="+mj-cs"/>
            </a:endParaRPr>
          </a:p>
        </p:txBody>
      </p:sp>
      <p:pic>
        <p:nvPicPr>
          <p:cNvPr id="6" name="Picture 7" descr="MP-02"/>
          <p:cNvPicPr>
            <a:picLocks noChangeAspect="1" noChangeArrowheads="1"/>
          </p:cNvPicPr>
          <p:nvPr/>
        </p:nvPicPr>
        <p:blipFill>
          <a:blip r:embed="rId3"/>
          <a:srcRect/>
          <a:stretch>
            <a:fillRect/>
          </a:stretch>
        </p:blipFill>
        <p:spPr bwMode="auto">
          <a:xfrm>
            <a:off x="466725" y="2205038"/>
            <a:ext cx="8208963" cy="1001712"/>
          </a:xfrm>
          <a:prstGeom prst="rect">
            <a:avLst/>
          </a:prstGeom>
          <a:noFill/>
          <a:ln w="9525">
            <a:solidFill>
              <a:schemeClr val="tx1">
                <a:alpha val="48000"/>
              </a:schemeClr>
            </a:solidFill>
            <a:miter lim="800000"/>
            <a:headEnd/>
            <a:tailEnd/>
          </a:ln>
          <a:effectLst>
            <a:innerShdw blurRad="63500" dist="50800" dir="2700000">
              <a:prstClr val="black">
                <a:alpha val="50000"/>
              </a:prstClr>
            </a:innerShdw>
          </a:effectLst>
        </p:spPr>
      </p:pic>
      <p:pic>
        <p:nvPicPr>
          <p:cNvPr id="7" name="Picture 8" descr="MP-04"/>
          <p:cNvPicPr>
            <a:picLocks noChangeAspect="1" noChangeArrowheads="1"/>
          </p:cNvPicPr>
          <p:nvPr/>
        </p:nvPicPr>
        <p:blipFill>
          <a:blip r:embed="rId4"/>
          <a:srcRect/>
          <a:stretch>
            <a:fillRect/>
          </a:stretch>
        </p:blipFill>
        <p:spPr bwMode="auto">
          <a:xfrm>
            <a:off x="500034" y="3789363"/>
            <a:ext cx="8215370" cy="1017587"/>
          </a:xfrm>
          <a:prstGeom prst="rect">
            <a:avLst/>
          </a:prstGeom>
          <a:noFill/>
          <a:ln w="9525">
            <a:solidFill>
              <a:schemeClr val="tx1">
                <a:alpha val="48000"/>
              </a:schemeClr>
            </a:solidFill>
            <a:miter lim="800000"/>
            <a:headEnd/>
            <a:tailEnd/>
          </a:ln>
          <a:effectLst>
            <a:innerShdw blurRad="63500" dist="50800" dir="2700000">
              <a:prstClr val="black">
                <a:alpha val="50000"/>
              </a:prstClr>
            </a:innerShdw>
          </a:effectLst>
        </p:spPr>
      </p:pic>
      <p:pic>
        <p:nvPicPr>
          <p:cNvPr id="9" name="Picture 9" descr="MP-09"/>
          <p:cNvPicPr>
            <a:picLocks noChangeAspect="1" noChangeArrowheads="1"/>
          </p:cNvPicPr>
          <p:nvPr/>
        </p:nvPicPr>
        <p:blipFill>
          <a:blip r:embed="rId5"/>
          <a:srcRect/>
          <a:stretch>
            <a:fillRect/>
          </a:stretch>
        </p:blipFill>
        <p:spPr bwMode="auto">
          <a:xfrm>
            <a:off x="468313" y="5286388"/>
            <a:ext cx="8208962" cy="1036637"/>
          </a:xfrm>
          <a:prstGeom prst="rect">
            <a:avLst/>
          </a:prstGeom>
          <a:noFill/>
          <a:ln w="9525">
            <a:solidFill>
              <a:schemeClr val="tx1">
                <a:alpha val="48000"/>
              </a:schemeClr>
            </a:solidFill>
            <a:miter lim="800000"/>
            <a:headEnd/>
            <a:tailEnd/>
          </a:ln>
          <a:effectLst>
            <a:innerShdw blurRad="63500" dist="50800" dir="2700000">
              <a:prstClr val="black">
                <a:alpha val="50000"/>
              </a:prstClr>
            </a:innerShdw>
          </a:effectLst>
        </p:spPr>
      </p:pic>
      <p:sp>
        <p:nvSpPr>
          <p:cNvPr id="10" name="Rectangle 13"/>
          <p:cNvSpPr>
            <a:spLocks noChangeArrowheads="1"/>
          </p:cNvSpPr>
          <p:nvPr/>
        </p:nvSpPr>
        <p:spPr bwMode="auto">
          <a:xfrm>
            <a:off x="611188" y="1857364"/>
            <a:ext cx="1728787" cy="287337"/>
          </a:xfrm>
          <a:prstGeom prst="rect">
            <a:avLst/>
          </a:prstGeom>
          <a:noFill/>
          <a:ln w="9525">
            <a:noFill/>
            <a:miter lim="800000"/>
            <a:headEnd/>
            <a:tailEnd/>
          </a:ln>
        </p:spPr>
        <p:txBody>
          <a:bodyPr anchor="ctr"/>
          <a:lstStyle/>
          <a:p>
            <a:r>
              <a:rPr lang="es-ES" sz="2400" dirty="0">
                <a:solidFill>
                  <a:schemeClr val="tx2"/>
                </a:solidFill>
              </a:rPr>
              <a:t>Finger Pick</a:t>
            </a:r>
          </a:p>
        </p:txBody>
      </p:sp>
      <p:sp>
        <p:nvSpPr>
          <p:cNvPr id="11" name="Rectangle 14"/>
          <p:cNvSpPr>
            <a:spLocks noChangeArrowheads="1"/>
          </p:cNvSpPr>
          <p:nvPr/>
        </p:nvSpPr>
        <p:spPr bwMode="auto">
          <a:xfrm>
            <a:off x="611188" y="3429000"/>
            <a:ext cx="2305050" cy="287338"/>
          </a:xfrm>
          <a:prstGeom prst="rect">
            <a:avLst/>
          </a:prstGeom>
          <a:noFill/>
          <a:ln w="9525">
            <a:noFill/>
            <a:miter lim="800000"/>
            <a:headEnd/>
            <a:tailEnd/>
          </a:ln>
        </p:spPr>
        <p:txBody>
          <a:bodyPr anchor="ctr"/>
          <a:lstStyle/>
          <a:p>
            <a:r>
              <a:rPr lang="es-ES" sz="2400" dirty="0">
                <a:solidFill>
                  <a:schemeClr val="tx2"/>
                </a:solidFill>
              </a:rPr>
              <a:t>Half Diamond</a:t>
            </a:r>
          </a:p>
        </p:txBody>
      </p:sp>
      <p:sp>
        <p:nvSpPr>
          <p:cNvPr id="12" name="Rectangle 15"/>
          <p:cNvSpPr>
            <a:spLocks noChangeArrowheads="1"/>
          </p:cNvSpPr>
          <p:nvPr/>
        </p:nvSpPr>
        <p:spPr bwMode="auto">
          <a:xfrm>
            <a:off x="611188" y="4999050"/>
            <a:ext cx="1728787" cy="287338"/>
          </a:xfrm>
          <a:prstGeom prst="rect">
            <a:avLst/>
          </a:prstGeom>
          <a:noFill/>
          <a:ln w="9525">
            <a:noFill/>
            <a:miter lim="800000"/>
            <a:headEnd/>
            <a:tailEnd/>
          </a:ln>
        </p:spPr>
        <p:txBody>
          <a:bodyPr anchor="ctr"/>
          <a:lstStyle/>
          <a:p>
            <a:r>
              <a:rPr lang="es-ES" sz="2400" dirty="0">
                <a:solidFill>
                  <a:schemeClr val="tx2"/>
                </a:solidFill>
              </a:rPr>
              <a:t>Snake</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l"/>
            <a:r>
              <a:rPr lang="es-ES_tradnl" dirty="0" smtClean="0"/>
              <a:t>Técnica de apertura</a:t>
            </a:r>
            <a:endParaRPr lang="es-ES" dirty="0"/>
          </a:p>
        </p:txBody>
      </p:sp>
      <p:pic>
        <p:nvPicPr>
          <p:cNvPr id="13" name="Picture 7" descr="02"/>
          <p:cNvPicPr>
            <a:picLocks noChangeAspect="1" noChangeArrowheads="1"/>
          </p:cNvPicPr>
          <p:nvPr/>
        </p:nvPicPr>
        <p:blipFill>
          <a:blip r:embed="rId3"/>
          <a:srcRect/>
          <a:stretch>
            <a:fillRect/>
          </a:stretch>
        </p:blipFill>
        <p:spPr bwMode="auto">
          <a:xfrm>
            <a:off x="4811031" y="1500174"/>
            <a:ext cx="4261563" cy="4429156"/>
          </a:xfrm>
          <a:prstGeom prst="rect">
            <a:avLst/>
          </a:prstGeom>
          <a:noFill/>
          <a:ln w="9525">
            <a:solidFill>
              <a:schemeClr val="tx1">
                <a:alpha val="48000"/>
              </a:schemeClr>
            </a:solidFill>
            <a:miter lim="800000"/>
            <a:headEnd/>
            <a:tailEnd/>
          </a:ln>
        </p:spPr>
      </p:pic>
      <p:pic>
        <p:nvPicPr>
          <p:cNvPr id="3074" name="Picture 2"/>
          <p:cNvPicPr>
            <a:picLocks noChangeAspect="1" noChangeArrowheads="1"/>
          </p:cNvPicPr>
          <p:nvPr/>
        </p:nvPicPr>
        <p:blipFill>
          <a:blip r:embed="rId4"/>
          <a:srcRect/>
          <a:stretch>
            <a:fillRect/>
          </a:stretch>
        </p:blipFill>
        <p:spPr bwMode="auto">
          <a:xfrm>
            <a:off x="71406" y="2071678"/>
            <a:ext cx="4670963" cy="3500462"/>
          </a:xfrm>
          <a:prstGeom prst="rect">
            <a:avLst/>
          </a:prstGeom>
          <a:noFill/>
          <a:ln w="9525">
            <a:solidFill>
              <a:schemeClr val="tx1">
                <a:alpha val="48000"/>
              </a:schemeClr>
            </a:solidFill>
            <a:miter lim="800000"/>
            <a:headEnd/>
            <a:tailEnd/>
          </a:ln>
          <a:effectLst/>
        </p:spPr>
      </p:pic>
    </p:spTree>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3.2|18.5|14.9|9.3|46.5"/>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2748</TotalTime>
  <Words>2413</Words>
  <Application>Microsoft Office PowerPoint</Application>
  <PresentationFormat>Presentación en pantalla (4:3)</PresentationFormat>
  <Paragraphs>408</Paragraphs>
  <Slides>68</Slides>
  <Notes>33</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68</vt:i4>
      </vt:variant>
    </vt:vector>
  </HeadingPairs>
  <TitlesOfParts>
    <vt:vector size="70" baseType="lpstr">
      <vt:lpstr>Office Theme</vt:lpstr>
      <vt:lpstr>Visio</vt:lpstr>
      <vt:lpstr>Protección de Empresas  Security Day 7/11/2007</vt:lpstr>
      <vt:lpstr>Diapositiva 2</vt:lpstr>
      <vt:lpstr>LockPicking</vt:lpstr>
      <vt:lpstr>Fundamentos</vt:lpstr>
      <vt:lpstr>Fundamentos</vt:lpstr>
      <vt:lpstr>Fundamentos</vt:lpstr>
      <vt:lpstr>Herramientas</vt:lpstr>
      <vt:lpstr>Herramientas</vt:lpstr>
      <vt:lpstr>Técnica de apertura</vt:lpstr>
      <vt:lpstr>Cerraduras</vt:lpstr>
      <vt:lpstr>Cerraduras</vt:lpstr>
      <vt:lpstr>Cerraduras</vt:lpstr>
      <vt:lpstr>Cerraduras</vt:lpstr>
      <vt:lpstr>Cerraduras</vt:lpstr>
      <vt:lpstr>DEMO</vt:lpstr>
      <vt:lpstr>Cerraduras</vt:lpstr>
      <vt:lpstr>Cerraduras</vt:lpstr>
      <vt:lpstr>DEMO</vt:lpstr>
      <vt:lpstr>Diapositiva 19</vt:lpstr>
      <vt:lpstr>AGENDA</vt:lpstr>
      <vt:lpstr>Diapositiva 21</vt:lpstr>
      <vt:lpstr>Diapositiva 22</vt:lpstr>
      <vt:lpstr>Diapositiva 23</vt:lpstr>
      <vt:lpstr>Diapositiva 24</vt:lpstr>
      <vt:lpstr>Los costes de la pérdida de información</vt:lpstr>
      <vt:lpstr>AGENDA</vt:lpstr>
      <vt:lpstr>¿Para que sirve bitlocker?</vt:lpstr>
      <vt:lpstr>¿Es realmente necesario?</vt:lpstr>
      <vt:lpstr>¿Que necesito para usar Bitlocker?</vt:lpstr>
      <vt:lpstr>¿Qué es el chip TPM?</vt:lpstr>
      <vt:lpstr>¿Qué es el chip TPM?</vt:lpstr>
      <vt:lpstr>¿Y si no tengo TPM?</vt:lpstr>
      <vt:lpstr>¿Cómo funciona?</vt:lpstr>
      <vt:lpstr>¿Cuánto de seguro es?</vt:lpstr>
      <vt:lpstr>Dudas existenciales</vt:lpstr>
      <vt:lpstr>¿Qué pasa si…?</vt:lpstr>
      <vt:lpstr>¿Qué es la recovery key?</vt:lpstr>
      <vt:lpstr>Importante para empresas</vt:lpstr>
      <vt:lpstr>Diapositiva 39</vt:lpstr>
      <vt:lpstr>DEMO</vt:lpstr>
      <vt:lpstr>Demo</vt:lpstr>
      <vt:lpstr>AGENDA</vt:lpstr>
      <vt:lpstr>DEMO</vt:lpstr>
      <vt:lpstr>Diapositiva 44</vt:lpstr>
      <vt:lpstr>DEMO</vt:lpstr>
      <vt:lpstr>ActiveSync en Exchange Server 2007</vt:lpstr>
      <vt:lpstr>ActiveSync con Exchange Server 2007</vt:lpstr>
      <vt:lpstr>Cómo funciona Direct Push</vt:lpstr>
      <vt:lpstr>Securización de Dispositivos mediante Políticas</vt:lpstr>
      <vt:lpstr>Seguridad en entornos Móviles</vt:lpstr>
      <vt:lpstr>Funcionamiento del Borrado Remoto</vt:lpstr>
      <vt:lpstr>Cifrado</vt:lpstr>
      <vt:lpstr>Seguridad de las Tarjetas de Almacenamiento</vt:lpstr>
      <vt:lpstr>Complejidad, Expiración  e Historial del PIN</vt:lpstr>
      <vt:lpstr>Reseteo del PIN</vt:lpstr>
      <vt:lpstr>DEMO</vt:lpstr>
      <vt:lpstr>DEMO</vt:lpstr>
      <vt:lpstr>DEMO</vt:lpstr>
      <vt:lpstr>System Center  Mobile Device Manager 2008</vt:lpstr>
      <vt:lpstr>Funcionalidades de SCMDM 2008</vt:lpstr>
      <vt:lpstr>Funcionalidades II</vt:lpstr>
      <vt:lpstr>Funcionalidades III</vt:lpstr>
      <vt:lpstr>Infraestructura</vt:lpstr>
      <vt:lpstr>Infraestructura</vt:lpstr>
      <vt:lpstr>Demo</vt:lpstr>
      <vt:lpstr>RECURSOS</vt:lpstr>
      <vt:lpstr>Diapositiva 67</vt:lpstr>
      <vt:lpstr>Preguntas</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v-ancava</dc:creator>
  <cp:lastModifiedBy>David Cervigón Luna</cp:lastModifiedBy>
  <cp:revision>235</cp:revision>
  <dcterms:created xsi:type="dcterms:W3CDTF">2007-10-29T14:43:46Z</dcterms:created>
  <dcterms:modified xsi:type="dcterms:W3CDTF">2007-11-08T18:10:04Z</dcterms:modified>
</cp:coreProperties>
</file>