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4"/>
  </p:sldMasterIdLst>
  <p:notesMasterIdLst>
    <p:notesMasterId r:id="rId37"/>
  </p:notesMasterIdLst>
  <p:handoutMasterIdLst>
    <p:handoutMasterId r:id="rId38"/>
  </p:handoutMasterIdLst>
  <p:sldIdLst>
    <p:sldId id="486" r:id="rId5"/>
    <p:sldId id="502" r:id="rId6"/>
    <p:sldId id="497" r:id="rId7"/>
    <p:sldId id="504" r:id="rId8"/>
    <p:sldId id="512" r:id="rId9"/>
    <p:sldId id="513" r:id="rId10"/>
    <p:sldId id="510" r:id="rId11"/>
    <p:sldId id="389" r:id="rId12"/>
    <p:sldId id="484" r:id="rId13"/>
    <p:sldId id="508" r:id="rId14"/>
    <p:sldId id="390" r:id="rId15"/>
    <p:sldId id="460" r:id="rId16"/>
    <p:sldId id="392" r:id="rId17"/>
    <p:sldId id="498" r:id="rId18"/>
    <p:sldId id="457" r:id="rId19"/>
    <p:sldId id="458" r:id="rId20"/>
    <p:sldId id="505" r:id="rId21"/>
    <p:sldId id="506" r:id="rId22"/>
    <p:sldId id="443" r:id="rId23"/>
    <p:sldId id="500" r:id="rId24"/>
    <p:sldId id="447" r:id="rId25"/>
    <p:sldId id="448" r:id="rId26"/>
    <p:sldId id="449" r:id="rId27"/>
    <p:sldId id="450" r:id="rId28"/>
    <p:sldId id="451" r:id="rId29"/>
    <p:sldId id="452" r:id="rId30"/>
    <p:sldId id="514" r:id="rId31"/>
    <p:sldId id="420" r:id="rId32"/>
    <p:sldId id="475" r:id="rId33"/>
    <p:sldId id="476" r:id="rId34"/>
    <p:sldId id="503" r:id="rId35"/>
    <p:sldId id="477" r:id="rId36"/>
  </p:sldIdLst>
  <p:sldSz cx="9144000" cy="6858000" type="screen4x3"/>
  <p:notesSz cx="6858000" cy="9144000"/>
  <p:defaultText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Littlejohn" initials="HL" lastIdx="1" clrIdx="0"/>
  <p:cmAuthor id="1" name="Duncan F. Blake" initials="Duncan" lastIdx="9" clrIdx="1"/>
  <p:cmAuthor id="2" name="Business User " initials="MSOffice" lastIdx="2"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98915"/>
    <a:srgbClr val="FFFFCC"/>
    <a:srgbClr val="27728D"/>
    <a:srgbClr val="3BA4C9"/>
    <a:srgbClr val="000000"/>
    <a:srgbClr val="CC9900"/>
    <a:srgbClr val="FFCC00"/>
    <a:srgbClr val="FFCC99"/>
    <a:srgbClr val="FF9900"/>
    <a:srgbClr val="FFCC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128" autoAdjust="0"/>
    <p:restoredTop sz="96120" autoAdjust="0"/>
  </p:normalViewPr>
  <p:slideViewPr>
    <p:cSldViewPr snapToGrid="0">
      <p:cViewPr varScale="1">
        <p:scale>
          <a:sx n="71" d="100"/>
          <a:sy n="71" d="100"/>
        </p:scale>
        <p:origin x="-504" y="-102"/>
      </p:cViewPr>
      <p:guideLst>
        <p:guide orient="horz" pos="242"/>
        <p:guide orient="horz" pos="960"/>
        <p:guide orient="horz" pos="1265"/>
        <p:guide orient="horz" pos="3053"/>
        <p:guide orient="horz" pos="1939"/>
        <p:guide orient="horz" pos="4177"/>
        <p:guide orient="horz" pos="1554"/>
        <p:guide pos="2879"/>
        <p:guide pos="232"/>
        <p:guide pos="455"/>
        <p:guide pos="5528"/>
        <p:guide pos="863"/>
        <p:guide pos="5299"/>
        <p:guide pos="975"/>
        <p:guide pos="2324"/>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howGuides="1">
      <p:cViewPr>
        <p:scale>
          <a:sx n="112" d="100"/>
          <a:sy n="112" d="100"/>
        </p:scale>
        <p:origin x="-1638" y="162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bar3DChart>
        <c:barDir val="col"/>
        <c:grouping val="clustered"/>
        <c:ser>
          <c:idx val="0"/>
          <c:order val="0"/>
          <c:tx>
            <c:strRef>
              <c:f>Sheet1!$B$1</c:f>
              <c:strCache>
                <c:ptCount val="1"/>
                <c:pt idx="0">
                  <c:v>Office Communicator</c:v>
                </c:pt>
              </c:strCache>
            </c:strRef>
          </c:tx>
          <c:cat>
            <c:numRef>
              <c:f>Sheet1!$A$2:$A$5</c:f>
              <c:numCache>
                <c:formatCode>General</c:formatCode>
                <c:ptCount val="4"/>
              </c:numCache>
            </c:numRef>
          </c:cat>
          <c:val>
            <c:numRef>
              <c:f>Sheet1!$B$2:$B$5</c:f>
              <c:numCache>
                <c:formatCode>General</c:formatCode>
                <c:ptCount val="4"/>
                <c:pt idx="0">
                  <c:v>4.25</c:v>
                </c:pt>
                <c:pt idx="1">
                  <c:v>3.5</c:v>
                </c:pt>
                <c:pt idx="2">
                  <c:v>4</c:v>
                </c:pt>
                <c:pt idx="3">
                  <c:v>3.4</c:v>
                </c:pt>
              </c:numCache>
            </c:numRef>
          </c:val>
        </c:ser>
        <c:ser>
          <c:idx val="1"/>
          <c:order val="1"/>
          <c:tx>
            <c:strRef>
              <c:f>Sheet1!$C$1</c:f>
              <c:strCache>
                <c:ptCount val="1"/>
                <c:pt idx="0">
                  <c:v>Traditional IP Phone</c:v>
                </c:pt>
              </c:strCache>
            </c:strRef>
          </c:tx>
          <c:cat>
            <c:numRef>
              <c:f>Sheet1!$A$2:$A$5</c:f>
              <c:numCache>
                <c:formatCode>General</c:formatCode>
                <c:ptCount val="4"/>
              </c:numCache>
            </c:numRef>
          </c:cat>
          <c:val>
            <c:numRef>
              <c:f>Sheet1!$C$2:$C$5</c:f>
              <c:numCache>
                <c:formatCode>General</c:formatCode>
                <c:ptCount val="4"/>
                <c:pt idx="0">
                  <c:v>3.4</c:v>
                </c:pt>
                <c:pt idx="1">
                  <c:v>3.3</c:v>
                </c:pt>
                <c:pt idx="2">
                  <c:v>3.1</c:v>
                </c:pt>
                <c:pt idx="3">
                  <c:v>2.5</c:v>
                </c:pt>
              </c:numCache>
            </c:numRef>
          </c:val>
        </c:ser>
        <c:shape val="box"/>
        <c:axId val="85258240"/>
        <c:axId val="85325696"/>
        <c:axId val="0"/>
      </c:bar3DChart>
      <c:catAx>
        <c:axId val="85258240"/>
        <c:scaling>
          <c:orientation val="minMax"/>
        </c:scaling>
        <c:axPos val="b"/>
        <c:numFmt formatCode="General" sourceLinked="1"/>
        <c:tickLblPos val="nextTo"/>
        <c:crossAx val="85325696"/>
        <c:crosses val="autoZero"/>
        <c:auto val="1"/>
        <c:lblAlgn val="ctr"/>
        <c:lblOffset val="100"/>
      </c:catAx>
      <c:valAx>
        <c:axId val="85325696"/>
        <c:scaling>
          <c:orientation val="minMax"/>
        </c:scaling>
        <c:axPos val="l"/>
        <c:majorGridlines/>
        <c:numFmt formatCode="General" sourceLinked="1"/>
        <c:tickLblPos val="nextTo"/>
        <c:crossAx val="85258240"/>
        <c:crosses val="autoZero"/>
        <c:crossBetween val="between"/>
      </c:valAx>
    </c:plotArea>
    <c:legend>
      <c:legendPos val="r"/>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bar3DChart>
        <c:barDir val="col"/>
        <c:grouping val="clustered"/>
        <c:ser>
          <c:idx val="0"/>
          <c:order val="0"/>
          <c:tx>
            <c:strRef>
              <c:f>Sheet1!$B$1</c:f>
              <c:strCache>
                <c:ptCount val="1"/>
                <c:pt idx="0">
                  <c:v>Office Communicator</c:v>
                </c:pt>
              </c:strCache>
            </c:strRef>
          </c:tx>
          <c:cat>
            <c:numRef>
              <c:f>Sheet1!$A$2:$A$5</c:f>
              <c:numCache>
                <c:formatCode>General</c:formatCode>
                <c:ptCount val="4"/>
              </c:numCache>
            </c:numRef>
          </c:cat>
          <c:val>
            <c:numRef>
              <c:f>Sheet1!$B$2:$B$5</c:f>
              <c:numCache>
                <c:formatCode>General</c:formatCode>
                <c:ptCount val="4"/>
                <c:pt idx="0">
                  <c:v>4</c:v>
                </c:pt>
                <c:pt idx="1">
                  <c:v>3.7</c:v>
                </c:pt>
                <c:pt idx="2">
                  <c:v>3.9</c:v>
                </c:pt>
                <c:pt idx="3">
                  <c:v>3.5</c:v>
                </c:pt>
              </c:numCache>
            </c:numRef>
          </c:val>
        </c:ser>
        <c:ser>
          <c:idx val="1"/>
          <c:order val="1"/>
          <c:tx>
            <c:strRef>
              <c:f>Sheet1!$C$1</c:f>
              <c:strCache>
                <c:ptCount val="1"/>
                <c:pt idx="0">
                  <c:v>Traditional IP Phone</c:v>
                </c:pt>
              </c:strCache>
            </c:strRef>
          </c:tx>
          <c:cat>
            <c:numRef>
              <c:f>Sheet1!$A$2:$A$5</c:f>
              <c:numCache>
                <c:formatCode>General</c:formatCode>
                <c:ptCount val="4"/>
              </c:numCache>
            </c:numRef>
          </c:cat>
          <c:val>
            <c:numRef>
              <c:f>Sheet1!$C$2:$C$5</c:f>
              <c:numCache>
                <c:formatCode>General</c:formatCode>
                <c:ptCount val="4"/>
                <c:pt idx="0">
                  <c:v>3.25</c:v>
                </c:pt>
                <c:pt idx="1">
                  <c:v>3.2</c:v>
                </c:pt>
                <c:pt idx="2">
                  <c:v>3.1</c:v>
                </c:pt>
                <c:pt idx="3">
                  <c:v>2.7</c:v>
                </c:pt>
              </c:numCache>
            </c:numRef>
          </c:val>
        </c:ser>
        <c:shape val="box"/>
        <c:axId val="85330944"/>
        <c:axId val="85373696"/>
        <c:axId val="0"/>
      </c:bar3DChart>
      <c:catAx>
        <c:axId val="85330944"/>
        <c:scaling>
          <c:orientation val="minMax"/>
        </c:scaling>
        <c:axPos val="b"/>
        <c:numFmt formatCode="General" sourceLinked="1"/>
        <c:tickLblPos val="nextTo"/>
        <c:crossAx val="85373696"/>
        <c:crosses val="autoZero"/>
        <c:auto val="1"/>
        <c:lblAlgn val="ctr"/>
        <c:lblOffset val="100"/>
      </c:catAx>
      <c:valAx>
        <c:axId val="85373696"/>
        <c:scaling>
          <c:orientation val="minMax"/>
          <c:max val="4.5"/>
        </c:scaling>
        <c:axPos val="l"/>
        <c:majorGridlines/>
        <c:numFmt formatCode="General" sourceLinked="1"/>
        <c:tickLblPos val="nextTo"/>
        <c:crossAx val="85330944"/>
        <c:crosses val="autoZero"/>
        <c:crossBetween val="between"/>
      </c:valAx>
    </c:plotArea>
    <c:legend>
      <c:legendPos val="r"/>
    </c:legend>
    <c:plotVisOnly val="1"/>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Arial" pitchFamily="34" charset="0"/>
              </a:rPr>
              <a:pPr/>
              <a:t>11/2/2007</a:t>
            </a:fld>
            <a:endParaRPr lang="en-US" dirty="0">
              <a:latin typeface="Arial" pitchFamily="34" charset="0"/>
            </a:endParaRP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Arial" pitchFamily="34" charset="0"/>
              </a:rPr>
              <a:pPr/>
              <a:t>‹#›</a:t>
            </a:fld>
            <a:endParaRPr lang="en-US" dirty="0">
              <a:latin typeface="Arial" pitchFamily="34" charset="0"/>
            </a:endParaRPr>
          </a:p>
        </p:txBody>
      </p:sp>
      <p:sp>
        <p:nvSpPr>
          <p:cNvPr id="6" name="Footer Placeholder 5"/>
          <p:cNvSpPr>
            <a:spLocks noGrp="1"/>
          </p:cNvSpPr>
          <p:nvPr>
            <p:ph type="ftr" sz="quarter" idx="2"/>
          </p:nvPr>
        </p:nvSpPr>
        <p:spPr>
          <a:xfrm>
            <a:off x="0" y="8685213"/>
            <a:ext cx="5911596" cy="457200"/>
          </a:xfrm>
          <a:prstGeom prst="rect">
            <a:avLst/>
          </a:prstGeom>
        </p:spPr>
        <p:txBody>
          <a:bodyPr vert="horz" lIns="91440" tIns="45720" rIns="91440" bIns="45720" rtlCol="0" anchor="b"/>
          <a:lstStyle>
            <a:lvl1pPr algn="l">
              <a:defRPr sz="500">
                <a:latin typeface="Segoe" pitchFamily="34" charset="0"/>
              </a:defRPr>
            </a:lvl1pPr>
          </a:lstStyle>
          <a:p>
            <a:pPr defTabSz="914099" eaLnBrk="0" hangingPunct="0"/>
            <a:r>
              <a:rPr lang="en-US" dirty="0" smtClean="0">
                <a:cs typeface="Arial" charset="0"/>
              </a:rPr>
              <a:t>© 2007 Microsoft Corporation. All rights reserved. Microsoft, Windows, Windows Vista and other product names are or may be registered trademarks and/or trademarks in the U.S. and/or other countries.</a:t>
            </a:r>
          </a:p>
          <a:p>
            <a:pPr defTabSz="914099" eaLnBrk="0" hangingPunct="0"/>
            <a:r>
              <a:rPr lang="en-US" sz="400" dirty="0" smtClean="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This document may contain information related to pre-release software, which may be substantially modified before its first commercial release.Accordingly, the information may not accurately describe or reflect the software product when first commercially released MICROSOFT MAKES NO WARRANTIES, EXPRESS, IMPLIED OR STATUTORY, AS TO THE INFORMATION IN THIS PRESENTATION.</a:t>
            </a:r>
            <a:endParaRPr lang="en-US" sz="400" dirty="0">
              <a:cs typeface="Arial"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7C3FBCD4-166E-446F-AF18-7D4A0CF9AEF6}" type="datetimeFigureOut">
              <a:rPr lang="en-US" smtClean="0"/>
              <a:pPr/>
              <a:t>11/2/2007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5911596" cy="457200"/>
          </a:xfrm>
          <a:prstGeom prst="rect">
            <a:avLst/>
          </a:prstGeom>
        </p:spPr>
        <p:txBody>
          <a:bodyPr vert="horz" lIns="91440" tIns="45720" rIns="91440" bIns="45720" rtlCol="0" anchor="b"/>
          <a:lstStyle>
            <a:lvl1pPr algn="l">
              <a:defRPr sz="500">
                <a:latin typeface="Segoe" pitchFamily="34" charset="0"/>
              </a:defRPr>
            </a:lvl1pPr>
          </a:lstStyle>
          <a:p>
            <a:pPr defTabSz="914099" eaLnBrk="0" hangingPunct="0"/>
            <a:r>
              <a:rPr lang="en-US" dirty="0" smtClean="0">
                <a:cs typeface="Arial" charset="0"/>
              </a:rPr>
              <a:t>© 2007 Microsoft Corporation. All rights reserved. Microsoft, Windows, Windows Vista and other product names are or may be registered trademarks and/or trademarks in the U.S. and/or other countries.</a:t>
            </a:r>
          </a:p>
          <a:p>
            <a:pPr defTabSz="914099" eaLnBrk="0" hangingPunct="0"/>
            <a:r>
              <a:rPr lang="en-US" sz="400" dirty="0" smtClean="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This document may contain information related to pre-release software, which may be substantially modified before its first commercial release.Accordingly, the information may not accurately describe or reflect the software product when first commercially released MICROSOFT MAKES NO WARRANTIES, EXPRESS, IMPLIED OR STATUTORY, AS TO THE INFORMATION IN THIS PRESENTATION.</a:t>
            </a:r>
            <a:endParaRPr lang="en-US" sz="400" dirty="0">
              <a:cs typeface="Arial"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Arial"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27" rtl="0" eaLnBrk="1" latinLnBrk="0" hangingPunct="1">
      <a:lnSpc>
        <a:spcPct val="90000"/>
      </a:lnSpc>
      <a:spcAft>
        <a:spcPts val="333"/>
      </a:spcAft>
      <a:defRPr sz="900" kern="1200">
        <a:solidFill>
          <a:schemeClr val="tx1"/>
        </a:solidFill>
        <a:latin typeface="Arial" pitchFamily="34" charset="0"/>
        <a:ea typeface="+mn-ea"/>
        <a:cs typeface="+mn-cs"/>
      </a:defRPr>
    </a:lvl1pPr>
    <a:lvl2pPr marL="212972" indent="-10582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2pPr>
    <a:lvl3pPr marL="328057" indent="-11508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3pPr>
    <a:lvl4pPr marL="482827" indent="-146832"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4pPr>
    <a:lvl5pPr marL="615107" indent="-11508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5pPr>
    <a:lvl6pPr marL="2285818" algn="l" defTabSz="914327" rtl="0" eaLnBrk="1" latinLnBrk="0" hangingPunct="1">
      <a:defRPr sz="1200" kern="1200">
        <a:solidFill>
          <a:schemeClr val="tx1"/>
        </a:solidFill>
        <a:latin typeface="+mn-lt"/>
        <a:ea typeface="+mn-ea"/>
        <a:cs typeface="+mn-cs"/>
      </a:defRPr>
    </a:lvl6pPr>
    <a:lvl7pPr marL="2742980" algn="l" defTabSz="914327" rtl="0" eaLnBrk="1" latinLnBrk="0" hangingPunct="1">
      <a:defRPr sz="1200" kern="1200">
        <a:solidFill>
          <a:schemeClr val="tx1"/>
        </a:solidFill>
        <a:latin typeface="+mn-lt"/>
        <a:ea typeface="+mn-ea"/>
        <a:cs typeface="+mn-cs"/>
      </a:defRPr>
    </a:lvl7pPr>
    <a:lvl8pPr marL="3200144" algn="l" defTabSz="914327" rtl="0" eaLnBrk="1" latinLnBrk="0" hangingPunct="1">
      <a:defRPr sz="1200" kern="1200">
        <a:solidFill>
          <a:schemeClr val="tx1"/>
        </a:solidFill>
        <a:latin typeface="+mn-lt"/>
        <a:ea typeface="+mn-ea"/>
        <a:cs typeface="+mn-cs"/>
      </a:defRPr>
    </a:lvl8pPr>
    <a:lvl9pPr marL="3657308" algn="l" defTabSz="9143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runzheimer.com/web/all/news.2006.06.01.aspx"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327" rtl="0" eaLnBrk="1" fontAlgn="auto" latinLnBrk="0" hangingPunct="1">
              <a:lnSpc>
                <a:spcPct val="90000"/>
              </a:lnSpc>
              <a:spcBef>
                <a:spcPts val="0"/>
              </a:spcBef>
              <a:spcAft>
                <a:spcPts val="333"/>
              </a:spcAft>
              <a:buClrTx/>
              <a:buSzTx/>
              <a:buFontTx/>
              <a:buNone/>
              <a:tabLst/>
              <a:defRPr/>
            </a:pPr>
            <a:r>
              <a:rPr lang="en-US" dirty="0" smtClean="0"/>
              <a:t>Hello. Welcome! Thank you for attending</a:t>
            </a:r>
            <a:r>
              <a:rPr lang="en-US" baseline="0" dirty="0" smtClean="0"/>
              <a:t> this session. </a:t>
            </a:r>
            <a:endParaRPr lang="en-US" dirty="0" smtClean="0"/>
          </a:p>
          <a:p>
            <a:pPr marL="0" marR="0" lvl="0" indent="0" algn="l" defTabSz="914327" rtl="0" eaLnBrk="1" fontAlgn="auto" latinLnBrk="0" hangingPunct="1">
              <a:lnSpc>
                <a:spcPct val="90000"/>
              </a:lnSpc>
              <a:spcBef>
                <a:spcPts val="0"/>
              </a:spcBef>
              <a:spcAft>
                <a:spcPts val="333"/>
              </a:spcAft>
              <a:buClrTx/>
              <a:buSzTx/>
              <a:buFontTx/>
              <a:buNone/>
              <a:tabLst/>
              <a:defRPr/>
            </a:pPr>
            <a:endParaRPr lang="en-US" dirty="0" smtClean="0"/>
          </a:p>
          <a:p>
            <a:pPr marL="0" marR="0" lvl="0" indent="0" algn="l" defTabSz="914327" rtl="0" eaLnBrk="1" fontAlgn="auto" latinLnBrk="0" hangingPunct="1">
              <a:lnSpc>
                <a:spcPct val="90000"/>
              </a:lnSpc>
              <a:spcBef>
                <a:spcPts val="0"/>
              </a:spcBef>
              <a:spcAft>
                <a:spcPts val="333"/>
              </a:spcAft>
              <a:buClrTx/>
              <a:buSzTx/>
              <a:buFontTx/>
              <a:buNone/>
              <a:tabLst/>
              <a:defRPr/>
            </a:pPr>
            <a:r>
              <a:rPr lang="en-US" baseline="0" dirty="0" smtClean="0"/>
              <a:t>My name is Mu Han. I am in charge of all the audio video technologies inside Office Communication Server. My team delivers the audio video module inside Office Communicator, Meeting Console, the audio video MCU, the Media Relay, etc.. I joined the Windows Networking team in 1997 to work on voice over IP and video conferencing. Yes, I started working on this stuff 10 years ago. You may be surprised by how long Microsoft has been investing in this space. I am very glad to have you here today so I can tell you something about the work we did. </a:t>
            </a:r>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5296"/>
          <p:cNvSpPr>
            <a:spLocks noGrp="1" noRot="1" noChangeAspect="1" noTextEdit="1"/>
          </p:cNvSpPr>
          <p:nvPr>
            <p:ph type="sldImg"/>
          </p:nvPr>
        </p:nvSpPr>
        <p:spPr>
          <a:noFill/>
          <a:ln w="9525" cap="flat">
            <a:headEnd type="none" w="med" len="med"/>
            <a:tailEnd type="none" w="med" len="med"/>
          </a:ln>
        </p:spPr>
      </p:sp>
      <p:sp>
        <p:nvSpPr>
          <p:cNvPr id="72707" name="Rectangle 55297"/>
          <p:cNvSpPr>
            <a:spLocks noGrp="1"/>
          </p:cNvSpPr>
          <p:nvPr>
            <p:ph type="body" idx="1"/>
          </p:nvPr>
        </p:nvSpPr>
        <p:spPr bwMode="auto">
          <a:noFill/>
        </p:spPr>
        <p:txBody>
          <a:bodyPr/>
          <a:lstStyle/>
          <a:p>
            <a:pPr eaLnBrk="1" hangingPunct="1">
              <a:spcBef>
                <a:spcPct val="0"/>
              </a:spcBef>
            </a:pPr>
            <a:r>
              <a:rPr lang="en-US" baseline="0" dirty="0" smtClean="0">
                <a:latin typeface="Calibri" pitchFamily="34" charset="0"/>
              </a:rPr>
              <a:t>As the earlier demo showed, if the endpoints you are using are not robust under packet loss, you have to run a perfect voice network for the users to get good audio quality. The IP network is fundamentally different from the circuit-switched network. Traditional IP telephony solutions tried to rely solely on Network Quality of Service to deliver good audio quality.</a:t>
            </a:r>
          </a:p>
          <a:p>
            <a:pPr eaLnBrk="1" hangingPunct="1">
              <a:spcBef>
                <a:spcPct val="0"/>
              </a:spcBef>
            </a:pPr>
            <a:endParaRPr lang="en-US" baseline="0" dirty="0" smtClean="0">
              <a:latin typeface="Calibri" pitchFamily="34" charset="0"/>
            </a:endParaRPr>
          </a:p>
          <a:p>
            <a:pPr eaLnBrk="1" hangingPunct="1">
              <a:spcBef>
                <a:spcPct val="0"/>
              </a:spcBef>
            </a:pPr>
            <a:r>
              <a:rPr lang="en-US" baseline="0" dirty="0" smtClean="0">
                <a:latin typeface="Calibri" pitchFamily="34" charset="0"/>
              </a:rPr>
              <a:t>Two the best known </a:t>
            </a:r>
            <a:r>
              <a:rPr lang="en-US" baseline="0" dirty="0" err="1" smtClean="0">
                <a:latin typeface="Calibri" pitchFamily="34" charset="0"/>
              </a:rPr>
              <a:t>QoS</a:t>
            </a:r>
            <a:r>
              <a:rPr lang="en-US" baseline="0" dirty="0" smtClean="0">
                <a:latin typeface="Calibri" pitchFamily="34" charset="0"/>
              </a:rPr>
              <a:t> solutions are RSVP and </a:t>
            </a:r>
            <a:r>
              <a:rPr lang="en-US" baseline="0" dirty="0" err="1" smtClean="0">
                <a:latin typeface="Calibri" pitchFamily="34" charset="0"/>
              </a:rPr>
              <a:t>DiffServ</a:t>
            </a:r>
            <a:r>
              <a:rPr lang="en-US" baseline="0" dirty="0" smtClean="0">
                <a:latin typeface="Calibri" pitchFamily="34" charset="0"/>
              </a:rPr>
              <a:t>. </a:t>
            </a:r>
          </a:p>
          <a:p>
            <a:pPr eaLnBrk="1" hangingPunct="1">
              <a:spcBef>
                <a:spcPct val="0"/>
              </a:spcBef>
            </a:pPr>
            <a:r>
              <a:rPr lang="en-US" baseline="0" dirty="0" smtClean="0">
                <a:latin typeface="Calibri" pitchFamily="34" charset="0"/>
              </a:rPr>
              <a:t>RSVP stands for Resource Reservation Protocol. RSVP dynamically reserves bandwidth on all the routers before the call. The idea is that you reserve your virtual circuit before you make the call. When I worked on my first VoIP stack in Windows 2000, we enabled RSVP integration. It was a pain to configure all the routers and all the policies properly. User authentication and authorization on the router were hard to do too. There were a lot of complexities involved. As far as I know, very few customers deployed RSVP and we removed RSVP support quickly from Windows. </a:t>
            </a:r>
          </a:p>
          <a:p>
            <a:pPr eaLnBrk="1" hangingPunct="1">
              <a:spcBef>
                <a:spcPct val="0"/>
              </a:spcBef>
            </a:pPr>
            <a:endParaRPr lang="en-US" baseline="0" dirty="0" smtClean="0">
              <a:latin typeface="Calibri" pitchFamily="34" charset="0"/>
            </a:endParaRPr>
          </a:p>
          <a:p>
            <a:pPr eaLnBrk="1" hangingPunct="1">
              <a:spcBef>
                <a:spcPct val="0"/>
              </a:spcBef>
            </a:pPr>
            <a:r>
              <a:rPr lang="en-US" baseline="0" dirty="0" err="1" smtClean="0">
                <a:latin typeface="Calibri" pitchFamily="34" charset="0"/>
              </a:rPr>
              <a:t>DiffServ</a:t>
            </a:r>
            <a:r>
              <a:rPr lang="en-US" baseline="0" dirty="0" smtClean="0">
                <a:latin typeface="Calibri" pitchFamily="34" charset="0"/>
              </a:rPr>
              <a:t> stands for Differentiated Services. It is much lighter than RSVP. It is useful to solve bottleneck conditions at certain points in the network, but it does not guarantee end to end </a:t>
            </a:r>
            <a:r>
              <a:rPr lang="en-US" baseline="0" dirty="0" err="1" smtClean="0">
                <a:latin typeface="Calibri" pitchFamily="34" charset="0"/>
              </a:rPr>
              <a:t>QoS</a:t>
            </a:r>
            <a:r>
              <a:rPr lang="en-US" baseline="0" dirty="0" smtClean="0">
                <a:latin typeface="Calibri" pitchFamily="34" charset="0"/>
              </a:rPr>
              <a:t>.  </a:t>
            </a:r>
          </a:p>
          <a:p>
            <a:pPr eaLnBrk="1" hangingPunct="1">
              <a:spcBef>
                <a:spcPct val="0"/>
              </a:spcBef>
            </a:pPr>
            <a:endParaRPr lang="en-US" baseline="0" dirty="0" smtClean="0">
              <a:latin typeface="Calibri" pitchFamily="34" charset="0"/>
            </a:endParaRPr>
          </a:p>
          <a:p>
            <a:pPr eaLnBrk="1" hangingPunct="1">
              <a:spcBef>
                <a:spcPct val="0"/>
              </a:spcBef>
            </a:pPr>
            <a:r>
              <a:rPr lang="en-US" baseline="0" dirty="0" smtClean="0">
                <a:latin typeface="Calibri" pitchFamily="34" charset="0"/>
              </a:rPr>
              <a:t>Even if you do manage to deploy a perfect network, you will still find that mobile workers, customers and partner are out of your control. If the endpoints are not able to handle the loss and jitter variations in these scenarios, your users will still get bad experience.</a:t>
            </a:r>
          </a:p>
          <a:p>
            <a:pPr eaLnBrk="1" hangingPunct="1">
              <a:spcBef>
                <a:spcPct val="0"/>
              </a:spcBef>
            </a:pPr>
            <a:endParaRPr lang="en-US" baseline="0" dirty="0" smtClean="0">
              <a:latin typeface="Calibri" pitchFamily="34" charset="0"/>
            </a:endParaRPr>
          </a:p>
          <a:p>
            <a:pPr eaLnBrk="1" hangingPunct="1">
              <a:spcBef>
                <a:spcPct val="0"/>
              </a:spcBef>
            </a:pPr>
            <a:r>
              <a:rPr lang="en-US" baseline="0" dirty="0" smtClean="0">
                <a:latin typeface="Calibri" pitchFamily="34" charset="0"/>
              </a:rPr>
              <a:t>Another issue is that the network is only one of the challenges in delivering good voice quality. Even if you have a perfect network, there are still other factors that will impact the overall experience. I am going to talk more about that in the next slide. </a:t>
            </a:r>
          </a:p>
          <a:p>
            <a:pPr eaLnBrk="1" hangingPunct="1">
              <a:spcBef>
                <a:spcPct val="0"/>
              </a:spcBef>
            </a:pPr>
            <a:endParaRPr lang="en-US" baseline="0" dirty="0" smtClean="0">
              <a:latin typeface="Calibri" pitchFamily="34" charset="0"/>
            </a:endParaRPr>
          </a:p>
          <a:p>
            <a:pPr eaLnBrk="1" hangingPunct="1">
              <a:spcBef>
                <a:spcPct val="0"/>
              </a:spcBef>
            </a:pPr>
            <a:endParaRPr lang="en-US" baseline="0" dirty="0" smtClean="0">
              <a:latin typeface="Calibri" pitchFamily="34" charset="0"/>
            </a:endParaRPr>
          </a:p>
          <a:p>
            <a:pPr eaLnBrk="1" hangingPunct="1">
              <a:spcBef>
                <a:spcPct val="0"/>
              </a:spcBef>
            </a:pPr>
            <a:endParaRPr lang="en-US" baseline="0" dirty="0" smtClean="0">
              <a:latin typeface="Calibri" pitchFamily="34" charset="0"/>
            </a:endParaRPr>
          </a:p>
        </p:txBody>
      </p:sp>
      <p:sp>
        <p:nvSpPr>
          <p:cNvPr id="72708" name="TextBox 3"/>
          <p:cNvSpPr txBox="1">
            <a:spLocks noGrp="1"/>
          </p:cNvSpPr>
          <p:nvPr/>
        </p:nvSpPr>
        <p:spPr bwMode="auto">
          <a:xfrm>
            <a:off x="3884027" y="8684926"/>
            <a:ext cx="2972421" cy="457513"/>
          </a:xfrm>
          <a:prstGeom prst="rect">
            <a:avLst/>
          </a:prstGeom>
          <a:noFill/>
          <a:ln w="9525" algn="ctr">
            <a:noFill/>
            <a:miter lim="800000"/>
            <a:headEnd/>
            <a:tailEnd/>
          </a:ln>
        </p:spPr>
        <p:txBody>
          <a:bodyPr lIns="91435" tIns="45718" rIns="91435" bIns="45718" anchor="b"/>
          <a:lstStyle/>
          <a:p>
            <a:pPr algn="r"/>
            <a:fld id="{8A480FCE-683E-418E-AEA1-FA16B6D284C2}" type="slidenum">
              <a:rPr lang="en-US" sz="1200"/>
              <a:pPr algn="r"/>
              <a:t>11</a:t>
            </a:fld>
            <a:endParaRPr 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talked a lot about handling the network challenges. Beyond the challenges of the network. There are other dimensions of user perceived quality. </a:t>
            </a:r>
          </a:p>
          <a:p>
            <a:endParaRPr lang="en-US" baseline="0" dirty="0" smtClean="0"/>
          </a:p>
          <a:p>
            <a:r>
              <a:rPr lang="en-US" baseline="0" dirty="0" smtClean="0"/>
              <a:t>The audio/video content that goes into the packet is critical too. You may know about wideband audio. It sounds more natural. It reduces listening effort. And it makes speaker recognition easier. It is commonly used in more expensive conferencing systems. It has been the default mode enjoyed by millions of customers for years in Windows Live Messenger and Skype. It is time that enterprise customers get it too. Codec fidelity, Acoustic Echo Cancellation, Automatic Gain Control, Noise Suppression, they all improve comfort level of the listener. They are all important aspects of quality. </a:t>
            </a:r>
          </a:p>
          <a:p>
            <a:endParaRPr lang="en-US" baseline="0" dirty="0" smtClean="0"/>
          </a:p>
          <a:p>
            <a:r>
              <a:rPr lang="en-US" baseline="0" dirty="0" smtClean="0"/>
              <a:t>The same thing applies to video. Video in OCS is encoded with the RT Video CODEC which is derived from VC-1. All the HD DVDs are encoded with VC-1 today. It provides high quality video with efficient bandwidth usage.</a:t>
            </a:r>
          </a:p>
          <a:p>
            <a:endParaRPr lang="en-US" baseline="0" dirty="0" smtClean="0"/>
          </a:p>
          <a:p>
            <a:r>
              <a:rPr lang="en-US" baseline="0" dirty="0" smtClean="0"/>
              <a:t>Usability is another key. It is no use to deploy all the advanced technologies if the users don’t use them. This is a common problem with today’s video conferencing systems. It is just too hard to get into a conference. We made sure it is super easy for users to make an audio/video call, get into conferences, and connect from anywhere easily.</a:t>
            </a:r>
          </a:p>
          <a:p>
            <a:endParaRPr lang="en-US" baseline="0" dirty="0" smtClean="0"/>
          </a:p>
          <a:p>
            <a:r>
              <a:rPr lang="en-US" baseline="0" dirty="0" smtClean="0"/>
              <a:t>The last but not the least dimension of Quality is about quality management. How do the </a:t>
            </a:r>
            <a:r>
              <a:rPr lang="en-US" baseline="0" dirty="0" err="1" smtClean="0"/>
              <a:t>admins</a:t>
            </a:r>
            <a:r>
              <a:rPr lang="en-US" baseline="0" dirty="0" smtClean="0"/>
              <a:t> know about the audio/video experience the users are getting? All our endpoints have built-in evaluation and reporting algorithms to report the quality of each call. We collect information about both the network and the degradation of audio content. We collect them in a central database and give all kinds of reports to the </a:t>
            </a:r>
            <a:r>
              <a:rPr lang="en-US" baseline="0" dirty="0" err="1" smtClean="0"/>
              <a:t>admins</a:t>
            </a:r>
            <a:r>
              <a:rPr lang="en-US" baseline="0" dirty="0" smtClean="0"/>
              <a:t>. We have been using this tool to track down issues in Microsoft’s OCS deployment. For example, we can find out which building’s wireless coverage is bad by looking at the reports related to that subnet. </a:t>
            </a:r>
          </a:p>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5296"/>
          <p:cNvSpPr>
            <a:spLocks noGrp="1" noRot="1" noChangeAspect="1" noTextEdit="1"/>
          </p:cNvSpPr>
          <p:nvPr>
            <p:ph type="sldImg"/>
          </p:nvPr>
        </p:nvSpPr>
        <p:spPr>
          <a:noFill/>
          <a:ln w="9525" cap="flat">
            <a:headEnd type="none" w="med" len="med"/>
            <a:tailEnd type="none" w="med" len="med"/>
          </a:ln>
        </p:spPr>
      </p:sp>
      <p:sp>
        <p:nvSpPr>
          <p:cNvPr id="72707" name="Rectangle 55297"/>
          <p:cNvSpPr>
            <a:spLocks noGrp="1"/>
          </p:cNvSpPr>
          <p:nvPr>
            <p:ph type="body" idx="1"/>
          </p:nvPr>
        </p:nvSpPr>
        <p:spPr bwMode="auto">
          <a:noFill/>
        </p:spPr>
        <p:txBody>
          <a:bodyPr/>
          <a:lstStyle/>
          <a:p>
            <a:pPr marL="1043615" lvl="1" indent="-281737" algn="l">
              <a:spcBef>
                <a:spcPts val="0"/>
              </a:spcBef>
              <a:buNone/>
            </a:pPr>
            <a:r>
              <a:rPr lang="en-US" altLang="zh-CN" sz="1700" dirty="0" smtClean="0">
                <a:effectLst>
                  <a:outerShdw blurRad="38100" dist="38100" dir="2700000" algn="tl">
                    <a:srgbClr val="000000">
                      <a:alpha val="43137"/>
                    </a:srgbClr>
                  </a:outerShdw>
                </a:effectLst>
              </a:rPr>
              <a:t>To wrap</a:t>
            </a:r>
            <a:r>
              <a:rPr lang="en-US" altLang="zh-CN" sz="1700" baseline="0" dirty="0" smtClean="0">
                <a:effectLst>
                  <a:outerShdw blurRad="38100" dist="38100" dir="2700000" algn="tl">
                    <a:srgbClr val="000000">
                      <a:alpha val="43137"/>
                    </a:srgbClr>
                  </a:outerShdw>
                </a:effectLst>
              </a:rPr>
              <a:t> up the first section of the talk, h</a:t>
            </a:r>
            <a:r>
              <a:rPr lang="en-US" altLang="zh-CN" sz="1700" dirty="0" smtClean="0">
                <a:effectLst>
                  <a:outerShdw blurRad="38100" dist="38100" dir="2700000" algn="tl">
                    <a:srgbClr val="000000">
                      <a:alpha val="43137"/>
                    </a:srgbClr>
                  </a:outerShdw>
                </a:effectLst>
              </a:rPr>
              <a:t>ere is the summary</a:t>
            </a:r>
            <a:r>
              <a:rPr lang="en-US" altLang="zh-CN" sz="1700" baseline="0" dirty="0" smtClean="0">
                <a:effectLst>
                  <a:outerShdw blurRad="38100" dist="38100" dir="2700000" algn="tl">
                    <a:srgbClr val="000000">
                      <a:alpha val="43137"/>
                    </a:srgbClr>
                  </a:outerShdw>
                </a:effectLst>
              </a:rPr>
              <a:t> of how we think about Quality of Experience. </a:t>
            </a:r>
          </a:p>
          <a:p>
            <a:pPr marL="1043615" lvl="1" indent="-281737" algn="l">
              <a:spcBef>
                <a:spcPts val="0"/>
              </a:spcBef>
              <a:buNone/>
            </a:pPr>
            <a:endParaRPr lang="en-US" altLang="zh-CN" sz="1700" baseline="0" dirty="0" smtClean="0">
              <a:effectLst>
                <a:outerShdw blurRad="38100" dist="38100" dir="2700000" algn="tl">
                  <a:srgbClr val="000000">
                    <a:alpha val="43137"/>
                  </a:srgbClr>
                </a:outerShdw>
              </a:effectLst>
            </a:endParaRPr>
          </a:p>
          <a:p>
            <a:pPr marL="1043615" lvl="1" indent="-281737" algn="l">
              <a:spcBef>
                <a:spcPts val="0"/>
              </a:spcBef>
              <a:buNone/>
            </a:pPr>
            <a:r>
              <a:rPr lang="en-US" altLang="zh-CN" sz="1700" baseline="0" dirty="0" smtClean="0">
                <a:effectLst>
                  <a:outerShdw blurRad="38100" dist="38100" dir="2700000" algn="tl">
                    <a:srgbClr val="000000">
                      <a:alpha val="43137"/>
                    </a:srgbClr>
                  </a:outerShdw>
                </a:effectLst>
              </a:rPr>
              <a:t>Firstly, we start with a comprehensive view of the user scenarios and make sure we can deliver best possible audio/video quality for these scenarios. We take into consideration the multiple dimensions of quality, including the network, the audio video content, and usability. </a:t>
            </a:r>
          </a:p>
          <a:p>
            <a:pPr marL="1043615" lvl="1" indent="-281737" algn="l">
              <a:spcBef>
                <a:spcPts val="0"/>
              </a:spcBef>
              <a:buNone/>
            </a:pPr>
            <a:endParaRPr lang="en-US" altLang="zh-CN" sz="1700" baseline="0" dirty="0" smtClean="0">
              <a:effectLst>
                <a:outerShdw blurRad="38100" dist="38100" dir="2700000" algn="tl">
                  <a:srgbClr val="000000">
                    <a:alpha val="43137"/>
                  </a:srgbClr>
                </a:outerShdw>
              </a:effectLst>
            </a:endParaRPr>
          </a:p>
          <a:p>
            <a:pPr marL="1043615" lvl="1" indent="-281737" algn="l">
              <a:spcBef>
                <a:spcPts val="0"/>
              </a:spcBef>
              <a:buNone/>
            </a:pPr>
            <a:r>
              <a:rPr lang="en-US" altLang="zh-CN" sz="1700" baseline="0" dirty="0" smtClean="0">
                <a:effectLst>
                  <a:outerShdw blurRad="38100" dist="38100" dir="2700000" algn="tl">
                    <a:srgbClr val="000000">
                      <a:alpha val="43137"/>
                    </a:srgbClr>
                  </a:outerShdw>
                </a:effectLst>
              </a:rPr>
              <a:t>Secondly, we built intelligent end-points designed for the Internet as the core of our solution. This is needed to deliver the Internet scenarios. And it also lowers the bar to deliver high quality audio and video on the Intranet. </a:t>
            </a:r>
          </a:p>
          <a:p>
            <a:pPr marL="1043615" lvl="1" indent="-281737" algn="l">
              <a:spcBef>
                <a:spcPts val="0"/>
              </a:spcBef>
              <a:buNone/>
            </a:pPr>
            <a:endParaRPr lang="en-US" altLang="zh-CN" sz="1700" baseline="0" dirty="0" smtClean="0">
              <a:effectLst>
                <a:outerShdw blurRad="38100" dist="38100" dir="2700000" algn="tl">
                  <a:srgbClr val="000000">
                    <a:alpha val="43137"/>
                  </a:srgbClr>
                </a:outerShdw>
              </a:effectLst>
            </a:endParaRPr>
          </a:p>
          <a:p>
            <a:pPr marL="1043615" marR="0" lvl="1" indent="-281737" algn="l" defTabSz="914327" rtl="0" eaLnBrk="1" fontAlgn="auto" latinLnBrk="0" hangingPunct="1">
              <a:lnSpc>
                <a:spcPct val="90000"/>
              </a:lnSpc>
              <a:spcBef>
                <a:spcPts val="0"/>
              </a:spcBef>
              <a:spcAft>
                <a:spcPts val="333"/>
              </a:spcAft>
              <a:buClrTx/>
              <a:buSzTx/>
              <a:buFont typeface="Arial" pitchFamily="34" charset="0"/>
              <a:buNone/>
              <a:tabLst/>
              <a:defRPr/>
            </a:pPr>
            <a:r>
              <a:rPr lang="en-US" altLang="zh-CN" sz="1700" baseline="0" dirty="0" smtClean="0">
                <a:effectLst>
                  <a:outerShdw blurRad="38100" dist="38100" dir="2700000" algn="tl">
                    <a:srgbClr val="000000">
                      <a:alpha val="43137"/>
                    </a:srgbClr>
                  </a:outerShdw>
                </a:effectLst>
              </a:rPr>
              <a:t>Lastly, we need to give </a:t>
            </a:r>
            <a:r>
              <a:rPr lang="en-US" altLang="zh-CN" sz="1700" baseline="0" dirty="0" err="1" smtClean="0">
                <a:effectLst>
                  <a:outerShdw blurRad="38100" dist="38100" dir="2700000" algn="tl">
                    <a:srgbClr val="000000">
                      <a:alpha val="43137"/>
                    </a:srgbClr>
                  </a:outerShdw>
                </a:effectLst>
              </a:rPr>
              <a:t>admins</a:t>
            </a:r>
            <a:r>
              <a:rPr lang="en-US" altLang="zh-CN" sz="1700" baseline="0" dirty="0" smtClean="0">
                <a:effectLst>
                  <a:outerShdw blurRad="38100" dist="38100" dir="2700000" algn="tl">
                    <a:srgbClr val="000000">
                      <a:alpha val="43137"/>
                    </a:srgbClr>
                  </a:outerShdw>
                </a:effectLst>
              </a:rPr>
              <a:t> the ability to monitor and manage the experience of the users for different scenarios. We collect metrics of the actual user experience on the endpoints in real time and send the reports to a centralized database. </a:t>
            </a:r>
            <a:r>
              <a:rPr lang="en-US" altLang="zh-CN" sz="1700" baseline="0" dirty="0" err="1" smtClean="0">
                <a:effectLst>
                  <a:outerShdw blurRad="38100" dist="38100" dir="2700000" algn="tl">
                    <a:srgbClr val="000000">
                      <a:alpha val="43137"/>
                    </a:srgbClr>
                  </a:outerShdw>
                </a:effectLst>
              </a:rPr>
              <a:t>Admins</a:t>
            </a:r>
            <a:r>
              <a:rPr lang="en-US" altLang="zh-CN" sz="1700" baseline="0" dirty="0" smtClean="0">
                <a:effectLst>
                  <a:outerShdw blurRad="38100" dist="38100" dir="2700000" algn="tl">
                    <a:srgbClr val="000000">
                      <a:alpha val="43137"/>
                    </a:srgbClr>
                  </a:outerShdw>
                </a:effectLst>
              </a:rPr>
              <a:t> can do many different kinds of reports to monitor and manager the quality of experience.</a:t>
            </a:r>
          </a:p>
          <a:p>
            <a:pPr marL="1043615" marR="0" lvl="1" indent="-281737" algn="l" defTabSz="914327" rtl="0" eaLnBrk="1" fontAlgn="auto" latinLnBrk="0" hangingPunct="1">
              <a:lnSpc>
                <a:spcPct val="90000"/>
              </a:lnSpc>
              <a:spcBef>
                <a:spcPts val="0"/>
              </a:spcBef>
              <a:spcAft>
                <a:spcPts val="333"/>
              </a:spcAft>
              <a:buClrTx/>
              <a:buSzTx/>
              <a:buFont typeface="Arial" pitchFamily="34" charset="0"/>
              <a:buNone/>
              <a:tabLst/>
              <a:defRPr/>
            </a:pPr>
            <a:endParaRPr lang="en-US" altLang="zh-CN" sz="1700" baseline="0" dirty="0" smtClean="0">
              <a:effectLst>
                <a:outerShdw blurRad="38100" dist="38100" dir="2700000" algn="tl">
                  <a:srgbClr val="000000">
                    <a:alpha val="43137"/>
                  </a:srgbClr>
                </a:outerShdw>
              </a:effectLst>
            </a:endParaRPr>
          </a:p>
          <a:p>
            <a:pPr marL="1043615" lvl="1" indent="-281737" algn="l">
              <a:spcBef>
                <a:spcPts val="0"/>
              </a:spcBef>
              <a:buNone/>
            </a:pPr>
            <a:r>
              <a:rPr lang="en-US" altLang="zh-CN" sz="1700" baseline="0" dirty="0" smtClean="0">
                <a:effectLst>
                  <a:outerShdw blurRad="38100" dist="38100" dir="2700000" algn="tl">
                    <a:srgbClr val="000000">
                      <a:alpha val="43137"/>
                    </a:srgbClr>
                  </a:outerShdw>
                </a:effectLst>
              </a:rPr>
              <a:t>These three points drove a lot of the design decisions we made in OCS. I am going to cover some of them in the next section. </a:t>
            </a:r>
            <a:endParaRPr lang="en-US" altLang="zh-CN" sz="1700" dirty="0" smtClean="0">
              <a:effectLst>
                <a:outerShdw blurRad="38100" dist="38100" dir="2700000" algn="tl">
                  <a:srgbClr val="000000">
                    <a:alpha val="43137"/>
                  </a:srgbClr>
                </a:outerShdw>
              </a:effectLst>
            </a:endParaRPr>
          </a:p>
        </p:txBody>
      </p:sp>
      <p:sp>
        <p:nvSpPr>
          <p:cNvPr id="72708" name="TextBox 3"/>
          <p:cNvSpPr txBox="1">
            <a:spLocks noGrp="1"/>
          </p:cNvSpPr>
          <p:nvPr/>
        </p:nvSpPr>
        <p:spPr bwMode="auto">
          <a:xfrm>
            <a:off x="3884027" y="8684926"/>
            <a:ext cx="2972421" cy="457513"/>
          </a:xfrm>
          <a:prstGeom prst="rect">
            <a:avLst/>
          </a:prstGeom>
          <a:noFill/>
          <a:ln w="9525" algn="ctr">
            <a:noFill/>
            <a:miter lim="800000"/>
            <a:headEnd/>
            <a:tailEnd/>
          </a:ln>
        </p:spPr>
        <p:txBody>
          <a:bodyPr lIns="91435" tIns="45718" rIns="91435" bIns="45718" anchor="b"/>
          <a:lstStyle/>
          <a:p>
            <a:pPr algn="r"/>
            <a:fld id="{8A480FCE-683E-418E-AEA1-FA16B6D284C2}" type="slidenum">
              <a:rPr lang="en-US" sz="1200"/>
              <a:pPr algn="r"/>
              <a:t>13</a:t>
            </a:fld>
            <a:endParaRPr 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11/2/2007 10:08 AM</a:t>
            </a:fld>
            <a:endParaRPr lang="en-US" dirty="0" smtClean="0"/>
          </a:p>
        </p:txBody>
      </p:sp>
      <p:sp>
        <p:nvSpPr>
          <p:cNvPr id="51203" name="Rectangle 6"/>
          <p:cNvSpPr>
            <a:spLocks noGrp="1" noChangeArrowheads="1"/>
          </p:cNvSpPr>
          <p:nvPr>
            <p:ph type="ftr" sz="quarter" idx="4"/>
          </p:nvPr>
        </p:nvSpPr>
        <p:spPr>
          <a:noFill/>
        </p:spPr>
        <p:txBody>
          <a:bodyPr/>
          <a:lstStyle/>
          <a:p>
            <a:pPr eaLnBrk="1" hangingPunct="1"/>
            <a:r>
              <a:rPr lang="en-US" sz="500" dirty="0"/>
              <a:t>© 2005 Microsoft Corporation. All rights reserved.</a:t>
            </a:r>
          </a:p>
          <a:p>
            <a:r>
              <a:rPr lang="en-US" sz="500" dirty="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14</a:t>
            </a:fld>
            <a:endParaRPr lang="en-US" dirty="0"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14338" y="3798888"/>
            <a:ext cx="6021387" cy="8121650"/>
          </a:xfrm>
          <a:noFill/>
          <a:ln/>
        </p:spPr>
        <p:txBody>
          <a:bodyPr/>
          <a:lstStyle/>
          <a:p>
            <a:r>
              <a:rPr lang="en-US" sz="2200" dirty="0" smtClean="0"/>
              <a:t>In</a:t>
            </a:r>
            <a:r>
              <a:rPr lang="en-US" sz="2200" baseline="0" dirty="0" smtClean="0"/>
              <a:t> this section, we will get inside of the VoIP stack of Office Communication Server 2007. I will give you some details about the technologies that enabled us to deliver on Quality of Experience.</a:t>
            </a:r>
            <a:endParaRPr lang="en-US" sz="22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327" rtl="0" eaLnBrk="1" fontAlgn="auto" latinLnBrk="0" hangingPunct="1">
              <a:lnSpc>
                <a:spcPct val="90000"/>
              </a:lnSpc>
              <a:spcBef>
                <a:spcPts val="0"/>
              </a:spcBef>
              <a:spcAft>
                <a:spcPts val="333"/>
              </a:spcAft>
              <a:buClrTx/>
              <a:buSzTx/>
              <a:buFontTx/>
              <a:buNone/>
              <a:tabLst/>
              <a:defRPr/>
            </a:pPr>
            <a:r>
              <a:rPr lang="en-US" dirty="0" smtClean="0"/>
              <a:t>The media</a:t>
            </a:r>
            <a:r>
              <a:rPr lang="en-US" baseline="0" dirty="0" smtClean="0"/>
              <a:t> stack is a module that handles all the audio/video traffic inside all the endpoints in OCS, including the clients and the servers. </a:t>
            </a:r>
          </a:p>
          <a:p>
            <a:pPr marL="0" marR="0" lvl="1" indent="0" algn="l" defTabSz="914327" rtl="0" eaLnBrk="1" fontAlgn="auto" latinLnBrk="0" hangingPunct="1">
              <a:lnSpc>
                <a:spcPct val="90000"/>
              </a:lnSpc>
              <a:spcBef>
                <a:spcPts val="0"/>
              </a:spcBef>
              <a:spcAft>
                <a:spcPts val="333"/>
              </a:spcAft>
              <a:buClrTx/>
              <a:buSzTx/>
              <a:buFontTx/>
              <a:buNone/>
              <a:tabLst/>
              <a:defRPr/>
            </a:pPr>
            <a:endParaRPr lang="en-US" baseline="0" dirty="0" smtClean="0"/>
          </a:p>
          <a:p>
            <a:pPr marL="0" marR="0" lvl="1" indent="0" algn="l" defTabSz="914327" rtl="0" eaLnBrk="1" fontAlgn="auto" latinLnBrk="0" hangingPunct="1">
              <a:lnSpc>
                <a:spcPct val="90000"/>
              </a:lnSpc>
              <a:spcBef>
                <a:spcPts val="0"/>
              </a:spcBef>
              <a:spcAft>
                <a:spcPts val="333"/>
              </a:spcAft>
              <a:buClrTx/>
              <a:buSzTx/>
              <a:buFontTx/>
              <a:buNone/>
              <a:tabLst/>
              <a:defRPr/>
            </a:pPr>
            <a:r>
              <a:rPr lang="en-US" baseline="0" dirty="0" smtClean="0"/>
              <a:t>At the network layer, it has the ability to traverse most NATs and firewalls. It also supports audio/video encryption using secure RTP.</a:t>
            </a:r>
          </a:p>
          <a:p>
            <a:pPr marL="0" marR="0" lvl="1" indent="0" algn="l" defTabSz="914327" rtl="0" eaLnBrk="1" fontAlgn="auto" latinLnBrk="0" hangingPunct="1">
              <a:lnSpc>
                <a:spcPct val="90000"/>
              </a:lnSpc>
              <a:spcBef>
                <a:spcPts val="0"/>
              </a:spcBef>
              <a:spcAft>
                <a:spcPts val="333"/>
              </a:spcAft>
              <a:buClrTx/>
              <a:buSzTx/>
              <a:buFontTx/>
              <a:buNone/>
              <a:tabLst/>
              <a:defRPr/>
            </a:pPr>
            <a:endParaRPr lang="en-US" baseline="0" dirty="0" smtClean="0"/>
          </a:p>
          <a:p>
            <a:pPr marL="0" marR="0" lvl="1" indent="0" algn="l" defTabSz="914327" rtl="0" eaLnBrk="1" fontAlgn="auto" latinLnBrk="0" hangingPunct="1">
              <a:lnSpc>
                <a:spcPct val="90000"/>
              </a:lnSpc>
              <a:spcBef>
                <a:spcPts val="0"/>
              </a:spcBef>
              <a:spcAft>
                <a:spcPts val="333"/>
              </a:spcAft>
              <a:buClrTx/>
              <a:buSzTx/>
              <a:buFontTx/>
              <a:buNone/>
              <a:tabLst/>
              <a:defRPr/>
            </a:pPr>
            <a:r>
              <a:rPr lang="en-US" baseline="0" dirty="0" smtClean="0"/>
              <a:t>For audio/video processing, the stack is design to be robust under Internet conditions. It uses both forward error correction and error concealment to recover from packet loss. It uses time-warping jitter buffer control to deliver the best tradeoff between latency and quality under jitter. It also dynamically measures and adapts to network changes. For example, the network bandwidth used by the audio and video CODEC dynamically changes according to the network condition. The forward error correction logic also switches on and off dynamically based on the packet loss rate. </a:t>
            </a:r>
            <a:br>
              <a:rPr lang="en-US" baseline="0" dirty="0" smtClean="0"/>
            </a:br>
            <a:endParaRPr lang="en-US" baseline="0" dirty="0" smtClean="0"/>
          </a:p>
          <a:p>
            <a:pPr marL="0" marR="0" lvl="1" indent="0" algn="l" defTabSz="914327" rtl="0" eaLnBrk="1" fontAlgn="auto" latinLnBrk="0" hangingPunct="1">
              <a:lnSpc>
                <a:spcPct val="90000"/>
              </a:lnSpc>
              <a:spcBef>
                <a:spcPts val="0"/>
              </a:spcBef>
              <a:spcAft>
                <a:spcPts val="333"/>
              </a:spcAft>
              <a:buClrTx/>
              <a:buSzTx/>
              <a:buFontTx/>
              <a:buNone/>
              <a:tabLst/>
              <a:defRPr/>
            </a:pPr>
            <a:r>
              <a:rPr lang="en-US" dirty="0" smtClean="0"/>
              <a:t>There</a:t>
            </a:r>
            <a:r>
              <a:rPr lang="en-US" baseline="0" dirty="0" smtClean="0"/>
              <a:t> are also other processing modules in the media stack that handle noise suppression, automatic gain control, and acoustic echo cancellation. These modules optimize the audio content before we send it over the network.</a:t>
            </a:r>
          </a:p>
          <a:p>
            <a:pPr marL="0" marR="0" lvl="1" indent="0" algn="l" defTabSz="914327" rtl="0" eaLnBrk="1" fontAlgn="auto" latinLnBrk="0" hangingPunct="1">
              <a:lnSpc>
                <a:spcPct val="90000"/>
              </a:lnSpc>
              <a:spcBef>
                <a:spcPts val="0"/>
              </a:spcBef>
              <a:spcAft>
                <a:spcPts val="333"/>
              </a:spcAft>
              <a:buClrTx/>
              <a:buSzTx/>
              <a:buFontTx/>
              <a:buNone/>
              <a:tabLst/>
              <a:defRPr/>
            </a:pPr>
            <a:endParaRPr lang="en-US" baseline="0" dirty="0" smtClean="0"/>
          </a:p>
          <a:p>
            <a:pPr marL="0" marR="0" lvl="1" indent="0" algn="l" defTabSz="914327" rtl="0" eaLnBrk="1" fontAlgn="auto" latinLnBrk="0" hangingPunct="1">
              <a:lnSpc>
                <a:spcPct val="90000"/>
              </a:lnSpc>
              <a:spcBef>
                <a:spcPts val="0"/>
              </a:spcBef>
              <a:spcAft>
                <a:spcPts val="333"/>
              </a:spcAft>
              <a:buClrTx/>
              <a:buSzTx/>
              <a:buFontTx/>
              <a:buNone/>
              <a:tabLst/>
              <a:defRPr/>
            </a:pPr>
            <a:r>
              <a:rPr lang="en-US" dirty="0" smtClean="0"/>
              <a:t>The stack also collects tons of metrics regarding the quality of the call. These</a:t>
            </a:r>
            <a:r>
              <a:rPr lang="en-US" baseline="0" dirty="0" smtClean="0"/>
              <a:t> metrics include simple ones such as packet loss rate and jitter. They also include more advanced ones such as MOS score measurements derived from the audio content received.</a:t>
            </a:r>
          </a:p>
          <a:p>
            <a:pPr marL="0" marR="0" lvl="1" indent="0" algn="l" defTabSz="914327" rtl="0" eaLnBrk="1" fontAlgn="auto" latinLnBrk="0" hangingPunct="1">
              <a:lnSpc>
                <a:spcPct val="90000"/>
              </a:lnSpc>
              <a:spcBef>
                <a:spcPts val="0"/>
              </a:spcBef>
              <a:spcAft>
                <a:spcPts val="333"/>
              </a:spcAft>
              <a:buClrTx/>
              <a:buSzTx/>
              <a:buFontTx/>
              <a:buNone/>
              <a:tabLst/>
              <a:defRPr/>
            </a:pPr>
            <a:endParaRPr lang="en-US" baseline="0" dirty="0" smtClean="0"/>
          </a:p>
          <a:p>
            <a:pPr marL="0" marR="0" lvl="1" indent="0" algn="l" defTabSz="914327" rtl="0" eaLnBrk="1" fontAlgn="auto" latinLnBrk="0" hangingPunct="1">
              <a:lnSpc>
                <a:spcPct val="90000"/>
              </a:lnSpc>
              <a:spcBef>
                <a:spcPts val="0"/>
              </a:spcBef>
              <a:spcAft>
                <a:spcPts val="333"/>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the core of the media stack, we have the </a:t>
            </a:r>
            <a:r>
              <a:rPr lang="en-US" dirty="0" err="1" smtClean="0"/>
              <a:t>RT</a:t>
            </a:r>
            <a:r>
              <a:rPr lang="en-US" baseline="0" dirty="0" err="1" smtClean="0"/>
              <a:t>Audio</a:t>
            </a:r>
            <a:r>
              <a:rPr lang="en-US" baseline="0" dirty="0" smtClean="0"/>
              <a:t> and </a:t>
            </a:r>
            <a:r>
              <a:rPr lang="en-US" baseline="0" dirty="0" err="1" smtClean="0"/>
              <a:t>RTVideo</a:t>
            </a:r>
            <a:r>
              <a:rPr lang="en-US" baseline="0" dirty="0" smtClean="0"/>
              <a:t> CODECs developed by Microsoft. </a:t>
            </a:r>
          </a:p>
          <a:p>
            <a:endParaRPr lang="en-US" baseline="0" dirty="0" smtClean="0"/>
          </a:p>
          <a:p>
            <a:r>
              <a:rPr lang="en-US" baseline="0" dirty="0" smtClean="0"/>
              <a:t>The RT Audio CODEC has both a narrowband mode and a wideband mode. I mentioned wideband audio earlier. Traditional telephones only support narrowband, which limits audio signals to between 300Hz and 3400Hz. Wideband audio expends it to between 50Hz to 7000Hz. You get much more audio content both at the lower frequency and at the higher frequency. Wideband audio greatly improves the intelligibility and naturalness of speech. </a:t>
            </a:r>
          </a:p>
          <a:p>
            <a:endParaRPr lang="en-US" baseline="0" dirty="0" smtClean="0"/>
          </a:p>
          <a:p>
            <a:r>
              <a:rPr lang="en-US" baseline="0" dirty="0" smtClean="0"/>
              <a:t>Here is a table of the four of the CODECs we support in the stack. The bit rate numbers shown here are “on the wire” bit rate that includes both the audio payload and all the network headers to the IP layer. These numbers assume 20ms of data per packet. At 20ms of data per packet, the network overhead is 16kbps. You might remember that G.711’s pure </a:t>
            </a:r>
            <a:r>
              <a:rPr lang="en-US" baseline="0" dirty="0" err="1" smtClean="0"/>
              <a:t>bitrate</a:t>
            </a:r>
            <a:r>
              <a:rPr lang="en-US" baseline="0" dirty="0" smtClean="0"/>
              <a:t> is 64kbps. On the IP network, using G.711 at 20ms frames takes 80kbps because of the header overhead. I am showing these numbers with the overhead to give you a more realist comparison of what you are paying for bandwidth. If you want to know the pure </a:t>
            </a:r>
            <a:r>
              <a:rPr lang="en-US" baseline="0" dirty="0" err="1" smtClean="0"/>
              <a:t>bitrate</a:t>
            </a:r>
            <a:r>
              <a:rPr lang="en-US" baseline="0" dirty="0" smtClean="0"/>
              <a:t> of these CODECs, you just need to subtract these numbers by 16k. </a:t>
            </a:r>
          </a:p>
          <a:p>
            <a:endParaRPr lang="en-US" baseline="0" dirty="0" smtClean="0"/>
          </a:p>
          <a:p>
            <a:r>
              <a:rPr lang="en-US" baseline="0" dirty="0" smtClean="0"/>
              <a:t>You might notice that RT Audio delivers wideband audio only at 45kbps. G.711, the standard narrowband codec, needs about 80kbps. RT Audio delivers higher fidelity audio with half the </a:t>
            </a:r>
            <a:r>
              <a:rPr lang="en-US" baseline="0" dirty="0" err="1" smtClean="0"/>
              <a:t>bitrate</a:t>
            </a:r>
            <a:r>
              <a:rPr lang="en-US" baseline="0" dirty="0" smtClean="0"/>
              <a:t>. </a:t>
            </a:r>
          </a:p>
          <a:p>
            <a:endParaRPr lang="en-US" baseline="0" dirty="0" smtClean="0"/>
          </a:p>
          <a:p>
            <a:r>
              <a:rPr lang="en-US" baseline="0" dirty="0" smtClean="0"/>
              <a:t>There is something special about the RT Audio codec. It was designed from ground up for IP networks. No only does it offer superior voice quality, it also has built-in protection against packet loss and jitter. RT Video codec has built-in protection against packet loss as well. You might have seen ugly color blocks on people’s face in a video conferencing session. You will not see these in OCS.</a:t>
            </a:r>
            <a:endParaRPr lang="en-US" dirty="0" smtClean="0"/>
          </a:p>
          <a:p>
            <a:endParaRPr lang="en-US" dirty="0" smtClean="0"/>
          </a:p>
          <a:p>
            <a:r>
              <a:rPr lang="en-US" dirty="0" smtClean="0"/>
              <a:t>Both the RT</a:t>
            </a:r>
            <a:r>
              <a:rPr lang="en-US" baseline="0" dirty="0" smtClean="0"/>
              <a:t> Audio and RT Video CODECs allow dynamic change of </a:t>
            </a:r>
            <a:r>
              <a:rPr lang="en-US" baseline="0" dirty="0" err="1" smtClean="0"/>
              <a:t>bitrate</a:t>
            </a:r>
            <a:r>
              <a:rPr lang="en-US" baseline="0" dirty="0" smtClean="0"/>
              <a:t> to adapt to network conditions. When we detect insufficient bandwidth on the network, we dynamically reduce the </a:t>
            </a:r>
            <a:r>
              <a:rPr lang="en-US" baseline="0" dirty="0" err="1" smtClean="0"/>
              <a:t>bitrate</a:t>
            </a:r>
            <a:r>
              <a:rPr lang="en-US" baseline="0" dirty="0" smtClean="0"/>
              <a:t> of these CODECs. </a:t>
            </a:r>
          </a:p>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the previous two slides, I talked about the advanced features in the CODEC and the media stack. The result of all that work is shown in this diagram. This is a study published by </a:t>
            </a:r>
            <a:r>
              <a:rPr lang="en-US" baseline="0" dirty="0" err="1" smtClean="0"/>
              <a:t>Psytechnics</a:t>
            </a:r>
            <a:r>
              <a:rPr lang="en-US" baseline="0" dirty="0" smtClean="0"/>
              <a:t>. </a:t>
            </a:r>
            <a:r>
              <a:rPr lang="en-US" baseline="0" dirty="0" err="1" smtClean="0"/>
              <a:t>Psytechnics</a:t>
            </a:r>
            <a:r>
              <a:rPr lang="en-US" baseline="0" dirty="0" smtClean="0"/>
              <a:t> is the most respected company in the field of assessing audio quality. They picked a popular IP phone and did a side-by-side comparison with Office Communicator. This is a subjective test conducted by inviting real people to listen to the audio clips and to give their opinions. The Mean Opinion Score is derived from the scores these people gave. </a:t>
            </a:r>
          </a:p>
          <a:p>
            <a:endParaRPr lang="en-US" baseline="0" dirty="0" smtClean="0"/>
          </a:p>
          <a:p>
            <a:r>
              <a:rPr lang="en-US" baseline="0" dirty="0" smtClean="0"/>
              <a:t>I need to warn you that this study was done using wideband audio samples. The numbers you see here might be lower than what you used to see in narrowband studies. </a:t>
            </a:r>
          </a:p>
          <a:p>
            <a:endParaRPr lang="en-US" baseline="0" dirty="0" smtClean="0"/>
          </a:p>
          <a:p>
            <a:r>
              <a:rPr lang="en-US" baseline="0" dirty="0" smtClean="0"/>
              <a:t>This is the test result in a noise free lab. The test simulated four kinds of network conditions, perfect network, corporate network, Internet, and a congested network. You can see that Office communicator delivered pretty good audio quality under all test conditions. The IP phone numbers were lower in all cases and it performed the worst on the congested network.</a:t>
            </a:r>
          </a:p>
          <a:p>
            <a:endParaRPr lang="en-US" baseline="0"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11/2/2007 10:08 AM</a:t>
            </a:fld>
            <a:endParaRPr lang="en-US" dirty="0"/>
          </a:p>
        </p:txBody>
      </p:sp>
      <p:sp>
        <p:nvSpPr>
          <p:cNvPr id="6" name="Footer Placeholder 5"/>
          <p:cNvSpPr>
            <a:spLocks noGrp="1"/>
          </p:cNvSpPr>
          <p:nvPr>
            <p:ph type="ftr" sz="quarter" idx="12"/>
          </p:nvPr>
        </p:nvSpPr>
        <p:spPr/>
        <p:txBody>
          <a:bodyPr/>
          <a:lstStyle/>
          <a:p>
            <a:r>
              <a:rPr lang="en-US" sz="800" dirty="0" smtClean="0"/>
              <a:t>Microsoft Confidential - FTE only - not for customer use</a:t>
            </a:r>
          </a:p>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Psytechnics</a:t>
            </a:r>
            <a:r>
              <a:rPr lang="en-US" baseline="0" dirty="0" smtClean="0"/>
              <a:t> also did the tests simulating the Office environment. They added background noise during the test. Again, Communicator did well in all the tests compared with the IP phone. The RT Audio CODEC and the noise suppression module in the media stack can handle noisy environment well. </a:t>
            </a:r>
          </a:p>
          <a:p>
            <a:endParaRPr lang="en-US" baseline="0" dirty="0" smtClean="0"/>
          </a:p>
          <a:p>
            <a:r>
              <a:rPr lang="en-US" baseline="0" dirty="0" smtClean="0"/>
              <a:t>These test results show that even without strict end to end </a:t>
            </a:r>
            <a:r>
              <a:rPr lang="en-US" baseline="0" dirty="0" err="1" smtClean="0"/>
              <a:t>QoS</a:t>
            </a:r>
            <a:r>
              <a:rPr lang="en-US" baseline="0" dirty="0" smtClean="0"/>
              <a:t>, advanced software on a smart endpoint can deliver good audio quality on imperfect networks. Outside of the test environment, we have also seen real-life proof with Windows Live Messenger and Skype. Since the user scenarios are pushing VoIP into places where end to end </a:t>
            </a:r>
            <a:r>
              <a:rPr lang="en-US" baseline="0" dirty="0" err="1" smtClean="0"/>
              <a:t>QoS</a:t>
            </a:r>
            <a:r>
              <a:rPr lang="en-US" baseline="0" dirty="0" smtClean="0"/>
              <a:t> is not possible, if the endpoints are not smart enough, the user’s quality of experience will suffer. </a:t>
            </a:r>
          </a:p>
          <a:p>
            <a:endParaRPr lang="en-US" baseline="0" dirty="0" smtClean="0"/>
          </a:p>
          <a:p>
            <a:pPr marL="0" marR="0" indent="0" algn="l" defTabSz="914327" rtl="0" eaLnBrk="1" fontAlgn="auto" latinLnBrk="0" hangingPunct="1">
              <a:lnSpc>
                <a:spcPct val="90000"/>
              </a:lnSpc>
              <a:spcBef>
                <a:spcPts val="0"/>
              </a:spcBef>
              <a:spcAft>
                <a:spcPts val="333"/>
              </a:spcAft>
              <a:buClrTx/>
              <a:buSzTx/>
              <a:buFontTx/>
              <a:buNone/>
              <a:tabLst/>
              <a:defRPr/>
            </a:pPr>
            <a:r>
              <a:rPr lang="en-US" baseline="0" dirty="0" smtClean="0"/>
              <a:t>If you are interested in knowing more details, you can find this report on </a:t>
            </a:r>
            <a:r>
              <a:rPr lang="en-US" baseline="0" dirty="0" err="1" smtClean="0"/>
              <a:t>Psytechnics</a:t>
            </a:r>
            <a:r>
              <a:rPr lang="en-US" baseline="0" dirty="0" smtClean="0"/>
              <a:t>’ website. </a:t>
            </a:r>
          </a:p>
          <a:p>
            <a:endParaRPr lang="en-US" baseline="0"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11/2/2007 10:08 AM</a:t>
            </a:fld>
            <a:endParaRPr lang="en-US" dirty="0"/>
          </a:p>
        </p:txBody>
      </p:sp>
      <p:sp>
        <p:nvSpPr>
          <p:cNvPr id="6" name="Footer Placeholder 5"/>
          <p:cNvSpPr>
            <a:spLocks noGrp="1"/>
          </p:cNvSpPr>
          <p:nvPr>
            <p:ph type="ftr" sz="quarter" idx="12"/>
          </p:nvPr>
        </p:nvSpPr>
        <p:spPr/>
        <p:txBody>
          <a:bodyPr/>
          <a:lstStyle/>
          <a:p>
            <a:r>
              <a:rPr lang="en-US" sz="800" dirty="0" smtClean="0"/>
              <a:t>Microsoft Confidential - FTE only - not for customer use</a:t>
            </a:r>
          </a:p>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Enough facts</a:t>
            </a:r>
            <a:r>
              <a:rPr lang="en-US" baseline="0" dirty="0" smtClean="0"/>
              <a:t> and numbers. Let us give you a demo of our media quality in action. </a:t>
            </a:r>
          </a:p>
          <a:p>
            <a:endParaRPr lang="en-US" baseline="0" dirty="0" smtClean="0"/>
          </a:p>
          <a:p>
            <a:r>
              <a:rPr lang="en-US" baseline="0" dirty="0" smtClean="0"/>
              <a:t>Let me introduce Jamie Stark.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11/2/2007 10:08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11/2/2007 10:08 AM</a:t>
            </a:fld>
            <a:endParaRPr lang="en-US" dirty="0" smtClean="0"/>
          </a:p>
        </p:txBody>
      </p:sp>
      <p:sp>
        <p:nvSpPr>
          <p:cNvPr id="51203" name="Rectangle 6"/>
          <p:cNvSpPr>
            <a:spLocks noGrp="1" noChangeArrowheads="1"/>
          </p:cNvSpPr>
          <p:nvPr>
            <p:ph type="ftr" sz="quarter" idx="4"/>
          </p:nvPr>
        </p:nvSpPr>
        <p:spPr>
          <a:noFill/>
        </p:spPr>
        <p:txBody>
          <a:bodyPr/>
          <a:lstStyle/>
          <a:p>
            <a:pPr eaLnBrk="1" hangingPunct="1"/>
            <a:r>
              <a:rPr lang="en-US" sz="500" dirty="0"/>
              <a:t>© 2005 Microsoft Corporation. All rights reserved.</a:t>
            </a:r>
          </a:p>
          <a:p>
            <a:r>
              <a:rPr lang="en-US" sz="500" dirty="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20</a:t>
            </a:fld>
            <a:endParaRPr lang="en-US" dirty="0"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14338" y="3798888"/>
            <a:ext cx="6021387" cy="8121650"/>
          </a:xfrm>
          <a:noFill/>
          <a:ln/>
        </p:spPr>
        <p:txBody>
          <a:bodyPr/>
          <a:lstStyle/>
          <a:p>
            <a:r>
              <a:rPr lang="en-US" sz="2200" dirty="0" smtClean="0"/>
              <a:t>We have talked about how we think about the Quality of Experience topic. I</a:t>
            </a:r>
            <a:r>
              <a:rPr lang="en-US" sz="2200" baseline="0" dirty="0" smtClean="0"/>
              <a:t> have also shown you what we did to deliver good Quality of Experience. Now, I am going to talk about what you need to do to implement it. </a:t>
            </a:r>
            <a:endParaRPr lang="en-US" sz="22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11/2/2007 10:08 AM</a:t>
            </a:fld>
            <a:endParaRPr lang="en-US" dirty="0" smtClean="0"/>
          </a:p>
        </p:txBody>
      </p:sp>
      <p:sp>
        <p:nvSpPr>
          <p:cNvPr id="51203" name="Rectangle 6"/>
          <p:cNvSpPr>
            <a:spLocks noGrp="1" noChangeArrowheads="1"/>
          </p:cNvSpPr>
          <p:nvPr>
            <p:ph type="ftr" sz="quarter" idx="4"/>
          </p:nvPr>
        </p:nvSpPr>
        <p:spPr>
          <a:noFill/>
        </p:spPr>
        <p:txBody>
          <a:bodyPr/>
          <a:lstStyle/>
          <a:p>
            <a:pPr eaLnBrk="1" hangingPunct="1"/>
            <a:r>
              <a:rPr lang="en-US" sz="500" dirty="0"/>
              <a:t>© 2005 Microsoft Corporation. All rights reserved.</a:t>
            </a:r>
          </a:p>
          <a:p>
            <a:r>
              <a:rPr lang="en-US" sz="500" dirty="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3</a:t>
            </a:fld>
            <a:endParaRPr lang="en-US" dirty="0"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14338" y="3798888"/>
            <a:ext cx="6021387" cy="8121650"/>
          </a:xfrm>
          <a:noFill/>
          <a:ln/>
        </p:spPr>
        <p:txBody>
          <a:bodyPr/>
          <a:lstStyle/>
          <a:p>
            <a:pPr marL="0" marR="0" lvl="0" indent="0" algn="l" defTabSz="914327" rtl="0" eaLnBrk="1" fontAlgn="auto" latinLnBrk="0" hangingPunct="1">
              <a:lnSpc>
                <a:spcPct val="90000"/>
              </a:lnSpc>
              <a:spcBef>
                <a:spcPts val="0"/>
              </a:spcBef>
              <a:spcAft>
                <a:spcPts val="333"/>
              </a:spcAft>
              <a:buClrTx/>
              <a:buSzTx/>
              <a:buFontTx/>
              <a:buNone/>
              <a:tabLst/>
              <a:defRPr/>
            </a:pPr>
            <a:r>
              <a:rPr lang="en-US" sz="2400" kern="1200" dirty="0" smtClean="0">
                <a:solidFill>
                  <a:schemeClr val="tx1"/>
                </a:solidFill>
                <a:latin typeface="Arial" pitchFamily="34" charset="0"/>
                <a:ea typeface="+mn-ea"/>
                <a:cs typeface="+mn-cs"/>
              </a:rPr>
              <a:t>I would like to tell you a true story</a:t>
            </a:r>
            <a:r>
              <a:rPr lang="en-US" sz="2400" kern="1200" baseline="0" dirty="0" smtClean="0">
                <a:solidFill>
                  <a:schemeClr val="tx1"/>
                </a:solidFill>
                <a:latin typeface="Arial" pitchFamily="34" charset="0"/>
                <a:ea typeface="+mn-ea"/>
                <a:cs typeface="+mn-cs"/>
              </a:rPr>
              <a:t> first.</a:t>
            </a:r>
          </a:p>
          <a:p>
            <a:pPr marL="0" marR="0" lvl="0" indent="0" algn="l" defTabSz="914327" rtl="0" eaLnBrk="1" fontAlgn="auto" latinLnBrk="0" hangingPunct="1">
              <a:lnSpc>
                <a:spcPct val="90000"/>
              </a:lnSpc>
              <a:spcBef>
                <a:spcPts val="0"/>
              </a:spcBef>
              <a:spcAft>
                <a:spcPts val="333"/>
              </a:spcAft>
              <a:buClrTx/>
              <a:buSzTx/>
              <a:buFontTx/>
              <a:buNone/>
              <a:tabLst/>
              <a:defRPr/>
            </a:pPr>
            <a:endParaRPr lang="en-US" sz="2400" kern="1200" dirty="0" smtClean="0">
              <a:solidFill>
                <a:schemeClr val="tx1"/>
              </a:solidFill>
              <a:latin typeface="Arial" pitchFamily="34" charset="0"/>
              <a:ea typeface="+mn-ea"/>
              <a:cs typeface="+mn-cs"/>
            </a:endParaRPr>
          </a:p>
          <a:p>
            <a:pPr marL="0" marR="0" lvl="0" indent="0" algn="l" defTabSz="914327" rtl="0" eaLnBrk="1" fontAlgn="auto" latinLnBrk="0" hangingPunct="1">
              <a:lnSpc>
                <a:spcPct val="90000"/>
              </a:lnSpc>
              <a:spcBef>
                <a:spcPts val="0"/>
              </a:spcBef>
              <a:spcAft>
                <a:spcPts val="333"/>
              </a:spcAft>
              <a:buClrTx/>
              <a:buSzTx/>
              <a:buFontTx/>
              <a:buNone/>
              <a:tabLst/>
              <a:defRPr/>
            </a:pPr>
            <a:r>
              <a:rPr lang="en-US" sz="2400" kern="1200" dirty="0" smtClean="0">
                <a:solidFill>
                  <a:schemeClr val="tx1"/>
                </a:solidFill>
                <a:latin typeface="Arial" pitchFamily="34" charset="0"/>
                <a:ea typeface="+mn-ea"/>
                <a:cs typeface="+mn-cs"/>
              </a:rPr>
              <a:t>I was in an offsite training last month together with other Microsoft managers. We were having lunch together. I chatted with the person next to me and I mentioned that I just shipped Office Communication</a:t>
            </a:r>
            <a:r>
              <a:rPr lang="en-US" sz="2400" kern="1200" baseline="0" dirty="0" smtClean="0">
                <a:solidFill>
                  <a:schemeClr val="tx1"/>
                </a:solidFill>
                <a:latin typeface="Arial" pitchFamily="34" charset="0"/>
                <a:ea typeface="+mn-ea"/>
                <a:cs typeface="+mn-cs"/>
              </a:rPr>
              <a:t> Server</a:t>
            </a:r>
            <a:r>
              <a:rPr lang="en-US" sz="2400" kern="1200" dirty="0" smtClean="0">
                <a:solidFill>
                  <a:schemeClr val="tx1"/>
                </a:solidFill>
                <a:latin typeface="Arial" pitchFamily="34" charset="0"/>
                <a:ea typeface="+mn-ea"/>
                <a:cs typeface="+mn-cs"/>
              </a:rPr>
              <a:t>. At the moment, a guy sitting across the table interrupted</a:t>
            </a:r>
            <a:r>
              <a:rPr lang="en-US" sz="2400" kern="1200" baseline="0" dirty="0" smtClean="0">
                <a:solidFill>
                  <a:schemeClr val="tx1"/>
                </a:solidFill>
                <a:latin typeface="Arial" pitchFamily="34" charset="0"/>
                <a:ea typeface="+mn-ea"/>
                <a:cs typeface="+mn-cs"/>
              </a:rPr>
              <a:t> us</a:t>
            </a:r>
            <a:r>
              <a:rPr lang="en-US" sz="2400" kern="1200" dirty="0" smtClean="0">
                <a:solidFill>
                  <a:schemeClr val="tx1"/>
                </a:solidFill>
                <a:latin typeface="Arial" pitchFamily="34" charset="0"/>
                <a:ea typeface="+mn-ea"/>
                <a:cs typeface="+mn-cs"/>
              </a:rPr>
              <a:t>, “Communicator? I love it!”. His name was Dave. He told the whole table about how he used Communicator to do video calls. He needed to manage remote team members in Sweden and Ireland. He just did a video call that morning at home. He said that the quality was great</a:t>
            </a:r>
            <a:r>
              <a:rPr lang="en-US" sz="2400" kern="1200" baseline="0" dirty="0" smtClean="0">
                <a:solidFill>
                  <a:schemeClr val="tx1"/>
                </a:solidFill>
                <a:latin typeface="Arial" pitchFamily="34" charset="0"/>
                <a:ea typeface="+mn-ea"/>
                <a:cs typeface="+mn-cs"/>
              </a:rPr>
              <a:t> and i</a:t>
            </a:r>
            <a:r>
              <a:rPr lang="en-US" sz="2400" kern="1200" dirty="0" smtClean="0">
                <a:solidFill>
                  <a:schemeClr val="tx1"/>
                </a:solidFill>
                <a:latin typeface="Arial" pitchFamily="34" charset="0"/>
                <a:ea typeface="+mn-ea"/>
                <a:cs typeface="+mn-cs"/>
              </a:rPr>
              <a:t>t was so easy to use. He said this was a critical tool for him. There</a:t>
            </a:r>
            <a:r>
              <a:rPr lang="en-US" sz="2400" kern="1200" baseline="0" dirty="0" smtClean="0">
                <a:solidFill>
                  <a:schemeClr val="tx1"/>
                </a:solidFill>
                <a:latin typeface="Arial" pitchFamily="34" charset="0"/>
                <a:ea typeface="+mn-ea"/>
                <a:cs typeface="+mn-cs"/>
              </a:rPr>
              <a:t> was </a:t>
            </a:r>
            <a:r>
              <a:rPr lang="en-US" sz="2400" kern="1200" dirty="0" smtClean="0">
                <a:solidFill>
                  <a:schemeClr val="tx1"/>
                </a:solidFill>
                <a:latin typeface="Arial" pitchFamily="34" charset="0"/>
                <a:ea typeface="+mn-ea"/>
                <a:cs typeface="+mn-cs"/>
              </a:rPr>
              <a:t>a talent shortage issue in the industry. He hired security experts from all over the world. Sometimes they didn’t want to move. He had to find ways to make it work. His team bought an extra roundtable to carry around for their meetings. They</a:t>
            </a:r>
            <a:r>
              <a:rPr lang="en-US" sz="2400" kern="1200" baseline="0" dirty="0" smtClean="0">
                <a:solidFill>
                  <a:schemeClr val="tx1"/>
                </a:solidFill>
                <a:latin typeface="Arial" pitchFamily="34" charset="0"/>
                <a:ea typeface="+mn-ea"/>
                <a:cs typeface="+mn-cs"/>
              </a:rPr>
              <a:t> just delivered the first major feature with a program manager on a different continent. </a:t>
            </a:r>
            <a:r>
              <a:rPr lang="en-US" sz="2400" kern="1200" dirty="0" smtClean="0">
                <a:solidFill>
                  <a:schemeClr val="tx1"/>
                </a:solidFill>
                <a:latin typeface="Arial" pitchFamily="34" charset="0"/>
                <a:ea typeface="+mn-ea"/>
                <a:cs typeface="+mn-cs"/>
              </a:rPr>
              <a:t>People around the table all started talking</a:t>
            </a:r>
            <a:r>
              <a:rPr lang="en-US" sz="2400" kern="1200" baseline="0" dirty="0" smtClean="0">
                <a:solidFill>
                  <a:schemeClr val="tx1"/>
                </a:solidFill>
                <a:latin typeface="Arial" pitchFamily="34" charset="0"/>
                <a:ea typeface="+mn-ea"/>
                <a:cs typeface="+mn-cs"/>
              </a:rPr>
              <a:t> about how </a:t>
            </a:r>
            <a:r>
              <a:rPr lang="en-US" sz="2400" kern="1200" dirty="0" smtClean="0">
                <a:solidFill>
                  <a:schemeClr val="tx1"/>
                </a:solidFill>
                <a:latin typeface="Arial" pitchFamily="34" charset="0"/>
                <a:ea typeface="+mn-ea"/>
                <a:cs typeface="+mn-cs"/>
              </a:rPr>
              <a:t>Communicator was useful to them. That really made my day. It was such a great feeling to hear people talking about how we helped them to</a:t>
            </a:r>
            <a:r>
              <a:rPr lang="en-US" sz="2400" kern="1200" baseline="0" dirty="0" smtClean="0">
                <a:solidFill>
                  <a:schemeClr val="tx1"/>
                </a:solidFill>
                <a:latin typeface="Arial" pitchFamily="34" charset="0"/>
                <a:ea typeface="+mn-ea"/>
                <a:cs typeface="+mn-cs"/>
              </a:rPr>
              <a:t> do</a:t>
            </a:r>
            <a:r>
              <a:rPr lang="en-US" sz="2400" kern="1200" dirty="0" smtClean="0">
                <a:solidFill>
                  <a:schemeClr val="tx1"/>
                </a:solidFill>
                <a:latin typeface="Arial" pitchFamily="34" charset="0"/>
                <a:ea typeface="+mn-ea"/>
                <a:cs typeface="+mn-cs"/>
              </a:rPr>
              <a:t> their business better. I am</a:t>
            </a:r>
            <a:r>
              <a:rPr lang="en-US" sz="2400" kern="1200" baseline="0" dirty="0" smtClean="0">
                <a:solidFill>
                  <a:schemeClr val="tx1"/>
                </a:solidFill>
                <a:latin typeface="Arial" pitchFamily="34" charset="0"/>
                <a:ea typeface="+mn-ea"/>
                <a:cs typeface="+mn-cs"/>
              </a:rPr>
              <a:t> sure you are all familiar with the feeling of happiness when talking to delighted customers. </a:t>
            </a:r>
            <a:endParaRPr lang="en-US" sz="2400" kern="1200" dirty="0" smtClean="0">
              <a:solidFill>
                <a:schemeClr val="tx1"/>
              </a:solidFill>
              <a:latin typeface="Arial" pitchFamily="34" charset="0"/>
              <a:ea typeface="+mn-ea"/>
              <a:cs typeface="+mn-cs"/>
            </a:endParaRPr>
          </a:p>
          <a:p>
            <a:pPr marL="0" marR="0" lvl="0" indent="0" algn="l" defTabSz="914327" rtl="0" eaLnBrk="1" fontAlgn="auto" latinLnBrk="0" hangingPunct="1">
              <a:lnSpc>
                <a:spcPct val="90000"/>
              </a:lnSpc>
              <a:spcBef>
                <a:spcPts val="0"/>
              </a:spcBef>
              <a:spcAft>
                <a:spcPts val="333"/>
              </a:spcAft>
              <a:buClrTx/>
              <a:buSzTx/>
              <a:buFontTx/>
              <a:buNone/>
              <a:tabLst/>
              <a:defRPr/>
            </a:pPr>
            <a:endParaRPr lang="en-US" sz="2400" kern="1200" dirty="0" smtClean="0">
              <a:solidFill>
                <a:schemeClr val="tx1"/>
              </a:solidFill>
              <a:latin typeface="Arial" pitchFamily="34" charset="0"/>
              <a:ea typeface="+mn-ea"/>
              <a:cs typeface="+mn-cs"/>
            </a:endParaRPr>
          </a:p>
          <a:p>
            <a:pPr marL="0" marR="0" lvl="0" indent="0" algn="l" defTabSz="914327" rtl="0" eaLnBrk="1" fontAlgn="auto" latinLnBrk="0" hangingPunct="1">
              <a:lnSpc>
                <a:spcPct val="90000"/>
              </a:lnSpc>
              <a:spcBef>
                <a:spcPts val="0"/>
              </a:spcBef>
              <a:spcAft>
                <a:spcPts val="333"/>
              </a:spcAft>
              <a:buClrTx/>
              <a:buSzTx/>
              <a:buFontTx/>
              <a:buNone/>
              <a:tabLst/>
              <a:defRPr/>
            </a:pPr>
            <a:r>
              <a:rPr lang="en-US" sz="2400" kern="1200" dirty="0" smtClean="0">
                <a:solidFill>
                  <a:schemeClr val="tx1"/>
                </a:solidFill>
                <a:latin typeface="Arial" pitchFamily="34" charset="0"/>
                <a:ea typeface="+mn-ea"/>
                <a:cs typeface="+mn-cs"/>
              </a:rPr>
              <a:t>In today’s session I am going to talk</a:t>
            </a:r>
            <a:r>
              <a:rPr lang="en-US" sz="2400" kern="1200" baseline="0" dirty="0" smtClean="0">
                <a:solidFill>
                  <a:schemeClr val="tx1"/>
                </a:solidFill>
                <a:latin typeface="Arial" pitchFamily="34" charset="0"/>
                <a:ea typeface="+mn-ea"/>
                <a:cs typeface="+mn-cs"/>
              </a:rPr>
              <a:t> to you about what we did to make Dave happy and what you can do to achieve the same. </a:t>
            </a:r>
          </a:p>
          <a:p>
            <a:pPr marL="0" marR="0" lvl="0" indent="0" algn="l" defTabSz="914327" rtl="0" eaLnBrk="1" fontAlgn="auto" latinLnBrk="0" hangingPunct="1">
              <a:lnSpc>
                <a:spcPct val="90000"/>
              </a:lnSpc>
              <a:spcBef>
                <a:spcPts val="0"/>
              </a:spcBef>
              <a:spcAft>
                <a:spcPts val="333"/>
              </a:spcAft>
              <a:buClrTx/>
              <a:buSzTx/>
              <a:buFontTx/>
              <a:buNone/>
              <a:tabLst/>
              <a:defRPr/>
            </a:pPr>
            <a:endParaRPr lang="en-US" sz="2400" kern="1200" baseline="0" dirty="0" smtClean="0">
              <a:solidFill>
                <a:schemeClr val="tx1"/>
              </a:solidFill>
              <a:latin typeface="Arial" pitchFamily="34" charset="0"/>
              <a:ea typeface="+mn-ea"/>
              <a:cs typeface="+mn-cs"/>
            </a:endParaRPr>
          </a:p>
          <a:p>
            <a:pPr marL="0" marR="0" lvl="0" indent="0" algn="l" defTabSz="914327" rtl="0" eaLnBrk="1" fontAlgn="auto" latinLnBrk="0" hangingPunct="1">
              <a:lnSpc>
                <a:spcPct val="90000"/>
              </a:lnSpc>
              <a:spcBef>
                <a:spcPts val="0"/>
              </a:spcBef>
              <a:spcAft>
                <a:spcPts val="333"/>
              </a:spcAft>
              <a:buClrTx/>
              <a:buSzTx/>
              <a:buFontTx/>
              <a:buNone/>
              <a:tabLst/>
              <a:defRPr/>
            </a:pPr>
            <a:r>
              <a:rPr lang="en-US" sz="2200" dirty="0" smtClean="0"/>
              <a:t>Firstly, I am going to tell</a:t>
            </a:r>
            <a:r>
              <a:rPr lang="en-US" sz="2200" baseline="0" dirty="0" smtClean="0"/>
              <a:t> you</a:t>
            </a:r>
            <a:r>
              <a:rPr lang="en-US" sz="2200" dirty="0" smtClean="0"/>
              <a:t> how we think about the quality of audio</a:t>
            </a:r>
            <a:r>
              <a:rPr lang="en-US" sz="2200" baseline="0" dirty="0" smtClean="0"/>
              <a:t> video experience and the reasons behind our thinking.</a:t>
            </a:r>
          </a:p>
          <a:p>
            <a:endParaRPr lang="en-US" sz="2200" baseline="0" dirty="0" smtClean="0"/>
          </a:p>
          <a:p>
            <a:r>
              <a:rPr lang="en-US" sz="2200" baseline="0" dirty="0" smtClean="0"/>
              <a:t>Secondly, I am going to give you some details about the technologies in our VoIP stack that enabled the Dave scenario.</a:t>
            </a:r>
          </a:p>
          <a:p>
            <a:endParaRPr lang="en-US" sz="2200" baseline="0" dirty="0" smtClean="0"/>
          </a:p>
          <a:p>
            <a:r>
              <a:rPr lang="en-US" sz="2200" baseline="0" dirty="0" smtClean="0"/>
              <a:t>And lastly, I am going to tell you what you need to consider when you deploy our audio video solution. </a:t>
            </a:r>
          </a:p>
          <a:p>
            <a:endParaRPr lang="en-US" sz="22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 we have done a lot of work to tolerate</a:t>
            </a:r>
            <a:r>
              <a:rPr lang="en-US" baseline="0" dirty="0" smtClean="0"/>
              <a:t> bad network conditions, </a:t>
            </a:r>
            <a:r>
              <a:rPr lang="en-US" dirty="0" smtClean="0"/>
              <a:t>good engineering practices are still</a:t>
            </a:r>
            <a:r>
              <a:rPr lang="en-US" baseline="0" dirty="0" smtClean="0"/>
              <a:t> </a:t>
            </a:r>
            <a:r>
              <a:rPr lang="en-US" dirty="0" smtClean="0"/>
              <a:t>required to run good services on the network. </a:t>
            </a:r>
          </a:p>
          <a:p>
            <a:endParaRPr lang="en-US" baseline="0" dirty="0" smtClean="0"/>
          </a:p>
          <a:p>
            <a:r>
              <a:rPr lang="en-US" baseline="0" dirty="0" smtClean="0"/>
              <a:t>You are adding a new service to your network. Proper provisioning is needed, especially for bandwidth intensive services such as audio and video. Our CODECs are efficient but they still need network bandwidth to deliver good quality. If your network is already congested, adding voice and video to it might not be a good idea.</a:t>
            </a:r>
          </a:p>
          <a:p>
            <a:endParaRPr lang="en-US" baseline="0" dirty="0" smtClean="0"/>
          </a:p>
          <a:p>
            <a:r>
              <a:rPr lang="en-US" baseline="0" dirty="0" smtClean="0"/>
              <a:t>Both VoIP and conferencing require sufficient bandwidth, I am going to talk about the exact bandwidth requirements in the next slide. </a:t>
            </a:r>
          </a:p>
          <a:p>
            <a:endParaRPr lang="en-US" baseline="0" dirty="0" smtClean="0"/>
          </a:p>
          <a:p>
            <a:r>
              <a:rPr lang="en-US" baseline="0" dirty="0" smtClean="0"/>
              <a:t>If you can not provide the bandwidth required with the default settings in OCS, we also give you policies to </a:t>
            </a:r>
            <a:r>
              <a:rPr lang="en-US" baseline="0" dirty="0" err="1" smtClean="0"/>
              <a:t>contorl</a:t>
            </a:r>
            <a:r>
              <a:rPr lang="en-US" baseline="0" dirty="0" smtClean="0"/>
              <a:t> the bandwidth usage.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11/2/2007 10:08 AM</a:t>
            </a:fld>
            <a:endParaRPr lang="en-US" dirty="0"/>
          </a:p>
        </p:txBody>
      </p:sp>
      <p:sp>
        <p:nvSpPr>
          <p:cNvPr id="6" name="Footer Placeholder 5"/>
          <p:cNvSpPr>
            <a:spLocks noGrp="1"/>
          </p:cNvSpPr>
          <p:nvPr>
            <p:ph type="ftr" sz="quarter" idx="12"/>
          </p:nvPr>
        </p:nvSpPr>
        <p:spPr/>
        <p:txBody>
          <a:bodyPr/>
          <a:lstStyle/>
          <a:p>
            <a:r>
              <a:rPr lang="en-US" sz="800" dirty="0" smtClean="0"/>
              <a:t>Microsoft Confidential - FTE only - not for customer use</a:t>
            </a:r>
          </a:p>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327" rtl="0" eaLnBrk="1" fontAlgn="auto" latinLnBrk="0" hangingPunct="1">
              <a:lnSpc>
                <a:spcPct val="90000"/>
              </a:lnSpc>
              <a:spcBef>
                <a:spcPts val="0"/>
              </a:spcBef>
              <a:spcAft>
                <a:spcPts val="333"/>
              </a:spcAft>
              <a:buClrTx/>
              <a:buSzTx/>
              <a:buFontTx/>
              <a:buNone/>
              <a:tabLst/>
              <a:defRPr/>
            </a:pPr>
            <a:r>
              <a:rPr lang="en-US" sz="2600" dirty="0" smtClean="0"/>
              <a:t>A</a:t>
            </a:r>
            <a:r>
              <a:rPr lang="en-US" sz="2600" baseline="0" dirty="0" smtClean="0"/>
              <a:t> lot of people asked me how much bandwidth we use. This is actually a complex question. I will try to keep the answer simple here. </a:t>
            </a:r>
          </a:p>
          <a:p>
            <a:pPr marL="0" marR="0" lvl="1" indent="0" algn="l" defTabSz="914327" rtl="0" eaLnBrk="1" fontAlgn="auto" latinLnBrk="0" hangingPunct="1">
              <a:lnSpc>
                <a:spcPct val="90000"/>
              </a:lnSpc>
              <a:spcBef>
                <a:spcPts val="0"/>
              </a:spcBef>
              <a:spcAft>
                <a:spcPts val="333"/>
              </a:spcAft>
              <a:buClrTx/>
              <a:buSzTx/>
              <a:buFontTx/>
              <a:buNone/>
              <a:tabLst/>
              <a:defRPr/>
            </a:pPr>
            <a:endParaRPr lang="en-US" sz="2600" dirty="0" smtClean="0"/>
          </a:p>
          <a:p>
            <a:pPr marL="0" marR="0" lvl="1" indent="0" algn="l" defTabSz="914327" rtl="0" eaLnBrk="1" fontAlgn="auto" latinLnBrk="0" hangingPunct="1">
              <a:lnSpc>
                <a:spcPct val="90000"/>
              </a:lnSpc>
              <a:spcBef>
                <a:spcPts val="0"/>
              </a:spcBef>
              <a:spcAft>
                <a:spcPts val="333"/>
              </a:spcAft>
              <a:buClrTx/>
              <a:buSzTx/>
              <a:buFontTx/>
              <a:buNone/>
              <a:tabLst/>
              <a:defRPr/>
            </a:pPr>
            <a:r>
              <a:rPr lang="en-US" sz="2600" dirty="0" smtClean="0"/>
              <a:t>This table shows the “on the wire” bit</a:t>
            </a:r>
            <a:r>
              <a:rPr lang="en-US" sz="2600" baseline="0" dirty="0" smtClean="0"/>
              <a:t> rates that our solution uses. The numbers include the overhead of the network headers.</a:t>
            </a:r>
          </a:p>
          <a:p>
            <a:pPr marL="0" marR="0" lvl="1" indent="0" algn="l" defTabSz="914327" rtl="0" eaLnBrk="1" fontAlgn="auto" latinLnBrk="0" hangingPunct="1">
              <a:lnSpc>
                <a:spcPct val="90000"/>
              </a:lnSpc>
              <a:spcBef>
                <a:spcPts val="0"/>
              </a:spcBef>
              <a:spcAft>
                <a:spcPts val="333"/>
              </a:spcAft>
              <a:buClrTx/>
              <a:buSzTx/>
              <a:buFontTx/>
              <a:buNone/>
              <a:tabLst/>
              <a:defRPr/>
            </a:pPr>
            <a:endParaRPr lang="en-US" sz="2600" baseline="0" dirty="0" smtClean="0"/>
          </a:p>
          <a:p>
            <a:pPr marL="0" marR="0" lvl="1" indent="0" algn="l" defTabSz="914327" rtl="0" eaLnBrk="1" fontAlgn="auto" latinLnBrk="0" hangingPunct="1">
              <a:lnSpc>
                <a:spcPct val="90000"/>
              </a:lnSpc>
              <a:spcBef>
                <a:spcPts val="0"/>
              </a:spcBef>
              <a:spcAft>
                <a:spcPts val="333"/>
              </a:spcAft>
              <a:buClrTx/>
              <a:buSzTx/>
              <a:buFontTx/>
              <a:buNone/>
              <a:tabLst/>
              <a:defRPr/>
            </a:pPr>
            <a:r>
              <a:rPr lang="en-US" sz="2600" baseline="0" dirty="0" smtClean="0"/>
              <a:t>RT Audio uses 45kbps by default. It can scale down to 24kbps.</a:t>
            </a:r>
          </a:p>
          <a:p>
            <a:pPr marL="0" marR="0" lvl="1" indent="0" algn="l" defTabSz="914327" rtl="0" eaLnBrk="1" fontAlgn="auto" latinLnBrk="0" hangingPunct="1">
              <a:lnSpc>
                <a:spcPct val="90000"/>
              </a:lnSpc>
              <a:spcBef>
                <a:spcPts val="0"/>
              </a:spcBef>
              <a:spcAft>
                <a:spcPts val="333"/>
              </a:spcAft>
              <a:buClrTx/>
              <a:buSzTx/>
              <a:buFontTx/>
              <a:buNone/>
              <a:tabLst/>
              <a:defRPr/>
            </a:pPr>
            <a:r>
              <a:rPr lang="en-US" sz="2600" baseline="0" dirty="0" smtClean="0"/>
              <a:t>RT Video uses 250kbps by default and it can scale down all the way to 50kbps. </a:t>
            </a:r>
          </a:p>
          <a:p>
            <a:pPr marL="0" marR="0" lvl="1" indent="0" algn="l" defTabSz="914327" rtl="0" eaLnBrk="1" fontAlgn="auto" latinLnBrk="0" hangingPunct="1">
              <a:lnSpc>
                <a:spcPct val="90000"/>
              </a:lnSpc>
              <a:spcBef>
                <a:spcPts val="0"/>
              </a:spcBef>
              <a:spcAft>
                <a:spcPts val="333"/>
              </a:spcAft>
              <a:buClrTx/>
              <a:buSzTx/>
              <a:buFontTx/>
              <a:buNone/>
              <a:tabLst/>
              <a:defRPr/>
            </a:pPr>
            <a:endParaRPr lang="en-US" sz="2600" baseline="0" dirty="0" smtClean="0"/>
          </a:p>
          <a:p>
            <a:pPr marL="0" marR="0" lvl="1" indent="0" algn="l" defTabSz="914327" rtl="0" eaLnBrk="1" fontAlgn="auto" latinLnBrk="0" hangingPunct="1">
              <a:lnSpc>
                <a:spcPct val="90000"/>
              </a:lnSpc>
              <a:spcBef>
                <a:spcPts val="0"/>
              </a:spcBef>
              <a:spcAft>
                <a:spcPts val="333"/>
              </a:spcAft>
              <a:buClrTx/>
              <a:buSzTx/>
              <a:buFontTx/>
              <a:buNone/>
              <a:tabLst/>
              <a:defRPr/>
            </a:pPr>
            <a:r>
              <a:rPr lang="en-US" sz="2600" baseline="0" dirty="0" smtClean="0"/>
              <a:t>The bandwidth reduction happens automatically as part of our bandwidth measurement and </a:t>
            </a:r>
            <a:r>
              <a:rPr lang="en-US" sz="2600" baseline="0" dirty="0" err="1" smtClean="0"/>
              <a:t>adptation</a:t>
            </a:r>
            <a:r>
              <a:rPr lang="en-US" sz="2600" baseline="0" dirty="0" smtClean="0"/>
              <a:t> logic. Of course, the fidelity of audio and video will decrease when the bandwidth is reduced. It is good practice to provision your network properly so that there is sufficient bandwidth </a:t>
            </a:r>
          </a:p>
          <a:p>
            <a:pPr marL="0" marR="0" lvl="1" indent="0" algn="l" defTabSz="914327" rtl="0" eaLnBrk="1" fontAlgn="auto" latinLnBrk="0" hangingPunct="1">
              <a:lnSpc>
                <a:spcPct val="90000"/>
              </a:lnSpc>
              <a:spcBef>
                <a:spcPts val="0"/>
              </a:spcBef>
              <a:spcAft>
                <a:spcPts val="333"/>
              </a:spcAft>
              <a:buClrTx/>
              <a:buSzTx/>
              <a:buFontTx/>
              <a:buNone/>
              <a:tabLst/>
              <a:defRPr/>
            </a:pPr>
            <a:r>
              <a:rPr lang="en-US" sz="2600" baseline="0" dirty="0" smtClean="0"/>
              <a:t>under normal operation. </a:t>
            </a:r>
            <a:endParaRPr lang="en-US" sz="2600" dirty="0" smtClean="0"/>
          </a:p>
          <a:p>
            <a:pPr marL="0" marR="0" lvl="1" indent="0" algn="l" defTabSz="914327" rtl="0" eaLnBrk="1" fontAlgn="auto" latinLnBrk="0" hangingPunct="1">
              <a:lnSpc>
                <a:spcPct val="90000"/>
              </a:lnSpc>
              <a:spcBef>
                <a:spcPts val="0"/>
              </a:spcBef>
              <a:spcAft>
                <a:spcPts val="333"/>
              </a:spcAft>
              <a:buClrTx/>
              <a:buSzTx/>
              <a:buFontTx/>
              <a:buNone/>
              <a:tabLst/>
              <a:defRPr/>
            </a:pPr>
            <a:endParaRPr lang="en-US" sz="2600" dirty="0" smtClean="0"/>
          </a:p>
          <a:p>
            <a:pPr marL="0" marR="0" lvl="1" indent="0" algn="l" defTabSz="914327" rtl="0" eaLnBrk="1" fontAlgn="auto" latinLnBrk="0" hangingPunct="1">
              <a:lnSpc>
                <a:spcPct val="90000"/>
              </a:lnSpc>
              <a:spcBef>
                <a:spcPts val="0"/>
              </a:spcBef>
              <a:spcAft>
                <a:spcPts val="333"/>
              </a:spcAft>
              <a:buClrTx/>
              <a:buSzTx/>
              <a:buFontTx/>
              <a:buNone/>
              <a:tabLst/>
              <a:defRPr/>
            </a:pPr>
            <a:r>
              <a:rPr lang="en-US" sz="2600" dirty="0" smtClean="0"/>
              <a:t>By the way,</a:t>
            </a:r>
            <a:r>
              <a:rPr lang="en-US" sz="2600" baseline="0" dirty="0" smtClean="0"/>
              <a:t> these numbers represents the most we will use under normal operations. Silence suppression saves bandwidth, especially in conferences. When people are just listening, they don’t send packets to consume bandwidth. We also dynamically change </a:t>
            </a:r>
            <a:r>
              <a:rPr lang="en-US" sz="2600" baseline="0" dirty="0" err="1" smtClean="0"/>
              <a:t>p</a:t>
            </a:r>
            <a:r>
              <a:rPr lang="en-US" sz="2600" dirty="0" err="1" smtClean="0"/>
              <a:t>acketization</a:t>
            </a:r>
            <a:r>
              <a:rPr lang="en-US" sz="2600" dirty="0" smtClean="0"/>
              <a:t> to save more bandwidth based on usage. What this means is that we</a:t>
            </a:r>
            <a:r>
              <a:rPr lang="en-US" sz="2600" baseline="0" dirty="0" smtClean="0"/>
              <a:t> sometimes put more audio data into a single IP packet. This reduces the number of IP packets per second and it reduces the overhead of the network headers. This can happen when we detect network bandwidth change. It also happens in some conference scenarios to save bandwidth. This is where the answer gets more complex. If you are interested in knowing more details, you can ask me after the session.</a:t>
            </a:r>
          </a:p>
          <a:p>
            <a:pPr marL="0" marR="0" lvl="1" indent="0" algn="l" defTabSz="914327" rtl="0" eaLnBrk="1" fontAlgn="auto" latinLnBrk="0" hangingPunct="1">
              <a:lnSpc>
                <a:spcPct val="90000"/>
              </a:lnSpc>
              <a:spcBef>
                <a:spcPts val="0"/>
              </a:spcBef>
              <a:spcAft>
                <a:spcPts val="333"/>
              </a:spcAft>
              <a:buClrTx/>
              <a:buSzTx/>
              <a:buFontTx/>
              <a:buNone/>
              <a:tabLst/>
              <a:defRPr/>
            </a:pPr>
            <a:r>
              <a:rPr lang="en-US" sz="2600" baseline="0" dirty="0" smtClean="0"/>
              <a:t> </a:t>
            </a:r>
            <a:endParaRPr lang="en-US" sz="2600"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11/2/2007 10:08 AM</a:t>
            </a:fld>
            <a:endParaRPr lang="en-US" dirty="0"/>
          </a:p>
        </p:txBody>
      </p:sp>
      <p:sp>
        <p:nvSpPr>
          <p:cNvPr id="6" name="Footer Placeholder 5"/>
          <p:cNvSpPr>
            <a:spLocks noGrp="1"/>
          </p:cNvSpPr>
          <p:nvPr>
            <p:ph type="ftr" sz="quarter" idx="12"/>
          </p:nvPr>
        </p:nvSpPr>
        <p:spPr/>
        <p:txBody>
          <a:bodyPr/>
          <a:lstStyle/>
          <a:p>
            <a:r>
              <a:rPr lang="en-US" sz="800" dirty="0" smtClean="0"/>
              <a:t>Microsoft Confidential - FTE only - not for customer use</a:t>
            </a:r>
          </a:p>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you are looking for a simple answer, this is a simple table for you to use.</a:t>
            </a:r>
          </a:p>
          <a:p>
            <a:endParaRPr lang="en-US" baseline="0" dirty="0" smtClean="0"/>
          </a:p>
          <a:p>
            <a:r>
              <a:rPr lang="en-US" baseline="0" dirty="0" smtClean="0"/>
              <a:t>Audio takes about 45kbps. Video takes about 250kbps.  Data, such as slide sharing and application sharing, has a wide range of bitrates depending on the user’s action. You can plan around 45kbps of usage on average. Signaling, the SIP channel, might use 10kbps on average. Overall, you should plan on having 350kbps per user per direction if you enable all the media modes for them.</a:t>
            </a:r>
          </a:p>
          <a:p>
            <a:endParaRPr lang="en-US" baseline="0" dirty="0" smtClean="0"/>
          </a:p>
          <a:p>
            <a:endParaRPr lang="en-US" baseline="0"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11/2/2007 10:08 AM</a:t>
            </a:fld>
            <a:endParaRPr lang="en-US" dirty="0"/>
          </a:p>
        </p:txBody>
      </p:sp>
      <p:sp>
        <p:nvSpPr>
          <p:cNvPr id="6" name="Footer Placeholder 5"/>
          <p:cNvSpPr>
            <a:spLocks noGrp="1"/>
          </p:cNvSpPr>
          <p:nvPr>
            <p:ph type="ftr" sz="quarter" idx="12"/>
          </p:nvPr>
        </p:nvSpPr>
        <p:spPr/>
        <p:txBody>
          <a:bodyPr/>
          <a:lstStyle/>
          <a:p>
            <a:r>
              <a:rPr lang="en-US" sz="800" dirty="0" smtClean="0"/>
              <a:t>Microsoft Confidential - FTE only - not for customer use</a:t>
            </a:r>
          </a:p>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327" rtl="0" eaLnBrk="1" fontAlgn="auto" latinLnBrk="0" hangingPunct="1">
              <a:lnSpc>
                <a:spcPct val="90000"/>
              </a:lnSpc>
              <a:spcBef>
                <a:spcPts val="0"/>
              </a:spcBef>
              <a:spcAft>
                <a:spcPts val="333"/>
              </a:spcAft>
              <a:buClrTx/>
              <a:buSzTx/>
              <a:buFontTx/>
              <a:buNone/>
              <a:tabLst/>
              <a:defRPr/>
            </a:pPr>
            <a:r>
              <a:rPr lang="en-US" dirty="0" smtClean="0"/>
              <a:t>Other Network Considerations</a:t>
            </a:r>
          </a:p>
          <a:p>
            <a:pPr marL="0" marR="0" lvl="1" indent="0" algn="l" defTabSz="914327" rtl="0" eaLnBrk="1" fontAlgn="auto" latinLnBrk="0" hangingPunct="1">
              <a:lnSpc>
                <a:spcPct val="90000"/>
              </a:lnSpc>
              <a:spcBef>
                <a:spcPts val="0"/>
              </a:spcBef>
              <a:spcAft>
                <a:spcPts val="333"/>
              </a:spcAft>
              <a:buClrTx/>
              <a:buSzTx/>
              <a:buFontTx/>
              <a:buNone/>
              <a:tabLst/>
              <a:defRPr/>
            </a:pPr>
            <a:endParaRPr lang="en-US" dirty="0" smtClean="0"/>
          </a:p>
          <a:p>
            <a:pPr marL="0" marR="0" lvl="1" indent="0" algn="l" defTabSz="914327" rtl="0" eaLnBrk="1" fontAlgn="auto" latinLnBrk="0" hangingPunct="1">
              <a:lnSpc>
                <a:spcPct val="90000"/>
              </a:lnSpc>
              <a:spcBef>
                <a:spcPts val="0"/>
              </a:spcBef>
              <a:spcAft>
                <a:spcPts val="333"/>
              </a:spcAft>
              <a:buClrTx/>
              <a:buSzTx/>
              <a:buFontTx/>
              <a:buNone/>
              <a:tabLst/>
              <a:defRPr/>
            </a:pPr>
            <a:r>
              <a:rPr lang="en-US" dirty="0" smtClean="0"/>
              <a:t>Delay is a big issue</a:t>
            </a:r>
            <a:r>
              <a:rPr lang="en-US" baseline="0" dirty="0" smtClean="0"/>
              <a:t> for Voice over IP. When the delay is too long, people will talk over each other more often. Delay is something we can’t fix on the endpoint. You need to have a good network design with optimal IP routes, sufficient bandwidth on vital links to manage the overall delay of the IP network.  </a:t>
            </a:r>
            <a:endParaRPr lang="en-US" dirty="0" smtClean="0"/>
          </a:p>
          <a:p>
            <a:pPr marL="0" marR="0" lvl="1" indent="0" algn="l" defTabSz="914327" rtl="0" eaLnBrk="1" fontAlgn="auto" latinLnBrk="0" hangingPunct="1">
              <a:lnSpc>
                <a:spcPct val="90000"/>
              </a:lnSpc>
              <a:spcBef>
                <a:spcPts val="0"/>
              </a:spcBef>
              <a:spcAft>
                <a:spcPts val="333"/>
              </a:spcAft>
              <a:buClrTx/>
              <a:buSzTx/>
              <a:buFontTx/>
              <a:buNone/>
              <a:tabLst/>
              <a:defRPr/>
            </a:pPr>
            <a:endParaRPr lang="en-US" dirty="0" smtClean="0"/>
          </a:p>
          <a:p>
            <a:pPr marL="0" marR="0" lvl="1" indent="0" algn="l" defTabSz="914327" rtl="0" eaLnBrk="1" fontAlgn="auto" latinLnBrk="0" hangingPunct="1">
              <a:lnSpc>
                <a:spcPct val="90000"/>
              </a:lnSpc>
              <a:spcBef>
                <a:spcPts val="0"/>
              </a:spcBef>
              <a:spcAft>
                <a:spcPts val="333"/>
              </a:spcAft>
              <a:buClrTx/>
              <a:buSzTx/>
              <a:buFontTx/>
              <a:buNone/>
              <a:tabLst/>
              <a:defRPr/>
            </a:pPr>
            <a:r>
              <a:rPr lang="en-US" dirty="0" smtClean="0"/>
              <a:t>We can handle 10%</a:t>
            </a:r>
            <a:r>
              <a:rPr lang="en-US" baseline="0" dirty="0" smtClean="0"/>
              <a:t> packet loss without significant problems. Internet broadband connections and wireless networks could have that kind of loss rate. For the wired intranet, it is a good idea to find out why the loss rate is high and fix the problem before they get worse. With the Microsoft internal deployment of OCS, we found </a:t>
            </a:r>
            <a:r>
              <a:rPr lang="en-US" baseline="0" dirty="0" err="1" smtClean="0"/>
              <a:t>seveval</a:t>
            </a:r>
            <a:r>
              <a:rPr lang="en-US" baseline="0" dirty="0" smtClean="0"/>
              <a:t> bad network cards that have been there forever. Fixing these cards made the overall network performance better for both voice and non-voice applications.</a:t>
            </a:r>
          </a:p>
          <a:p>
            <a:pPr marL="0" marR="0" lvl="1" indent="0" algn="l" defTabSz="914327" rtl="0" eaLnBrk="1" fontAlgn="auto" latinLnBrk="0" hangingPunct="1">
              <a:lnSpc>
                <a:spcPct val="90000"/>
              </a:lnSpc>
              <a:spcBef>
                <a:spcPts val="0"/>
              </a:spcBef>
              <a:spcAft>
                <a:spcPts val="333"/>
              </a:spcAft>
              <a:buClrTx/>
              <a:buSzTx/>
              <a:buFontTx/>
              <a:buNone/>
              <a:tabLst/>
              <a:defRPr/>
            </a:pPr>
            <a:endParaRPr lang="en-US" baseline="0" dirty="0" smtClean="0"/>
          </a:p>
          <a:p>
            <a:pPr marL="0" marR="0" lvl="1" indent="0" algn="l" defTabSz="914327" rtl="0" eaLnBrk="1" fontAlgn="auto" latinLnBrk="0" hangingPunct="1">
              <a:lnSpc>
                <a:spcPct val="90000"/>
              </a:lnSpc>
              <a:spcBef>
                <a:spcPts val="0"/>
              </a:spcBef>
              <a:spcAft>
                <a:spcPts val="333"/>
              </a:spcAft>
              <a:buClrTx/>
              <a:buSzTx/>
              <a:buFontTx/>
              <a:buNone/>
              <a:tabLst/>
              <a:defRPr/>
            </a:pPr>
            <a:r>
              <a:rPr lang="en-US" baseline="0" dirty="0" smtClean="0"/>
              <a:t>The OCS media stack can go through most of the common NATs and firewalls. If you have internal NAT or firewalls segmenting your intranet, you need to plan accordingly to make sure audio/video traffic will flow through.</a:t>
            </a:r>
          </a:p>
          <a:p>
            <a:pPr marL="0" marR="0" lvl="1" indent="0" algn="l" defTabSz="914327" rtl="0" eaLnBrk="1" fontAlgn="auto" latinLnBrk="0" hangingPunct="1">
              <a:lnSpc>
                <a:spcPct val="90000"/>
              </a:lnSpc>
              <a:spcBef>
                <a:spcPts val="0"/>
              </a:spcBef>
              <a:spcAft>
                <a:spcPts val="333"/>
              </a:spcAft>
              <a:buClrTx/>
              <a:buSzTx/>
              <a:buFontTx/>
              <a:buNone/>
              <a:tabLst/>
              <a:defRPr/>
            </a:pPr>
            <a:endParaRPr lang="en-US" baseline="0" dirty="0" smtClean="0"/>
          </a:p>
          <a:p>
            <a:pPr marL="0" marR="0" lvl="1" indent="0" algn="l" defTabSz="914327" rtl="0" eaLnBrk="1" fontAlgn="auto" latinLnBrk="0" hangingPunct="1">
              <a:lnSpc>
                <a:spcPct val="90000"/>
              </a:lnSpc>
              <a:spcBef>
                <a:spcPts val="0"/>
              </a:spcBef>
              <a:spcAft>
                <a:spcPts val="333"/>
              </a:spcAft>
              <a:buClrTx/>
              <a:buSzTx/>
              <a:buFontTx/>
              <a:buNone/>
              <a:tabLst/>
              <a:defRPr/>
            </a:pPr>
            <a:r>
              <a:rPr lang="en-US" baseline="0" dirty="0" smtClean="0"/>
              <a:t>Call admission control is another interesting topic. The Microsoft solution dynamically adapts to network conditions and can tolerate temporary congestions. As long as you provision your network properly, temporary overload can be handled with the adaptability of the media stack. We do not believe static limits such as call admission control is the right solution for the IP network. </a:t>
            </a:r>
          </a:p>
          <a:p>
            <a:pPr marL="0" marR="0" lvl="1" indent="0" algn="l" defTabSz="914327" rtl="0" eaLnBrk="1" fontAlgn="auto" latinLnBrk="0" hangingPunct="1">
              <a:lnSpc>
                <a:spcPct val="90000"/>
              </a:lnSpc>
              <a:spcBef>
                <a:spcPts val="0"/>
              </a:spcBef>
              <a:spcAft>
                <a:spcPts val="333"/>
              </a:spcAft>
              <a:buClrTx/>
              <a:buSzTx/>
              <a:buFontTx/>
              <a:buNone/>
              <a:tabLst/>
              <a:defRPr/>
            </a:pPr>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11/2/2007 10:08 AM</a:t>
            </a:fld>
            <a:endParaRPr lang="en-US" dirty="0"/>
          </a:p>
        </p:txBody>
      </p:sp>
      <p:sp>
        <p:nvSpPr>
          <p:cNvPr id="6" name="Footer Placeholder 5"/>
          <p:cNvSpPr>
            <a:spLocks noGrp="1"/>
          </p:cNvSpPr>
          <p:nvPr>
            <p:ph type="ftr" sz="quarter" idx="12"/>
          </p:nvPr>
        </p:nvSpPr>
        <p:spPr/>
        <p:txBody>
          <a:bodyPr/>
          <a:lstStyle/>
          <a:p>
            <a:r>
              <a:rPr lang="en-US" sz="800" dirty="0" smtClean="0"/>
              <a:t>Microsoft Confidential - FTE only - not for customer use</a:t>
            </a:r>
          </a:p>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327" rtl="0" eaLnBrk="1" fontAlgn="auto" latinLnBrk="0" hangingPunct="1">
              <a:lnSpc>
                <a:spcPct val="90000"/>
              </a:lnSpc>
              <a:spcBef>
                <a:spcPts val="0"/>
              </a:spcBef>
              <a:spcAft>
                <a:spcPts val="333"/>
              </a:spcAft>
              <a:buClrTx/>
              <a:buSzTx/>
              <a:buFontTx/>
              <a:buNone/>
              <a:tabLst/>
              <a:defRPr/>
            </a:pPr>
            <a:r>
              <a:rPr lang="en-US" sz="2200" dirty="0" smtClean="0"/>
              <a:t>If you do not think you have enough bandwidth</a:t>
            </a:r>
            <a:r>
              <a:rPr lang="en-US" sz="2200" baseline="0" dirty="0" smtClean="0"/>
              <a:t> to enable all the features to all the users now, we give you both server side and client side policies to control the bandwidth usage. On the server side, you can limit the type of the conferences and the size of the conferences. On the client side, we give you policies to control the max bandwidth used by Office Communicator and the Meeting Console. </a:t>
            </a:r>
          </a:p>
          <a:p>
            <a:pPr marL="0" marR="0" lvl="2" indent="0" algn="l" defTabSz="914327" rtl="0" eaLnBrk="1" fontAlgn="auto" latinLnBrk="0" hangingPunct="1">
              <a:lnSpc>
                <a:spcPct val="90000"/>
              </a:lnSpc>
              <a:spcBef>
                <a:spcPts val="0"/>
              </a:spcBef>
              <a:spcAft>
                <a:spcPts val="333"/>
              </a:spcAft>
              <a:buClrTx/>
              <a:buSzTx/>
              <a:buFontTx/>
              <a:buNone/>
              <a:tabLst/>
              <a:defRPr/>
            </a:pPr>
            <a:endParaRPr lang="en-US" sz="2200" baseline="0" dirty="0" smtClean="0"/>
          </a:p>
          <a:p>
            <a:pPr marL="0" marR="0" lvl="2" indent="0" algn="l" defTabSz="914327" rtl="0" eaLnBrk="1" fontAlgn="auto" latinLnBrk="0" hangingPunct="1">
              <a:lnSpc>
                <a:spcPct val="90000"/>
              </a:lnSpc>
              <a:spcBef>
                <a:spcPts val="0"/>
              </a:spcBef>
              <a:spcAft>
                <a:spcPts val="333"/>
              </a:spcAft>
              <a:buClrTx/>
              <a:buSzTx/>
              <a:buFontTx/>
              <a:buNone/>
              <a:tabLst/>
              <a:defRPr/>
            </a:pPr>
            <a:r>
              <a:rPr lang="en-US" sz="2200" baseline="0" dirty="0" smtClean="0"/>
              <a:t>We also give you a policy to limit the range of ports used by audio and video. We use this port range internally to work around a bug in IPSec. I know some customers want to use the port range to manage audio video traffic differently on their routers.</a:t>
            </a:r>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11/2/2007 10:08 AM</a:t>
            </a:fld>
            <a:endParaRPr lang="en-US" dirty="0"/>
          </a:p>
        </p:txBody>
      </p:sp>
      <p:sp>
        <p:nvSpPr>
          <p:cNvPr id="6" name="Footer Placeholder 5"/>
          <p:cNvSpPr>
            <a:spLocks noGrp="1"/>
          </p:cNvSpPr>
          <p:nvPr>
            <p:ph type="ftr" sz="quarter" idx="12"/>
          </p:nvPr>
        </p:nvSpPr>
        <p:spPr/>
        <p:txBody>
          <a:bodyPr/>
          <a:lstStyle/>
          <a:p>
            <a:r>
              <a:rPr lang="en-US" sz="800" dirty="0" smtClean="0"/>
              <a:t>Microsoft Confidential - FTE only - not for customer use</a:t>
            </a:r>
          </a:p>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5296"/>
          <p:cNvSpPr>
            <a:spLocks noGrp="1" noRot="1" noChangeAspect="1" noTextEdit="1"/>
          </p:cNvSpPr>
          <p:nvPr>
            <p:ph type="sldImg"/>
          </p:nvPr>
        </p:nvSpPr>
        <p:spPr>
          <a:noFill/>
          <a:ln w="9525" cap="flat">
            <a:headEnd type="none" w="med" len="med"/>
            <a:tailEnd type="none" w="med" len="med"/>
          </a:ln>
        </p:spPr>
      </p:sp>
      <p:sp>
        <p:nvSpPr>
          <p:cNvPr id="72707" name="Rectangle 55297"/>
          <p:cNvSpPr>
            <a:spLocks noGrp="1"/>
          </p:cNvSpPr>
          <p:nvPr>
            <p:ph type="body" idx="1"/>
          </p:nvPr>
        </p:nvSpPr>
        <p:spPr bwMode="auto">
          <a:noFill/>
        </p:spPr>
        <p:txBody>
          <a:bodyPr/>
          <a:lstStyle/>
          <a:p>
            <a:pPr marL="0" marR="0" indent="0" algn="l" defTabSz="914327" rtl="0" eaLnBrk="1" fontAlgn="auto" latinLnBrk="0" hangingPunct="1">
              <a:lnSpc>
                <a:spcPct val="90000"/>
              </a:lnSpc>
              <a:spcBef>
                <a:spcPct val="0"/>
              </a:spcBef>
              <a:spcAft>
                <a:spcPts val="333"/>
              </a:spcAft>
              <a:buClrTx/>
              <a:buSzTx/>
              <a:buFontTx/>
              <a:buNone/>
              <a:tabLst/>
              <a:defRPr/>
            </a:pPr>
            <a:r>
              <a:rPr lang="en-US" dirty="0" smtClean="0">
                <a:latin typeface="Calibri" pitchFamily="34" charset="0"/>
              </a:rPr>
              <a:t>I have talked a lot about</a:t>
            </a:r>
            <a:r>
              <a:rPr lang="en-US" baseline="0" dirty="0" smtClean="0">
                <a:latin typeface="Calibri" pitchFamily="34" charset="0"/>
              </a:rPr>
              <a:t> why and how we built a solution that doesn’t depend on end to end </a:t>
            </a:r>
            <a:r>
              <a:rPr lang="en-US" baseline="0" dirty="0" err="1" smtClean="0">
                <a:latin typeface="Calibri" pitchFamily="34" charset="0"/>
              </a:rPr>
              <a:t>QoS</a:t>
            </a:r>
            <a:r>
              <a:rPr lang="en-US" baseline="0" dirty="0" smtClean="0">
                <a:latin typeface="Calibri" pitchFamily="34" charset="0"/>
              </a:rPr>
              <a:t>. However, we do work pretty well in a </a:t>
            </a:r>
            <a:r>
              <a:rPr lang="en-US" baseline="0" dirty="0" err="1" smtClean="0">
                <a:latin typeface="Calibri" pitchFamily="34" charset="0"/>
              </a:rPr>
              <a:t>DiffServ</a:t>
            </a:r>
            <a:r>
              <a:rPr lang="en-US" baseline="0" dirty="0" smtClean="0">
                <a:latin typeface="Calibri" pitchFamily="34" charset="0"/>
              </a:rPr>
              <a:t> environment. I know some customers do need to use </a:t>
            </a:r>
            <a:r>
              <a:rPr lang="en-US" baseline="0" dirty="0" err="1" smtClean="0">
                <a:latin typeface="Calibri" pitchFamily="34" charset="0"/>
              </a:rPr>
              <a:t>DiffServ</a:t>
            </a:r>
            <a:r>
              <a:rPr lang="en-US" baseline="0" dirty="0" smtClean="0">
                <a:latin typeface="Calibri" pitchFamily="34" charset="0"/>
              </a:rPr>
              <a:t> on congested links to give audio video traffic higher priority. I also know some customers who need to give audio video traffic lower priority because they have other more important traffic to protect. Whatever the reason is, we support DSCP marking on the clients. The exact bits we put into the packets are configurable through policies.</a:t>
            </a:r>
          </a:p>
          <a:p>
            <a:pPr marL="0" marR="0" indent="0" algn="l" defTabSz="914327" rtl="0" eaLnBrk="1" fontAlgn="auto" latinLnBrk="0" hangingPunct="1">
              <a:lnSpc>
                <a:spcPct val="90000"/>
              </a:lnSpc>
              <a:spcBef>
                <a:spcPct val="0"/>
              </a:spcBef>
              <a:spcAft>
                <a:spcPts val="333"/>
              </a:spcAft>
              <a:buClrTx/>
              <a:buSzTx/>
              <a:buFontTx/>
              <a:buNone/>
              <a:tabLst/>
              <a:defRPr/>
            </a:pPr>
            <a:endParaRPr lang="en-US" baseline="0" dirty="0" smtClean="0">
              <a:latin typeface="Calibri" pitchFamily="34" charset="0"/>
            </a:endParaRPr>
          </a:p>
          <a:p>
            <a:pPr marL="0" marR="0" indent="0" algn="l" defTabSz="914327" rtl="0" eaLnBrk="1" fontAlgn="auto" latinLnBrk="0" hangingPunct="1">
              <a:lnSpc>
                <a:spcPct val="90000"/>
              </a:lnSpc>
              <a:spcBef>
                <a:spcPct val="0"/>
              </a:spcBef>
              <a:spcAft>
                <a:spcPts val="333"/>
              </a:spcAft>
              <a:buClrTx/>
              <a:buSzTx/>
              <a:buFontTx/>
              <a:buNone/>
              <a:tabLst/>
              <a:defRPr/>
            </a:pPr>
            <a:r>
              <a:rPr lang="en-US" baseline="0" dirty="0" smtClean="0">
                <a:latin typeface="Calibri" pitchFamily="34" charset="0"/>
              </a:rPr>
              <a:t>Windows Vista also introduced new features for more centralized control of DSCP marking. Only applications blessed by the admin can mark packets. This gives you another level of control if you worry about rouge applications disrupting the </a:t>
            </a:r>
            <a:r>
              <a:rPr lang="en-US" baseline="0" dirty="0" err="1" smtClean="0">
                <a:latin typeface="Calibri" pitchFamily="34" charset="0"/>
              </a:rPr>
              <a:t>DiffServ</a:t>
            </a:r>
            <a:r>
              <a:rPr lang="en-US" baseline="0" dirty="0" smtClean="0">
                <a:latin typeface="Calibri" pitchFamily="34" charset="0"/>
              </a:rPr>
              <a:t> scheme.</a:t>
            </a:r>
            <a:endParaRPr lang="en-US" dirty="0" smtClean="0">
              <a:latin typeface="Calibri" pitchFamily="34" charset="0"/>
            </a:endParaRPr>
          </a:p>
          <a:p>
            <a:pPr marL="0" marR="0" indent="0" algn="l" defTabSz="914327" rtl="0" eaLnBrk="1" fontAlgn="auto" latinLnBrk="0" hangingPunct="1">
              <a:lnSpc>
                <a:spcPct val="90000"/>
              </a:lnSpc>
              <a:spcBef>
                <a:spcPct val="0"/>
              </a:spcBef>
              <a:spcAft>
                <a:spcPts val="333"/>
              </a:spcAft>
              <a:buClrTx/>
              <a:buSzTx/>
              <a:buFontTx/>
              <a:buNone/>
              <a:tabLst/>
              <a:defRPr/>
            </a:pPr>
            <a:endParaRPr lang="en-US" dirty="0" smtClean="0">
              <a:latin typeface="Calibri" pitchFamily="34" charset="0"/>
            </a:endParaRPr>
          </a:p>
        </p:txBody>
      </p:sp>
      <p:sp>
        <p:nvSpPr>
          <p:cNvPr id="72708" name="TextBox 3"/>
          <p:cNvSpPr txBox="1">
            <a:spLocks noGrp="1"/>
          </p:cNvSpPr>
          <p:nvPr/>
        </p:nvSpPr>
        <p:spPr bwMode="auto">
          <a:xfrm>
            <a:off x="3884027" y="8684926"/>
            <a:ext cx="2972421" cy="457513"/>
          </a:xfrm>
          <a:prstGeom prst="rect">
            <a:avLst/>
          </a:prstGeom>
          <a:noFill/>
          <a:ln w="9525" algn="ctr">
            <a:noFill/>
            <a:miter lim="800000"/>
            <a:headEnd/>
            <a:tailEnd/>
          </a:ln>
        </p:spPr>
        <p:txBody>
          <a:bodyPr lIns="91435" tIns="45718" rIns="91435" bIns="45718" anchor="b"/>
          <a:lstStyle/>
          <a:p>
            <a:pPr algn="r"/>
            <a:fld id="{8A480FCE-683E-418E-AEA1-FA16B6D284C2}" type="slidenum">
              <a:rPr lang="en-US" sz="1200"/>
              <a:pPr algn="r"/>
              <a:t>26</a:t>
            </a:fld>
            <a:endParaRPr lang="en-US" sz="12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order to close the loop on deployment, monitoring is critical. Enterprise </a:t>
            </a:r>
            <a:r>
              <a:rPr lang="en-US" baseline="0" dirty="0" err="1" smtClean="0"/>
              <a:t>admins</a:t>
            </a:r>
            <a:r>
              <a:rPr lang="en-US" baseline="0" dirty="0" smtClean="0"/>
              <a:t> used to rely on separate sniffing tools and equipments to monitor the performance of their VoIP network. We decided to build performance monitoring natively into our solution. </a:t>
            </a:r>
          </a:p>
          <a:p>
            <a:endParaRPr lang="en-US" baseline="0" dirty="0" smtClean="0"/>
          </a:p>
          <a:p>
            <a:r>
              <a:rPr lang="en-US" baseline="0" dirty="0" smtClean="0"/>
              <a:t>Each endpoint generates a detailed report for each session. The report includes information about the bandwidth, loss, jitter, mean opinion score that the user would perceive, and a bunch of other info. </a:t>
            </a:r>
          </a:p>
          <a:p>
            <a:endParaRPr lang="en-US" baseline="0" dirty="0" smtClean="0"/>
          </a:p>
          <a:p>
            <a:r>
              <a:rPr lang="en-US" baseline="0" dirty="0" smtClean="0"/>
              <a:t>The reports are collected in a central database. The database provides high level alerts and reports to the admin. We are using this database inside Microsoft to track a lot of interesting data. For example, we used to report what kind of audio/video devices people are using when making calls. We know who is using unsupported hardware and can send them replacements. We also have a much better understanding of the Microsoft network than before. Imagine having thousands of agents all over Microsoft generating reports about every call. You get a lot of data about how well the network is doing. We know now with good data that wireless access points in many buildings are not dense enough. The database helped us tremendously in tracking down device and network issues during our internal deployment.</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5296"/>
          <p:cNvSpPr>
            <a:spLocks noGrp="1" noRot="1" noChangeAspect="1" noTextEdit="1"/>
          </p:cNvSpPr>
          <p:nvPr>
            <p:ph type="sldImg"/>
          </p:nvPr>
        </p:nvSpPr>
        <p:spPr>
          <a:noFill/>
          <a:ln w="9525" cap="flat">
            <a:headEnd type="none" w="med" len="med"/>
            <a:tailEnd type="none" w="med" len="med"/>
          </a:ln>
        </p:spPr>
      </p:sp>
      <p:sp>
        <p:nvSpPr>
          <p:cNvPr id="72707" name="Rectangle 55297"/>
          <p:cNvSpPr>
            <a:spLocks noGrp="1"/>
          </p:cNvSpPr>
          <p:nvPr>
            <p:ph type="body" idx="1"/>
          </p:nvPr>
        </p:nvSpPr>
        <p:spPr bwMode="auto">
          <a:noFill/>
        </p:spPr>
        <p:txBody>
          <a:bodyPr/>
          <a:lstStyle/>
          <a:p>
            <a:r>
              <a:rPr lang="en-US" sz="900" dirty="0" smtClean="0">
                <a:effectLst>
                  <a:outerShdw blurRad="38100" dist="38100" dir="2700000" algn="tl">
                    <a:srgbClr val="000000">
                      <a:alpha val="43137"/>
                    </a:srgbClr>
                  </a:outerShdw>
                </a:effectLst>
              </a:rPr>
              <a:t>Key Takeaway: Let’s</a:t>
            </a:r>
            <a:r>
              <a:rPr lang="en-US" sz="900" baseline="0" dirty="0" smtClean="0">
                <a:effectLst>
                  <a:outerShdw blurRad="38100" dist="38100" dir="2700000" algn="tl">
                    <a:srgbClr val="000000">
                      <a:alpha val="43137"/>
                    </a:srgbClr>
                  </a:outerShdw>
                </a:effectLst>
              </a:rPr>
              <a:t> recap what I talked about in the session:</a:t>
            </a:r>
          </a:p>
          <a:p>
            <a:endParaRPr lang="en-US" sz="900" baseline="0" dirty="0" smtClean="0">
              <a:effectLst>
                <a:outerShdw blurRad="38100" dist="38100" dir="2700000" algn="tl">
                  <a:srgbClr val="000000">
                    <a:alpha val="43137"/>
                  </a:srgbClr>
                </a:outerShdw>
              </a:effectLst>
            </a:endParaRPr>
          </a:p>
          <a:p>
            <a:r>
              <a:rPr lang="en-US" sz="900" dirty="0" smtClean="0">
                <a:effectLst>
                  <a:outerShdw blurRad="38100" dist="38100" dir="2700000" algn="tl">
                    <a:srgbClr val="000000">
                      <a:alpha val="43137"/>
                    </a:srgbClr>
                  </a:outerShdw>
                </a:effectLst>
              </a:rPr>
              <a:t>Firstly, Microsoft’s Quality of Experience is a </a:t>
            </a:r>
            <a:r>
              <a:rPr lang="en-US" sz="900" i="1" dirty="0" smtClean="0">
                <a:effectLst>
                  <a:outerShdw blurRad="38100" dist="38100" dir="2700000" algn="tl">
                    <a:srgbClr val="000000">
                      <a:alpha val="43137"/>
                    </a:srgbClr>
                  </a:outerShdw>
                </a:effectLst>
              </a:rPr>
              <a:t>comprehensive approach </a:t>
            </a:r>
            <a:r>
              <a:rPr lang="en-US" sz="900" i="0" dirty="0" smtClean="0">
                <a:effectLst>
                  <a:outerShdw blurRad="38100" dist="38100" dir="2700000" algn="tl">
                    <a:srgbClr val="000000">
                      <a:alpha val="43137"/>
                    </a:srgbClr>
                  </a:outerShdw>
                </a:effectLst>
              </a:rPr>
              <a:t>that handles the</a:t>
            </a:r>
            <a:r>
              <a:rPr lang="en-US" sz="900" i="0" baseline="0" dirty="0" smtClean="0">
                <a:effectLst>
                  <a:outerShdw blurRad="38100" dist="38100" dir="2700000" algn="tl">
                    <a:srgbClr val="000000">
                      <a:alpha val="43137"/>
                    </a:srgbClr>
                  </a:outerShdw>
                </a:effectLst>
              </a:rPr>
              <a:t> user scenarios for today’s work force, addresses the multiple dimensions of voice quality, and uses real-time measurements to assess the user’s experience.  </a:t>
            </a:r>
            <a:endParaRPr lang="en-US" sz="900" i="1" dirty="0" smtClean="0">
              <a:effectLst>
                <a:outerShdw blurRad="38100" dist="38100" dir="2700000" algn="tl">
                  <a:srgbClr val="000000">
                    <a:alpha val="43137"/>
                  </a:srgbClr>
                </a:outerShdw>
              </a:effectLst>
            </a:endParaRPr>
          </a:p>
          <a:p>
            <a:endParaRPr lang="en-US" sz="900" i="1" dirty="0" smtClean="0">
              <a:effectLst>
                <a:outerShdw blurRad="38100" dist="38100" dir="2700000" algn="tl">
                  <a:srgbClr val="000000">
                    <a:alpha val="43137"/>
                  </a:srgbClr>
                </a:outerShdw>
              </a:effectLst>
            </a:endParaRPr>
          </a:p>
          <a:p>
            <a:r>
              <a:rPr lang="en-US" sz="800" dirty="0" smtClean="0">
                <a:effectLst>
                  <a:outerShdw blurRad="38100" dist="38100" dir="2700000" algn="tl">
                    <a:srgbClr val="000000">
                      <a:alpha val="43137"/>
                    </a:srgbClr>
                  </a:outerShdw>
                </a:effectLst>
              </a:rPr>
              <a:t>Secondly,</a:t>
            </a:r>
            <a:r>
              <a:rPr lang="en-US" sz="800" baseline="0" dirty="0" smtClean="0">
                <a:effectLst>
                  <a:outerShdw blurRad="38100" dist="38100" dir="2700000" algn="tl">
                    <a:srgbClr val="000000">
                      <a:alpha val="43137"/>
                    </a:srgbClr>
                  </a:outerShdw>
                </a:effectLst>
              </a:rPr>
              <a:t> </a:t>
            </a:r>
            <a:r>
              <a:rPr lang="en-US" sz="800" dirty="0" smtClean="0">
                <a:effectLst>
                  <a:outerShdw blurRad="38100" dist="38100" dir="2700000" algn="tl">
                    <a:srgbClr val="000000">
                      <a:alpha val="43137"/>
                    </a:srgbClr>
                  </a:outerShdw>
                </a:effectLst>
              </a:rPr>
              <a:t>Microsoft’s</a:t>
            </a:r>
            <a:r>
              <a:rPr lang="en-US" sz="800" baseline="0" dirty="0" smtClean="0">
                <a:effectLst>
                  <a:outerShdw blurRad="38100" dist="38100" dir="2700000" algn="tl">
                    <a:srgbClr val="000000">
                      <a:alpha val="43137"/>
                    </a:srgbClr>
                  </a:outerShdw>
                </a:effectLst>
              </a:rPr>
              <a:t> solution is built around Intelligent endpoints. We use advanced software algorithms both at the network layer and in audio video processing to deliver best possible quality under a variety of network conditions. </a:t>
            </a:r>
          </a:p>
          <a:p>
            <a:endParaRPr lang="en-US" sz="800" dirty="0" smtClean="0">
              <a:effectLst>
                <a:outerShdw blurRad="38100" dist="38100" dir="2700000" algn="tl">
                  <a:srgbClr val="000000">
                    <a:alpha val="43137"/>
                  </a:srgbClr>
                </a:outerShdw>
              </a:effectLst>
            </a:endParaRPr>
          </a:p>
          <a:p>
            <a:r>
              <a:rPr lang="en-US" sz="900" dirty="0" smtClean="0">
                <a:effectLst>
                  <a:outerShdw blurRad="38100" dist="38100" dir="2700000" algn="tl">
                    <a:srgbClr val="000000">
                      <a:alpha val="43137"/>
                    </a:srgbClr>
                  </a:outerShdw>
                </a:effectLst>
              </a:rPr>
              <a:t>Lastly, good network design and engineering still matter – priority is sufficient bandwidth and low latency. We need you to manage</a:t>
            </a:r>
            <a:r>
              <a:rPr lang="en-US" sz="900" baseline="0" dirty="0" smtClean="0">
                <a:effectLst>
                  <a:outerShdw blurRad="38100" dist="38100" dir="2700000" algn="tl">
                    <a:srgbClr val="000000">
                      <a:alpha val="43137"/>
                    </a:srgbClr>
                  </a:outerShdw>
                </a:effectLst>
              </a:rPr>
              <a:t> a good network to deliver good experience. We help you by making our solution more adaptive and more tolerant. We also give you tools to monitor the experience proactively.</a:t>
            </a:r>
            <a:endParaRPr lang="en-US" sz="900" dirty="0" smtClean="0">
              <a:effectLst>
                <a:outerShdw blurRad="38100" dist="38100" dir="2700000" algn="tl">
                  <a:srgbClr val="000000">
                    <a:alpha val="43137"/>
                  </a:srgbClr>
                </a:outerShdw>
              </a:effectLst>
            </a:endParaRPr>
          </a:p>
          <a:p>
            <a:endParaRPr lang="en-US" sz="800" dirty="0" smtClean="0">
              <a:effectLst>
                <a:outerShdw blurRad="38100" dist="38100" dir="2700000" algn="tl">
                  <a:srgbClr val="000000">
                    <a:alpha val="43137"/>
                  </a:srgbClr>
                </a:outerShdw>
              </a:effectLst>
            </a:endParaRPr>
          </a:p>
          <a:p>
            <a:r>
              <a:rPr lang="en-US" sz="900" dirty="0" smtClean="0">
                <a:effectLst>
                  <a:outerShdw blurRad="38100" dist="38100" dir="2700000" algn="tl">
                    <a:srgbClr val="000000">
                      <a:alpha val="43137"/>
                    </a:srgbClr>
                  </a:outerShdw>
                </a:effectLst>
              </a:rPr>
              <a:t>I</a:t>
            </a:r>
            <a:r>
              <a:rPr lang="en-US" sz="900" baseline="0" dirty="0" smtClean="0">
                <a:effectLst>
                  <a:outerShdw blurRad="38100" dist="38100" dir="2700000" algn="tl">
                    <a:srgbClr val="000000">
                      <a:alpha val="43137"/>
                    </a:srgbClr>
                  </a:outerShdw>
                </a:effectLst>
              </a:rPr>
              <a:t> will close by saying: </a:t>
            </a:r>
            <a:r>
              <a:rPr lang="en-US" sz="900" dirty="0" smtClean="0">
                <a:effectLst>
                  <a:outerShdw blurRad="38100" dist="38100" dir="2700000" algn="tl">
                    <a:srgbClr val="000000">
                      <a:alpha val="43137"/>
                    </a:srgbClr>
                  </a:outerShdw>
                </a:effectLst>
              </a:rPr>
              <a:t>Office Communications Server 2007 works to deliver</a:t>
            </a:r>
            <a:br>
              <a:rPr lang="en-US" sz="900" dirty="0" smtClean="0">
                <a:effectLst>
                  <a:outerShdw blurRad="38100" dist="38100" dir="2700000" algn="tl">
                    <a:srgbClr val="000000">
                      <a:alpha val="43137"/>
                    </a:srgbClr>
                  </a:outerShdw>
                </a:effectLst>
              </a:rPr>
            </a:br>
            <a:r>
              <a:rPr lang="en-US" sz="900" i="1" dirty="0" smtClean="0">
                <a:effectLst>
                  <a:outerShdw blurRad="38100" dist="38100" dir="2700000" algn="tl">
                    <a:srgbClr val="000000">
                      <a:alpha val="43137"/>
                    </a:srgbClr>
                  </a:outerShdw>
                </a:effectLst>
              </a:rPr>
              <a:t>best possible quality </a:t>
            </a:r>
            <a:r>
              <a:rPr lang="en-US" sz="900" dirty="0" smtClean="0">
                <a:effectLst>
                  <a:outerShdw blurRad="38100" dist="38100" dir="2700000" algn="tl">
                    <a:srgbClr val="000000">
                      <a:alpha val="43137"/>
                    </a:srgbClr>
                  </a:outerShdw>
                </a:effectLst>
              </a:rPr>
              <a:t>on </a:t>
            </a:r>
            <a:r>
              <a:rPr lang="en-US" sz="900" i="1" dirty="0" smtClean="0">
                <a:effectLst>
                  <a:outerShdw blurRad="38100" dist="38100" dir="2700000" algn="tl">
                    <a:srgbClr val="000000">
                      <a:alpha val="43137"/>
                    </a:srgbClr>
                  </a:outerShdw>
                </a:effectLst>
              </a:rPr>
              <a:t>any network, anytime, anywhere</a:t>
            </a:r>
          </a:p>
          <a:p>
            <a:pPr eaLnBrk="1" hangingPunct="1">
              <a:spcBef>
                <a:spcPct val="0"/>
              </a:spcBef>
            </a:pPr>
            <a:endParaRPr lang="en-US" dirty="0" smtClean="0">
              <a:latin typeface="Calibri" pitchFamily="34" charset="0"/>
            </a:endParaRPr>
          </a:p>
        </p:txBody>
      </p:sp>
      <p:sp>
        <p:nvSpPr>
          <p:cNvPr id="72708" name="TextBox 3"/>
          <p:cNvSpPr txBox="1">
            <a:spLocks noGrp="1"/>
          </p:cNvSpPr>
          <p:nvPr/>
        </p:nvSpPr>
        <p:spPr bwMode="auto">
          <a:xfrm>
            <a:off x="3884027" y="8684926"/>
            <a:ext cx="2972421" cy="457513"/>
          </a:xfrm>
          <a:prstGeom prst="rect">
            <a:avLst/>
          </a:prstGeom>
          <a:noFill/>
          <a:ln w="9525" algn="ctr">
            <a:noFill/>
            <a:miter lim="800000"/>
            <a:headEnd/>
            <a:tailEnd/>
          </a:ln>
        </p:spPr>
        <p:txBody>
          <a:bodyPr lIns="91435" tIns="45718" rIns="91435" bIns="45718" anchor="b"/>
          <a:lstStyle/>
          <a:p>
            <a:pPr algn="r"/>
            <a:fld id="{8A480FCE-683E-418E-AEA1-FA16B6D284C2}" type="slidenum">
              <a:rPr lang="en-US" sz="1200"/>
              <a:pPr algn="r"/>
              <a:t>28</a:t>
            </a:fld>
            <a:endParaRPr lang="en-US" sz="12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fld id="{632BF772-37EC-4574-A2F1-4FEA0239C42B}" type="datetime8">
              <a:rPr lang="en-US" sz="1200">
                <a:solidFill>
                  <a:schemeClr val="tx1"/>
                </a:solidFill>
              </a:rPr>
              <a:pPr algn="r"/>
              <a:t>11/2/2007 10:08 AM</a:t>
            </a:fld>
            <a:endParaRPr lang="en-US" sz="1200" dirty="0">
              <a:solidFill>
                <a:schemeClr val="tx1"/>
              </a:solidFill>
            </a:endParaRPr>
          </a:p>
        </p:txBody>
      </p:sp>
      <p:sp>
        <p:nvSpPr>
          <p:cNvPr id="95235" name="Rectangle 6"/>
          <p:cNvSpPr txBox="1">
            <a:spLocks noGrp="1" noChangeArrowheads="1"/>
          </p:cNvSpPr>
          <p:nvPr/>
        </p:nvSpPr>
        <p:spPr bwMode="auto">
          <a:xfrm>
            <a:off x="0" y="8523288"/>
            <a:ext cx="5959475" cy="619125"/>
          </a:xfrm>
          <a:prstGeom prst="rect">
            <a:avLst/>
          </a:prstGeom>
          <a:noFill/>
          <a:ln w="9525">
            <a:noFill/>
            <a:miter lim="800000"/>
            <a:headEnd/>
            <a:tailEnd/>
          </a:ln>
        </p:spPr>
        <p:txBody>
          <a:bodyPr anchor="b"/>
          <a:lstStyle/>
          <a:p>
            <a:r>
              <a:rPr lang="en-US" sz="500" dirty="0">
                <a:latin typeface="Segoe" pitchFamily="34" charset="0"/>
              </a:rPr>
              <a:t>© 2005 Microsoft Corporation. All rights reserved.</a:t>
            </a:r>
          </a:p>
          <a:p>
            <a:pPr eaLnBrk="0" hangingPunct="0"/>
            <a:r>
              <a:rPr lang="en-US" sz="500" dirty="0">
                <a:latin typeface="Segoe" pitchFamily="34" charset="0"/>
              </a:rPr>
              <a:t>This presentation is for informational purposes only. Microsoft makes no warranties, express or implied, in this summary.</a:t>
            </a:r>
          </a:p>
        </p:txBody>
      </p:sp>
      <p:sp>
        <p:nvSpPr>
          <p:cNvPr id="95236" name="Rectangle 7"/>
          <p:cNvSpPr txBox="1">
            <a:spLocks noGrp="1" noChangeArrowheads="1"/>
          </p:cNvSpPr>
          <p:nvPr/>
        </p:nvSpPr>
        <p:spPr bwMode="auto">
          <a:xfrm>
            <a:off x="5583238" y="8685213"/>
            <a:ext cx="1273175" cy="457200"/>
          </a:xfrm>
          <a:prstGeom prst="rect">
            <a:avLst/>
          </a:prstGeom>
          <a:noFill/>
          <a:ln w="9525">
            <a:noFill/>
            <a:miter lim="800000"/>
            <a:headEnd/>
            <a:tailEnd/>
          </a:ln>
        </p:spPr>
        <p:txBody>
          <a:bodyPr anchor="b"/>
          <a:lstStyle/>
          <a:p>
            <a:pPr algn="r"/>
            <a:fld id="{2443EAF3-C912-44B8-B72A-8592245E55F0}" type="slidenum">
              <a:rPr lang="en-US" sz="1200">
                <a:solidFill>
                  <a:schemeClr val="tx1"/>
                </a:solidFill>
              </a:rPr>
              <a:pPr algn="r"/>
              <a:t>30</a:t>
            </a:fld>
            <a:endParaRPr lang="en-US" sz="1200" dirty="0">
              <a:solidFill>
                <a:schemeClr val="tx1"/>
              </a:solidFill>
            </a:endParaRPr>
          </a:p>
        </p:txBody>
      </p:sp>
      <p:sp>
        <p:nvSpPr>
          <p:cNvPr id="95237" name="Rectangle 2"/>
          <p:cNvSpPr>
            <a:spLocks noGrp="1" noRot="1" noChangeAspect="1" noChangeArrowheads="1" noTextEdit="1"/>
          </p:cNvSpPr>
          <p:nvPr>
            <p:ph type="sldImg"/>
          </p:nvPr>
        </p:nvSpPr>
        <p:spPr>
          <a:ln/>
        </p:spPr>
      </p:sp>
      <p:sp>
        <p:nvSpPr>
          <p:cNvPr id="538627" name="Rectangle 3"/>
          <p:cNvSpPr>
            <a:spLocks noGrp="1" noChangeArrowheads="1"/>
          </p:cNvSpPr>
          <p:nvPr>
            <p:ph type="body" idx="1"/>
          </p:nvPr>
        </p:nvSpPr>
        <p:spPr/>
        <p:txBody>
          <a:bodyPr/>
          <a:lstStyle/>
          <a:p>
            <a:pPr>
              <a:buFontTx/>
              <a:buNone/>
            </a:pP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11/2/2007 10:08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A9A0E4-0BE8-4CB8-A037-8B22CB9B6B64}" type="slidenum">
              <a:rPr lang="en-US"/>
              <a:pPr/>
              <a:t>4</a:t>
            </a:fld>
            <a:endParaRPr lang="en-US" dirty="0"/>
          </a:p>
        </p:txBody>
      </p:sp>
      <p:sp>
        <p:nvSpPr>
          <p:cNvPr id="324610" name="Rectangle 2"/>
          <p:cNvSpPr>
            <a:spLocks noGrp="1" noRot="1" noChangeAspect="1" noChangeArrowheads="1" noTextEdit="1"/>
          </p:cNvSpPr>
          <p:nvPr>
            <p:ph type="sldImg"/>
          </p:nvPr>
        </p:nvSpPr>
        <p:spPr>
          <a:xfrm>
            <a:off x="1143000" y="684213"/>
            <a:ext cx="4573588" cy="3430587"/>
          </a:xfrm>
          <a:ln/>
        </p:spPr>
      </p:sp>
      <p:sp>
        <p:nvSpPr>
          <p:cNvPr id="324611" name="Rectangle 3"/>
          <p:cNvSpPr>
            <a:spLocks noGrp="1" noChangeArrowheads="1"/>
          </p:cNvSpPr>
          <p:nvPr>
            <p:ph type="body" idx="1"/>
          </p:nvPr>
        </p:nvSpPr>
        <p:spPr>
          <a:xfrm>
            <a:off x="686421" y="4344026"/>
            <a:ext cx="5485158" cy="4116049"/>
          </a:xfrm>
        </p:spPr>
        <p:txBody>
          <a:bodyPr/>
          <a:lstStyle/>
          <a:p>
            <a:r>
              <a:rPr lang="en-GB" baseline="0" dirty="0" smtClean="0"/>
              <a:t>When we looked at entering the enterprise voice market, we thought hard about what value we should add. We talked to a lot of customers and these were the things we heard.</a:t>
            </a:r>
          </a:p>
          <a:p>
            <a:endParaRPr lang="en-GB" baseline="0" dirty="0" smtClean="0"/>
          </a:p>
          <a:p>
            <a:r>
              <a:rPr lang="en-GB" baseline="0" dirty="0" smtClean="0"/>
              <a:t>For the employees, they don’t need just another phone with the same functionality. They don’t care if the phone is using TDM or </a:t>
            </a:r>
            <a:r>
              <a:rPr lang="en-GB" baseline="0" dirty="0" err="1" smtClean="0"/>
              <a:t>VoIP</a:t>
            </a:r>
            <a:r>
              <a:rPr lang="en-GB" baseline="0" dirty="0" smtClean="0"/>
              <a:t>. They want to solve problems faster. They want tools to make it easy to communicate with co-workers, partners and customers. And they need to do that anytime, anywhere with rich media modes such as audio, video and web conferencing. In Dave’s case, he wanted to do video conferences with his remote direct report. He wanted to do it from home and he wanted to do it from the hotel room. For people who manage remote teams in China or India, you might already be doing a lot of conferences at home after dinner. </a:t>
            </a:r>
          </a:p>
          <a:p>
            <a:endParaRPr lang="en-GB" baseline="0" dirty="0" smtClean="0"/>
          </a:p>
          <a:p>
            <a:pPr marL="0" marR="0" indent="0" algn="l" defTabSz="914327" rtl="0" eaLnBrk="1" fontAlgn="auto" latinLnBrk="0" hangingPunct="1">
              <a:lnSpc>
                <a:spcPct val="90000"/>
              </a:lnSpc>
              <a:spcBef>
                <a:spcPts val="0"/>
              </a:spcBef>
              <a:spcAft>
                <a:spcPts val="333"/>
              </a:spcAft>
              <a:buClrTx/>
              <a:buSzTx/>
              <a:buFontTx/>
              <a:buNone/>
              <a:tabLst/>
              <a:defRPr/>
            </a:pPr>
            <a:r>
              <a:rPr lang="en-GB" baseline="0" dirty="0" smtClean="0"/>
              <a:t>For the IT decision makers, they also want to help the employees to be more productive and their companies more competitive. They are asking for ways to empower both internal and mobile workers, to make distributed teams more efficient, and to improve employees’ connection with customers. They are thinking hard about making the right investments for the future. They want to make sure the investments they make today can be a good foundation for tomorrow’s workforce.</a:t>
            </a:r>
          </a:p>
          <a:p>
            <a:endParaRPr lang="en-GB" baseline="0" dirty="0" smtClean="0"/>
          </a:p>
          <a:p>
            <a:r>
              <a:rPr lang="en-GB" baseline="0" dirty="0" smtClean="0"/>
              <a:t>The IT professions always need to deliver more value with less resources. They need solutions that can add value today with the existing infrastructure. They want solutions that are simple to deploy and simple to managing. </a:t>
            </a:r>
          </a:p>
          <a:p>
            <a:endParaRPr lang="en-GB" baseline="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5296"/>
          <p:cNvSpPr>
            <a:spLocks noGrp="1" noRot="1" noChangeAspect="1" noTextEdit="1"/>
          </p:cNvSpPr>
          <p:nvPr>
            <p:ph type="sldImg"/>
          </p:nvPr>
        </p:nvSpPr>
        <p:spPr>
          <a:noFill/>
          <a:ln w="9525" cap="flat">
            <a:headEnd type="none" w="med" len="med"/>
            <a:tailEnd type="none" w="med" len="med"/>
          </a:ln>
        </p:spPr>
      </p:sp>
      <p:sp>
        <p:nvSpPr>
          <p:cNvPr id="72707" name="Rectangle 55297"/>
          <p:cNvSpPr>
            <a:spLocks noGrp="1"/>
          </p:cNvSpPr>
          <p:nvPr>
            <p:ph type="body" idx="1"/>
          </p:nvPr>
        </p:nvSpPr>
        <p:spPr bwMode="auto">
          <a:noFill/>
        </p:spPr>
        <p:txBody>
          <a:bodyPr/>
          <a:lstStyle/>
          <a:p>
            <a:pPr eaLnBrk="1" hangingPunct="1">
              <a:spcBef>
                <a:spcPct val="0"/>
              </a:spcBef>
            </a:pPr>
            <a:r>
              <a:rPr lang="en-US" sz="900" dirty="0" smtClean="0"/>
              <a:t>Both the</a:t>
            </a:r>
            <a:r>
              <a:rPr lang="en-US" sz="900" baseline="0" dirty="0" smtClean="0"/>
              <a:t> employees and IT decision makers are increasingly asking for the mobile workforce scenario. This is becoming popular because broadband Internet connections are more available. Some employees need this because they travel a lot. Some people need this because they need to hire talents in other countries and allow them to work remotely. Some other companies are allowing more people to work from home to save cost. Whatever the reason is for you, this trend is here to stay. </a:t>
            </a:r>
          </a:p>
          <a:p>
            <a:pPr eaLnBrk="1" hangingPunct="1">
              <a:spcBef>
                <a:spcPct val="0"/>
              </a:spcBef>
            </a:pPr>
            <a:endParaRPr lang="en-US" sz="900" baseline="0" dirty="0" smtClean="0"/>
          </a:p>
          <a:p>
            <a:pPr eaLnBrk="1" hangingPunct="1">
              <a:spcBef>
                <a:spcPct val="0"/>
              </a:spcBef>
            </a:pPr>
            <a:r>
              <a:rPr lang="en-US" sz="900" baseline="0" dirty="0" smtClean="0"/>
              <a:t>There are many challenges for IT professionals to enable this scenario. </a:t>
            </a:r>
          </a:p>
          <a:p>
            <a:pPr eaLnBrk="1" hangingPunct="1">
              <a:spcBef>
                <a:spcPct val="0"/>
              </a:spcBef>
            </a:pPr>
            <a:endParaRPr lang="en-US" sz="900" baseline="0" dirty="0" smtClean="0"/>
          </a:p>
          <a:p>
            <a:pPr eaLnBrk="1" hangingPunct="1">
              <a:spcBef>
                <a:spcPct val="0"/>
              </a:spcBef>
            </a:pPr>
            <a:r>
              <a:rPr lang="en-US" sz="900" baseline="0" dirty="0" smtClean="0"/>
              <a:t>These mobile users demand more advanced communication modes such as video conferencing precisely because they are remote. They want to stay close to the team. </a:t>
            </a:r>
          </a:p>
          <a:p>
            <a:pPr eaLnBrk="1" hangingPunct="1">
              <a:spcBef>
                <a:spcPct val="0"/>
              </a:spcBef>
            </a:pPr>
            <a:endParaRPr lang="en-US" sz="900" baseline="0" dirty="0" smtClean="0"/>
          </a:p>
          <a:p>
            <a:pPr eaLnBrk="1" hangingPunct="1">
              <a:spcBef>
                <a:spcPct val="0"/>
              </a:spcBef>
            </a:pPr>
            <a:r>
              <a:rPr lang="en-US" sz="900" baseline="0" dirty="0" smtClean="0"/>
              <a:t>Users have little tolerance for complex operations such as setting up VPN. When I am on the Internet, I don’t connect up VPN unless I have to. Microsoft VPN policy is very strict. I had to have the smart card with me. They also scan my machine very time before connecting VPN up. I can understand why they are cautious. VPN opens up the network for everything. Because VPN is so hard to set up, I don’t like to connect to it unless I have to. It will be too late to connect VPN up when I need to answer an incoming call. </a:t>
            </a:r>
          </a:p>
          <a:p>
            <a:pPr eaLnBrk="1" hangingPunct="1">
              <a:spcBef>
                <a:spcPct val="0"/>
              </a:spcBef>
            </a:pPr>
            <a:endParaRPr lang="en-US" sz="900" baseline="0" dirty="0" smtClean="0"/>
          </a:p>
          <a:p>
            <a:pPr eaLnBrk="1" hangingPunct="1">
              <a:spcBef>
                <a:spcPct val="0"/>
              </a:spcBef>
            </a:pPr>
            <a:r>
              <a:rPr lang="en-US" sz="900" dirty="0" smtClean="0"/>
              <a:t>And</a:t>
            </a:r>
            <a:r>
              <a:rPr lang="en-US" sz="900" baseline="0" dirty="0" smtClean="0"/>
              <a:t> what’s more,</a:t>
            </a:r>
            <a:r>
              <a:rPr lang="en-US" sz="900" dirty="0" smtClean="0"/>
              <a:t> the</a:t>
            </a:r>
            <a:r>
              <a:rPr lang="en-US" sz="900" baseline="0" dirty="0" smtClean="0"/>
              <a:t> mobile users’ network is not under the IT’s total control any more. Traditionally network Quality of Service was required for audio and video. For these mobile workers, end to end </a:t>
            </a:r>
            <a:r>
              <a:rPr lang="en-US" sz="900" baseline="0" dirty="0" err="1" smtClean="0"/>
              <a:t>QoS</a:t>
            </a:r>
            <a:r>
              <a:rPr lang="en-US" sz="900" baseline="0" dirty="0" smtClean="0"/>
              <a:t> is not possible. How can you deliver good audio/video quality for this scenario? </a:t>
            </a:r>
          </a:p>
          <a:p>
            <a:pPr eaLnBrk="1" hangingPunct="1">
              <a:spcBef>
                <a:spcPct val="0"/>
              </a:spcBef>
            </a:pPr>
            <a:endParaRPr lang="en-US" sz="900" baseline="0" dirty="0" smtClean="0"/>
          </a:p>
          <a:p>
            <a:pPr eaLnBrk="1" hangingPunct="1">
              <a:spcBef>
                <a:spcPct val="0"/>
              </a:spcBef>
            </a:pPr>
            <a:r>
              <a:rPr lang="en-US" sz="900" dirty="0" smtClean="0"/>
              <a:t>Heidi Skatrud, Vice President, Runzheimer International, quoted in </a:t>
            </a:r>
            <a:r>
              <a:rPr lang="en-US" sz="900" u="sng" dirty="0" smtClean="0">
                <a:hlinkClick r:id="rId3"/>
              </a:rPr>
              <a:t>http://www.runzheimer.com/web/all/news.2006.06.01.aspx</a:t>
            </a:r>
            <a:endParaRPr lang="en-US" sz="900" u="sng" dirty="0" smtClean="0"/>
          </a:p>
          <a:p>
            <a:pPr eaLnBrk="1" hangingPunct="1">
              <a:spcBef>
                <a:spcPct val="0"/>
              </a:spcBef>
            </a:pPr>
            <a:endParaRPr lang="en-US" dirty="0" smtClean="0">
              <a:latin typeface="Calibri" pitchFamily="34" charset="0"/>
            </a:endParaRPr>
          </a:p>
        </p:txBody>
      </p:sp>
      <p:sp>
        <p:nvSpPr>
          <p:cNvPr id="72708" name="TextBox 3"/>
          <p:cNvSpPr txBox="1">
            <a:spLocks noGrp="1"/>
          </p:cNvSpPr>
          <p:nvPr/>
        </p:nvSpPr>
        <p:spPr bwMode="auto">
          <a:xfrm>
            <a:off x="3884027" y="8684926"/>
            <a:ext cx="2972421" cy="457513"/>
          </a:xfrm>
          <a:prstGeom prst="rect">
            <a:avLst/>
          </a:prstGeom>
          <a:noFill/>
          <a:ln w="9525" algn="ctr">
            <a:noFill/>
            <a:miter lim="800000"/>
            <a:headEnd/>
            <a:tailEnd/>
          </a:ln>
        </p:spPr>
        <p:txBody>
          <a:bodyPr lIns="91435" tIns="45718" rIns="91435" bIns="45718" anchor="b"/>
          <a:lstStyle/>
          <a:p>
            <a:pPr algn="r"/>
            <a:fld id="{8A480FCE-683E-418E-AEA1-FA16B6D284C2}" type="slidenum">
              <a:rPr lang="en-US" sz="1200"/>
              <a:pPr algn="r"/>
              <a:t>5</a:t>
            </a:fld>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27" rtl="0" eaLnBrk="1" fontAlgn="auto" latinLnBrk="0" hangingPunct="1">
              <a:lnSpc>
                <a:spcPct val="90000"/>
              </a:lnSpc>
              <a:spcBef>
                <a:spcPts val="0"/>
              </a:spcBef>
              <a:spcAft>
                <a:spcPts val="333"/>
              </a:spcAft>
              <a:buClrTx/>
              <a:buSzTx/>
              <a:buFontTx/>
              <a:buNone/>
              <a:tabLst/>
              <a:defRPr/>
            </a:pPr>
            <a:r>
              <a:rPr lang="en-US" dirty="0" smtClean="0"/>
              <a:t>Another valuable scenario is the ability to communicate with contacts in other companies with rich communication modes.</a:t>
            </a:r>
            <a:r>
              <a:rPr lang="en-US" baseline="0" dirty="0" smtClean="0"/>
              <a:t> </a:t>
            </a:r>
            <a:endParaRPr lang="en-US" dirty="0" smtClean="0"/>
          </a:p>
          <a:p>
            <a:pPr marL="0" marR="0" indent="0" algn="l" defTabSz="914327" rtl="0" eaLnBrk="1" fontAlgn="auto" latinLnBrk="0" hangingPunct="1">
              <a:lnSpc>
                <a:spcPct val="90000"/>
              </a:lnSpc>
              <a:spcBef>
                <a:spcPts val="0"/>
              </a:spcBef>
              <a:spcAft>
                <a:spcPts val="333"/>
              </a:spcAft>
              <a:buClrTx/>
              <a:buSzTx/>
              <a:buFontTx/>
              <a:buNone/>
              <a:tabLst/>
              <a:defRPr/>
            </a:pPr>
            <a:endParaRPr lang="en-US" dirty="0" smtClean="0"/>
          </a:p>
          <a:p>
            <a:pPr marL="228600" marR="0" indent="-228600" algn="l" defTabSz="914327" rtl="0" eaLnBrk="1" fontAlgn="auto" latinLnBrk="0" hangingPunct="1">
              <a:lnSpc>
                <a:spcPct val="90000"/>
              </a:lnSpc>
              <a:spcBef>
                <a:spcPts val="0"/>
              </a:spcBef>
              <a:spcAft>
                <a:spcPts val="333"/>
              </a:spcAft>
              <a:buClrTx/>
              <a:buSzTx/>
              <a:buFontTx/>
              <a:buAutoNum type="arabicPeriod"/>
              <a:tabLst/>
              <a:defRPr/>
            </a:pPr>
            <a:r>
              <a:rPr lang="en-US" baseline="0" dirty="0" smtClean="0"/>
              <a:t>We enabled IM and presence federation in Live Communication Server 2005. Many customers found that to be an valuable tool to stay closer with their customers, partners, and suppliers. Users also want to add audio and video into their sessions. This is enabled in Office Communication Server 2007. We use this feature all the time now to help the early adopters of our OCS solution. Once I saw a screen shot of 6 customers from 5 countries in a video conference using Communicator. This was a great tool to help us to stay close with these customers.</a:t>
            </a:r>
          </a:p>
          <a:p>
            <a:pPr marL="228600" marR="0" indent="-228600" algn="l" defTabSz="914327" rtl="0" eaLnBrk="1" fontAlgn="auto" latinLnBrk="0" hangingPunct="1">
              <a:lnSpc>
                <a:spcPct val="90000"/>
              </a:lnSpc>
              <a:spcBef>
                <a:spcPts val="0"/>
              </a:spcBef>
              <a:spcAft>
                <a:spcPts val="333"/>
              </a:spcAft>
              <a:buClrTx/>
              <a:buSzTx/>
              <a:buFontTx/>
              <a:buAutoNum type="arabicPeriod"/>
              <a:tabLst/>
              <a:defRPr/>
            </a:pPr>
            <a:r>
              <a:rPr lang="en-US" baseline="0" dirty="0" smtClean="0"/>
              <a:t>I hope one day, every company will be running OCS and they are all federated with each other. However, before that day comes, for people who are not federated with your company, your employees will still want to invite them into video conferences. And we allow that too.</a:t>
            </a:r>
          </a:p>
          <a:p>
            <a:pPr marL="228600" marR="0" indent="-228600" algn="l" defTabSz="914327" rtl="0" eaLnBrk="1" fontAlgn="auto" latinLnBrk="0" hangingPunct="1">
              <a:lnSpc>
                <a:spcPct val="90000"/>
              </a:lnSpc>
              <a:spcBef>
                <a:spcPts val="0"/>
              </a:spcBef>
              <a:spcAft>
                <a:spcPts val="333"/>
              </a:spcAft>
              <a:buClrTx/>
              <a:buSzTx/>
              <a:buFontTx/>
              <a:buAutoNum type="arabicPeriod"/>
              <a:tabLst/>
              <a:defRPr/>
            </a:pPr>
            <a:endParaRPr lang="en-US" baseline="0" dirty="0" smtClean="0"/>
          </a:p>
          <a:p>
            <a:r>
              <a:rPr lang="en-US" dirty="0" smtClean="0"/>
              <a:t>Again, this</a:t>
            </a:r>
            <a:r>
              <a:rPr lang="en-US" baseline="0" dirty="0" smtClean="0"/>
              <a:t> scenario is challenging for IT to deliver. VPN is not an answer for people in other companies. End to end Quality of Service is not possible either.</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Taking these input from our customers, we knew</a:t>
            </a:r>
            <a:r>
              <a:rPr lang="en-US" baseline="0" dirty="0" smtClean="0"/>
              <a:t> that our view of Quality of Experience needed to include all these needs from the employees, the IT decision makers, and the IT pros.</a:t>
            </a:r>
          </a:p>
          <a:p>
            <a:endParaRPr lang="en-US" baseline="0" dirty="0" smtClean="0"/>
          </a:p>
          <a:p>
            <a:r>
              <a:rPr lang="en-US" baseline="0" dirty="0" smtClean="0"/>
              <a:t>We reached a simple conclusion: we needed to design our solution for the Internet. We need to deliver good quality of experience without relying solely on network Quality of Service.</a:t>
            </a:r>
          </a:p>
          <a:p>
            <a:endParaRPr lang="en-US" baseline="0" dirty="0" smtClean="0"/>
          </a:p>
          <a:p>
            <a:r>
              <a:rPr lang="en-US" baseline="0" dirty="0" smtClean="0"/>
              <a:t>The benefits are obvious. First, if our solution works well on the Internet, we can enable new scenarios demanded by the employees and IT decision makers, such as mobile workers and cross company communication. Second, we can make it easier for IT Pros to deploy our solution internally. If our solution can handle the hostile network conditions on the Internet, it should be able to handle the intranet easily. IT Pros only need to make sure that their Intranet is not worse than the Internet. </a:t>
            </a:r>
          </a:p>
          <a:p>
            <a:endParaRPr lang="en-US" baseline="0" dirty="0" smtClean="0"/>
          </a:p>
          <a:p>
            <a:r>
              <a:rPr lang="en-US" baseline="0" dirty="0" smtClean="0"/>
              <a:t>However, delivering good quality over the Internet is not a simple task. Between 1999 and 2001, I was a developer responsible for the VoIP and video technology in Windows Messenger in Windows XP. I learned through millions of users’ feedbacks that we had to solve two big problems to survive on the Internet. The first problem was connectivity through NATs and firewalls. If the packets couldn’t go through, the was no quality. The audio/video stack we have now enables mobile worker to connect from almost anywhere with a broadband connection. After the connectivity problem was solved, the second problem was the wide range of packet loss and jitter on the Internet. That can really destroy the audio experience. Since there is no end to end Quality of Service on the Internet, the only solution was to build intelligent endpoints to better tolerate packet loss and jitter. Starting from 2001, we have been investing in building better audio/video CODECs and other technologies following the smart endpoint vision. In the past two years, we tested the quality of our solution through MSN Messenger 7.5 to 8.1. Our audio technology is handling over a billion minutes of voice calls in Messenger every month. Now, a newer version of the same audio technology is powering OCS. </a:t>
            </a:r>
          </a:p>
          <a:p>
            <a:pPr marL="0" marR="0" indent="0" algn="l" defTabSz="914327" rtl="0" eaLnBrk="1" fontAlgn="auto" latinLnBrk="0" hangingPunct="1">
              <a:lnSpc>
                <a:spcPct val="90000"/>
              </a:lnSpc>
              <a:spcBef>
                <a:spcPts val="0"/>
              </a:spcBef>
              <a:spcAft>
                <a:spcPts val="333"/>
              </a:spcAft>
              <a:buClrTx/>
              <a:buSzTx/>
              <a:buFontTx/>
              <a:buNone/>
              <a:tabLst/>
              <a:defRPr/>
            </a:pPr>
            <a:endParaRPr lang="en-US" baseline="0" dirty="0" smtClean="0"/>
          </a:p>
          <a:p>
            <a:pPr marL="0" marR="0" indent="0" algn="l" defTabSz="914327" rtl="0" eaLnBrk="1" fontAlgn="auto" latinLnBrk="0" hangingPunct="1">
              <a:lnSpc>
                <a:spcPct val="90000"/>
              </a:lnSpc>
              <a:spcBef>
                <a:spcPts val="0"/>
              </a:spcBef>
              <a:spcAft>
                <a:spcPts val="333"/>
              </a:spcAft>
              <a:buClrTx/>
              <a:buSzTx/>
              <a:buFontTx/>
              <a:buNone/>
              <a:tabLst/>
              <a:defRPr/>
            </a:pPr>
            <a:r>
              <a:rPr lang="en-US" baseline="0" dirty="0" smtClean="0"/>
              <a:t>We have advanced networking and digital signal processing algorithms in all the endpoints, including Office Communicator, LiveMeeting console, our phones, audio/video MCU, and in the advanced PSTN gateways. All these endpoints can connect through NATs and firewalls and they have been hardened to handle the Internet conditions.</a:t>
            </a:r>
          </a:p>
          <a:p>
            <a:pPr marL="0" marR="0" indent="0" algn="l" defTabSz="914327" rtl="0" eaLnBrk="1" fontAlgn="auto" latinLnBrk="0" hangingPunct="1">
              <a:lnSpc>
                <a:spcPct val="90000"/>
              </a:lnSpc>
              <a:spcBef>
                <a:spcPts val="0"/>
              </a:spcBef>
              <a:spcAft>
                <a:spcPts val="333"/>
              </a:spcAft>
              <a:buClrTx/>
              <a:buSzTx/>
              <a:buFontTx/>
              <a:buNone/>
              <a:tabLst/>
              <a:defRPr/>
            </a:pPr>
            <a:endParaRPr lang="en-US" baseline="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5296"/>
          <p:cNvSpPr>
            <a:spLocks noGrp="1" noRot="1" noChangeAspect="1" noTextEdit="1"/>
          </p:cNvSpPr>
          <p:nvPr>
            <p:ph type="sldImg"/>
          </p:nvPr>
        </p:nvSpPr>
        <p:spPr>
          <a:noFill/>
          <a:ln w="9525" cap="flat">
            <a:headEnd type="none" w="med" len="med"/>
            <a:tailEnd type="none" w="med" len="med"/>
          </a:ln>
        </p:spPr>
      </p:sp>
      <p:sp>
        <p:nvSpPr>
          <p:cNvPr id="72707" name="Rectangle 55297"/>
          <p:cNvSpPr>
            <a:spLocks noGrp="1"/>
          </p:cNvSpPr>
          <p:nvPr>
            <p:ph type="body" idx="1"/>
          </p:nvPr>
        </p:nvSpPr>
        <p:spPr bwMode="auto">
          <a:noFill/>
        </p:spPr>
        <p:txBody>
          <a:bodyPr/>
          <a:lstStyle/>
          <a:p>
            <a:pPr marL="0" marR="0" indent="0" algn="l" defTabSz="914327" rtl="0" eaLnBrk="1" fontAlgn="auto" latinLnBrk="0" hangingPunct="1">
              <a:lnSpc>
                <a:spcPct val="90000"/>
              </a:lnSpc>
              <a:spcBef>
                <a:spcPts val="0"/>
              </a:spcBef>
              <a:spcAft>
                <a:spcPts val="333"/>
              </a:spcAft>
              <a:buClrTx/>
              <a:buSzTx/>
              <a:buFontTx/>
              <a:buNone/>
              <a:tabLst/>
              <a:defRPr/>
            </a:pPr>
            <a:r>
              <a:rPr lang="en-US" sz="2400" baseline="0" dirty="0" smtClean="0"/>
              <a:t>Our media stack has many advanced algorithms that I will cover a little bit later. In the next couple of slides, I just want to show you the robustness of one of the core components, the audio CODEC.</a:t>
            </a:r>
          </a:p>
          <a:p>
            <a:endParaRPr lang="en-US" sz="2400" baseline="0" dirty="0" smtClean="0"/>
          </a:p>
          <a:p>
            <a:r>
              <a:rPr lang="en-US" sz="2700" dirty="0" smtClean="0"/>
              <a:t>Traditional</a:t>
            </a:r>
            <a:r>
              <a:rPr lang="en-US" sz="2700" baseline="0" dirty="0" smtClean="0"/>
              <a:t> IP Telephony took the concepts from the circuit switched network and applied them to a packet switched network. </a:t>
            </a:r>
          </a:p>
          <a:p>
            <a:endParaRPr lang="en-US" sz="2700" baseline="0" dirty="0" smtClean="0"/>
          </a:p>
          <a:p>
            <a:r>
              <a:rPr lang="en-US" sz="2700" baseline="0" dirty="0" smtClean="0"/>
              <a:t>The traditional audio CODECs used to encode and decode audio assume a perfect network. They are very sensitive to packet loss, either real loss or loss caused by network jitter. This is the main reason why strict network engineering is required to deploy them.</a:t>
            </a:r>
          </a:p>
          <a:p>
            <a:endParaRPr lang="en-US" sz="2700" baseline="0" dirty="0" smtClean="0"/>
          </a:p>
          <a:p>
            <a:r>
              <a:rPr lang="en-US" sz="2700" baseline="0" dirty="0" smtClean="0"/>
              <a:t>The newer generation of VoIP endpoints on the Internet, such as Skype, Windows Live Messenger, and Office Communications Server, adopted newer audio CODECs that are designed to tolerate imperfect networks. </a:t>
            </a:r>
          </a:p>
          <a:p>
            <a:endParaRPr lang="en-US" sz="2700" baseline="0" dirty="0" smtClean="0"/>
          </a:p>
          <a:p>
            <a:endParaRPr lang="en-US" sz="2700" baseline="0" dirty="0" smtClean="0"/>
          </a:p>
          <a:p>
            <a:endParaRPr lang="en-US" sz="2700" baseline="0" dirty="0" smtClean="0">
              <a:latin typeface="Calibri" pitchFamily="34" charset="0"/>
            </a:endParaRPr>
          </a:p>
          <a:p>
            <a:endParaRPr lang="en-US" dirty="0" smtClean="0">
              <a:latin typeface="Calibri" pitchFamily="34" charset="0"/>
            </a:endParaRPr>
          </a:p>
        </p:txBody>
      </p:sp>
      <p:sp>
        <p:nvSpPr>
          <p:cNvPr id="72708" name="TextBox 3"/>
          <p:cNvSpPr txBox="1">
            <a:spLocks noGrp="1"/>
          </p:cNvSpPr>
          <p:nvPr/>
        </p:nvSpPr>
        <p:spPr bwMode="auto">
          <a:xfrm>
            <a:off x="3884027" y="8684926"/>
            <a:ext cx="2972421" cy="457513"/>
          </a:xfrm>
          <a:prstGeom prst="rect">
            <a:avLst/>
          </a:prstGeom>
          <a:noFill/>
          <a:ln w="9525" algn="ctr">
            <a:noFill/>
            <a:miter lim="800000"/>
            <a:headEnd/>
            <a:tailEnd/>
          </a:ln>
        </p:spPr>
        <p:txBody>
          <a:bodyPr lIns="91435" tIns="45718" rIns="91435" bIns="45718" anchor="b"/>
          <a:lstStyle/>
          <a:p>
            <a:pPr algn="r"/>
            <a:fld id="{8A480FCE-683E-418E-AEA1-FA16B6D284C2}" type="slidenum">
              <a:rPr lang="en-US" sz="1200"/>
              <a:pPr algn="r"/>
              <a:t>8</a:t>
            </a:fld>
            <a:endParaRPr 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baseline="0" dirty="0" smtClean="0"/>
              <a:t>I am going to show you a few audio clips recorded from different devices using different audio CODECs. We will compare the clips from an IP phone and the audio clips from Office Communicator under different network conditions. The IP phone we chose for this recording is a popular IP phone from a respected vendor.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11/2/2007 10:08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a:t>
            </a:r>
            <a:r>
              <a:rPr lang="en-US" baseline="0" dirty="0" smtClean="0"/>
              <a:t> I will play the original audio clip. </a:t>
            </a:r>
          </a:p>
          <a:p>
            <a:endParaRPr lang="en-US" baseline="0" dirty="0" smtClean="0"/>
          </a:p>
          <a:p>
            <a:r>
              <a:rPr lang="en-US" baseline="0" dirty="0" smtClean="0"/>
              <a:t>Let’s listen to the recording from the IP phone configured to use the G.711 CODEC. First, the perfect network, now on a </a:t>
            </a:r>
            <a:r>
              <a:rPr lang="en-US" baseline="0" dirty="0" err="1" smtClean="0"/>
              <a:t>lossy</a:t>
            </a:r>
            <a:r>
              <a:rPr lang="en-US" baseline="0" dirty="0" smtClean="0"/>
              <a:t> network. You can notice the distortions now.</a:t>
            </a:r>
          </a:p>
          <a:p>
            <a:endParaRPr lang="en-US" baseline="0" dirty="0" smtClean="0"/>
          </a:p>
          <a:p>
            <a:r>
              <a:rPr lang="en-US" dirty="0" smtClean="0"/>
              <a:t>Then let’s listen</a:t>
            </a:r>
            <a:r>
              <a:rPr lang="en-US" baseline="0" dirty="0" smtClean="0"/>
              <a:t> to the recording from the IP phone configured to use the G.729 CODEC. First, the perfect network, now on a </a:t>
            </a:r>
            <a:r>
              <a:rPr lang="en-US" baseline="0" dirty="0" err="1" smtClean="0"/>
              <a:t>lossy</a:t>
            </a:r>
            <a:r>
              <a:rPr lang="en-US" baseline="0" dirty="0" smtClean="0"/>
              <a:t> network. You can tell that there is a lot of distortions.</a:t>
            </a:r>
          </a:p>
          <a:p>
            <a:endParaRPr lang="en-US" baseline="0" dirty="0" smtClean="0"/>
          </a:p>
          <a:p>
            <a:r>
              <a:rPr lang="en-US" dirty="0" smtClean="0"/>
              <a:t>Now let’s listen to the Communicator </a:t>
            </a:r>
            <a:r>
              <a:rPr lang="en-US" dirty="0" err="1" smtClean="0"/>
              <a:t>softphone</a:t>
            </a:r>
            <a:r>
              <a:rPr lang="en-US" baseline="0" dirty="0" smtClean="0"/>
              <a:t> using the RT Audio CODEC. First, the perfect network, now on a </a:t>
            </a:r>
            <a:r>
              <a:rPr lang="en-US" baseline="0" dirty="0" err="1" smtClean="0"/>
              <a:t>lossy</a:t>
            </a:r>
            <a:r>
              <a:rPr lang="en-US" baseline="0" dirty="0" smtClean="0"/>
              <a:t> network. It is hard to notice the distortions. You have to trust my honesty that these recordings were done at the same packet loss rate. I had to double check the results a few times to be sure. </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1043" y="2239963"/>
            <a:ext cx="7681913" cy="914400"/>
          </a:xfrm>
        </p:spPr>
        <p:txBody>
          <a:bodyPr>
            <a:noAutofit/>
          </a:bodyPr>
          <a:lstStyle>
            <a:lvl1pPr>
              <a:lnSpc>
                <a:spcPct val="90000"/>
              </a:lnSpc>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731042" y="3154363"/>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pic>
        <p:nvPicPr>
          <p:cNvPr id="4" name="Picture 2" descr="C:\Program Files\Microsoft Resource DVD Artwork\DVD_ART\BoxShots_Logos\MICROSOFT\Microsoft logo and tagline.png"/>
          <p:cNvPicPr>
            <a:picLocks noChangeAspect="1" noChangeArrowheads="1"/>
          </p:cNvPicPr>
          <p:nvPr userDrawn="1"/>
        </p:nvPicPr>
        <p:blipFill>
          <a:blip r:embed="rId3" cstate="screen"/>
          <a:srcRect/>
          <a:stretch>
            <a:fillRect/>
          </a:stretch>
        </p:blipFill>
        <p:spPr bwMode="auto">
          <a:xfrm>
            <a:off x="8001000" y="228600"/>
            <a:ext cx="974952" cy="168121"/>
          </a:xfrm>
          <a:prstGeom prst="rect">
            <a:avLst/>
          </a:prstGeom>
          <a:noFill/>
        </p:spPr>
      </p:pic>
      <p:pic>
        <p:nvPicPr>
          <p:cNvPr id="7" name="Picture 6" descr="UC_Strands_rgb.png"/>
          <p:cNvPicPr>
            <a:picLocks noChangeAspect="1"/>
          </p:cNvPicPr>
          <p:nvPr userDrawn="1"/>
        </p:nvPicPr>
        <p:blipFill>
          <a:blip r:embed="rId4" cstate="screen"/>
          <a:srcRect l="35053"/>
          <a:stretch>
            <a:fillRect/>
          </a:stretch>
        </p:blipFill>
        <p:spPr>
          <a:xfrm>
            <a:off x="0" y="5972054"/>
            <a:ext cx="1905975" cy="978225"/>
          </a:xfrm>
          <a:prstGeom prst="rect">
            <a:avLst/>
          </a:prstGeom>
        </p:spPr>
      </p:pic>
      <p:sp>
        <p:nvSpPr>
          <p:cNvPr id="9" name="TextBox 8"/>
          <p:cNvSpPr txBox="1"/>
          <p:nvPr userDrawn="1"/>
        </p:nvSpPr>
        <p:spPr>
          <a:xfrm>
            <a:off x="1862270" y="6310498"/>
            <a:ext cx="166904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version LOGOS">
    <p:bg bwMode="ltGray">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pic>
        <p:nvPicPr>
          <p:cNvPr id="2" name="Picture 1" descr="UC_Strands_rgb.png"/>
          <p:cNvPicPr>
            <a:picLocks noChangeAspect="1"/>
          </p:cNvPicPr>
          <p:nvPr userDrawn="1"/>
        </p:nvPicPr>
        <p:blipFill>
          <a:blip r:embed="rId3" cstate="screen"/>
          <a:srcRect l="1977"/>
          <a:stretch>
            <a:fillRect/>
          </a:stretch>
        </p:blipFill>
        <p:spPr>
          <a:xfrm>
            <a:off x="0" y="1889435"/>
            <a:ext cx="5715000" cy="1943425"/>
          </a:xfrm>
          <a:prstGeom prst="rect">
            <a:avLst/>
          </a:prstGeom>
        </p:spPr>
      </p:pic>
      <p:pic>
        <p:nvPicPr>
          <p:cNvPr id="9" name="Picture 8" descr="exchange server generic logo.png"/>
          <p:cNvPicPr>
            <a:picLocks noChangeAspect="1"/>
          </p:cNvPicPr>
          <p:nvPr userDrawn="1"/>
        </p:nvPicPr>
        <p:blipFill>
          <a:blip r:embed="rId4"/>
          <a:stretch>
            <a:fillRect/>
          </a:stretch>
        </p:blipFill>
        <p:spPr>
          <a:xfrm>
            <a:off x="2071913" y="5130017"/>
            <a:ext cx="2017776" cy="399027"/>
          </a:xfrm>
          <a:prstGeom prst="rect">
            <a:avLst/>
          </a:prstGeom>
        </p:spPr>
      </p:pic>
      <p:pic>
        <p:nvPicPr>
          <p:cNvPr id="10" name="Picture 9" descr="Office Communications Server 2007 logo.png"/>
          <p:cNvPicPr>
            <a:picLocks noChangeAspect="1"/>
          </p:cNvPicPr>
          <p:nvPr userDrawn="1"/>
        </p:nvPicPr>
        <p:blipFill>
          <a:blip r:embed="rId5" cstate="print"/>
          <a:stretch>
            <a:fillRect/>
          </a:stretch>
        </p:blipFill>
        <p:spPr>
          <a:xfrm>
            <a:off x="1353314" y="4156136"/>
            <a:ext cx="2990084" cy="588458"/>
          </a:xfrm>
          <a:prstGeom prst="rect">
            <a:avLst/>
          </a:prstGeom>
        </p:spPr>
      </p:pic>
      <p:pic>
        <p:nvPicPr>
          <p:cNvPr id="11" name="Picture 10" descr="Office Communicator 2007 logo.png"/>
          <p:cNvPicPr>
            <a:picLocks noChangeAspect="1"/>
          </p:cNvPicPr>
          <p:nvPr userDrawn="1"/>
        </p:nvPicPr>
        <p:blipFill>
          <a:blip r:embed="rId6"/>
          <a:srcRect r="11948"/>
          <a:stretch>
            <a:fillRect/>
          </a:stretch>
        </p:blipFill>
        <p:spPr>
          <a:xfrm>
            <a:off x="4953000" y="4157445"/>
            <a:ext cx="2819400" cy="409425"/>
          </a:xfrm>
          <a:prstGeom prst="rect">
            <a:avLst/>
          </a:prstGeom>
        </p:spPr>
      </p:pic>
      <p:pic>
        <p:nvPicPr>
          <p:cNvPr id="12" name="Picture 11" descr="Office Live Meeting logo.png"/>
          <p:cNvPicPr>
            <a:picLocks noChangeAspect="1"/>
          </p:cNvPicPr>
          <p:nvPr userDrawn="1"/>
        </p:nvPicPr>
        <p:blipFill>
          <a:blip r:embed="rId7"/>
          <a:stretch>
            <a:fillRect/>
          </a:stretch>
        </p:blipFill>
        <p:spPr>
          <a:xfrm>
            <a:off x="4613947" y="5088492"/>
            <a:ext cx="2590796" cy="440552"/>
          </a:xfrm>
          <a:prstGeom prst="rect">
            <a:avLst/>
          </a:prstGeom>
        </p:spPr>
      </p:pic>
      <p:pic>
        <p:nvPicPr>
          <p:cNvPr id="13" name="Picture 2" descr="C:\Program Files\Microsoft Resource DVD Artwork\DVD_ART\BoxShots_Logos\MICROSOFT\Microsoft logo and tagline.png"/>
          <p:cNvPicPr>
            <a:picLocks noChangeAspect="1" noChangeArrowheads="1"/>
          </p:cNvPicPr>
          <p:nvPr userDrawn="1"/>
        </p:nvPicPr>
        <p:blipFill>
          <a:blip r:embed="rId8" cstate="screen"/>
          <a:srcRect/>
          <a:stretch>
            <a:fillRect/>
          </a:stretch>
        </p:blipFill>
        <p:spPr bwMode="auto">
          <a:xfrm>
            <a:off x="8001000" y="228600"/>
            <a:ext cx="974952" cy="168121"/>
          </a:xfrm>
          <a:prstGeom prst="rect">
            <a:avLst/>
          </a:prstGeom>
          <a:noFill/>
        </p:spPr>
      </p:pic>
      <p:sp>
        <p:nvSpPr>
          <p:cNvPr id="14" name="TextBox 13"/>
          <p:cNvSpPr txBox="1"/>
          <p:nvPr userDrawn="1"/>
        </p:nvSpPr>
        <p:spPr>
          <a:xfrm>
            <a:off x="5699760" y="2651760"/>
            <a:ext cx="2707793" cy="461665"/>
          </a:xfrm>
          <a:prstGeom prst="rect">
            <a:avLst/>
          </a:prstGeom>
          <a:noFill/>
        </p:spPr>
        <p:txBody>
          <a:bodyPr wrap="none" rtlCol="0">
            <a:spAutoFit/>
          </a:bodyPr>
          <a:lstStyle/>
          <a:p>
            <a:r>
              <a:rPr lang="en-US" sz="2400" dirty="0" smtClean="0">
                <a:latin typeface="+mn-lt"/>
              </a:rPr>
              <a:t>Unified. Simplified.</a:t>
            </a:r>
            <a:endParaRPr lang="en-US" sz="2400" dirty="0">
              <a:latin typeface="+mn-lt"/>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48825" y="220790"/>
            <a:ext cx="3340525" cy="590927"/>
          </a:xfrm>
          <a:noFill/>
        </p:spPr>
        <p:txBody>
          <a:bodyPr vert="horz" wrap="square" lIns="91436" tIns="45718" rIns="91436" bIns="45718" rtlCol="0">
            <a:spAutoFit/>
          </a:bodyPr>
          <a:lstStyle>
            <a:lvl1pPr marL="0" indent="0" algn="l">
              <a:buFont typeface="Arial" pitchFamily="34" charset="0"/>
              <a:buNone/>
              <a:defRPr lang="en-US" sz="3600" kern="1200" cap="all" dirty="0" smtClean="0">
                <a:solidFill>
                  <a:schemeClr val="bg1"/>
                </a:solidFill>
                <a:effectLst>
                  <a:reflection blurRad="6350" stA="55000" endA="300" endPos="45500" dir="5400000" sy="-100000" algn="bl" rotWithShape="0"/>
                </a:effectLst>
                <a:latin typeface="Arial Narrow" pitchFamily="34" charset="0"/>
                <a:ea typeface="+mn-ea"/>
                <a:cs typeface="+mn-cs"/>
              </a:defRPr>
            </a:lvl1pPr>
          </a:lstStyle>
          <a:p>
            <a:pPr marL="0" marR="0" lvl="0" indent="-384939" algn="l" defTabSz="914327" rtl="0" eaLnBrk="1" fontAlgn="base" latinLnBrk="0" hangingPunct="1">
              <a:lnSpc>
                <a:spcPct val="90000"/>
              </a:lnSpc>
              <a:spcBef>
                <a:spcPct val="20000"/>
              </a:spcBef>
              <a:spcAft>
                <a:spcPct val="0"/>
              </a:spcAft>
              <a:buClrTx/>
              <a:buSzTx/>
              <a:buFontTx/>
              <a:buNone/>
              <a:tabLst/>
              <a:defRPr/>
            </a:pPr>
            <a:r>
              <a:rPr lang="en-US" dirty="0" smtClean="0"/>
              <a:t>SESSION code</a:t>
            </a:r>
          </a:p>
        </p:txBody>
      </p:sp>
      <p:sp>
        <p:nvSpPr>
          <p:cNvPr id="2" name="Title 1"/>
          <p:cNvSpPr>
            <a:spLocks noGrp="1"/>
          </p:cNvSpPr>
          <p:nvPr>
            <p:ph type="ctrTitle" hasCustomPrompt="1"/>
          </p:nvPr>
        </p:nvSpPr>
        <p:spPr>
          <a:xfrm>
            <a:off x="368300" y="2522539"/>
            <a:ext cx="8394699" cy="2324099"/>
          </a:xfrm>
          <a:noFill/>
          <a:ln w="9525">
            <a:noFill/>
            <a:miter lim="800000"/>
            <a:headEnd/>
            <a:tailEnd/>
          </a:ln>
          <a:effectLst/>
        </p:spPr>
        <p:txBody>
          <a:bodyPr vert="horz" wrap="square" lIns="0" tIns="0" rIns="0" bIns="0" numCol="1" rtlCol="0" anchor="ctr"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baseline="0" dirty="0">
                <a:ln w="3175">
                  <a:noFill/>
                </a:ln>
                <a:solidFill>
                  <a:schemeClr val="tx1"/>
                </a:solidFill>
                <a:effectLst/>
                <a:latin typeface="+mj-lt"/>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Session Title</a:t>
            </a:r>
            <a:endParaRPr lang="en-US" dirty="0"/>
          </a:p>
        </p:txBody>
      </p:sp>
      <p:sp>
        <p:nvSpPr>
          <p:cNvPr id="3" name="Subtitle 2"/>
          <p:cNvSpPr>
            <a:spLocks noGrp="1"/>
          </p:cNvSpPr>
          <p:nvPr>
            <p:ph type="subTitle" idx="1" hasCustomPrompt="1"/>
          </p:nvPr>
        </p:nvSpPr>
        <p:spPr bwMode="invGray">
          <a:xfrm>
            <a:off x="1547813" y="4846638"/>
            <a:ext cx="5316626"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Speaker Name</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4038600"/>
            <a:ext cx="7681913" cy="914400"/>
          </a:xfrm>
        </p:spPr>
        <p:txBody>
          <a:bodyPr anchor="t" anchorCtr="0">
            <a:noAutofit/>
          </a:bodyPr>
          <a:lstStyle>
            <a:lvl1pPr algn="l" defTabSz="914363" rtl="0" eaLnBrk="1" latinLnBrk="0" hangingPunct="1">
              <a:lnSpc>
                <a:spcPct val="90000"/>
              </a:lnSpc>
              <a:spcBef>
                <a:spcPct val="0"/>
              </a:spcBef>
              <a:buNone/>
              <a:defRPr lang="en-US" sz="4800" b="0" kern="1200" cap="none" spc="-150" dirty="0">
                <a:ln w="3175">
                  <a:noFill/>
                </a:ln>
                <a:solidFill>
                  <a:schemeClr val="tx1"/>
                </a:solidFill>
                <a:effectLst/>
                <a:latin typeface="Segoe" pitchFamily="34" charset="0"/>
                <a:ea typeface="+mn-ea"/>
                <a:cs typeface="Arial"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50" y="4953000"/>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5860140" y="2481942"/>
            <a:ext cx="2902860" cy="9277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0"/>
              </a:spcBef>
              <a:buFont typeface="Arial" pitchFamily="34" charset="0"/>
              <a:buNone/>
              <a:defRPr lang="en-US" sz="5400" b="0" kern="1200" cap="none" spc="-150" dirty="0" smtClean="0">
                <a:ln w="3175">
                  <a:noFill/>
                </a:ln>
                <a:solidFill>
                  <a:schemeClr val="tx1"/>
                </a:solidFill>
                <a:effectLst/>
                <a:latin typeface="Segoe" pitchFamily="34" charset="0"/>
                <a:ea typeface="+mn-ea"/>
                <a:cs typeface="Arial" charset="0"/>
              </a:defRPr>
            </a:lvl1pPr>
          </a:lstStyle>
          <a:p>
            <a:pPr lvl="0"/>
            <a:r>
              <a:rPr lang="en-US" dirty="0" smtClean="0"/>
              <a:t>click to…</a:t>
            </a:r>
          </a:p>
        </p:txBody>
      </p:sp>
      <p:pic>
        <p:nvPicPr>
          <p:cNvPr id="5" name="Picture 2" descr="C:\Program Files\Microsoft Resource DVD Artwork\DVD_ART\BoxShots_Logos\MICROSOFT\Microsoft logo and tagline.png"/>
          <p:cNvPicPr>
            <a:picLocks noChangeAspect="1" noChangeArrowheads="1"/>
          </p:cNvPicPr>
          <p:nvPr userDrawn="1"/>
        </p:nvPicPr>
        <p:blipFill>
          <a:blip r:embed="rId3" cstate="screen"/>
          <a:srcRect/>
          <a:stretch>
            <a:fillRect/>
          </a:stretch>
        </p:blipFill>
        <p:spPr bwMode="auto">
          <a:xfrm>
            <a:off x="8001000" y="228600"/>
            <a:ext cx="974952" cy="168121"/>
          </a:xfrm>
          <a:prstGeom prst="rect">
            <a:avLst/>
          </a:prstGeom>
          <a:noFill/>
        </p:spPr>
      </p:pic>
      <p:pic>
        <p:nvPicPr>
          <p:cNvPr id="9" name="Picture 8" descr="UC_Strands_rgb.png"/>
          <p:cNvPicPr>
            <a:picLocks noChangeAspect="1"/>
          </p:cNvPicPr>
          <p:nvPr userDrawn="1"/>
        </p:nvPicPr>
        <p:blipFill>
          <a:blip r:embed="rId4" cstate="screen"/>
          <a:srcRect l="1977"/>
          <a:stretch>
            <a:fillRect/>
          </a:stretch>
        </p:blipFill>
        <p:spPr>
          <a:xfrm>
            <a:off x="0" y="1889435"/>
            <a:ext cx="5715000" cy="1943425"/>
          </a:xfrm>
          <a:prstGeom prst="rect">
            <a:avLst/>
          </a:prstGeom>
        </p:spPr>
      </p:pic>
      <p:sp>
        <p:nvSpPr>
          <p:cNvPr id="10" name="TextBox 9"/>
          <p:cNvSpPr txBox="1"/>
          <p:nvPr userDrawn="1"/>
        </p:nvSpPr>
        <p:spPr>
          <a:xfrm>
            <a:off x="6898387" y="6355080"/>
            <a:ext cx="1864613" cy="338554"/>
          </a:xfrm>
          <a:prstGeom prst="rect">
            <a:avLst/>
          </a:prstGeom>
          <a:noFill/>
        </p:spPr>
        <p:txBody>
          <a:bodyPr wrap="none" rtlCol="0">
            <a:spAutoFit/>
          </a:bodyPr>
          <a:lstStyle/>
          <a:p>
            <a:pPr algn="r"/>
            <a:r>
              <a:rPr lang="en-US" sz="1600" dirty="0" smtClean="0">
                <a:latin typeface="+mn-lt"/>
              </a:rPr>
              <a:t>Unified.</a:t>
            </a:r>
            <a:r>
              <a:rPr lang="en-US" sz="1600" baseline="0" dirty="0" smtClean="0">
                <a:latin typeface="+mn-lt"/>
              </a:rPr>
              <a:t> Simplified.</a:t>
            </a:r>
            <a:endParaRPr lang="en-US" sz="1600" dirty="0">
              <a:latin typeface="+mn-lt"/>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524000"/>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7" name="Picture 6"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8" name="TextBox 7"/>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524000"/>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6" name="Picture 5"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7" name="TextBox 6"/>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524000"/>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524000"/>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7" name="Picture 6"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8" name="TextBox 7"/>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5240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80999" y="2287322"/>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0" y="15240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1045" y="2287322"/>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9" name="Picture 8"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10" name="TextBox 9"/>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4"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6" name="Picture 5"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7" name="TextBox 6"/>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4" name="Picture 3"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5" name="TextBox 4"/>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pic>
        <p:nvPicPr>
          <p:cNvPr id="2" name="Picture 1" descr="UC_Strands_rgb.png"/>
          <p:cNvPicPr>
            <a:picLocks noChangeAspect="1"/>
          </p:cNvPicPr>
          <p:nvPr userDrawn="1"/>
        </p:nvPicPr>
        <p:blipFill>
          <a:blip r:embed="rId3" cstate="screen"/>
          <a:srcRect l="1977"/>
          <a:stretch>
            <a:fillRect/>
          </a:stretch>
        </p:blipFill>
        <p:spPr>
          <a:xfrm>
            <a:off x="0" y="1889435"/>
            <a:ext cx="5715000" cy="1943425"/>
          </a:xfrm>
          <a:prstGeom prst="rect">
            <a:avLst/>
          </a:prstGeom>
        </p:spPr>
      </p:pic>
      <p:sp>
        <p:nvSpPr>
          <p:cNvPr id="3" name="TextBox 2"/>
          <p:cNvSpPr txBox="1"/>
          <p:nvPr userDrawn="1"/>
        </p:nvSpPr>
        <p:spPr>
          <a:xfrm>
            <a:off x="5699760" y="2651760"/>
            <a:ext cx="2707793" cy="461665"/>
          </a:xfrm>
          <a:prstGeom prst="rect">
            <a:avLst/>
          </a:prstGeom>
          <a:noFill/>
        </p:spPr>
        <p:txBody>
          <a:bodyPr wrap="none" rtlCol="0">
            <a:spAutoFit/>
          </a:bodyPr>
          <a:lstStyle/>
          <a:p>
            <a:r>
              <a:rPr lang="en-US" sz="2400" dirty="0" smtClean="0">
                <a:latin typeface="+mn-lt"/>
              </a:rPr>
              <a:t>Unified. Simplified.</a:t>
            </a:r>
            <a:endParaRPr lang="en-US" sz="2400" dirty="0">
              <a:latin typeface="+mn-lt"/>
            </a:endParaRPr>
          </a:p>
        </p:txBody>
      </p:sp>
      <p:pic>
        <p:nvPicPr>
          <p:cNvPr id="1026" name="Picture 2" descr="C:\Program Files\Microsoft Resource DVD Artwork\DVD_ART\BoxShots_Logos\MICROSOFT\Microsoft logo and tagline.png"/>
          <p:cNvPicPr>
            <a:picLocks noChangeAspect="1" noChangeArrowheads="1"/>
          </p:cNvPicPr>
          <p:nvPr userDrawn="1"/>
        </p:nvPicPr>
        <p:blipFill>
          <a:blip r:embed="rId4" cstate="screen"/>
          <a:srcRect/>
          <a:stretch>
            <a:fillRect/>
          </a:stretch>
        </p:blipFill>
        <p:spPr bwMode="auto">
          <a:xfrm>
            <a:off x="8001000" y="228600"/>
            <a:ext cx="974952" cy="168121"/>
          </a:xfrm>
          <a:prstGeom prst="rect">
            <a:avLst/>
          </a:prstGeom>
          <a:noFill/>
        </p:spPr>
      </p:pic>
      <p:sp>
        <p:nvSpPr>
          <p:cNvPr id="6" name="TextBox 5"/>
          <p:cNvSpPr txBox="1"/>
          <p:nvPr userDrawn="1"/>
        </p:nvSpPr>
        <p:spPr>
          <a:xfrm>
            <a:off x="5170350" y="6355080"/>
            <a:ext cx="3592650" cy="338554"/>
          </a:xfrm>
          <a:prstGeom prst="rect">
            <a:avLst/>
          </a:prstGeom>
          <a:noFill/>
        </p:spPr>
        <p:txBody>
          <a:bodyPr wrap="none" rtlCol="0">
            <a:spAutoFit/>
          </a:bodyPr>
          <a:lstStyle/>
          <a:p>
            <a:pPr algn="r"/>
            <a:r>
              <a:rPr lang="en-US" sz="1600" dirty="0" smtClean="0">
                <a:latin typeface="+mn-lt"/>
              </a:rPr>
              <a:t>Unified</a:t>
            </a:r>
            <a:r>
              <a:rPr lang="en-US" sz="1600" baseline="0" dirty="0" smtClean="0">
                <a:latin typeface="+mn-lt"/>
              </a:rPr>
              <a:t> Communications Launch 2007</a:t>
            </a:r>
            <a:endParaRPr lang="en-US" sz="1600" dirty="0">
              <a:latin typeface="+mn-lt"/>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screen"/>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81000"/>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524000"/>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solidFill>
            <a:schemeClr val="tx1"/>
          </a:solidFill>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SzPct val="80000"/>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SzPct val="80000"/>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SzPct val="80000"/>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audio" Target="../media/audio3.wav"/><Relationship Id="rId7" Type="http://schemas.openxmlformats.org/officeDocument/2006/relationships/audio" Target="../media/audio7.wav"/><Relationship Id="rId12" Type="http://schemas.openxmlformats.org/officeDocument/2006/relationships/image" Target="../media/image16.png"/><Relationship Id="rId2" Type="http://schemas.openxmlformats.org/officeDocument/2006/relationships/audio" Target="../media/audio2.wav"/><Relationship Id="rId1" Type="http://schemas.openxmlformats.org/officeDocument/2006/relationships/audio" Target="../media/audio1.wav"/><Relationship Id="rId6" Type="http://schemas.openxmlformats.org/officeDocument/2006/relationships/audio" Target="../media/audio6.wav"/><Relationship Id="rId11" Type="http://schemas.openxmlformats.org/officeDocument/2006/relationships/image" Target="../media/image15.png"/><Relationship Id="rId5" Type="http://schemas.openxmlformats.org/officeDocument/2006/relationships/audio" Target="../media/audio5.wav"/><Relationship Id="rId10" Type="http://schemas.openxmlformats.org/officeDocument/2006/relationships/image" Target="../media/image14.png"/><Relationship Id="rId4" Type="http://schemas.openxmlformats.org/officeDocument/2006/relationships/audio" Target="../media/audio4.wav"/><Relationship Id="rId9"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9.wmf"/><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microsoft.com/downloads/details.aspx?familyid=05625af1-3444-4e67-9557-3fd5af9ae8d1&amp;displaylang=en"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hyperlink" Target="http://www.psytechnics.com/page.php?id=060307&amp;section=newsandevents/pressreleases/2007" TargetMode="External"/><Relationship Id="rId4" Type="http://schemas.openxmlformats.org/officeDocument/2006/relationships/hyperlink" Target="http://technet.microsoft.com/"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hyperlink" Target="http://www.runzheimer.com/web/all/news.2006.06.01.aspx"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3421" y="1218043"/>
            <a:ext cx="6520070" cy="830997"/>
          </a:xfrm>
          <a:prstGeom prst="rect">
            <a:avLst/>
          </a:prstGeom>
        </p:spPr>
        <p:txBody>
          <a:bodyPr wrap="square">
            <a:spAutoFit/>
          </a:bodyPr>
          <a:lstStyle/>
          <a:p>
            <a:pPr algn="ctr"/>
            <a:r>
              <a:rPr lang="en-US" sz="2400" dirty="0" smtClean="0"/>
              <a:t>“The ripe taste of cheese improves with age. </a:t>
            </a:r>
          </a:p>
          <a:p>
            <a:pPr algn="ctr"/>
            <a:r>
              <a:rPr lang="en-US" sz="2400" dirty="0" smtClean="0"/>
              <a:t>Act on these orders with great speed. “</a:t>
            </a:r>
            <a:endParaRPr lang="en-US" sz="2400" dirty="0"/>
          </a:p>
        </p:txBody>
      </p:sp>
      <p:pic>
        <p:nvPicPr>
          <p:cNvPr id="3" name="CLIP - uncompressed.wav">
            <a:hlinkClick r:id="" action="ppaction://media"/>
          </p:cNvPr>
          <p:cNvPicPr>
            <a:picLocks noRot="1" noChangeAspect="1"/>
          </p:cNvPicPr>
          <p:nvPr>
            <a:wavAudioFile r:embed="rId1" name="CLIP - uncompressed.wav"/>
          </p:nvPr>
        </p:nvPicPr>
        <p:blipFill>
          <a:blip r:embed="rId10"/>
          <a:stretch>
            <a:fillRect/>
          </a:stretch>
        </p:blipFill>
        <p:spPr>
          <a:xfrm>
            <a:off x="7469413" y="1447791"/>
            <a:ext cx="457200" cy="399204"/>
          </a:xfrm>
          <a:prstGeom prst="rect">
            <a:avLst/>
          </a:prstGeom>
        </p:spPr>
      </p:pic>
      <p:graphicFrame>
        <p:nvGraphicFramePr>
          <p:cNvPr id="5" name="Table 4"/>
          <p:cNvGraphicFramePr>
            <a:graphicFrameLocks noGrp="1"/>
          </p:cNvGraphicFramePr>
          <p:nvPr/>
        </p:nvGraphicFramePr>
        <p:xfrm>
          <a:off x="1364974" y="2768595"/>
          <a:ext cx="6427305" cy="2291080"/>
        </p:xfrm>
        <a:graphic>
          <a:graphicData uri="http://schemas.openxmlformats.org/drawingml/2006/table">
            <a:tbl>
              <a:tblPr firstRow="1" bandRow="1">
                <a:tableStyleId>{5C22544A-7EE6-4342-B048-85BDC9FD1C3A}</a:tableStyleId>
              </a:tblPr>
              <a:tblGrid>
                <a:gridCol w="1921434"/>
                <a:gridCol w="2136618"/>
                <a:gridCol w="2369253"/>
              </a:tblGrid>
              <a:tr h="370840">
                <a:tc>
                  <a:txBody>
                    <a:bodyPr/>
                    <a:lstStyle/>
                    <a:p>
                      <a:r>
                        <a:rPr lang="en-US" dirty="0" smtClean="0"/>
                        <a:t>Device</a:t>
                      </a:r>
                      <a:endParaRPr lang="en-US" dirty="0"/>
                    </a:p>
                  </a:txBody>
                  <a:tcPr/>
                </a:tc>
                <a:tc>
                  <a:txBody>
                    <a:bodyPr/>
                    <a:lstStyle/>
                    <a:p>
                      <a:r>
                        <a:rPr lang="en-US" dirty="0" smtClean="0"/>
                        <a:t>Perfect Network</a:t>
                      </a:r>
                      <a:endParaRPr lang="en-US" dirty="0"/>
                    </a:p>
                  </a:txBody>
                  <a:tcPr/>
                </a:tc>
                <a:tc>
                  <a:txBody>
                    <a:bodyPr/>
                    <a:lstStyle/>
                    <a:p>
                      <a:r>
                        <a:rPr lang="en-US" dirty="0" smtClean="0"/>
                        <a:t>With</a:t>
                      </a:r>
                      <a:r>
                        <a:rPr lang="en-US" baseline="0" dirty="0" smtClean="0"/>
                        <a:t> Network Loss</a:t>
                      </a:r>
                      <a:endParaRPr lang="en-US" dirty="0"/>
                    </a:p>
                  </a:txBody>
                  <a:tcPr/>
                </a:tc>
              </a:tr>
              <a:tr h="370840">
                <a:tc>
                  <a:txBody>
                    <a:bodyPr/>
                    <a:lstStyle/>
                    <a:p>
                      <a:r>
                        <a:rPr lang="en-US" dirty="0" smtClean="0"/>
                        <a:t>IP</a:t>
                      </a:r>
                      <a:r>
                        <a:rPr lang="en-US" baseline="0" dirty="0" smtClean="0"/>
                        <a:t> Phone G.711</a:t>
                      </a:r>
                      <a:endParaRPr lang="en-US" dirty="0"/>
                    </a:p>
                  </a:txBody>
                  <a:tcPr anchor="ctr"/>
                </a:tc>
                <a:tc>
                  <a:txBody>
                    <a:bodyPr/>
                    <a:lstStyle/>
                    <a:p>
                      <a:r>
                        <a:rPr lang="en-US" dirty="0" smtClean="0"/>
                        <a:t/>
                      </a:r>
                      <a:br>
                        <a:rPr lang="en-US" dirty="0" smtClean="0"/>
                      </a:br>
                      <a:endParaRPr lang="en-US" dirty="0"/>
                    </a:p>
                  </a:txBody>
                  <a:tcPr/>
                </a:tc>
                <a:tc>
                  <a:txBody>
                    <a:bodyPr/>
                    <a:lstStyle/>
                    <a:p>
                      <a:endParaRPr lang="en-US" dirty="0"/>
                    </a:p>
                  </a:txBody>
                  <a:tcPr/>
                </a:tc>
              </a:tr>
              <a:tr h="370840">
                <a:tc>
                  <a:txBody>
                    <a:bodyPr/>
                    <a:lstStyle/>
                    <a:p>
                      <a:r>
                        <a:rPr lang="en-US" dirty="0" smtClean="0"/>
                        <a:t>IP</a:t>
                      </a:r>
                      <a:r>
                        <a:rPr lang="en-US" baseline="0" dirty="0" smtClean="0"/>
                        <a:t> Phone G.729</a:t>
                      </a:r>
                      <a:endParaRPr lang="en-US" dirty="0"/>
                    </a:p>
                  </a:txBody>
                  <a:tcPr anchor="ctr"/>
                </a:tc>
                <a:tc>
                  <a:txBody>
                    <a:bodyPr/>
                    <a:lstStyle/>
                    <a:p>
                      <a:r>
                        <a:rPr lang="en-US" dirty="0" smtClean="0"/>
                        <a:t/>
                      </a:r>
                      <a:br>
                        <a:rPr lang="en-US" dirty="0" smtClean="0"/>
                      </a:br>
                      <a:endParaRPr lang="en-US" dirty="0"/>
                    </a:p>
                  </a:txBody>
                  <a:tcPr/>
                </a:tc>
                <a:tc>
                  <a:txBody>
                    <a:bodyPr/>
                    <a:lstStyle/>
                    <a:p>
                      <a:endParaRPr lang="en-US" dirty="0"/>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Communicator RT Audio</a:t>
                      </a:r>
                    </a:p>
                  </a:txBody>
                  <a:tcPr anchor="ctr"/>
                </a:tc>
                <a:tc>
                  <a:txBody>
                    <a:bodyPr/>
                    <a:lstStyle/>
                    <a:p>
                      <a:r>
                        <a:rPr lang="en-US" dirty="0" smtClean="0"/>
                        <a:t/>
                      </a:r>
                      <a:br>
                        <a:rPr lang="en-US" dirty="0" smtClean="0"/>
                      </a:br>
                      <a:endParaRPr lang="en-US" dirty="0"/>
                    </a:p>
                  </a:txBody>
                  <a:tcPr/>
                </a:tc>
                <a:tc>
                  <a:txBody>
                    <a:bodyPr/>
                    <a:lstStyle/>
                    <a:p>
                      <a:endParaRPr lang="en-US" dirty="0"/>
                    </a:p>
                  </a:txBody>
                  <a:tcPr/>
                </a:tc>
              </a:tr>
            </a:tbl>
          </a:graphicData>
        </a:graphic>
      </p:graphicFrame>
      <p:pic>
        <p:nvPicPr>
          <p:cNvPr id="6" name="CLIP - g711_no_loss.wav">
            <a:hlinkClick r:id="" action="ppaction://media"/>
          </p:cNvPr>
          <p:cNvPicPr>
            <a:picLocks noRot="1" noChangeAspect="1"/>
          </p:cNvPicPr>
          <p:nvPr>
            <a:wavAudioFile r:embed="rId2" name="CLIP - g711_no_loss.wav"/>
          </p:nvPr>
        </p:nvPicPr>
        <p:blipFill>
          <a:blip r:embed="rId11"/>
          <a:stretch>
            <a:fillRect/>
          </a:stretch>
        </p:blipFill>
        <p:spPr>
          <a:xfrm>
            <a:off x="3853071" y="3236838"/>
            <a:ext cx="457200" cy="457200"/>
          </a:xfrm>
          <a:prstGeom prst="rect">
            <a:avLst/>
          </a:prstGeom>
        </p:spPr>
      </p:pic>
      <p:pic>
        <p:nvPicPr>
          <p:cNvPr id="7" name="CLIP - g729_no_loss.wav">
            <a:hlinkClick r:id="" action="ppaction://media"/>
          </p:cNvPr>
          <p:cNvPicPr>
            <a:picLocks noRot="1" noChangeAspect="1"/>
          </p:cNvPicPr>
          <p:nvPr>
            <a:wavAudioFile r:embed="rId3" name="CLIP - g729_no_loss.wav"/>
          </p:nvPr>
        </p:nvPicPr>
        <p:blipFill>
          <a:blip r:embed="rId12"/>
          <a:stretch>
            <a:fillRect/>
          </a:stretch>
        </p:blipFill>
        <p:spPr>
          <a:xfrm>
            <a:off x="3853071" y="3892820"/>
            <a:ext cx="457200" cy="457200"/>
          </a:xfrm>
          <a:prstGeom prst="rect">
            <a:avLst/>
          </a:prstGeom>
        </p:spPr>
      </p:pic>
      <p:pic>
        <p:nvPicPr>
          <p:cNvPr id="9" name="CLIP - RTAudio_NB_no_loss.wav">
            <a:hlinkClick r:id="" action="ppaction://media"/>
          </p:cNvPr>
          <p:cNvPicPr>
            <a:picLocks noRot="1" noChangeAspect="1"/>
          </p:cNvPicPr>
          <p:nvPr>
            <a:wavAudioFile r:embed="rId4" name="CLIP - RTAudio_NB_no_loss.wav"/>
          </p:nvPr>
        </p:nvPicPr>
        <p:blipFill>
          <a:blip r:embed="rId12"/>
          <a:stretch>
            <a:fillRect/>
          </a:stretch>
        </p:blipFill>
        <p:spPr>
          <a:xfrm>
            <a:off x="3853071" y="4548803"/>
            <a:ext cx="457200" cy="457200"/>
          </a:xfrm>
          <a:prstGeom prst="rect">
            <a:avLst/>
          </a:prstGeom>
        </p:spPr>
      </p:pic>
      <p:pic>
        <p:nvPicPr>
          <p:cNvPr id="10" name="CLIP - g711_10_loss.wav">
            <a:hlinkClick r:id="" action="ppaction://media"/>
          </p:cNvPr>
          <p:cNvPicPr>
            <a:picLocks noRot="1" noChangeAspect="1"/>
          </p:cNvPicPr>
          <p:nvPr>
            <a:wavAudioFile r:embed="rId5" name="CLIP - g711_10_loss.wav"/>
          </p:nvPr>
        </p:nvPicPr>
        <p:blipFill>
          <a:blip r:embed="rId12"/>
          <a:stretch>
            <a:fillRect/>
          </a:stretch>
        </p:blipFill>
        <p:spPr>
          <a:xfrm>
            <a:off x="6407427" y="3256716"/>
            <a:ext cx="457200" cy="457200"/>
          </a:xfrm>
          <a:prstGeom prst="rect">
            <a:avLst/>
          </a:prstGeom>
        </p:spPr>
      </p:pic>
      <p:pic>
        <p:nvPicPr>
          <p:cNvPr id="11" name="CLIP - g729_10_loss.wav">
            <a:hlinkClick r:id="" action="ppaction://media"/>
          </p:cNvPr>
          <p:cNvPicPr>
            <a:picLocks noRot="1" noChangeAspect="1"/>
          </p:cNvPicPr>
          <p:nvPr>
            <a:wavAudioFile r:embed="rId6" name="CLIP - g729_10_loss.wav"/>
          </p:nvPr>
        </p:nvPicPr>
        <p:blipFill>
          <a:blip r:embed="rId12"/>
          <a:stretch>
            <a:fillRect/>
          </a:stretch>
        </p:blipFill>
        <p:spPr>
          <a:xfrm>
            <a:off x="6407428" y="3902759"/>
            <a:ext cx="457200" cy="457200"/>
          </a:xfrm>
          <a:prstGeom prst="rect">
            <a:avLst/>
          </a:prstGeom>
        </p:spPr>
      </p:pic>
      <p:pic>
        <p:nvPicPr>
          <p:cNvPr id="12" name="CLIP - RTAudio_NB_10_loss.wav">
            <a:hlinkClick r:id="" action="ppaction://media"/>
          </p:cNvPr>
          <p:cNvPicPr>
            <a:picLocks noRot="1" noChangeAspect="1"/>
          </p:cNvPicPr>
          <p:nvPr>
            <a:wavAudioFile r:embed="rId7" name="CLIP - RTAudio_NB_10_loss.wav"/>
          </p:nvPr>
        </p:nvPicPr>
        <p:blipFill>
          <a:blip r:embed="rId12"/>
          <a:stretch>
            <a:fillRect/>
          </a:stretch>
        </p:blipFill>
        <p:spPr>
          <a:xfrm>
            <a:off x="6407428" y="4538865"/>
            <a:ext cx="457200" cy="457200"/>
          </a:xfrm>
          <a:prstGeom prst="rect">
            <a:avLst/>
          </a:prstGeom>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890"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8137" fill="hold"/>
                                        <p:tgtEl>
                                          <p:spTgt spid="3"/>
                                        </p:tgtEl>
                                      </p:cBhvr>
                                    </p:cmd>
                                  </p:childTnLst>
                                </p:cTn>
                              </p:par>
                            </p:childTnLst>
                          </p:cTn>
                        </p:par>
                      </p:childTnLst>
                    </p:cTn>
                  </p:par>
                </p:childTnLst>
              </p:cTn>
              <p:nextCondLst>
                <p:cond evt="onClick" delay="0">
                  <p:tgtEl>
                    <p:spTgt spid="3"/>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8300" fill="hold"/>
                                        <p:tgtEl>
                                          <p:spTgt spid="7"/>
                                        </p:tgtEl>
                                      </p:cBhvr>
                                    </p:cmd>
                                  </p:childTnLst>
                                </p:cTn>
                              </p:par>
                            </p:childTnLst>
                          </p:cTn>
                        </p:par>
                      </p:childTnLst>
                    </p:cTn>
                  </p:par>
                </p:childTnLst>
              </p:cTn>
              <p:nextCondLst>
                <p:cond evt="onClick" delay="0">
                  <p:tgtEl>
                    <p:spTgt spid="7"/>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8796" fill="hold"/>
                                        <p:tgtEl>
                                          <p:spTgt spid="9"/>
                                        </p:tgtEl>
                                      </p:cBhvr>
                                    </p:cmd>
                                  </p:childTnLst>
                                </p:cTn>
                              </p:par>
                            </p:childTnLst>
                          </p:cTn>
                        </p:par>
                      </p:childTnLst>
                    </p:cTn>
                  </p:par>
                </p:childTnLst>
              </p:cTn>
              <p:nextCondLst>
                <p:cond evt="onClick" delay="0">
                  <p:tgtEl>
                    <p:spTgt spid="9"/>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8100" fill="hold"/>
                                        <p:tgtEl>
                                          <p:spTgt spid="10"/>
                                        </p:tgtEl>
                                      </p:cBhvr>
                                    </p:cmd>
                                  </p:childTnLst>
                                </p:cTn>
                              </p:par>
                            </p:childTnLst>
                          </p:cTn>
                        </p:par>
                      </p:childTnLst>
                    </p:cTn>
                  </p:par>
                </p:childTnLst>
              </p:cTn>
              <p:nextCondLst>
                <p:cond evt="onClick" delay="0">
                  <p:tgtEl>
                    <p:spTgt spid="10"/>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8163" fill="hold"/>
                                        <p:tgtEl>
                                          <p:spTgt spid="11"/>
                                        </p:tgtEl>
                                      </p:cBhvr>
                                    </p:cmd>
                                  </p:childTnLst>
                                </p:cTn>
                              </p:par>
                            </p:childTnLst>
                          </p:cTn>
                        </p:par>
                      </p:childTnLst>
                    </p:cTn>
                  </p:par>
                </p:childTnLst>
              </p:cTn>
              <p:nextCondLst>
                <p:cond evt="onClick" delay="0">
                  <p:tgtEl>
                    <p:spTgt spid="11"/>
                  </p:tgtEl>
                </p:cond>
              </p:nextCondLst>
            </p:seq>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8496" fill="hold"/>
                                        <p:tgtEl>
                                          <p:spTgt spid="12"/>
                                        </p:tgtEl>
                                      </p:cBhvr>
                                    </p:cmd>
                                  </p:childTnLst>
                                </p:cTn>
                              </p:par>
                            </p:childTnLst>
                          </p:cTn>
                        </p:par>
                      </p:childTnLst>
                    </p:cTn>
                  </p:par>
                </p:childTnLst>
              </p:cTn>
              <p:nextCondLst>
                <p:cond evt="onClick" delay="0">
                  <p:tgtEl>
                    <p:spTgt spid="12"/>
                  </p:tgtEl>
                </p:cond>
              </p:nextCondLst>
            </p:seq>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368300" y="1877970"/>
            <a:ext cx="3931920" cy="1737360"/>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77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buClr>
                <a:srgbClr val="FFCC00"/>
              </a:buClr>
              <a:defRPr/>
            </a:pPr>
            <a:r>
              <a:rPr lang="en-US" altLang="zh-CN" dirty="0" smtClean="0">
                <a:solidFill>
                  <a:schemeClr val="tx1"/>
                </a:solidFill>
                <a:latin typeface="Segoe" pitchFamily="34" charset="0"/>
              </a:rPr>
              <a:t>Traditional approach of QoS/CAC is complex and difficult to manage</a:t>
            </a:r>
          </a:p>
        </p:txBody>
      </p:sp>
      <p:sp>
        <p:nvSpPr>
          <p:cNvPr id="11" name="Rounded Rectangle 10"/>
          <p:cNvSpPr/>
          <p:nvPr/>
        </p:nvSpPr>
        <p:spPr bwMode="auto">
          <a:xfrm>
            <a:off x="4485826" y="2487795"/>
            <a:ext cx="4161024" cy="1737360"/>
          </a:xfrm>
          <a:prstGeom prst="round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77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225425" indent="-225425" fontAlgn="base">
              <a:spcBef>
                <a:spcPts val="200"/>
              </a:spcBef>
              <a:spcAft>
                <a:spcPts val="200"/>
              </a:spcAft>
              <a:buClr>
                <a:schemeClr val="folHlink"/>
              </a:buClr>
              <a:buSzPct val="80000"/>
              <a:buBlip>
                <a:blip r:embed="rId3"/>
              </a:buBlip>
              <a:defRPr/>
            </a:pPr>
            <a:r>
              <a:rPr lang="en-US" altLang="zh-CN" sz="1600" dirty="0" smtClean="0">
                <a:solidFill>
                  <a:schemeClr val="tx1"/>
                </a:solidFill>
              </a:rPr>
              <a:t>Admins may not control whole network</a:t>
            </a:r>
          </a:p>
          <a:p>
            <a:pPr marL="225425" indent="-225425" fontAlgn="base">
              <a:spcBef>
                <a:spcPts val="200"/>
              </a:spcBef>
              <a:spcAft>
                <a:spcPts val="200"/>
              </a:spcAft>
              <a:buClr>
                <a:schemeClr val="folHlink"/>
              </a:buClr>
              <a:buSzPct val="80000"/>
              <a:buBlip>
                <a:blip r:embed="rId3"/>
              </a:buBlip>
              <a:defRPr/>
            </a:pPr>
            <a:r>
              <a:rPr lang="en-US" altLang="zh-CN" sz="1600" dirty="0" smtClean="0">
                <a:solidFill>
                  <a:schemeClr val="tx1"/>
                </a:solidFill>
              </a:rPr>
              <a:t>Users are increasingly mobile</a:t>
            </a:r>
          </a:p>
        </p:txBody>
      </p:sp>
      <p:sp>
        <p:nvSpPr>
          <p:cNvPr id="12" name="Rounded Rectangle 11"/>
          <p:cNvSpPr/>
          <p:nvPr/>
        </p:nvSpPr>
        <p:spPr bwMode="auto">
          <a:xfrm>
            <a:off x="1207363" y="4486889"/>
            <a:ext cx="6859224" cy="1737360"/>
          </a:xfrm>
          <a:prstGeom prst="roundRect">
            <a:avLst/>
          </a:prstGeom>
          <a:gradFill flip="none" rotWithShape="1">
            <a:gsLst>
              <a:gs pos="0">
                <a:schemeClr val="bg1">
                  <a:lumMod val="50000"/>
                  <a:alpha val="0"/>
                </a:schemeClr>
              </a:gs>
              <a:gs pos="42000">
                <a:schemeClr val="accent5">
                  <a:lumMod val="40000"/>
                  <a:lumOff val="60000"/>
                </a:schemeClr>
              </a:gs>
              <a:gs pos="75000">
                <a:schemeClr val="accent5"/>
              </a:gs>
              <a:gs pos="85000">
                <a:schemeClr val="accent5">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rgbClr val="C00000">
                <a:alpha val="76000"/>
              </a:srgb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225425" indent="-225425" fontAlgn="base">
              <a:lnSpc>
                <a:spcPct val="90000"/>
              </a:lnSpc>
              <a:spcBef>
                <a:spcPct val="20000"/>
              </a:spcBef>
              <a:spcAft>
                <a:spcPct val="0"/>
              </a:spcAft>
              <a:buClr>
                <a:schemeClr val="folHlink"/>
              </a:buClr>
              <a:buSzPct val="80000"/>
              <a:buBlip>
                <a:blip r:embed="rId3"/>
              </a:buBlip>
              <a:defRPr/>
            </a:pPr>
            <a:r>
              <a:rPr lang="en-US" altLang="zh-CN" dirty="0" smtClean="0">
                <a:solidFill>
                  <a:schemeClr val="tx1"/>
                </a:solidFill>
              </a:rPr>
              <a:t>Most common source of user dissatisfaction is Voice Quality</a:t>
            </a:r>
          </a:p>
          <a:p>
            <a:pPr marL="233363" indent="-233363" fontAlgn="base">
              <a:lnSpc>
                <a:spcPct val="90000"/>
              </a:lnSpc>
              <a:spcBef>
                <a:spcPct val="20000"/>
              </a:spcBef>
              <a:spcAft>
                <a:spcPct val="0"/>
              </a:spcAft>
              <a:buClr>
                <a:schemeClr val="folHlink"/>
              </a:buClr>
              <a:buSzPct val="80000"/>
              <a:buBlip>
                <a:blip r:embed="rId3"/>
              </a:buBlip>
              <a:defRPr/>
            </a:pPr>
            <a:r>
              <a:rPr lang="en-US" altLang="zh-CN" dirty="0" smtClean="0">
                <a:solidFill>
                  <a:schemeClr val="tx1"/>
                </a:solidFill>
              </a:rPr>
              <a:t>Many factors affect voice quality</a:t>
            </a:r>
          </a:p>
        </p:txBody>
      </p:sp>
      <p:sp>
        <p:nvSpPr>
          <p:cNvPr id="14" name="TextBox 13"/>
          <p:cNvSpPr txBox="1"/>
          <p:nvPr/>
        </p:nvSpPr>
        <p:spPr>
          <a:xfrm>
            <a:off x="1048871" y="1201340"/>
            <a:ext cx="2658606" cy="630928"/>
          </a:xfrm>
          <a:prstGeom prst="rect">
            <a:avLst/>
          </a:prstGeom>
          <a:noFill/>
        </p:spPr>
        <p:txBody>
          <a:bodyPr wrap="square" lIns="76188" tIns="38093" rIns="76188" bIns="38093" rtlCol="0">
            <a:spAutoFit/>
          </a:bodyPr>
          <a:lstStyle/>
          <a:p>
            <a:pPr algn="ctr"/>
            <a:r>
              <a:rPr lang="en-US" sz="3600" dirty="0" smtClean="0">
                <a:latin typeface="+mj-lt"/>
              </a:rPr>
              <a:t>Complexity</a:t>
            </a:r>
            <a:endParaRPr lang="en-US" sz="3600" dirty="0">
              <a:latin typeface="+mj-lt"/>
            </a:endParaRPr>
          </a:p>
        </p:txBody>
      </p:sp>
      <p:sp>
        <p:nvSpPr>
          <p:cNvPr id="16" name="TextBox 15"/>
          <p:cNvSpPr txBox="1"/>
          <p:nvPr/>
        </p:nvSpPr>
        <p:spPr>
          <a:xfrm>
            <a:off x="1434665" y="3804042"/>
            <a:ext cx="3152168" cy="630928"/>
          </a:xfrm>
          <a:prstGeom prst="rect">
            <a:avLst/>
          </a:prstGeom>
          <a:noFill/>
        </p:spPr>
        <p:txBody>
          <a:bodyPr wrap="square" lIns="76188" tIns="38093" rIns="76188" bIns="38093" rtlCol="0">
            <a:spAutoFit/>
          </a:bodyPr>
          <a:lstStyle/>
          <a:p>
            <a:pPr algn="ctr"/>
            <a:r>
              <a:rPr lang="en-US" sz="3600" dirty="0" smtClean="0">
                <a:latin typeface="+mj-lt"/>
              </a:rPr>
              <a:t>Incomplete</a:t>
            </a:r>
            <a:endParaRPr lang="en-US" sz="3600" dirty="0">
              <a:latin typeface="+mj-lt"/>
            </a:endParaRPr>
          </a:p>
        </p:txBody>
      </p:sp>
      <p:sp>
        <p:nvSpPr>
          <p:cNvPr id="17" name="TextBox 16"/>
          <p:cNvSpPr txBox="1"/>
          <p:nvPr/>
        </p:nvSpPr>
        <p:spPr>
          <a:xfrm>
            <a:off x="4788232" y="1836288"/>
            <a:ext cx="3152168" cy="630928"/>
          </a:xfrm>
          <a:prstGeom prst="rect">
            <a:avLst/>
          </a:prstGeom>
          <a:noFill/>
        </p:spPr>
        <p:txBody>
          <a:bodyPr wrap="square" lIns="76188" tIns="38093" rIns="76188" bIns="38093" rtlCol="0">
            <a:spAutoFit/>
          </a:bodyPr>
          <a:lstStyle/>
          <a:p>
            <a:pPr algn="ctr"/>
            <a:r>
              <a:rPr lang="en-US" sz="3600" dirty="0" smtClean="0">
                <a:latin typeface="+mj-lt"/>
              </a:rPr>
              <a:t>Ubiquity</a:t>
            </a:r>
            <a:endParaRPr lang="en-US" sz="3600" dirty="0">
              <a:latin typeface="+mj-lt"/>
            </a:endParaRPr>
          </a:p>
        </p:txBody>
      </p:sp>
      <p:sp>
        <p:nvSpPr>
          <p:cNvPr id="13" name="Title 12"/>
          <p:cNvSpPr>
            <a:spLocks noGrp="1"/>
          </p:cNvSpPr>
          <p:nvPr>
            <p:ph type="title"/>
          </p:nvPr>
        </p:nvSpPr>
        <p:spPr>
          <a:xfrm>
            <a:off x="381000" y="505292"/>
            <a:ext cx="8382000" cy="609398"/>
          </a:xfrm>
        </p:spPr>
        <p:txBody>
          <a:bodyPr/>
          <a:lstStyle/>
          <a:p>
            <a:pPr lvl="0"/>
            <a:r>
              <a:rPr lang="en-US" sz="4400" dirty="0" smtClean="0"/>
              <a:t>Traditional IP Telephony Limitations</a:t>
            </a:r>
            <a:endParaRPr lang="en-US" sz="44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664797"/>
          </a:xfrm>
        </p:spPr>
        <p:txBody>
          <a:bodyPr/>
          <a:lstStyle/>
          <a:p>
            <a:r>
              <a:rPr lang="en-US" dirty="0" smtClean="0"/>
              <a:t>Many Dimensions </a:t>
            </a:r>
            <a:r>
              <a:t>O</a:t>
            </a:r>
            <a:r>
              <a:rPr lang="en-US" dirty="0" smtClean="0"/>
              <a:t>f Quality	</a:t>
            </a:r>
            <a:endParaRPr lang="en-US" dirty="0"/>
          </a:p>
        </p:txBody>
      </p:sp>
      <p:sp>
        <p:nvSpPr>
          <p:cNvPr id="3" name="Content Placeholder 2"/>
          <p:cNvSpPr>
            <a:spLocks noGrp="1"/>
          </p:cNvSpPr>
          <p:nvPr>
            <p:ph idx="1"/>
          </p:nvPr>
        </p:nvSpPr>
        <p:spPr>
          <a:xfrm>
            <a:off x="528776" y="1470732"/>
            <a:ext cx="8382000" cy="4505849"/>
          </a:xfrm>
        </p:spPr>
        <p:txBody>
          <a:bodyPr/>
          <a:lstStyle/>
          <a:p>
            <a:pPr>
              <a:buNone/>
            </a:pPr>
            <a:r>
              <a:rPr lang="en-US" dirty="0" smtClean="0"/>
              <a:t>Network</a:t>
            </a:r>
          </a:p>
          <a:p>
            <a:pPr marL="396875" lvl="1"/>
            <a:r>
              <a:rPr lang="en-US" sz="2400" dirty="0" smtClean="0"/>
              <a:t>Getting the packet across the wire</a:t>
            </a:r>
          </a:p>
          <a:p>
            <a:pPr>
              <a:buNone/>
            </a:pPr>
            <a:endParaRPr lang="en-US" sz="1600" dirty="0" smtClean="0"/>
          </a:p>
          <a:p>
            <a:pPr>
              <a:buNone/>
            </a:pPr>
            <a:r>
              <a:rPr lang="en-US" dirty="0" smtClean="0"/>
              <a:t>Payload </a:t>
            </a:r>
          </a:p>
          <a:p>
            <a:pPr marL="396875" lvl="1"/>
            <a:r>
              <a:rPr lang="en-US" sz="2400" dirty="0" smtClean="0"/>
              <a:t>Audio and Video content inside the packet</a:t>
            </a:r>
          </a:p>
          <a:p>
            <a:pPr>
              <a:buNone/>
            </a:pPr>
            <a:endParaRPr lang="en-US" sz="1600" dirty="0" smtClean="0"/>
          </a:p>
          <a:p>
            <a:pPr>
              <a:buNone/>
            </a:pPr>
            <a:r>
              <a:rPr lang="en-US" dirty="0" smtClean="0"/>
              <a:t>Users </a:t>
            </a:r>
          </a:p>
          <a:p>
            <a:pPr marL="396875" lvl="1"/>
            <a:r>
              <a:rPr lang="en-US" sz="2400" dirty="0" smtClean="0"/>
              <a:t>Caller usability and human factors</a:t>
            </a:r>
          </a:p>
          <a:p>
            <a:pPr>
              <a:buNone/>
            </a:pPr>
            <a:endParaRPr lang="en-US" sz="1600" dirty="0" smtClean="0"/>
          </a:p>
          <a:p>
            <a:pPr>
              <a:buNone/>
            </a:pPr>
            <a:r>
              <a:rPr lang="en-US" dirty="0" smtClean="0"/>
              <a:t>Management </a:t>
            </a:r>
          </a:p>
          <a:p>
            <a:pPr marL="396875" lvl="1"/>
            <a:r>
              <a:rPr lang="en-US" sz="2400" dirty="0" smtClean="0"/>
              <a:t>Understanding the user experience</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bwMode="blackGray">
          <a:xfrm>
            <a:off x="321653" y="2397129"/>
            <a:ext cx="8407402"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1084263" defTabSz="1096963" fontAlgn="base">
              <a:lnSpc>
                <a:spcPct val="90000"/>
              </a:lnSpc>
              <a:spcBef>
                <a:spcPct val="0"/>
              </a:spcBef>
              <a:spcAft>
                <a:spcPct val="0"/>
              </a:spcAft>
              <a:defRPr/>
            </a:pPr>
            <a:r>
              <a:rPr lang="en-US" altLang="zh-CN" sz="2000" dirty="0" smtClean="0">
                <a:solidFill>
                  <a:srgbClr val="FFFFFF"/>
                </a:solidFill>
              </a:rPr>
              <a:t>Comprehensive, user-focused approach to quality</a:t>
            </a:r>
            <a:endParaRPr lang="en-US" sz="2000" dirty="0" smtClean="0">
              <a:solidFill>
                <a:schemeClr val="tx1"/>
              </a:solidFill>
              <a:latin typeface="Segoe" pitchFamily="34" charset="0"/>
            </a:endParaRPr>
          </a:p>
        </p:txBody>
      </p:sp>
      <p:sp>
        <p:nvSpPr>
          <p:cNvPr id="15" name="Rounded Rectangle 14"/>
          <p:cNvSpPr/>
          <p:nvPr/>
        </p:nvSpPr>
        <p:spPr bwMode="blackGray">
          <a:xfrm>
            <a:off x="321652" y="3301070"/>
            <a:ext cx="8407402"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1084263" defTabSz="1096963" fontAlgn="base">
              <a:lnSpc>
                <a:spcPct val="90000"/>
              </a:lnSpc>
              <a:spcBef>
                <a:spcPct val="0"/>
              </a:spcBef>
              <a:spcAft>
                <a:spcPct val="0"/>
              </a:spcAft>
              <a:defRPr/>
            </a:pPr>
            <a:r>
              <a:rPr lang="en-US" altLang="zh-CN" sz="2000" dirty="0" smtClean="0">
                <a:solidFill>
                  <a:srgbClr val="FFFFFF"/>
                </a:solidFill>
              </a:rPr>
              <a:t>Intelligent end-points designed for the Internet</a:t>
            </a:r>
          </a:p>
        </p:txBody>
      </p:sp>
      <p:sp>
        <p:nvSpPr>
          <p:cNvPr id="16" name="Rounded Rectangle 15"/>
          <p:cNvSpPr/>
          <p:nvPr/>
        </p:nvSpPr>
        <p:spPr bwMode="blackGray">
          <a:xfrm>
            <a:off x="321652" y="4205011"/>
            <a:ext cx="8407402"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1084263" defTabSz="1096963" fontAlgn="base">
              <a:lnSpc>
                <a:spcPct val="90000"/>
              </a:lnSpc>
              <a:spcBef>
                <a:spcPct val="0"/>
              </a:spcBef>
              <a:spcAft>
                <a:spcPct val="0"/>
              </a:spcAft>
              <a:defRPr/>
            </a:pPr>
            <a:r>
              <a:rPr lang="en-US" altLang="zh-CN" sz="2000" dirty="0" smtClean="0">
                <a:solidFill>
                  <a:srgbClr val="FFFFFF"/>
                </a:solidFill>
              </a:rPr>
              <a:t>Real time metrics of actual experience</a:t>
            </a:r>
          </a:p>
        </p:txBody>
      </p:sp>
      <p:sp>
        <p:nvSpPr>
          <p:cNvPr id="18" name="Rounded Rectangle 17"/>
          <p:cNvSpPr/>
          <p:nvPr/>
        </p:nvSpPr>
        <p:spPr bwMode="auto">
          <a:xfrm>
            <a:off x="400676" y="2457100"/>
            <a:ext cx="970844" cy="662341"/>
          </a:xfrm>
          <a:prstGeom prst="roundRect">
            <a:avLst>
              <a:gd name="adj" fmla="val 9033"/>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19" name="Rounded Rectangle 18"/>
          <p:cNvSpPr/>
          <p:nvPr/>
        </p:nvSpPr>
        <p:spPr bwMode="auto">
          <a:xfrm>
            <a:off x="400676" y="3360211"/>
            <a:ext cx="970844" cy="662341"/>
          </a:xfrm>
          <a:prstGeom prst="roundRect">
            <a:avLst>
              <a:gd name="adj" fmla="val 9033"/>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20" name="Rounded Rectangle 19"/>
          <p:cNvSpPr/>
          <p:nvPr/>
        </p:nvSpPr>
        <p:spPr bwMode="auto">
          <a:xfrm>
            <a:off x="400676" y="4263232"/>
            <a:ext cx="970844" cy="662341"/>
          </a:xfrm>
          <a:prstGeom prst="roundRect">
            <a:avLst>
              <a:gd name="adj" fmla="val 9033"/>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2" name="Title 1"/>
          <p:cNvSpPr>
            <a:spLocks noGrp="1"/>
          </p:cNvSpPr>
          <p:nvPr>
            <p:ph type="title"/>
          </p:nvPr>
        </p:nvSpPr>
        <p:spPr/>
        <p:txBody>
          <a:bodyPr/>
          <a:lstStyle/>
          <a:p>
            <a:r>
              <a:rPr lang="en-US" dirty="0" smtClean="0"/>
              <a:t>Microsoft's Quality Of Experience</a:t>
            </a:r>
            <a:endParaRPr lang="en-US" dirty="0"/>
          </a:p>
        </p:txBody>
      </p:sp>
      <p:sp>
        <p:nvSpPr>
          <p:cNvPr id="3" name="Content Placeholder 5124"/>
          <p:cNvSpPr>
            <a:spLocks noGrp="1" noChangeArrowheads="1"/>
          </p:cNvSpPr>
          <p:nvPr>
            <p:ph idx="1"/>
          </p:nvPr>
        </p:nvSpPr>
        <p:spPr>
          <a:xfrm>
            <a:off x="238952" y="1231026"/>
            <a:ext cx="8594324" cy="664797"/>
          </a:xfrm>
        </p:spPr>
        <p:txBody>
          <a:bodyPr/>
          <a:lstStyle/>
          <a:p>
            <a:pPr marL="0" indent="0">
              <a:buNone/>
            </a:pPr>
            <a:r>
              <a:rPr lang="en-US" altLang="zh-CN" sz="2400" dirty="0" smtClean="0"/>
              <a:t>Complete and comprehensive solution that doesn’t require QoS</a:t>
            </a:r>
          </a:p>
        </p:txBody>
      </p:sp>
      <p:pic>
        <p:nvPicPr>
          <p:cNvPr id="5" name="Rectangle 646154"/>
          <p:cNvPicPr>
            <a:picLocks noChangeAspect="1" noChangeArrowheads="1"/>
          </p:cNvPicPr>
          <p:nvPr/>
        </p:nvPicPr>
        <p:blipFill>
          <a:blip r:embed="rId3" cstate="print"/>
          <a:srcRect/>
          <a:stretch>
            <a:fillRect/>
          </a:stretch>
        </p:blipFill>
        <p:spPr bwMode="auto">
          <a:xfrm flipH="1">
            <a:off x="491897" y="3394077"/>
            <a:ext cx="809648" cy="587023"/>
          </a:xfrm>
          <a:prstGeom prst="rect">
            <a:avLst/>
          </a:prstGeom>
          <a:noFill/>
          <a:ln w="9525">
            <a:noFill/>
            <a:miter lim="800000"/>
            <a:headEnd/>
            <a:tailEnd/>
          </a:ln>
        </p:spPr>
      </p:pic>
      <p:pic>
        <p:nvPicPr>
          <p:cNvPr id="4101" name="Picture 5" descr="C:\Users\francoid.REDMOND\AppData\Local\Microsoft\Windows\Temporary Internet Files\Content.IE5\35CBSKY6\MPj04014650000[1].jpg"/>
          <p:cNvPicPr>
            <a:picLocks noChangeAspect="1" noChangeArrowheads="1"/>
          </p:cNvPicPr>
          <p:nvPr/>
        </p:nvPicPr>
        <p:blipFill>
          <a:blip r:embed="rId4" cstate="print"/>
          <a:srcRect/>
          <a:stretch>
            <a:fillRect/>
          </a:stretch>
        </p:blipFill>
        <p:spPr bwMode="auto">
          <a:xfrm>
            <a:off x="456031" y="4316693"/>
            <a:ext cx="833468" cy="555419"/>
          </a:xfrm>
          <a:prstGeom prst="rect">
            <a:avLst/>
          </a:prstGeom>
          <a:noFill/>
        </p:spPr>
      </p:pic>
      <p:pic>
        <p:nvPicPr>
          <p:cNvPr id="4102" name="Picture 6" descr="C:\Program Files\Microsoft Office\MEDIA\CAGCAT10\j0292020.wmf"/>
          <p:cNvPicPr>
            <a:picLocks noChangeAspect="1" noChangeArrowheads="1"/>
          </p:cNvPicPr>
          <p:nvPr/>
        </p:nvPicPr>
        <p:blipFill>
          <a:blip r:embed="rId5"/>
          <a:srcRect/>
          <a:stretch>
            <a:fillRect/>
          </a:stretch>
        </p:blipFill>
        <p:spPr bwMode="auto">
          <a:xfrm>
            <a:off x="545283" y="2479677"/>
            <a:ext cx="649847" cy="616721"/>
          </a:xfrm>
          <a:prstGeom prst="rect">
            <a:avLst/>
          </a:prstGeo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hevron 16"/>
          <p:cNvSpPr/>
          <p:nvPr/>
        </p:nvSpPr>
        <p:spPr bwMode="auto">
          <a:xfrm>
            <a:off x="6790764" y="1409421"/>
            <a:ext cx="2084293" cy="5193085"/>
          </a:xfrm>
          <a:prstGeom prst="chevron">
            <a:avLst>
              <a:gd name="adj" fmla="val 53183"/>
            </a:avLst>
          </a:prstGeom>
          <a:gradFill flip="none" rotWithShape="1">
            <a:gsLst>
              <a:gs pos="0">
                <a:srgbClr val="27728D">
                  <a:alpha val="34000"/>
                </a:srgbClr>
              </a:gs>
              <a:gs pos="50000">
                <a:srgbClr val="27728D">
                  <a:alpha val="9000"/>
                </a:srgbClr>
              </a:gs>
              <a:gs pos="100000">
                <a:srgbClr val="27728D">
                  <a:tint val="23500"/>
                  <a:satMod val="160000"/>
                  <a:alpha val="3000"/>
                </a:srgbClr>
              </a:gs>
            </a:gsLst>
            <a:lin ang="10800000" scaled="1"/>
            <a:tileRect/>
          </a:gradFill>
          <a:ln>
            <a:noFill/>
            <a:headEnd type="none" w="med" len="med"/>
            <a:tailEnd type="none" w="med" len="med"/>
          </a:ln>
          <a:effectLst/>
          <a:scene3d>
            <a:camera prst="orthographicFront" fov="0">
              <a:rot lat="0" lon="0" rev="0"/>
            </a:camera>
            <a:lightRig rig="threePt" dir="t">
              <a:rot lat="0" lon="0" rev="1800000"/>
            </a:lightRig>
          </a:scene3d>
          <a:sp3d prstMaterial="matte">
            <a:bevelT h="20000" prst="convex"/>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blackGray">
          <a:xfrm>
            <a:off x="368300" y="1590941"/>
            <a:ext cx="8407402"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Microsoft’s user-focused approach to Quality of Experience</a:t>
            </a:r>
          </a:p>
        </p:txBody>
      </p:sp>
      <p:sp>
        <p:nvSpPr>
          <p:cNvPr id="18" name="Rounded Rectangle 17"/>
          <p:cNvSpPr/>
          <p:nvPr/>
        </p:nvSpPr>
        <p:spPr bwMode="blackGray">
          <a:xfrm>
            <a:off x="368299" y="2875127"/>
            <a:ext cx="8407402" cy="775445"/>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Inside the VoIP stack of Office Communications Server 2007</a:t>
            </a:r>
          </a:p>
        </p:txBody>
      </p:sp>
      <p:sp>
        <p:nvSpPr>
          <p:cNvPr id="20" name="Rounded Rectangle 19"/>
          <p:cNvSpPr/>
          <p:nvPr/>
        </p:nvSpPr>
        <p:spPr bwMode="blackGray">
          <a:xfrm>
            <a:off x="368299" y="4204581"/>
            <a:ext cx="8407402"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Considerations for deploying OCS 2007 in a corporate network</a:t>
            </a:r>
          </a:p>
        </p:txBody>
      </p:sp>
      <p:sp>
        <p:nvSpPr>
          <p:cNvPr id="11" name="Title 10"/>
          <p:cNvSpPr>
            <a:spLocks noGrp="1"/>
          </p:cNvSpPr>
          <p:nvPr>
            <p:ph type="title"/>
          </p:nvPr>
        </p:nvSpPr>
        <p:spPr/>
        <p:txBody>
          <a:bodyPr/>
          <a:lstStyle/>
          <a:p>
            <a:r>
              <a:rPr lang="en-US" dirty="0" smtClean="0"/>
              <a:t>Session Objectives</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Microsoft Media Stack</a:t>
            </a:r>
            <a:endParaRPr lang="en-US" dirty="0"/>
          </a:p>
        </p:txBody>
      </p:sp>
      <p:sp>
        <p:nvSpPr>
          <p:cNvPr id="3" name="Text Placeholder 2"/>
          <p:cNvSpPr>
            <a:spLocks noGrp="1"/>
          </p:cNvSpPr>
          <p:nvPr>
            <p:ph type="body" sz="quarter" idx="10"/>
          </p:nvPr>
        </p:nvSpPr>
        <p:spPr>
          <a:xfrm>
            <a:off x="380999" y="1381952"/>
            <a:ext cx="8642927" cy="4327338"/>
          </a:xfrm>
        </p:spPr>
        <p:txBody>
          <a:bodyPr/>
          <a:lstStyle/>
          <a:p>
            <a:pPr>
              <a:buNone/>
            </a:pPr>
            <a:r>
              <a:rPr lang="en-US" altLang="zh-CN" sz="2400" dirty="0" smtClean="0"/>
              <a:t>Advanced Network Layer</a:t>
            </a:r>
            <a:endParaRPr lang="en-US" altLang="zh-CN" sz="2800" dirty="0" smtClean="0"/>
          </a:p>
          <a:p>
            <a:pPr marL="801688" lvl="1"/>
            <a:r>
              <a:rPr lang="en-US" sz="2000" dirty="0" smtClean="0"/>
              <a:t>NAT/Firewall</a:t>
            </a:r>
            <a:r>
              <a:rPr lang="en-US" sz="2400" dirty="0" smtClean="0"/>
              <a:t> traversal</a:t>
            </a:r>
          </a:p>
          <a:p>
            <a:pPr marL="801688" lvl="1"/>
            <a:r>
              <a:rPr lang="en-US" sz="2000" dirty="0" smtClean="0"/>
              <a:t>Secure RTP</a:t>
            </a:r>
          </a:p>
          <a:p>
            <a:pPr>
              <a:buNone/>
            </a:pPr>
            <a:r>
              <a:rPr lang="en-US" altLang="zh-CN" sz="2400" dirty="0" smtClean="0"/>
              <a:t>Robust audio video processing</a:t>
            </a:r>
          </a:p>
          <a:p>
            <a:pPr marL="801688" lvl="1"/>
            <a:r>
              <a:rPr lang="en-US" sz="2000" dirty="0" smtClean="0"/>
              <a:t>Forward error correction and error concealment</a:t>
            </a:r>
          </a:p>
          <a:p>
            <a:pPr marL="801688" lvl="1"/>
            <a:r>
              <a:rPr lang="en-US" sz="2000" dirty="0" smtClean="0"/>
              <a:t>Time-warping jitter buffer control</a:t>
            </a:r>
          </a:p>
          <a:p>
            <a:pPr marL="801688" lvl="1"/>
            <a:r>
              <a:rPr lang="en-US" sz="2000" dirty="0" smtClean="0"/>
              <a:t>Dynamic Adaptation to real-time network conditions</a:t>
            </a:r>
            <a:endParaRPr lang="en-US" altLang="zh-CN" sz="1400" dirty="0" smtClean="0"/>
          </a:p>
          <a:p>
            <a:pPr>
              <a:buNone/>
            </a:pPr>
            <a:r>
              <a:rPr lang="en-US" altLang="zh-CN" sz="2400" dirty="0" smtClean="0"/>
              <a:t>Optimizes the audio that gets into the packet</a:t>
            </a:r>
          </a:p>
          <a:p>
            <a:pPr lvl="1"/>
            <a:r>
              <a:rPr lang="en-US" altLang="zh-CN" sz="2000" dirty="0" smtClean="0"/>
              <a:t>Noise suppression</a:t>
            </a:r>
          </a:p>
          <a:p>
            <a:pPr lvl="1"/>
            <a:r>
              <a:rPr lang="en-US" altLang="zh-CN" sz="2000" dirty="0" smtClean="0"/>
              <a:t>Automatic gain control</a:t>
            </a:r>
          </a:p>
          <a:p>
            <a:pPr lvl="1"/>
            <a:r>
              <a:rPr lang="en-US" altLang="zh-CN" sz="2000" dirty="0" smtClean="0"/>
              <a:t>Acoustic echo cancellation</a:t>
            </a:r>
          </a:p>
          <a:p>
            <a:pPr>
              <a:buNone/>
            </a:pPr>
            <a:r>
              <a:rPr lang="en-US" altLang="zh-CN" sz="2400" dirty="0" smtClean="0"/>
              <a:t>Measurements and report of user experience</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p:nvPr/>
        </p:nvSpPr>
        <p:spPr bwMode="auto">
          <a:xfrm>
            <a:off x="5565422" y="3804355"/>
            <a:ext cx="3070578" cy="2664177"/>
          </a:xfrm>
          <a:prstGeom prst="rect">
            <a:avLst/>
          </a:prstGeom>
          <a:ln>
            <a:noFill/>
            <a:headEnd type="none" w="med" len="med"/>
            <a:tailEnd type="none" w="med" len="med"/>
          </a:ln>
          <a:effectLst>
            <a:outerShdw blurRad="190500" dist="190500" dir="2700000" algn="tl" rotWithShape="0">
              <a:schemeClr val="bg1">
                <a:alpha val="40000"/>
              </a:schemeClr>
            </a:outerShdw>
          </a:effectLst>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a:xfrm>
            <a:off x="381000" y="381000"/>
            <a:ext cx="8382000" cy="1052596"/>
          </a:xfrm>
        </p:spPr>
        <p:txBody>
          <a:bodyPr/>
          <a:lstStyle/>
          <a:p>
            <a:r>
              <a:rPr lang="en-US" sz="4400" dirty="0" smtClean="0"/>
              <a:t>Microsoft’s Real-Time </a:t>
            </a:r>
            <a:r>
              <a:rPr sz="4400"/>
              <a:t>C</a:t>
            </a:r>
            <a:r>
              <a:rPr lang="en-US" sz="4400" dirty="0" smtClean="0"/>
              <a:t>odecs</a:t>
            </a:r>
            <a:br>
              <a:rPr lang="en-US" sz="4400" dirty="0" smtClean="0"/>
            </a:br>
            <a:r>
              <a:rPr sz="3200" spc="-125">
                <a:solidFill>
                  <a:schemeClr val="accent1">
                    <a:lumMod val="20000"/>
                    <a:lumOff val="80000"/>
                  </a:schemeClr>
                </a:solidFill>
              </a:rPr>
              <a:t>RTAudio </a:t>
            </a:r>
            <a:r>
              <a:rPr sz="3200" spc="-125" smtClean="0">
                <a:solidFill>
                  <a:schemeClr val="accent1">
                    <a:lumMod val="20000"/>
                    <a:lumOff val="80000"/>
                  </a:schemeClr>
                </a:solidFill>
              </a:rPr>
              <a:t>and RTVideo</a:t>
            </a:r>
            <a:endParaRPr lang="en-US" sz="4400" dirty="0">
              <a:solidFill>
                <a:schemeClr val="accent1">
                  <a:lumMod val="20000"/>
                  <a:lumOff val="80000"/>
                </a:schemeClr>
              </a:solidFill>
            </a:endParaRPr>
          </a:p>
        </p:txBody>
      </p:sp>
      <p:sp>
        <p:nvSpPr>
          <p:cNvPr id="3" name="Text Placeholder 2"/>
          <p:cNvSpPr>
            <a:spLocks noGrp="1"/>
          </p:cNvSpPr>
          <p:nvPr>
            <p:ph type="body" sz="quarter" idx="10"/>
          </p:nvPr>
        </p:nvSpPr>
        <p:spPr>
          <a:xfrm>
            <a:off x="368300" y="1905000"/>
            <a:ext cx="8382000" cy="2905411"/>
          </a:xfrm>
        </p:spPr>
        <p:txBody>
          <a:bodyPr/>
          <a:lstStyle/>
          <a:p>
            <a:r>
              <a:rPr lang="en-US" sz="2400" dirty="0" smtClean="0"/>
              <a:t>Supports Wideband</a:t>
            </a:r>
          </a:p>
          <a:p>
            <a:pPr marL="744538" lvl="1" indent="-349250"/>
            <a:r>
              <a:rPr lang="en-US" sz="2000" dirty="0" smtClean="0"/>
              <a:t>Wideband greatly improves intelligibility and naturalness of speech</a:t>
            </a:r>
          </a:p>
          <a:p>
            <a:r>
              <a:rPr lang="en-US" sz="2400" dirty="0" smtClean="0"/>
              <a:t>Robust under loss and jitter</a:t>
            </a:r>
          </a:p>
          <a:p>
            <a:pPr marL="744538" lvl="1" indent="-349250"/>
            <a:r>
              <a:rPr lang="en-US" sz="2000" dirty="0" smtClean="0"/>
              <a:t>Built-in protection to recover from lost or late packets</a:t>
            </a:r>
          </a:p>
          <a:p>
            <a:r>
              <a:rPr lang="en-US" sz="2400" dirty="0" smtClean="0"/>
              <a:t>Highly efficient use of Bandwidth</a:t>
            </a:r>
          </a:p>
          <a:p>
            <a:pPr marL="744538" lvl="1" indent="-349250"/>
            <a:r>
              <a:rPr lang="en-US" sz="2000" dirty="0" smtClean="0"/>
              <a:t>Higher fidelity at lower bandwidth</a:t>
            </a:r>
          </a:p>
          <a:p>
            <a:r>
              <a:rPr lang="en-US" sz="2400" dirty="0" smtClean="0"/>
              <a:t>Multi-rate codec</a:t>
            </a:r>
          </a:p>
          <a:p>
            <a:pPr marL="744538" lvl="1" indent="-349250"/>
            <a:r>
              <a:rPr lang="en-US" sz="2000" dirty="0" smtClean="0"/>
              <a:t>Enables real-time adaptation</a:t>
            </a:r>
          </a:p>
        </p:txBody>
      </p:sp>
      <p:graphicFrame>
        <p:nvGraphicFramePr>
          <p:cNvPr id="6" name="Table 5"/>
          <p:cNvGraphicFramePr>
            <a:graphicFrameLocks noGrp="1"/>
          </p:cNvGraphicFramePr>
          <p:nvPr/>
        </p:nvGraphicFramePr>
        <p:xfrm>
          <a:off x="5502465" y="3854596"/>
          <a:ext cx="3071389" cy="2669016"/>
        </p:xfrm>
        <a:graphic>
          <a:graphicData uri="http://schemas.openxmlformats.org/drawingml/2006/table">
            <a:tbl>
              <a:tblPr>
                <a:tableStyleId>{616DA210-FB5B-4158-B5E0-FEB733F419BA}</a:tableStyleId>
              </a:tblPr>
              <a:tblGrid>
                <a:gridCol w="1494711"/>
                <a:gridCol w="1576678"/>
              </a:tblGrid>
              <a:tr h="836978">
                <a:tc>
                  <a:txBody>
                    <a:bodyPr/>
                    <a:lstStyle/>
                    <a:p>
                      <a:r>
                        <a:rPr lang="en-US" sz="2400" dirty="0" smtClean="0"/>
                        <a:t>RTAudio </a:t>
                      </a:r>
                      <a:br>
                        <a:rPr lang="en-US" sz="2400" dirty="0" smtClean="0"/>
                      </a:br>
                      <a:r>
                        <a:rPr lang="en-US" sz="2400" dirty="0" smtClean="0"/>
                        <a:t>(8kHz)</a:t>
                      </a:r>
                      <a:r>
                        <a:rPr lang="en-US" sz="2400" baseline="0" dirty="0" smtClean="0"/>
                        <a:t> </a:t>
                      </a:r>
                      <a:endParaRPr lang="en-US" sz="2400" b="0" dirty="0"/>
                    </a:p>
                  </a:txBody>
                  <a:tcPr marL="118612" marR="118612" marT="59307" marB="59307">
                    <a:solidFill>
                      <a:schemeClr val="accent1">
                        <a:alpha val="42000"/>
                      </a:schemeClr>
                    </a:solidFill>
                  </a:tcPr>
                </a:tc>
                <a:tc>
                  <a:txBody>
                    <a:bodyPr/>
                    <a:lstStyle/>
                    <a:p>
                      <a:r>
                        <a:rPr lang="en-US" sz="2400" dirty="0" smtClean="0"/>
                        <a:t>28</a:t>
                      </a:r>
                      <a:r>
                        <a:rPr lang="en-US" sz="2400" baseline="0" dirty="0" smtClean="0"/>
                        <a:t> </a:t>
                      </a:r>
                      <a:r>
                        <a:rPr lang="en-US" sz="2400" dirty="0" smtClean="0"/>
                        <a:t>Kbps</a:t>
                      </a:r>
                      <a:endParaRPr lang="en-US" sz="2400" b="0" dirty="0" smtClean="0"/>
                    </a:p>
                  </a:txBody>
                  <a:tcPr marL="118612" marR="118612" marT="59307" marB="59307">
                    <a:solidFill>
                      <a:schemeClr val="accent1">
                        <a:alpha val="42000"/>
                      </a:schemeClr>
                    </a:solidFill>
                  </a:tcPr>
                </a:tc>
              </a:tr>
              <a:tr h="836978">
                <a:tc>
                  <a:txBody>
                    <a:bodyPr/>
                    <a:lstStyle/>
                    <a:p>
                      <a:r>
                        <a:rPr lang="en-US" sz="2400" dirty="0" smtClean="0"/>
                        <a:t>RTAudio </a:t>
                      </a:r>
                      <a:br>
                        <a:rPr lang="en-US" sz="2400" dirty="0" smtClean="0"/>
                      </a:br>
                      <a:r>
                        <a:rPr lang="en-US" sz="2400" dirty="0" smtClean="0"/>
                        <a:t>(16kHz)</a:t>
                      </a:r>
                      <a:endParaRPr lang="en-US" sz="2400" dirty="0"/>
                    </a:p>
                  </a:txBody>
                  <a:tcPr marL="118612" marR="118612" marT="59307" marB="59307">
                    <a:solidFill>
                      <a:schemeClr val="accent1">
                        <a:lumMod val="60000"/>
                        <a:lumOff val="40000"/>
                        <a:alpha val="42000"/>
                      </a:schemeClr>
                    </a:solidFill>
                  </a:tcPr>
                </a:tc>
                <a:tc>
                  <a:txBody>
                    <a:bodyPr/>
                    <a:lstStyle/>
                    <a:p>
                      <a:r>
                        <a:rPr lang="en-US" sz="2400" dirty="0" smtClean="0"/>
                        <a:t>45 Kbps</a:t>
                      </a:r>
                    </a:p>
                  </a:txBody>
                  <a:tcPr marL="118612" marR="118612" marT="59307" marB="59307">
                    <a:solidFill>
                      <a:schemeClr val="accent1">
                        <a:lumMod val="60000"/>
                        <a:lumOff val="40000"/>
                        <a:alpha val="42000"/>
                      </a:schemeClr>
                    </a:solidFill>
                  </a:tcPr>
                </a:tc>
              </a:tr>
              <a:tr h="477796">
                <a:tc>
                  <a:txBody>
                    <a:bodyPr/>
                    <a:lstStyle/>
                    <a:p>
                      <a:r>
                        <a:rPr lang="en-US" sz="2400" dirty="0" smtClean="0"/>
                        <a:t>Siren</a:t>
                      </a:r>
                      <a:endParaRPr lang="en-US" sz="2400" dirty="0"/>
                    </a:p>
                  </a:txBody>
                  <a:tcPr marL="118612" marR="118612" marT="59307" marB="59307">
                    <a:solidFill>
                      <a:schemeClr val="accent1">
                        <a:alpha val="42000"/>
                      </a:schemeClr>
                    </a:solidFill>
                  </a:tcPr>
                </a:tc>
                <a:tc>
                  <a:txBody>
                    <a:bodyPr/>
                    <a:lstStyle/>
                    <a:p>
                      <a:r>
                        <a:rPr lang="en-US" sz="2400" dirty="0" smtClean="0"/>
                        <a:t>32 Kbps</a:t>
                      </a:r>
                    </a:p>
                  </a:txBody>
                  <a:tcPr marL="118612" marR="118612" marT="59307" marB="59307">
                    <a:solidFill>
                      <a:schemeClr val="accent1">
                        <a:alpha val="42000"/>
                      </a:schemeClr>
                    </a:solidFill>
                  </a:tcPr>
                </a:tc>
              </a:tr>
              <a:tr h="477796">
                <a:tc>
                  <a:txBody>
                    <a:bodyPr/>
                    <a:lstStyle/>
                    <a:p>
                      <a:r>
                        <a:rPr lang="en-US" sz="2400" dirty="0" smtClean="0"/>
                        <a:t>G.711</a:t>
                      </a:r>
                      <a:endParaRPr lang="en-US" sz="2400" dirty="0"/>
                    </a:p>
                  </a:txBody>
                  <a:tcPr marL="118612" marR="118612" marT="59307" marB="59307">
                    <a:solidFill>
                      <a:schemeClr val="accent1">
                        <a:lumMod val="60000"/>
                        <a:lumOff val="40000"/>
                        <a:alpha val="42000"/>
                      </a:schemeClr>
                    </a:solidFill>
                  </a:tcPr>
                </a:tc>
                <a:tc>
                  <a:txBody>
                    <a:bodyPr/>
                    <a:lstStyle/>
                    <a:p>
                      <a:r>
                        <a:rPr lang="en-US" sz="2400" dirty="0" smtClean="0"/>
                        <a:t>80 Kbps</a:t>
                      </a:r>
                    </a:p>
                  </a:txBody>
                  <a:tcPr marL="118612" marR="118612" marT="59307" marB="59307">
                    <a:solidFill>
                      <a:schemeClr val="accent1">
                        <a:lumMod val="60000"/>
                        <a:lumOff val="40000"/>
                        <a:alpha val="42000"/>
                      </a:schemeClr>
                    </a:solidFill>
                  </a:tcPr>
                </a:tc>
              </a:tr>
            </a:tbl>
          </a:graphicData>
        </a:graphic>
      </p:graphicFrame>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049865" y="1406525"/>
          <a:ext cx="7725836" cy="45765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p:cNvGraphicFramePr>
            <a:graphicFrameLocks noGrp="1"/>
          </p:cNvGraphicFramePr>
          <p:nvPr/>
        </p:nvGraphicFramePr>
        <p:xfrm>
          <a:off x="1734432" y="5401258"/>
          <a:ext cx="4183289" cy="518160"/>
        </p:xfrm>
        <a:graphic>
          <a:graphicData uri="http://schemas.openxmlformats.org/drawingml/2006/table">
            <a:tbl>
              <a:tblPr>
                <a:tableStyleId>{2D5ABB26-0587-4C30-8999-92F81FD0307C}</a:tableStyleId>
              </a:tblPr>
              <a:tblGrid>
                <a:gridCol w="1043553"/>
                <a:gridCol w="1007256"/>
                <a:gridCol w="1016330"/>
                <a:gridCol w="1116150"/>
              </a:tblGrid>
              <a:tr h="370840">
                <a:tc>
                  <a:txBody>
                    <a:bodyPr/>
                    <a:lstStyle/>
                    <a:p>
                      <a:pPr algn="ctr"/>
                      <a:r>
                        <a:rPr lang="en-US" sz="1400" dirty="0" smtClean="0"/>
                        <a:t>Perfect</a:t>
                      </a:r>
                      <a:r>
                        <a:rPr lang="en-US" sz="1400" baseline="0" dirty="0" smtClean="0"/>
                        <a:t> Network</a:t>
                      </a:r>
                      <a:endParaRPr lang="en-US" sz="1400" dirty="0">
                        <a:solidFill>
                          <a:schemeClr val="tx1"/>
                        </a:solidFill>
                      </a:endParaRPr>
                    </a:p>
                  </a:txBody>
                  <a:tcPr/>
                </a:tc>
                <a:tc>
                  <a:txBody>
                    <a:bodyPr/>
                    <a:lstStyle/>
                    <a:p>
                      <a:pPr algn="ctr"/>
                      <a:r>
                        <a:rPr lang="en-US" sz="1400" dirty="0" smtClean="0"/>
                        <a:t>Corporate</a:t>
                      </a:r>
                    </a:p>
                    <a:p>
                      <a:pPr algn="ctr"/>
                      <a:r>
                        <a:rPr lang="en-US" sz="1400" dirty="0" smtClean="0"/>
                        <a:t>Network</a:t>
                      </a:r>
                      <a:endParaRPr lang="en-US" sz="1400" dirty="0">
                        <a:solidFill>
                          <a:schemeClr val="tx1"/>
                        </a:solidFill>
                      </a:endParaRPr>
                    </a:p>
                  </a:txBody>
                  <a:tcPr/>
                </a:tc>
                <a:tc>
                  <a:txBody>
                    <a:bodyPr/>
                    <a:lstStyle/>
                    <a:p>
                      <a:pPr algn="ctr"/>
                      <a:r>
                        <a:rPr lang="en-US" sz="1400" dirty="0" smtClean="0"/>
                        <a:t>Internet</a:t>
                      </a:r>
                      <a:endParaRPr lang="en-US" sz="1400" dirty="0">
                        <a:solidFill>
                          <a:schemeClr val="tx1"/>
                        </a:solidFill>
                      </a:endParaRPr>
                    </a:p>
                  </a:txBody>
                  <a:tcPr/>
                </a:tc>
                <a:tc>
                  <a:txBody>
                    <a:bodyPr/>
                    <a:lstStyle/>
                    <a:p>
                      <a:pPr algn="ctr"/>
                      <a:r>
                        <a:rPr lang="en-US" sz="1400" dirty="0" smtClean="0"/>
                        <a:t>High </a:t>
                      </a:r>
                      <a:br>
                        <a:rPr lang="en-US" sz="1400" dirty="0" smtClean="0"/>
                      </a:br>
                      <a:r>
                        <a:rPr lang="en-US" sz="1400" dirty="0" smtClean="0"/>
                        <a:t>Congestion</a:t>
                      </a:r>
                      <a:endParaRPr lang="en-US" sz="1400" dirty="0">
                        <a:solidFill>
                          <a:schemeClr val="tx1"/>
                        </a:solidFill>
                      </a:endParaRPr>
                    </a:p>
                  </a:txBody>
                  <a:tcPr/>
                </a:tc>
              </a:tr>
            </a:tbl>
          </a:graphicData>
        </a:graphic>
      </p:graphicFrame>
      <p:sp>
        <p:nvSpPr>
          <p:cNvPr id="7" name="TextBox 6"/>
          <p:cNvSpPr txBox="1"/>
          <p:nvPr/>
        </p:nvSpPr>
        <p:spPr>
          <a:xfrm>
            <a:off x="6159743" y="6400170"/>
            <a:ext cx="2615957" cy="230818"/>
          </a:xfrm>
          <a:prstGeom prst="rect">
            <a:avLst/>
          </a:prstGeom>
          <a:noFill/>
        </p:spPr>
        <p:txBody>
          <a:bodyPr wrap="square" lIns="76188" tIns="38093" rIns="76188" bIns="38093" rtlCol="0">
            <a:spAutoFit/>
          </a:bodyPr>
          <a:lstStyle/>
          <a:p>
            <a:pPr algn="r"/>
            <a:r>
              <a:rPr lang="en-US" sz="1000" dirty="0" smtClean="0"/>
              <a:t>Source:  Psytechnics 12/06</a:t>
            </a:r>
            <a:endParaRPr lang="en-US" sz="1000" dirty="0"/>
          </a:p>
        </p:txBody>
      </p:sp>
      <p:sp>
        <p:nvSpPr>
          <p:cNvPr id="8" name="Title 7"/>
          <p:cNvSpPr>
            <a:spLocks noGrp="1"/>
          </p:cNvSpPr>
          <p:nvPr>
            <p:ph type="title"/>
          </p:nvPr>
        </p:nvSpPr>
        <p:spPr>
          <a:xfrm>
            <a:off x="381000" y="381000"/>
            <a:ext cx="8382000" cy="1052596"/>
          </a:xfrm>
        </p:spPr>
        <p:txBody>
          <a:bodyPr/>
          <a:lstStyle/>
          <a:p>
            <a:r>
              <a:rPr lang="en-US" sz="4400" dirty="0" smtClean="0"/>
              <a:t>Quality Of Experience At Work</a:t>
            </a:r>
            <a:br>
              <a:rPr lang="en-US" sz="4400" dirty="0" smtClean="0"/>
            </a:br>
            <a:r>
              <a:rPr lang="en-US" sz="3200" dirty="0" smtClean="0">
                <a:solidFill>
                  <a:schemeClr val="accent1">
                    <a:lumMod val="20000"/>
                    <a:lumOff val="80000"/>
                  </a:schemeClr>
                </a:solidFill>
              </a:rPr>
              <a:t>Noise free</a:t>
            </a:r>
            <a:endParaRPr lang="en-US" sz="4400" dirty="0">
              <a:solidFill>
                <a:schemeClr val="accent1">
                  <a:lumMod val="20000"/>
                  <a:lumOff val="80000"/>
                </a:schemeClr>
              </a:solidFill>
            </a:endParaRPr>
          </a:p>
        </p:txBody>
      </p:sp>
      <p:sp>
        <p:nvSpPr>
          <p:cNvPr id="9" name="TextBox 8"/>
          <p:cNvSpPr txBox="1"/>
          <p:nvPr/>
        </p:nvSpPr>
        <p:spPr>
          <a:xfrm>
            <a:off x="285267" y="2833546"/>
            <a:ext cx="851515" cy="1200329"/>
          </a:xfrm>
          <a:prstGeom prst="rect">
            <a:avLst/>
          </a:prstGeom>
          <a:noFill/>
        </p:spPr>
        <p:txBody>
          <a:bodyPr wrap="none" rtlCol="0">
            <a:spAutoFit/>
          </a:bodyPr>
          <a:lstStyle/>
          <a:p>
            <a:r>
              <a:rPr lang="en-US" dirty="0" smtClean="0"/>
              <a:t>Wide-</a:t>
            </a:r>
          </a:p>
          <a:p>
            <a:r>
              <a:rPr lang="en-US" dirty="0" smtClean="0"/>
              <a:t>Band</a:t>
            </a:r>
          </a:p>
          <a:p>
            <a:r>
              <a:rPr lang="en-US" dirty="0" smtClean="0"/>
              <a:t>MOS</a:t>
            </a:r>
          </a:p>
          <a:p>
            <a:r>
              <a:rPr lang="en-US" dirty="0" smtClean="0"/>
              <a:t>Rating</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049865" y="1406525"/>
          <a:ext cx="7725836" cy="45765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p:cNvGraphicFramePr>
            <a:graphicFrameLocks noGrp="1"/>
          </p:cNvGraphicFramePr>
          <p:nvPr/>
        </p:nvGraphicFramePr>
        <p:xfrm>
          <a:off x="1734432" y="5412409"/>
          <a:ext cx="4183289" cy="518160"/>
        </p:xfrm>
        <a:graphic>
          <a:graphicData uri="http://schemas.openxmlformats.org/drawingml/2006/table">
            <a:tbl>
              <a:tblPr>
                <a:tableStyleId>{2D5ABB26-0587-4C30-8999-92F81FD0307C}</a:tableStyleId>
              </a:tblPr>
              <a:tblGrid>
                <a:gridCol w="1043553"/>
                <a:gridCol w="1007256"/>
                <a:gridCol w="1016330"/>
                <a:gridCol w="1116150"/>
              </a:tblGrid>
              <a:tr h="370840">
                <a:tc>
                  <a:txBody>
                    <a:bodyPr/>
                    <a:lstStyle/>
                    <a:p>
                      <a:pPr algn="ctr"/>
                      <a:r>
                        <a:rPr lang="en-US" sz="1400" dirty="0" smtClean="0"/>
                        <a:t>Perfect</a:t>
                      </a:r>
                      <a:r>
                        <a:rPr lang="en-US" sz="1400" baseline="0" dirty="0" smtClean="0"/>
                        <a:t> Network</a:t>
                      </a:r>
                      <a:endParaRPr lang="en-US" sz="1400" dirty="0">
                        <a:solidFill>
                          <a:schemeClr val="tx1"/>
                        </a:solidFill>
                      </a:endParaRPr>
                    </a:p>
                  </a:txBody>
                  <a:tcPr/>
                </a:tc>
                <a:tc>
                  <a:txBody>
                    <a:bodyPr/>
                    <a:lstStyle/>
                    <a:p>
                      <a:pPr algn="ctr"/>
                      <a:r>
                        <a:rPr lang="en-US" sz="1400" dirty="0" smtClean="0"/>
                        <a:t>Corporate</a:t>
                      </a:r>
                    </a:p>
                    <a:p>
                      <a:pPr algn="ctr"/>
                      <a:r>
                        <a:rPr lang="en-US" sz="1400" dirty="0" smtClean="0"/>
                        <a:t>Network</a:t>
                      </a:r>
                      <a:endParaRPr lang="en-US" sz="1400" dirty="0">
                        <a:solidFill>
                          <a:schemeClr val="tx1"/>
                        </a:solidFill>
                      </a:endParaRPr>
                    </a:p>
                  </a:txBody>
                  <a:tcPr/>
                </a:tc>
                <a:tc>
                  <a:txBody>
                    <a:bodyPr/>
                    <a:lstStyle/>
                    <a:p>
                      <a:pPr algn="ctr"/>
                      <a:r>
                        <a:rPr lang="en-US" sz="1400" dirty="0" smtClean="0"/>
                        <a:t>Internet</a:t>
                      </a:r>
                      <a:endParaRPr lang="en-US" sz="1400" dirty="0">
                        <a:solidFill>
                          <a:schemeClr val="tx1"/>
                        </a:solidFill>
                      </a:endParaRPr>
                    </a:p>
                  </a:txBody>
                  <a:tcPr/>
                </a:tc>
                <a:tc>
                  <a:txBody>
                    <a:bodyPr/>
                    <a:lstStyle/>
                    <a:p>
                      <a:pPr algn="ctr"/>
                      <a:r>
                        <a:rPr lang="en-US" sz="1400" dirty="0" smtClean="0"/>
                        <a:t>High </a:t>
                      </a:r>
                      <a:br>
                        <a:rPr lang="en-US" sz="1400" dirty="0" smtClean="0"/>
                      </a:br>
                      <a:r>
                        <a:rPr lang="en-US" sz="1400" dirty="0" smtClean="0"/>
                        <a:t>Congestion</a:t>
                      </a:r>
                      <a:endParaRPr lang="en-US" sz="1400" dirty="0">
                        <a:solidFill>
                          <a:schemeClr val="tx1"/>
                        </a:solidFill>
                      </a:endParaRPr>
                    </a:p>
                  </a:txBody>
                  <a:tcPr/>
                </a:tc>
              </a:tr>
            </a:tbl>
          </a:graphicData>
        </a:graphic>
      </p:graphicFrame>
      <p:sp>
        <p:nvSpPr>
          <p:cNvPr id="7" name="TextBox 6"/>
          <p:cNvSpPr txBox="1"/>
          <p:nvPr/>
        </p:nvSpPr>
        <p:spPr>
          <a:xfrm>
            <a:off x="6159743" y="6400170"/>
            <a:ext cx="2615957" cy="230818"/>
          </a:xfrm>
          <a:prstGeom prst="rect">
            <a:avLst/>
          </a:prstGeom>
          <a:noFill/>
        </p:spPr>
        <p:txBody>
          <a:bodyPr wrap="square" lIns="76188" tIns="38093" rIns="76188" bIns="38093" rtlCol="0">
            <a:spAutoFit/>
          </a:bodyPr>
          <a:lstStyle/>
          <a:p>
            <a:pPr algn="r"/>
            <a:r>
              <a:rPr lang="en-US" sz="1000" dirty="0" smtClean="0"/>
              <a:t>Source:  Psytechnics 12/06</a:t>
            </a:r>
            <a:endParaRPr lang="en-US" sz="1000" dirty="0"/>
          </a:p>
        </p:txBody>
      </p:sp>
      <p:sp>
        <p:nvSpPr>
          <p:cNvPr id="8" name="Title 7"/>
          <p:cNvSpPr>
            <a:spLocks noGrp="1"/>
          </p:cNvSpPr>
          <p:nvPr>
            <p:ph type="title"/>
          </p:nvPr>
        </p:nvSpPr>
        <p:spPr>
          <a:xfrm>
            <a:off x="381000" y="381000"/>
            <a:ext cx="8382000" cy="1052596"/>
          </a:xfrm>
        </p:spPr>
        <p:txBody>
          <a:bodyPr/>
          <a:lstStyle/>
          <a:p>
            <a:r>
              <a:rPr lang="en-US" sz="4400" dirty="0" smtClean="0"/>
              <a:t>Quality Of Experience At Work</a:t>
            </a:r>
            <a:br>
              <a:rPr lang="en-US" sz="4400" dirty="0" smtClean="0"/>
            </a:br>
            <a:r>
              <a:rPr lang="en-US" sz="3200" dirty="0" smtClean="0">
                <a:solidFill>
                  <a:schemeClr val="accent1">
                    <a:lumMod val="20000"/>
                    <a:lumOff val="80000"/>
                  </a:schemeClr>
                </a:solidFill>
              </a:rPr>
              <a:t>Office environment</a:t>
            </a:r>
            <a:endParaRPr lang="en-US" sz="4400" dirty="0">
              <a:solidFill>
                <a:schemeClr val="accent1">
                  <a:lumMod val="20000"/>
                  <a:lumOff val="80000"/>
                </a:schemeClr>
              </a:solidFill>
            </a:endParaRPr>
          </a:p>
        </p:txBody>
      </p:sp>
      <p:sp>
        <p:nvSpPr>
          <p:cNvPr id="9" name="TextBox 8"/>
          <p:cNvSpPr txBox="1"/>
          <p:nvPr/>
        </p:nvSpPr>
        <p:spPr>
          <a:xfrm>
            <a:off x="285266" y="2846425"/>
            <a:ext cx="851515" cy="1200329"/>
          </a:xfrm>
          <a:prstGeom prst="rect">
            <a:avLst/>
          </a:prstGeom>
          <a:noFill/>
        </p:spPr>
        <p:txBody>
          <a:bodyPr wrap="none" rtlCol="0">
            <a:spAutoFit/>
          </a:bodyPr>
          <a:lstStyle/>
          <a:p>
            <a:r>
              <a:rPr lang="en-US" dirty="0" smtClean="0"/>
              <a:t>Wide-</a:t>
            </a:r>
          </a:p>
          <a:p>
            <a:r>
              <a:rPr lang="en-US" dirty="0" smtClean="0"/>
              <a:t>Band</a:t>
            </a:r>
          </a:p>
          <a:p>
            <a:r>
              <a:rPr lang="en-US" dirty="0" smtClean="0"/>
              <a:t>MOS</a:t>
            </a:r>
          </a:p>
          <a:p>
            <a:r>
              <a:rPr lang="en-US" dirty="0" smtClean="0"/>
              <a:t>Rating</a:t>
            </a: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Media Quality</a:t>
            </a:r>
            <a:endParaRPr lang="en-US" dirty="0"/>
          </a:p>
        </p:txBody>
      </p:sp>
      <p:sp>
        <p:nvSpPr>
          <p:cNvPr id="13" name="Text Placeholder 12"/>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31043" y="2239963"/>
            <a:ext cx="8044657" cy="914400"/>
          </a:xfrm>
        </p:spPr>
        <p:txBody>
          <a:bodyPr/>
          <a:lstStyle/>
          <a:p>
            <a:r>
              <a:rPr sz="3600" smtClean="0"/>
              <a:t>VoIP Quality Of Experience</a:t>
            </a:r>
            <a:endParaRPr lang="en-US" sz="3600" dirty="0"/>
          </a:p>
        </p:txBody>
      </p:sp>
      <p:sp>
        <p:nvSpPr>
          <p:cNvPr id="7" name="Rectangle 11"/>
          <p:cNvSpPr>
            <a:spLocks noGrp="1" noChangeArrowheads="1"/>
          </p:cNvSpPr>
          <p:nvPr>
            <p:ph type="subTitle" idx="1"/>
          </p:nvPr>
        </p:nvSpPr>
        <p:spPr>
          <a:xfrm>
            <a:off x="745432" y="3696799"/>
            <a:ext cx="7485795" cy="1701800"/>
          </a:xfrm>
        </p:spPr>
        <p:txBody>
          <a:bodyPr/>
          <a:lstStyle/>
          <a:p>
            <a:pPr>
              <a:lnSpc>
                <a:spcPct val="100000"/>
              </a:lnSpc>
            </a:pPr>
            <a:r>
              <a:rPr lang="en-US" sz="2800" dirty="0" smtClean="0">
                <a:solidFill>
                  <a:schemeClr val="tx1"/>
                </a:solidFill>
              </a:rPr>
              <a:t>Mu Han</a:t>
            </a:r>
            <a:r>
              <a:rPr lang="en-US" sz="2800" dirty="0">
                <a:solidFill>
                  <a:schemeClr val="tx1"/>
                </a:solidFill>
              </a:rPr>
              <a:t/>
            </a:r>
            <a:br>
              <a:rPr lang="en-US" sz="2800" dirty="0">
                <a:solidFill>
                  <a:schemeClr val="tx1"/>
                </a:solidFill>
              </a:rPr>
            </a:br>
            <a:r>
              <a:rPr lang="en-US" sz="2800" dirty="0" smtClean="0">
                <a:solidFill>
                  <a:schemeClr val="tx1"/>
                </a:solidFill>
              </a:rPr>
              <a:t>Director</a:t>
            </a:r>
            <a:r>
              <a:rPr lang="en-US" sz="2800" dirty="0">
                <a:solidFill>
                  <a:schemeClr val="tx1"/>
                </a:solidFill>
              </a:rPr>
              <a:t/>
            </a:r>
            <a:br>
              <a:rPr lang="en-US" sz="2800" dirty="0">
                <a:solidFill>
                  <a:schemeClr val="tx1"/>
                </a:solidFill>
              </a:rPr>
            </a:br>
            <a:r>
              <a:rPr lang="en-US" sz="2800" dirty="0">
                <a:solidFill>
                  <a:schemeClr val="tx1"/>
                </a:solidFill>
              </a:rPr>
              <a:t>Microsoft Corporation</a:t>
            </a:r>
            <a:endParaRPr lang="en-US" sz="2400"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hevron 16"/>
          <p:cNvSpPr/>
          <p:nvPr/>
        </p:nvSpPr>
        <p:spPr bwMode="auto">
          <a:xfrm>
            <a:off x="6790764" y="1409421"/>
            <a:ext cx="2084293" cy="5193085"/>
          </a:xfrm>
          <a:prstGeom prst="chevron">
            <a:avLst>
              <a:gd name="adj" fmla="val 53183"/>
            </a:avLst>
          </a:prstGeom>
          <a:gradFill flip="none" rotWithShape="1">
            <a:gsLst>
              <a:gs pos="0">
                <a:srgbClr val="27728D">
                  <a:alpha val="34000"/>
                </a:srgbClr>
              </a:gs>
              <a:gs pos="50000">
                <a:srgbClr val="27728D">
                  <a:alpha val="9000"/>
                </a:srgbClr>
              </a:gs>
              <a:gs pos="100000">
                <a:srgbClr val="27728D">
                  <a:tint val="23500"/>
                  <a:satMod val="160000"/>
                  <a:alpha val="3000"/>
                </a:srgbClr>
              </a:gs>
            </a:gsLst>
            <a:lin ang="10800000" scaled="1"/>
            <a:tileRect/>
          </a:gradFill>
          <a:ln>
            <a:noFill/>
            <a:headEnd type="none" w="med" len="med"/>
            <a:tailEnd type="none" w="med" len="med"/>
          </a:ln>
          <a:effectLst/>
          <a:scene3d>
            <a:camera prst="orthographicFront" fov="0">
              <a:rot lat="0" lon="0" rev="0"/>
            </a:camera>
            <a:lightRig rig="threePt" dir="t">
              <a:rot lat="0" lon="0" rev="1800000"/>
            </a:lightRig>
          </a:scene3d>
          <a:sp3d prstMaterial="matte">
            <a:bevelT h="20000" prst="convex"/>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blackGray">
          <a:xfrm>
            <a:off x="350193" y="1609047"/>
            <a:ext cx="8407402"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Microsoft’s user-focused approach to Quality of Experience</a:t>
            </a:r>
          </a:p>
        </p:txBody>
      </p:sp>
      <p:sp>
        <p:nvSpPr>
          <p:cNvPr id="18" name="Rounded Rectangle 17"/>
          <p:cNvSpPr/>
          <p:nvPr/>
        </p:nvSpPr>
        <p:spPr bwMode="blackGray">
          <a:xfrm>
            <a:off x="368299" y="2920394"/>
            <a:ext cx="8407402"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Inside the VoIP stack of Office Communications Server 2007</a:t>
            </a:r>
          </a:p>
        </p:txBody>
      </p:sp>
      <p:sp>
        <p:nvSpPr>
          <p:cNvPr id="20" name="Rounded Rectangle 19"/>
          <p:cNvSpPr/>
          <p:nvPr/>
        </p:nvSpPr>
        <p:spPr bwMode="blackGray">
          <a:xfrm>
            <a:off x="368299" y="4277009"/>
            <a:ext cx="8407402" cy="775445"/>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Considerations for deploying OCS 2007 in a corporate network</a:t>
            </a:r>
          </a:p>
        </p:txBody>
      </p:sp>
      <p:sp>
        <p:nvSpPr>
          <p:cNvPr id="11" name="Title 10"/>
          <p:cNvSpPr>
            <a:spLocks noGrp="1"/>
          </p:cNvSpPr>
          <p:nvPr>
            <p:ph type="title"/>
          </p:nvPr>
        </p:nvSpPr>
        <p:spPr/>
        <p:txBody>
          <a:bodyPr/>
          <a:lstStyle/>
          <a:p>
            <a:r>
              <a:rPr lang="en-US" dirty="0" smtClean="0"/>
              <a:t>Session Objectives</a:t>
            </a:r>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 Sizing Your Network</a:t>
            </a:r>
            <a:endParaRPr lang="en-US" dirty="0"/>
          </a:p>
        </p:txBody>
      </p:sp>
      <p:sp>
        <p:nvSpPr>
          <p:cNvPr id="3" name="Content Placeholder 2"/>
          <p:cNvSpPr>
            <a:spLocks noGrp="1"/>
          </p:cNvSpPr>
          <p:nvPr>
            <p:ph idx="1"/>
          </p:nvPr>
        </p:nvSpPr>
        <p:spPr>
          <a:xfrm>
            <a:off x="381000" y="1524000"/>
            <a:ext cx="8763000" cy="4308872"/>
          </a:xfrm>
        </p:spPr>
        <p:txBody>
          <a:bodyPr/>
          <a:lstStyle/>
          <a:p>
            <a:pPr>
              <a:lnSpc>
                <a:spcPct val="100000"/>
              </a:lnSpc>
            </a:pPr>
            <a:r>
              <a:rPr lang="en-US" sz="2800" dirty="0" smtClean="0"/>
              <a:t>You are adding a service to your network </a:t>
            </a:r>
          </a:p>
          <a:p>
            <a:pPr lvl="1">
              <a:lnSpc>
                <a:spcPct val="100000"/>
              </a:lnSpc>
            </a:pPr>
            <a:r>
              <a:rPr lang="en-US" sz="2400" dirty="0" smtClean="0"/>
              <a:t>Right provisioning is needed</a:t>
            </a:r>
          </a:p>
          <a:p>
            <a:pPr>
              <a:lnSpc>
                <a:spcPct val="100000"/>
              </a:lnSpc>
            </a:pPr>
            <a:endParaRPr lang="en-US" sz="2800" dirty="0" smtClean="0"/>
          </a:p>
          <a:p>
            <a:pPr>
              <a:lnSpc>
                <a:spcPct val="100000"/>
              </a:lnSpc>
            </a:pPr>
            <a:r>
              <a:rPr lang="en-US" sz="2800" dirty="0" smtClean="0"/>
              <a:t>Even with efficient CODECs, clients need bandwidth</a:t>
            </a:r>
          </a:p>
          <a:p>
            <a:endParaRPr lang="en-US" sz="2800" dirty="0" smtClean="0"/>
          </a:p>
          <a:p>
            <a:r>
              <a:rPr lang="en-US" sz="2800" dirty="0" smtClean="0"/>
              <a:t>Holds true for VoIP telephony or conferencing</a:t>
            </a:r>
          </a:p>
          <a:p>
            <a:endParaRPr lang="en-US" sz="2800" dirty="0" smtClean="0"/>
          </a:p>
          <a:p>
            <a:r>
              <a:rPr lang="en-US" sz="2800" dirty="0" smtClean="0"/>
              <a:t>Simple policies give you control </a:t>
            </a:r>
            <a:endParaRPr lang="en-US" sz="2800"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t>
            </a:r>
            <a:r>
              <a:rPr smtClean="0"/>
              <a:t>Media</a:t>
            </a:r>
            <a:r>
              <a:rPr lang="en-US" dirty="0" smtClean="0"/>
              <a:t> </a:t>
            </a:r>
            <a:r>
              <a:rPr smtClean="0"/>
              <a:t>Take</a:t>
            </a:r>
            <a:r>
              <a:rPr lang="en-US" dirty="0" smtClean="0"/>
              <a:t>?</a:t>
            </a:r>
            <a:endParaRPr lang="en-US" dirty="0"/>
          </a:p>
        </p:txBody>
      </p:sp>
      <p:sp>
        <p:nvSpPr>
          <p:cNvPr id="5" name="Content Placeholder 2"/>
          <p:cNvSpPr txBox="1">
            <a:spLocks/>
          </p:cNvSpPr>
          <p:nvPr/>
        </p:nvSpPr>
        <p:spPr>
          <a:xfrm>
            <a:off x="387350" y="3870471"/>
            <a:ext cx="8756650" cy="1709699"/>
          </a:xfrm>
          <a:prstGeom prst="rect">
            <a:avLst/>
          </a:prstGeom>
        </p:spPr>
        <p:txBody>
          <a:bodyPr vert="horz" wrap="square" lIns="0" tIns="0" rIns="0" bIns="0" rtlCol="0">
            <a:spAutoFit/>
          </a:bodyPr>
          <a:lstStyle/>
          <a:p>
            <a:pPr marL="384939" lvl="0" indent="-384939">
              <a:lnSpc>
                <a:spcPct val="90000"/>
              </a:lnSpc>
              <a:spcBef>
                <a:spcPts val="700"/>
              </a:spcBef>
              <a:buBlip>
                <a:blip r:embed="rId3"/>
              </a:buBlip>
            </a:pPr>
            <a:r>
              <a:rPr lang="en-US" sz="2800" dirty="0" smtClean="0"/>
              <a:t>These are one-way “on the wire” numbers</a:t>
            </a:r>
          </a:p>
          <a:p>
            <a:pPr marL="384939" indent="-384939">
              <a:lnSpc>
                <a:spcPct val="90000"/>
              </a:lnSpc>
              <a:spcBef>
                <a:spcPts val="700"/>
              </a:spcBef>
              <a:buBlip>
                <a:blip r:embed="rId3"/>
              </a:buBlip>
            </a:pPr>
            <a:r>
              <a:rPr lang="en-US" sz="2800" dirty="0" smtClean="0"/>
              <a:t>Numbers are worst-case</a:t>
            </a:r>
          </a:p>
          <a:p>
            <a:pPr marL="796925" lvl="1" indent="-384175">
              <a:lnSpc>
                <a:spcPct val="90000"/>
              </a:lnSpc>
              <a:spcBef>
                <a:spcPts val="700"/>
              </a:spcBef>
              <a:buBlip>
                <a:blip r:embed="rId3"/>
              </a:buBlip>
            </a:pPr>
            <a:r>
              <a:rPr lang="en-US" sz="2400" dirty="0" smtClean="0"/>
              <a:t>Silence suppression saves more bandwidth</a:t>
            </a:r>
          </a:p>
          <a:p>
            <a:pPr marL="796925" lvl="1" indent="-384175">
              <a:lnSpc>
                <a:spcPct val="90000"/>
              </a:lnSpc>
              <a:spcBef>
                <a:spcPts val="700"/>
              </a:spcBef>
              <a:buBlip>
                <a:blip r:embed="rId3"/>
              </a:buBlip>
            </a:pPr>
            <a:r>
              <a:rPr lang="en-US" sz="2400" dirty="0" smtClean="0"/>
              <a:t>Packetization dynamically changes based on usage</a:t>
            </a:r>
          </a:p>
        </p:txBody>
      </p:sp>
      <p:sp useBgFill="1">
        <p:nvSpPr>
          <p:cNvPr id="14" name="Rectangle 13"/>
          <p:cNvSpPr/>
          <p:nvPr/>
        </p:nvSpPr>
        <p:spPr bwMode="auto">
          <a:xfrm>
            <a:off x="368300" y="1406525"/>
            <a:ext cx="7964840" cy="2047875"/>
          </a:xfrm>
          <a:prstGeom prst="rect">
            <a:avLst/>
          </a:prstGeom>
          <a:ln>
            <a:noFill/>
            <a:headEnd type="none" w="med" len="med"/>
            <a:tailEnd type="none" w="med" len="med"/>
          </a:ln>
          <a:effectLst>
            <a:outerShdw blurRad="190500" dist="190500" dir="2700000" algn="tl" rotWithShape="0">
              <a:schemeClr val="bg1">
                <a:alpha val="40000"/>
              </a:schemeClr>
            </a:outerShdw>
          </a:effectLst>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aphicFrame>
        <p:nvGraphicFramePr>
          <p:cNvPr id="15" name="Content Placeholder 5"/>
          <p:cNvGraphicFramePr>
            <a:graphicFrameLocks/>
          </p:cNvGraphicFramePr>
          <p:nvPr/>
        </p:nvGraphicFramePr>
        <p:xfrm>
          <a:off x="368300" y="1406525"/>
          <a:ext cx="7969989" cy="2043468"/>
        </p:xfrm>
        <a:graphic>
          <a:graphicData uri="http://schemas.openxmlformats.org/drawingml/2006/table">
            <a:tbl>
              <a:tblPr firstRow="1" bandRow="1">
                <a:tableStyleId>{5A111915-BE36-4E01-A7E5-04B1672EAD32}</a:tableStyleId>
              </a:tblPr>
              <a:tblGrid>
                <a:gridCol w="2656663"/>
                <a:gridCol w="2656663"/>
                <a:gridCol w="2656663"/>
              </a:tblGrid>
              <a:tr h="393874">
                <a:tc>
                  <a:txBody>
                    <a:bodyPr/>
                    <a:lstStyle/>
                    <a:p>
                      <a:pPr algn="l"/>
                      <a:r>
                        <a:rPr lang="en-US" sz="2400" b="1" dirty="0" smtClean="0">
                          <a:solidFill>
                            <a:schemeClr val="tx1"/>
                          </a:solidFill>
                          <a:latin typeface="+mn-lt"/>
                        </a:rPr>
                        <a:t>Codec</a:t>
                      </a:r>
                      <a:endParaRPr lang="en-US" sz="2400" b="1" dirty="0">
                        <a:solidFill>
                          <a:schemeClr val="tx1"/>
                        </a:solidFill>
                        <a:latin typeface="+mn-lt"/>
                      </a:endParaRPr>
                    </a:p>
                  </a:txBody>
                  <a:tcPr marR="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2">
                            <a:alpha val="25000"/>
                          </a:schemeClr>
                        </a:gs>
                        <a:gs pos="80000">
                          <a:schemeClr val="bg1">
                            <a:alpha val="0"/>
                          </a:schemeClr>
                        </a:gs>
                      </a:gsLst>
                      <a:lin ang="16200000" scaled="0"/>
                    </a:gradFill>
                  </a:tcPr>
                </a:tc>
                <a:tc>
                  <a:txBody>
                    <a:bodyPr/>
                    <a:lstStyle/>
                    <a:p>
                      <a:pPr marL="0" marR="0" indent="0" algn="l" defTabSz="914327"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mn-lt"/>
                        </a:rPr>
                        <a:t>Min Bandwidth</a:t>
                      </a:r>
                    </a:p>
                  </a:txBody>
                  <a:tcPr marR="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2">
                            <a:alpha val="25000"/>
                          </a:schemeClr>
                        </a:gs>
                        <a:gs pos="80000">
                          <a:schemeClr val="bg1">
                            <a:alpha val="0"/>
                          </a:schemeClr>
                        </a:gs>
                      </a:gsLst>
                      <a:lin ang="16200000" scaled="0"/>
                    </a:gradFill>
                  </a:tcPr>
                </a:tc>
                <a:tc>
                  <a:txBody>
                    <a:bodyPr/>
                    <a:lstStyle/>
                    <a:p>
                      <a:pPr algn="l"/>
                      <a:r>
                        <a:rPr lang="en-US" sz="2400" b="1" dirty="0" smtClean="0">
                          <a:solidFill>
                            <a:schemeClr val="tx1"/>
                          </a:solidFill>
                          <a:latin typeface="+mn-lt"/>
                        </a:rPr>
                        <a:t>Max Bandwidth</a:t>
                      </a:r>
                      <a:endParaRPr lang="en-US" sz="2400" b="1" dirty="0">
                        <a:solidFill>
                          <a:schemeClr val="tx1"/>
                        </a:solidFill>
                        <a:latin typeface="+mn-lt"/>
                      </a:endParaRPr>
                    </a:p>
                  </a:txBody>
                  <a:tcPr marR="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2">
                            <a:alpha val="25000"/>
                          </a:schemeClr>
                        </a:gs>
                        <a:gs pos="80000">
                          <a:schemeClr val="bg1">
                            <a:alpha val="0"/>
                          </a:schemeClr>
                        </a:gs>
                      </a:gsLst>
                      <a:lin ang="16200000" scaled="0"/>
                    </a:gradFill>
                  </a:tcPr>
                </a:tc>
              </a:tr>
              <a:tr h="396567">
                <a:tc>
                  <a:txBody>
                    <a:bodyPr/>
                    <a:lstStyle/>
                    <a:p>
                      <a:pPr marL="0" algn="l" defTabSz="914363" rtl="0" eaLnBrk="1" latinLnBrk="0" hangingPunct="1"/>
                      <a:r>
                        <a:rPr lang="en-US" sz="1800" kern="1200" dirty="0" smtClean="0">
                          <a:solidFill>
                            <a:schemeClr val="tx1"/>
                          </a:solidFill>
                          <a:latin typeface="+mn-lt"/>
                          <a:ea typeface="+mn-ea"/>
                          <a:cs typeface="+mn-cs"/>
                        </a:rPr>
                        <a:t>Real-time Audio (RTA)</a:t>
                      </a:r>
                      <a:endParaRPr lang="en-US" sz="1800" kern="1200" dirty="0">
                        <a:solidFill>
                          <a:schemeClr val="tx1"/>
                        </a:solidFill>
                        <a:latin typeface="+mn-lt"/>
                        <a:ea typeface="+mn-ea"/>
                        <a:cs typeface="+mn-cs"/>
                      </a:endParaRPr>
                    </a:p>
                  </a:txBody>
                  <a:tcPr marR="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c>
                  <a:txBody>
                    <a:bodyPr/>
                    <a:lstStyle/>
                    <a:p>
                      <a:pPr marL="0" algn="l" defTabSz="914363" rtl="0" eaLnBrk="1" latinLnBrk="0" hangingPunct="1"/>
                      <a:r>
                        <a:rPr lang="en-US" sz="1800" kern="1200" dirty="0" smtClean="0">
                          <a:solidFill>
                            <a:schemeClr val="tx1"/>
                          </a:solidFill>
                          <a:latin typeface="+mn-lt"/>
                          <a:ea typeface="+mn-ea"/>
                          <a:cs typeface="+mn-cs"/>
                        </a:rPr>
                        <a:t>24 Kbps</a:t>
                      </a:r>
                      <a:endParaRPr lang="en-US" sz="1800" kern="1200" dirty="0">
                        <a:solidFill>
                          <a:schemeClr val="tx1"/>
                        </a:solidFill>
                        <a:latin typeface="+mn-lt"/>
                        <a:ea typeface="+mn-ea"/>
                        <a:cs typeface="+mn-cs"/>
                      </a:endParaRPr>
                    </a:p>
                  </a:txBody>
                  <a:tcPr marR="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c>
                  <a:txBody>
                    <a:bodyPr/>
                    <a:lstStyle/>
                    <a:p>
                      <a:pPr marL="0" algn="l" defTabSz="914363" rtl="0" eaLnBrk="1" latinLnBrk="0" hangingPunct="1"/>
                      <a:r>
                        <a:rPr lang="en-US" sz="1800" kern="1200" dirty="0" smtClean="0">
                          <a:solidFill>
                            <a:schemeClr val="tx1"/>
                          </a:solidFill>
                          <a:latin typeface="+mn-lt"/>
                          <a:ea typeface="+mn-ea"/>
                          <a:cs typeface="+mn-cs"/>
                        </a:rPr>
                        <a:t>45 Kbps</a:t>
                      </a:r>
                      <a:endParaRPr lang="en-US" sz="1800" kern="1200" dirty="0">
                        <a:solidFill>
                          <a:schemeClr val="tx1"/>
                        </a:solidFill>
                        <a:latin typeface="+mn-lt"/>
                        <a:ea typeface="+mn-ea"/>
                        <a:cs typeface="+mn-cs"/>
                      </a:endParaRPr>
                    </a:p>
                  </a:txBody>
                  <a:tcPr marR="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r>
              <a:tr h="396567">
                <a:tc>
                  <a:txBody>
                    <a:bodyPr/>
                    <a:lstStyle/>
                    <a:p>
                      <a:pPr marL="0" algn="l" defTabSz="914363" rtl="0" eaLnBrk="1" latinLnBrk="0" hangingPunct="1"/>
                      <a:r>
                        <a:rPr lang="en-US" sz="1800" kern="1200" dirty="0" smtClean="0">
                          <a:solidFill>
                            <a:schemeClr val="tx1"/>
                          </a:solidFill>
                          <a:latin typeface="+mn-lt"/>
                          <a:ea typeface="+mn-ea"/>
                          <a:cs typeface="+mn-cs"/>
                        </a:rPr>
                        <a:t>Siren</a:t>
                      </a:r>
                      <a:endParaRPr lang="en-US" sz="1800" kern="1200" dirty="0">
                        <a:solidFill>
                          <a:schemeClr val="tx1"/>
                        </a:solidFill>
                        <a:latin typeface="+mn-lt"/>
                        <a:ea typeface="+mn-ea"/>
                        <a:cs typeface="+mn-cs"/>
                      </a:endParaRPr>
                    </a:p>
                  </a:txBody>
                  <a:tcPr marR="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25000"/>
                      </a:schemeClr>
                    </a:solidFill>
                  </a:tcPr>
                </a:tc>
                <a:tc>
                  <a:txBody>
                    <a:bodyPr/>
                    <a:lstStyle/>
                    <a:p>
                      <a:r>
                        <a:rPr lang="en-US" sz="1800" dirty="0" smtClean="0"/>
                        <a:t>32 Kbps</a:t>
                      </a:r>
                      <a:endParaRPr lang="en-US" sz="1800" dirty="0"/>
                    </a:p>
                  </a:txBody>
                  <a:tcPr marR="85422"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25000"/>
                      </a:schemeClr>
                    </a:solidFill>
                  </a:tcPr>
                </a:tc>
                <a:tc>
                  <a:txBody>
                    <a:bodyPr/>
                    <a:lstStyle/>
                    <a:p>
                      <a:r>
                        <a:rPr lang="en-US" sz="1800" dirty="0" smtClean="0"/>
                        <a:t>32 Kbps</a:t>
                      </a:r>
                      <a:endParaRPr lang="en-US" sz="1800" dirty="0"/>
                    </a:p>
                  </a:txBody>
                  <a:tcPr marR="85422"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25000"/>
                      </a:schemeClr>
                    </a:solidFill>
                  </a:tcPr>
                </a:tc>
              </a:tr>
              <a:tr h="396567">
                <a:tc>
                  <a:txBody>
                    <a:bodyPr/>
                    <a:lstStyle/>
                    <a:p>
                      <a:pPr marL="0" algn="l" defTabSz="914363" rtl="0" eaLnBrk="1" latinLnBrk="0" hangingPunct="1"/>
                      <a:r>
                        <a:rPr lang="en-US" sz="1800" kern="1200" dirty="0" smtClean="0">
                          <a:solidFill>
                            <a:schemeClr val="tx1"/>
                          </a:solidFill>
                          <a:latin typeface="+mn-lt"/>
                          <a:ea typeface="+mn-ea"/>
                          <a:cs typeface="+mn-cs"/>
                        </a:rPr>
                        <a:t>Real-time Video (VC-1)</a:t>
                      </a:r>
                      <a:endParaRPr lang="en-US" sz="1800" kern="1200" dirty="0">
                        <a:solidFill>
                          <a:schemeClr val="tx1"/>
                        </a:solidFill>
                        <a:latin typeface="+mn-lt"/>
                        <a:ea typeface="+mn-ea"/>
                        <a:cs typeface="+mn-cs"/>
                      </a:endParaRPr>
                    </a:p>
                  </a:txBody>
                  <a:tcPr marR="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c>
                  <a:txBody>
                    <a:bodyPr/>
                    <a:lstStyle/>
                    <a:p>
                      <a:r>
                        <a:rPr lang="en-US" sz="1800" dirty="0" smtClean="0"/>
                        <a:t>50 Kbps</a:t>
                      </a:r>
                      <a:endParaRPr lang="en-US" sz="1800" dirty="0"/>
                    </a:p>
                  </a:txBody>
                  <a:tcPr marR="85422"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c>
                  <a:txBody>
                    <a:bodyPr/>
                    <a:lstStyle/>
                    <a:p>
                      <a:r>
                        <a:rPr lang="en-US" sz="1800" dirty="0" smtClean="0"/>
                        <a:t>250</a:t>
                      </a:r>
                      <a:r>
                        <a:rPr lang="en-US" sz="1800" baseline="0" dirty="0" smtClean="0"/>
                        <a:t> Kbps</a:t>
                      </a:r>
                      <a:endParaRPr lang="en-US" sz="1800" dirty="0"/>
                    </a:p>
                  </a:txBody>
                  <a:tcPr marR="85422"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r>
              <a:tr h="396567">
                <a:tc>
                  <a:txBody>
                    <a:bodyPr/>
                    <a:lstStyle/>
                    <a:p>
                      <a:pPr marL="0" algn="l" defTabSz="914363" rtl="0" eaLnBrk="1" latinLnBrk="0" hangingPunct="1"/>
                      <a:r>
                        <a:rPr lang="en-US" sz="1800" kern="1200" dirty="0" smtClean="0">
                          <a:solidFill>
                            <a:schemeClr val="tx1"/>
                          </a:solidFill>
                          <a:latin typeface="+mn-lt"/>
                          <a:ea typeface="+mn-ea"/>
                          <a:cs typeface="+mn-cs"/>
                        </a:rPr>
                        <a:t>Roundtable Panorama</a:t>
                      </a:r>
                      <a:endParaRPr lang="en-US" sz="1800" kern="1200" dirty="0">
                        <a:solidFill>
                          <a:schemeClr val="tx1"/>
                        </a:solidFill>
                        <a:latin typeface="+mn-lt"/>
                        <a:ea typeface="+mn-ea"/>
                        <a:cs typeface="+mn-cs"/>
                      </a:endParaRPr>
                    </a:p>
                  </a:txBody>
                  <a:tcPr marR="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25000"/>
                      </a:schemeClr>
                    </a:solidFill>
                  </a:tcPr>
                </a:tc>
                <a:tc>
                  <a:txBody>
                    <a:bodyPr/>
                    <a:lstStyle/>
                    <a:p>
                      <a:r>
                        <a:rPr lang="en-US" sz="1800" dirty="0" smtClean="0"/>
                        <a:t>50 Kbps</a:t>
                      </a:r>
                      <a:endParaRPr lang="en-US" sz="1800" dirty="0"/>
                    </a:p>
                  </a:txBody>
                  <a:tcPr marR="85422"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25000"/>
                      </a:schemeClr>
                    </a:solidFill>
                  </a:tcPr>
                </a:tc>
                <a:tc>
                  <a:txBody>
                    <a:bodyPr/>
                    <a:lstStyle/>
                    <a:p>
                      <a:r>
                        <a:rPr lang="en-US" sz="1800" dirty="0" smtClean="0"/>
                        <a:t>350 Kbps</a:t>
                      </a:r>
                      <a:endParaRPr lang="en-US" sz="1800" dirty="0"/>
                    </a:p>
                  </a:txBody>
                  <a:tcPr marR="85422"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25000"/>
                      </a:schemeClr>
                    </a:solidFill>
                  </a:tcPr>
                </a:tc>
              </a:tr>
            </a:tbl>
          </a:graphicData>
        </a:graphic>
      </p:graphicFrame>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 User Calculation</a:t>
            </a:r>
            <a:endParaRPr lang="en-US" dirty="0"/>
          </a:p>
        </p:txBody>
      </p:sp>
      <p:sp>
        <p:nvSpPr>
          <p:cNvPr id="9" name="Content Placeholder 8"/>
          <p:cNvSpPr>
            <a:spLocks noGrp="1"/>
          </p:cNvSpPr>
          <p:nvPr>
            <p:ph sz="half" idx="2"/>
          </p:nvPr>
        </p:nvSpPr>
        <p:spPr>
          <a:xfrm>
            <a:off x="408378" y="4737717"/>
            <a:ext cx="8593584" cy="1477328"/>
          </a:xfrm>
        </p:spPr>
        <p:txBody>
          <a:bodyPr/>
          <a:lstStyle/>
          <a:p>
            <a:r>
              <a:rPr lang="en-US" sz="2400" dirty="0" smtClean="0"/>
              <a:t>Type of usage is important when planning</a:t>
            </a:r>
          </a:p>
          <a:p>
            <a:r>
              <a:rPr lang="en-US" sz="2400" dirty="0" smtClean="0"/>
              <a:t>Media Stack adjusts to network bandwidth</a:t>
            </a:r>
            <a:br>
              <a:rPr lang="en-US" sz="2400" dirty="0" smtClean="0"/>
            </a:br>
            <a:r>
              <a:rPr lang="en-US" sz="2400" dirty="0" smtClean="0"/>
              <a:t>change every 5 seconds</a:t>
            </a:r>
          </a:p>
          <a:p>
            <a:r>
              <a:rPr lang="en-US" sz="2400" dirty="0" smtClean="0"/>
              <a:t>Consider the whole path end-to-end</a:t>
            </a:r>
          </a:p>
        </p:txBody>
      </p:sp>
      <p:graphicFrame>
        <p:nvGraphicFramePr>
          <p:cNvPr id="13" name="Content Placeholder 5"/>
          <p:cNvGraphicFramePr>
            <a:graphicFrameLocks/>
          </p:cNvGraphicFramePr>
          <p:nvPr/>
        </p:nvGraphicFramePr>
        <p:xfrm>
          <a:off x="1886390" y="1294059"/>
          <a:ext cx="4887281" cy="3230721"/>
        </p:xfrm>
        <a:graphic>
          <a:graphicData uri="http://schemas.openxmlformats.org/drawingml/2006/table">
            <a:tbl>
              <a:tblPr firstRow="1" bandRow="1">
                <a:tableStyleId>{5A111915-BE36-4E01-A7E5-04B1672EAD32}</a:tableStyleId>
              </a:tblPr>
              <a:tblGrid>
                <a:gridCol w="1937258"/>
                <a:gridCol w="2950023"/>
              </a:tblGrid>
              <a:tr h="339447">
                <a:tc>
                  <a:txBody>
                    <a:bodyPr/>
                    <a:lstStyle/>
                    <a:p>
                      <a:r>
                        <a:rPr lang="en-US" sz="2000" b="1" dirty="0" smtClean="0">
                          <a:solidFill>
                            <a:schemeClr val="tx1"/>
                          </a:solidFill>
                        </a:rPr>
                        <a:t>Media</a:t>
                      </a:r>
                      <a:r>
                        <a:rPr lang="en-US" sz="2000" b="1" baseline="0" dirty="0" smtClean="0">
                          <a:solidFill>
                            <a:schemeClr val="tx1"/>
                          </a:solidFill>
                        </a:rPr>
                        <a:t> Type</a:t>
                      </a:r>
                      <a:endParaRPr lang="en-US" sz="2000" b="1" dirty="0">
                        <a:solidFill>
                          <a:schemeClr val="tx1"/>
                        </a:solidFill>
                      </a:endParaRPr>
                    </a:p>
                  </a:txBody>
                  <a:tcPr marL="75501" marR="75501"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2">
                            <a:alpha val="25000"/>
                          </a:schemeClr>
                        </a:gs>
                        <a:gs pos="80000">
                          <a:schemeClr val="bg1">
                            <a:alpha val="0"/>
                          </a:schemeClr>
                        </a:gs>
                      </a:gsLst>
                      <a:lin ang="16200000" scaled="0"/>
                    </a:gradFill>
                  </a:tcPr>
                </a:tc>
                <a:tc>
                  <a:txBody>
                    <a:bodyPr/>
                    <a:lstStyle/>
                    <a:p>
                      <a:pPr marL="0" algn="l" defTabSz="914327" rtl="0" eaLnBrk="1" latinLnBrk="0" hangingPunct="1"/>
                      <a:r>
                        <a:rPr lang="en-US" sz="2000" b="1" kern="1200" dirty="0" smtClean="0">
                          <a:solidFill>
                            <a:schemeClr val="tx1"/>
                          </a:solidFill>
                        </a:rPr>
                        <a:t>Bandwidth Needed</a:t>
                      </a:r>
                      <a:endParaRPr lang="en-US" sz="2000" b="1" kern="1200" dirty="0">
                        <a:solidFill>
                          <a:schemeClr val="tx1"/>
                        </a:solidFill>
                        <a:latin typeface="+mn-lt"/>
                        <a:ea typeface="+mn-ea"/>
                        <a:cs typeface="+mn-cs"/>
                      </a:endParaRPr>
                    </a:p>
                  </a:txBody>
                  <a:tcPr marL="75501" marR="75501"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2">
                            <a:alpha val="25000"/>
                          </a:schemeClr>
                        </a:gs>
                        <a:gs pos="80000">
                          <a:schemeClr val="bg1">
                            <a:alpha val="0"/>
                          </a:schemeClr>
                        </a:gs>
                      </a:gsLst>
                      <a:lin ang="16200000" scaled="0"/>
                    </a:gradFill>
                  </a:tcPr>
                </a:tc>
              </a:tr>
              <a:tr h="554073">
                <a:tc>
                  <a:txBody>
                    <a:bodyPr/>
                    <a:lstStyle/>
                    <a:p>
                      <a:r>
                        <a:rPr lang="en-US" sz="1800" dirty="0" smtClean="0"/>
                        <a:t>Audio</a:t>
                      </a:r>
                      <a:endParaRPr lang="en-US" sz="1800" dirty="0"/>
                    </a:p>
                  </a:txBody>
                  <a:tcPr marL="75501" marR="75501"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c>
                  <a:txBody>
                    <a:bodyPr/>
                    <a:lstStyle/>
                    <a:p>
                      <a:pPr marL="0" algn="l" defTabSz="914327" rtl="0" eaLnBrk="1" latinLnBrk="0" hangingPunct="1"/>
                      <a:r>
                        <a:rPr lang="en-US" sz="1800" kern="1200" dirty="0" smtClean="0"/>
                        <a:t>45 Kbps</a:t>
                      </a:r>
                      <a:endParaRPr lang="en-US" sz="1800" kern="1200" dirty="0">
                        <a:solidFill>
                          <a:schemeClr val="lt1"/>
                        </a:solidFill>
                        <a:latin typeface="+mn-lt"/>
                        <a:ea typeface="+mn-ea"/>
                        <a:cs typeface="+mn-cs"/>
                      </a:endParaRPr>
                    </a:p>
                  </a:txBody>
                  <a:tcPr marL="75501" marR="75501"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r>
              <a:tr h="554073">
                <a:tc>
                  <a:txBody>
                    <a:bodyPr/>
                    <a:lstStyle/>
                    <a:p>
                      <a:r>
                        <a:rPr lang="en-US" sz="1800" dirty="0" smtClean="0"/>
                        <a:t>Video</a:t>
                      </a:r>
                      <a:endParaRPr lang="en-US" sz="1800" dirty="0"/>
                    </a:p>
                  </a:txBody>
                  <a:tcPr marL="75501" marR="75501"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25000"/>
                      </a:schemeClr>
                    </a:solidFill>
                  </a:tcPr>
                </a:tc>
                <a:tc>
                  <a:txBody>
                    <a:bodyPr/>
                    <a:lstStyle/>
                    <a:p>
                      <a:pPr marL="0" algn="l" defTabSz="914327" rtl="0" eaLnBrk="1" latinLnBrk="0" hangingPunct="1"/>
                      <a:r>
                        <a:rPr lang="en-US" sz="1800" kern="1200" dirty="0" smtClean="0"/>
                        <a:t>250 Kbps</a:t>
                      </a:r>
                      <a:endParaRPr lang="en-US" sz="1800" kern="1200" dirty="0">
                        <a:solidFill>
                          <a:schemeClr val="lt1"/>
                        </a:solidFill>
                        <a:latin typeface="+mn-lt"/>
                        <a:ea typeface="+mn-ea"/>
                        <a:cs typeface="+mn-cs"/>
                      </a:endParaRPr>
                    </a:p>
                  </a:txBody>
                  <a:tcPr marL="75501" marR="75501"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25000"/>
                      </a:schemeClr>
                    </a:solidFill>
                  </a:tcPr>
                </a:tc>
              </a:tr>
              <a:tr h="554073">
                <a:tc>
                  <a:txBody>
                    <a:bodyPr/>
                    <a:lstStyle/>
                    <a:p>
                      <a:r>
                        <a:rPr lang="en-US" sz="1800" dirty="0" smtClean="0"/>
                        <a:t>Data</a:t>
                      </a:r>
                      <a:endParaRPr lang="en-US" sz="1800" dirty="0"/>
                    </a:p>
                  </a:txBody>
                  <a:tcPr marL="75501" marR="75501"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c>
                  <a:txBody>
                    <a:bodyPr/>
                    <a:lstStyle/>
                    <a:p>
                      <a:pPr marL="0" algn="l" defTabSz="914327" rtl="0" eaLnBrk="1" latinLnBrk="0" hangingPunct="1"/>
                      <a:r>
                        <a:rPr lang="en-US" sz="1800" kern="1200" dirty="0" smtClean="0"/>
                        <a:t>~45 Kbps</a:t>
                      </a:r>
                      <a:endParaRPr lang="en-US" sz="1800" kern="1200" dirty="0">
                        <a:solidFill>
                          <a:schemeClr val="lt1"/>
                        </a:solidFill>
                        <a:latin typeface="+mn-lt"/>
                        <a:ea typeface="+mn-ea"/>
                        <a:cs typeface="+mn-cs"/>
                      </a:endParaRPr>
                    </a:p>
                  </a:txBody>
                  <a:tcPr marL="75501" marR="75501"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r>
              <a:tr h="554073">
                <a:tc>
                  <a:txBody>
                    <a:bodyPr/>
                    <a:lstStyle/>
                    <a:p>
                      <a:r>
                        <a:rPr lang="en-US" sz="1800" dirty="0" smtClean="0"/>
                        <a:t>Signaling</a:t>
                      </a:r>
                      <a:endParaRPr lang="en-US" sz="1800" dirty="0"/>
                    </a:p>
                  </a:txBody>
                  <a:tcPr marL="75501" marR="75501"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25000"/>
                      </a:schemeClr>
                    </a:solidFill>
                  </a:tcPr>
                </a:tc>
                <a:tc>
                  <a:txBody>
                    <a:bodyPr/>
                    <a:lstStyle/>
                    <a:p>
                      <a:pPr marL="0" algn="l" defTabSz="914327" rtl="0" eaLnBrk="1" latinLnBrk="0" hangingPunct="1"/>
                      <a:r>
                        <a:rPr lang="en-US" sz="1800" kern="1200" dirty="0" smtClean="0"/>
                        <a:t>10 Kbps</a:t>
                      </a:r>
                      <a:endParaRPr lang="en-US" sz="1800" kern="1200" dirty="0" smtClean="0">
                        <a:solidFill>
                          <a:schemeClr val="lt1"/>
                        </a:solidFill>
                        <a:latin typeface="+mn-lt"/>
                        <a:ea typeface="+mn-ea"/>
                        <a:cs typeface="+mn-cs"/>
                      </a:endParaRPr>
                    </a:p>
                  </a:txBody>
                  <a:tcPr marL="75501" marR="75501"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25000"/>
                      </a:schemeClr>
                    </a:solidFill>
                  </a:tcPr>
                </a:tc>
              </a:tr>
              <a:tr h="633429">
                <a:tc>
                  <a:txBody>
                    <a:bodyPr/>
                    <a:lstStyle/>
                    <a:p>
                      <a:r>
                        <a:rPr lang="en-US" sz="2000" b="1" dirty="0" smtClean="0"/>
                        <a:t>Total</a:t>
                      </a:r>
                      <a:endParaRPr lang="en-US" sz="2000" b="1" dirty="0"/>
                    </a:p>
                  </a:txBody>
                  <a:tcPr marL="75501" marR="75501"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c>
                  <a:txBody>
                    <a:bodyPr/>
                    <a:lstStyle/>
                    <a:p>
                      <a:pPr marL="0" algn="l" defTabSz="914327" rtl="0" eaLnBrk="1" latinLnBrk="0" hangingPunct="1"/>
                      <a:r>
                        <a:rPr lang="en-US" sz="2000" b="1" kern="1200" dirty="0" smtClean="0">
                          <a:solidFill>
                            <a:schemeClr val="lt1"/>
                          </a:solidFill>
                          <a:latin typeface="+mn-lt"/>
                          <a:ea typeface="+mn-ea"/>
                          <a:cs typeface="+mn-cs"/>
                        </a:rPr>
                        <a:t>350 Kbps per direction</a:t>
                      </a:r>
                    </a:p>
                  </a:txBody>
                  <a:tcPr marL="75501" marR="75501"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r>
            </a:tbl>
          </a:graphicData>
        </a:graphic>
      </p:graphicFrame>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Network Considerations</a:t>
            </a:r>
            <a:endParaRPr lang="en-US" dirty="0"/>
          </a:p>
        </p:txBody>
      </p:sp>
      <p:sp>
        <p:nvSpPr>
          <p:cNvPr id="3" name="Content Placeholder 2"/>
          <p:cNvSpPr>
            <a:spLocks noGrp="1"/>
          </p:cNvSpPr>
          <p:nvPr>
            <p:ph idx="1"/>
          </p:nvPr>
        </p:nvSpPr>
        <p:spPr>
          <a:xfrm>
            <a:off x="381000" y="1373074"/>
            <a:ext cx="8382000" cy="4505849"/>
          </a:xfrm>
        </p:spPr>
        <p:txBody>
          <a:bodyPr/>
          <a:lstStyle/>
          <a:p>
            <a:pPr>
              <a:buNone/>
            </a:pPr>
            <a:r>
              <a:rPr lang="en-US" dirty="0" smtClean="0"/>
              <a:t>Delay</a:t>
            </a:r>
          </a:p>
          <a:p>
            <a:pPr marL="395288" lvl="1" indent="-395288"/>
            <a:r>
              <a:rPr lang="en-US" sz="2400" dirty="0" smtClean="0"/>
              <a:t>Engineer to less than a mean of 100 milliseconds</a:t>
            </a:r>
          </a:p>
          <a:p>
            <a:pPr>
              <a:buNone/>
            </a:pPr>
            <a:endParaRPr lang="en-US" sz="1600" dirty="0" smtClean="0"/>
          </a:p>
          <a:p>
            <a:pPr>
              <a:buNone/>
            </a:pPr>
            <a:r>
              <a:rPr lang="en-US" dirty="0" smtClean="0"/>
              <a:t>Loss</a:t>
            </a:r>
          </a:p>
          <a:p>
            <a:pPr marL="395288" lvl="1" indent="-395288"/>
            <a:r>
              <a:rPr lang="en-US" sz="2400" dirty="0" smtClean="0"/>
              <a:t>Up to 10% can be handled without significant problems</a:t>
            </a:r>
          </a:p>
          <a:p>
            <a:pPr>
              <a:buNone/>
            </a:pPr>
            <a:endParaRPr lang="en-US" sz="1600" dirty="0" smtClean="0"/>
          </a:p>
          <a:p>
            <a:pPr>
              <a:buNone/>
            </a:pPr>
            <a:r>
              <a:rPr lang="en-US" dirty="0" smtClean="0"/>
              <a:t>Connectivity</a:t>
            </a:r>
          </a:p>
          <a:p>
            <a:pPr marL="395288" lvl="1" indent="-395288"/>
            <a:r>
              <a:rPr lang="en-US" sz="2400" dirty="0" smtClean="0"/>
              <a:t>The clients can connect through most common networks</a:t>
            </a:r>
          </a:p>
          <a:p>
            <a:pPr>
              <a:buNone/>
            </a:pPr>
            <a:endParaRPr lang="en-US" sz="1600" dirty="0" smtClean="0"/>
          </a:p>
          <a:p>
            <a:pPr>
              <a:buNone/>
            </a:pPr>
            <a:r>
              <a:rPr lang="en-US" dirty="0" smtClean="0"/>
              <a:t>Call Admission Control</a:t>
            </a:r>
          </a:p>
          <a:p>
            <a:pPr marL="395288" lvl="1" indent="-395288"/>
            <a:r>
              <a:rPr lang="en-US" sz="2400" dirty="0" smtClean="0"/>
              <a:t>Hard limits aren't required to provide quality</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The </a:t>
            </a:r>
            <a:r>
              <a:rPr/>
              <a:t>U</a:t>
            </a:r>
            <a:r>
              <a:rPr lang="en-US" dirty="0" smtClean="0"/>
              <a:t>sage</a:t>
            </a:r>
            <a:endParaRPr lang="en-US" dirty="0"/>
          </a:p>
        </p:txBody>
      </p:sp>
      <p:sp>
        <p:nvSpPr>
          <p:cNvPr id="3" name="Content Placeholder 2"/>
          <p:cNvSpPr>
            <a:spLocks noGrp="1"/>
          </p:cNvSpPr>
          <p:nvPr>
            <p:ph idx="1"/>
          </p:nvPr>
        </p:nvSpPr>
        <p:spPr>
          <a:xfrm>
            <a:off x="381000" y="1524000"/>
            <a:ext cx="8382000" cy="3828740"/>
          </a:xfrm>
        </p:spPr>
        <p:txBody>
          <a:bodyPr/>
          <a:lstStyle/>
          <a:p>
            <a:pPr marL="457200" indent="-457200"/>
            <a:r>
              <a:rPr lang="en-US" dirty="0" smtClean="0"/>
              <a:t>Server policy</a:t>
            </a:r>
          </a:p>
          <a:p>
            <a:pPr marL="857250" lvl="1" indent="-400050"/>
            <a:r>
              <a:rPr lang="en-US" dirty="0" smtClean="0"/>
              <a:t>Limit the type of conference that can be setup</a:t>
            </a:r>
          </a:p>
          <a:p>
            <a:pPr marL="857250" lvl="1" indent="-400050"/>
            <a:r>
              <a:rPr lang="en-US" dirty="0" smtClean="0"/>
              <a:t>Limit who can setup a conference</a:t>
            </a:r>
          </a:p>
          <a:p>
            <a:pPr marL="857250" lvl="1" indent="-400050"/>
            <a:r>
              <a:rPr lang="en-US" dirty="0" smtClean="0"/>
              <a:t>Limit how many users per conference</a:t>
            </a:r>
          </a:p>
          <a:p>
            <a:pPr marL="857250" lvl="1" indent="-400050">
              <a:buNone/>
            </a:pPr>
            <a:endParaRPr lang="en-US" dirty="0" smtClean="0"/>
          </a:p>
          <a:p>
            <a:pPr marL="457200" indent="-457200"/>
            <a:r>
              <a:rPr lang="en-US" dirty="0" smtClean="0"/>
              <a:t>Client policy</a:t>
            </a:r>
          </a:p>
          <a:p>
            <a:pPr marL="857250" lvl="1" indent="-400050"/>
            <a:r>
              <a:rPr lang="en-US" dirty="0" smtClean="0"/>
              <a:t>Limit the bandwidth used per session</a:t>
            </a:r>
          </a:p>
          <a:p>
            <a:pPr marL="857250" lvl="1" indent="-400050"/>
            <a:r>
              <a:rPr lang="en-US" dirty="0" smtClean="0"/>
              <a:t>Limit the port range used by audio and video</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QoS Support</a:t>
            </a:r>
            <a:endParaRPr lang="en-US" dirty="0"/>
          </a:p>
        </p:txBody>
      </p:sp>
      <p:sp>
        <p:nvSpPr>
          <p:cNvPr id="4" name="Content Placeholder 3"/>
          <p:cNvSpPr>
            <a:spLocks noGrp="1"/>
          </p:cNvSpPr>
          <p:nvPr>
            <p:ph idx="1"/>
          </p:nvPr>
        </p:nvSpPr>
        <p:spPr>
          <a:xfrm>
            <a:off x="381000" y="1524000"/>
            <a:ext cx="8763000" cy="3096232"/>
          </a:xfrm>
        </p:spPr>
        <p:txBody>
          <a:bodyPr/>
          <a:lstStyle/>
          <a:p>
            <a:r>
              <a:rPr lang="en-US" sz="2800" dirty="0" smtClean="0"/>
              <a:t>OCS 2007 does not require DiffServ, RSVP or CAC</a:t>
            </a:r>
          </a:p>
          <a:p>
            <a:r>
              <a:rPr lang="en-US" sz="2800" dirty="0" smtClean="0"/>
              <a:t>We do work within a DiffServ environment</a:t>
            </a:r>
          </a:p>
          <a:p>
            <a:r>
              <a:rPr lang="en-US" sz="2800" dirty="0" smtClean="0"/>
              <a:t>DSCP marking by the end-points</a:t>
            </a:r>
          </a:p>
          <a:p>
            <a:pPr marL="798513" lvl="1" indent="-393700"/>
            <a:r>
              <a:rPr lang="en-US" sz="2400" dirty="0" smtClean="0"/>
              <a:t>Audio:  Expedited Forwarding</a:t>
            </a:r>
          </a:p>
          <a:p>
            <a:pPr marL="798513" lvl="1" indent="-393700"/>
            <a:r>
              <a:rPr lang="en-US" sz="2400" dirty="0" smtClean="0"/>
              <a:t>Video:  Class 3 of Assured Forwarding</a:t>
            </a:r>
          </a:p>
          <a:p>
            <a:r>
              <a:rPr lang="en-US" sz="2800" dirty="0" smtClean="0"/>
              <a:t>DSCP marking can also be tuned through policy</a:t>
            </a:r>
          </a:p>
          <a:p>
            <a:r>
              <a:rPr lang="en-US" sz="2800" dirty="0" smtClean="0"/>
              <a:t>Windows Vista has centralized policy enforcement</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Monitoring</a:t>
            </a:r>
            <a:endParaRPr lang="en-US" dirty="0"/>
          </a:p>
        </p:txBody>
      </p:sp>
      <p:sp>
        <p:nvSpPr>
          <p:cNvPr id="3" name="Content Placeholder 2"/>
          <p:cNvSpPr>
            <a:spLocks noGrp="1"/>
          </p:cNvSpPr>
          <p:nvPr>
            <p:ph idx="1"/>
          </p:nvPr>
        </p:nvSpPr>
        <p:spPr>
          <a:xfrm>
            <a:off x="381000" y="1524000"/>
            <a:ext cx="8382000" cy="2886944"/>
          </a:xfrm>
        </p:spPr>
        <p:txBody>
          <a:bodyPr/>
          <a:lstStyle/>
          <a:p>
            <a:r>
              <a:rPr lang="en-US" sz="2800" dirty="0" smtClean="0"/>
              <a:t>Each endpoint generates detailed </a:t>
            </a:r>
            <a:br>
              <a:rPr lang="en-US" sz="2800" dirty="0" smtClean="0"/>
            </a:br>
            <a:r>
              <a:rPr lang="en-US" sz="2800" dirty="0" smtClean="0"/>
              <a:t>reports for each session</a:t>
            </a:r>
            <a:br>
              <a:rPr lang="en-US" sz="2800" dirty="0" smtClean="0"/>
            </a:br>
            <a:endParaRPr lang="en-US" sz="2800" dirty="0" smtClean="0"/>
          </a:p>
          <a:p>
            <a:r>
              <a:rPr lang="en-US" sz="2800" dirty="0" smtClean="0"/>
              <a:t>Server collects reports and generates </a:t>
            </a:r>
            <a:br>
              <a:rPr lang="en-US" sz="2800" dirty="0" smtClean="0"/>
            </a:br>
            <a:r>
              <a:rPr lang="en-US" sz="2800" dirty="0" smtClean="0"/>
              <a:t>alerts and high level reports</a:t>
            </a:r>
            <a:br>
              <a:rPr lang="en-US" sz="2800" dirty="0" smtClean="0"/>
            </a:br>
            <a:endParaRPr lang="en-US" sz="2800" dirty="0" smtClean="0"/>
          </a:p>
          <a:p>
            <a:r>
              <a:rPr lang="en-US" sz="2800" dirty="0" smtClean="0"/>
              <a:t>Use the reports to identify trends and hot spots</a:t>
            </a:r>
            <a:endParaRPr lang="en-US" sz="2800" dirty="0"/>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a:t>
            </a:r>
            <a:endParaRPr lang="en-US" dirty="0"/>
          </a:p>
        </p:txBody>
      </p:sp>
      <p:sp>
        <p:nvSpPr>
          <p:cNvPr id="4" name="Content Placeholder 3"/>
          <p:cNvSpPr>
            <a:spLocks noGrp="1"/>
          </p:cNvSpPr>
          <p:nvPr>
            <p:ph idx="1"/>
          </p:nvPr>
        </p:nvSpPr>
        <p:spPr>
          <a:xfrm>
            <a:off x="381000" y="1524000"/>
            <a:ext cx="8557260" cy="4807470"/>
          </a:xfrm>
        </p:spPr>
        <p:txBody>
          <a:bodyPr/>
          <a:lstStyle/>
          <a:p>
            <a:r>
              <a:rPr lang="en-US" sz="2400" dirty="0" smtClean="0"/>
              <a:t>Microsoft’s user-focused approach to Quality of Experience</a:t>
            </a:r>
          </a:p>
          <a:p>
            <a:pPr marL="742950" lvl="1" indent="-342900"/>
            <a:r>
              <a:rPr lang="en-US" sz="2000" dirty="0" smtClean="0"/>
              <a:t>Designed for the Internet, more tolerant to hostile network conditions</a:t>
            </a:r>
          </a:p>
          <a:p>
            <a:pPr marL="742950" lvl="1" indent="-342900"/>
            <a:r>
              <a:rPr lang="en-US" sz="2000" dirty="0" smtClean="0"/>
              <a:t>Comprehensive approach </a:t>
            </a:r>
          </a:p>
          <a:p>
            <a:pPr marL="742950" lvl="1" indent="-342900"/>
            <a:r>
              <a:rPr lang="en-US" sz="2000" dirty="0" smtClean="0"/>
              <a:t>Built-in report of user experience</a:t>
            </a:r>
          </a:p>
          <a:p>
            <a:pPr marL="742950" lvl="1" indent="-342900">
              <a:buNone/>
            </a:pPr>
            <a:endParaRPr lang="en-US" sz="2000" dirty="0" smtClean="0"/>
          </a:p>
          <a:p>
            <a:r>
              <a:rPr lang="en-US" sz="2400" dirty="0" smtClean="0"/>
              <a:t>Microsoft’s solution is built around intelligent endpoints</a:t>
            </a:r>
          </a:p>
          <a:p>
            <a:pPr marL="742950" lvl="1" indent="-342900"/>
            <a:r>
              <a:rPr lang="en-US" sz="2000" dirty="0" smtClean="0"/>
              <a:t>Advanced CODECs and other signal processing for better quality</a:t>
            </a:r>
          </a:p>
          <a:p>
            <a:pPr marL="742950" lvl="1" indent="-342900"/>
            <a:r>
              <a:rPr lang="en-US" sz="2000" dirty="0" smtClean="0"/>
              <a:t>Advanced network stack for connectivity, security, and adaption</a:t>
            </a:r>
          </a:p>
          <a:p>
            <a:pPr marL="742950" lvl="1" indent="-342900">
              <a:buNone/>
            </a:pPr>
            <a:endParaRPr lang="en-US" sz="2000" dirty="0" smtClean="0"/>
          </a:p>
          <a:p>
            <a:r>
              <a:rPr lang="en-US" sz="2400" dirty="0" smtClean="0"/>
              <a:t>Good network design and engineering practice still matter</a:t>
            </a:r>
          </a:p>
          <a:p>
            <a:pPr marL="742950" lvl="1" indent="-342900"/>
            <a:r>
              <a:rPr lang="en-US" sz="2000" dirty="0" smtClean="0"/>
              <a:t>Be thoughtful about bandwidth – new services need it!!</a:t>
            </a:r>
          </a:p>
          <a:p>
            <a:pPr marL="742950" lvl="1" indent="-342900"/>
            <a:r>
              <a:rPr lang="en-US" sz="2000" dirty="0" smtClean="0"/>
              <a:t>Monitor and fix hot spots</a:t>
            </a:r>
          </a:p>
          <a:p>
            <a:pPr marL="742950" lvl="1" indent="-342900">
              <a:buNone/>
            </a:pPr>
            <a:endParaRPr lang="en-US" sz="2000" dirty="0" smtClean="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Q&amp;A</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hevron 16"/>
          <p:cNvSpPr/>
          <p:nvPr/>
        </p:nvSpPr>
        <p:spPr bwMode="auto">
          <a:xfrm>
            <a:off x="6790764" y="1409421"/>
            <a:ext cx="2084293" cy="5193085"/>
          </a:xfrm>
          <a:prstGeom prst="chevron">
            <a:avLst>
              <a:gd name="adj" fmla="val 53183"/>
            </a:avLst>
          </a:prstGeom>
          <a:gradFill flip="none" rotWithShape="1">
            <a:gsLst>
              <a:gs pos="0">
                <a:srgbClr val="27728D">
                  <a:alpha val="34000"/>
                </a:srgbClr>
              </a:gs>
              <a:gs pos="50000">
                <a:srgbClr val="27728D">
                  <a:alpha val="9000"/>
                </a:srgbClr>
              </a:gs>
              <a:gs pos="100000">
                <a:srgbClr val="27728D">
                  <a:tint val="23500"/>
                  <a:satMod val="160000"/>
                  <a:alpha val="3000"/>
                </a:srgbClr>
              </a:gs>
            </a:gsLst>
            <a:lin ang="10800000" scaled="1"/>
            <a:tileRect/>
          </a:gradFill>
          <a:ln>
            <a:noFill/>
            <a:headEnd type="none" w="med" len="med"/>
            <a:tailEnd type="none" w="med" len="med"/>
          </a:ln>
          <a:effectLst/>
          <a:scene3d>
            <a:camera prst="orthographicFront" fov="0">
              <a:rot lat="0" lon="0" rev="0"/>
            </a:camera>
            <a:lightRig rig="threePt" dir="t">
              <a:rot lat="0" lon="0" rev="1800000"/>
            </a:lightRig>
          </a:scene3d>
          <a:sp3d prstMaterial="matte">
            <a:bevelT h="20000" prst="convex"/>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blackGray">
          <a:xfrm>
            <a:off x="368300" y="1916866"/>
            <a:ext cx="8407402" cy="775445"/>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Microsoft’s user-focused approach to Quality of Experience</a:t>
            </a:r>
          </a:p>
        </p:txBody>
      </p:sp>
      <p:sp>
        <p:nvSpPr>
          <p:cNvPr id="18" name="Rounded Rectangle 17"/>
          <p:cNvSpPr/>
          <p:nvPr/>
        </p:nvSpPr>
        <p:spPr bwMode="blackGray">
          <a:xfrm>
            <a:off x="368299" y="3101463"/>
            <a:ext cx="8407402"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Inside the VoIP stack of Office Communications Server 2007</a:t>
            </a:r>
          </a:p>
        </p:txBody>
      </p:sp>
      <p:sp>
        <p:nvSpPr>
          <p:cNvPr id="20" name="Rounded Rectangle 19"/>
          <p:cNvSpPr/>
          <p:nvPr/>
        </p:nvSpPr>
        <p:spPr bwMode="blackGray">
          <a:xfrm>
            <a:off x="368299" y="4322275"/>
            <a:ext cx="8407402"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Considerations for deploying OCS 2007 in a corporate network</a:t>
            </a:r>
          </a:p>
        </p:txBody>
      </p:sp>
      <p:sp>
        <p:nvSpPr>
          <p:cNvPr id="11" name="Title 10"/>
          <p:cNvSpPr>
            <a:spLocks noGrp="1"/>
          </p:cNvSpPr>
          <p:nvPr>
            <p:ph type="title"/>
          </p:nvPr>
        </p:nvSpPr>
        <p:spPr/>
        <p:txBody>
          <a:bodyPr/>
          <a:lstStyle/>
          <a:p>
            <a:r>
              <a:rPr lang="en-US" dirty="0" smtClean="0"/>
              <a:t>Session Objectives</a:t>
            </a: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noFill/>
          <a:ln/>
        </p:spPr>
        <p:txBody>
          <a:bodyPr/>
          <a:lstStyle/>
          <a:p>
            <a:r>
              <a:rPr smtClean="0">
                <a:ln>
                  <a:noFill/>
                </a:ln>
              </a:rPr>
              <a:t>Resources</a:t>
            </a:r>
            <a:endParaRPr>
              <a:ln>
                <a:noFill/>
              </a:ln>
            </a:endParaRPr>
          </a:p>
        </p:txBody>
      </p:sp>
      <p:sp>
        <p:nvSpPr>
          <p:cNvPr id="7" name="Rounded Rectangle 6"/>
          <p:cNvSpPr/>
          <p:nvPr/>
        </p:nvSpPr>
        <p:spPr bwMode="auto">
          <a:xfrm>
            <a:off x="368300" y="1509713"/>
            <a:ext cx="8407399" cy="1024128"/>
          </a:xfrm>
          <a:prstGeom prst="roundRect">
            <a:avLst/>
          </a:prstGeom>
          <a:gradFill flip="none" rotWithShape="1">
            <a:gsLst>
              <a:gs pos="0">
                <a:schemeClr val="bg1">
                  <a:lumMod val="50000"/>
                  <a:alpha val="0"/>
                </a:schemeClr>
              </a:gs>
              <a:gs pos="42000">
                <a:srgbClr val="68FECC"/>
              </a:gs>
              <a:gs pos="75000">
                <a:srgbClr val="02BE8D"/>
              </a:gs>
              <a:gs pos="85000">
                <a:srgbClr val="027E69"/>
              </a:gs>
              <a:gs pos="99000">
                <a:srgbClr val="069494">
                  <a:alpha val="0"/>
                </a:srgb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dirty="0" smtClean="0">
                <a:solidFill>
                  <a:schemeClr val="tx1"/>
                </a:solidFill>
                <a:latin typeface="Segoe" pitchFamily="34" charset="0"/>
              </a:rPr>
              <a:t>Microsoft’s Quality of Experience White Paper</a:t>
            </a:r>
          </a:p>
          <a:p>
            <a:pPr defTabSz="1096963" fontAlgn="base">
              <a:spcBef>
                <a:spcPct val="0"/>
              </a:spcBef>
              <a:spcAft>
                <a:spcPct val="0"/>
              </a:spcAft>
              <a:defRPr/>
            </a:pPr>
            <a:r>
              <a:rPr lang="en-US" sz="1200" dirty="0" smtClean="0">
                <a:solidFill>
                  <a:schemeClr val="tx1"/>
                </a:solidFill>
                <a:latin typeface="Segoe" pitchFamily="34" charset="0"/>
                <a:hlinkClick r:id="rId3"/>
              </a:rPr>
              <a:t>http://www.microsoft.com/downloads/details.aspx?familyid=05625af1-3444-4e67-9557-3fd5af9ae8d1&amp;displaylang=en</a:t>
            </a:r>
            <a:endParaRPr lang="en-US" sz="1600" dirty="0" smtClean="0">
              <a:solidFill>
                <a:schemeClr val="tx1"/>
              </a:solidFill>
              <a:latin typeface="Segoe" pitchFamily="34" charset="0"/>
            </a:endParaRPr>
          </a:p>
        </p:txBody>
      </p:sp>
      <p:sp>
        <p:nvSpPr>
          <p:cNvPr id="9" name="Rounded Rectangle 8"/>
          <p:cNvSpPr/>
          <p:nvPr/>
        </p:nvSpPr>
        <p:spPr bwMode="auto">
          <a:xfrm>
            <a:off x="368301" y="3738318"/>
            <a:ext cx="8407400" cy="1024128"/>
          </a:xfrm>
          <a:prstGeom prst="roundRect">
            <a:avLst/>
          </a:prstGeom>
          <a:gradFill flip="none" rotWithShape="1">
            <a:gsLst>
              <a:gs pos="0">
                <a:schemeClr val="bg1">
                  <a:lumMod val="50000"/>
                  <a:alpha val="0"/>
                </a:schemeClr>
              </a:gs>
              <a:gs pos="42000">
                <a:srgbClr val="6B87FF"/>
              </a:gs>
              <a:gs pos="75000">
                <a:srgbClr val="001A8A"/>
              </a:gs>
              <a:gs pos="85000">
                <a:srgbClr val="010D67"/>
              </a:gs>
              <a:gs pos="99000">
                <a:srgbClr val="2E0595">
                  <a:alpha val="0"/>
                </a:srgbClr>
              </a:gs>
            </a:gsLst>
            <a:lin ang="7200000" scaled="0"/>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lvl="1" defTabSz="1096963" fontAlgn="base">
              <a:spcBef>
                <a:spcPct val="0"/>
              </a:spcBef>
              <a:spcAft>
                <a:spcPct val="0"/>
              </a:spcAft>
              <a:defRPr/>
            </a:pPr>
            <a:r>
              <a:rPr lang="en-US" dirty="0" smtClean="0">
                <a:solidFill>
                  <a:schemeClr val="tx1"/>
                </a:solidFill>
                <a:latin typeface="Segoe" pitchFamily="34" charset="0"/>
              </a:rPr>
              <a:t>Visit </a:t>
            </a:r>
            <a:r>
              <a:rPr lang="en-US" smtClean="0">
                <a:solidFill>
                  <a:schemeClr val="tx1"/>
                </a:solidFill>
                <a:latin typeface="Segoe" pitchFamily="34" charset="0"/>
              </a:rPr>
              <a:t>the OCS 2007 and Exchange Server 2007 </a:t>
            </a:r>
            <a:r>
              <a:rPr lang="en-US" dirty="0" smtClean="0">
                <a:solidFill>
                  <a:schemeClr val="tx1"/>
                </a:solidFill>
                <a:latin typeface="Segoe" pitchFamily="34" charset="0"/>
              </a:rPr>
              <a:t>Tech Centers</a:t>
            </a:r>
          </a:p>
          <a:p>
            <a:pPr marL="0" lvl="1" defTabSz="1096963" fontAlgn="base">
              <a:lnSpc>
                <a:spcPct val="90000"/>
              </a:lnSpc>
              <a:spcBef>
                <a:spcPct val="0"/>
              </a:spcBef>
              <a:spcAft>
                <a:spcPct val="0"/>
              </a:spcAft>
              <a:defRPr/>
            </a:pPr>
            <a:r>
              <a:rPr lang="en-US" sz="1400" dirty="0" smtClean="0">
                <a:solidFill>
                  <a:schemeClr val="tx1"/>
                </a:solidFill>
                <a:latin typeface="Segoe" pitchFamily="34" charset="0"/>
                <a:hlinkClick r:id="rId4"/>
              </a:rPr>
              <a:t>http://technet.microsoft.com</a:t>
            </a:r>
            <a:endParaRPr lang="en-US" sz="1400" dirty="0" smtClean="0">
              <a:solidFill>
                <a:schemeClr val="tx1"/>
              </a:solidFill>
              <a:latin typeface="Segoe" pitchFamily="34" charset="0"/>
            </a:endParaRPr>
          </a:p>
        </p:txBody>
      </p:sp>
      <p:sp>
        <p:nvSpPr>
          <p:cNvPr id="10" name="Rounded Rectangle 9"/>
          <p:cNvSpPr/>
          <p:nvPr/>
        </p:nvSpPr>
        <p:spPr bwMode="auto">
          <a:xfrm>
            <a:off x="368301" y="2622021"/>
            <a:ext cx="8407400" cy="1024128"/>
          </a:xfrm>
          <a:prstGeom prst="roundRect">
            <a:avLst/>
          </a:prstGeom>
          <a:gradFill flip="none" rotWithShape="1">
            <a:gsLst>
              <a:gs pos="0">
                <a:schemeClr val="bg1">
                  <a:lumMod val="50000"/>
                  <a:alpha val="0"/>
                </a:schemeClr>
              </a:gs>
              <a:gs pos="42000">
                <a:srgbClr val="67FFF8"/>
              </a:gs>
              <a:gs pos="75000">
                <a:srgbClr val="02BEBA"/>
              </a:gs>
              <a:gs pos="85000">
                <a:srgbClr val="027E7E"/>
              </a:gs>
              <a:gs pos="99000">
                <a:srgbClr val="067294">
                  <a:alpha val="0"/>
                </a:srgb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lvl="1" defTabSz="1096963" fontAlgn="base">
              <a:spcBef>
                <a:spcPct val="0"/>
              </a:spcBef>
              <a:spcAft>
                <a:spcPct val="0"/>
              </a:spcAft>
              <a:defRPr/>
            </a:pPr>
            <a:r>
              <a:rPr lang="en-US" dirty="0" smtClean="0">
                <a:solidFill>
                  <a:schemeClr val="tx1"/>
                </a:solidFill>
                <a:latin typeface="Segoe" pitchFamily="34" charset="0"/>
              </a:rPr>
              <a:t>Psytechnics Study</a:t>
            </a:r>
          </a:p>
          <a:p>
            <a:pPr marL="0" lvl="1" defTabSz="1096963" fontAlgn="base">
              <a:spcBef>
                <a:spcPct val="0"/>
              </a:spcBef>
              <a:spcAft>
                <a:spcPct val="0"/>
              </a:spcAft>
              <a:defRPr/>
            </a:pPr>
            <a:r>
              <a:rPr lang="en-US" sz="1400" dirty="0" smtClean="0">
                <a:solidFill>
                  <a:schemeClr val="tx1"/>
                </a:solidFill>
                <a:latin typeface="Segoe" pitchFamily="34" charset="0"/>
                <a:hlinkClick r:id="rId5"/>
              </a:rPr>
              <a:t>http://www.psytechnics.com/page.php?id=060307&amp;section=newsandevents/pressreleases/2007</a:t>
            </a:r>
            <a:r>
              <a:rPr lang="en-US" sz="1400" dirty="0" smtClean="0">
                <a:solidFill>
                  <a:schemeClr val="tx1"/>
                </a:solidFill>
                <a:latin typeface="Segoe" pitchFamily="34" charset="0"/>
              </a:rPr>
              <a:t> </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Microsoft logo and tagline"/>
          <p:cNvPicPr>
            <a:picLocks noChangeAspect="1" noChangeArrowheads="1"/>
          </p:cNvPicPr>
          <p:nvPr/>
        </p:nvPicPr>
        <p:blipFill>
          <a:blip r:embed="rId3"/>
          <a:srcRect/>
          <a:stretch>
            <a:fillRect/>
          </a:stretch>
        </p:blipFill>
        <p:spPr bwMode="black">
          <a:xfrm>
            <a:off x="1602053" y="2787386"/>
            <a:ext cx="5939896" cy="1283229"/>
          </a:xfrm>
          <a:prstGeom prst="rect">
            <a:avLst/>
          </a:prstGeom>
          <a:noFill/>
        </p:spPr>
      </p:pic>
      <p:sp>
        <p:nvSpPr>
          <p:cNvPr id="3" name="Text Box 3"/>
          <p:cNvSpPr txBox="1">
            <a:spLocks noChangeArrowheads="1"/>
          </p:cNvSpPr>
          <p:nvPr/>
        </p:nvSpPr>
        <p:spPr bwMode="blackWhite">
          <a:xfrm>
            <a:off x="381000" y="5966950"/>
            <a:ext cx="8382000" cy="738650"/>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2007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endParaRPr lang="en-US" sz="700" dirty="0" smtClean="0">
              <a:latin typeface="Segoe" pitchFamily="34" charset="0"/>
              <a:cs typeface="Arial" charset="0"/>
            </a:endParaRPr>
          </a:p>
          <a:p>
            <a:pPr algn="ctr" defTabSz="914099" eaLnBrk="0" hangingPunct="0"/>
            <a:r>
              <a:rPr lang="en-US" sz="700" dirty="0" smtClean="0">
                <a:latin typeface="Segoe" pitchFamily="34" charset="0"/>
                <a:cs typeface="Arial" charset="0"/>
              </a:rPr>
              <a:t>This document may contain information related to pre-release software, which may be substantially modified before its first commercial release.</a:t>
            </a:r>
            <a:br>
              <a:rPr lang="en-US" sz="700" dirty="0" smtClean="0">
                <a:latin typeface="Segoe" pitchFamily="34" charset="0"/>
                <a:cs typeface="Arial" charset="0"/>
              </a:rPr>
            </a:br>
            <a:r>
              <a:rPr lang="en-US" sz="700" dirty="0" smtClean="0">
                <a:latin typeface="Segoe" pitchFamily="34" charset="0"/>
                <a:cs typeface="Arial" charset="0"/>
              </a:rPr>
              <a:t>Accordingly, the information may not accurately describe or reflect the software product when first commercially released </a:t>
            </a:r>
            <a:r>
              <a:rPr lang="en-US" sz="700" dirty="0">
                <a:latin typeface="Segoe" pitchFamily="34" charset="0"/>
                <a:cs typeface="Arial" charset="0"/>
              </a:rPr>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a:xfrm>
            <a:off x="381000" y="381000"/>
            <a:ext cx="8382000" cy="941796"/>
          </a:xfrm>
        </p:spPr>
        <p:txBody>
          <a:bodyPr/>
          <a:lstStyle/>
          <a:p>
            <a:pPr lvl="0"/>
            <a:r>
              <a:rPr lang="en-US" sz="4000" dirty="0" smtClean="0"/>
              <a:t>Today’s Business Environment</a:t>
            </a:r>
            <a:br>
              <a:rPr lang="en-US" sz="4000" dirty="0" smtClean="0"/>
            </a:br>
            <a:r>
              <a:rPr sz="2800" spc="-125">
                <a:solidFill>
                  <a:schemeClr val="accent1">
                    <a:lumMod val="20000"/>
                    <a:lumOff val="80000"/>
                  </a:schemeClr>
                </a:solidFill>
              </a:rPr>
              <a:t>What </a:t>
            </a:r>
            <a:r>
              <a:rPr sz="2800" spc="-125" smtClean="0">
                <a:solidFill>
                  <a:schemeClr val="accent1">
                    <a:lumMod val="20000"/>
                    <a:lumOff val="80000"/>
                  </a:schemeClr>
                </a:solidFill>
              </a:rPr>
              <a:t>customers </a:t>
            </a:r>
            <a:r>
              <a:rPr sz="2800" spc="-125">
                <a:solidFill>
                  <a:schemeClr val="accent1">
                    <a:lumMod val="20000"/>
                    <a:lumOff val="80000"/>
                  </a:schemeClr>
                </a:solidFill>
              </a:rPr>
              <a:t>a</a:t>
            </a:r>
            <a:r>
              <a:rPr sz="2800" spc="-125" smtClean="0">
                <a:solidFill>
                  <a:schemeClr val="accent1">
                    <a:lumMod val="20000"/>
                    <a:lumOff val="80000"/>
                  </a:schemeClr>
                </a:solidFill>
              </a:rPr>
              <a:t>re </a:t>
            </a:r>
            <a:r>
              <a:rPr sz="2800" spc="-125">
                <a:solidFill>
                  <a:schemeClr val="accent1">
                    <a:lumMod val="20000"/>
                    <a:lumOff val="80000"/>
                  </a:schemeClr>
                </a:solidFill>
              </a:rPr>
              <a:t>t</a:t>
            </a:r>
            <a:r>
              <a:rPr sz="2800" spc="-125" smtClean="0">
                <a:solidFill>
                  <a:schemeClr val="accent1">
                    <a:lumMod val="20000"/>
                    <a:lumOff val="80000"/>
                  </a:schemeClr>
                </a:solidFill>
              </a:rPr>
              <a:t>elling </a:t>
            </a:r>
            <a:r>
              <a:rPr sz="2800" spc="-125">
                <a:solidFill>
                  <a:schemeClr val="accent1">
                    <a:lumMod val="20000"/>
                    <a:lumOff val="80000"/>
                  </a:schemeClr>
                </a:solidFill>
              </a:rPr>
              <a:t>u</a:t>
            </a:r>
            <a:r>
              <a:rPr sz="2800" spc="-125" smtClean="0">
                <a:solidFill>
                  <a:schemeClr val="accent1">
                    <a:lumMod val="20000"/>
                    <a:lumOff val="80000"/>
                  </a:schemeClr>
                </a:solidFill>
              </a:rPr>
              <a:t>s</a:t>
            </a:r>
            <a:endParaRPr lang="en-US" sz="4000" dirty="0"/>
          </a:p>
        </p:txBody>
      </p:sp>
      <p:sp>
        <p:nvSpPr>
          <p:cNvPr id="22" name="Rounded Rectangle 21"/>
          <p:cNvSpPr/>
          <p:nvPr/>
        </p:nvSpPr>
        <p:spPr bwMode="auto">
          <a:xfrm>
            <a:off x="381000" y="3136232"/>
            <a:ext cx="8382000" cy="1371600"/>
          </a:xfrm>
          <a:prstGeom prst="round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7200000" scaled="0"/>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23" name="Rounded Rectangle 22"/>
          <p:cNvSpPr/>
          <p:nvPr/>
        </p:nvSpPr>
        <p:spPr bwMode="auto">
          <a:xfrm>
            <a:off x="381000" y="4648200"/>
            <a:ext cx="8382000" cy="1371600"/>
          </a:xfrm>
          <a:prstGeom prst="round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7200000" scaled="0"/>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29" name="Rounded Rectangle 28"/>
          <p:cNvSpPr/>
          <p:nvPr/>
        </p:nvSpPr>
        <p:spPr bwMode="auto">
          <a:xfrm>
            <a:off x="381000" y="1624263"/>
            <a:ext cx="8382000" cy="1371600"/>
          </a:xfrm>
          <a:prstGeom prst="round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7200000" scaled="0"/>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30" name="Rectangle 19"/>
          <p:cNvSpPr>
            <a:spLocks noChangeArrowheads="1"/>
          </p:cNvSpPr>
          <p:nvPr/>
        </p:nvSpPr>
        <p:spPr bwMode="auto">
          <a:xfrm>
            <a:off x="1946280" y="3697667"/>
            <a:ext cx="6465883" cy="646331"/>
          </a:xfrm>
          <a:prstGeom prst="rect">
            <a:avLst/>
          </a:prstGeom>
          <a:noFill/>
          <a:ln w="12700" algn="ctr">
            <a:noFill/>
            <a:miter lim="800000"/>
            <a:headEnd/>
            <a:tailEnd/>
          </a:ln>
          <a:effectLst/>
        </p:spPr>
        <p:txBody>
          <a:bodyPr wrap="square">
            <a:spAutoFit/>
          </a:bodyPr>
          <a:lstStyle/>
          <a:p>
            <a:pPr marL="233363" indent="-233363">
              <a:lnSpc>
                <a:spcPct val="90000"/>
              </a:lnSpc>
              <a:spcBef>
                <a:spcPct val="20000"/>
              </a:spcBef>
              <a:buSzPct val="80000"/>
              <a:buBlip>
                <a:blip r:embed="rId3"/>
              </a:buBlip>
            </a:pPr>
            <a:r>
              <a:rPr lang="en-US" dirty="0" smtClean="0"/>
              <a:t>Need to help the company to be more competitive</a:t>
            </a:r>
          </a:p>
          <a:p>
            <a:pPr marL="233363" indent="-233363">
              <a:lnSpc>
                <a:spcPct val="90000"/>
              </a:lnSpc>
              <a:spcBef>
                <a:spcPct val="20000"/>
              </a:spcBef>
              <a:buSzPct val="80000"/>
              <a:buBlip>
                <a:blip r:embed="rId3"/>
              </a:buBlip>
            </a:pPr>
            <a:r>
              <a:rPr lang="en-US" dirty="0" smtClean="0"/>
              <a:t>Need to invest for the future</a:t>
            </a:r>
          </a:p>
        </p:txBody>
      </p:sp>
      <p:sp>
        <p:nvSpPr>
          <p:cNvPr id="31" name="Rounded Rectangle 30"/>
          <p:cNvSpPr/>
          <p:nvPr/>
        </p:nvSpPr>
        <p:spPr bwMode="blackGray">
          <a:xfrm>
            <a:off x="496892" y="1722688"/>
            <a:ext cx="1447800" cy="1174750"/>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32" name="Rounded Rectangle 31"/>
          <p:cNvSpPr/>
          <p:nvPr/>
        </p:nvSpPr>
        <p:spPr bwMode="blackGray">
          <a:xfrm>
            <a:off x="496892" y="3234657"/>
            <a:ext cx="1447800" cy="1174750"/>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33" name="Rounded Rectangle 32"/>
          <p:cNvSpPr/>
          <p:nvPr/>
        </p:nvSpPr>
        <p:spPr bwMode="blackGray">
          <a:xfrm>
            <a:off x="496892" y="4746625"/>
            <a:ext cx="1447800" cy="1174750"/>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34" name="Rectangle 8"/>
          <p:cNvSpPr>
            <a:spLocks noChangeArrowheads="1"/>
          </p:cNvSpPr>
          <p:nvPr/>
        </p:nvSpPr>
        <p:spPr bwMode="auto">
          <a:xfrm>
            <a:off x="1951042" y="3294291"/>
            <a:ext cx="6940550" cy="366712"/>
          </a:xfrm>
          <a:prstGeom prst="rect">
            <a:avLst/>
          </a:prstGeom>
          <a:noFill/>
          <a:ln w="12700" algn="ctr">
            <a:noFill/>
            <a:miter lim="800000"/>
            <a:headEnd/>
            <a:tailEnd/>
          </a:ln>
          <a:effectLst/>
        </p:spPr>
        <p:txBody>
          <a:bodyPr>
            <a:spAutoFit/>
          </a:bodyPr>
          <a:lstStyle/>
          <a:p>
            <a:pPr algn="l" eaLnBrk="1" hangingPunct="1">
              <a:lnSpc>
                <a:spcPct val="90000"/>
              </a:lnSpc>
              <a:spcBef>
                <a:spcPct val="30000"/>
              </a:spcBef>
              <a:buClr>
                <a:schemeClr val="tx2"/>
              </a:buClr>
              <a:buSzPct val="75000"/>
              <a:buFont typeface="Wingdings" pitchFamily="2" charset="2"/>
              <a:buNone/>
            </a:pPr>
            <a:r>
              <a:rPr lang="en-US" sz="2000" dirty="0" smtClean="0">
                <a:solidFill>
                  <a:schemeClr val="tx2">
                    <a:lumMod val="20000"/>
                    <a:lumOff val="80000"/>
                  </a:schemeClr>
                </a:solidFill>
              </a:rPr>
              <a:t>IT Decision Makers</a:t>
            </a:r>
            <a:endParaRPr lang="en-US" sz="2000" dirty="0">
              <a:solidFill>
                <a:schemeClr val="tx2">
                  <a:lumMod val="20000"/>
                  <a:lumOff val="80000"/>
                </a:schemeClr>
              </a:solidFill>
            </a:endParaRPr>
          </a:p>
        </p:txBody>
      </p:sp>
      <p:sp>
        <p:nvSpPr>
          <p:cNvPr id="36" name="Rectangle 12"/>
          <p:cNvSpPr>
            <a:spLocks noChangeArrowheads="1"/>
          </p:cNvSpPr>
          <p:nvPr/>
        </p:nvSpPr>
        <p:spPr bwMode="auto">
          <a:xfrm>
            <a:off x="1946280" y="4796968"/>
            <a:ext cx="6530975" cy="369332"/>
          </a:xfrm>
          <a:prstGeom prst="rect">
            <a:avLst/>
          </a:prstGeom>
          <a:noFill/>
          <a:ln w="12700" algn="ctr">
            <a:noFill/>
            <a:miter lim="800000"/>
            <a:headEnd/>
            <a:tailEnd/>
          </a:ln>
          <a:effectLst/>
        </p:spPr>
        <p:txBody>
          <a:bodyPr>
            <a:spAutoFit/>
          </a:bodyPr>
          <a:lstStyle/>
          <a:p>
            <a:pPr algn="l" eaLnBrk="1" hangingPunct="1">
              <a:lnSpc>
                <a:spcPct val="90000"/>
              </a:lnSpc>
              <a:spcBef>
                <a:spcPct val="30000"/>
              </a:spcBef>
              <a:buClr>
                <a:schemeClr val="tx2"/>
              </a:buClr>
              <a:buSzPct val="75000"/>
              <a:buFont typeface="Wingdings" pitchFamily="2" charset="2"/>
              <a:buNone/>
            </a:pPr>
            <a:r>
              <a:rPr lang="en-US" sz="2000" dirty="0" smtClean="0">
                <a:solidFill>
                  <a:schemeClr val="tx2">
                    <a:lumMod val="20000"/>
                    <a:lumOff val="80000"/>
                  </a:schemeClr>
                </a:solidFill>
              </a:rPr>
              <a:t>IT Professionals</a:t>
            </a:r>
            <a:endParaRPr lang="en-US" sz="2000" dirty="0">
              <a:solidFill>
                <a:schemeClr val="tx2">
                  <a:lumMod val="20000"/>
                  <a:lumOff val="80000"/>
                </a:schemeClr>
              </a:solidFill>
            </a:endParaRPr>
          </a:p>
        </p:txBody>
      </p:sp>
      <p:sp>
        <p:nvSpPr>
          <p:cNvPr id="37" name="Rectangle 13"/>
          <p:cNvSpPr>
            <a:spLocks noChangeArrowheads="1"/>
          </p:cNvSpPr>
          <p:nvPr/>
        </p:nvSpPr>
        <p:spPr bwMode="auto">
          <a:xfrm>
            <a:off x="1952630" y="5211728"/>
            <a:ext cx="6459533" cy="646331"/>
          </a:xfrm>
          <a:prstGeom prst="rect">
            <a:avLst/>
          </a:prstGeom>
          <a:noFill/>
          <a:ln w="12700" algn="ctr">
            <a:noFill/>
            <a:miter lim="800000"/>
            <a:headEnd/>
            <a:tailEnd/>
          </a:ln>
          <a:effectLst/>
        </p:spPr>
        <p:txBody>
          <a:bodyPr wrap="square">
            <a:spAutoFit/>
          </a:bodyPr>
          <a:lstStyle/>
          <a:p>
            <a:pPr marL="233363" indent="-233363">
              <a:lnSpc>
                <a:spcPct val="90000"/>
              </a:lnSpc>
              <a:spcBef>
                <a:spcPct val="20000"/>
              </a:spcBef>
              <a:buSzPct val="80000"/>
              <a:buBlip>
                <a:blip r:embed="rId3"/>
              </a:buBlip>
            </a:pPr>
            <a:r>
              <a:rPr lang="en-US" dirty="0" smtClean="0"/>
              <a:t>Need to deliver more value with less resources </a:t>
            </a:r>
          </a:p>
          <a:p>
            <a:pPr marL="233363" indent="-233363">
              <a:lnSpc>
                <a:spcPct val="90000"/>
              </a:lnSpc>
              <a:spcBef>
                <a:spcPct val="20000"/>
              </a:spcBef>
              <a:buSzPct val="80000"/>
              <a:buBlip>
                <a:blip r:embed="rId3"/>
              </a:buBlip>
            </a:pPr>
            <a:r>
              <a:rPr lang="en-US" dirty="0" smtClean="0"/>
              <a:t>Need to leverage existing infrastructure</a:t>
            </a:r>
          </a:p>
        </p:txBody>
      </p:sp>
      <p:sp>
        <p:nvSpPr>
          <p:cNvPr id="38" name="Rectangle 4"/>
          <p:cNvSpPr>
            <a:spLocks noChangeArrowheads="1"/>
          </p:cNvSpPr>
          <p:nvPr/>
        </p:nvSpPr>
        <p:spPr bwMode="auto">
          <a:xfrm>
            <a:off x="1946280" y="1792261"/>
            <a:ext cx="6651625" cy="396875"/>
          </a:xfrm>
          <a:prstGeom prst="rect">
            <a:avLst/>
          </a:prstGeom>
          <a:noFill/>
          <a:ln w="12700" algn="ctr">
            <a:noFill/>
            <a:miter lim="800000"/>
            <a:headEnd/>
            <a:tailEnd/>
          </a:ln>
          <a:effectLst/>
        </p:spPr>
        <p:txBody>
          <a:bodyPr>
            <a:spAutoFit/>
          </a:bodyPr>
          <a:lstStyle/>
          <a:p>
            <a:pPr algn="l" eaLnBrk="1" hangingPunct="1">
              <a:spcBef>
                <a:spcPct val="0"/>
              </a:spcBef>
            </a:pPr>
            <a:r>
              <a:rPr lang="en-US" sz="2000" dirty="0" smtClean="0">
                <a:solidFill>
                  <a:schemeClr val="tx2">
                    <a:lumMod val="20000"/>
                    <a:lumOff val="80000"/>
                  </a:schemeClr>
                </a:solidFill>
              </a:rPr>
              <a:t>Employees</a:t>
            </a:r>
            <a:endParaRPr lang="en-US" sz="2000" dirty="0">
              <a:solidFill>
                <a:schemeClr val="tx2">
                  <a:lumMod val="20000"/>
                  <a:lumOff val="80000"/>
                </a:schemeClr>
              </a:solidFill>
            </a:endParaRPr>
          </a:p>
        </p:txBody>
      </p:sp>
      <p:sp>
        <p:nvSpPr>
          <p:cNvPr id="40" name="Rectangle 5"/>
          <p:cNvSpPr>
            <a:spLocks noChangeArrowheads="1"/>
          </p:cNvSpPr>
          <p:nvPr/>
        </p:nvSpPr>
        <p:spPr bwMode="auto">
          <a:xfrm>
            <a:off x="1946280" y="2183606"/>
            <a:ext cx="6465883" cy="646331"/>
          </a:xfrm>
          <a:prstGeom prst="rect">
            <a:avLst/>
          </a:prstGeom>
          <a:noFill/>
          <a:ln w="12700" algn="ctr">
            <a:noFill/>
            <a:miter lim="800000"/>
            <a:headEnd/>
            <a:tailEnd/>
          </a:ln>
          <a:effectLst/>
        </p:spPr>
        <p:txBody>
          <a:bodyPr wrap="square">
            <a:spAutoFit/>
          </a:bodyPr>
          <a:lstStyle/>
          <a:p>
            <a:pPr marL="233363" indent="-233363">
              <a:lnSpc>
                <a:spcPct val="90000"/>
              </a:lnSpc>
              <a:spcBef>
                <a:spcPct val="20000"/>
              </a:spcBef>
              <a:buSzPct val="80000"/>
              <a:buBlip>
                <a:blip r:embed="rId3"/>
              </a:buBlip>
            </a:pPr>
            <a:r>
              <a:rPr lang="en-US" dirty="0" smtClean="0"/>
              <a:t>Need to solve problems faster</a:t>
            </a:r>
          </a:p>
          <a:p>
            <a:pPr marL="233363" indent="-233363">
              <a:lnSpc>
                <a:spcPct val="90000"/>
              </a:lnSpc>
              <a:spcBef>
                <a:spcPct val="20000"/>
              </a:spcBef>
              <a:buSzPct val="80000"/>
              <a:buBlip>
                <a:blip r:embed="rId3"/>
              </a:buBlip>
            </a:pPr>
            <a:r>
              <a:rPr lang="en-US" dirty="0" smtClean="0"/>
              <a:t>Need to be able to connect anytime anywhere</a:t>
            </a:r>
          </a:p>
        </p:txBody>
      </p:sp>
      <p:pic>
        <p:nvPicPr>
          <p:cNvPr id="41" name="Picture 12" descr="\\showsrus\Images\Branding_Photography\FY05 Partner Program OEM Photos - no expiration\Low res JPGs\OEM_2men_warehouse.tif.jpg"/>
          <p:cNvPicPr>
            <a:picLocks noChangeAspect="1" noChangeArrowheads="1"/>
          </p:cNvPicPr>
          <p:nvPr/>
        </p:nvPicPr>
        <p:blipFill>
          <a:blip r:embed="rId4"/>
          <a:stretch>
            <a:fillRect/>
          </a:stretch>
        </p:blipFill>
        <p:spPr bwMode="auto">
          <a:xfrm>
            <a:off x="506383" y="1808835"/>
            <a:ext cx="1444752" cy="967984"/>
          </a:xfrm>
          <a:prstGeom prst="rect">
            <a:avLst/>
          </a:prstGeom>
          <a:noFill/>
          <a:ln>
            <a:noFill/>
          </a:ln>
          <a:effectLst>
            <a:softEdge rad="63500"/>
          </a:effectLst>
        </p:spPr>
      </p:pic>
      <p:pic>
        <p:nvPicPr>
          <p:cNvPr id="42" name="Picture 10" descr="\\showsrus\Images\Branding_Photography\FY05 Partner Program OEM Photos - no expiration\Low res JPGs\OEM_Euro_Africa_Americas4.tif.jpg"/>
          <p:cNvPicPr>
            <a:picLocks noChangeAspect="1" noChangeArrowheads="1"/>
          </p:cNvPicPr>
          <p:nvPr/>
        </p:nvPicPr>
        <p:blipFill>
          <a:blip r:embed="rId5" cstate="screen"/>
          <a:stretch>
            <a:fillRect/>
          </a:stretch>
        </p:blipFill>
        <p:spPr bwMode="auto">
          <a:xfrm>
            <a:off x="493002" y="3318438"/>
            <a:ext cx="1444752" cy="960120"/>
          </a:xfrm>
          <a:prstGeom prst="rect">
            <a:avLst/>
          </a:prstGeom>
          <a:noFill/>
          <a:ln>
            <a:noFill/>
          </a:ln>
          <a:effectLst>
            <a:softEdge rad="63500"/>
          </a:effectLst>
        </p:spPr>
      </p:pic>
      <p:pic>
        <p:nvPicPr>
          <p:cNvPr id="43" name="Picture 11" descr="\\showsrus\Images\Branding_Photography\FY05 Partner Program OEM Photos - no expiration\Low res JPGs\OEM_Wiring_Closet.tif.jpg"/>
          <p:cNvPicPr>
            <a:picLocks noChangeAspect="1" noChangeArrowheads="1"/>
          </p:cNvPicPr>
          <p:nvPr/>
        </p:nvPicPr>
        <p:blipFill>
          <a:blip r:embed="rId6" cstate="screen"/>
          <a:stretch>
            <a:fillRect/>
          </a:stretch>
        </p:blipFill>
        <p:spPr bwMode="auto">
          <a:xfrm>
            <a:off x="484210" y="4859552"/>
            <a:ext cx="1444752" cy="963168"/>
          </a:xfrm>
          <a:prstGeom prst="rect">
            <a:avLst/>
          </a:prstGeom>
          <a:noFill/>
          <a:ln>
            <a:noFill/>
          </a:ln>
          <a:effectLst>
            <a:softEdge rad="63500"/>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609398"/>
          </a:xfrm>
        </p:spPr>
        <p:txBody>
          <a:bodyPr/>
          <a:lstStyle/>
          <a:p>
            <a:r>
              <a:rPr lang="en-US" sz="4400" dirty="0" smtClean="0"/>
              <a:t>The Rise </a:t>
            </a:r>
            <a:r>
              <a:rPr sz="4400"/>
              <a:t>o</a:t>
            </a:r>
            <a:r>
              <a:rPr lang="en-US" sz="4400" dirty="0" smtClean="0"/>
              <a:t>f </a:t>
            </a:r>
            <a:r>
              <a:rPr lang="en-US" sz="4400" dirty="0"/>
              <a:t>t</a:t>
            </a:r>
            <a:r>
              <a:rPr lang="en-US" sz="4400" dirty="0" smtClean="0"/>
              <a:t>he </a:t>
            </a:r>
            <a:r>
              <a:rPr sz="4400"/>
              <a:t>M</a:t>
            </a:r>
            <a:r>
              <a:rPr lang="en-US" sz="4400" dirty="0" smtClean="0"/>
              <a:t>obile Workforce</a:t>
            </a:r>
            <a:endParaRPr lang="en-US" sz="4400" dirty="0"/>
          </a:p>
        </p:txBody>
      </p:sp>
      <p:sp>
        <p:nvSpPr>
          <p:cNvPr id="4" name="Content Placeholder 3"/>
          <p:cNvSpPr>
            <a:spLocks noGrp="1"/>
          </p:cNvSpPr>
          <p:nvPr>
            <p:ph idx="1"/>
          </p:nvPr>
        </p:nvSpPr>
        <p:spPr>
          <a:xfrm>
            <a:off x="381000" y="1524000"/>
            <a:ext cx="8382000" cy="2782300"/>
          </a:xfrm>
        </p:spPr>
        <p:txBody>
          <a:bodyPr/>
          <a:lstStyle/>
          <a:p>
            <a:pPr marL="342900" indent="-342900"/>
            <a:r>
              <a:rPr lang="en-US" sz="2000" dirty="0" smtClean="0"/>
              <a:t>High-speed connectivity continues to grow more ubiquitous</a:t>
            </a:r>
          </a:p>
          <a:p>
            <a:pPr marL="342900" indent="-342900"/>
            <a:r>
              <a:rPr lang="en-US" sz="2000" dirty="0" smtClean="0"/>
              <a:t>Little tolerance for potentially complex operations</a:t>
            </a:r>
          </a:p>
          <a:p>
            <a:pPr marL="628650" lvl="1" indent="-285750"/>
            <a:r>
              <a:rPr lang="en-US" sz="1800" dirty="0" smtClean="0"/>
              <a:t>Setting up a virtual private network (VPN) </a:t>
            </a:r>
          </a:p>
          <a:p>
            <a:pPr marL="628650" lvl="1" indent="-285750"/>
            <a:r>
              <a:rPr lang="en-US" sz="1800" dirty="0" smtClean="0"/>
              <a:t>Connecting from their home broadband connection</a:t>
            </a:r>
          </a:p>
          <a:p>
            <a:pPr marL="342900" indent="-342900"/>
            <a:r>
              <a:rPr lang="en-US" sz="2000" dirty="0" smtClean="0"/>
              <a:t>User experience must be equivalent to the corporate network</a:t>
            </a:r>
          </a:p>
          <a:p>
            <a:pPr marL="628650" lvl="1" indent="-285750"/>
            <a:r>
              <a:rPr lang="en-US" sz="1800" dirty="0" smtClean="0"/>
              <a:t>Highest possible quality</a:t>
            </a:r>
          </a:p>
          <a:p>
            <a:pPr marL="628650" lvl="1" indent="-285750"/>
            <a:r>
              <a:rPr lang="en-US" sz="1800" dirty="0" smtClean="0"/>
              <a:t>Completely Secure</a:t>
            </a:r>
          </a:p>
          <a:p>
            <a:pPr marL="628650" lvl="1" indent="-285750"/>
            <a:r>
              <a:rPr lang="en-US" sz="1800" dirty="0" smtClean="0"/>
              <a:t>No extra steps to setup or manage</a:t>
            </a:r>
          </a:p>
          <a:p>
            <a:pPr lvl="1"/>
            <a:endParaRPr lang="en-US" sz="1800" dirty="0" smtClean="0"/>
          </a:p>
        </p:txBody>
      </p:sp>
      <p:sp>
        <p:nvSpPr>
          <p:cNvPr id="5" name="Rectangle 4"/>
          <p:cNvSpPr/>
          <p:nvPr/>
        </p:nvSpPr>
        <p:spPr>
          <a:xfrm>
            <a:off x="-133350" y="4410075"/>
            <a:ext cx="9401175" cy="1552575"/>
          </a:xfrm>
          <a:prstGeom prst="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182880" rIns="109728" bIns="54864" numCol="1" rtlCol="0" anchor="t" anchorCtr="0" compatLnSpc="1">
            <a:prstTxWarp prst="textNoShape">
              <a:avLst/>
            </a:prstTxWarp>
          </a:bodyPr>
          <a:lstStyle/>
          <a:p>
            <a:pPr marL="400050" defTabSz="1096963" fontAlgn="base">
              <a:lnSpc>
                <a:spcPct val="90000"/>
              </a:lnSpc>
              <a:spcBef>
                <a:spcPct val="0"/>
              </a:spcBef>
              <a:spcAft>
                <a:spcPct val="0"/>
              </a:spcAft>
              <a:defRPr/>
            </a:pPr>
            <a:r>
              <a:rPr lang="en-US" sz="2000" dirty="0" smtClean="0">
                <a:solidFill>
                  <a:schemeClr val="tx1"/>
                </a:solidFill>
                <a:latin typeface="Segoe" pitchFamily="34" charset="0"/>
              </a:rPr>
              <a:t>“We should anticipate the day when more than half of the information </a:t>
            </a:r>
            <a:br>
              <a:rPr lang="en-US" sz="2000" dirty="0" smtClean="0">
                <a:solidFill>
                  <a:schemeClr val="tx1"/>
                </a:solidFill>
                <a:latin typeface="Segoe" pitchFamily="34" charset="0"/>
              </a:rPr>
            </a:br>
            <a:r>
              <a:rPr lang="en-US" sz="2000" dirty="0" smtClean="0">
                <a:solidFill>
                  <a:schemeClr val="tx1"/>
                </a:solidFill>
                <a:latin typeface="Segoe" pitchFamily="34" charset="0"/>
              </a:rPr>
              <a:t>worker workforce can function productively outside of traditional facilities.”</a:t>
            </a:r>
          </a:p>
        </p:txBody>
      </p:sp>
      <p:sp>
        <p:nvSpPr>
          <p:cNvPr id="6" name="Rectangle 5"/>
          <p:cNvSpPr/>
          <p:nvPr/>
        </p:nvSpPr>
        <p:spPr>
          <a:xfrm>
            <a:off x="3209926" y="5286286"/>
            <a:ext cx="5724524" cy="523220"/>
          </a:xfrm>
          <a:prstGeom prst="rect">
            <a:avLst/>
          </a:prstGeom>
        </p:spPr>
        <p:txBody>
          <a:bodyPr wrap="square">
            <a:spAutoFit/>
          </a:bodyPr>
          <a:lstStyle/>
          <a:p>
            <a:pPr marL="114300" indent="-114300">
              <a:spcBef>
                <a:spcPct val="0"/>
              </a:spcBef>
            </a:pPr>
            <a:r>
              <a:rPr lang="en-US" sz="1400" dirty="0" smtClean="0"/>
              <a:t>– Heidi Skatrud, Vice President, Runzheimer International, </a:t>
            </a:r>
            <a:br>
              <a:rPr lang="en-US" sz="1400" dirty="0" smtClean="0"/>
            </a:br>
            <a:r>
              <a:rPr lang="en-US" sz="1400" dirty="0" smtClean="0"/>
              <a:t>quoted in </a:t>
            </a:r>
            <a:r>
              <a:rPr lang="en-US" sz="1400" u="sng" dirty="0" smtClean="0">
                <a:hlinkClick r:id="rId3"/>
              </a:rPr>
              <a:t>http://www.runzheimer.com/web/all/news.2006.06.01.aspx</a:t>
            </a:r>
            <a:endParaRPr lang="en-US" sz="1400" u="sng" dirty="0" smtClean="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609398"/>
          </a:xfrm>
        </p:spPr>
        <p:txBody>
          <a:bodyPr/>
          <a:lstStyle/>
          <a:p>
            <a:r>
              <a:rPr lang="en-US" sz="4400" dirty="0" smtClean="0"/>
              <a:t>Talking With Other Companies	</a:t>
            </a:r>
            <a:endParaRPr lang="en-US" sz="4400" dirty="0"/>
          </a:p>
        </p:txBody>
      </p:sp>
      <p:sp>
        <p:nvSpPr>
          <p:cNvPr id="3" name="Content Placeholder 2"/>
          <p:cNvSpPr>
            <a:spLocks noGrp="1"/>
          </p:cNvSpPr>
          <p:nvPr>
            <p:ph idx="1"/>
          </p:nvPr>
        </p:nvSpPr>
        <p:spPr>
          <a:xfrm>
            <a:off x="381000" y="1524000"/>
            <a:ext cx="8382000" cy="3105466"/>
          </a:xfrm>
        </p:spPr>
        <p:txBody>
          <a:bodyPr/>
          <a:lstStyle/>
          <a:p>
            <a:r>
              <a:rPr lang="en-US" sz="2700" dirty="0" smtClean="0"/>
              <a:t>Need to stay close to my customers, partners, and suppliers with rich communication modes</a:t>
            </a:r>
          </a:p>
          <a:p>
            <a:endParaRPr lang="en-US" sz="2800" dirty="0" smtClean="0"/>
          </a:p>
          <a:p>
            <a:pPr lvl="1"/>
            <a:r>
              <a:rPr lang="en-US" sz="2400" dirty="0" smtClean="0"/>
              <a:t>Connecting the communication islands with </a:t>
            </a:r>
            <a:br>
              <a:rPr lang="en-US" sz="2400" dirty="0" smtClean="0"/>
            </a:br>
            <a:r>
              <a:rPr lang="en-US" sz="2400" dirty="0" smtClean="0"/>
              <a:t>full OCS federation</a:t>
            </a:r>
          </a:p>
          <a:p>
            <a:pPr lvl="1"/>
            <a:endParaRPr lang="en-US" sz="2400" dirty="0" smtClean="0"/>
          </a:p>
          <a:p>
            <a:pPr lvl="1"/>
            <a:r>
              <a:rPr lang="en-US" sz="2400" dirty="0" smtClean="0"/>
              <a:t>For people who are not federated, they should </a:t>
            </a:r>
            <a:br>
              <a:rPr lang="en-US" sz="2400" dirty="0" smtClean="0"/>
            </a:br>
            <a:r>
              <a:rPr lang="en-US" sz="2400" dirty="0" smtClean="0"/>
              <a:t>still be able to join video conferences</a:t>
            </a:r>
            <a:endParaRPr lang="en-US" sz="24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664797"/>
          </a:xfrm>
        </p:spPr>
        <p:txBody>
          <a:bodyPr/>
          <a:lstStyle/>
          <a:p>
            <a:r>
              <a:rPr lang="en-US" dirty="0" smtClean="0"/>
              <a:t>Designing for the Internet</a:t>
            </a:r>
            <a:endParaRPr lang="en-US" dirty="0"/>
          </a:p>
        </p:txBody>
      </p:sp>
      <p:sp>
        <p:nvSpPr>
          <p:cNvPr id="3" name="Content Placeholder 2"/>
          <p:cNvSpPr>
            <a:spLocks noGrp="1"/>
          </p:cNvSpPr>
          <p:nvPr>
            <p:ph idx="1"/>
          </p:nvPr>
        </p:nvSpPr>
        <p:spPr>
          <a:xfrm>
            <a:off x="528776" y="1470732"/>
            <a:ext cx="8382000" cy="4702826"/>
          </a:xfrm>
        </p:spPr>
        <p:txBody>
          <a:bodyPr/>
          <a:lstStyle/>
          <a:p>
            <a:pPr>
              <a:buNone/>
            </a:pPr>
            <a:r>
              <a:rPr lang="en-US" dirty="0" smtClean="0"/>
              <a:t>Benefits</a:t>
            </a:r>
          </a:p>
          <a:p>
            <a:pPr marL="396875" lvl="1"/>
            <a:r>
              <a:rPr lang="en-US" sz="2400" dirty="0" smtClean="0"/>
              <a:t>Enable new scenarios – mobile worker, cross company</a:t>
            </a:r>
          </a:p>
          <a:p>
            <a:pPr marL="396875" lvl="1"/>
            <a:r>
              <a:rPr lang="en-US" sz="2400" dirty="0" smtClean="0"/>
              <a:t>If a solution can survive the hostile conditions on the Internet, it can easily handle the Intranet</a:t>
            </a:r>
          </a:p>
          <a:p>
            <a:pPr>
              <a:buNone/>
            </a:pPr>
            <a:endParaRPr lang="en-US" sz="1600" dirty="0" smtClean="0"/>
          </a:p>
          <a:p>
            <a:pPr>
              <a:buNone/>
            </a:pPr>
            <a:r>
              <a:rPr lang="en-US" dirty="0" smtClean="0"/>
              <a:t>Challenges </a:t>
            </a:r>
          </a:p>
          <a:p>
            <a:pPr marL="396875" lvl="1"/>
            <a:r>
              <a:rPr lang="en-US" sz="2400" dirty="0" smtClean="0"/>
              <a:t>Loss, Jitter, Delay, Connectivity, Security, etc.</a:t>
            </a:r>
          </a:p>
          <a:p>
            <a:pPr marL="396875" lvl="1"/>
            <a:r>
              <a:rPr lang="en-US" sz="2400" dirty="0" smtClean="0"/>
              <a:t>Administrators don’t own the network end to end</a:t>
            </a:r>
          </a:p>
          <a:p>
            <a:pPr>
              <a:buNone/>
            </a:pPr>
            <a:endParaRPr lang="en-US" sz="1600" dirty="0" smtClean="0"/>
          </a:p>
          <a:p>
            <a:pPr>
              <a:buNone/>
            </a:pPr>
            <a:r>
              <a:rPr lang="en-US" dirty="0" smtClean="0"/>
              <a:t>Solution</a:t>
            </a:r>
          </a:p>
          <a:p>
            <a:pPr marL="396875" lvl="1"/>
            <a:r>
              <a:rPr lang="en-US" sz="2400" dirty="0" smtClean="0"/>
              <a:t>Intelligent endpoints with advanced software</a:t>
            </a:r>
          </a:p>
          <a:p>
            <a:pPr>
              <a:buNone/>
            </a:pPr>
            <a:endParaRPr lang="en-US" sz="1600" dirty="0" smtClean="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454888"/>
            <a:ext cx="8382000" cy="609398"/>
          </a:xfrm>
        </p:spPr>
        <p:txBody>
          <a:bodyPr/>
          <a:lstStyle/>
          <a:p>
            <a:r>
              <a:rPr lang="en-US" sz="4400" dirty="0" smtClean="0"/>
              <a:t>The Challenge Of Packet Networks</a:t>
            </a:r>
            <a:endParaRPr lang="en-US" sz="4400" dirty="0"/>
          </a:p>
        </p:txBody>
      </p:sp>
      <p:sp>
        <p:nvSpPr>
          <p:cNvPr id="5" name="Content Placeholder 4"/>
          <p:cNvSpPr>
            <a:spLocks noGrp="1"/>
          </p:cNvSpPr>
          <p:nvPr>
            <p:ph idx="1"/>
          </p:nvPr>
        </p:nvSpPr>
        <p:spPr>
          <a:xfrm>
            <a:off x="381000" y="1524000"/>
            <a:ext cx="8382000" cy="2794611"/>
          </a:xfrm>
        </p:spPr>
        <p:txBody>
          <a:bodyPr/>
          <a:lstStyle/>
          <a:p>
            <a:r>
              <a:rPr lang="en-US" sz="2400" dirty="0" smtClean="0"/>
              <a:t>Traditional IP telephony not designed for IP networks</a:t>
            </a:r>
          </a:p>
          <a:p>
            <a:pPr marL="744538" lvl="1" indent="-349250"/>
            <a:r>
              <a:rPr lang="en-US" sz="2200" dirty="0" smtClean="0"/>
              <a:t>Transfer of circuit switched concepts</a:t>
            </a:r>
          </a:p>
          <a:p>
            <a:pPr marL="744538" lvl="1" indent="-349250"/>
            <a:r>
              <a:rPr lang="en-US" sz="2200" dirty="0" smtClean="0"/>
              <a:t>Fragile CODECs, sensitive to minute network impairments</a:t>
            </a:r>
          </a:p>
          <a:p>
            <a:pPr marL="1027113" lvl="2" indent="-282575"/>
            <a:r>
              <a:rPr lang="en-US" sz="1800" dirty="0" smtClean="0"/>
              <a:t>“Even a 1% loss can significantly degrade the user experience </a:t>
            </a:r>
            <a:br>
              <a:rPr lang="en-US" sz="1800" dirty="0" smtClean="0"/>
            </a:br>
            <a:r>
              <a:rPr lang="en-US" sz="1800" dirty="0" smtClean="0"/>
              <a:t>  with G.711, which is considered the standard for toll quality” </a:t>
            </a:r>
            <a:r>
              <a:rPr lang="en-US" sz="1800" baseline="30000" dirty="0" smtClean="0"/>
              <a:t>1</a:t>
            </a:r>
          </a:p>
          <a:p>
            <a:pPr marL="1027113" lvl="2" indent="-282575"/>
            <a:r>
              <a:rPr lang="en-US" sz="1800" dirty="0" smtClean="0"/>
              <a:t>“The default G.729 codec requires packet loss far less </a:t>
            </a:r>
            <a:br>
              <a:rPr lang="en-US" sz="1800" dirty="0" smtClean="0"/>
            </a:br>
            <a:r>
              <a:rPr lang="en-US" sz="1800" dirty="0" smtClean="0"/>
              <a:t>  than 1% to avoid audible errors” </a:t>
            </a:r>
            <a:r>
              <a:rPr lang="en-US" sz="1800" baseline="30000" dirty="0" smtClean="0"/>
              <a:t>2</a:t>
            </a:r>
          </a:p>
          <a:p>
            <a:pPr marL="1027113" lvl="2" indent="-282575">
              <a:buNone/>
            </a:pPr>
            <a:endParaRPr lang="en-US" sz="1800" baseline="30000" dirty="0" smtClean="0"/>
          </a:p>
          <a:p>
            <a:r>
              <a:rPr lang="en-US" sz="2400" dirty="0" smtClean="0">
                <a:sym typeface="Wingdings" pitchFamily="2" charset="2"/>
              </a:rPr>
              <a:t>Network engineering required for traditional IP telephony</a:t>
            </a:r>
          </a:p>
        </p:txBody>
      </p:sp>
      <p:sp>
        <p:nvSpPr>
          <p:cNvPr id="9" name="Rectangle 8"/>
          <p:cNvSpPr/>
          <p:nvPr/>
        </p:nvSpPr>
        <p:spPr>
          <a:xfrm>
            <a:off x="368300" y="5365927"/>
            <a:ext cx="8407400" cy="446888"/>
          </a:xfrm>
          <a:prstGeom prst="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10800000" scaled="1"/>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buNone/>
              <a:defRPr/>
            </a:pPr>
            <a:r>
              <a:rPr lang="en-US" sz="2000" dirty="0" smtClean="0">
                <a:solidFill>
                  <a:schemeClr val="tx1"/>
                </a:solidFill>
                <a:latin typeface="Segoe" pitchFamily="34" charset="0"/>
                <a:sym typeface="Wingdings" pitchFamily="2" charset="2"/>
              </a:rPr>
              <a:t>QoS and CAC work to recreate conditions of switched networks</a:t>
            </a:r>
            <a:endParaRPr lang="en-US" sz="2000" dirty="0" smtClean="0">
              <a:solidFill>
                <a:schemeClr val="tx1"/>
              </a:solidFill>
              <a:latin typeface="Segoe" pitchFamily="34" charset="0"/>
            </a:endParaRPr>
          </a:p>
        </p:txBody>
      </p:sp>
      <p:sp>
        <p:nvSpPr>
          <p:cNvPr id="7" name="Rectangle 6"/>
          <p:cNvSpPr/>
          <p:nvPr/>
        </p:nvSpPr>
        <p:spPr>
          <a:xfrm>
            <a:off x="3689350" y="6169323"/>
            <a:ext cx="5307894" cy="461665"/>
          </a:xfrm>
          <a:prstGeom prst="rect">
            <a:avLst/>
          </a:prstGeom>
        </p:spPr>
        <p:txBody>
          <a:bodyPr wrap="square">
            <a:spAutoFit/>
          </a:bodyPr>
          <a:lstStyle/>
          <a:p>
            <a:r>
              <a:rPr lang="en-US" sz="1200" dirty="0" smtClean="0">
                <a:latin typeface="Arial" pitchFamily="34" charset="0"/>
              </a:rPr>
              <a:t>1 - Intel:  Overcoming Barriers to High-Quality Voice over IP Deployments</a:t>
            </a:r>
          </a:p>
          <a:p>
            <a:r>
              <a:rPr lang="en-US" sz="1200" dirty="0" smtClean="0">
                <a:latin typeface="Arial" pitchFamily="34" charset="0"/>
              </a:rPr>
              <a:t>2 - Cisco:  Quality of service for Voice over IP</a:t>
            </a:r>
            <a:endParaRPr lang="en-US" sz="12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50982" y="4038600"/>
            <a:ext cx="8395854" cy="914400"/>
          </a:xfrm>
        </p:spPr>
        <p:txBody>
          <a:bodyPr/>
          <a:lstStyle/>
          <a:p>
            <a:r>
              <a:rPr lang="en-US" sz="3700" dirty="0" smtClean="0"/>
              <a:t>Audio Codecs And Network Service Quality</a:t>
            </a:r>
            <a:endParaRPr lang="en-US" sz="3700" dirty="0"/>
          </a:p>
        </p:txBody>
      </p:sp>
      <p:sp>
        <p:nvSpPr>
          <p:cNvPr id="13" name="Text Placeholder 12"/>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01145_">
  <a:themeElements>
    <a:clrScheme name="1-01145_template colors">
      <a:dk1>
        <a:srgbClr val="000000"/>
      </a:dk1>
      <a:lt1>
        <a:srgbClr val="FFFFFF"/>
      </a:lt1>
      <a:dk2>
        <a:srgbClr val="050595"/>
      </a:dk2>
      <a:lt2>
        <a:srgbClr val="FFFFFF"/>
      </a:lt2>
      <a:accent1>
        <a:srgbClr val="0099FF"/>
      </a:accent1>
      <a:accent2>
        <a:srgbClr val="FFCC00"/>
      </a:accent2>
      <a:accent3>
        <a:srgbClr val="F4783C"/>
      </a:accent3>
      <a:accent4>
        <a:srgbClr val="75D048"/>
      </a:accent4>
      <a:accent5>
        <a:srgbClr val="FF9929"/>
      </a:accent5>
      <a:accent6>
        <a:srgbClr val="00388A"/>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D1C10E894942642BE4C6B9F76EC728F" ma:contentTypeVersion="0" ma:contentTypeDescription="Create a new document." ma:contentTypeScope="" ma:versionID="f057a0fe20201b83c5b505fd686783a5">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119032F4-9FEB-4183-8274-33A17DC01100}">
  <ds:schemaRefs>
    <ds:schemaRef ds:uri="http://schemas.microsoft.com/sharepoint/v3/contenttype/forms"/>
  </ds:schemaRefs>
</ds:datastoreItem>
</file>

<file path=customXml/itemProps2.xml><?xml version="1.0" encoding="utf-8"?>
<ds:datastoreItem xmlns:ds="http://schemas.openxmlformats.org/officeDocument/2006/customXml" ds:itemID="{E50111F4-D0DF-420B-A0E9-F11399BF62E9}">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3A548F6A-3914-45EC-8E39-5ECE80247E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TechEd2007_template</Template>
  <TotalTime>8756</TotalTime>
  <Words>7808</Words>
  <Application>Microsoft Office PowerPoint</Application>
  <PresentationFormat>On-screen Show (4:3)</PresentationFormat>
  <Paragraphs>517</Paragraphs>
  <Slides>32</Slides>
  <Notes>29</Notes>
  <HiddenSlides>0</HiddenSlides>
  <MMClips>7</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1-01145_</vt:lpstr>
      <vt:lpstr>Slide 1</vt:lpstr>
      <vt:lpstr>VoIP Quality Of Experience</vt:lpstr>
      <vt:lpstr>Session Objectives</vt:lpstr>
      <vt:lpstr>Today’s Business Environment What customers are telling us</vt:lpstr>
      <vt:lpstr>The Rise of the Mobile Workforce</vt:lpstr>
      <vt:lpstr>Talking With Other Companies </vt:lpstr>
      <vt:lpstr>Designing for the Internet</vt:lpstr>
      <vt:lpstr>The Challenge Of Packet Networks</vt:lpstr>
      <vt:lpstr>Audio Codecs And Network Service Quality</vt:lpstr>
      <vt:lpstr>Slide 10</vt:lpstr>
      <vt:lpstr>Traditional IP Telephony Limitations</vt:lpstr>
      <vt:lpstr>Many Dimensions Of Quality </vt:lpstr>
      <vt:lpstr>Microsoft's Quality Of Experience</vt:lpstr>
      <vt:lpstr>Session Objectives</vt:lpstr>
      <vt:lpstr>The Microsoft Media Stack</vt:lpstr>
      <vt:lpstr>Microsoft’s Real-Time Codecs RTAudio and RTVideo</vt:lpstr>
      <vt:lpstr>Quality Of Experience At Work Noise free</vt:lpstr>
      <vt:lpstr>Quality Of Experience At Work Office environment</vt:lpstr>
      <vt:lpstr>Media Quality</vt:lpstr>
      <vt:lpstr>Session Objectives</vt:lpstr>
      <vt:lpstr>Right Sizing Your Network</vt:lpstr>
      <vt:lpstr>What Does Media Take?</vt:lpstr>
      <vt:lpstr>Per User Calculation</vt:lpstr>
      <vt:lpstr>Other Network Considerations</vt:lpstr>
      <vt:lpstr>Managing The Usage</vt:lpstr>
      <vt:lpstr>QoS Support</vt:lpstr>
      <vt:lpstr>Monitoring</vt:lpstr>
      <vt:lpstr>Key Takeaways</vt:lpstr>
      <vt:lpstr>Slide 29</vt:lpstr>
      <vt:lpstr>Resources</vt:lpstr>
      <vt:lpstr>Slide 31</vt:lpstr>
      <vt:lpstr>Slide 32</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Microsoft's End-User Quality Of Experience</dc:title>
  <dc:subject>Unified Communications Launch 2007</dc:subject>
  <dc:creator>James Stark, Duncan Blake</dc:creator>
  <dc:description>Template: Created by Slidework LLC
Formatting: Mike Zimmerman, Silver Fox Productions, Inc.
Event Date: 
Event Location:
Audience:</dc:description>
  <cp:lastModifiedBy>Annemarie Bjordal</cp:lastModifiedBy>
  <cp:revision>163</cp:revision>
  <dcterms:created xsi:type="dcterms:W3CDTF">2007-07-31T18:24:54Z</dcterms:created>
  <dcterms:modified xsi:type="dcterms:W3CDTF">2007-11-02T17:08:50Z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
  </property>
  <property fmtid="{D5CDD505-2E9C-101B-9397-08002B2CF9AE}" pid="3" name="SPSDescription">
    <vt:lpwstr/>
  </property>
  <property fmtid="{D5CDD505-2E9C-101B-9397-08002B2CF9AE}" pid="4" name="Status">
    <vt:lpwstr/>
  </property>
</Properties>
</file>