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66" r:id="rId5"/>
    <p:sldId id="259" r:id="rId6"/>
    <p:sldId id="267" r:id="rId7"/>
    <p:sldId id="260" r:id="rId8"/>
    <p:sldId id="268" r:id="rId9"/>
    <p:sldId id="261" r:id="rId10"/>
    <p:sldId id="269" r:id="rId11"/>
    <p:sldId id="262" r:id="rId12"/>
    <p:sldId id="270" r:id="rId13"/>
    <p:sldId id="263" r:id="rId14"/>
    <p:sldId id="271" r:id="rId15"/>
    <p:sldId id="273" r:id="rId16"/>
    <p:sldId id="274" r:id="rId17"/>
    <p:sldId id="265" r:id="rId18"/>
    <p:sldId id="272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11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E7D487E-0159-4260-992B-2852523C523A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6A8CD13B-B783-4155-9833-CB919D23B315}">
      <dgm:prSet phldrT="[Text]"/>
      <dgm:spPr/>
      <dgm:t>
        <a:bodyPr/>
        <a:lstStyle/>
        <a:p>
          <a:r>
            <a:rPr lang="en-AU" dirty="0" smtClean="0"/>
            <a:t>Improved Server Management</a:t>
          </a:r>
          <a:endParaRPr lang="en-AU" dirty="0"/>
        </a:p>
      </dgm:t>
    </dgm:pt>
    <dgm:pt modelId="{4E2E0EF2-46FC-4266-A62E-31F0F9AEBD9C}" type="parTrans" cxnId="{3202F8D4-D08D-4AF4-87B4-D7A64B9F51EF}">
      <dgm:prSet/>
      <dgm:spPr/>
      <dgm:t>
        <a:bodyPr/>
        <a:lstStyle/>
        <a:p>
          <a:endParaRPr lang="en-AU"/>
        </a:p>
      </dgm:t>
    </dgm:pt>
    <dgm:pt modelId="{8F3767DC-96FB-42DD-97A3-E41BCFD401A2}" type="sibTrans" cxnId="{3202F8D4-D08D-4AF4-87B4-D7A64B9F51EF}">
      <dgm:prSet/>
      <dgm:spPr/>
      <dgm:t>
        <a:bodyPr/>
        <a:lstStyle/>
        <a:p>
          <a:endParaRPr lang="en-AU"/>
        </a:p>
      </dgm:t>
    </dgm:pt>
    <dgm:pt modelId="{C20C1F1D-7056-43A7-978A-2A14C86EB3E8}">
      <dgm:prSet phldrT="[Text]"/>
      <dgm:spPr/>
      <dgm:t>
        <a:bodyPr/>
        <a:lstStyle/>
        <a:p>
          <a:r>
            <a:rPr lang="en-AU" dirty="0" smtClean="0"/>
            <a:t>Faster ETL</a:t>
          </a:r>
          <a:endParaRPr lang="en-AU" dirty="0"/>
        </a:p>
      </dgm:t>
    </dgm:pt>
    <dgm:pt modelId="{02781B60-9FA0-42BE-BF4F-6ABF06EC3107}" type="parTrans" cxnId="{865E5714-C16A-42B3-B904-4CA8DB6A6FA4}">
      <dgm:prSet/>
      <dgm:spPr/>
      <dgm:t>
        <a:bodyPr/>
        <a:lstStyle/>
        <a:p>
          <a:endParaRPr lang="en-AU"/>
        </a:p>
      </dgm:t>
    </dgm:pt>
    <dgm:pt modelId="{948DD825-181B-4633-A967-10C6ECD811AD}" type="sibTrans" cxnId="{865E5714-C16A-42B3-B904-4CA8DB6A6FA4}">
      <dgm:prSet/>
      <dgm:spPr/>
      <dgm:t>
        <a:bodyPr/>
        <a:lstStyle/>
        <a:p>
          <a:endParaRPr lang="en-AU"/>
        </a:p>
      </dgm:t>
    </dgm:pt>
    <dgm:pt modelId="{C89B2F5C-159C-43C6-9541-315FF571644D}">
      <dgm:prSet phldrT="[Text]"/>
      <dgm:spPr/>
      <dgm:t>
        <a:bodyPr/>
        <a:lstStyle/>
        <a:p>
          <a:r>
            <a:rPr lang="en-AU" dirty="0" smtClean="0"/>
            <a:t>Enhanced Reporting</a:t>
          </a:r>
          <a:endParaRPr lang="en-AU" dirty="0"/>
        </a:p>
      </dgm:t>
    </dgm:pt>
    <dgm:pt modelId="{98FC8A3D-8D5C-414F-91A2-45D1C9D5DB41}" type="parTrans" cxnId="{B2D48029-10E6-42A1-95DD-36A869FECEBE}">
      <dgm:prSet/>
      <dgm:spPr/>
      <dgm:t>
        <a:bodyPr/>
        <a:lstStyle/>
        <a:p>
          <a:endParaRPr lang="en-AU"/>
        </a:p>
      </dgm:t>
    </dgm:pt>
    <dgm:pt modelId="{3C99A643-5686-4337-AD1D-C02A6E4C0211}" type="sibTrans" cxnId="{B2D48029-10E6-42A1-95DD-36A869FECEBE}">
      <dgm:prSet/>
      <dgm:spPr/>
      <dgm:t>
        <a:bodyPr/>
        <a:lstStyle/>
        <a:p>
          <a:endParaRPr lang="en-AU"/>
        </a:p>
      </dgm:t>
    </dgm:pt>
    <dgm:pt modelId="{76B86F8E-3ECF-40B6-BACB-CF1A392B2117}" type="pres">
      <dgm:prSet presAssocID="{AE7D487E-0159-4260-992B-2852523C523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NZ"/>
        </a:p>
      </dgm:t>
    </dgm:pt>
    <dgm:pt modelId="{269C09EF-CE1D-44BE-B472-B86E24BC0D74}" type="pres">
      <dgm:prSet presAssocID="{6A8CD13B-B783-4155-9833-CB919D23B315}" presName="parentLin" presStyleCnt="0"/>
      <dgm:spPr/>
    </dgm:pt>
    <dgm:pt modelId="{6DADDF71-29B0-4445-A4FA-E31EA5FFE5D2}" type="pres">
      <dgm:prSet presAssocID="{6A8CD13B-B783-4155-9833-CB919D23B315}" presName="parentLeftMargin" presStyleLbl="node1" presStyleIdx="0" presStyleCnt="3"/>
      <dgm:spPr/>
      <dgm:t>
        <a:bodyPr/>
        <a:lstStyle/>
        <a:p>
          <a:endParaRPr lang="en-NZ"/>
        </a:p>
      </dgm:t>
    </dgm:pt>
    <dgm:pt modelId="{BA10D3CE-9ECB-47DF-A895-AFD03A4995CF}" type="pres">
      <dgm:prSet presAssocID="{6A8CD13B-B783-4155-9833-CB919D23B315}" presName="parentText" presStyleLbl="node1" presStyleIdx="0" presStyleCnt="3" custLinFactNeighborY="2134">
        <dgm:presLayoutVars>
          <dgm:chMax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D1C336ED-21FC-4D84-B4D5-124241229836}" type="pres">
      <dgm:prSet presAssocID="{6A8CD13B-B783-4155-9833-CB919D23B315}" presName="negativeSpace" presStyleCnt="0"/>
      <dgm:spPr/>
    </dgm:pt>
    <dgm:pt modelId="{E40265C4-D5DB-4D65-B00F-91681DA0DE96}" type="pres">
      <dgm:prSet presAssocID="{6A8CD13B-B783-4155-9833-CB919D23B315}" presName="childText" presStyleLbl="conFgAcc1" presStyleIdx="0" presStyleCnt="3">
        <dgm:presLayoutVars>
          <dgm:bulletEnabled val="1"/>
        </dgm:presLayoutVars>
      </dgm:prSet>
      <dgm:spPr/>
    </dgm:pt>
    <dgm:pt modelId="{CD87B29E-6CC7-4FB4-B848-34016D10FBE4}" type="pres">
      <dgm:prSet presAssocID="{8F3767DC-96FB-42DD-97A3-E41BCFD401A2}" presName="spaceBetweenRectangles" presStyleCnt="0"/>
      <dgm:spPr/>
    </dgm:pt>
    <dgm:pt modelId="{98BCF712-8328-4AD0-9B43-8FD8419BEF50}" type="pres">
      <dgm:prSet presAssocID="{C20C1F1D-7056-43A7-978A-2A14C86EB3E8}" presName="parentLin" presStyleCnt="0"/>
      <dgm:spPr/>
    </dgm:pt>
    <dgm:pt modelId="{043128F4-D9CB-4794-880D-166E331B2A80}" type="pres">
      <dgm:prSet presAssocID="{C20C1F1D-7056-43A7-978A-2A14C86EB3E8}" presName="parentLeftMargin" presStyleLbl="node1" presStyleIdx="0" presStyleCnt="3"/>
      <dgm:spPr/>
      <dgm:t>
        <a:bodyPr/>
        <a:lstStyle/>
        <a:p>
          <a:endParaRPr lang="en-NZ"/>
        </a:p>
      </dgm:t>
    </dgm:pt>
    <dgm:pt modelId="{64EA6C54-C9AC-451B-9658-3CF3C48C9E86}" type="pres">
      <dgm:prSet presAssocID="{C20C1F1D-7056-43A7-978A-2A14C86EB3E8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39FD1B87-ED1B-4C95-A9B2-86D0234BA809}" type="pres">
      <dgm:prSet presAssocID="{C20C1F1D-7056-43A7-978A-2A14C86EB3E8}" presName="negativeSpace" presStyleCnt="0"/>
      <dgm:spPr/>
    </dgm:pt>
    <dgm:pt modelId="{18EA4571-A5E0-47BD-8D99-FF597FF06C38}" type="pres">
      <dgm:prSet presAssocID="{C20C1F1D-7056-43A7-978A-2A14C86EB3E8}" presName="childText" presStyleLbl="conFgAcc1" presStyleIdx="1" presStyleCnt="3">
        <dgm:presLayoutVars>
          <dgm:bulletEnabled val="1"/>
        </dgm:presLayoutVars>
      </dgm:prSet>
      <dgm:spPr/>
    </dgm:pt>
    <dgm:pt modelId="{E7F8264B-5C77-4A92-8E0E-9E2878FAB7DF}" type="pres">
      <dgm:prSet presAssocID="{948DD825-181B-4633-A967-10C6ECD811AD}" presName="spaceBetweenRectangles" presStyleCnt="0"/>
      <dgm:spPr/>
    </dgm:pt>
    <dgm:pt modelId="{9475E5BF-8EB4-4059-BB2E-1B5BA19CA46B}" type="pres">
      <dgm:prSet presAssocID="{C89B2F5C-159C-43C6-9541-315FF571644D}" presName="parentLin" presStyleCnt="0"/>
      <dgm:spPr/>
    </dgm:pt>
    <dgm:pt modelId="{5B07C19A-1AF9-48E2-8A96-97721E1CA88B}" type="pres">
      <dgm:prSet presAssocID="{C89B2F5C-159C-43C6-9541-315FF571644D}" presName="parentLeftMargin" presStyleLbl="node1" presStyleIdx="1" presStyleCnt="3"/>
      <dgm:spPr/>
      <dgm:t>
        <a:bodyPr/>
        <a:lstStyle/>
        <a:p>
          <a:endParaRPr lang="en-NZ"/>
        </a:p>
      </dgm:t>
    </dgm:pt>
    <dgm:pt modelId="{D87E22DD-E2C2-4339-98B2-0FF3B8EDA2BC}" type="pres">
      <dgm:prSet presAssocID="{C89B2F5C-159C-43C6-9541-315FF571644D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NZ"/>
        </a:p>
      </dgm:t>
    </dgm:pt>
    <dgm:pt modelId="{57397B4D-F275-4E6F-8760-7E0694E9AF6B}" type="pres">
      <dgm:prSet presAssocID="{C89B2F5C-159C-43C6-9541-315FF571644D}" presName="negativeSpace" presStyleCnt="0"/>
      <dgm:spPr/>
    </dgm:pt>
    <dgm:pt modelId="{752C309E-90EC-413F-9235-0967DA72EBB1}" type="pres">
      <dgm:prSet presAssocID="{C89B2F5C-159C-43C6-9541-315FF571644D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64678655-34B0-402C-9415-3DF27758B8A5}" type="presOf" srcId="{AE7D487E-0159-4260-992B-2852523C523A}" destId="{76B86F8E-3ECF-40B6-BACB-CF1A392B2117}" srcOrd="0" destOrd="0" presId="urn:microsoft.com/office/officeart/2005/8/layout/list1"/>
    <dgm:cxn modelId="{3202F8D4-D08D-4AF4-87B4-D7A64B9F51EF}" srcId="{AE7D487E-0159-4260-992B-2852523C523A}" destId="{6A8CD13B-B783-4155-9833-CB919D23B315}" srcOrd="0" destOrd="0" parTransId="{4E2E0EF2-46FC-4266-A62E-31F0F9AEBD9C}" sibTransId="{8F3767DC-96FB-42DD-97A3-E41BCFD401A2}"/>
    <dgm:cxn modelId="{865E5714-C16A-42B3-B904-4CA8DB6A6FA4}" srcId="{AE7D487E-0159-4260-992B-2852523C523A}" destId="{C20C1F1D-7056-43A7-978A-2A14C86EB3E8}" srcOrd="1" destOrd="0" parTransId="{02781B60-9FA0-42BE-BF4F-6ABF06EC3107}" sibTransId="{948DD825-181B-4633-A967-10C6ECD811AD}"/>
    <dgm:cxn modelId="{4CF76546-1D24-4469-AB4F-E3BE88537F7E}" type="presOf" srcId="{6A8CD13B-B783-4155-9833-CB919D23B315}" destId="{BA10D3CE-9ECB-47DF-A895-AFD03A4995CF}" srcOrd="1" destOrd="0" presId="urn:microsoft.com/office/officeart/2005/8/layout/list1"/>
    <dgm:cxn modelId="{E61186E5-2E96-496D-92A5-667D97E0EBFC}" type="presOf" srcId="{6A8CD13B-B783-4155-9833-CB919D23B315}" destId="{6DADDF71-29B0-4445-A4FA-E31EA5FFE5D2}" srcOrd="0" destOrd="0" presId="urn:microsoft.com/office/officeart/2005/8/layout/list1"/>
    <dgm:cxn modelId="{415AF02E-CE64-47AF-A97D-0AA05626BD46}" type="presOf" srcId="{C89B2F5C-159C-43C6-9541-315FF571644D}" destId="{D87E22DD-E2C2-4339-98B2-0FF3B8EDA2BC}" srcOrd="1" destOrd="0" presId="urn:microsoft.com/office/officeart/2005/8/layout/list1"/>
    <dgm:cxn modelId="{B2D48029-10E6-42A1-95DD-36A869FECEBE}" srcId="{AE7D487E-0159-4260-992B-2852523C523A}" destId="{C89B2F5C-159C-43C6-9541-315FF571644D}" srcOrd="2" destOrd="0" parTransId="{98FC8A3D-8D5C-414F-91A2-45D1C9D5DB41}" sibTransId="{3C99A643-5686-4337-AD1D-C02A6E4C0211}"/>
    <dgm:cxn modelId="{D8E13405-F80D-46CB-935D-558EA3F1EC7B}" type="presOf" srcId="{C89B2F5C-159C-43C6-9541-315FF571644D}" destId="{5B07C19A-1AF9-48E2-8A96-97721E1CA88B}" srcOrd="0" destOrd="0" presId="urn:microsoft.com/office/officeart/2005/8/layout/list1"/>
    <dgm:cxn modelId="{B2395FD8-7543-4A3C-9160-DBF86EE3DCAC}" type="presOf" srcId="{C20C1F1D-7056-43A7-978A-2A14C86EB3E8}" destId="{64EA6C54-C9AC-451B-9658-3CF3C48C9E86}" srcOrd="1" destOrd="0" presId="urn:microsoft.com/office/officeart/2005/8/layout/list1"/>
    <dgm:cxn modelId="{FE62F92B-1E9D-4581-A901-B38FD5D5ED57}" type="presOf" srcId="{C20C1F1D-7056-43A7-978A-2A14C86EB3E8}" destId="{043128F4-D9CB-4794-880D-166E331B2A80}" srcOrd="0" destOrd="0" presId="urn:microsoft.com/office/officeart/2005/8/layout/list1"/>
    <dgm:cxn modelId="{A2E7BA86-1CA7-435D-8B73-AE564C2D525D}" type="presParOf" srcId="{76B86F8E-3ECF-40B6-BACB-CF1A392B2117}" destId="{269C09EF-CE1D-44BE-B472-B86E24BC0D74}" srcOrd="0" destOrd="0" presId="urn:microsoft.com/office/officeart/2005/8/layout/list1"/>
    <dgm:cxn modelId="{B85B34C2-3D6B-499E-958E-DA339EF7CA1D}" type="presParOf" srcId="{269C09EF-CE1D-44BE-B472-B86E24BC0D74}" destId="{6DADDF71-29B0-4445-A4FA-E31EA5FFE5D2}" srcOrd="0" destOrd="0" presId="urn:microsoft.com/office/officeart/2005/8/layout/list1"/>
    <dgm:cxn modelId="{629E037F-C1EF-4C23-AF58-3F694218F51A}" type="presParOf" srcId="{269C09EF-CE1D-44BE-B472-B86E24BC0D74}" destId="{BA10D3CE-9ECB-47DF-A895-AFD03A4995CF}" srcOrd="1" destOrd="0" presId="urn:microsoft.com/office/officeart/2005/8/layout/list1"/>
    <dgm:cxn modelId="{FE06680B-9742-47DA-8A66-3832DA411947}" type="presParOf" srcId="{76B86F8E-3ECF-40B6-BACB-CF1A392B2117}" destId="{D1C336ED-21FC-4D84-B4D5-124241229836}" srcOrd="1" destOrd="0" presId="urn:microsoft.com/office/officeart/2005/8/layout/list1"/>
    <dgm:cxn modelId="{A5B79399-1189-4024-99E0-15ADD5C517D9}" type="presParOf" srcId="{76B86F8E-3ECF-40B6-BACB-CF1A392B2117}" destId="{E40265C4-D5DB-4D65-B00F-91681DA0DE96}" srcOrd="2" destOrd="0" presId="urn:microsoft.com/office/officeart/2005/8/layout/list1"/>
    <dgm:cxn modelId="{5C73BBC0-A907-469F-AB0F-5CD84504A046}" type="presParOf" srcId="{76B86F8E-3ECF-40B6-BACB-CF1A392B2117}" destId="{CD87B29E-6CC7-4FB4-B848-34016D10FBE4}" srcOrd="3" destOrd="0" presId="urn:microsoft.com/office/officeart/2005/8/layout/list1"/>
    <dgm:cxn modelId="{BB3821C1-B3D1-4398-9520-A2BA0627654C}" type="presParOf" srcId="{76B86F8E-3ECF-40B6-BACB-CF1A392B2117}" destId="{98BCF712-8328-4AD0-9B43-8FD8419BEF50}" srcOrd="4" destOrd="0" presId="urn:microsoft.com/office/officeart/2005/8/layout/list1"/>
    <dgm:cxn modelId="{02DA1E3F-7910-4E14-A598-76EF7E1C530E}" type="presParOf" srcId="{98BCF712-8328-4AD0-9B43-8FD8419BEF50}" destId="{043128F4-D9CB-4794-880D-166E331B2A80}" srcOrd="0" destOrd="0" presId="urn:microsoft.com/office/officeart/2005/8/layout/list1"/>
    <dgm:cxn modelId="{D4D4CE39-E480-41FE-8102-F4F1E246DB91}" type="presParOf" srcId="{98BCF712-8328-4AD0-9B43-8FD8419BEF50}" destId="{64EA6C54-C9AC-451B-9658-3CF3C48C9E86}" srcOrd="1" destOrd="0" presId="urn:microsoft.com/office/officeart/2005/8/layout/list1"/>
    <dgm:cxn modelId="{E54102E3-E47E-4141-9694-D09ED31E0BC0}" type="presParOf" srcId="{76B86F8E-3ECF-40B6-BACB-CF1A392B2117}" destId="{39FD1B87-ED1B-4C95-A9B2-86D0234BA809}" srcOrd="5" destOrd="0" presId="urn:microsoft.com/office/officeart/2005/8/layout/list1"/>
    <dgm:cxn modelId="{A2E6EBFD-B70D-4B7F-B8A2-03FD3FBFB4DB}" type="presParOf" srcId="{76B86F8E-3ECF-40B6-BACB-CF1A392B2117}" destId="{18EA4571-A5E0-47BD-8D99-FF597FF06C38}" srcOrd="6" destOrd="0" presId="urn:microsoft.com/office/officeart/2005/8/layout/list1"/>
    <dgm:cxn modelId="{2CFA51E6-8102-4DB5-80E9-85410B909FC0}" type="presParOf" srcId="{76B86F8E-3ECF-40B6-BACB-CF1A392B2117}" destId="{E7F8264B-5C77-4A92-8E0E-9E2878FAB7DF}" srcOrd="7" destOrd="0" presId="urn:microsoft.com/office/officeart/2005/8/layout/list1"/>
    <dgm:cxn modelId="{4F1F3205-AE73-4DA5-BDB3-CD3526A8EC33}" type="presParOf" srcId="{76B86F8E-3ECF-40B6-BACB-CF1A392B2117}" destId="{9475E5BF-8EB4-4059-BB2E-1B5BA19CA46B}" srcOrd="8" destOrd="0" presId="urn:microsoft.com/office/officeart/2005/8/layout/list1"/>
    <dgm:cxn modelId="{8D1C140E-D924-41BD-AC30-8BC01793BB89}" type="presParOf" srcId="{9475E5BF-8EB4-4059-BB2E-1B5BA19CA46B}" destId="{5B07C19A-1AF9-48E2-8A96-97721E1CA88B}" srcOrd="0" destOrd="0" presId="urn:microsoft.com/office/officeart/2005/8/layout/list1"/>
    <dgm:cxn modelId="{FCA947A4-3C5D-4EE1-9E36-C2A069D1EE21}" type="presParOf" srcId="{9475E5BF-8EB4-4059-BB2E-1B5BA19CA46B}" destId="{D87E22DD-E2C2-4339-98B2-0FF3B8EDA2BC}" srcOrd="1" destOrd="0" presId="urn:microsoft.com/office/officeart/2005/8/layout/list1"/>
    <dgm:cxn modelId="{16BACB40-7CC8-46BB-B992-5A3DDCAFCE0E}" type="presParOf" srcId="{76B86F8E-3ECF-40B6-BACB-CF1A392B2117}" destId="{57397B4D-F275-4E6F-8760-7E0694E9AF6B}" srcOrd="9" destOrd="0" presId="urn:microsoft.com/office/officeart/2005/8/layout/list1"/>
    <dgm:cxn modelId="{AEAF9DC2-E258-45D9-86C1-126624A0A0F1}" type="presParOf" srcId="{76B86F8E-3ECF-40B6-BACB-CF1A392B2117}" destId="{752C309E-90EC-413F-9235-0967DA72EBB1}" srcOrd="10" destOrd="0" presId="urn:microsoft.com/office/officeart/2005/8/layout/list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0FFE7C-A2F3-489C-A97D-5EEA00955704}" type="datetimeFigureOut">
              <a:rPr lang="en-US" smtClean="0"/>
              <a:pPr/>
              <a:t>12/5/2007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61A7CF-031D-4E59-984C-3ECF9390CF7F}" type="slidenum">
              <a:rPr lang="en-AU" smtClean="0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61A7CF-031D-4E59-984C-3ECF9390CF7F}" type="slidenum">
              <a:rPr lang="en-AU" smtClean="0"/>
              <a:pPr/>
              <a:t>1</a:t>
            </a:fld>
            <a:endParaRPr lang="en-A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61A7CF-031D-4E59-984C-3ECF9390CF7F}" type="slidenum">
              <a:rPr lang="en-AU" smtClean="0"/>
              <a:pPr/>
              <a:t>10</a:t>
            </a:fld>
            <a:endParaRPr lang="en-A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61A7CF-031D-4E59-984C-3ECF9390CF7F}" type="slidenum">
              <a:rPr lang="en-AU" smtClean="0"/>
              <a:pPr/>
              <a:t>11</a:t>
            </a:fld>
            <a:endParaRPr lang="en-A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61A7CF-031D-4E59-984C-3ECF9390CF7F}" type="slidenum">
              <a:rPr lang="en-AU" smtClean="0"/>
              <a:pPr/>
              <a:t>12</a:t>
            </a:fld>
            <a:endParaRPr lang="en-A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61A7CF-031D-4E59-984C-3ECF9390CF7F}" type="slidenum">
              <a:rPr lang="en-AU" smtClean="0"/>
              <a:pPr/>
              <a:t>13</a:t>
            </a:fld>
            <a:endParaRPr lang="en-A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61A7CF-031D-4E59-984C-3ECF9390CF7F}" type="slidenum">
              <a:rPr lang="en-AU" smtClean="0"/>
              <a:pPr/>
              <a:t>14</a:t>
            </a:fld>
            <a:endParaRPr lang="en-A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61A7CF-031D-4E59-984C-3ECF9390CF7F}" type="slidenum">
              <a:rPr lang="en-AU" smtClean="0"/>
              <a:pPr/>
              <a:t>15</a:t>
            </a:fld>
            <a:endParaRPr lang="en-A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61A7CF-031D-4E59-984C-3ECF9390CF7F}" type="slidenum">
              <a:rPr lang="en-AU" smtClean="0"/>
              <a:pPr/>
              <a:t>16</a:t>
            </a:fld>
            <a:endParaRPr lang="en-A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61A7CF-031D-4E59-984C-3ECF9390CF7F}" type="slidenum">
              <a:rPr lang="en-AU" smtClean="0"/>
              <a:pPr/>
              <a:t>17</a:t>
            </a:fld>
            <a:endParaRPr lang="en-A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61A7CF-031D-4E59-984C-3ECF9390CF7F}" type="slidenum">
              <a:rPr lang="en-AU" smtClean="0"/>
              <a:pPr/>
              <a:t>18</a:t>
            </a:fld>
            <a:endParaRPr lang="en-A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61A7CF-031D-4E59-984C-3ECF9390CF7F}" type="slidenum">
              <a:rPr lang="en-AU" smtClean="0"/>
              <a:pPr/>
              <a:t>2</a:t>
            </a:fld>
            <a:endParaRPr lang="en-A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61A7CF-031D-4E59-984C-3ECF9390CF7F}" type="slidenum">
              <a:rPr lang="en-AU" smtClean="0"/>
              <a:pPr/>
              <a:t>3</a:t>
            </a:fld>
            <a:endParaRPr lang="en-A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61A7CF-031D-4E59-984C-3ECF9390CF7F}" type="slidenum">
              <a:rPr lang="en-AU" smtClean="0"/>
              <a:pPr/>
              <a:t>4</a:t>
            </a:fld>
            <a:endParaRPr lang="en-A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61A7CF-031D-4E59-984C-3ECF9390CF7F}" type="slidenum">
              <a:rPr lang="en-AU" smtClean="0"/>
              <a:pPr/>
              <a:t>5</a:t>
            </a:fld>
            <a:endParaRPr lang="en-A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61A7CF-031D-4E59-984C-3ECF9390CF7F}" type="slidenum">
              <a:rPr lang="en-AU" smtClean="0"/>
              <a:pPr/>
              <a:t>6</a:t>
            </a:fld>
            <a:endParaRPr lang="en-A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61A7CF-031D-4E59-984C-3ECF9390CF7F}" type="slidenum">
              <a:rPr lang="en-AU" smtClean="0"/>
              <a:pPr/>
              <a:t>7</a:t>
            </a:fld>
            <a:endParaRPr lang="en-A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61A7CF-031D-4E59-984C-3ECF9390CF7F}" type="slidenum">
              <a:rPr lang="en-AU" smtClean="0"/>
              <a:pPr/>
              <a:t>8</a:t>
            </a:fld>
            <a:endParaRPr lang="en-A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61A7CF-031D-4E59-984C-3ECF9390CF7F}" type="slidenum">
              <a:rPr lang="en-AU" smtClean="0"/>
              <a:pPr/>
              <a:t>9</a:t>
            </a:fld>
            <a:endParaRPr lang="en-A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733800"/>
            <a:ext cx="7772400" cy="1371600"/>
          </a:xfrm>
        </p:spPr>
        <p:txBody>
          <a:bodyPr/>
          <a:lstStyle>
            <a:lvl1pPr algn="ctr">
              <a:defRPr lang="en-US" sz="4400" kern="1200" spc="-150" dirty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486400"/>
            <a:ext cx="6400800" cy="990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6A91639-F927-4917-8A89-F3CD5C294DDA}" type="datetimeFigureOut">
              <a:rPr lang="en-US"/>
              <a:pPr/>
              <a:t>12/5/2007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96108E-5BB9-4AF5-88F8-26DD88B4886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0690F9C-5506-44EF-B518-A0362ED8F631}" type="datetimeFigureOut">
              <a:rPr lang="en-US"/>
              <a:pPr/>
              <a:t>12/5/2007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71BF87-C482-4E23-9F38-0671983B7CA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Use for slides with Software 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193899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9D3A5F4-EEC3-46CB-AFFA-920F41244163}" type="datetimeFigureOut">
              <a:rPr lang="en-US"/>
              <a:pPr/>
              <a:t>12/5/2007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84C1E9-1606-4092-9D28-F9CB4E22736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6BC2BD1-0C7B-4CBE-A03A-622A97D268FD}" type="datetimeFigureOut">
              <a:rPr lang="en-US"/>
              <a:pPr/>
              <a:t>12/5/2007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1E0BEA-D99B-48E6-8AAE-4D96542214F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17B3DD8-D174-4A79-8566-BF5E97F3E097}" type="datetimeFigureOut">
              <a:rPr lang="en-US"/>
              <a:pPr/>
              <a:t>12/5/2007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46D152-4232-4A18-8FE4-76FC41EE54A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879B8A3-8B95-4892-BA82-65AD1EFA806C}" type="datetimeFigureOut">
              <a:rPr lang="en-US"/>
              <a:pPr/>
              <a:t>12/5/2007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8785DC-ACB7-4A32-B5D8-D0B8D9CCF5E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A7BD34D-4692-421E-BBE6-6FA93ACAF5D6}" type="datetimeFigureOut">
              <a:rPr lang="en-US"/>
              <a:pPr/>
              <a:t>12/5/2007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8EEC0F-DDD7-494B-A73F-7B2AEEE5BBE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8DF40AF-9454-4DD8-AEDC-FAF42C895F00}" type="datetimeFigureOut">
              <a:rPr lang="en-US"/>
              <a:pPr/>
              <a:t>12/5/2007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B9E289-2D95-45FB-9611-584DCAC81CF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69A1882-122D-402D-AE69-867CF4C3C0B0}" type="datetimeFigureOut">
              <a:rPr lang="en-US"/>
              <a:pPr/>
              <a:t>12/5/2007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AA40C5-F271-4DDA-85FE-6760C0BD7A8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67B5BD6-D99D-49BD-ABDE-3DF0C5562F06}" type="datetimeFigureOut">
              <a:rPr lang="en-US"/>
              <a:pPr/>
              <a:t>12/5/2007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FA2B4F-33B0-41AE-ABB2-DFFF2D9C356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8572560" cy="571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85720" y="1285860"/>
            <a:ext cx="8572560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BBE0B1C9-9368-4E02-9333-9DC5D6D829BA}" type="datetimeFigureOut">
              <a:rPr lang="en-US"/>
              <a:pPr/>
              <a:t>12/5/2007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97F378BA-4386-46C2-B610-36B3625D3C8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  <p:sldLayoutId id="2147483664" r:id="rId12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lang="en-US" sz="4400" kern="1200" spc="-150" dirty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j-ea"/>
          <a:cs typeface="Arial" charset="0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jpe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10" Type="http://schemas.openxmlformats.org/officeDocument/2006/relationships/image" Target="../media/image27.jpeg"/><Relationship Id="rId4" Type="http://schemas.openxmlformats.org/officeDocument/2006/relationships/image" Target="../media/image21.jpeg"/><Relationship Id="rId9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 smtClean="0"/>
              <a:t>SQL Server 2008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SQL Merge</a:t>
            </a:r>
            <a:endParaRPr lang="en-AU" dirty="0"/>
          </a:p>
        </p:txBody>
      </p:sp>
      <p:sp>
        <p:nvSpPr>
          <p:cNvPr id="4" name="Rounded Rectangle 3"/>
          <p:cNvSpPr/>
          <p:nvPr/>
        </p:nvSpPr>
        <p:spPr bwMode="blackWhite">
          <a:xfrm>
            <a:off x="285720" y="1033670"/>
            <a:ext cx="8501122" cy="4727515"/>
          </a:xfrm>
          <a:prstGeom prst="roundRect">
            <a:avLst>
              <a:gd name="adj" fmla="val 7234"/>
            </a:avLst>
          </a:prstGeom>
          <a:gradFill>
            <a:gsLst>
              <a:gs pos="0">
                <a:schemeClr val="bg1">
                  <a:alpha val="58000"/>
                </a:schemeClr>
              </a:gs>
              <a:gs pos="100000">
                <a:schemeClr val="bg1">
                  <a:alpha val="26000"/>
                </a:schemeClr>
              </a:gs>
            </a:gsLst>
            <a:lin ang="16200000" scaled="0"/>
          </a:gradFill>
          <a:ln>
            <a:solidFill>
              <a:srgbClr val="27728D"/>
            </a:solidFill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409576" y="1347789"/>
            <a:ext cx="8448674" cy="43950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96875" marR="0" lvl="0" indent="-396875" algn="l" defTabSz="9143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MERGE Stock S</a:t>
            </a:r>
          </a:p>
          <a:p>
            <a:pPr marL="396875" marR="0" lvl="0" indent="-396875" algn="l" defTabSz="9143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	USING Trades T</a:t>
            </a:r>
          </a:p>
          <a:p>
            <a:pPr marL="396875" marR="0" lvl="0" indent="-396875" algn="l" defTabSz="9143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	ON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S.Stock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 =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T.Stock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Lucida Console" pitchFamily="49" charset="0"/>
              <a:ea typeface="+mn-ea"/>
              <a:cs typeface="+mn-cs"/>
            </a:endParaRPr>
          </a:p>
          <a:p>
            <a:pPr marL="396875" marR="0" lvl="0" indent="-396875" algn="l" defTabSz="9143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	WHEN MATCHED AND (Qty + Delta = 0) THEN</a:t>
            </a:r>
          </a:p>
          <a:p>
            <a:pPr marL="396875" marR="0" lvl="0" indent="-396875" algn="l" defTabSz="9143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		DELETE -- delete stock if Qty reaches 0</a:t>
            </a:r>
          </a:p>
          <a:p>
            <a:pPr marL="396875" marR="0" lvl="0" indent="-396875" algn="l" defTabSz="9143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	WHEN MATCHED THEN</a:t>
            </a:r>
          </a:p>
          <a:p>
            <a:pPr marL="396875" marR="0" lvl="0" indent="-396875" algn="l" defTabSz="9143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		 -- delete takes precedence on update</a:t>
            </a:r>
          </a:p>
          <a:p>
            <a:pPr marL="396875" marR="0" lvl="0" indent="-396875" algn="l" defTabSz="9143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		UPDATE SET Qty += Delta</a:t>
            </a:r>
          </a:p>
          <a:p>
            <a:pPr marL="396875" marR="0" lvl="0" indent="-396875" algn="l" defTabSz="9143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	WHEN NOT MATCHED THEN</a:t>
            </a:r>
          </a:p>
          <a:p>
            <a:pPr marL="396875" marR="0" lvl="0" indent="-396875" algn="l" defTabSz="9143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		INSERT VALUES (Stock, Delta)</a:t>
            </a:r>
          </a:p>
          <a:p>
            <a:pPr marL="396875" marR="0" lvl="0" indent="-396875" algn="l" defTabSz="9143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Lucida Console" pitchFamily="49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Slide_Titl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Data Problem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285860"/>
            <a:ext cx="4286280" cy="5000660"/>
          </a:xfrm>
        </p:spPr>
        <p:txBody>
          <a:bodyPr/>
          <a:lstStyle/>
          <a:p>
            <a:endParaRPr lang="en-AU" dirty="0" smtClean="0"/>
          </a:p>
          <a:p>
            <a:endParaRPr lang="en-AU" dirty="0" smtClean="0"/>
          </a:p>
          <a:p>
            <a:r>
              <a:rPr lang="en-AU" dirty="0" smtClean="0"/>
              <a:t>Where are my customers? My assets?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Spatial Data Types</a:t>
            </a:r>
            <a:endParaRPr lang="en-AU" dirty="0"/>
          </a:p>
        </p:txBody>
      </p:sp>
      <p:sp>
        <p:nvSpPr>
          <p:cNvPr id="4" name="Text Placeholder 3"/>
          <p:cNvSpPr txBox="1">
            <a:spLocks/>
          </p:cNvSpPr>
          <p:nvPr/>
        </p:nvSpPr>
        <p:spPr>
          <a:xfrm>
            <a:off x="381000" y="1153925"/>
            <a:ext cx="4114800" cy="346249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Geometry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380999" y="1691992"/>
            <a:ext cx="4114800" cy="4616648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Geometry can store instances of various types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kumimoji="0" lang="en-US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Points, Line strings, Polygons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kumimoji="0" lang="en-US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Collections of the above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Methods for computing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kumimoji="0" lang="en-US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Spatial relationships: intersects, disjoint, etc.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kumimoji="0" lang="en-US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Spatial constructions: intersection, union, etc.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kumimoji="0" lang="en-US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Metric functions: distance, area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kumimoji="0" lang="en-US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Planar is conceptually simpler, but more specialized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endParaRPr kumimoji="0" lang="en-US" b="0" i="0" u="none" strike="noStrike" kern="1200" cap="none" spc="0" normalizeH="0" baseline="0" noProof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 Placeholder 5"/>
          <p:cNvSpPr txBox="1">
            <a:spLocks/>
          </p:cNvSpPr>
          <p:nvPr/>
        </p:nvSpPr>
        <p:spPr>
          <a:xfrm>
            <a:off x="4645981" y="1153925"/>
            <a:ext cx="4117019" cy="346249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Geography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Content Placeholder 6"/>
          <p:cNvSpPr txBox="1">
            <a:spLocks/>
          </p:cNvSpPr>
          <p:nvPr/>
        </p:nvSpPr>
        <p:spPr>
          <a:xfrm>
            <a:off x="4645026" y="1691992"/>
            <a:ext cx="4117974" cy="266842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Very similar interface to geometry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Some methods have different semantics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Most data commonly available user data is geodetic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27100" y="5786454"/>
            <a:ext cx="4891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Spatial Indexing supported for both data types</a:t>
            </a:r>
            <a:endParaRPr lang="en-US" i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Slide_Titl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Visualisation Problem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285860"/>
            <a:ext cx="4286280" cy="5000660"/>
          </a:xfrm>
        </p:spPr>
        <p:txBody>
          <a:bodyPr/>
          <a:lstStyle/>
          <a:p>
            <a:endParaRPr lang="en-AU" dirty="0" smtClean="0"/>
          </a:p>
          <a:p>
            <a:endParaRPr lang="en-AU" dirty="0" smtClean="0"/>
          </a:p>
          <a:p>
            <a:r>
              <a:rPr lang="en-AU" dirty="0" smtClean="0"/>
              <a:t>I need better presentation of this complex data!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Charts</a:t>
            </a:r>
            <a:endParaRPr lang="en-AU" dirty="0"/>
          </a:p>
        </p:txBody>
      </p:sp>
      <p:pic>
        <p:nvPicPr>
          <p:cNvPr id="4" name="Picture 3" descr="scalebreaks-column-after-ragge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62052" y="1714488"/>
            <a:ext cx="2133600" cy="14859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" name="Picture 4" descr="radar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62052" y="3695688"/>
            <a:ext cx="2133600" cy="14859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" name="Picture 5" descr="pyramid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57452" y="1943088"/>
            <a:ext cx="2133600" cy="14859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7" name="Picture 6" descr="forcasting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57452" y="3886188"/>
            <a:ext cx="2133600" cy="14859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8" name="Picture 5" descr="secondaryy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620566" y="3543288"/>
            <a:ext cx="2285086" cy="154329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9" name="Picture 6" descr="multipie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620566" y="1714488"/>
            <a:ext cx="2285086" cy="154329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0" name="Picture 3" descr="combination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144566" y="3771888"/>
            <a:ext cx="2209800" cy="15240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1" name="Picture 4" descr="adstockchart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144566" y="1866888"/>
            <a:ext cx="2285086" cy="154329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Gauges</a:t>
            </a:r>
            <a:endParaRPr lang="en-AU" dirty="0"/>
          </a:p>
        </p:txBody>
      </p:sp>
      <p:pic>
        <p:nvPicPr>
          <p:cNvPr id="4" name="Picture 3" descr="blackgau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426" y="1525932"/>
            <a:ext cx="2566761" cy="255990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" name="Picture 4" descr="semi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82626" y="2409438"/>
            <a:ext cx="1314177" cy="125284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" name="Picture 5" descr="linear1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59026" y="2429581"/>
            <a:ext cx="1858856" cy="119905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7" name="Picture 6" descr="gaugepic_00000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39626" y="5591822"/>
            <a:ext cx="2551470" cy="51538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663626" y="1190238"/>
            <a:ext cx="3346774" cy="88488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645555" y="4314438"/>
            <a:ext cx="2551471" cy="88472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0" name="Picture 9" descr="linear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214375" y="1142984"/>
            <a:ext cx="1167625" cy="422023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1" name="Picture 10" descr="pressure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882826" y="3933438"/>
            <a:ext cx="1939828" cy="193982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Maps</a:t>
            </a:r>
            <a:endParaRPr lang="en-AU" dirty="0"/>
          </a:p>
        </p:txBody>
      </p:sp>
      <p:pic>
        <p:nvPicPr>
          <p:cNvPr id="4" name="Picture 3" descr="us_counti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2949" y="1487882"/>
            <a:ext cx="2496214" cy="156013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2700000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" name="Picture 4" descr="carsales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9000" y="1781839"/>
            <a:ext cx="2513564" cy="157097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2700000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" name="Picture 5" descr="worldpopulatio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47475" y="3640144"/>
            <a:ext cx="2338802" cy="161767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2700000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7" name="Picture 3" descr="neusa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33799" y="3940375"/>
            <a:ext cx="2425107" cy="151569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2700000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8" name="Picture 6" descr="japan%20regions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96000" y="2112780"/>
            <a:ext cx="2524002" cy="154483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2700000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0" name="Picture 6" descr="newzealand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143636" y="4071942"/>
            <a:ext cx="2428892" cy="1518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perspectiveHeroicExtremeRightFacing" fov="2700000">
              <a:rot lat="300000" lon="19800000" rev="0"/>
            </a:camera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Slide_Titl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Visualisation Problem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285860"/>
            <a:ext cx="4286280" cy="5000660"/>
          </a:xfrm>
        </p:spPr>
        <p:txBody>
          <a:bodyPr/>
          <a:lstStyle/>
          <a:p>
            <a:endParaRPr lang="en-AU" dirty="0" smtClean="0"/>
          </a:p>
          <a:p>
            <a:endParaRPr lang="en-AU" dirty="0" smtClean="0"/>
          </a:p>
          <a:p>
            <a:r>
              <a:rPr lang="en-AU" dirty="0" smtClean="0"/>
              <a:t>Word and Excel are my favourite tools – why can’t I get this report within Word?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Meeting Customer Expectations</a:t>
            </a:r>
            <a:endParaRPr lang="en-AU" dirty="0"/>
          </a:p>
        </p:txBody>
      </p:sp>
      <p:graphicFrame>
        <p:nvGraphicFramePr>
          <p:cNvPr id="5" name="Diagram 4"/>
          <p:cNvGraphicFramePr/>
          <p:nvPr/>
        </p:nvGraphicFramePr>
        <p:xfrm>
          <a:off x="928662" y="1285860"/>
          <a:ext cx="7500990" cy="4889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Slide_Titl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Management Problem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285860"/>
            <a:ext cx="4286280" cy="5000660"/>
          </a:xfrm>
        </p:spPr>
        <p:txBody>
          <a:bodyPr/>
          <a:lstStyle/>
          <a:p>
            <a:endParaRPr lang="en-AU" dirty="0" smtClean="0"/>
          </a:p>
          <a:p>
            <a:endParaRPr lang="en-AU" dirty="0" smtClean="0"/>
          </a:p>
          <a:p>
            <a:r>
              <a:rPr lang="en-AU" dirty="0" smtClean="0"/>
              <a:t>How can I reduce the number of database servers?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Resource Governor</a:t>
            </a:r>
            <a:endParaRPr lang="en-AU" dirty="0"/>
          </a:p>
        </p:txBody>
      </p:sp>
      <p:sp>
        <p:nvSpPr>
          <p:cNvPr id="4" name="Isosceles Triangle 3"/>
          <p:cNvSpPr/>
          <p:nvPr/>
        </p:nvSpPr>
        <p:spPr bwMode="auto">
          <a:xfrm>
            <a:off x="5432612" y="2450580"/>
            <a:ext cx="2985247" cy="1882589"/>
          </a:xfrm>
          <a:prstGeom prst="triangle">
            <a:avLst/>
          </a:prstGeom>
          <a:solidFill>
            <a:srgbClr val="6699FF">
              <a:alpha val="50196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Arial" charset="0"/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/>
        </p:nvSpPr>
        <p:spPr bwMode="auto">
          <a:xfrm>
            <a:off x="332105" y="1571612"/>
            <a:ext cx="5557707" cy="434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498475" indent="-498475" algn="l" rtl="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 2" pitchFamily="18" charset="2"/>
              <a:buChar char="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4238" indent="-384175" algn="l" rtl="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+mn-lt"/>
              </a:defRPr>
            </a:lvl2pPr>
            <a:lvl3pPr marL="1228725" indent="-342900" algn="l" rtl="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 3" pitchFamily="18" charset="2"/>
              <a:buChar char=""/>
              <a:defRPr sz="2400">
                <a:solidFill>
                  <a:schemeClr val="tx1"/>
                </a:solidFill>
                <a:latin typeface="+mn-lt"/>
              </a:defRPr>
            </a:lvl3pPr>
            <a:lvl4pPr marL="1533525" indent="-303213" algn="l" rtl="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55000"/>
              <a:buFont typeface="Wingdings 3" pitchFamily="18" charset="2"/>
              <a:buChar char="w"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-284163" algn="l" rtl="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 3" pitchFamily="18" charset="2"/>
              <a:buChar char=""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-284163" algn="l" rtl="0" fontAlgn="base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 3" pitchFamily="18" charset="2"/>
              <a:buChar char=""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-284163" algn="l" rtl="0" fontAlgn="base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 3" pitchFamily="18" charset="2"/>
              <a:buChar char=""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-284163" algn="l" rtl="0" fontAlgn="base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 3" pitchFamily="18" charset="2"/>
              <a:buChar char=""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-284163" algn="l" rtl="0" fontAlgn="base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 3" pitchFamily="18" charset="2"/>
              <a:buChar char="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Clr>
                <a:schemeClr val="bg1"/>
              </a:buCl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Differentiate workloads</a:t>
            </a:r>
          </a:p>
          <a:p>
            <a:pPr lvl="1" eaLnBrk="1" hangingPunct="1">
              <a:buClr>
                <a:schemeClr val="bg1"/>
              </a:buCl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Based on application, user, etc.</a:t>
            </a:r>
          </a:p>
          <a:p>
            <a:pPr lvl="1" eaLnBrk="1" hangingPunct="1">
              <a:buClr>
                <a:schemeClr val="bg1"/>
              </a:buClr>
              <a:buFont typeface="Arial" pitchFamily="34" charset="0"/>
              <a:buChar char="•"/>
            </a:pPr>
            <a:endParaRPr lang="en-US" sz="2000" dirty="0" smtClean="0">
              <a:solidFill>
                <a:schemeClr val="bg1"/>
              </a:solidFill>
            </a:endParaRPr>
          </a:p>
          <a:p>
            <a:pPr eaLnBrk="1" hangingPunct="1">
              <a:buClr>
                <a:schemeClr val="bg1"/>
              </a:buCl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Define resource utilization limits</a:t>
            </a:r>
          </a:p>
          <a:p>
            <a:pPr lvl="1" eaLnBrk="1" hangingPunct="1">
              <a:buClr>
                <a:schemeClr val="bg1"/>
              </a:buCl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CPU</a:t>
            </a:r>
          </a:p>
          <a:p>
            <a:pPr lvl="1" eaLnBrk="1" hangingPunct="1">
              <a:buClr>
                <a:schemeClr val="bg1"/>
              </a:buCl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Memory</a:t>
            </a:r>
          </a:p>
          <a:p>
            <a:pPr lvl="1" eaLnBrk="1" hangingPunct="1">
              <a:buClr>
                <a:schemeClr val="bg1"/>
              </a:buClr>
              <a:buFont typeface="Arial" pitchFamily="34" charset="0"/>
              <a:buChar char="•"/>
            </a:pPr>
            <a:endParaRPr lang="en-US" sz="2000" dirty="0" smtClean="0">
              <a:solidFill>
                <a:schemeClr val="bg1"/>
              </a:solidFill>
            </a:endParaRPr>
          </a:p>
          <a:p>
            <a:pPr eaLnBrk="1" hangingPunct="1">
              <a:buClr>
                <a:schemeClr val="bg1"/>
              </a:buClr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bg1"/>
                </a:solidFill>
              </a:rPr>
              <a:t>Covered Scenarios:</a:t>
            </a:r>
          </a:p>
          <a:p>
            <a:pPr lvl="1" eaLnBrk="1" hangingPunct="1">
              <a:buClr>
                <a:schemeClr val="bg1"/>
              </a:buClr>
              <a:buFont typeface="Arial" pitchFamily="34" charset="0"/>
              <a:buChar char="•"/>
            </a:pPr>
            <a:r>
              <a:rPr lang="en-GB" sz="2000" dirty="0" smtClean="0">
                <a:solidFill>
                  <a:schemeClr val="bg1"/>
                </a:solidFill>
              </a:rPr>
              <a:t>Preventing runaway queries</a:t>
            </a:r>
          </a:p>
          <a:p>
            <a:pPr lvl="1" eaLnBrk="1" hangingPunct="1">
              <a:buClr>
                <a:schemeClr val="bg1"/>
              </a:buClr>
              <a:buFont typeface="Arial" pitchFamily="34" charset="0"/>
              <a:buChar char="•"/>
            </a:pPr>
            <a:r>
              <a:rPr lang="en-GB" sz="2000" dirty="0" smtClean="0">
                <a:solidFill>
                  <a:schemeClr val="bg1"/>
                </a:solidFill>
              </a:rPr>
              <a:t>Predictable concurrent execution of different-size workloads</a:t>
            </a:r>
          </a:p>
          <a:p>
            <a:pPr lvl="1" eaLnBrk="1" hangingPunct="1">
              <a:buClr>
                <a:schemeClr val="bg1"/>
              </a:buClr>
              <a:buFont typeface="Arial" pitchFamily="34" charset="0"/>
              <a:buChar char="•"/>
            </a:pPr>
            <a:r>
              <a:rPr lang="en-GB" sz="2000" dirty="0" smtClean="0">
                <a:solidFill>
                  <a:schemeClr val="bg1"/>
                </a:solidFill>
              </a:rPr>
              <a:t>Workload prioritization</a:t>
            </a:r>
            <a:endParaRPr lang="en-US" sz="2000" dirty="0" smtClean="0">
              <a:solidFill>
                <a:schemeClr val="bg1"/>
              </a:solidFill>
            </a:endParaRPr>
          </a:p>
        </p:txBody>
      </p:sp>
      <p:pic>
        <p:nvPicPr>
          <p:cNvPr id="6" name="Picture 23" descr="sql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8369A"/>
              </a:clrFrom>
              <a:clrTo>
                <a:srgbClr val="08369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03076" y="1660859"/>
            <a:ext cx="1143000" cy="1381125"/>
          </a:xfrm>
          <a:prstGeom prst="rect">
            <a:avLst/>
          </a:prstGeom>
          <a:noFill/>
        </p:spPr>
      </p:pic>
      <p:pic>
        <p:nvPicPr>
          <p:cNvPr id="7" name="Picture 1" descr="C:\Work\Katmai Marketing\PAG_icon library\PAG_icon library\XP icon other option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93223" y="3281587"/>
            <a:ext cx="508093" cy="568234"/>
          </a:xfrm>
          <a:prstGeom prst="rect">
            <a:avLst/>
          </a:prstGeom>
          <a:noFill/>
        </p:spPr>
      </p:pic>
      <p:pic>
        <p:nvPicPr>
          <p:cNvPr id="8" name="Picture 1" descr="C:\Work\Katmai Marketing\PAG_icon library\PAG_icon library\XP icon other option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85211" y="3272623"/>
            <a:ext cx="508093" cy="568234"/>
          </a:xfrm>
          <a:prstGeom prst="rect">
            <a:avLst/>
          </a:prstGeom>
          <a:noFill/>
        </p:spPr>
      </p:pic>
      <p:pic>
        <p:nvPicPr>
          <p:cNvPr id="9" name="Picture 2" descr="C:\Work\Katmai Marketing\PAG_icon library\PAG_icon library\stocks line graph chart icon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768" y="3660817"/>
            <a:ext cx="532912" cy="544606"/>
          </a:xfrm>
          <a:prstGeom prst="rect">
            <a:avLst/>
          </a:prstGeom>
          <a:noFill/>
        </p:spPr>
      </p:pic>
      <p:pic>
        <p:nvPicPr>
          <p:cNvPr id="10" name="Picture 2" descr="C:\Work\Katmai Marketing\PAG_icon library\PAG_icon library\stocks line graph chart icon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88756" y="3692193"/>
            <a:ext cx="532912" cy="5446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Slide_Titl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Management Problem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285860"/>
            <a:ext cx="4286280" cy="5000660"/>
          </a:xfrm>
        </p:spPr>
        <p:txBody>
          <a:bodyPr/>
          <a:lstStyle/>
          <a:p>
            <a:endParaRPr lang="en-AU" dirty="0" smtClean="0"/>
          </a:p>
          <a:p>
            <a:endParaRPr lang="en-AU" dirty="0" smtClean="0"/>
          </a:p>
          <a:p>
            <a:r>
              <a:rPr lang="en-AU" dirty="0" smtClean="0"/>
              <a:t>Why do my server configurations never align?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Declarative Management Framework</a:t>
            </a:r>
            <a:endParaRPr lang="en-A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1" y="4374525"/>
            <a:ext cx="2418590" cy="18631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>
            <a:spLocks noGrp="1" noChangeArrowheads="1"/>
          </p:cNvSpPr>
          <p:nvPr/>
        </p:nvSpPr>
        <p:spPr bwMode="auto">
          <a:xfrm>
            <a:off x="332105" y="2111452"/>
            <a:ext cx="8388350" cy="2280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498475" indent="-498475" algn="l" rtl="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 2" pitchFamily="18" charset="2"/>
              <a:buChar char="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4238" indent="-384175" algn="l" rtl="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+mn-lt"/>
              </a:defRPr>
            </a:lvl2pPr>
            <a:lvl3pPr marL="1228725" indent="-342900" algn="l" rtl="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 3" pitchFamily="18" charset="2"/>
              <a:buChar char=""/>
              <a:defRPr sz="2400">
                <a:solidFill>
                  <a:schemeClr val="tx1"/>
                </a:solidFill>
                <a:latin typeface="+mn-lt"/>
              </a:defRPr>
            </a:lvl3pPr>
            <a:lvl4pPr marL="1533525" indent="-303213" algn="l" rtl="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55000"/>
              <a:buFont typeface="Wingdings 3" pitchFamily="18" charset="2"/>
              <a:buChar char="w"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-284163" algn="l" rtl="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 3" pitchFamily="18" charset="2"/>
              <a:buChar char=""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-284163" algn="l" rtl="0" fontAlgn="base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 3" pitchFamily="18" charset="2"/>
              <a:buChar char=""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-284163" algn="l" rtl="0" fontAlgn="base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 3" pitchFamily="18" charset="2"/>
              <a:buChar char=""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-284163" algn="l" rtl="0" fontAlgn="base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 3" pitchFamily="18" charset="2"/>
              <a:buChar char=""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-284163" algn="l" rtl="0" fontAlgn="base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 3" pitchFamily="18" charset="2"/>
              <a:buChar char="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Clr>
                <a:schemeClr val="bg1"/>
              </a:buClr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Enforce policies:</a:t>
            </a:r>
          </a:p>
          <a:p>
            <a:pPr lvl="1" eaLnBrk="1" hangingPunct="1">
              <a:buClr>
                <a:schemeClr val="bg1"/>
              </a:buCl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Proactively through triggers</a:t>
            </a:r>
          </a:p>
          <a:p>
            <a:pPr lvl="1" eaLnBrk="1" hangingPunct="1">
              <a:buClr>
                <a:schemeClr val="bg1"/>
              </a:buCl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After changes through Service Broker</a:t>
            </a:r>
          </a:p>
          <a:p>
            <a:pPr lvl="1" eaLnBrk="1" hangingPunct="1">
              <a:buClr>
                <a:schemeClr val="bg1"/>
              </a:buCl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On a scheduled basis through SQL Server Agent</a:t>
            </a:r>
          </a:p>
          <a:p>
            <a:pPr lvl="1" eaLnBrk="1" hangingPunct="1">
              <a:buClr>
                <a:schemeClr val="bg1"/>
              </a:buCl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On an ad-hoc basis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/>
        </p:nvSpPr>
        <p:spPr bwMode="auto">
          <a:xfrm>
            <a:off x="332105" y="1071546"/>
            <a:ext cx="8388350" cy="929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498475" indent="-498475" algn="l" rtl="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 2" pitchFamily="18" charset="2"/>
              <a:buChar char="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4238" indent="-384175" algn="l" rtl="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+mn-lt"/>
              </a:defRPr>
            </a:lvl2pPr>
            <a:lvl3pPr marL="1228725" indent="-342900" algn="l" rtl="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 3" pitchFamily="18" charset="2"/>
              <a:buChar char=""/>
              <a:defRPr sz="2400">
                <a:solidFill>
                  <a:schemeClr val="tx1"/>
                </a:solidFill>
                <a:latin typeface="+mn-lt"/>
              </a:defRPr>
            </a:lvl3pPr>
            <a:lvl4pPr marL="1533525" indent="-303213" algn="l" rtl="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55000"/>
              <a:buFont typeface="Wingdings 3" pitchFamily="18" charset="2"/>
              <a:buChar char="w"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-284163" algn="l" rtl="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 3" pitchFamily="18" charset="2"/>
              <a:buChar char=""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-284163" algn="l" rtl="0" fontAlgn="base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 3" pitchFamily="18" charset="2"/>
              <a:buChar char=""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-284163" algn="l" rtl="0" fontAlgn="base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 3" pitchFamily="18" charset="2"/>
              <a:buChar char=""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-284163" algn="l" rtl="0" fontAlgn="base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 3" pitchFamily="18" charset="2"/>
              <a:buChar char=""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-284163" algn="l" rtl="0" fontAlgn="base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 3" pitchFamily="18" charset="2"/>
              <a:buChar char="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Clr>
                <a:schemeClr val="bg1"/>
              </a:buClr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Define policies on one instance, and apply to many instances</a:t>
            </a:r>
          </a:p>
        </p:txBody>
      </p:sp>
      <p:pic>
        <p:nvPicPr>
          <p:cNvPr id="7" name="Picture 23" descr="sql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8369A"/>
              </a:clrFrom>
              <a:clrTo>
                <a:srgbClr val="08369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03753" y="4255530"/>
            <a:ext cx="1375295" cy="1661815"/>
          </a:xfrm>
          <a:prstGeom prst="rect">
            <a:avLst/>
          </a:prstGeom>
          <a:noFill/>
        </p:spPr>
      </p:pic>
      <p:pic>
        <p:nvPicPr>
          <p:cNvPr id="8" name="Picture 23" descr="sql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8369A"/>
              </a:clrFrom>
              <a:clrTo>
                <a:srgbClr val="08369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75847" y="4235808"/>
            <a:ext cx="1375295" cy="1661815"/>
          </a:xfrm>
          <a:prstGeom prst="rect">
            <a:avLst/>
          </a:prstGeom>
          <a:noFill/>
        </p:spPr>
      </p:pic>
      <p:pic>
        <p:nvPicPr>
          <p:cNvPr id="9" name="Picture 23" descr="sql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8369A"/>
              </a:clrFrom>
              <a:clrTo>
                <a:srgbClr val="08369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25527" y="4235808"/>
            <a:ext cx="1375295" cy="1661815"/>
          </a:xfrm>
          <a:prstGeom prst="rect">
            <a:avLst/>
          </a:prstGeom>
          <a:noFill/>
        </p:spPr>
      </p:pic>
      <p:pic>
        <p:nvPicPr>
          <p:cNvPr id="10" name="Picture 23" descr="sql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8369A"/>
              </a:clrFrom>
              <a:clrTo>
                <a:srgbClr val="08369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75207" y="4235808"/>
            <a:ext cx="1375295" cy="1661815"/>
          </a:xfrm>
          <a:prstGeom prst="rect">
            <a:avLst/>
          </a:prstGeom>
          <a:noFill/>
        </p:spPr>
      </p:pic>
      <p:pic>
        <p:nvPicPr>
          <p:cNvPr id="11" name="Picture 2" descr="C:\Work\Katmai Marketing\PAG_icon library\PAG_icon library\settings checklist icon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02101" y="5453038"/>
            <a:ext cx="802153" cy="813779"/>
          </a:xfrm>
          <a:prstGeom prst="rect">
            <a:avLst/>
          </a:prstGeom>
          <a:noFill/>
        </p:spPr>
      </p:pic>
      <p:pic>
        <p:nvPicPr>
          <p:cNvPr id="12" name="Picture 2" descr="C:\Work\Katmai Marketing\PAG_icon library\PAG_icon library\settings checklist icon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99208" y="5417179"/>
            <a:ext cx="802153" cy="813779"/>
          </a:xfrm>
          <a:prstGeom prst="rect">
            <a:avLst/>
          </a:prstGeom>
          <a:noFill/>
        </p:spPr>
      </p:pic>
      <p:pic>
        <p:nvPicPr>
          <p:cNvPr id="13" name="Picture 2" descr="C:\Work\Katmai Marketing\PAG_icon library\PAG_icon library\settings checklist icon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00478" y="5448556"/>
            <a:ext cx="802153" cy="813779"/>
          </a:xfrm>
          <a:prstGeom prst="rect">
            <a:avLst/>
          </a:prstGeom>
          <a:noFill/>
        </p:spPr>
      </p:pic>
      <p:pic>
        <p:nvPicPr>
          <p:cNvPr id="14" name="Picture 2" descr="C:\Work\Katmai Marketing\PAG_icon library\PAG_icon library\settings checklist icon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01748" y="5479933"/>
            <a:ext cx="802153" cy="8137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Slide_Titl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Data Problem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285860"/>
            <a:ext cx="4286280" cy="5000660"/>
          </a:xfrm>
        </p:spPr>
        <p:txBody>
          <a:bodyPr/>
          <a:lstStyle/>
          <a:p>
            <a:endParaRPr lang="en-AU" dirty="0" smtClean="0"/>
          </a:p>
          <a:p>
            <a:endParaRPr lang="en-AU" dirty="0" smtClean="0"/>
          </a:p>
          <a:p>
            <a:r>
              <a:rPr lang="en-AU" dirty="0" smtClean="0"/>
              <a:t>Which data was changed, and by whom?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Change Data Capture</a:t>
            </a:r>
            <a:endParaRPr lang="en-AU" dirty="0"/>
          </a:p>
        </p:txBody>
      </p:sp>
      <p:sp>
        <p:nvSpPr>
          <p:cNvPr id="16" name="Rectangle 7"/>
          <p:cNvSpPr txBox="1">
            <a:spLocks noChangeArrowheads="1"/>
          </p:cNvSpPr>
          <p:nvPr/>
        </p:nvSpPr>
        <p:spPr>
          <a:xfrm>
            <a:off x="3550695" y="914400"/>
            <a:ext cx="5593306" cy="5479576"/>
          </a:xfrm>
          <a:prstGeom prst="rect">
            <a:avLst/>
          </a:prstGeom>
        </p:spPr>
        <p:txBody>
          <a:bodyPr lIns="91436" tIns="45718" rIns="91436" bIns="45718"/>
          <a:lstStyle/>
          <a:p>
            <a:pPr defTabSz="-13872608" eaLnBrk="0" hangingPunct="0">
              <a:spcBef>
                <a:spcPct val="20000"/>
              </a:spcBef>
              <a:defRPr/>
            </a:pPr>
            <a:r>
              <a:rPr lang="en-US" sz="24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Generalize log-reading capability for all applications, notably DW</a:t>
            </a:r>
          </a:p>
          <a:p>
            <a:pPr marL="342886" indent="-342886" defTabSz="-13872608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00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Improves DW scale</a:t>
            </a:r>
          </a:p>
          <a:p>
            <a:pPr marL="742920" lvl="1" indent="-285739" defTabSz="-13872608" eaLnBrk="0" hangingPunct="0">
              <a:spcBef>
                <a:spcPct val="20000"/>
              </a:spcBef>
              <a:buFontTx/>
              <a:buChar char="–"/>
              <a:defRPr/>
            </a:pP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Provide change information upfront for efficient processing of dimensions</a:t>
            </a:r>
          </a:p>
          <a:p>
            <a:pPr marL="742920" lvl="1" indent="-285739" defTabSz="-13872608" eaLnBrk="0" hangingPunct="0">
              <a:spcBef>
                <a:spcPct val="20000"/>
              </a:spcBef>
              <a:buFontTx/>
              <a:buChar char="–"/>
              <a:defRPr/>
            </a:pP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Eliminate expensive lookups</a:t>
            </a:r>
          </a:p>
          <a:p>
            <a:pPr marL="742920" lvl="1" indent="-285739" defTabSz="-13872608" eaLnBrk="0" hangingPunct="0">
              <a:spcBef>
                <a:spcPct val="20000"/>
              </a:spcBef>
              <a:buFontTx/>
              <a:buChar char="–"/>
              <a:defRPr/>
            </a:pP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DW 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 be loaded throughout the day or at specific 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intervals</a:t>
            </a:r>
            <a:endParaRPr lang="en-US" sz="1100" kern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886" indent="-342886" defTabSz="-13872608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000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Changes are captured and placed in change tables</a:t>
            </a:r>
          </a:p>
          <a:p>
            <a:pPr marL="742920" lvl="1" indent="-285739" defTabSz="-13872608" eaLnBrk="0" hangingPunct="0">
              <a:spcBef>
                <a:spcPct val="20000"/>
              </a:spcBef>
              <a:buFontTx/>
              <a:buChar char="–"/>
              <a:defRPr/>
            </a:pP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Log based capture with minimal impact on source</a:t>
            </a:r>
          </a:p>
          <a:p>
            <a:pPr marL="742920" lvl="1" indent="-285739" defTabSz="-13872608" eaLnBrk="0" hangingPunct="0">
              <a:spcBef>
                <a:spcPct val="20000"/>
              </a:spcBef>
              <a:buFontTx/>
              <a:buChar char="–"/>
              <a:defRPr/>
            </a:pP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Captures complete content of changes &amp; maintains cross table consistency</a:t>
            </a:r>
          </a:p>
          <a:p>
            <a:pPr marL="742920" lvl="1" indent="-285739" defTabSz="-13872608" eaLnBrk="0" hangingPunct="0">
              <a:spcBef>
                <a:spcPct val="20000"/>
              </a:spcBef>
              <a:buFontTx/>
              <a:buChar char="–"/>
              <a:defRPr/>
            </a:pP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Change Metadata stored as part of the changes</a:t>
            </a:r>
          </a:p>
          <a:p>
            <a:pPr marL="742920" lvl="1" indent="-285739" defTabSz="-13872608" eaLnBrk="0" hangingPunct="0">
              <a:spcBef>
                <a:spcPct val="20000"/>
              </a:spcBef>
              <a:buFontTx/>
              <a:buChar char="–"/>
              <a:defRPr/>
            </a:pP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ETL process calls functions to retrieve changes</a:t>
            </a:r>
          </a:p>
          <a:p>
            <a:pPr marL="742920" lvl="1" indent="-285739" defTabSz="-13872608" eaLnBrk="0" hangingPunct="0">
              <a:spcBef>
                <a:spcPct val="20000"/>
              </a:spcBef>
              <a:buFontTx/>
              <a:buChar char="–"/>
              <a:defRPr/>
            </a:pP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Works even across schema changes! </a:t>
            </a:r>
          </a:p>
        </p:txBody>
      </p:sp>
      <p:pic>
        <p:nvPicPr>
          <p:cNvPr id="17" name="Picture 2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20801" y="1954197"/>
            <a:ext cx="838487" cy="1236838"/>
          </a:xfrm>
          <a:prstGeom prst="rect">
            <a:avLst/>
          </a:prstGeom>
          <a:noFill/>
        </p:spPr>
      </p:pic>
      <p:pic>
        <p:nvPicPr>
          <p:cNvPr id="18" name="Picture 3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17328" y="4184176"/>
            <a:ext cx="804992" cy="1187430"/>
          </a:xfrm>
          <a:prstGeom prst="rect">
            <a:avLst/>
          </a:prstGeom>
          <a:noFill/>
        </p:spPr>
      </p:pic>
      <p:pic>
        <p:nvPicPr>
          <p:cNvPr id="19" name="Picture 1" descr="C:\Program Files\Microsoft Resource DVD Artwork\DVD_ART\Artwork_Imagery\HARDWARE_IMAGERY\Illustration - Misc Hardware\XML Icons\database green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90701" y="2456975"/>
            <a:ext cx="668084" cy="800100"/>
          </a:xfrm>
          <a:prstGeom prst="rect">
            <a:avLst/>
          </a:prstGeom>
          <a:noFill/>
        </p:spPr>
      </p:pic>
      <p:pic>
        <p:nvPicPr>
          <p:cNvPr id="20" name="Picture 1" descr="C:\Program Files\Microsoft Resource DVD Artwork\DVD_ART\Artwork_Imagery\HARDWARE_IMAGERY\Illustration - Misc Hardware\XML Icons\database green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31965" y="4677270"/>
            <a:ext cx="617536" cy="739563"/>
          </a:xfrm>
          <a:prstGeom prst="rect">
            <a:avLst/>
          </a:prstGeom>
          <a:noFill/>
        </p:spPr>
      </p:pic>
      <p:grpSp>
        <p:nvGrpSpPr>
          <p:cNvPr id="21" name="Group 23"/>
          <p:cNvGrpSpPr/>
          <p:nvPr/>
        </p:nvGrpSpPr>
        <p:grpSpPr>
          <a:xfrm>
            <a:off x="2197100" y="2774475"/>
            <a:ext cx="914400" cy="698500"/>
            <a:chOff x="3022600" y="3848100"/>
            <a:chExt cx="952500" cy="749300"/>
          </a:xfrm>
          <a:solidFill>
            <a:schemeClr val="accent1"/>
          </a:solidFill>
        </p:grpSpPr>
        <p:sp>
          <p:nvSpPr>
            <p:cNvPr id="22" name="Rectangle 21"/>
            <p:cNvSpPr/>
            <p:nvPr/>
          </p:nvSpPr>
          <p:spPr>
            <a:xfrm>
              <a:off x="3022600" y="3848100"/>
              <a:ext cx="838200" cy="635000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073400" y="3898900"/>
              <a:ext cx="838200" cy="635000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3136900" y="3962400"/>
              <a:ext cx="838200" cy="635000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2247900" y="2825276"/>
            <a:ext cx="1600200" cy="646327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95000"/>
                    <a:lumOff val="5000"/>
                  </a:schemeClr>
                </a:solidFill>
              </a:rPr>
              <a:t>Change </a:t>
            </a:r>
          </a:p>
          <a:p>
            <a:r>
              <a:rPr lang="en-US" dirty="0" smtClean="0">
                <a:solidFill>
                  <a:schemeClr val="bg2">
                    <a:lumMod val="95000"/>
                    <a:lumOff val="5000"/>
                  </a:schemeClr>
                </a:solidFill>
              </a:rPr>
              <a:t>Tables</a:t>
            </a:r>
            <a:endParaRPr lang="en-US" dirty="0">
              <a:solidFill>
                <a:schemeClr val="bg2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26" name="Straight Arrow Connector 25"/>
          <p:cNvCxnSpPr>
            <a:stCxn id="25" idx="2"/>
          </p:cNvCxnSpPr>
          <p:nvPr/>
        </p:nvCxnSpPr>
        <p:spPr>
          <a:xfrm rot="5400000">
            <a:off x="1878917" y="3700890"/>
            <a:ext cx="1398370" cy="93979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00034" y="2285992"/>
            <a:ext cx="1600200" cy="369328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OLTP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0" y="4425475"/>
            <a:ext cx="1308100" cy="646327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algn="r"/>
            <a:r>
              <a:rPr lang="en-US" dirty="0" smtClean="0">
                <a:solidFill>
                  <a:schemeClr val="bg1"/>
                </a:solidFill>
              </a:rPr>
              <a:t>DW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Slide_Titl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Data Problem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285860"/>
            <a:ext cx="4286280" cy="5000660"/>
          </a:xfrm>
        </p:spPr>
        <p:txBody>
          <a:bodyPr/>
          <a:lstStyle/>
          <a:p>
            <a:endParaRPr lang="en-AU" dirty="0" smtClean="0"/>
          </a:p>
          <a:p>
            <a:endParaRPr lang="en-AU" dirty="0" smtClean="0"/>
          </a:p>
          <a:p>
            <a:r>
              <a:rPr lang="en-AU" dirty="0" smtClean="0"/>
              <a:t>Is there an easier way to merge this data?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S_BI_FINAL_template1_Aug07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MS_BI_FINAL_template1_Aug07</Template>
  <TotalTime>0</TotalTime>
  <Words>364</Words>
  <Application>Microsoft Office PowerPoint</Application>
  <PresentationFormat>On-screen Show (4:3)</PresentationFormat>
  <Paragraphs>116</Paragraphs>
  <Slides>18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MS_BI_FINAL_template1_Aug07</vt:lpstr>
      <vt:lpstr>SQL Server 2008</vt:lpstr>
      <vt:lpstr>Meeting Customer Expectations</vt:lpstr>
      <vt:lpstr>Management Problem</vt:lpstr>
      <vt:lpstr>Resource Governor</vt:lpstr>
      <vt:lpstr>Management Problem</vt:lpstr>
      <vt:lpstr>Declarative Management Framework</vt:lpstr>
      <vt:lpstr>Data Problem</vt:lpstr>
      <vt:lpstr>Change Data Capture</vt:lpstr>
      <vt:lpstr>Data Problem</vt:lpstr>
      <vt:lpstr>SQL Merge</vt:lpstr>
      <vt:lpstr>Data Problem</vt:lpstr>
      <vt:lpstr>Spatial Data Types</vt:lpstr>
      <vt:lpstr>Visualisation Problem</vt:lpstr>
      <vt:lpstr>Charts</vt:lpstr>
      <vt:lpstr>Gauges</vt:lpstr>
      <vt:lpstr>Maps</vt:lpstr>
      <vt:lpstr>Visualisation Problem</vt:lpstr>
      <vt:lpstr>Slide 18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2007-12-05T03:48:05Z</dcterms:created>
  <dcterms:modified xsi:type="dcterms:W3CDTF">2007-12-05T03:48:14Z</dcterms:modified>
</cp:coreProperties>
</file>