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256" r:id="rId2"/>
    <p:sldId id="592" r:id="rId3"/>
    <p:sldId id="593" r:id="rId4"/>
    <p:sldId id="594" r:id="rId5"/>
    <p:sldId id="595" r:id="rId6"/>
    <p:sldId id="326" r:id="rId7"/>
    <p:sldId id="327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9" r:id="rId19"/>
    <p:sldId id="289" r:id="rId20"/>
    <p:sldId id="281" r:id="rId21"/>
    <p:sldId id="280" r:id="rId22"/>
    <p:sldId id="596" r:id="rId23"/>
    <p:sldId id="569" r:id="rId24"/>
    <p:sldId id="575" r:id="rId25"/>
    <p:sldId id="576" r:id="rId26"/>
    <p:sldId id="577" r:id="rId27"/>
    <p:sldId id="578" r:id="rId28"/>
    <p:sldId id="579" r:id="rId29"/>
    <p:sldId id="582" r:id="rId30"/>
    <p:sldId id="583" r:id="rId31"/>
    <p:sldId id="585" r:id="rId32"/>
    <p:sldId id="588" r:id="rId33"/>
    <p:sldId id="589" r:id="rId34"/>
    <p:sldId id="590" r:id="rId35"/>
    <p:sldId id="591" r:id="rId36"/>
    <p:sldId id="597" r:id="rId37"/>
    <p:sldId id="598" r:id="rId38"/>
    <p:sldId id="537" r:id="rId39"/>
    <p:sldId id="538" r:id="rId40"/>
    <p:sldId id="540" r:id="rId41"/>
    <p:sldId id="546" r:id="rId42"/>
    <p:sldId id="549" r:id="rId43"/>
    <p:sldId id="558" r:id="rId44"/>
    <p:sldId id="559" r:id="rId45"/>
    <p:sldId id="560" r:id="rId46"/>
    <p:sldId id="561" r:id="rId47"/>
    <p:sldId id="562" r:id="rId48"/>
    <p:sldId id="564" r:id="rId49"/>
    <p:sldId id="566" r:id="rId50"/>
    <p:sldId id="599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605" autoAdjust="0"/>
  </p:normalViewPr>
  <p:slideViewPr>
    <p:cSldViewPr>
      <p:cViewPr>
        <p:scale>
          <a:sx n="60" d="100"/>
          <a:sy n="60" d="100"/>
        </p:scale>
        <p:origin x="-224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Yukon\My%20Presentations\Servers\ASbackup%20Yukon_SP2%20v%201013%200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Sheet1!$D$109</c:f>
              <c:strCache>
                <c:ptCount val="1"/>
                <c:pt idx="0">
                  <c:v>2005 backup</c:v>
                </c:pt>
              </c:strCache>
            </c:strRef>
          </c:tx>
          <c:dPt>
            <c:idx val="4"/>
            <c:spPr>
              <a:ln w="53975"/>
            </c:spPr>
          </c:dPt>
          <c:dPt>
            <c:idx val="5"/>
            <c:spPr>
              <a:ln w="50800"/>
            </c:spPr>
          </c:dPt>
          <c:xVal>
            <c:numRef>
              <c:f>Sheet1!$C$110:$C$117</c:f>
              <c:numCache>
                <c:formatCode>0.000</c:formatCode>
                <c:ptCount val="8"/>
                <c:pt idx="0">
                  <c:v>0.2358576571568847</c:v>
                </c:pt>
                <c:pt idx="1">
                  <c:v>0.46900788787752568</c:v>
                </c:pt>
                <c:pt idx="2">
                  <c:v>1.8678765976801444</c:v>
                </c:pt>
                <c:pt idx="3">
                  <c:v>4.6654095286503345</c:v>
                </c:pt>
                <c:pt idx="4">
                  <c:v>9.328305509872731</c:v>
                </c:pt>
                <c:pt idx="5">
                  <c:v>18.653875512071068</c:v>
                </c:pt>
                <c:pt idx="6">
                  <c:v>30</c:v>
                </c:pt>
                <c:pt idx="7">
                  <c:v>186.31664326973177</c:v>
                </c:pt>
              </c:numCache>
            </c:numRef>
          </c:xVal>
          <c:yVal>
            <c:numRef>
              <c:f>Sheet1!$D$110:$D$117</c:f>
              <c:numCache>
                <c:formatCode>General</c:formatCode>
                <c:ptCount val="8"/>
                <c:pt idx="0">
                  <c:v>9.4533000000000005</c:v>
                </c:pt>
                <c:pt idx="1">
                  <c:v>8.3375000000000004</c:v>
                </c:pt>
                <c:pt idx="2">
                  <c:v>25.471299999999989</c:v>
                </c:pt>
                <c:pt idx="3">
                  <c:v>83.960499999999996</c:v>
                </c:pt>
                <c:pt idx="4">
                  <c:v>1136.6047999999998</c:v>
                </c:pt>
                <c:pt idx="5">
                  <c:v>8000.6898000000001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Sheet1!$E$109</c:f>
              <c:strCache>
                <c:ptCount val="1"/>
                <c:pt idx="0">
                  <c:v>Katmai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trendline>
            <c:trendlineType val="linear"/>
          </c:trendline>
          <c:xVal>
            <c:numRef>
              <c:f>Sheet1!$C$110:$C$117</c:f>
              <c:numCache>
                <c:formatCode>0.000</c:formatCode>
                <c:ptCount val="8"/>
                <c:pt idx="0">
                  <c:v>0.2358576571568847</c:v>
                </c:pt>
                <c:pt idx="1">
                  <c:v>0.46900788787752568</c:v>
                </c:pt>
                <c:pt idx="2">
                  <c:v>1.8678765976801444</c:v>
                </c:pt>
                <c:pt idx="3">
                  <c:v>4.6654095286503345</c:v>
                </c:pt>
                <c:pt idx="4">
                  <c:v>9.328305509872731</c:v>
                </c:pt>
                <c:pt idx="5">
                  <c:v>18.653875512071068</c:v>
                </c:pt>
                <c:pt idx="6">
                  <c:v>30</c:v>
                </c:pt>
                <c:pt idx="7">
                  <c:v>186.31664326973177</c:v>
                </c:pt>
              </c:numCache>
            </c:numRef>
          </c:xVal>
          <c:yVal>
            <c:numRef>
              <c:f>Sheet1!$E$110:$E$117</c:f>
              <c:numCache>
                <c:formatCode>General</c:formatCode>
                <c:ptCount val="8"/>
                <c:pt idx="0">
                  <c:v>14.485300000000002</c:v>
                </c:pt>
                <c:pt idx="1">
                  <c:v>20.327500000000001</c:v>
                </c:pt>
                <c:pt idx="2">
                  <c:v>59.342600000000004</c:v>
                </c:pt>
                <c:pt idx="3">
                  <c:v>164.48930000000001</c:v>
                </c:pt>
                <c:pt idx="4">
                  <c:v>338.70689999999894</c:v>
                </c:pt>
                <c:pt idx="5">
                  <c:v>710.25490000000002</c:v>
                </c:pt>
                <c:pt idx="6">
                  <c:v>1067.0719999999999</c:v>
                </c:pt>
                <c:pt idx="7">
                  <c:v>7067.0720000000001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Sheet1!$H$109</c:f>
              <c:strCache>
                <c:ptCount val="1"/>
                <c:pt idx="0">
                  <c:v>file copy</c:v>
                </c:pt>
              </c:strCache>
            </c:strRef>
          </c:tx>
          <c:spPr>
            <a:ln w="57150" cmpd="sng"/>
          </c:spPr>
          <c:xVal>
            <c:numRef>
              <c:f>Sheet1!$C$110:$C$117</c:f>
              <c:numCache>
                <c:formatCode>0.000</c:formatCode>
                <c:ptCount val="8"/>
                <c:pt idx="0">
                  <c:v>0.2358576571568847</c:v>
                </c:pt>
                <c:pt idx="1">
                  <c:v>0.46900788787752568</c:v>
                </c:pt>
                <c:pt idx="2">
                  <c:v>1.8678765976801444</c:v>
                </c:pt>
                <c:pt idx="3">
                  <c:v>4.6654095286503345</c:v>
                </c:pt>
                <c:pt idx="4">
                  <c:v>9.328305509872731</c:v>
                </c:pt>
                <c:pt idx="5">
                  <c:v>18.653875512071068</c:v>
                </c:pt>
                <c:pt idx="6">
                  <c:v>30</c:v>
                </c:pt>
                <c:pt idx="7">
                  <c:v>186.31664326973177</c:v>
                </c:pt>
              </c:numCache>
            </c:numRef>
          </c:xVal>
          <c:yVal>
            <c:numRef>
              <c:f>Sheet1!$H$110:$H$117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18</c:v>
                </c:pt>
                <c:pt idx="3">
                  <c:v>101</c:v>
                </c:pt>
                <c:pt idx="4">
                  <c:v>252</c:v>
                </c:pt>
                <c:pt idx="5">
                  <c:v>434</c:v>
                </c:pt>
                <c:pt idx="6">
                  <c:v>802</c:v>
                </c:pt>
                <c:pt idx="7">
                  <c:v>5702</c:v>
                </c:pt>
              </c:numCache>
            </c:numRef>
          </c:yVal>
          <c:smooth val="1"/>
        </c:ser>
        <c:axId val="85549824"/>
        <c:axId val="85551360"/>
      </c:scatterChart>
      <c:valAx>
        <c:axId val="85549824"/>
        <c:scaling>
          <c:orientation val="minMax"/>
        </c:scaling>
        <c:axPos val="b"/>
        <c:majorGridlines/>
        <c:numFmt formatCode="0.00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5551360"/>
        <c:crosses val="autoZero"/>
        <c:crossBetween val="midCat"/>
      </c:valAx>
      <c:valAx>
        <c:axId val="855513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5549824"/>
        <c:crosses val="autoZero"/>
        <c:crossBetween val="midCat"/>
      </c:valAx>
    </c:plotArea>
    <c:legend>
      <c:legendPos val="b"/>
      <c:legendEntry>
        <c:idx val="-1"/>
        <c:delete val="1"/>
      </c:legendEntry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A95FC58A-5EEB-4D81-8F9E-9832E3911DEF}" type="presOf" srcId="{4B22615F-884C-409F-9775-B71B58D5DEA8}" destId="{72881E16-E634-4308-9C62-A134A9683B3B}" srcOrd="0" destOrd="0" presId="urn:microsoft.com/office/officeart/2005/8/layout/radial6"/>
    <dgm:cxn modelId="{E011BA7C-279B-4F81-80E8-16FC141CE06B}" type="presOf" srcId="{0057EC54-C9D4-41B2-9FC4-7DBD543145C9}" destId="{560F16D2-3AEE-433D-8F58-2D1EE5D0BD5E}" srcOrd="0" destOrd="0" presId="urn:microsoft.com/office/officeart/2005/8/layout/radial6"/>
    <dgm:cxn modelId="{A6612D6B-8073-4944-8A6D-702F173E78C1}" type="presOf" srcId="{409A59E5-5ED0-4794-8E17-A21C3C759648}" destId="{C33F6FF3-8A35-4C66-B468-53D19465EA84}" srcOrd="0" destOrd="0" presId="urn:microsoft.com/office/officeart/2005/8/layout/radial6"/>
    <dgm:cxn modelId="{8A7D03FF-9E76-4699-B6AB-22D9268A657E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DB9ECE9D-3819-41F4-8758-2BF5C7A0842E}" type="presOf" srcId="{553E0C9E-9E6A-466F-B58B-251ADF2410FE}" destId="{8753DBEB-5525-4FEF-B45E-EA5E5FBA0A83}" srcOrd="0" destOrd="0" presId="urn:microsoft.com/office/officeart/2005/8/layout/radial6"/>
    <dgm:cxn modelId="{ECE076AE-21B4-40DD-8A7B-838A41236C6F}" type="presOf" srcId="{F79935F3-CAFB-4315-985A-F22F7F3527DC}" destId="{CCA60AF8-25B8-4073-A84A-E0554B1F326C}" srcOrd="0" destOrd="0" presId="urn:microsoft.com/office/officeart/2005/8/layout/radial6"/>
    <dgm:cxn modelId="{1A12FD32-EFD5-470F-9181-0013F3F43B0C}" type="presOf" srcId="{975C9CB2-0E53-4796-B4EC-AED8DD91AB07}" destId="{8FD912B9-7BBD-474C-B3A7-6C6FDF926415}" srcOrd="0" destOrd="0" presId="urn:microsoft.com/office/officeart/2005/8/layout/radial6"/>
    <dgm:cxn modelId="{8DBB92D3-2386-4D99-AC31-FDE887BBE67F}" type="presOf" srcId="{F0608A25-22C1-4322-A3E9-CF6F1BB2DCA8}" destId="{C2A879BF-92D4-4D11-AAFE-1355B89FB611}" srcOrd="0" destOrd="0" presId="urn:microsoft.com/office/officeart/2005/8/layout/radial6"/>
    <dgm:cxn modelId="{A0B3697A-F162-4B9B-A2C3-D7A6B61BDF98}" type="presParOf" srcId="{CCA60AF8-25B8-4073-A84A-E0554B1F326C}" destId="{C2A879BF-92D4-4D11-AAFE-1355B89FB611}" srcOrd="0" destOrd="0" presId="urn:microsoft.com/office/officeart/2005/8/layout/radial6"/>
    <dgm:cxn modelId="{4C58AA61-3AC0-4BFD-8E9E-8A63AF37AD55}" type="presParOf" srcId="{CCA60AF8-25B8-4073-A84A-E0554B1F326C}" destId="{DC9954AA-BBCA-446C-9108-1E67BA3216E5}" srcOrd="1" destOrd="0" presId="urn:microsoft.com/office/officeart/2005/8/layout/radial6"/>
    <dgm:cxn modelId="{433E2FCA-CB8E-4009-B6A6-7F34D17DA2D3}" type="presParOf" srcId="{CCA60AF8-25B8-4073-A84A-E0554B1F326C}" destId="{29F30BB2-CBD0-4392-A38E-6DA5287D5140}" srcOrd="2" destOrd="0" presId="urn:microsoft.com/office/officeart/2005/8/layout/radial6"/>
    <dgm:cxn modelId="{CB5FC96F-70F5-41BB-8CA1-3A7B61AC302C}" type="presParOf" srcId="{CCA60AF8-25B8-4073-A84A-E0554B1F326C}" destId="{8753DBEB-5525-4FEF-B45E-EA5E5FBA0A83}" srcOrd="3" destOrd="0" presId="urn:microsoft.com/office/officeart/2005/8/layout/radial6"/>
    <dgm:cxn modelId="{531CC009-2CC1-48F2-B475-96B86263DD1C}" type="presParOf" srcId="{CCA60AF8-25B8-4073-A84A-E0554B1F326C}" destId="{72881E16-E634-4308-9C62-A134A9683B3B}" srcOrd="4" destOrd="0" presId="urn:microsoft.com/office/officeart/2005/8/layout/radial6"/>
    <dgm:cxn modelId="{45CD96D7-42A3-4EC3-B8FE-6007B77F5A90}" type="presParOf" srcId="{CCA60AF8-25B8-4073-A84A-E0554B1F326C}" destId="{C1691771-0711-45CF-A689-E72ECFC7AF77}" srcOrd="5" destOrd="0" presId="urn:microsoft.com/office/officeart/2005/8/layout/radial6"/>
    <dgm:cxn modelId="{115A1245-703D-4E44-A5BC-3D992EE6CE5C}" type="presParOf" srcId="{CCA60AF8-25B8-4073-A84A-E0554B1F326C}" destId="{560F16D2-3AEE-433D-8F58-2D1EE5D0BD5E}" srcOrd="6" destOrd="0" presId="urn:microsoft.com/office/officeart/2005/8/layout/radial6"/>
    <dgm:cxn modelId="{C8E79B6F-990A-4D52-B943-20740097ABDF}" type="presParOf" srcId="{CCA60AF8-25B8-4073-A84A-E0554B1F326C}" destId="{C33F6FF3-8A35-4C66-B468-53D19465EA84}" srcOrd="7" destOrd="0" presId="urn:microsoft.com/office/officeart/2005/8/layout/radial6"/>
    <dgm:cxn modelId="{43DDE8F4-2FC2-4261-AAD2-AC0F3FC66385}" type="presParOf" srcId="{CCA60AF8-25B8-4073-A84A-E0554B1F326C}" destId="{E0104AEF-A48D-4BBD-981B-BCC2169B2585}" srcOrd="8" destOrd="0" presId="urn:microsoft.com/office/officeart/2005/8/layout/radial6"/>
    <dgm:cxn modelId="{49C25A98-08B3-43D5-86C7-84C65EB07A18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8690D56B-4919-4201-AE77-18C69342E04B}" type="presOf" srcId="{3AA2F3E7-CC23-4FDE-9509-270C85DBC556}" destId="{DC9954AA-BBCA-446C-9108-1E67BA3216E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5980FDF-B8A4-4ACB-B3B2-ABAA96E09435}" type="presOf" srcId="{975C9CB2-0E53-4796-B4EC-AED8DD91AB07}" destId="{8FD912B9-7BBD-474C-B3A7-6C6FDF926415}" srcOrd="0" destOrd="0" presId="urn:microsoft.com/office/officeart/2005/8/layout/radial6"/>
    <dgm:cxn modelId="{B2E98EE6-5976-444D-A70C-18F65F984A32}" type="presOf" srcId="{0057EC54-C9D4-41B2-9FC4-7DBD543145C9}" destId="{560F16D2-3AEE-433D-8F58-2D1EE5D0BD5E}" srcOrd="0" destOrd="0" presId="urn:microsoft.com/office/officeart/2005/8/layout/radial6"/>
    <dgm:cxn modelId="{9EF3E159-9730-44ED-8702-A7C0A3434F1C}" type="presOf" srcId="{F0608A25-22C1-4322-A3E9-CF6F1BB2DCA8}" destId="{C2A879BF-92D4-4D11-AAFE-1355B89FB611}" srcOrd="0" destOrd="0" presId="urn:microsoft.com/office/officeart/2005/8/layout/radial6"/>
    <dgm:cxn modelId="{FB5B7AC6-9CD7-45E5-BDB2-F7A0C2441288}" type="presOf" srcId="{409A59E5-5ED0-4794-8E17-A21C3C759648}" destId="{C33F6FF3-8A35-4C66-B468-53D19465EA84}" srcOrd="0" destOrd="0" presId="urn:microsoft.com/office/officeart/2005/8/layout/radial6"/>
    <dgm:cxn modelId="{905E21DE-3CEF-4ABE-9EBA-0B0402988628}" type="presOf" srcId="{4B22615F-884C-409F-9775-B71B58D5DEA8}" destId="{72881E16-E634-4308-9C62-A134A9683B3B}" srcOrd="0" destOrd="0" presId="urn:microsoft.com/office/officeart/2005/8/layout/radial6"/>
    <dgm:cxn modelId="{431EEE67-393D-459A-9A00-80D7922B7AE5}" type="presOf" srcId="{F79935F3-CAFB-4315-985A-F22F7F3527DC}" destId="{CCA60AF8-25B8-4073-A84A-E0554B1F326C}" srcOrd="0" destOrd="0" presId="urn:microsoft.com/office/officeart/2005/8/layout/radial6"/>
    <dgm:cxn modelId="{B4BB4B83-413C-4A14-8AD2-EBA28AA4CA1B}" type="presOf" srcId="{553E0C9E-9E6A-466F-B58B-251ADF2410FE}" destId="{8753DBEB-5525-4FEF-B45E-EA5E5FBA0A83}" srcOrd="0" destOrd="0" presId="urn:microsoft.com/office/officeart/2005/8/layout/radial6"/>
    <dgm:cxn modelId="{125A474B-EE9C-4C78-8FB7-234FAC3D2159}" type="presParOf" srcId="{CCA60AF8-25B8-4073-A84A-E0554B1F326C}" destId="{C2A879BF-92D4-4D11-AAFE-1355B89FB611}" srcOrd="0" destOrd="0" presId="urn:microsoft.com/office/officeart/2005/8/layout/radial6"/>
    <dgm:cxn modelId="{3401D4C3-0AEE-45B4-9DBA-959E862BE623}" type="presParOf" srcId="{CCA60AF8-25B8-4073-A84A-E0554B1F326C}" destId="{DC9954AA-BBCA-446C-9108-1E67BA3216E5}" srcOrd="1" destOrd="0" presId="urn:microsoft.com/office/officeart/2005/8/layout/radial6"/>
    <dgm:cxn modelId="{53CE7F94-5B86-47B3-B38F-7CF03AFFDEFC}" type="presParOf" srcId="{CCA60AF8-25B8-4073-A84A-E0554B1F326C}" destId="{29F30BB2-CBD0-4392-A38E-6DA5287D5140}" srcOrd="2" destOrd="0" presId="urn:microsoft.com/office/officeart/2005/8/layout/radial6"/>
    <dgm:cxn modelId="{CA38A4CF-84C9-4E23-B93E-3AB34A547145}" type="presParOf" srcId="{CCA60AF8-25B8-4073-A84A-E0554B1F326C}" destId="{8753DBEB-5525-4FEF-B45E-EA5E5FBA0A83}" srcOrd="3" destOrd="0" presId="urn:microsoft.com/office/officeart/2005/8/layout/radial6"/>
    <dgm:cxn modelId="{68002A87-C7E5-4187-8610-6E8D7D014ED0}" type="presParOf" srcId="{CCA60AF8-25B8-4073-A84A-E0554B1F326C}" destId="{72881E16-E634-4308-9C62-A134A9683B3B}" srcOrd="4" destOrd="0" presId="urn:microsoft.com/office/officeart/2005/8/layout/radial6"/>
    <dgm:cxn modelId="{460F9746-2AC2-478D-ACAA-F6813F7EFB97}" type="presParOf" srcId="{CCA60AF8-25B8-4073-A84A-E0554B1F326C}" destId="{C1691771-0711-45CF-A689-E72ECFC7AF77}" srcOrd="5" destOrd="0" presId="urn:microsoft.com/office/officeart/2005/8/layout/radial6"/>
    <dgm:cxn modelId="{E4D3ECFD-6D3B-46D0-BF1B-96F982292BD0}" type="presParOf" srcId="{CCA60AF8-25B8-4073-A84A-E0554B1F326C}" destId="{560F16D2-3AEE-433D-8F58-2D1EE5D0BD5E}" srcOrd="6" destOrd="0" presId="urn:microsoft.com/office/officeart/2005/8/layout/radial6"/>
    <dgm:cxn modelId="{7A9572BD-5E5C-4039-89F2-24AC3118C484}" type="presParOf" srcId="{CCA60AF8-25B8-4073-A84A-E0554B1F326C}" destId="{C33F6FF3-8A35-4C66-B468-53D19465EA84}" srcOrd="7" destOrd="0" presId="urn:microsoft.com/office/officeart/2005/8/layout/radial6"/>
    <dgm:cxn modelId="{94BD93B6-54B3-43EB-B3D1-CC4E6708B6C0}" type="presParOf" srcId="{CCA60AF8-25B8-4073-A84A-E0554B1F326C}" destId="{E0104AEF-A48D-4BBD-981B-BCC2169B2585}" srcOrd="8" destOrd="0" presId="urn:microsoft.com/office/officeart/2005/8/layout/radial6"/>
    <dgm:cxn modelId="{6806EB2E-79CE-4512-B2C2-3131E9530F88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B9B885E-54F9-4AD9-B949-28447C38D0A2}" type="presOf" srcId="{F79935F3-CAFB-4315-985A-F22F7F3527DC}" destId="{CCA60AF8-25B8-4073-A84A-E0554B1F326C}" srcOrd="0" destOrd="0" presId="urn:microsoft.com/office/officeart/2005/8/layout/radial6"/>
    <dgm:cxn modelId="{B9027DE0-4184-41FA-AE93-966C7082A76C}" type="presOf" srcId="{4B22615F-884C-409F-9775-B71B58D5DEA8}" destId="{72881E16-E634-4308-9C62-A134A9683B3B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A1F8D2CE-F93C-40AE-8A98-4CACFC3F120E}" type="presOf" srcId="{409A59E5-5ED0-4794-8E17-A21C3C759648}" destId="{C33F6FF3-8A35-4C66-B468-53D19465EA84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79D16D4E-4624-4E30-81D0-2E521B65C4B5}" type="presOf" srcId="{F0608A25-22C1-4322-A3E9-CF6F1BB2DCA8}" destId="{C2A879BF-92D4-4D11-AAFE-1355B89FB611}" srcOrd="0" destOrd="0" presId="urn:microsoft.com/office/officeart/2005/8/layout/radial6"/>
    <dgm:cxn modelId="{609136E6-ECAF-4CCB-9A15-C686F3E97CCB}" type="presOf" srcId="{975C9CB2-0E53-4796-B4EC-AED8DD91AB07}" destId="{8FD912B9-7BBD-474C-B3A7-6C6FDF926415}" srcOrd="0" destOrd="0" presId="urn:microsoft.com/office/officeart/2005/8/layout/radial6"/>
    <dgm:cxn modelId="{8DA7AEB8-C771-4D35-97F8-8EE2194A41B1}" type="presOf" srcId="{3AA2F3E7-CC23-4FDE-9509-270C85DBC556}" destId="{DC9954AA-BBCA-446C-9108-1E67BA3216E5}" srcOrd="0" destOrd="0" presId="urn:microsoft.com/office/officeart/2005/8/layout/radial6"/>
    <dgm:cxn modelId="{86A796C1-EC89-4199-A415-300549AB9289}" type="presOf" srcId="{0057EC54-C9D4-41B2-9FC4-7DBD543145C9}" destId="{560F16D2-3AEE-433D-8F58-2D1EE5D0BD5E}" srcOrd="0" destOrd="0" presId="urn:microsoft.com/office/officeart/2005/8/layout/radial6"/>
    <dgm:cxn modelId="{C5DE0D6E-6592-4A2B-831E-D8CBE1EEC4CB}" type="presOf" srcId="{553E0C9E-9E6A-466F-B58B-251ADF2410FE}" destId="{8753DBEB-5525-4FEF-B45E-EA5E5FBA0A83}" srcOrd="0" destOrd="0" presId="urn:microsoft.com/office/officeart/2005/8/layout/radial6"/>
    <dgm:cxn modelId="{3337A257-E201-4F28-BC54-7287144857EA}" type="presParOf" srcId="{CCA60AF8-25B8-4073-A84A-E0554B1F326C}" destId="{C2A879BF-92D4-4D11-AAFE-1355B89FB611}" srcOrd="0" destOrd="0" presId="urn:microsoft.com/office/officeart/2005/8/layout/radial6"/>
    <dgm:cxn modelId="{E9218A88-28B8-4624-8C82-BEF90A872CA8}" type="presParOf" srcId="{CCA60AF8-25B8-4073-A84A-E0554B1F326C}" destId="{DC9954AA-BBCA-446C-9108-1E67BA3216E5}" srcOrd="1" destOrd="0" presId="urn:microsoft.com/office/officeart/2005/8/layout/radial6"/>
    <dgm:cxn modelId="{0DC4FB71-837E-476E-AC4D-83CD59A1DD96}" type="presParOf" srcId="{CCA60AF8-25B8-4073-A84A-E0554B1F326C}" destId="{29F30BB2-CBD0-4392-A38E-6DA5287D5140}" srcOrd="2" destOrd="0" presId="urn:microsoft.com/office/officeart/2005/8/layout/radial6"/>
    <dgm:cxn modelId="{F62198B7-4D9F-4A20-A0DB-39B01E179880}" type="presParOf" srcId="{CCA60AF8-25B8-4073-A84A-E0554B1F326C}" destId="{8753DBEB-5525-4FEF-B45E-EA5E5FBA0A83}" srcOrd="3" destOrd="0" presId="urn:microsoft.com/office/officeart/2005/8/layout/radial6"/>
    <dgm:cxn modelId="{A2EE97E1-7E83-481B-9993-C4783423D90F}" type="presParOf" srcId="{CCA60AF8-25B8-4073-A84A-E0554B1F326C}" destId="{72881E16-E634-4308-9C62-A134A9683B3B}" srcOrd="4" destOrd="0" presId="urn:microsoft.com/office/officeart/2005/8/layout/radial6"/>
    <dgm:cxn modelId="{1C13835D-083D-437D-B6FB-6CA14CCDA6AC}" type="presParOf" srcId="{CCA60AF8-25B8-4073-A84A-E0554B1F326C}" destId="{C1691771-0711-45CF-A689-E72ECFC7AF77}" srcOrd="5" destOrd="0" presId="urn:microsoft.com/office/officeart/2005/8/layout/radial6"/>
    <dgm:cxn modelId="{4A471266-6294-4303-85EF-B1684B944C04}" type="presParOf" srcId="{CCA60AF8-25B8-4073-A84A-E0554B1F326C}" destId="{560F16D2-3AEE-433D-8F58-2D1EE5D0BD5E}" srcOrd="6" destOrd="0" presId="urn:microsoft.com/office/officeart/2005/8/layout/radial6"/>
    <dgm:cxn modelId="{F2478E20-EFA4-417C-965E-6D4E82CA0492}" type="presParOf" srcId="{CCA60AF8-25B8-4073-A84A-E0554B1F326C}" destId="{C33F6FF3-8A35-4C66-B468-53D19465EA84}" srcOrd="7" destOrd="0" presId="urn:microsoft.com/office/officeart/2005/8/layout/radial6"/>
    <dgm:cxn modelId="{0CF5055D-EFFB-450D-8196-3B4DFE99309C}" type="presParOf" srcId="{CCA60AF8-25B8-4073-A84A-E0554B1F326C}" destId="{E0104AEF-A48D-4BBD-981B-BCC2169B2585}" srcOrd="8" destOrd="0" presId="urn:microsoft.com/office/officeart/2005/8/layout/radial6"/>
    <dgm:cxn modelId="{26A4BF20-D354-4F69-B17D-BDA7B1E7D697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8A502B04-E0A8-4CD8-8EC0-93AD31CEAC80}" type="presOf" srcId="{4B22615F-884C-409F-9775-B71B58D5DEA8}" destId="{72881E16-E634-4308-9C62-A134A9683B3B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D25276D5-3340-418A-B29D-289E1E99C785}" type="presOf" srcId="{409A59E5-5ED0-4794-8E17-A21C3C759648}" destId="{C33F6FF3-8A35-4C66-B468-53D19465EA84}" srcOrd="0" destOrd="0" presId="urn:microsoft.com/office/officeart/2005/8/layout/radial6"/>
    <dgm:cxn modelId="{259723BD-3064-45D5-8723-071F1FA2C526}" type="presOf" srcId="{F79935F3-CAFB-4315-985A-F22F7F3527DC}" destId="{CCA60AF8-25B8-4073-A84A-E0554B1F326C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F4943A9A-5E13-48AC-A152-F1DB5F9311DF}" type="presOf" srcId="{553E0C9E-9E6A-466F-B58B-251ADF2410FE}" destId="{8753DBEB-5525-4FEF-B45E-EA5E5FBA0A83}" srcOrd="0" destOrd="0" presId="urn:microsoft.com/office/officeart/2005/8/layout/radial6"/>
    <dgm:cxn modelId="{7F335F62-E623-4095-B558-6D3925780A36}" type="presOf" srcId="{0057EC54-C9D4-41B2-9FC4-7DBD543145C9}" destId="{560F16D2-3AEE-433D-8F58-2D1EE5D0BD5E}" srcOrd="0" destOrd="0" presId="urn:microsoft.com/office/officeart/2005/8/layout/radial6"/>
    <dgm:cxn modelId="{C2C1E4F8-4CD5-485B-9251-F11D627981AB}" type="presOf" srcId="{975C9CB2-0E53-4796-B4EC-AED8DD91AB07}" destId="{8FD912B9-7BBD-474C-B3A7-6C6FDF926415}" srcOrd="0" destOrd="0" presId="urn:microsoft.com/office/officeart/2005/8/layout/radial6"/>
    <dgm:cxn modelId="{C5372226-9DEA-431D-A12F-A4FDFB2DC247}" type="presOf" srcId="{F0608A25-22C1-4322-A3E9-CF6F1BB2DCA8}" destId="{C2A879BF-92D4-4D11-AAFE-1355B89FB611}" srcOrd="0" destOrd="0" presId="urn:microsoft.com/office/officeart/2005/8/layout/radial6"/>
    <dgm:cxn modelId="{06816F89-89EF-4756-81B7-F1E2BE668206}" type="presOf" srcId="{3AA2F3E7-CC23-4FDE-9509-270C85DBC556}" destId="{DC9954AA-BBCA-446C-9108-1E67BA3216E5}" srcOrd="0" destOrd="0" presId="urn:microsoft.com/office/officeart/2005/8/layout/radial6"/>
    <dgm:cxn modelId="{385EE498-23EE-4A74-BF27-A429A850E74A}" type="presParOf" srcId="{CCA60AF8-25B8-4073-A84A-E0554B1F326C}" destId="{C2A879BF-92D4-4D11-AAFE-1355B89FB611}" srcOrd="0" destOrd="0" presId="urn:microsoft.com/office/officeart/2005/8/layout/radial6"/>
    <dgm:cxn modelId="{E0A3A904-5F2C-43F6-ACE5-CCBCCFE96FB1}" type="presParOf" srcId="{CCA60AF8-25B8-4073-A84A-E0554B1F326C}" destId="{DC9954AA-BBCA-446C-9108-1E67BA3216E5}" srcOrd="1" destOrd="0" presId="urn:microsoft.com/office/officeart/2005/8/layout/radial6"/>
    <dgm:cxn modelId="{1902ACE7-ECF2-4095-804C-100300D33D9B}" type="presParOf" srcId="{CCA60AF8-25B8-4073-A84A-E0554B1F326C}" destId="{29F30BB2-CBD0-4392-A38E-6DA5287D5140}" srcOrd="2" destOrd="0" presId="urn:microsoft.com/office/officeart/2005/8/layout/radial6"/>
    <dgm:cxn modelId="{7077F1BB-A758-45F7-A18F-3AF25EE31754}" type="presParOf" srcId="{CCA60AF8-25B8-4073-A84A-E0554B1F326C}" destId="{8753DBEB-5525-4FEF-B45E-EA5E5FBA0A83}" srcOrd="3" destOrd="0" presId="urn:microsoft.com/office/officeart/2005/8/layout/radial6"/>
    <dgm:cxn modelId="{EA633986-ED3C-4FE4-BE4B-A307544631F5}" type="presParOf" srcId="{CCA60AF8-25B8-4073-A84A-E0554B1F326C}" destId="{72881E16-E634-4308-9C62-A134A9683B3B}" srcOrd="4" destOrd="0" presId="urn:microsoft.com/office/officeart/2005/8/layout/radial6"/>
    <dgm:cxn modelId="{3A9CD1EA-1D29-4D1B-BFD2-563DE11370BE}" type="presParOf" srcId="{CCA60AF8-25B8-4073-A84A-E0554B1F326C}" destId="{C1691771-0711-45CF-A689-E72ECFC7AF77}" srcOrd="5" destOrd="0" presId="urn:microsoft.com/office/officeart/2005/8/layout/radial6"/>
    <dgm:cxn modelId="{1852F5F7-97A8-488F-A39F-85FEEE96979A}" type="presParOf" srcId="{CCA60AF8-25B8-4073-A84A-E0554B1F326C}" destId="{560F16D2-3AEE-433D-8F58-2D1EE5D0BD5E}" srcOrd="6" destOrd="0" presId="urn:microsoft.com/office/officeart/2005/8/layout/radial6"/>
    <dgm:cxn modelId="{F4610704-D6F5-469C-89E5-C1C1C33AD4D7}" type="presParOf" srcId="{CCA60AF8-25B8-4073-A84A-E0554B1F326C}" destId="{C33F6FF3-8A35-4C66-B468-53D19465EA84}" srcOrd="7" destOrd="0" presId="urn:microsoft.com/office/officeart/2005/8/layout/radial6"/>
    <dgm:cxn modelId="{4CD11128-CFE0-4359-A2FA-363F60562929}" type="presParOf" srcId="{CCA60AF8-25B8-4073-A84A-E0554B1F326C}" destId="{E0104AEF-A48D-4BBD-981B-BCC2169B2585}" srcOrd="8" destOrd="0" presId="urn:microsoft.com/office/officeart/2005/8/layout/radial6"/>
    <dgm:cxn modelId="{AF4EA91B-765E-401D-9040-7C784A02D0FC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/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916903F-E8CC-4476-A6BE-34F28642C49E}" type="presOf" srcId="{4B22615F-884C-409F-9775-B71B58D5DEA8}" destId="{72881E16-E634-4308-9C62-A134A9683B3B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A39E3479-076F-42B5-AAE4-4A6C304663F4}" type="presOf" srcId="{0057EC54-C9D4-41B2-9FC4-7DBD543145C9}" destId="{560F16D2-3AEE-433D-8F58-2D1EE5D0BD5E}" srcOrd="0" destOrd="0" presId="urn:microsoft.com/office/officeart/2005/8/layout/radial6"/>
    <dgm:cxn modelId="{C62D0791-7AC3-49F7-A5E1-ABBFF33936C6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01A53FC-739D-4B5B-AFC3-CDF935017528}" type="presOf" srcId="{F79935F3-CAFB-4315-985A-F22F7F3527DC}" destId="{CCA60AF8-25B8-4073-A84A-E0554B1F326C}" srcOrd="0" destOrd="0" presId="urn:microsoft.com/office/officeart/2005/8/layout/radial6"/>
    <dgm:cxn modelId="{E8630109-478C-4C30-81D1-F11F58D60AC2}" type="presOf" srcId="{553E0C9E-9E6A-466F-B58B-251ADF2410FE}" destId="{8753DBEB-5525-4FEF-B45E-EA5E5FBA0A83}" srcOrd="0" destOrd="0" presId="urn:microsoft.com/office/officeart/2005/8/layout/radial6"/>
    <dgm:cxn modelId="{89B2AFD6-7ADC-433A-AA4B-8F6C23DC9F73}" type="presOf" srcId="{409A59E5-5ED0-4794-8E17-A21C3C759648}" destId="{C33F6FF3-8A35-4C66-B468-53D19465EA84}" srcOrd="0" destOrd="0" presId="urn:microsoft.com/office/officeart/2005/8/layout/radial6"/>
    <dgm:cxn modelId="{C544EB79-E5DD-4596-8240-4F4ADFB3AE79}" type="presOf" srcId="{F0608A25-22C1-4322-A3E9-CF6F1BB2DCA8}" destId="{C2A879BF-92D4-4D11-AAFE-1355B89FB611}" srcOrd="0" destOrd="0" presId="urn:microsoft.com/office/officeart/2005/8/layout/radial6"/>
    <dgm:cxn modelId="{F0119364-7F32-4C50-A69B-8A95E75B0D3F}" type="presOf" srcId="{975C9CB2-0E53-4796-B4EC-AED8DD91AB07}" destId="{8FD912B9-7BBD-474C-B3A7-6C6FDF926415}" srcOrd="0" destOrd="0" presId="urn:microsoft.com/office/officeart/2005/8/layout/radial6"/>
    <dgm:cxn modelId="{92A5E793-5BB4-4E0D-B594-275998E1ACFC}" type="presParOf" srcId="{CCA60AF8-25B8-4073-A84A-E0554B1F326C}" destId="{C2A879BF-92D4-4D11-AAFE-1355B89FB611}" srcOrd="0" destOrd="0" presId="urn:microsoft.com/office/officeart/2005/8/layout/radial6"/>
    <dgm:cxn modelId="{CE18BAC6-EA89-42EB-814A-C81D94656EF1}" type="presParOf" srcId="{CCA60AF8-25B8-4073-A84A-E0554B1F326C}" destId="{DC9954AA-BBCA-446C-9108-1E67BA3216E5}" srcOrd="1" destOrd="0" presId="urn:microsoft.com/office/officeart/2005/8/layout/radial6"/>
    <dgm:cxn modelId="{5D0D1AC2-40F7-4A73-B9AD-090886768085}" type="presParOf" srcId="{CCA60AF8-25B8-4073-A84A-E0554B1F326C}" destId="{29F30BB2-CBD0-4392-A38E-6DA5287D5140}" srcOrd="2" destOrd="0" presId="urn:microsoft.com/office/officeart/2005/8/layout/radial6"/>
    <dgm:cxn modelId="{4CF6855B-E7F5-4DBC-880B-4D971192CDAF}" type="presParOf" srcId="{CCA60AF8-25B8-4073-A84A-E0554B1F326C}" destId="{8753DBEB-5525-4FEF-B45E-EA5E5FBA0A83}" srcOrd="3" destOrd="0" presId="urn:microsoft.com/office/officeart/2005/8/layout/radial6"/>
    <dgm:cxn modelId="{10AF65DA-595D-47DD-9C00-8743B8FD137C}" type="presParOf" srcId="{CCA60AF8-25B8-4073-A84A-E0554B1F326C}" destId="{72881E16-E634-4308-9C62-A134A9683B3B}" srcOrd="4" destOrd="0" presId="urn:microsoft.com/office/officeart/2005/8/layout/radial6"/>
    <dgm:cxn modelId="{CD1B6D5E-5073-43D3-BF77-C9CCE4B9DD4F}" type="presParOf" srcId="{CCA60AF8-25B8-4073-A84A-E0554B1F326C}" destId="{C1691771-0711-45CF-A689-E72ECFC7AF77}" srcOrd="5" destOrd="0" presId="urn:microsoft.com/office/officeart/2005/8/layout/radial6"/>
    <dgm:cxn modelId="{63BEE640-B081-4522-A948-B1653FC00CD5}" type="presParOf" srcId="{CCA60AF8-25B8-4073-A84A-E0554B1F326C}" destId="{560F16D2-3AEE-433D-8F58-2D1EE5D0BD5E}" srcOrd="6" destOrd="0" presId="urn:microsoft.com/office/officeart/2005/8/layout/radial6"/>
    <dgm:cxn modelId="{EC8FB818-892C-4964-827F-AFE562AEB00D}" type="presParOf" srcId="{CCA60AF8-25B8-4073-A84A-E0554B1F326C}" destId="{C33F6FF3-8A35-4C66-B468-53D19465EA84}" srcOrd="7" destOrd="0" presId="urn:microsoft.com/office/officeart/2005/8/layout/radial6"/>
    <dgm:cxn modelId="{401C1A05-3C34-40AD-A543-33357F53C7DA}" type="presParOf" srcId="{CCA60AF8-25B8-4073-A84A-E0554B1F326C}" destId="{E0104AEF-A48D-4BBD-981B-BCC2169B2585}" srcOrd="8" destOrd="0" presId="urn:microsoft.com/office/officeart/2005/8/layout/radial6"/>
    <dgm:cxn modelId="{123E5560-8FF4-4E91-909D-C8EEE5F36EDC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BAB6D95-0467-4211-8D11-F711A9A1AAFB}" type="presOf" srcId="{553E0C9E-9E6A-466F-B58B-251ADF2410FE}" destId="{8753DBEB-5525-4FEF-B45E-EA5E5FBA0A83}" srcOrd="0" destOrd="0" presId="urn:microsoft.com/office/officeart/2005/8/layout/radial6"/>
    <dgm:cxn modelId="{5C7A2AE2-5059-4A4B-8793-B66AA3914116}" type="presOf" srcId="{F0608A25-22C1-4322-A3E9-CF6F1BB2DCA8}" destId="{C2A879BF-92D4-4D11-AAFE-1355B89FB611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72A4A98B-A626-47C6-BA4E-F04426B3F5CF}" type="presOf" srcId="{409A59E5-5ED0-4794-8E17-A21C3C759648}" destId="{C33F6FF3-8A35-4C66-B468-53D19465EA84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3E41D2C6-02FF-4152-A42E-6FE0EFA01D3F}" type="presOf" srcId="{3AA2F3E7-CC23-4FDE-9509-270C85DBC556}" destId="{DC9954AA-BBCA-446C-9108-1E67BA3216E5}" srcOrd="0" destOrd="0" presId="urn:microsoft.com/office/officeart/2005/8/layout/radial6"/>
    <dgm:cxn modelId="{89B714EC-40F9-4EE0-95A5-61B9D35C1EE4}" type="presOf" srcId="{F79935F3-CAFB-4315-985A-F22F7F3527DC}" destId="{CCA60AF8-25B8-4073-A84A-E0554B1F326C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C4FAF791-27F6-4140-8D3B-33331A705ED6}" type="presOf" srcId="{0057EC54-C9D4-41B2-9FC4-7DBD543145C9}" destId="{560F16D2-3AEE-433D-8F58-2D1EE5D0BD5E}" srcOrd="0" destOrd="0" presId="urn:microsoft.com/office/officeart/2005/8/layout/radial6"/>
    <dgm:cxn modelId="{F0ACA378-003D-4F21-BDE8-D8BE0CA7BBB3}" type="presOf" srcId="{975C9CB2-0E53-4796-B4EC-AED8DD91AB07}" destId="{8FD912B9-7BBD-474C-B3A7-6C6FDF926415}" srcOrd="0" destOrd="0" presId="urn:microsoft.com/office/officeart/2005/8/layout/radial6"/>
    <dgm:cxn modelId="{5C7840D5-9312-427D-80EA-88E55A06844B}" type="presOf" srcId="{4B22615F-884C-409F-9775-B71B58D5DEA8}" destId="{72881E16-E634-4308-9C62-A134A9683B3B}" srcOrd="0" destOrd="0" presId="urn:microsoft.com/office/officeart/2005/8/layout/radial6"/>
    <dgm:cxn modelId="{D845D6AF-EE17-4AEB-8F58-0BD17E09B5D8}" type="presParOf" srcId="{CCA60AF8-25B8-4073-A84A-E0554B1F326C}" destId="{C2A879BF-92D4-4D11-AAFE-1355B89FB611}" srcOrd="0" destOrd="0" presId="urn:microsoft.com/office/officeart/2005/8/layout/radial6"/>
    <dgm:cxn modelId="{8110FB42-DA54-4641-B330-89AA6C66BECE}" type="presParOf" srcId="{CCA60AF8-25B8-4073-A84A-E0554B1F326C}" destId="{DC9954AA-BBCA-446C-9108-1E67BA3216E5}" srcOrd="1" destOrd="0" presId="urn:microsoft.com/office/officeart/2005/8/layout/radial6"/>
    <dgm:cxn modelId="{5DB921B7-B029-472D-9F5D-C982DFD3C890}" type="presParOf" srcId="{CCA60AF8-25B8-4073-A84A-E0554B1F326C}" destId="{29F30BB2-CBD0-4392-A38E-6DA5287D5140}" srcOrd="2" destOrd="0" presId="urn:microsoft.com/office/officeart/2005/8/layout/radial6"/>
    <dgm:cxn modelId="{D79D7E9F-4E8C-4974-B51A-BE6F6A858210}" type="presParOf" srcId="{CCA60AF8-25B8-4073-A84A-E0554B1F326C}" destId="{8753DBEB-5525-4FEF-B45E-EA5E5FBA0A83}" srcOrd="3" destOrd="0" presId="urn:microsoft.com/office/officeart/2005/8/layout/radial6"/>
    <dgm:cxn modelId="{C8A34B9A-0A6E-4952-AD4A-8F13F01F7495}" type="presParOf" srcId="{CCA60AF8-25B8-4073-A84A-E0554B1F326C}" destId="{72881E16-E634-4308-9C62-A134A9683B3B}" srcOrd="4" destOrd="0" presId="urn:microsoft.com/office/officeart/2005/8/layout/radial6"/>
    <dgm:cxn modelId="{1AF5E2C3-AEB7-484E-8497-4B2C1E91BF6C}" type="presParOf" srcId="{CCA60AF8-25B8-4073-A84A-E0554B1F326C}" destId="{C1691771-0711-45CF-A689-E72ECFC7AF77}" srcOrd="5" destOrd="0" presId="urn:microsoft.com/office/officeart/2005/8/layout/radial6"/>
    <dgm:cxn modelId="{9B52A0E4-C8A0-4897-9DF9-7CA6918C6299}" type="presParOf" srcId="{CCA60AF8-25B8-4073-A84A-E0554B1F326C}" destId="{560F16D2-3AEE-433D-8F58-2D1EE5D0BD5E}" srcOrd="6" destOrd="0" presId="urn:microsoft.com/office/officeart/2005/8/layout/radial6"/>
    <dgm:cxn modelId="{D17B447E-A553-42ED-B9D0-D42C1213C43B}" type="presParOf" srcId="{CCA60AF8-25B8-4073-A84A-E0554B1F326C}" destId="{C33F6FF3-8A35-4C66-B468-53D19465EA84}" srcOrd="7" destOrd="0" presId="urn:microsoft.com/office/officeart/2005/8/layout/radial6"/>
    <dgm:cxn modelId="{814AB35B-FE9F-4BAE-9CCA-B9B5D6D0E321}" type="presParOf" srcId="{CCA60AF8-25B8-4073-A84A-E0554B1F326C}" destId="{E0104AEF-A48D-4BBD-981B-BCC2169B2585}" srcOrd="8" destOrd="0" presId="urn:microsoft.com/office/officeart/2005/8/layout/radial6"/>
    <dgm:cxn modelId="{D94D9283-CC90-488E-A388-CFD1C5C96196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4F753FB-04F0-49F9-A8DC-8D4F77C90DB5}" type="presOf" srcId="{F79935F3-CAFB-4315-985A-F22F7F3527DC}" destId="{CCA60AF8-25B8-4073-A84A-E0554B1F326C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0B2FF97-20CA-442E-B4E8-3E252B84D6F2}" type="presOf" srcId="{553E0C9E-9E6A-466F-B58B-251ADF2410FE}" destId="{8753DBEB-5525-4FEF-B45E-EA5E5FBA0A83}" srcOrd="0" destOrd="0" presId="urn:microsoft.com/office/officeart/2005/8/layout/radial6"/>
    <dgm:cxn modelId="{1DC3AF9E-4DA5-4471-AB50-82FDF5FA48A7}" type="presOf" srcId="{975C9CB2-0E53-4796-B4EC-AED8DD91AB07}" destId="{8FD912B9-7BBD-474C-B3A7-6C6FDF92641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DD841860-9FFD-4547-9A57-0BAED960A0B8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BAE12FE5-3388-41EA-AD35-5269C620001D}" type="presOf" srcId="{409A59E5-5ED0-4794-8E17-A21C3C759648}" destId="{C33F6FF3-8A35-4C66-B468-53D19465EA84}" srcOrd="0" destOrd="0" presId="urn:microsoft.com/office/officeart/2005/8/layout/radial6"/>
    <dgm:cxn modelId="{D78DBA9A-4375-458B-9E7E-C71BCCD60B93}" type="presOf" srcId="{0057EC54-C9D4-41B2-9FC4-7DBD543145C9}" destId="{560F16D2-3AEE-433D-8F58-2D1EE5D0BD5E}" srcOrd="0" destOrd="0" presId="urn:microsoft.com/office/officeart/2005/8/layout/radial6"/>
    <dgm:cxn modelId="{B596EE09-6DA6-4528-ABA5-72AA671DDD4A}" type="presOf" srcId="{F0608A25-22C1-4322-A3E9-CF6F1BB2DCA8}" destId="{C2A879BF-92D4-4D11-AAFE-1355B89FB611}" srcOrd="0" destOrd="0" presId="urn:microsoft.com/office/officeart/2005/8/layout/radial6"/>
    <dgm:cxn modelId="{DA38C1F5-4B9F-4F8D-8F2E-8ABEC535C024}" type="presOf" srcId="{3AA2F3E7-CC23-4FDE-9509-270C85DBC556}" destId="{DC9954AA-BBCA-446C-9108-1E67BA3216E5}" srcOrd="0" destOrd="0" presId="urn:microsoft.com/office/officeart/2005/8/layout/radial6"/>
    <dgm:cxn modelId="{7286C399-CFB4-47AD-93A0-5CCEF98F8D90}" type="presParOf" srcId="{CCA60AF8-25B8-4073-A84A-E0554B1F326C}" destId="{C2A879BF-92D4-4D11-AAFE-1355B89FB611}" srcOrd="0" destOrd="0" presId="urn:microsoft.com/office/officeart/2005/8/layout/radial6"/>
    <dgm:cxn modelId="{7D133DF4-76BE-4253-BE56-47132F1E1534}" type="presParOf" srcId="{CCA60AF8-25B8-4073-A84A-E0554B1F326C}" destId="{DC9954AA-BBCA-446C-9108-1E67BA3216E5}" srcOrd="1" destOrd="0" presId="urn:microsoft.com/office/officeart/2005/8/layout/radial6"/>
    <dgm:cxn modelId="{1D2A5C55-B6DA-4351-AF79-306B631B5D70}" type="presParOf" srcId="{CCA60AF8-25B8-4073-A84A-E0554B1F326C}" destId="{29F30BB2-CBD0-4392-A38E-6DA5287D5140}" srcOrd="2" destOrd="0" presId="urn:microsoft.com/office/officeart/2005/8/layout/radial6"/>
    <dgm:cxn modelId="{29DDCAE0-C436-47BE-8ABE-8D7CD69E6A07}" type="presParOf" srcId="{CCA60AF8-25B8-4073-A84A-E0554B1F326C}" destId="{8753DBEB-5525-4FEF-B45E-EA5E5FBA0A83}" srcOrd="3" destOrd="0" presId="urn:microsoft.com/office/officeart/2005/8/layout/radial6"/>
    <dgm:cxn modelId="{BA26E92C-4BC5-40FB-B714-E50DAC78A9F4}" type="presParOf" srcId="{CCA60AF8-25B8-4073-A84A-E0554B1F326C}" destId="{72881E16-E634-4308-9C62-A134A9683B3B}" srcOrd="4" destOrd="0" presId="urn:microsoft.com/office/officeart/2005/8/layout/radial6"/>
    <dgm:cxn modelId="{CD5E1D42-621C-4B91-948B-DD1997131781}" type="presParOf" srcId="{CCA60AF8-25B8-4073-A84A-E0554B1F326C}" destId="{C1691771-0711-45CF-A689-E72ECFC7AF77}" srcOrd="5" destOrd="0" presId="urn:microsoft.com/office/officeart/2005/8/layout/radial6"/>
    <dgm:cxn modelId="{093C992E-2845-4D33-87F7-B15F3CE94B90}" type="presParOf" srcId="{CCA60AF8-25B8-4073-A84A-E0554B1F326C}" destId="{560F16D2-3AEE-433D-8F58-2D1EE5D0BD5E}" srcOrd="6" destOrd="0" presId="urn:microsoft.com/office/officeart/2005/8/layout/radial6"/>
    <dgm:cxn modelId="{3E56E338-971E-439E-966A-D214C34C717A}" type="presParOf" srcId="{CCA60AF8-25B8-4073-A84A-E0554B1F326C}" destId="{C33F6FF3-8A35-4C66-B468-53D19465EA84}" srcOrd="7" destOrd="0" presId="urn:microsoft.com/office/officeart/2005/8/layout/radial6"/>
    <dgm:cxn modelId="{4F181CA0-6BEE-402F-AC7A-BD7CB0B6E8B0}" type="presParOf" srcId="{CCA60AF8-25B8-4073-A84A-E0554B1F326C}" destId="{E0104AEF-A48D-4BBD-981B-BCC2169B2585}" srcOrd="8" destOrd="0" presId="urn:microsoft.com/office/officeart/2005/8/layout/radial6"/>
    <dgm:cxn modelId="{DC2FE6DD-08CE-4BEF-804A-3D94635DFC07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3CF42FA7-5251-4810-B54A-E49F342D9190}" type="presOf" srcId="{F79935F3-CAFB-4315-985A-F22F7F3527DC}" destId="{CCA60AF8-25B8-4073-A84A-E0554B1F326C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F172642D-9348-415F-B5BC-40F94D4BDBF2}" type="presOf" srcId="{4B22615F-884C-409F-9775-B71B58D5DEA8}" destId="{72881E16-E634-4308-9C62-A134A9683B3B}" srcOrd="0" destOrd="0" presId="urn:microsoft.com/office/officeart/2005/8/layout/radial6"/>
    <dgm:cxn modelId="{8C4BFEB2-B86A-47C9-992F-ACA1D299E1D7}" type="presOf" srcId="{0057EC54-C9D4-41B2-9FC4-7DBD543145C9}" destId="{560F16D2-3AEE-433D-8F58-2D1EE5D0BD5E}" srcOrd="0" destOrd="0" presId="urn:microsoft.com/office/officeart/2005/8/layout/radial6"/>
    <dgm:cxn modelId="{78DF1F94-2D46-4A72-B961-8560C50E0E02}" type="presOf" srcId="{975C9CB2-0E53-4796-B4EC-AED8DD91AB07}" destId="{8FD912B9-7BBD-474C-B3A7-6C6FDF926415}" srcOrd="0" destOrd="0" presId="urn:microsoft.com/office/officeart/2005/8/layout/radial6"/>
    <dgm:cxn modelId="{9D6375AB-379F-4717-87FA-8051B2F984A4}" type="presOf" srcId="{409A59E5-5ED0-4794-8E17-A21C3C759648}" destId="{C33F6FF3-8A35-4C66-B468-53D19465EA84}" srcOrd="0" destOrd="0" presId="urn:microsoft.com/office/officeart/2005/8/layout/radial6"/>
    <dgm:cxn modelId="{9C52E25E-A415-499D-93F9-B551C2E8105F}" type="presOf" srcId="{3AA2F3E7-CC23-4FDE-9509-270C85DBC556}" destId="{DC9954AA-BBCA-446C-9108-1E67BA3216E5}" srcOrd="0" destOrd="0" presId="urn:microsoft.com/office/officeart/2005/8/layout/radial6"/>
    <dgm:cxn modelId="{71913550-EB3A-4203-9E49-89B33578D779}" type="presOf" srcId="{553E0C9E-9E6A-466F-B58B-251ADF2410FE}" destId="{8753DBEB-5525-4FEF-B45E-EA5E5FBA0A83}" srcOrd="0" destOrd="0" presId="urn:microsoft.com/office/officeart/2005/8/layout/radial6"/>
    <dgm:cxn modelId="{8444F284-61F6-4A5A-87A5-0CE088B45EA6}" type="presOf" srcId="{F0608A25-22C1-4322-A3E9-CF6F1BB2DCA8}" destId="{C2A879BF-92D4-4D11-AAFE-1355B89FB611}" srcOrd="0" destOrd="0" presId="urn:microsoft.com/office/officeart/2005/8/layout/radial6"/>
    <dgm:cxn modelId="{4EF0895B-32B2-4B36-8C57-25D7F4DDA349}" type="presParOf" srcId="{CCA60AF8-25B8-4073-A84A-E0554B1F326C}" destId="{C2A879BF-92D4-4D11-AAFE-1355B89FB611}" srcOrd="0" destOrd="0" presId="urn:microsoft.com/office/officeart/2005/8/layout/radial6"/>
    <dgm:cxn modelId="{32D5FE8A-7485-4AB3-8A28-162F497C5C66}" type="presParOf" srcId="{CCA60AF8-25B8-4073-A84A-E0554B1F326C}" destId="{DC9954AA-BBCA-446C-9108-1E67BA3216E5}" srcOrd="1" destOrd="0" presId="urn:microsoft.com/office/officeart/2005/8/layout/radial6"/>
    <dgm:cxn modelId="{BF85F760-5200-41C1-8AD6-77CE33BADE85}" type="presParOf" srcId="{CCA60AF8-25B8-4073-A84A-E0554B1F326C}" destId="{29F30BB2-CBD0-4392-A38E-6DA5287D5140}" srcOrd="2" destOrd="0" presId="urn:microsoft.com/office/officeart/2005/8/layout/radial6"/>
    <dgm:cxn modelId="{B0417C77-EA25-4D12-97A4-CCC43362DC38}" type="presParOf" srcId="{CCA60AF8-25B8-4073-A84A-E0554B1F326C}" destId="{8753DBEB-5525-4FEF-B45E-EA5E5FBA0A83}" srcOrd="3" destOrd="0" presId="urn:microsoft.com/office/officeart/2005/8/layout/radial6"/>
    <dgm:cxn modelId="{394694D6-FFB9-40F7-827D-E8A1F4C60CF0}" type="presParOf" srcId="{CCA60AF8-25B8-4073-A84A-E0554B1F326C}" destId="{72881E16-E634-4308-9C62-A134A9683B3B}" srcOrd="4" destOrd="0" presId="urn:microsoft.com/office/officeart/2005/8/layout/radial6"/>
    <dgm:cxn modelId="{F7C91536-F48A-421B-80E7-01D26ED1F852}" type="presParOf" srcId="{CCA60AF8-25B8-4073-A84A-E0554B1F326C}" destId="{C1691771-0711-45CF-A689-E72ECFC7AF77}" srcOrd="5" destOrd="0" presId="urn:microsoft.com/office/officeart/2005/8/layout/radial6"/>
    <dgm:cxn modelId="{B1DE87D2-3B96-442B-A959-4D363A0A9BAC}" type="presParOf" srcId="{CCA60AF8-25B8-4073-A84A-E0554B1F326C}" destId="{560F16D2-3AEE-433D-8F58-2D1EE5D0BD5E}" srcOrd="6" destOrd="0" presId="urn:microsoft.com/office/officeart/2005/8/layout/radial6"/>
    <dgm:cxn modelId="{82E76620-73B1-4F10-929D-8A3BF309B3DB}" type="presParOf" srcId="{CCA60AF8-25B8-4073-A84A-E0554B1F326C}" destId="{C33F6FF3-8A35-4C66-B468-53D19465EA84}" srcOrd="7" destOrd="0" presId="urn:microsoft.com/office/officeart/2005/8/layout/radial6"/>
    <dgm:cxn modelId="{AEBC14E1-5413-4D0E-ACDA-B9FC7DF985D9}" type="presParOf" srcId="{CCA60AF8-25B8-4073-A84A-E0554B1F326C}" destId="{E0104AEF-A48D-4BBD-981B-BCC2169B2585}" srcOrd="8" destOrd="0" presId="urn:microsoft.com/office/officeart/2005/8/layout/radial6"/>
    <dgm:cxn modelId="{2A549A90-D04B-47E8-8198-E45374B654A2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5578A6FA-61D2-4DE5-A6A9-EC4799436493}" type="presOf" srcId="{975C9CB2-0E53-4796-B4EC-AED8DD91AB07}" destId="{8FD912B9-7BBD-474C-B3A7-6C6FDF926415}" srcOrd="0" destOrd="0" presId="urn:microsoft.com/office/officeart/2005/8/layout/radial6"/>
    <dgm:cxn modelId="{6616ABAF-287C-4B39-AE15-A0D1103DACC8}" type="presOf" srcId="{4B22615F-884C-409F-9775-B71B58D5DEA8}" destId="{72881E16-E634-4308-9C62-A134A9683B3B}" srcOrd="0" destOrd="0" presId="urn:microsoft.com/office/officeart/2005/8/layout/radial6"/>
    <dgm:cxn modelId="{C580A6BF-8C72-48A3-80EE-6DB01DF3BA0C}" type="presOf" srcId="{F79935F3-CAFB-4315-985A-F22F7F3527DC}" destId="{CCA60AF8-25B8-4073-A84A-E0554B1F326C}" srcOrd="0" destOrd="0" presId="urn:microsoft.com/office/officeart/2005/8/layout/radial6"/>
    <dgm:cxn modelId="{BED17590-7EF0-462F-8E3D-9033EF4681A9}" type="presOf" srcId="{F0608A25-22C1-4322-A3E9-CF6F1BB2DCA8}" destId="{C2A879BF-92D4-4D11-AAFE-1355B89FB611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DA851934-1C9C-4C76-9DED-39B496C8BD2D}" type="presOf" srcId="{0057EC54-C9D4-41B2-9FC4-7DBD543145C9}" destId="{560F16D2-3AEE-433D-8F58-2D1EE5D0BD5E}" srcOrd="0" destOrd="0" presId="urn:microsoft.com/office/officeart/2005/8/layout/radial6"/>
    <dgm:cxn modelId="{75BAFF77-1B8A-464B-A911-2CC49D741DDC}" type="presOf" srcId="{3AA2F3E7-CC23-4FDE-9509-270C85DBC556}" destId="{DC9954AA-BBCA-446C-9108-1E67BA3216E5}" srcOrd="0" destOrd="0" presId="urn:microsoft.com/office/officeart/2005/8/layout/radial6"/>
    <dgm:cxn modelId="{02F5E39D-86B0-4383-9106-3E2D092F56AF}" type="presOf" srcId="{409A59E5-5ED0-4794-8E17-A21C3C759648}" destId="{C33F6FF3-8A35-4C66-B468-53D19465EA84}" srcOrd="0" destOrd="0" presId="urn:microsoft.com/office/officeart/2005/8/layout/radial6"/>
    <dgm:cxn modelId="{9571D4BA-8FE1-44C6-9FC2-82553154F294}" type="presOf" srcId="{553E0C9E-9E6A-466F-B58B-251ADF2410FE}" destId="{8753DBEB-5525-4FEF-B45E-EA5E5FBA0A83}" srcOrd="0" destOrd="0" presId="urn:microsoft.com/office/officeart/2005/8/layout/radial6"/>
    <dgm:cxn modelId="{42A0CBC9-E59B-4C04-9999-A4CC89BD92D7}" type="presParOf" srcId="{CCA60AF8-25B8-4073-A84A-E0554B1F326C}" destId="{C2A879BF-92D4-4D11-AAFE-1355B89FB611}" srcOrd="0" destOrd="0" presId="urn:microsoft.com/office/officeart/2005/8/layout/radial6"/>
    <dgm:cxn modelId="{F7B4716A-9591-41BC-9F2D-118570312C5E}" type="presParOf" srcId="{CCA60AF8-25B8-4073-A84A-E0554B1F326C}" destId="{DC9954AA-BBCA-446C-9108-1E67BA3216E5}" srcOrd="1" destOrd="0" presId="urn:microsoft.com/office/officeart/2005/8/layout/radial6"/>
    <dgm:cxn modelId="{2D2830E9-A370-4154-AC26-8FDC5134488A}" type="presParOf" srcId="{CCA60AF8-25B8-4073-A84A-E0554B1F326C}" destId="{29F30BB2-CBD0-4392-A38E-6DA5287D5140}" srcOrd="2" destOrd="0" presId="urn:microsoft.com/office/officeart/2005/8/layout/radial6"/>
    <dgm:cxn modelId="{50790278-5C00-4F54-97B3-5A0707096AED}" type="presParOf" srcId="{CCA60AF8-25B8-4073-A84A-E0554B1F326C}" destId="{8753DBEB-5525-4FEF-B45E-EA5E5FBA0A83}" srcOrd="3" destOrd="0" presId="urn:microsoft.com/office/officeart/2005/8/layout/radial6"/>
    <dgm:cxn modelId="{11052A4D-B1F4-4F14-A9EA-3CFAB778056E}" type="presParOf" srcId="{CCA60AF8-25B8-4073-A84A-E0554B1F326C}" destId="{72881E16-E634-4308-9C62-A134A9683B3B}" srcOrd="4" destOrd="0" presId="urn:microsoft.com/office/officeart/2005/8/layout/radial6"/>
    <dgm:cxn modelId="{7EA54856-E52C-40D2-9EAE-0B5C3F105BC9}" type="presParOf" srcId="{CCA60AF8-25B8-4073-A84A-E0554B1F326C}" destId="{C1691771-0711-45CF-A689-E72ECFC7AF77}" srcOrd="5" destOrd="0" presId="urn:microsoft.com/office/officeart/2005/8/layout/radial6"/>
    <dgm:cxn modelId="{3FB8C40D-8772-414F-8687-901BF55C4641}" type="presParOf" srcId="{CCA60AF8-25B8-4073-A84A-E0554B1F326C}" destId="{560F16D2-3AEE-433D-8F58-2D1EE5D0BD5E}" srcOrd="6" destOrd="0" presId="urn:microsoft.com/office/officeart/2005/8/layout/radial6"/>
    <dgm:cxn modelId="{7E2E2490-26C5-4033-918A-7570D51A0E78}" type="presParOf" srcId="{CCA60AF8-25B8-4073-A84A-E0554B1F326C}" destId="{C33F6FF3-8A35-4C66-B468-53D19465EA84}" srcOrd="7" destOrd="0" presId="urn:microsoft.com/office/officeart/2005/8/layout/radial6"/>
    <dgm:cxn modelId="{019C4B6B-5A82-4B0D-A54E-8D55D071C86C}" type="presParOf" srcId="{CCA60AF8-25B8-4073-A84A-E0554B1F326C}" destId="{E0104AEF-A48D-4BBD-981B-BCC2169B2585}" srcOrd="8" destOrd="0" presId="urn:microsoft.com/office/officeart/2005/8/layout/radial6"/>
    <dgm:cxn modelId="{4A238885-53DC-4F8A-9E99-85E08589AA43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F516E7-B9CA-4669-8809-3D6453A0A51E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105F3D11-5850-47B0-B48C-4EDED3F9FA3C}" type="presOf" srcId="{F0608A25-22C1-4322-A3E9-CF6F1BB2DCA8}" destId="{C2A879BF-92D4-4D11-AAFE-1355B89FB611}" srcOrd="0" destOrd="0" presId="urn:microsoft.com/office/officeart/2005/8/layout/radial6"/>
    <dgm:cxn modelId="{22C3EAB0-A361-4D6D-8A01-E5EA13897D06}" type="presOf" srcId="{3AA2F3E7-CC23-4FDE-9509-270C85DBC556}" destId="{DC9954AA-BBCA-446C-9108-1E67BA3216E5}" srcOrd="0" destOrd="0" presId="urn:microsoft.com/office/officeart/2005/8/layout/radial6"/>
    <dgm:cxn modelId="{55D71E39-3B13-43AE-8799-A8EE28603F77}" type="presOf" srcId="{409A59E5-5ED0-4794-8E17-A21C3C759648}" destId="{C33F6FF3-8A35-4C66-B468-53D19465EA84}" srcOrd="0" destOrd="0" presId="urn:microsoft.com/office/officeart/2005/8/layout/radial6"/>
    <dgm:cxn modelId="{B02A017A-C2D7-4ABD-AD4E-B082D6DA8B71}" type="presOf" srcId="{F79935F3-CAFB-4315-985A-F22F7F3527DC}" destId="{CCA60AF8-25B8-4073-A84A-E0554B1F326C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4B48168A-21B9-4523-B2DB-7FF95BE0A4C8}" type="presOf" srcId="{975C9CB2-0E53-4796-B4EC-AED8DD91AB07}" destId="{8FD912B9-7BBD-474C-B3A7-6C6FDF926415}" srcOrd="0" destOrd="0" presId="urn:microsoft.com/office/officeart/2005/8/layout/radial6"/>
    <dgm:cxn modelId="{13D2809F-6AC9-4BAD-A440-E8B788BB01A2}" type="presOf" srcId="{0057EC54-C9D4-41B2-9FC4-7DBD543145C9}" destId="{560F16D2-3AEE-433D-8F58-2D1EE5D0BD5E}" srcOrd="0" destOrd="0" presId="urn:microsoft.com/office/officeart/2005/8/layout/radial6"/>
    <dgm:cxn modelId="{891C5E06-C62D-4E7E-842D-13645F03352B}" type="presOf" srcId="{553E0C9E-9E6A-466F-B58B-251ADF2410FE}" destId="{8753DBEB-5525-4FEF-B45E-EA5E5FBA0A83}" srcOrd="0" destOrd="0" presId="urn:microsoft.com/office/officeart/2005/8/layout/radial6"/>
    <dgm:cxn modelId="{8F381F80-894E-4A6E-970F-8539C52B651B}" type="presParOf" srcId="{CCA60AF8-25B8-4073-A84A-E0554B1F326C}" destId="{C2A879BF-92D4-4D11-AAFE-1355B89FB611}" srcOrd="0" destOrd="0" presId="urn:microsoft.com/office/officeart/2005/8/layout/radial6"/>
    <dgm:cxn modelId="{2F7D626A-1D78-467F-8EB0-D00B03C80C2F}" type="presParOf" srcId="{CCA60AF8-25B8-4073-A84A-E0554B1F326C}" destId="{DC9954AA-BBCA-446C-9108-1E67BA3216E5}" srcOrd="1" destOrd="0" presId="urn:microsoft.com/office/officeart/2005/8/layout/radial6"/>
    <dgm:cxn modelId="{2C202B14-69D6-4981-968D-FEAF8EEE5E87}" type="presParOf" srcId="{CCA60AF8-25B8-4073-A84A-E0554B1F326C}" destId="{29F30BB2-CBD0-4392-A38E-6DA5287D5140}" srcOrd="2" destOrd="0" presId="urn:microsoft.com/office/officeart/2005/8/layout/radial6"/>
    <dgm:cxn modelId="{2C189C45-66F5-472E-ACFA-12E09B98580D}" type="presParOf" srcId="{CCA60AF8-25B8-4073-A84A-E0554B1F326C}" destId="{8753DBEB-5525-4FEF-B45E-EA5E5FBA0A83}" srcOrd="3" destOrd="0" presId="urn:microsoft.com/office/officeart/2005/8/layout/radial6"/>
    <dgm:cxn modelId="{B2F1528D-3855-4A53-A917-8A335EDC474B}" type="presParOf" srcId="{CCA60AF8-25B8-4073-A84A-E0554B1F326C}" destId="{72881E16-E634-4308-9C62-A134A9683B3B}" srcOrd="4" destOrd="0" presId="urn:microsoft.com/office/officeart/2005/8/layout/radial6"/>
    <dgm:cxn modelId="{9EEC9A8C-36B7-4B98-9C63-7255792063B4}" type="presParOf" srcId="{CCA60AF8-25B8-4073-A84A-E0554B1F326C}" destId="{C1691771-0711-45CF-A689-E72ECFC7AF77}" srcOrd="5" destOrd="0" presId="urn:microsoft.com/office/officeart/2005/8/layout/radial6"/>
    <dgm:cxn modelId="{1DB142A8-151A-4DF2-846E-9051B466637F}" type="presParOf" srcId="{CCA60AF8-25B8-4073-A84A-E0554B1F326C}" destId="{560F16D2-3AEE-433D-8F58-2D1EE5D0BD5E}" srcOrd="6" destOrd="0" presId="urn:microsoft.com/office/officeart/2005/8/layout/radial6"/>
    <dgm:cxn modelId="{AED88312-7A8E-43DB-8C36-CE4393DDA878}" type="presParOf" srcId="{CCA60AF8-25B8-4073-A84A-E0554B1F326C}" destId="{C33F6FF3-8A35-4C66-B468-53D19465EA84}" srcOrd="7" destOrd="0" presId="urn:microsoft.com/office/officeart/2005/8/layout/radial6"/>
    <dgm:cxn modelId="{C5B51DEC-F39E-4C0E-B704-AF016C90C59E}" type="presParOf" srcId="{CCA60AF8-25B8-4073-A84A-E0554B1F326C}" destId="{E0104AEF-A48D-4BBD-981B-BCC2169B2585}" srcOrd="8" destOrd="0" presId="urn:microsoft.com/office/officeart/2005/8/layout/radial6"/>
    <dgm:cxn modelId="{5CA81C66-9685-4B82-BF8B-1EE8CD5E4FD3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277A0-4A52-41FD-AB19-500FDD2EC352}" type="datetimeFigureOut">
              <a:rPr lang="en-US" smtClean="0"/>
              <a:pPr/>
              <a:t>12/5/2007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5F3B-6177-411C-8538-EC415B6E5BF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1EFBD-52DC-42B1-BDAA-D0A082D77B3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1DC29-51B8-4FE5-8ABF-1EBBEB1A605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E59231D3-2A1F-428A-9814-88A66526C957}" type="datetime8">
              <a:rPr lang="en-US"/>
              <a:pPr/>
              <a:t>12/5/2007 4:46 PM</a:t>
            </a:fld>
            <a:endParaRPr lang="en-US"/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4B199-F4DA-480B-BF1A-D204E7DABB6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D6F6DA06-6571-4720-95F8-EF47720CEEA1}" type="datetime8">
              <a:rPr lang="en-US"/>
              <a:pPr/>
              <a:t>12/5/2007 4:46 PM</a:t>
            </a:fld>
            <a:endParaRPr lang="en-US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417A3-AE53-4D61-AB11-DF53C5DBAEF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90049" lvl="1" indent="-390049">
              <a:buClr>
                <a:srgbClr val="E6E2CC"/>
              </a:buClr>
            </a:pPr>
            <a:endParaRPr lang="en-US" sz="2400" dirty="0">
              <a:solidFill>
                <a:srgbClr val="E6E2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AFE94AFB-1977-4B61-9F4D-3090AB3CB02F}" type="datetime8">
              <a:rPr lang="en-US"/>
              <a:pPr/>
              <a:t>12/5/2007 4:46 PM</a:t>
            </a:fld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35DB-62C5-417E-AE52-599AD927113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C4A11-3E0D-4D0C-9DF6-E6419479152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60110" indent="-560110"/>
            <a:endParaRPr lang="en-US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AB23539-41B2-49C7-BB50-28A4A8407708}" type="datetime8">
              <a:rPr lang="en-US"/>
              <a:pPr/>
              <a:t>12/5/2007 4:46 PM</a:t>
            </a:fld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© 2006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2BA3A-FCB3-4858-B89A-6D08AA621E7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9B3F-98A6-4B34-9EFE-908D2B176A5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F774106F-DE41-4E2B-BA21-D94C2D6E8887}" type="datetime8">
              <a:rPr lang="en-US"/>
              <a:pPr/>
              <a:t>12/5/2007 4:46 PM</a:t>
            </a:fld>
            <a:endParaRPr lang="en-US"/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© 2006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BE97-ACA8-4C1B-9877-7CED62D1C6F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4FFC-CF91-480E-A711-4656749D1E0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61472-5FDE-4A23-841C-0B3913E2364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5F3B-6177-411C-8538-EC415B6E5BF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E03D-0A53-417D-8D65-1B8488688AD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Shape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82677-C8AD-4284-9222-5EDDC6C3683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Shape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99410" indent="-399410">
              <a:lnSpc>
                <a:spcPct val="80000"/>
              </a:lnSpc>
              <a:spcBef>
                <a:spcPct val="200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EF93C-D603-4E16-AF47-FF333A6640B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371600"/>
          </a:xfrm>
        </p:spPr>
        <p:txBody>
          <a:bodyPr/>
          <a:lstStyle>
            <a:lvl1pPr>
              <a:defRPr lang="en-US" sz="4400" kern="1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91639-F927-4917-8A89-F3CD5C294DDA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108E-5BB9-4AF5-88F8-26DD88B48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90F9C-5506-44EF-B518-A0362ED8F631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BF87-C482-4E23-9F38-0671983B7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228600"/>
            <a:ext cx="8393113" cy="1421928"/>
          </a:xfrm>
        </p:spPr>
        <p:txBody>
          <a:bodyPr rtlCol="0"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8825" y="220790"/>
            <a:ext cx="3340525" cy="590927"/>
          </a:xfrm>
          <a:noFill/>
        </p:spPr>
        <p:txBody>
          <a:bodyPr vert="horz" wrap="square" lIns="0" tIns="45718" rIns="91436" bIns="45718" rtlCol="0">
            <a:spAutoFit/>
          </a:bodyPr>
          <a:lstStyle>
            <a:lvl1pPr marL="0" indent="0" algn="l">
              <a:buFont typeface="Arial" pitchFamily="34" charset="0"/>
              <a:buNone/>
              <a:defRPr lang="en-US" sz="3600" kern="1200" cap="all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marR="0" lvl="0" indent="-384939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SESSION code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300" y="2522539"/>
            <a:ext cx="8394699" cy="23240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ctr">
              <a:lnSpc>
                <a:spcPct val="90000"/>
              </a:lnSpc>
              <a:defRPr lang="en-US" sz="4000" b="0" kern="1200" cap="none" spc="-125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547813" y="4846638"/>
            <a:ext cx="5316626" cy="332399"/>
          </a:xfrm>
        </p:spPr>
        <p:txBody>
          <a:bodyPr vert="horz" wrap="square" lIns="0" tIns="0" rIns="0" bIns="0" rtlCol="0">
            <a:spAutoFit/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Speaker Name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Subhead N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368300" y="776170"/>
            <a:ext cx="8394700" cy="415498"/>
          </a:xfrm>
        </p:spPr>
        <p:txBody>
          <a:bodyPr vert="horz" wrap="square" lIns="0" tIns="0" rIns="9144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Click to edit subtitle text</a:t>
            </a:r>
            <a:endParaRPr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64557" y="6242916"/>
            <a:ext cx="850238" cy="52254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68300" y="776170"/>
            <a:ext cx="8394700" cy="415498"/>
          </a:xfrm>
        </p:spPr>
        <p:txBody>
          <a:bodyPr vert="horz" wrap="square" lIns="0" tIns="0" rIns="9144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Click to edit subtitle text</a:t>
            </a:r>
            <a:endParaRPr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35585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11256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43806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1000" b="0" i="1" u="none" strike="noStrike" kern="1200" cap="none" spc="-642" normalizeH="0" baseline="0" noProof="0" dirty="0" smtClean="0">
                <a:ln w="11430"/>
                <a:gradFill flip="none" rotWithShape="1"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41000">
                      <a:srgbClr val="F5E47F"/>
                    </a:gs>
                    <a:gs pos="63000">
                      <a:srgbClr val="D39A45"/>
                    </a:gs>
                    <a:gs pos="88000">
                      <a:srgbClr val="DF6D2D"/>
                    </a:gs>
                  </a:gsLst>
                  <a:lin ang="5400000" scaled="1"/>
                  <a:tileRect/>
                </a:gradFill>
                <a:effectLst>
                  <a:outerShdw blurRad="50800" dist="38100" dir="54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marL="0" lvl="0" indent="0" algn="r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0" y="6642100"/>
            <a:ext cx="1030705" cy="184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76187" tIns="38093" rIns="76187" bIns="38093" numCol="1" anchor="t" anchorCtr="0" compatLnSpc="1">
            <a:prstTxWarp prst="textNoShape">
              <a:avLst/>
            </a:prstTxWarp>
            <a:spAutoFit/>
          </a:bodyPr>
          <a:lstStyle/>
          <a:p>
            <a:pPr marL="0" algn="l" defTabSz="914363" rtl="0" eaLnBrk="1" latinLnBrk="0" hangingPunct="1">
              <a:lnSpc>
                <a:spcPct val="100000"/>
              </a:lnSpc>
              <a:spcBef>
                <a:spcPct val="0"/>
              </a:spcBef>
            </a:pPr>
            <a:r>
              <a:rPr lang="en-US" sz="7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Microsoft Confidential</a:t>
            </a:r>
          </a:p>
        </p:txBody>
      </p:sp>
      <p:pic>
        <p:nvPicPr>
          <p:cNvPr id="6" name="Picture 2" descr="I:\SHOW_ART\07_Shows\TechReady5_07-22\Template\General Session Template\BKNGs\TechReady5 Title Bug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61137" y="6305868"/>
            <a:ext cx="1665923" cy="502920"/>
          </a:xfrm>
          <a:prstGeom prst="rect">
            <a:avLst/>
          </a:prstGeom>
          <a:noFill/>
        </p:spPr>
      </p:pic>
      <p:pic>
        <p:nvPicPr>
          <p:cNvPr id="9" name="Picture 8" descr="white-curve-ba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1630296"/>
            <a:ext cx="9144000" cy="190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7143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000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3A5F4-EEC3-46CB-AFFA-920F41244163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C1E9-1606-4092-9D28-F9CB4E227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C2BD1-0C7B-4CBE-A03A-622A97D268FD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0BEA-D99B-48E6-8AAE-4D9654221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B3DD8-D174-4A79-8566-BF5E97F3E097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6D152-4232-4A18-8FE4-76FC41EE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9B8A3-8B95-4892-BA82-65AD1EFA806C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85DC-ACB7-4A32-B5D8-D0B8D9CCF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BD34D-4692-421E-BBE6-6FA93ACAF5D6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EC0F-DDD7-494B-A73F-7B2AEEE5B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F40AF-9454-4DD8-AEDC-FAF42C895F00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E289-2D95-45FB-9611-584DCAC81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A1882-122D-402D-AE69-867CF4C3C0B0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40C5-F271-4DDA-85FE-6760C0BD7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5BD6-D99D-49BD-ABDE-3DF0C5562F06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2B4F-33B0-41AE-ABB2-DFFF2D9C3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BE0B1C9-9368-4E02-9333-9DC5D6D829BA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F378BA-4386-46C2-B610-36B3625D3C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lang="en-US" sz="44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mtClean="0"/>
              <a:t>SQL Server Analysis Services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Superior Performance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Fully centralized server calculations</a:t>
            </a:r>
          </a:p>
          <a:p>
            <a:pPr lvl="1"/>
            <a:r>
              <a:rPr lang="en-US" smtClean="0"/>
              <a:t>Limits need for calculations on client</a:t>
            </a:r>
          </a:p>
          <a:p>
            <a:pPr lvl="1"/>
            <a:r>
              <a:rPr lang="en-US" smtClean="0"/>
              <a:t>No excess data transported to the client</a:t>
            </a:r>
          </a:p>
          <a:p>
            <a:r>
              <a:rPr lang="en-US" smtClean="0"/>
              <a:t>Attribute-based hierarchies </a:t>
            </a:r>
          </a:p>
          <a:p>
            <a:pPr lvl="1"/>
            <a:r>
              <a:rPr lang="en-US" smtClean="0"/>
              <a:t>No duplicate data among hierarchies sharing common attributes</a:t>
            </a:r>
          </a:p>
          <a:p>
            <a:r>
              <a:rPr lang="en-US" smtClean="0"/>
              <a:t>Parallel Partitioning </a:t>
            </a:r>
          </a:p>
          <a:p>
            <a:r>
              <a:rPr lang="en-US" smtClean="0"/>
              <a:t>Proactive Caching</a:t>
            </a:r>
          </a:p>
          <a:p>
            <a:pPr lvl="1"/>
            <a:endParaRPr lang="en-AU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989763" y="101600"/>
            <a:ext cx="2022475" cy="952500"/>
            <a:chOff x="6392863" y="5026025"/>
            <a:chExt cx="2622550" cy="915988"/>
          </a:xfrm>
        </p:grpSpPr>
        <p:sp>
          <p:nvSpPr>
            <p:cNvPr id="13318" name="Oval 2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392863" y="5026023"/>
              <a:ext cx="2622550" cy="915988"/>
              <a:chOff x="531009" y="2458718"/>
              <a:chExt cx="2621280" cy="916495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531009" y="2633533"/>
                <a:ext cx="2621280" cy="741680"/>
              </a:xfrm>
              <a:prstGeom prst="ellipse">
                <a:avLst/>
              </a:prstGeom>
              <a:solidFill>
                <a:schemeClr val="accent3">
                  <a:lumMod val="5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1673692" y="2512248"/>
                <a:ext cx="1066800" cy="506413"/>
                <a:chOff x="6934200" y="1371600"/>
                <a:chExt cx="1524000" cy="761592"/>
              </a:xfrm>
            </p:grpSpPr>
            <p:pic>
              <p:nvPicPr>
                <p:cNvPr id="13331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34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2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442200" y="1371600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3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030961" y="1549305"/>
                  <a:ext cx="411239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4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563153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5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950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6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046962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71"/>
              <p:cNvGrpSpPr>
                <a:grpSpLocks/>
              </p:cNvGrpSpPr>
              <p:nvPr/>
            </p:nvGrpSpPr>
            <p:grpSpPr bwMode="auto">
              <a:xfrm>
                <a:off x="977414" y="2651314"/>
                <a:ext cx="639763" cy="563562"/>
                <a:chOff x="7083746" y="2455749"/>
                <a:chExt cx="1281043" cy="973251"/>
              </a:xfrm>
            </p:grpSpPr>
            <p:pic>
              <p:nvPicPr>
                <p:cNvPr id="13325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924808" y="2813578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76"/>
                <p:cNvGrpSpPr>
                  <a:grpSpLocks/>
                </p:cNvGrpSpPr>
                <p:nvPr/>
              </p:nvGrpSpPr>
              <p:grpSpPr bwMode="auto">
                <a:xfrm>
                  <a:off x="7083746" y="2455749"/>
                  <a:ext cx="1016000" cy="931197"/>
                  <a:chOff x="4672360" y="3048000"/>
                  <a:chExt cx="1246181" cy="1177146"/>
                </a:xfrm>
              </p:grpSpPr>
              <p:pic>
                <p:nvPicPr>
                  <p:cNvPr id="13328" name="Rectangle 719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876800" y="3048000"/>
                    <a:ext cx="1041741" cy="1127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29" name="Rectangle 7197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672360" y="3492145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30" name="Rectangle 7198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13594" y="3639831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27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772400" y="2965979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Bent Arrow 38"/>
              <p:cNvSpPr/>
              <p:nvPr/>
            </p:nvSpPr>
            <p:spPr bwMode="auto">
              <a:xfrm rot="11901188">
                <a:off x="1639577" y="2905759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40" name="Bent Arrow 39"/>
              <p:cNvSpPr/>
              <p:nvPr/>
            </p:nvSpPr>
            <p:spPr bwMode="auto">
              <a:xfrm rot="1101188">
                <a:off x="1050297" y="2458718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Comprehensive Analytics</a:t>
            </a:r>
            <a:endParaRPr lang="en-US" dirty="0"/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533400" y="5181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3" name="TextBox 16"/>
          <p:cNvSpPr txBox="1">
            <a:spLocks noChangeArrowheads="1"/>
          </p:cNvSpPr>
          <p:nvPr/>
        </p:nvSpPr>
        <p:spPr bwMode="auto">
          <a:xfrm>
            <a:off x="4057650" y="1524000"/>
            <a:ext cx="56927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Unified Dimensional Model </a:t>
            </a:r>
            <a:endParaRPr lang="en-US" sz="1600" dirty="0">
              <a:solidFill>
                <a:schemeClr val="bg1"/>
              </a:solidFill>
            </a:endParaRP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One consolidated business view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Integrated relational &amp; OLAP analysis 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Business information modeling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Time- and financial intelligence</a:t>
            </a:r>
          </a:p>
          <a:p>
            <a:pPr marL="231775" lvl="1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Central manageability of key metrics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Calculation driven visual indicators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Server based KPI framework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Centrally managed repository 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Pervasive </a:t>
            </a:r>
            <a:r>
              <a:rPr lang="en-US" sz="1600" dirty="0">
                <a:solidFill>
                  <a:schemeClr val="bg1"/>
                </a:solidFill>
              </a:rPr>
              <a:t>end-user accessibility</a:t>
            </a:r>
          </a:p>
          <a:p>
            <a:pPr marL="231775" lvl="1"/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Predictive Analytics 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Complete data Mining framework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Extensible .NET programming model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Embeddable viewers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SQL language based </a:t>
            </a:r>
            <a:r>
              <a:rPr lang="en-US" sz="1600" dirty="0" smtClean="0">
                <a:solidFill>
                  <a:schemeClr val="bg1"/>
                </a:solidFill>
              </a:rPr>
              <a:t>API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Font typeface="Calibri" pitchFamily="34" charset="0"/>
              <a:buNone/>
            </a:pPr>
            <a:endParaRPr lang="en-US" sz="1400" dirty="0">
              <a:solidFill>
                <a:srgbClr val="E6E2CC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31838" y="4876800"/>
            <a:ext cx="2997200" cy="1377950"/>
            <a:chOff x="6415088" y="4813300"/>
            <a:chExt cx="2622550" cy="1106488"/>
          </a:xfrm>
        </p:grpSpPr>
        <p:sp>
          <p:nvSpPr>
            <p:cNvPr id="16396" name="Oval 11"/>
            <p:cNvSpPr>
              <a:spLocks noChangeArrowheads="1"/>
            </p:cNvSpPr>
            <p:nvPr/>
          </p:nvSpPr>
          <p:spPr bwMode="auto">
            <a:xfrm>
              <a:off x="6435969" y="5310555"/>
              <a:ext cx="2532185" cy="550984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6415088" y="4813300"/>
              <a:ext cx="2622550" cy="1106488"/>
              <a:chOff x="493955" y="3905173"/>
              <a:chExt cx="2621280" cy="1106994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493955" y="4270487"/>
                <a:ext cx="2621280" cy="74168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45037">
                <a:off x="1395111" y="3905173"/>
                <a:ext cx="838369" cy="110013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854" y="1571094"/>
            <a:ext cx="2963266" cy="2492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Rectangle 16"/>
          <p:cNvSpPr/>
          <p:nvPr/>
        </p:nvSpPr>
        <p:spPr bwMode="auto">
          <a:xfrm>
            <a:off x="992188" y="1524000"/>
            <a:ext cx="2444750" cy="2489200"/>
          </a:xfrm>
          <a:prstGeom prst="rect">
            <a:avLst/>
          </a:prstGeom>
          <a:solidFill>
            <a:schemeClr val="bg1">
              <a:lumMod val="20000"/>
              <a:lumOff val="80000"/>
              <a:alpha val="2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Dimensional Model</a:t>
            </a:r>
            <a:endParaRPr lang="en-US" dirty="0"/>
          </a:p>
        </p:txBody>
      </p:sp>
      <p:sp>
        <p:nvSpPr>
          <p:cNvPr id="564284" name="Rectangle 6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bridge between transactional  data and business users</a:t>
            </a:r>
          </a:p>
          <a:p>
            <a:r>
              <a:rPr lang="en-US" dirty="0" smtClean="0"/>
              <a:t>Combines the best of traditional OLAP …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Rich calculations</a:t>
            </a:r>
          </a:p>
          <a:p>
            <a:r>
              <a:rPr lang="en-US" dirty="0" smtClean="0"/>
              <a:t>…. with the best of relational reporting</a:t>
            </a:r>
          </a:p>
          <a:p>
            <a:pPr lvl="1"/>
            <a:r>
              <a:rPr lang="en-US" dirty="0" smtClean="0"/>
              <a:t>Real time &amp; Detail level data</a:t>
            </a:r>
          </a:p>
          <a:p>
            <a:pPr lvl="1"/>
            <a:r>
              <a:rPr lang="en-US" dirty="0" smtClean="0"/>
              <a:t>Complex schema</a:t>
            </a:r>
          </a:p>
          <a:p>
            <a:pPr lvl="1"/>
            <a:r>
              <a:rPr lang="en-US" dirty="0" smtClean="0"/>
              <a:t>Simplified management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994525" y="103188"/>
            <a:ext cx="2020888" cy="879475"/>
            <a:chOff x="493955" y="3905173"/>
            <a:chExt cx="2621280" cy="1106994"/>
          </a:xfrm>
        </p:grpSpPr>
        <p:sp>
          <p:nvSpPr>
            <p:cNvPr id="67" name="Oval 66"/>
            <p:cNvSpPr/>
            <p:nvPr/>
          </p:nvSpPr>
          <p:spPr bwMode="auto">
            <a:xfrm>
              <a:off x="493955" y="4270487"/>
              <a:ext cx="2621280" cy="741680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13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  <a:latin typeface="Arial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45037">
              <a:off x="1395111" y="3905173"/>
              <a:ext cx="838369" cy="11001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2000232" y="235743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" name="Line 58"/>
          <p:cNvSpPr>
            <a:spLocks noChangeShapeType="1"/>
          </p:cNvSpPr>
          <p:nvPr/>
        </p:nvSpPr>
        <p:spPr bwMode="auto">
          <a:xfrm>
            <a:off x="2000232" y="4500570"/>
            <a:ext cx="0" cy="6858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586558" y="3254371"/>
            <a:ext cx="969304" cy="1096962"/>
            <a:chOff x="442909" y="4636575"/>
            <a:chExt cx="1717679" cy="1973775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442909" y="4636575"/>
              <a:ext cx="1182061" cy="1652053"/>
              <a:chOff x="4784050" y="1782441"/>
              <a:chExt cx="1201512" cy="14338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5579162" y="26570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188230" y="271670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797298" y="278959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572538" y="223963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5181606" y="22992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790674" y="237215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5565914" y="1782441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174982" y="184207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4784050" y="191496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</p:grp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710607" y="4804061"/>
              <a:ext cx="1182061" cy="1652053"/>
              <a:chOff x="4784050" y="1782441"/>
              <a:chExt cx="1201512" cy="1433872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5579162" y="26570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5188230" y="271670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4797298" y="278959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572538" y="223963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181606" y="22992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790674" y="237215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565914" y="1782441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174982" y="184207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4784050" y="191496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 bwMode="auto">
            <a:xfrm>
              <a:off x="1760767" y="5966009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376163" y="6034719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991560" y="6118698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754250" y="548505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369646" y="555376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985043" y="5637744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747734" y="495829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63129" y="502700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78526" y="5110984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393812" y="1449378"/>
            <a:ext cx="1249362" cy="622300"/>
            <a:chOff x="1560513" y="1824038"/>
            <a:chExt cx="1249362" cy="622300"/>
          </a:xfrm>
        </p:grpSpPr>
        <p:pic>
          <p:nvPicPr>
            <p:cNvPr id="18447" name="Rectangle 7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60513" y="1844675"/>
              <a:ext cx="338137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Rectangle 7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8025" y="1824038"/>
              <a:ext cx="3365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Rectangle 7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9888" y="1968500"/>
              <a:ext cx="338137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Rectangle 7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6450" y="1947863"/>
              <a:ext cx="33655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Rectangle 7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3950" y="1844675"/>
              <a:ext cx="3365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Rectangle 7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3325" y="1947863"/>
              <a:ext cx="33655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72581" y="5510544"/>
            <a:ext cx="462597" cy="62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6341" y="5429264"/>
            <a:ext cx="462597" cy="62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6994525" y="103188"/>
            <a:ext cx="2020888" cy="879475"/>
            <a:chOff x="493955" y="3905173"/>
            <a:chExt cx="2621280" cy="1106994"/>
          </a:xfrm>
        </p:grpSpPr>
        <p:sp>
          <p:nvSpPr>
            <p:cNvPr id="116" name="Oval 115"/>
            <p:cNvSpPr/>
            <p:nvPr/>
          </p:nvSpPr>
          <p:spPr bwMode="auto">
            <a:xfrm>
              <a:off x="493955" y="4270487"/>
              <a:ext cx="2621280" cy="741680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13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  <a:latin typeface="Arial"/>
              </a:endParaRPr>
            </a:p>
          </p:txBody>
        </p:sp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45037">
              <a:off x="1395111" y="3905173"/>
              <a:ext cx="838369" cy="11001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3" name="Title 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UDM – from Sources to Users</a:t>
            </a:r>
            <a:endParaRPr lang="en-AU" dirty="0"/>
          </a:p>
        </p:txBody>
      </p:sp>
      <p:sp>
        <p:nvSpPr>
          <p:cNvPr id="103" name="Rounded Rectangle 102"/>
          <p:cNvSpPr/>
          <p:nvPr/>
        </p:nvSpPr>
        <p:spPr>
          <a:xfrm>
            <a:off x="3786182" y="1285860"/>
            <a:ext cx="478634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Security</a:t>
            </a:r>
            <a:endParaRPr lang="en-AU" dirty="0"/>
          </a:p>
        </p:txBody>
      </p:sp>
      <p:sp>
        <p:nvSpPr>
          <p:cNvPr id="105" name="Rounded Rectangle 104"/>
          <p:cNvSpPr/>
          <p:nvPr/>
        </p:nvSpPr>
        <p:spPr>
          <a:xfrm>
            <a:off x="3786182" y="2143116"/>
            <a:ext cx="478634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End-user model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Translations, Actions, KPIs</a:t>
            </a:r>
            <a:endParaRPr lang="en-AU" dirty="0"/>
          </a:p>
        </p:txBody>
      </p:sp>
      <p:sp>
        <p:nvSpPr>
          <p:cNvPr id="106" name="Rounded Rectangle 105"/>
          <p:cNvSpPr/>
          <p:nvPr/>
        </p:nvSpPr>
        <p:spPr>
          <a:xfrm>
            <a:off x="3786182" y="3000372"/>
            <a:ext cx="478634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Calculations</a:t>
            </a:r>
            <a:endParaRPr lang="en-AU" dirty="0"/>
          </a:p>
        </p:txBody>
      </p:sp>
      <p:sp>
        <p:nvSpPr>
          <p:cNvPr id="107" name="Rounded Rectangle 106"/>
          <p:cNvSpPr/>
          <p:nvPr/>
        </p:nvSpPr>
        <p:spPr>
          <a:xfrm>
            <a:off x="3786182" y="3857628"/>
            <a:ext cx="478634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Storage / Caching Policies</a:t>
            </a:r>
            <a:endParaRPr lang="en-AU" dirty="0"/>
          </a:p>
        </p:txBody>
      </p:sp>
      <p:sp>
        <p:nvSpPr>
          <p:cNvPr id="108" name="Rounded Rectangle 107"/>
          <p:cNvSpPr/>
          <p:nvPr/>
        </p:nvSpPr>
        <p:spPr>
          <a:xfrm>
            <a:off x="3786182" y="4714884"/>
            <a:ext cx="478634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Basic Dimensional Model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Cubes and Dimensions</a:t>
            </a:r>
            <a:endParaRPr lang="en-AU" dirty="0"/>
          </a:p>
        </p:txBody>
      </p:sp>
      <p:sp>
        <p:nvSpPr>
          <p:cNvPr id="109" name="Rounded Rectangle 108"/>
          <p:cNvSpPr/>
          <p:nvPr/>
        </p:nvSpPr>
        <p:spPr>
          <a:xfrm>
            <a:off x="3786182" y="5572140"/>
            <a:ext cx="478634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Data Source View</a:t>
            </a:r>
            <a:endParaRPr lang="en-AU" dirty="0"/>
          </a:p>
        </p:txBody>
      </p:sp>
      <p:pic>
        <p:nvPicPr>
          <p:cNvPr id="111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4561" y="2243785"/>
            <a:ext cx="752215" cy="470835"/>
          </a:xfrm>
          <a:prstGeom prst="rect">
            <a:avLst/>
          </a:prstGeom>
          <a:solidFill>
            <a:srgbClr val="6778C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6429388" y="3116252"/>
            <a:ext cx="1852510" cy="527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i="1" dirty="0">
                <a:solidFill>
                  <a:srgbClr val="415299"/>
                </a:solidFill>
              </a:rPr>
              <a:t>Scope(</a:t>
            </a:r>
            <a:r>
              <a:rPr lang="en-US" sz="800" i="1" dirty="0" err="1">
                <a:solidFill>
                  <a:srgbClr val="415299"/>
                </a:solidFill>
              </a:rPr>
              <a:t>Customer.Country.USA</a:t>
            </a:r>
            <a:r>
              <a:rPr lang="en-US" sz="800" i="1" dirty="0">
                <a:solidFill>
                  <a:srgbClr val="415299"/>
                </a:solidFill>
              </a:rPr>
              <a:t>, *);</a:t>
            </a:r>
          </a:p>
          <a:p>
            <a:pPr>
              <a:defRPr/>
            </a:pPr>
            <a:r>
              <a:rPr lang="en-US" sz="800" i="1" dirty="0">
                <a:solidFill>
                  <a:srgbClr val="415299"/>
                </a:solidFill>
              </a:rPr>
              <a:t>       Sales = 2;</a:t>
            </a:r>
          </a:p>
          <a:p>
            <a:pPr>
              <a:defRPr/>
            </a:pPr>
            <a:r>
              <a:rPr lang="en-US" sz="800" i="1" dirty="0">
                <a:solidFill>
                  <a:srgbClr val="415299"/>
                </a:solidFill>
              </a:rPr>
              <a:t>End Scope;</a:t>
            </a: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7358082" y="4900625"/>
            <a:ext cx="323850" cy="314325"/>
          </a:xfrm>
          <a:prstGeom prst="cube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34"/>
          <p:cNvSpPr>
            <a:spLocks noChangeShapeType="1"/>
          </p:cNvSpPr>
          <p:nvPr/>
        </p:nvSpPr>
        <p:spPr bwMode="auto">
          <a:xfrm flipH="1" flipV="1">
            <a:off x="7858148" y="4891099"/>
            <a:ext cx="4763" cy="2524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0" name="Line 35"/>
          <p:cNvSpPr>
            <a:spLocks noChangeShapeType="1"/>
          </p:cNvSpPr>
          <p:nvPr/>
        </p:nvSpPr>
        <p:spPr bwMode="auto">
          <a:xfrm flipV="1">
            <a:off x="7862911" y="5143512"/>
            <a:ext cx="214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1" name="Line 36"/>
          <p:cNvSpPr>
            <a:spLocks noChangeShapeType="1"/>
          </p:cNvSpPr>
          <p:nvPr/>
        </p:nvSpPr>
        <p:spPr bwMode="auto">
          <a:xfrm flipV="1">
            <a:off x="7858148" y="4962537"/>
            <a:ext cx="152400" cy="147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2" name="Line 34"/>
          <p:cNvSpPr>
            <a:spLocks noChangeShapeType="1"/>
          </p:cNvSpPr>
          <p:nvPr/>
        </p:nvSpPr>
        <p:spPr bwMode="auto">
          <a:xfrm flipH="1" flipV="1">
            <a:off x="8143900" y="4891099"/>
            <a:ext cx="4763" cy="2524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3" name="Line 35"/>
          <p:cNvSpPr>
            <a:spLocks noChangeShapeType="1"/>
          </p:cNvSpPr>
          <p:nvPr/>
        </p:nvSpPr>
        <p:spPr bwMode="auto">
          <a:xfrm flipV="1">
            <a:off x="8148663" y="5143512"/>
            <a:ext cx="214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4" name="Line 36"/>
          <p:cNvSpPr>
            <a:spLocks noChangeShapeType="1"/>
          </p:cNvSpPr>
          <p:nvPr/>
        </p:nvSpPr>
        <p:spPr bwMode="auto">
          <a:xfrm flipV="1">
            <a:off x="8143900" y="4995874"/>
            <a:ext cx="152400" cy="147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KPI Framework</a:t>
            </a:r>
            <a:endParaRPr lang="en-US" dirty="0"/>
          </a:p>
        </p:txBody>
      </p:sp>
      <p:sp>
        <p:nvSpPr>
          <p:cNvPr id="91" name="Rectangle 6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Designed for creation, management and storage of server based KPIs</a:t>
            </a:r>
          </a:p>
          <a:p>
            <a:pPr lvl="1"/>
            <a:r>
              <a:rPr lang="en-US" dirty="0" smtClean="0"/>
              <a:t>Centralized access to corporate wide KPIs</a:t>
            </a:r>
          </a:p>
          <a:p>
            <a:pPr lvl="1"/>
            <a:r>
              <a:rPr lang="en-US" dirty="0" smtClean="0"/>
              <a:t>Exposed through the standard XML/A APIs 	supporting easy accessibility for end-users via multiple UIs  </a:t>
            </a:r>
          </a:p>
          <a:p>
            <a:pPr lvl="2"/>
            <a:r>
              <a:rPr lang="en-US" dirty="0" smtClean="0"/>
              <a:t>Performance Point Server 2007</a:t>
            </a:r>
          </a:p>
          <a:p>
            <a:pPr lvl="2"/>
            <a:r>
              <a:rPr lang="en-US" dirty="0" smtClean="0"/>
              <a:t>ProClarity</a:t>
            </a:r>
          </a:p>
          <a:p>
            <a:pPr lvl="2"/>
            <a:r>
              <a:rPr lang="en-US" dirty="0" smtClean="0"/>
              <a:t>Excel 2007 </a:t>
            </a:r>
          </a:p>
          <a:p>
            <a:pPr lvl="2"/>
            <a:r>
              <a:rPr lang="en-US" dirty="0" smtClean="0"/>
              <a:t>SharePoint Server 2007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994525" y="103188"/>
            <a:ext cx="2020888" cy="879475"/>
            <a:chOff x="493955" y="3905173"/>
            <a:chExt cx="2621280" cy="1106994"/>
          </a:xfrm>
        </p:grpSpPr>
        <p:sp>
          <p:nvSpPr>
            <p:cNvPr id="9" name="Oval 8"/>
            <p:cNvSpPr/>
            <p:nvPr/>
          </p:nvSpPr>
          <p:spPr bwMode="auto">
            <a:xfrm>
              <a:off x="493955" y="4270487"/>
              <a:ext cx="2621280" cy="741680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13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  <a:latin typeface="Arial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45037">
              <a:off x="1395111" y="3905173"/>
              <a:ext cx="838369" cy="11001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Data Mining Framework</a:t>
            </a:r>
            <a:endParaRPr lang="en-US" dirty="0"/>
          </a:p>
        </p:txBody>
      </p:sp>
      <p:sp>
        <p:nvSpPr>
          <p:cNvPr id="91" name="Rectangle 6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Predictive Analytics for competitive edge</a:t>
            </a:r>
          </a:p>
          <a:p>
            <a:pPr lvl="1"/>
            <a:r>
              <a:rPr lang="en-US" dirty="0" smtClean="0"/>
              <a:t>Complete Data Mining Framework</a:t>
            </a:r>
          </a:p>
          <a:p>
            <a:pPr lvl="2"/>
            <a:r>
              <a:rPr lang="en-US" dirty="0" smtClean="0"/>
              <a:t>Prediction query builder and model assessment tools </a:t>
            </a:r>
          </a:p>
          <a:p>
            <a:pPr lvl="2"/>
            <a:r>
              <a:rPr lang="en-US" dirty="0" smtClean="0"/>
              <a:t>Extensible .NET programming model and embeddable viewers</a:t>
            </a:r>
          </a:p>
          <a:p>
            <a:pPr lvl="1"/>
            <a:r>
              <a:rPr lang="en-US" dirty="0" smtClean="0"/>
              <a:t>SQL language based APIs</a:t>
            </a:r>
          </a:p>
          <a:p>
            <a:pPr lvl="1"/>
            <a:r>
              <a:rPr lang="en-US" dirty="0" smtClean="0"/>
              <a:t>Integration with DTS (ETL)	</a:t>
            </a:r>
          </a:p>
          <a:p>
            <a:pPr lvl="2"/>
            <a:r>
              <a:rPr lang="en-US" dirty="0" smtClean="0"/>
              <a:t>DTS is the interactive data mining environment</a:t>
            </a:r>
          </a:p>
          <a:p>
            <a:pPr lvl="2"/>
            <a:r>
              <a:rPr lang="en-US" dirty="0" smtClean="0"/>
              <a:t>Use DM prediction as an integral part of the ETL data pipeline transformations</a:t>
            </a:r>
          </a:p>
          <a:p>
            <a:pPr lvl="1"/>
            <a:endParaRPr lang="en-US" dirty="0" smtClean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994525" y="103188"/>
            <a:ext cx="2020888" cy="879475"/>
            <a:chOff x="493955" y="3905173"/>
            <a:chExt cx="2621280" cy="1106994"/>
          </a:xfrm>
        </p:grpSpPr>
        <p:sp>
          <p:nvSpPr>
            <p:cNvPr id="30" name="Oval 29"/>
            <p:cNvSpPr/>
            <p:nvPr/>
          </p:nvSpPr>
          <p:spPr bwMode="auto">
            <a:xfrm>
              <a:off x="493955" y="4270487"/>
              <a:ext cx="2621280" cy="741680"/>
            </a:xfrm>
            <a:prstGeom prst="ellipse">
              <a:avLst/>
            </a:prstGeom>
            <a:solidFill>
              <a:schemeClr val="bg1">
                <a:lumMod val="20000"/>
                <a:lumOff val="80000"/>
                <a:alpha val="13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  <a:latin typeface="Arial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45037">
              <a:off x="1395111" y="3905173"/>
              <a:ext cx="838369" cy="11001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Pervasive Business Insight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059238" y="1568450"/>
            <a:ext cx="4851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Optimized Office Interoperability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Powerful analysis in Excel 2007 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Advanced visualization in ProClarity 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Collaboration through SharePoint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Performance management </a:t>
            </a:r>
          </a:p>
          <a:p>
            <a:pPr marL="234950" lvl="1"/>
            <a:r>
              <a:rPr lang="en-US" sz="1600" dirty="0">
                <a:solidFill>
                  <a:schemeClr val="bg1"/>
                </a:solidFill>
              </a:rPr>
              <a:t>through </a:t>
            </a:r>
            <a:r>
              <a:rPr lang="en-US" sz="1600" dirty="0" err="1">
                <a:solidFill>
                  <a:schemeClr val="bg1"/>
                </a:solidFill>
              </a:rPr>
              <a:t>PerformancePoint</a:t>
            </a:r>
            <a:r>
              <a:rPr lang="en-US" sz="1600" dirty="0">
                <a:solidFill>
                  <a:schemeClr val="bg1"/>
                </a:solidFill>
              </a:rPr>
              <a:t> Server</a:t>
            </a:r>
          </a:p>
          <a:p>
            <a:pPr marL="234950" lvl="1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Rich Partner Ecosystem Extensibility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Vertically specialized solutions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Packaged applications 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API support from all major BI vendors</a:t>
            </a:r>
          </a:p>
          <a:p>
            <a:pPr marL="234950" lvl="1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Open, embeddable architecture 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Open </a:t>
            </a:r>
            <a:r>
              <a:rPr lang="en-US" sz="1600" dirty="0" smtClean="0">
                <a:solidFill>
                  <a:schemeClr val="bg1"/>
                </a:solidFill>
              </a:rPr>
              <a:t>API  </a:t>
            </a:r>
            <a:endParaRPr lang="en-US" sz="1600" dirty="0">
              <a:solidFill>
                <a:schemeClr val="bg1"/>
              </a:solidFill>
            </a:endParaRP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XML/A based protocols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Native web service functionality </a:t>
            </a:r>
          </a:p>
          <a:p>
            <a:pPr marL="234950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Close loop analysis 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55650" y="5049838"/>
            <a:ext cx="3074988" cy="1200150"/>
            <a:chOff x="6394450" y="4884738"/>
            <a:chExt cx="2620963" cy="1039812"/>
          </a:xfrm>
        </p:grpSpPr>
        <p:sp>
          <p:nvSpPr>
            <p:cNvPr id="22543" name="Oval 1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6394450" y="4884738"/>
              <a:ext cx="2620963" cy="1039812"/>
              <a:chOff x="457200" y="5430835"/>
              <a:chExt cx="2621280" cy="1041085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457200" y="5730240"/>
                <a:ext cx="2621280" cy="74168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5" name="Group 82"/>
              <p:cNvGrpSpPr>
                <a:grpSpLocks/>
              </p:cNvGrpSpPr>
              <p:nvPr/>
            </p:nvGrpSpPr>
            <p:grpSpPr bwMode="auto">
              <a:xfrm>
                <a:off x="1138240" y="5430837"/>
                <a:ext cx="1255712" cy="827088"/>
                <a:chOff x="6991852" y="5029200"/>
                <a:chExt cx="1579544" cy="1055904"/>
              </a:xfrm>
            </p:grpSpPr>
            <p:pic>
              <p:nvPicPr>
                <p:cNvPr id="22547" name="Rectangle 2253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91852" y="5029200"/>
                  <a:ext cx="932948" cy="751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48" name="Rectangle 2253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266838" y="5127812"/>
                  <a:ext cx="999758" cy="804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49" name="Rectangle 2253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571639" y="5280213"/>
                  <a:ext cx="999757" cy="804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04838" y="1354138"/>
            <a:ext cx="3159125" cy="3543300"/>
            <a:chOff x="3612" y="2498"/>
            <a:chExt cx="1843" cy="1941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612" y="2498"/>
              <a:ext cx="1843" cy="1941"/>
              <a:chOff x="3626" y="2560"/>
              <a:chExt cx="1790" cy="1987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18" y="2560"/>
                <a:ext cx="1698" cy="1498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26" y="3750"/>
                <a:ext cx="832" cy="797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</p:grpSp>
        <p:pic>
          <p:nvPicPr>
            <p:cNvPr id="22540" name="Picture 9" descr="clear shadow ed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 flipH="1">
              <a:off x="3072" y="3134"/>
              <a:ext cx="129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 bwMode="auto">
          <a:xfrm>
            <a:off x="849313" y="1362075"/>
            <a:ext cx="2611437" cy="2600325"/>
          </a:xfrm>
          <a:prstGeom prst="rect">
            <a:avLst/>
          </a:prstGeom>
          <a:solidFill>
            <a:schemeClr val="bg1">
              <a:lumMod val="20000"/>
              <a:lumOff val="80000"/>
              <a:alpha val="2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617538" y="3495675"/>
            <a:ext cx="1270000" cy="1320800"/>
          </a:xfrm>
          <a:prstGeom prst="rect">
            <a:avLst/>
          </a:prstGeom>
          <a:solidFill>
            <a:schemeClr val="bg1">
              <a:lumMod val="20000"/>
              <a:lumOff val="80000"/>
              <a:alpha val="2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60875" y="1774825"/>
            <a:ext cx="4683125" cy="47672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</a:pPr>
            <a:r>
              <a:rPr lang="en-US" sz="2400" dirty="0">
                <a:solidFill>
                  <a:schemeClr val="bg1"/>
                </a:solidFill>
              </a:rPr>
              <a:t>Rich Excel 2007 Integration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" y="2011680"/>
            <a:ext cx="4049077" cy="3393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60875" y="2232025"/>
            <a:ext cx="4683125" cy="3681413"/>
          </a:xfrm>
          <a:prstGeom prst="rect">
            <a:avLst/>
          </a:prstGeom>
        </p:spPr>
        <p:txBody>
          <a:bodyPr/>
          <a:lstStyle/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Great cross product investments optimizing Excel 2007 as analytical client for Analysis Services</a:t>
            </a:r>
          </a:p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Enhancements around local cubes </a:t>
            </a:r>
          </a:p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Improvements of custom grouping </a:t>
            </a:r>
          </a:p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Significant performance and functionality investments  </a:t>
            </a:r>
          </a:p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New Microsoft SQL Server 2005 Data Mining Add-Ins for Office 2007</a:t>
            </a:r>
          </a:p>
          <a:p>
            <a:pPr marL="1028700" lvl="1" indent="-571500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346075" indent="-346075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85000"/>
              <a:buFont typeface="Arial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Office 2007 Integration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38975" y="104775"/>
            <a:ext cx="2000250" cy="938213"/>
            <a:chOff x="6434416" y="4884749"/>
            <a:chExt cx="2510294" cy="1070278"/>
          </a:xfrm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434416" y="4884751"/>
              <a:ext cx="2483466" cy="1070276"/>
              <a:chOff x="497170" y="5430842"/>
              <a:chExt cx="2483766" cy="1071585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497170" y="5760747"/>
                <a:ext cx="2483766" cy="74168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chemeClr val="bg1"/>
                  </a:solidFill>
                  <a:latin typeface="Arial"/>
                </a:endParaRPr>
              </a:p>
            </p:txBody>
          </p:sp>
          <p:grpSp>
            <p:nvGrpSpPr>
              <p:cNvPr id="6" name="Group 82"/>
              <p:cNvGrpSpPr>
                <a:grpSpLocks/>
              </p:cNvGrpSpPr>
              <p:nvPr/>
            </p:nvGrpSpPr>
            <p:grpSpPr bwMode="auto">
              <a:xfrm>
                <a:off x="1138242" y="5430842"/>
                <a:ext cx="1255708" cy="827089"/>
                <a:chOff x="6991852" y="5029200"/>
                <a:chExt cx="1579539" cy="1055905"/>
              </a:xfrm>
            </p:grpSpPr>
            <p:pic>
              <p:nvPicPr>
                <p:cNvPr id="23568" name="Rectangle 2253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991852" y="5029200"/>
                  <a:ext cx="932948" cy="751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9" name="Rectangle 2253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266838" y="5127812"/>
                  <a:ext cx="999758" cy="804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70" name="Rectangle 2253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571635" y="5280214"/>
                  <a:ext cx="999756" cy="804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6340475" y="3203575"/>
            <a:ext cx="2825750" cy="1814513"/>
            <a:chOff x="6432163" y="3939700"/>
            <a:chExt cx="3171190" cy="2512772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32163" y="3959565"/>
              <a:ext cx="3171190" cy="249290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37" name="Rectangle 36"/>
            <p:cNvSpPr/>
            <p:nvPr/>
          </p:nvSpPr>
          <p:spPr bwMode="auto">
            <a:xfrm>
              <a:off x="6651296" y="3939700"/>
              <a:ext cx="2650972" cy="2488589"/>
            </a:xfrm>
            <a:prstGeom prst="rect">
              <a:avLst/>
            </a:prstGeom>
            <a:solidFill>
              <a:schemeClr val="bg1">
                <a:lumMod val="20000"/>
                <a:lumOff val="80000"/>
                <a:alpha val="23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Integration</a:t>
            </a:r>
            <a:endParaRPr lang="en-US" dirty="0"/>
          </a:p>
        </p:txBody>
      </p:sp>
      <p:sp>
        <p:nvSpPr>
          <p:cNvPr id="20" name="Rectangle 60"/>
          <p:cNvSpPr txBox="1">
            <a:spLocks noChangeArrowheads="1"/>
          </p:cNvSpPr>
          <p:nvPr/>
        </p:nvSpPr>
        <p:spPr bwMode="auto">
          <a:xfrm>
            <a:off x="477838" y="1895475"/>
            <a:ext cx="8231187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3225" lvl="1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Tight interoperability with every end user tool and application from Microsoft Office offering a complete, end-to-end Microsoft BI Solution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711825" y="4178300"/>
            <a:ext cx="2447925" cy="1625600"/>
            <a:chOff x="3194" y="2736"/>
            <a:chExt cx="2168" cy="1458"/>
          </a:xfrm>
        </p:grpSpPr>
        <p:pic>
          <p:nvPicPr>
            <p:cNvPr id="28" name="Rectangle 12195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4" y="2773"/>
              <a:ext cx="2168" cy="142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5618" name="Rectangle 121959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4" y="2736"/>
              <a:ext cx="829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Rectangle 60"/>
          <p:cNvSpPr txBox="1">
            <a:spLocks noChangeArrowheads="1"/>
          </p:cNvSpPr>
          <p:nvPr/>
        </p:nvSpPr>
        <p:spPr bwMode="auto">
          <a:xfrm>
            <a:off x="458788" y="2755900"/>
            <a:ext cx="5930900" cy="282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3225" lvl="1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</a:pPr>
            <a:endParaRPr lang="en-US" sz="2400" dirty="0">
              <a:solidFill>
                <a:srgbClr val="E6E2CC"/>
              </a:solidFill>
            </a:endParaRPr>
          </a:p>
          <a:p>
            <a:pPr marL="860425" lvl="2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Powerful analysis in Excel 2007 </a:t>
            </a:r>
          </a:p>
          <a:p>
            <a:pPr marL="860425" lvl="2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Advanced visualization in ProClarity </a:t>
            </a:r>
          </a:p>
          <a:p>
            <a:pPr marL="860425" lvl="2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Collaboration through SharePoint Server 2007</a:t>
            </a:r>
          </a:p>
          <a:p>
            <a:pPr marL="860425" lvl="2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Performance management  through Performance-</a:t>
            </a:r>
          </a:p>
          <a:p>
            <a:pPr marL="860425" lvl="2" indent="-403225" defTabSz="-13873163" eaLnBrk="0" hangingPunct="0">
              <a:lnSpc>
                <a:spcPct val="90000"/>
              </a:lnSpc>
              <a:spcBef>
                <a:spcPct val="30000"/>
              </a:spcBef>
              <a:buClr>
                <a:srgbClr val="E6E2CC"/>
              </a:buClr>
              <a:buSzPct val="95000"/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Point Server 2007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6302" y="5182641"/>
            <a:ext cx="2032003" cy="130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038975" y="104775"/>
            <a:ext cx="2000250" cy="938213"/>
            <a:chOff x="6434416" y="4884749"/>
            <a:chExt cx="2510294" cy="1070278"/>
          </a:xfrm>
        </p:grpSpPr>
        <p:sp>
          <p:nvSpPr>
            <p:cNvPr id="25610" name="Oval 1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6434416" y="4884753"/>
              <a:ext cx="2483466" cy="1070274"/>
              <a:chOff x="497170" y="5430844"/>
              <a:chExt cx="2483766" cy="1071583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497170" y="5760747"/>
                <a:ext cx="2483766" cy="74168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7" name="Group 82"/>
              <p:cNvGrpSpPr>
                <a:grpSpLocks/>
              </p:cNvGrpSpPr>
              <p:nvPr/>
            </p:nvGrpSpPr>
            <p:grpSpPr bwMode="auto">
              <a:xfrm>
                <a:off x="1138242" y="5430844"/>
                <a:ext cx="1255708" cy="827089"/>
                <a:chOff x="6991852" y="5029200"/>
                <a:chExt cx="1579539" cy="1055905"/>
              </a:xfrm>
            </p:grpSpPr>
            <p:pic>
              <p:nvPicPr>
                <p:cNvPr id="25614" name="Rectangle 2253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991852" y="5029200"/>
                  <a:ext cx="932948" cy="751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5" name="Rectangle 2253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266838" y="5127812"/>
                  <a:ext cx="999758" cy="804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6" name="Rectangle 2253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571635" y="5280214"/>
                  <a:ext cx="999756" cy="804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700475"/>
            <a:ext cx="3535680" cy="3610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057650" y="1558925"/>
            <a:ext cx="4502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Enable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easy to use predictive analysis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every desktop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every information worker</a:t>
            </a:r>
          </a:p>
          <a:p>
            <a:pPr marL="231775" lvl="1"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1775"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Through three powerful add-Ins</a:t>
            </a:r>
          </a:p>
          <a:p>
            <a:pPr marL="231775" lvl="1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Analysis Tools for Excel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Mining Client for Excel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Mining Templates for Visio</a:t>
            </a:r>
          </a:p>
          <a:p>
            <a:pPr marL="231775" lvl="1"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1775"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Available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 free download </a:t>
            </a:r>
          </a:p>
          <a:p>
            <a:pPr marL="231775" lvl="1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Part of SQL Server 2005 Analysis Services SP2 (Feature Pack)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5846" name="Picture 6" descr="headlin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">
            <a:off x="1706563" y="4994296"/>
            <a:ext cx="7473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3"/>
          <p:cNvSpPr txBox="1">
            <a:spLocks noChangeArrowheads="1"/>
          </p:cNvSpPr>
          <p:nvPr/>
        </p:nvSpPr>
        <p:spPr bwMode="auto">
          <a:xfrm>
            <a:off x="2082800" y="5572140"/>
            <a:ext cx="683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374685"/>
                </a:solidFill>
              </a:rPr>
              <a:t>“What Microsoft has done is to make data mining available on the desktop to everyone” </a:t>
            </a:r>
            <a:r>
              <a:rPr lang="en-US" sz="1600" b="0" dirty="0">
                <a:solidFill>
                  <a:srgbClr val="374685"/>
                </a:solidFill>
              </a:rPr>
              <a:t>(David Norris, Associate Analyst, Bloor Research).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mtClean="0"/>
              <a:t>Data Mining Add-Ins for Office 2007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SQL Server Analysis Services?</a:t>
            </a:r>
          </a:p>
          <a:p>
            <a:endParaRPr lang="en-AU" dirty="0" smtClean="0"/>
          </a:p>
          <a:p>
            <a:r>
              <a:rPr lang="en-AU" dirty="0" smtClean="0"/>
              <a:t>Developing SSAS models – best practice</a:t>
            </a:r>
          </a:p>
          <a:p>
            <a:endParaRPr lang="en-AU" dirty="0" smtClean="0"/>
          </a:p>
          <a:p>
            <a:r>
              <a:rPr lang="en-AU" dirty="0" smtClean="0"/>
              <a:t>The end-user experience of SSAS</a:t>
            </a:r>
          </a:p>
          <a:p>
            <a:endParaRPr lang="en-AU" dirty="0" smtClean="0"/>
          </a:p>
          <a:p>
            <a:r>
              <a:rPr lang="en-AU" dirty="0" smtClean="0"/>
              <a:t>The future – SSAS 2008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Open Embeddable Architecture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Open API for greater programmability </a:t>
            </a:r>
          </a:p>
          <a:p>
            <a:pPr lvl="1"/>
            <a:r>
              <a:rPr lang="en-US" dirty="0" smtClean="0"/>
              <a:t>XML/A based protocols</a:t>
            </a:r>
          </a:p>
          <a:p>
            <a:pPr lvl="1"/>
            <a:r>
              <a:rPr lang="en-US" dirty="0" smtClean="0"/>
              <a:t>Native web services functionality</a:t>
            </a:r>
          </a:p>
          <a:p>
            <a:pPr lvl="2"/>
            <a:r>
              <a:rPr lang="en-US" dirty="0" smtClean="0"/>
              <a:t>Every UDM as a Web Service </a:t>
            </a:r>
          </a:p>
          <a:p>
            <a:pPr lvl="1"/>
            <a:r>
              <a:rPr lang="en-US" dirty="0" smtClean="0"/>
              <a:t>Server Actions for close loop analysis</a:t>
            </a:r>
          </a:p>
          <a:p>
            <a:pPr lvl="2"/>
            <a:r>
              <a:rPr lang="en-US" dirty="0" smtClean="0"/>
              <a:t>Server-based commands available for end user execution through client applications </a:t>
            </a:r>
          </a:p>
          <a:p>
            <a:pPr lvl="2"/>
            <a:r>
              <a:rPr lang="en-US" dirty="0" smtClean="0"/>
              <a:t>Available as URL, Reporting and Drill-through Actions</a:t>
            </a:r>
            <a:endParaRPr lang="en-AU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027863" y="104775"/>
            <a:ext cx="1998662" cy="938213"/>
            <a:chOff x="6434416" y="4884749"/>
            <a:chExt cx="2510294" cy="1070278"/>
          </a:xfrm>
        </p:grpSpPr>
        <p:sp>
          <p:nvSpPr>
            <p:cNvPr id="27668" name="Oval 1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6434416" y="4884755"/>
              <a:ext cx="2483466" cy="1070272"/>
              <a:chOff x="497170" y="5430846"/>
              <a:chExt cx="2483766" cy="1071581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497170" y="5760747"/>
                <a:ext cx="2483766" cy="74168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5" name="Group 82"/>
              <p:cNvGrpSpPr>
                <a:grpSpLocks/>
              </p:cNvGrpSpPr>
              <p:nvPr/>
            </p:nvGrpSpPr>
            <p:grpSpPr bwMode="auto">
              <a:xfrm>
                <a:off x="1138242" y="5430846"/>
                <a:ext cx="1255708" cy="827089"/>
                <a:chOff x="6991852" y="5029200"/>
                <a:chExt cx="1579539" cy="1055905"/>
              </a:xfrm>
            </p:grpSpPr>
            <p:pic>
              <p:nvPicPr>
                <p:cNvPr id="27672" name="Rectangle 2253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91852" y="5029200"/>
                  <a:ext cx="932948" cy="751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73" name="Rectangle 2253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266838" y="5127812"/>
                  <a:ext cx="999758" cy="804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74" name="Rectangle 2253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571635" y="5280214"/>
                  <a:ext cx="999756" cy="804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 Ecosystem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Rich partner ecosystem extending the platform</a:t>
            </a:r>
          </a:p>
          <a:p>
            <a:pPr lvl="2"/>
            <a:r>
              <a:rPr lang="en-US" dirty="0" smtClean="0"/>
              <a:t>Developing of vertically specialized solutions</a:t>
            </a:r>
          </a:p>
          <a:p>
            <a:pPr lvl="2"/>
            <a:r>
              <a:rPr lang="en-US" dirty="0" smtClean="0"/>
              <a:t>Offering packaged BI applications</a:t>
            </a:r>
          </a:p>
          <a:p>
            <a:pPr lvl="2"/>
            <a:r>
              <a:rPr lang="en-US" dirty="0" smtClean="0"/>
              <a:t>Embedding analytical capabilities into business applications    </a:t>
            </a:r>
          </a:p>
          <a:p>
            <a:pPr lvl="1"/>
            <a:r>
              <a:rPr lang="en-US" dirty="0" smtClean="0"/>
              <a:t>Analysis Services API support from all major BI vendors</a:t>
            </a:r>
          </a:p>
          <a:p>
            <a:endParaRPr lang="en-AU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5720" y="4714884"/>
            <a:ext cx="8572560" cy="1428760"/>
            <a:chOff x="3929058" y="7643842"/>
            <a:chExt cx="8572560" cy="142876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929058" y="7643842"/>
              <a:ext cx="8572560" cy="1428760"/>
            </a:xfrm>
            <a:prstGeom prst="rect">
              <a:avLst/>
            </a:prstGeom>
            <a:solidFill>
              <a:srgbClr val="415299">
                <a:alpha val="4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en-US">
                <a:latin typeface="Segoe" pitchFamily="34" charset="0"/>
              </a:endParaRPr>
            </a:p>
          </p:txBody>
        </p:sp>
        <p:pic>
          <p:nvPicPr>
            <p:cNvPr id="26631" name="Picture 1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7010" y="8472519"/>
              <a:ext cx="133191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129" descr="Cogn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5710" y="8051832"/>
              <a:ext cx="1004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86910" y="7935944"/>
              <a:ext cx="1074737" cy="387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634" name="Picture 134" descr="GEA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39222" y="8469344"/>
              <a:ext cx="9318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135" descr="MI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13997" y="8355044"/>
              <a:ext cx="9271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3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15272" y="7929594"/>
              <a:ext cx="708025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40" descr="Panoram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29485" y="8586819"/>
              <a:ext cx="11557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027863" y="104775"/>
            <a:ext cx="1998662" cy="938213"/>
            <a:chOff x="6434416" y="4884749"/>
            <a:chExt cx="2510294" cy="1070278"/>
          </a:xfrm>
        </p:grpSpPr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6434416" y="4884753"/>
              <a:ext cx="2483466" cy="1070274"/>
              <a:chOff x="497170" y="5430844"/>
              <a:chExt cx="2483766" cy="1071583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497170" y="5760747"/>
                <a:ext cx="2483766" cy="74168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5" name="Group 82"/>
              <p:cNvGrpSpPr>
                <a:grpSpLocks/>
              </p:cNvGrpSpPr>
              <p:nvPr/>
            </p:nvGrpSpPr>
            <p:grpSpPr bwMode="auto">
              <a:xfrm>
                <a:off x="1138242" y="5430844"/>
                <a:ext cx="1255708" cy="827089"/>
                <a:chOff x="6991852" y="5029200"/>
                <a:chExt cx="1579539" cy="1055905"/>
              </a:xfrm>
            </p:grpSpPr>
            <p:pic>
              <p:nvPicPr>
                <p:cNvPr id="26644" name="Rectangle 22532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991852" y="5029200"/>
                  <a:ext cx="932948" cy="751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45" name="Rectangle 22532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7266838" y="5127812"/>
                  <a:ext cx="999758" cy="804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46" name="Rectangle 22532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7571635" y="5280214"/>
                  <a:ext cx="999756" cy="804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What is SQL Server Analysis Services?</a:t>
            </a:r>
          </a:p>
          <a:p>
            <a:endParaRPr lang="en-AU" dirty="0" smtClean="0"/>
          </a:p>
          <a:p>
            <a:r>
              <a:rPr lang="en-AU" dirty="0" smtClean="0"/>
              <a:t>Developing SSAS models – best practice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The end-user experience of SSAS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The future – SSAS 2008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Creating an Analysis Services Cube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625" y="228600"/>
            <a:ext cx="352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code:  BINIL302-R1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using the .NET data providers</a:t>
            </a:r>
          </a:p>
          <a:p>
            <a:endParaRPr lang="en-US" dirty="0" smtClean="0"/>
          </a:p>
          <a:p>
            <a:r>
              <a:rPr lang="en-US" dirty="0" smtClean="0"/>
              <a:t>Define dimension and fact table relationships in the data warehouse</a:t>
            </a:r>
          </a:p>
          <a:p>
            <a:endParaRPr lang="en-US" dirty="0" smtClean="0"/>
          </a:p>
          <a:p>
            <a:r>
              <a:rPr lang="en-US" dirty="0" smtClean="0"/>
              <a:t>Avoid unrelated measure groups in the same cube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Providers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SQL Native Client (SNAC)</a:t>
            </a:r>
          </a:p>
          <a:p>
            <a:pPr lvl="2"/>
            <a:r>
              <a:rPr lang="en-US" dirty="0" smtClean="0"/>
              <a:t>This is the fastest provider and the preferred provider when building a cube off of SQL Server data.</a:t>
            </a:r>
          </a:p>
          <a:p>
            <a:pPr lvl="1"/>
            <a:r>
              <a:rPr lang="en-US" dirty="0" smtClean="0"/>
              <a:t>Native OLE DB\Microsoft OLE DB provider for SQL Server</a:t>
            </a:r>
          </a:p>
          <a:p>
            <a:pPr lvl="2"/>
            <a:r>
              <a:rPr lang="en-US" dirty="0" smtClean="0"/>
              <a:t>This is slower in performance than the native client. Good for AS2000 implementations.</a:t>
            </a:r>
          </a:p>
          <a:p>
            <a:pPr lvl="1"/>
            <a:r>
              <a:rPr lang="en-US" dirty="0" smtClean="0"/>
              <a:t>.NET Providers\SQL Client Data Provider</a:t>
            </a:r>
          </a:p>
          <a:p>
            <a:pPr lvl="2"/>
            <a:r>
              <a:rPr lang="en-US" dirty="0" smtClean="0"/>
              <a:t>This is the slowest provider and is optimized for loading small data sets from SQL Server into a .NET application. This is also the default after a migration of Analysis Services cubes.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Best Practices:  Data Provider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multiple data sources </a:t>
            </a:r>
          </a:p>
          <a:p>
            <a:pPr lvl="1"/>
            <a:r>
              <a:rPr lang="en-US" smtClean="0"/>
              <a:t>The SQL created uses the non pass through query OPENQUERY function to access the other data source. This is slow.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It is better to use linked servers behind the scenes for optimal performance.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Tables -&gt; Dimensions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and Foreign Keys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If your underlying data source has primary key and foreign key definitions, your DSV will pick them up and leverage them as a starting point.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your underlying data has no keys you will need to define the relationships manually.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Measure Groups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cube with many “unrelated” measure groups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problem is user context</a:t>
            </a:r>
          </a:p>
          <a:p>
            <a:pPr lvl="1"/>
            <a:r>
              <a:rPr lang="en-US" dirty="0" smtClean="0"/>
              <a:t>Create Perspectives to simplify the user experience</a:t>
            </a:r>
          </a:p>
          <a:p>
            <a:pPr lvl="1"/>
            <a:r>
              <a:rPr lang="en-US" dirty="0" smtClean="0"/>
              <a:t>Perspectives show up to the end user as separate cubes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Attributes and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the tempting desire to include too many attributes</a:t>
            </a:r>
          </a:p>
          <a:p>
            <a:endParaRPr lang="en-US" dirty="0" smtClean="0"/>
          </a:p>
          <a:p>
            <a:r>
              <a:rPr lang="en-US" dirty="0" smtClean="0"/>
              <a:t>Create attribute relationships (Strong Hierarchies) whenever they exist in the data, and don’t if they don’t</a:t>
            </a:r>
          </a:p>
          <a:p>
            <a:endParaRPr lang="en-US" dirty="0" smtClean="0"/>
          </a:p>
          <a:p>
            <a:r>
              <a:rPr lang="en-US" dirty="0" smtClean="0"/>
              <a:t>Use numeric key columns that uniquely define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SQL Server Analysis Services?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Developing SSAS models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The end-user experience of SSAS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The future – SSAS 2008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Attribute Relationships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One-to-many relationships between attributes</a:t>
            </a:r>
          </a:p>
          <a:p>
            <a:pPr lvl="1"/>
            <a:r>
              <a:rPr lang="en-US" dirty="0" smtClean="0"/>
              <a:t>City </a:t>
            </a:r>
            <a:r>
              <a:rPr lang="en-US" dirty="0" smtClean="0">
                <a:sym typeface="Wingdings" pitchFamily="2" charset="2"/>
              </a:rPr>
              <a:t> State  Country</a:t>
            </a:r>
          </a:p>
          <a:p>
            <a:endParaRPr lang="en-US" dirty="0" smtClean="0"/>
          </a:p>
          <a:p>
            <a:r>
              <a:rPr lang="en-US" dirty="0" smtClean="0"/>
              <a:t>Rigid v/s flexible relationships (default is flexible)</a:t>
            </a:r>
          </a:p>
          <a:p>
            <a:pPr lvl="1"/>
            <a:r>
              <a:rPr lang="en-US" dirty="0" smtClean="0"/>
              <a:t>Day -&gt; Month</a:t>
            </a:r>
          </a:p>
          <a:p>
            <a:pPr lvl="1"/>
            <a:r>
              <a:rPr lang="en-US" dirty="0" smtClean="0"/>
              <a:t>Account -&gt; Territory</a:t>
            </a:r>
          </a:p>
          <a:p>
            <a:endParaRPr lang="en-US" dirty="0" smtClean="0"/>
          </a:p>
          <a:p>
            <a:r>
              <a:rPr lang="en-US" dirty="0" smtClean="0"/>
              <a:t>All attributes directly/indirectly related to key attribute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Hierarchies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Hierarchies</a:t>
            </a:r>
          </a:p>
          <a:p>
            <a:pPr lvl="1"/>
            <a:r>
              <a:rPr lang="en-US" dirty="0" smtClean="0"/>
              <a:t>Roll up to 1-and-only-1 parent</a:t>
            </a:r>
          </a:p>
          <a:p>
            <a:pPr lvl="1"/>
            <a:r>
              <a:rPr lang="en-US" dirty="0" smtClean="0"/>
              <a:t>Materialized on disk during processing</a:t>
            </a:r>
          </a:p>
          <a:p>
            <a:pPr lvl="1"/>
            <a:r>
              <a:rPr lang="en-US" dirty="0" smtClean="0"/>
              <a:t>Weak hierarchies are built on the fly during queries (and cached in memory)</a:t>
            </a:r>
          </a:p>
          <a:p>
            <a:r>
              <a:rPr lang="en-US" dirty="0" smtClean="0"/>
              <a:t>Create strong hierarchies whenever possible</a:t>
            </a:r>
          </a:p>
          <a:p>
            <a:pPr lvl="1"/>
            <a:r>
              <a:rPr lang="en-US" dirty="0" smtClean="0"/>
              <a:t>Using attribute relationships, with unique keys for each member</a:t>
            </a:r>
          </a:p>
          <a:p>
            <a:pPr lvl="1"/>
            <a:r>
              <a:rPr lang="en-US" dirty="0" smtClean="0"/>
              <a:t>Not always appropriate (e.g. Age-Gender)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Members &amp; KPIs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calculations as far back in the Analytic Data Lifecycle as possible</a:t>
            </a:r>
          </a:p>
          <a:p>
            <a:endParaRPr lang="en-US" dirty="0" smtClean="0"/>
          </a:p>
          <a:p>
            <a:r>
              <a:rPr lang="en-US" dirty="0" smtClean="0"/>
              <a:t>Avoid KPI trends based solely on the prior period</a:t>
            </a:r>
          </a:p>
          <a:p>
            <a:endParaRPr lang="en-US" dirty="0" smtClean="0"/>
          </a:p>
          <a:p>
            <a:r>
              <a:rPr lang="en-US" dirty="0" smtClean="0"/>
              <a:t>Less is more when presenting KPIs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Calculations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SSAS calculated members resolve on the fly during query time</a:t>
            </a:r>
          </a:p>
          <a:p>
            <a:pPr lvl="1"/>
            <a:r>
              <a:rPr lang="en-US" dirty="0" smtClean="0"/>
              <a:t>Create and store calculations as far back in the data lifecycle as possible</a:t>
            </a:r>
          </a:p>
          <a:p>
            <a:pPr lvl="2"/>
            <a:r>
              <a:rPr lang="en-US" dirty="0" smtClean="0"/>
              <a:t>Add a column to Fact Tables during ETL process</a:t>
            </a:r>
          </a:p>
          <a:p>
            <a:pPr lvl="2"/>
            <a:r>
              <a:rPr lang="en-US" dirty="0" smtClean="0"/>
              <a:t>Add a Named Calculation on a Fact Table in DSV</a:t>
            </a:r>
          </a:p>
          <a:p>
            <a:pPr lvl="2"/>
            <a:r>
              <a:rPr lang="en-US" dirty="0" smtClean="0"/>
              <a:t>Use Measure Expression property on Measure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Some calculations (i.e. Ratios) must resolve at query execution time to get a proper roll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Best Practices:  KPIs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Trends based solely on Prior Period can be misleading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May need to base the Trend on a prior date range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Instead of trending this Month versus Last Month, consider using this Month versus Year to Date Average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Best Practices:  KPIs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caution when displaying KPI views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2438400"/>
            <a:ext cx="213360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1238" lvl="2" indent="-396875">
              <a:lnSpc>
                <a:spcPct val="90000"/>
              </a:lnSpc>
              <a:spcBef>
                <a:spcPct val="20000"/>
              </a:spcBef>
            </a:pPr>
            <a:r>
              <a:rPr lang="en-US" sz="4800" dirty="0" smtClean="0"/>
              <a:t>VS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8991600" cy="284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981200"/>
            <a:ext cx="25682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What is SQL Server Analysis Services?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Developing SSAS models – best practice</a:t>
            </a:r>
          </a:p>
          <a:p>
            <a:endParaRPr lang="en-AU" dirty="0" smtClean="0"/>
          </a:p>
          <a:p>
            <a:r>
              <a:rPr lang="en-AU" dirty="0" smtClean="0"/>
              <a:t>The end-user experience of SSAS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The future – SSAS 2008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What is SQL Server Analysis Services?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Developing SSAS models – best practice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The end-user experience of SSAS</a:t>
            </a:r>
          </a:p>
          <a:p>
            <a:endParaRPr lang="en-AU" dirty="0" smtClean="0"/>
          </a:p>
          <a:p>
            <a:r>
              <a:rPr lang="en-AU" dirty="0" smtClean="0"/>
              <a:t>The future – SSAS 2008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Development Experience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AMO Warnings</a:t>
            </a:r>
          </a:p>
          <a:p>
            <a:pPr lvl="1"/>
            <a:r>
              <a:rPr lang="en-US" dirty="0" smtClean="0"/>
              <a:t>40+ real-time best practices</a:t>
            </a:r>
          </a:p>
          <a:p>
            <a:pPr lvl="1"/>
            <a:r>
              <a:rPr lang="en-US" dirty="0" smtClean="0"/>
              <a:t>Hints, not pop-ups</a:t>
            </a:r>
          </a:p>
          <a:p>
            <a:pPr lvl="1"/>
            <a:r>
              <a:rPr lang="en-US" dirty="0" smtClean="0"/>
              <a:t>Dismissible: </a:t>
            </a:r>
          </a:p>
          <a:p>
            <a:pPr lvl="2"/>
            <a:r>
              <a:rPr lang="en-US" dirty="0" smtClean="0"/>
              <a:t>By instance or globally</a:t>
            </a:r>
          </a:p>
          <a:p>
            <a:pPr lvl="2"/>
            <a:r>
              <a:rPr lang="en-US" dirty="0" smtClean="0"/>
              <a:t>Can specify comment in each case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3247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Dimension Design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 Relationship Designer</a:t>
            </a:r>
          </a:p>
          <a:p>
            <a:r>
              <a:rPr lang="en-US" dirty="0" smtClean="0"/>
              <a:t>Dimension Wizard</a:t>
            </a:r>
          </a:p>
          <a:p>
            <a:pPr lvl="1"/>
            <a:r>
              <a:rPr lang="en-US" sz="2000" dirty="0" smtClean="0"/>
              <a:t>Automatically create p-c attributes</a:t>
            </a:r>
          </a:p>
          <a:p>
            <a:pPr lvl="1"/>
            <a:r>
              <a:rPr lang="en-US" sz="2000" dirty="0" smtClean="0"/>
              <a:t>Enable classifying member properties</a:t>
            </a:r>
          </a:p>
          <a:p>
            <a:pPr lvl="1"/>
            <a:r>
              <a:rPr lang="en-US" sz="2000" dirty="0" smtClean="0"/>
              <a:t>Safer error configuration settings</a:t>
            </a:r>
          </a:p>
          <a:p>
            <a:r>
              <a:rPr lang="en-US" dirty="0" smtClean="0"/>
              <a:t>Dimension Editor</a:t>
            </a:r>
          </a:p>
          <a:p>
            <a:pPr lvl="1"/>
            <a:r>
              <a:rPr lang="en-US" sz="2000" dirty="0" smtClean="0"/>
              <a:t>Streamlined interface</a:t>
            </a:r>
          </a:p>
          <a:p>
            <a:pPr lvl="1"/>
            <a:r>
              <a:rPr lang="en-US" sz="2000" dirty="0" smtClean="0"/>
              <a:t>New dialog for specifying key columns</a:t>
            </a:r>
          </a:p>
          <a:p>
            <a:pPr lvl="1"/>
            <a:r>
              <a:rPr lang="en-US" sz="2000" dirty="0" smtClean="0"/>
              <a:t>Property grid support for editing key columns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66" y="4429132"/>
            <a:ext cx="22018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857364"/>
            <a:ext cx="28921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Integrated BI Platform</a:t>
            </a:r>
            <a:endParaRPr lang="en-AU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6102367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Aggregation Design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Wizard</a:t>
            </a:r>
          </a:p>
          <a:p>
            <a:pPr lvl="1"/>
            <a:r>
              <a:rPr lang="en-US" sz="2000" dirty="0" smtClean="0"/>
              <a:t>Initial aggregations</a:t>
            </a:r>
          </a:p>
          <a:p>
            <a:pPr lvl="1"/>
            <a:r>
              <a:rPr lang="en-US" sz="2000" dirty="0" smtClean="0"/>
              <a:t>Usage based aggregations</a:t>
            </a:r>
          </a:p>
          <a:p>
            <a:pPr lvl="1"/>
            <a:r>
              <a:rPr lang="en-US" sz="2000" dirty="0" smtClean="0"/>
              <a:t>Design by Query (New)</a:t>
            </a:r>
          </a:p>
          <a:p>
            <a:pPr lvl="1"/>
            <a:r>
              <a:rPr lang="en-US" sz="2000" dirty="0" smtClean="0"/>
              <a:t>Better inputs into algorithm</a:t>
            </a:r>
          </a:p>
          <a:p>
            <a:r>
              <a:rPr lang="en-US" sz="2400" dirty="0" smtClean="0"/>
              <a:t>Improved Algorithm</a:t>
            </a:r>
          </a:p>
          <a:p>
            <a:pPr lvl="1"/>
            <a:r>
              <a:rPr lang="en-US" sz="2000" dirty="0" smtClean="0"/>
              <a:t>Improved initial aggregations</a:t>
            </a:r>
          </a:p>
          <a:p>
            <a:pPr lvl="1"/>
            <a:r>
              <a:rPr lang="en-US" sz="2000" dirty="0" smtClean="0"/>
              <a:t>Optimized for usage-driven aggregations</a:t>
            </a:r>
          </a:p>
          <a:p>
            <a:pPr lvl="1"/>
            <a:r>
              <a:rPr lang="en-US" sz="2000" dirty="0" smtClean="0"/>
              <a:t>Support for intelligently merging old and new aggregations</a:t>
            </a:r>
          </a:p>
          <a:p>
            <a:r>
              <a:rPr lang="en-US" sz="2400" dirty="0" smtClean="0"/>
              <a:t>Dedicated Designer</a:t>
            </a:r>
          </a:p>
          <a:p>
            <a:pPr lvl="1"/>
            <a:r>
              <a:rPr lang="en-US" sz="2000" dirty="0" smtClean="0"/>
              <a:t>View aggregation designs and aggregations</a:t>
            </a:r>
          </a:p>
          <a:p>
            <a:pPr lvl="1"/>
            <a:r>
              <a:rPr lang="en-US" sz="2000" dirty="0" smtClean="0"/>
              <a:t>Manually edit/create/delete aggregations</a:t>
            </a:r>
          </a:p>
          <a:p>
            <a:pPr lvl="1"/>
            <a:r>
              <a:rPr lang="en-US" sz="2000" dirty="0" smtClean="0"/>
              <a:t>Many built-in validations to assist in creating optimal designs</a:t>
            </a:r>
            <a:endParaRPr lang="en-US" sz="2000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841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Resource Monitoring</a:t>
            </a:r>
            <a:endParaRPr lang="en-AU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Exposing server resource information as cube for you to perform resource analysis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0" y="3276600"/>
            <a:ext cx="2133600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828800" y="3810000"/>
            <a:ext cx="914400" cy="76200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/>
              <a:t>Default Resource cube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743200" y="3505200"/>
            <a:ext cx="2514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0" y="4876800"/>
            <a:ext cx="2133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2"/>
                </a:solidFill>
              </a:rPr>
              <a:t>Resource tables (DMV)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5029200"/>
            <a:ext cx="2514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Ad hoc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Select * from </a:t>
            </a:r>
            <a:r>
              <a:rPr lang="en-US" dirty="0" err="1"/>
              <a:t>Session_Resources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657600" y="5257800"/>
            <a:ext cx="1600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743200" y="4248150"/>
            <a:ext cx="2514600" cy="2476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135188" y="4724400"/>
            <a:ext cx="303212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57400" y="5181600"/>
            <a:ext cx="533400" cy="152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2600" y="5486400"/>
            <a:ext cx="533400" cy="152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8400" y="5486400"/>
            <a:ext cx="533400" cy="152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3200" y="5791200"/>
            <a:ext cx="533400" cy="152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057400" y="5334000"/>
            <a:ext cx="230188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363788" y="5334000"/>
            <a:ext cx="227012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743200" y="5638800"/>
            <a:ext cx="2286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81" name="AutoShape 215"/>
          <p:cNvSpPr>
            <a:spLocks noChangeArrowheads="1"/>
          </p:cNvSpPr>
          <p:nvPr/>
        </p:nvSpPr>
        <p:spPr bwMode="auto">
          <a:xfrm>
            <a:off x="5410200" y="3200400"/>
            <a:ext cx="762000" cy="609600"/>
          </a:xfrm>
          <a:prstGeom prst="flowChartMultidocumen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 b="1"/>
          </a:p>
        </p:txBody>
      </p:sp>
      <p:pic>
        <p:nvPicPr>
          <p:cNvPr id="27682" name="Picture 221" descr="j018807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6159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3" name="TextBox 57"/>
          <p:cNvSpPr txBox="1">
            <a:spLocks noChangeArrowheads="1"/>
          </p:cNvSpPr>
          <p:nvPr/>
        </p:nvSpPr>
        <p:spPr bwMode="auto">
          <a:xfrm>
            <a:off x="6400800" y="31242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egoe"/>
              </a:rPr>
              <a:t>Reports generated in Reporting Services</a:t>
            </a:r>
          </a:p>
        </p:txBody>
      </p:sp>
      <p:sp>
        <p:nvSpPr>
          <p:cNvPr id="27684" name="TextBox 58"/>
          <p:cNvSpPr txBox="1">
            <a:spLocks noChangeArrowheads="1"/>
          </p:cNvSpPr>
          <p:nvPr/>
        </p:nvSpPr>
        <p:spPr bwMode="auto">
          <a:xfrm>
            <a:off x="6400800" y="4114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egoe"/>
              </a:rPr>
              <a:t>Rich analytical client applications</a:t>
            </a:r>
          </a:p>
        </p:txBody>
      </p:sp>
      <p:sp>
        <p:nvSpPr>
          <p:cNvPr id="27685" name="TextBox 24"/>
          <p:cNvSpPr txBox="1">
            <a:spLocks noChangeArrowheads="1"/>
          </p:cNvSpPr>
          <p:nvPr/>
        </p:nvSpPr>
        <p:spPr bwMode="auto">
          <a:xfrm>
            <a:off x="1676400" y="28956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Segoe"/>
              </a:rPr>
              <a:t>Analysis Services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2743200" y="3657600"/>
            <a:ext cx="2514600" cy="16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Content Placeholder 3"/>
          <p:cNvGraphicFramePr>
            <a:graphicFrameLocks noChangeAspect="1"/>
          </p:cNvGraphicFramePr>
          <p:nvPr/>
        </p:nvGraphicFramePr>
        <p:xfrm>
          <a:off x="7677912" y="-76535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MDX Block Computation</a:t>
            </a:r>
            <a:endParaRPr lang="en-AU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Cube space populated at fact table generally extremely “sparse”</a:t>
            </a:r>
          </a:p>
          <a:p>
            <a:endParaRPr lang="en-US" smtClean="0"/>
          </a:p>
          <a:p>
            <a:r>
              <a:rPr lang="en-US" smtClean="0"/>
              <a:t>Goal is to compute expressions only where they need to be computed, otherwise default</a:t>
            </a:r>
          </a:p>
          <a:p>
            <a:endParaRPr lang="en-US" smtClean="0"/>
          </a:p>
          <a:p>
            <a:r>
              <a:rPr lang="en-US" smtClean="0"/>
              <a:t>Order of magnitude performance over SSAS2005</a:t>
            </a:r>
            <a:endParaRPr lang="en-US" dirty="0" smtClean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Scalable Backup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729596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471"/>
                <a:gridCol w="658812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normalizeH="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Ask/Need</a:t>
                      </a:r>
                      <a:endParaRPr kumimoji="0" lang="en-US" sz="2400" b="0" i="0" u="none" strike="noStrike" kern="1200" cap="none" normalizeH="0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Estimated 20% of cubes are greater then 50GB.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BI is mission critical to many business.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Needs fast and reliable backup.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“ I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 need a fast mean of moving /shipping cubes from one server to another” 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Today's Problem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Services 2005 backup scales well up to 20GB cubes. Beyond 20GB seeing significant performance degradation on backup operation.</a:t>
                      </a:r>
                    </a:p>
                    <a:p>
                      <a:endParaRPr lang="en-U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 20GB of AS cubes represents ~ 80GB relational data. </a:t>
                      </a:r>
                    </a:p>
                    <a:p>
                      <a:endParaRPr lang="en-U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Today's workaround: File copy of data folder</a:t>
                      </a:r>
                      <a:endParaRPr lang="en-U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2008 Solution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Out of the box performance that is comparable to the speed of file copy.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Backup Performance - AS 2008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447800"/>
          <a:ext cx="8229600" cy="479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4876800" y="2362200"/>
            <a:ext cx="3886200" cy="3657600"/>
          </a:xfrm>
          <a:prstGeom prst="rect">
            <a:avLst/>
          </a:prstGeom>
          <a:gradFill>
            <a:gsLst>
              <a:gs pos="100000">
                <a:srgbClr val="FF0000">
                  <a:alpha val="30000"/>
                </a:srgbClr>
              </a:gs>
              <a:gs pos="100000">
                <a:srgbClr val="4D0808"/>
              </a:gs>
            </a:gsLst>
            <a:lin ang="16200000" scaled="0"/>
          </a:gradFill>
          <a:ln cap="rnd"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2400" y="2362200"/>
            <a:ext cx="3886200" cy="3657600"/>
          </a:xfrm>
          <a:prstGeom prst="rect">
            <a:avLst/>
          </a:prstGeom>
          <a:gradFill>
            <a:gsLst>
              <a:gs pos="70000">
                <a:schemeClr val="accent2">
                  <a:tint val="99000"/>
                  <a:shade val="65000"/>
                  <a:satMod val="155000"/>
                  <a:alpha val="3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 cap="rnd"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MOLAP Writeback</a:t>
            </a:r>
            <a:endParaRPr lang="en-AU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1066800"/>
          <a:ext cx="3429000" cy="891540"/>
        </p:xfrm>
        <a:graphic>
          <a:graphicData uri="http://schemas.openxmlformats.org/drawingml/2006/table">
            <a:tbl>
              <a:tblPr/>
              <a:tblGrid>
                <a:gridCol w="609600"/>
                <a:gridCol w="774700"/>
                <a:gridCol w="838200"/>
                <a:gridCol w="1206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Drink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Food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Non-Consumable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" name="Cube 14"/>
          <p:cNvSpPr/>
          <p:nvPr/>
        </p:nvSpPr>
        <p:spPr bwMode="auto">
          <a:xfrm>
            <a:off x="2667000" y="5105400"/>
            <a:ext cx="685800" cy="685800"/>
          </a:xfrm>
          <a:prstGeom prst="cube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1371600" y="5105400"/>
            <a:ext cx="685800" cy="762000"/>
          </a:xfrm>
          <a:prstGeom prst="flowChartMagneticDisk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3200400"/>
            <a:ext cx="2743200" cy="6858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Segoe Semibold" pitchFamily="34" charset="0"/>
              </a:rPr>
              <a:t>Analysis </a:t>
            </a:r>
            <a:r>
              <a:rPr lang="en-US" b="1" dirty="0" smtClean="0">
                <a:solidFill>
                  <a:schemeClr val="bg1"/>
                </a:solidFill>
                <a:latin typeface="Segoe Semibold" pitchFamily="34" charset="0"/>
              </a:rPr>
              <a:t>Services</a:t>
            </a:r>
            <a:endParaRPr lang="en-US" b="1" dirty="0">
              <a:solidFill>
                <a:schemeClr val="bg1"/>
              </a:solidFill>
              <a:latin typeface="Segoe Semibol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1143001" y="4572000"/>
            <a:ext cx="914400" cy="3175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43200" y="25908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"/>
              </a:rPr>
              <a:t>Update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43434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egoe"/>
              </a:rPr>
              <a:t>Query to writeback (ROLAP) partition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591594" y="4571206"/>
            <a:ext cx="914400" cy="158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0" y="43434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Segoe"/>
              </a:rPr>
              <a:t>Query </a:t>
            </a:r>
            <a:r>
              <a:rPr lang="en-US" sz="1200" dirty="0" smtClean="0">
                <a:latin typeface="Segoe"/>
              </a:rPr>
              <a:t>to</a:t>
            </a:r>
          </a:p>
          <a:p>
            <a:r>
              <a:rPr lang="en-US" sz="1200" dirty="0" smtClean="0">
                <a:latin typeface="Segoe"/>
              </a:rPr>
              <a:t>MOLAP </a:t>
            </a:r>
          </a:p>
          <a:p>
            <a:r>
              <a:rPr lang="en-US" sz="1200" dirty="0" smtClean="0">
                <a:latin typeface="Segoe"/>
              </a:rPr>
              <a:t>partition</a:t>
            </a:r>
            <a:endParaRPr lang="en-US" sz="1200" dirty="0">
              <a:latin typeface="Segoe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372394" y="4571206"/>
            <a:ext cx="914400" cy="158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05000" y="43434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Segoe"/>
              </a:rPr>
              <a:t>Update to (ROLAP) partition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495800" y="1981200"/>
            <a:ext cx="76200" cy="76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49" name="Shape 48"/>
          <p:cNvCxnSpPr>
            <a:endCxn id="18" idx="0"/>
          </p:cNvCxnSpPr>
          <p:nvPr/>
        </p:nvCxnSpPr>
        <p:spPr>
          <a:xfrm rot="10800000" flipV="1">
            <a:off x="2362200" y="1981200"/>
            <a:ext cx="2057400" cy="12192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be 49"/>
          <p:cNvSpPr/>
          <p:nvPr/>
        </p:nvSpPr>
        <p:spPr bwMode="auto">
          <a:xfrm>
            <a:off x="7391400" y="5105400"/>
            <a:ext cx="762000" cy="762000"/>
          </a:xfrm>
          <a:prstGeom prst="cube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51" name="Flowchart: Magnetic Disk 50"/>
          <p:cNvSpPr/>
          <p:nvPr/>
        </p:nvSpPr>
        <p:spPr bwMode="auto">
          <a:xfrm>
            <a:off x="5562600" y="5105400"/>
            <a:ext cx="685800" cy="762000"/>
          </a:xfrm>
          <a:prstGeom prst="flowChartMagneticDisk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562600" y="259080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"/>
              </a:rPr>
              <a:t>Update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7620794" y="4571206"/>
            <a:ext cx="914400" cy="158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077200" y="4343400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Segoe"/>
              </a:rPr>
              <a:t>Query </a:t>
            </a:r>
            <a:r>
              <a:rPr lang="en-US" sz="1200" dirty="0" smtClean="0">
                <a:latin typeface="Segoe"/>
              </a:rPr>
              <a:t>to</a:t>
            </a:r>
          </a:p>
          <a:p>
            <a:r>
              <a:rPr lang="en-US" sz="1200" dirty="0" smtClean="0">
                <a:latin typeface="Segoe"/>
              </a:rPr>
              <a:t> </a:t>
            </a:r>
            <a:r>
              <a:rPr lang="en-US" sz="1200" dirty="0">
                <a:latin typeface="Segoe"/>
              </a:rPr>
              <a:t>MOLAP </a:t>
            </a:r>
            <a:endParaRPr lang="en-US" sz="1200" dirty="0" smtClean="0">
              <a:latin typeface="Segoe"/>
            </a:endParaRPr>
          </a:p>
          <a:p>
            <a:r>
              <a:rPr lang="en-US" sz="1200" dirty="0" smtClean="0">
                <a:latin typeface="Segoe"/>
              </a:rPr>
              <a:t>partition</a:t>
            </a:r>
            <a:endParaRPr lang="en-US" sz="1200" dirty="0">
              <a:latin typeface="Segoe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5563394" y="4571206"/>
            <a:ext cx="914400" cy="158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876800" y="43434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egoe"/>
              </a:rPr>
              <a:t>Update to (ROLAP) partition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 flipH="1" flipV="1">
            <a:off x="7126288" y="4610100"/>
            <a:ext cx="836612" cy="158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324600" y="43434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egoe"/>
              </a:rPr>
              <a:t>Incremental Process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486400" y="3200400"/>
            <a:ext cx="2743200" cy="6858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Segoe Semibold" pitchFamily="34" charset="0"/>
              </a:rPr>
              <a:t>Analysis </a:t>
            </a:r>
            <a:r>
              <a:rPr lang="en-US" b="1" dirty="0" smtClean="0">
                <a:solidFill>
                  <a:schemeClr val="bg1"/>
                </a:solidFill>
                <a:latin typeface="Segoe Semibold" pitchFamily="34" charset="0"/>
              </a:rPr>
              <a:t>Services</a:t>
            </a:r>
            <a:endParaRPr lang="en-US" b="1" dirty="0">
              <a:solidFill>
                <a:schemeClr val="bg1"/>
              </a:solidFill>
              <a:latin typeface="Segoe Semibold" pitchFamily="34" charset="0"/>
            </a:endParaRPr>
          </a:p>
        </p:txBody>
      </p:sp>
      <p:cxnSp>
        <p:nvCxnSpPr>
          <p:cNvPr id="62" name="Shape 61"/>
          <p:cNvCxnSpPr>
            <a:endCxn id="61" idx="0"/>
          </p:cNvCxnSpPr>
          <p:nvPr/>
        </p:nvCxnSpPr>
        <p:spPr>
          <a:xfrm>
            <a:off x="4419600" y="1981200"/>
            <a:ext cx="2438400" cy="12192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2400" y="2362200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Analysis Services 2005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992964" y="2362200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Analysis Services 2008</a:t>
            </a:r>
            <a:endParaRPr lang="en-US" sz="1200" dirty="0"/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Writeback Benefits</a:t>
            </a:r>
            <a:endParaRPr lang="en-AU"/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Improved Overall Query Performance </a:t>
            </a:r>
          </a:p>
          <a:p>
            <a:pPr lvl="1"/>
            <a:r>
              <a:rPr lang="en-US" smtClean="0"/>
              <a:t>No ROLAP queries</a:t>
            </a:r>
          </a:p>
          <a:p>
            <a:r>
              <a:rPr lang="en-US" smtClean="0"/>
              <a:t>Improved writeback</a:t>
            </a:r>
          </a:p>
          <a:p>
            <a:pPr lvl="1"/>
            <a:r>
              <a:rPr lang="en-US" smtClean="0"/>
              <a:t>Cost of concurrent incremental update small compared to ROLAP queries</a:t>
            </a:r>
          </a:p>
          <a:p>
            <a:r>
              <a:rPr lang="en-US" smtClean="0"/>
              <a:t>Benefits (approx)</a:t>
            </a:r>
          </a:p>
          <a:p>
            <a:pPr lvl="1"/>
            <a:r>
              <a:rPr lang="en-US" smtClean="0"/>
              <a:t>In house testing demonstrates a 5x performance boost for a 2 million cell update</a:t>
            </a:r>
          </a:p>
          <a:p>
            <a:endParaRPr lang="en-US" smtClean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Scalable Shared databases (Read-only)</a:t>
            </a:r>
            <a:endParaRPr lang="en-AU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729596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471"/>
                <a:gridCol w="6588125"/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normalizeH="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Ask/Need</a:t>
                      </a:r>
                      <a:endParaRPr kumimoji="0" lang="en-US" sz="2400" b="0" i="0" u="none" strike="noStrike" kern="1200" cap="none" normalizeH="0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Easy way of scaling out AS data cross multiple machines. 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Today's Problem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While MOLAP cubes are Read-Only databases, no two servers are share same data directory.  </a:t>
                      </a:r>
                    </a:p>
                    <a:p>
                      <a:pPr lvl="0"/>
                      <a:endParaRPr lang="en-US" sz="1800" kern="1200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Cube Sync – works but have latency issues which are not acceptable in LB solutions.</a:t>
                      </a: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2008 Solution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Single read-only copy database is shared between several Analysis Servers.</a:t>
                      </a:r>
                    </a:p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1" indent="0" algn="l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0" marR="9525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733800" y="3886200"/>
            <a:ext cx="4621213" cy="2098675"/>
            <a:chOff x="1707641" y="3429000"/>
            <a:chExt cx="6064759" cy="2754836"/>
          </a:xfrm>
        </p:grpSpPr>
        <p:sp>
          <p:nvSpPr>
            <p:cNvPr id="44051" name="TextBox 5"/>
            <p:cNvSpPr txBox="1">
              <a:spLocks noChangeArrowheads="1"/>
            </p:cNvSpPr>
            <p:nvPr/>
          </p:nvSpPr>
          <p:spPr bwMode="auto">
            <a:xfrm>
              <a:off x="5336884" y="4522634"/>
              <a:ext cx="873707" cy="57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latin typeface="Segoe"/>
                </a:rPr>
                <a:t>. . 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49341" y="5108575"/>
              <a:ext cx="1277121" cy="537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194120" y="5243019"/>
              <a:ext cx="470948" cy="3354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5472334" y="5108575"/>
              <a:ext cx="1410457" cy="537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/>
            <p:cNvSpPr/>
            <p:nvPr/>
          </p:nvSpPr>
          <p:spPr>
            <a:xfrm>
              <a:off x="4059793" y="5646205"/>
              <a:ext cx="1479209" cy="53763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2"/>
                  </a:solidFill>
                </a:rPr>
                <a:t>SAN</a:t>
              </a:r>
              <a:r>
                <a:rPr lang="en-US" sz="1400" dirty="0">
                  <a:solidFill>
                    <a:schemeClr val="bg2"/>
                  </a:solidFill>
                </a:rPr>
                <a:t> storage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2716003" y="3764499"/>
              <a:ext cx="2016725" cy="604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4161814" y="3797898"/>
              <a:ext cx="604313" cy="537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32728" y="3764499"/>
              <a:ext cx="2083393" cy="537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4563938" y="3595707"/>
              <a:ext cx="335499" cy="2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23"/>
            <p:cNvGrpSpPr>
              <a:grpSpLocks/>
            </p:cNvGrpSpPr>
            <p:nvPr/>
          </p:nvGrpSpPr>
          <p:grpSpPr bwMode="auto">
            <a:xfrm>
              <a:off x="1976487" y="4436423"/>
              <a:ext cx="604875" cy="481659"/>
              <a:chOff x="4425" y="1200"/>
              <a:chExt cx="327" cy="392"/>
            </a:xfrm>
          </p:grpSpPr>
          <p:sp>
            <p:nvSpPr>
              <p:cNvPr id="44121" name="Freeform 124"/>
              <p:cNvSpPr>
                <a:spLocks/>
              </p:cNvSpPr>
              <p:nvPr/>
            </p:nvSpPr>
            <p:spPr bwMode="auto">
              <a:xfrm>
                <a:off x="4469" y="1200"/>
                <a:ext cx="247" cy="273"/>
              </a:xfrm>
              <a:custGeom>
                <a:avLst/>
                <a:gdLst>
                  <a:gd name="T0" fmla="*/ 247 w 705"/>
                  <a:gd name="T1" fmla="*/ 0 h 778"/>
                  <a:gd name="T2" fmla="*/ 0 w 705"/>
                  <a:gd name="T3" fmla="*/ 0 h 778"/>
                  <a:gd name="T4" fmla="*/ 0 w 705"/>
                  <a:gd name="T5" fmla="*/ 252 h 778"/>
                  <a:gd name="T6" fmla="*/ 73 w 705"/>
                  <a:gd name="T7" fmla="*/ 252 h 778"/>
                  <a:gd name="T8" fmla="*/ 90 w 705"/>
                  <a:gd name="T9" fmla="*/ 273 h 778"/>
                  <a:gd name="T10" fmla="*/ 159 w 705"/>
                  <a:gd name="T11" fmla="*/ 273 h 778"/>
                  <a:gd name="T12" fmla="*/ 179 w 705"/>
                  <a:gd name="T13" fmla="*/ 252 h 778"/>
                  <a:gd name="T14" fmla="*/ 247 w 705"/>
                  <a:gd name="T15" fmla="*/ 252 h 778"/>
                  <a:gd name="T16" fmla="*/ 247 w 705"/>
                  <a:gd name="T17" fmla="*/ 0 h 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778"/>
                  <a:gd name="T29" fmla="*/ 705 w 705"/>
                  <a:gd name="T30" fmla="*/ 778 h 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778">
                    <a:moveTo>
                      <a:pt x="705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207" y="718"/>
                    </a:lnTo>
                    <a:lnTo>
                      <a:pt x="258" y="778"/>
                    </a:lnTo>
                    <a:lnTo>
                      <a:pt x="455" y="778"/>
                    </a:lnTo>
                    <a:lnTo>
                      <a:pt x="510" y="718"/>
                    </a:lnTo>
                    <a:lnTo>
                      <a:pt x="705" y="71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2" name="Freeform 125"/>
              <p:cNvSpPr>
                <a:spLocks/>
              </p:cNvSpPr>
              <p:nvPr/>
            </p:nvSpPr>
            <p:spPr bwMode="auto">
              <a:xfrm>
                <a:off x="4483" y="1214"/>
                <a:ext cx="219" cy="245"/>
              </a:xfrm>
              <a:custGeom>
                <a:avLst/>
                <a:gdLst>
                  <a:gd name="T0" fmla="*/ 139 w 625"/>
                  <a:gd name="T1" fmla="*/ 245 h 697"/>
                  <a:gd name="T2" fmla="*/ 83 w 625"/>
                  <a:gd name="T3" fmla="*/ 245 h 697"/>
                  <a:gd name="T4" fmla="*/ 65 w 625"/>
                  <a:gd name="T5" fmla="*/ 224 h 697"/>
                  <a:gd name="T6" fmla="*/ 0 w 625"/>
                  <a:gd name="T7" fmla="*/ 224 h 697"/>
                  <a:gd name="T8" fmla="*/ 0 w 625"/>
                  <a:gd name="T9" fmla="*/ 0 h 697"/>
                  <a:gd name="T10" fmla="*/ 219 w 625"/>
                  <a:gd name="T11" fmla="*/ 0 h 697"/>
                  <a:gd name="T12" fmla="*/ 219 w 625"/>
                  <a:gd name="T13" fmla="*/ 224 h 697"/>
                  <a:gd name="T14" fmla="*/ 159 w 625"/>
                  <a:gd name="T15" fmla="*/ 224 h 697"/>
                  <a:gd name="T16" fmla="*/ 139 w 625"/>
                  <a:gd name="T17" fmla="*/ 245 h 6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697"/>
                  <a:gd name="T29" fmla="*/ 625 w 625"/>
                  <a:gd name="T30" fmla="*/ 697 h 6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697">
                    <a:moveTo>
                      <a:pt x="397" y="697"/>
                    </a:moveTo>
                    <a:lnTo>
                      <a:pt x="236" y="697"/>
                    </a:lnTo>
                    <a:lnTo>
                      <a:pt x="185" y="63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637"/>
                    </a:lnTo>
                    <a:lnTo>
                      <a:pt x="453" y="637"/>
                    </a:lnTo>
                    <a:lnTo>
                      <a:pt x="397" y="6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3" name="Rectangle 126"/>
              <p:cNvSpPr>
                <a:spLocks noChangeArrowheads="1"/>
              </p:cNvSpPr>
              <p:nvPr/>
            </p:nvSpPr>
            <p:spPr bwMode="auto">
              <a:xfrm>
                <a:off x="4507" y="1239"/>
                <a:ext cx="173" cy="1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4" name="Rectangle 127"/>
              <p:cNvSpPr>
                <a:spLocks noChangeArrowheads="1"/>
              </p:cNvSpPr>
              <p:nvPr/>
            </p:nvSpPr>
            <p:spPr bwMode="auto">
              <a:xfrm>
                <a:off x="4425" y="1486"/>
                <a:ext cx="327" cy="1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5" name="Rectangle 128"/>
              <p:cNvSpPr>
                <a:spLocks noChangeArrowheads="1"/>
              </p:cNvSpPr>
              <p:nvPr/>
            </p:nvSpPr>
            <p:spPr bwMode="auto">
              <a:xfrm>
                <a:off x="4439" y="1501"/>
                <a:ext cx="299" cy="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6" name="Rectangle 129"/>
              <p:cNvSpPr>
                <a:spLocks noChangeArrowheads="1"/>
              </p:cNvSpPr>
              <p:nvPr/>
            </p:nvSpPr>
            <p:spPr bwMode="auto">
              <a:xfrm>
                <a:off x="4623" y="1527"/>
                <a:ext cx="8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7" name="Rectangle 130"/>
              <p:cNvSpPr>
                <a:spLocks noChangeArrowheads="1"/>
              </p:cNvSpPr>
              <p:nvPr/>
            </p:nvSpPr>
            <p:spPr bwMode="auto">
              <a:xfrm>
                <a:off x="4577" y="1433"/>
                <a:ext cx="3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8" name="Freeform 131"/>
              <p:cNvSpPr>
                <a:spLocks/>
              </p:cNvSpPr>
              <p:nvPr/>
            </p:nvSpPr>
            <p:spPr bwMode="auto">
              <a:xfrm>
                <a:off x="4615" y="1275"/>
                <a:ext cx="28" cy="41"/>
              </a:xfrm>
              <a:custGeom>
                <a:avLst/>
                <a:gdLst>
                  <a:gd name="T0" fmla="*/ 28 w 83"/>
                  <a:gd name="T1" fmla="*/ 41 h 118"/>
                  <a:gd name="T2" fmla="*/ 11 w 83"/>
                  <a:gd name="T3" fmla="*/ 41 h 118"/>
                  <a:gd name="T4" fmla="*/ 10 w 83"/>
                  <a:gd name="T5" fmla="*/ 29 h 118"/>
                  <a:gd name="T6" fmla="*/ 8 w 83"/>
                  <a:gd name="T7" fmla="*/ 18 h 118"/>
                  <a:gd name="T8" fmla="*/ 4 w 83"/>
                  <a:gd name="T9" fmla="*/ 8 h 118"/>
                  <a:gd name="T10" fmla="*/ 0 w 83"/>
                  <a:gd name="T11" fmla="*/ 0 h 118"/>
                  <a:gd name="T12" fmla="*/ 2 w 83"/>
                  <a:gd name="T13" fmla="*/ 1 h 118"/>
                  <a:gd name="T14" fmla="*/ 4 w 83"/>
                  <a:gd name="T15" fmla="*/ 2 h 118"/>
                  <a:gd name="T16" fmla="*/ 6 w 83"/>
                  <a:gd name="T17" fmla="*/ 3 h 118"/>
                  <a:gd name="T18" fmla="*/ 7 w 83"/>
                  <a:gd name="T19" fmla="*/ 4 h 118"/>
                  <a:gd name="T20" fmla="*/ 9 w 83"/>
                  <a:gd name="T21" fmla="*/ 6 h 118"/>
                  <a:gd name="T22" fmla="*/ 11 w 83"/>
                  <a:gd name="T23" fmla="*/ 7 h 118"/>
                  <a:gd name="T24" fmla="*/ 12 w 83"/>
                  <a:gd name="T25" fmla="*/ 8 h 118"/>
                  <a:gd name="T26" fmla="*/ 14 w 83"/>
                  <a:gd name="T27" fmla="*/ 10 h 118"/>
                  <a:gd name="T28" fmla="*/ 17 w 83"/>
                  <a:gd name="T29" fmla="*/ 13 h 118"/>
                  <a:gd name="T30" fmla="*/ 19 w 83"/>
                  <a:gd name="T31" fmla="*/ 17 h 118"/>
                  <a:gd name="T32" fmla="*/ 22 w 83"/>
                  <a:gd name="T33" fmla="*/ 20 h 118"/>
                  <a:gd name="T34" fmla="*/ 24 w 83"/>
                  <a:gd name="T35" fmla="*/ 24 h 118"/>
                  <a:gd name="T36" fmla="*/ 25 w 83"/>
                  <a:gd name="T37" fmla="*/ 28 h 118"/>
                  <a:gd name="T38" fmla="*/ 27 w 83"/>
                  <a:gd name="T39" fmla="*/ 33 h 118"/>
                  <a:gd name="T40" fmla="*/ 27 w 83"/>
                  <a:gd name="T41" fmla="*/ 36 h 118"/>
                  <a:gd name="T42" fmla="*/ 28 w 83"/>
                  <a:gd name="T43" fmla="*/ 41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18"/>
                  <a:gd name="T68" fmla="*/ 83 w 83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18">
                    <a:moveTo>
                      <a:pt x="83" y="118"/>
                    </a:moveTo>
                    <a:lnTo>
                      <a:pt x="34" y="118"/>
                    </a:lnTo>
                    <a:lnTo>
                      <a:pt x="30" y="83"/>
                    </a:lnTo>
                    <a:lnTo>
                      <a:pt x="23" y="52"/>
                    </a:lnTo>
                    <a:lnTo>
                      <a:pt x="13" y="2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7" y="10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1" y="28"/>
                    </a:lnTo>
                    <a:lnTo>
                      <a:pt x="49" y="37"/>
                    </a:lnTo>
                    <a:lnTo>
                      <a:pt x="57" y="48"/>
                    </a:lnTo>
                    <a:lnTo>
                      <a:pt x="64" y="58"/>
                    </a:lnTo>
                    <a:lnTo>
                      <a:pt x="70" y="69"/>
                    </a:lnTo>
                    <a:lnTo>
                      <a:pt x="75" y="81"/>
                    </a:lnTo>
                    <a:lnTo>
                      <a:pt x="79" y="94"/>
                    </a:lnTo>
                    <a:lnTo>
                      <a:pt x="81" y="105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9" name="Freeform 132"/>
              <p:cNvSpPr>
                <a:spLocks/>
              </p:cNvSpPr>
              <p:nvPr/>
            </p:nvSpPr>
            <p:spPr bwMode="auto">
              <a:xfrm>
                <a:off x="4596" y="1325"/>
                <a:ext cx="21" cy="48"/>
              </a:xfrm>
              <a:custGeom>
                <a:avLst/>
                <a:gdLst>
                  <a:gd name="T0" fmla="*/ 4 w 60"/>
                  <a:gd name="T1" fmla="*/ 48 h 137"/>
                  <a:gd name="T2" fmla="*/ 3 w 60"/>
                  <a:gd name="T3" fmla="*/ 48 h 137"/>
                  <a:gd name="T4" fmla="*/ 2 w 60"/>
                  <a:gd name="T5" fmla="*/ 48 h 137"/>
                  <a:gd name="T6" fmla="*/ 1 w 60"/>
                  <a:gd name="T7" fmla="*/ 48 h 137"/>
                  <a:gd name="T8" fmla="*/ 0 w 60"/>
                  <a:gd name="T9" fmla="*/ 48 h 137"/>
                  <a:gd name="T10" fmla="*/ 0 w 60"/>
                  <a:gd name="T11" fmla="*/ 0 h 137"/>
                  <a:gd name="T12" fmla="*/ 21 w 60"/>
                  <a:gd name="T13" fmla="*/ 0 h 137"/>
                  <a:gd name="T14" fmla="*/ 21 w 60"/>
                  <a:gd name="T15" fmla="*/ 9 h 137"/>
                  <a:gd name="T16" fmla="*/ 19 w 60"/>
                  <a:gd name="T17" fmla="*/ 17 h 137"/>
                  <a:gd name="T18" fmla="*/ 18 w 60"/>
                  <a:gd name="T19" fmla="*/ 24 h 137"/>
                  <a:gd name="T20" fmla="*/ 16 w 60"/>
                  <a:gd name="T21" fmla="*/ 31 h 137"/>
                  <a:gd name="T22" fmla="*/ 13 w 60"/>
                  <a:gd name="T23" fmla="*/ 37 h 137"/>
                  <a:gd name="T24" fmla="*/ 11 w 60"/>
                  <a:gd name="T25" fmla="*/ 42 h 137"/>
                  <a:gd name="T26" fmla="*/ 7 w 60"/>
                  <a:gd name="T27" fmla="*/ 45 h 137"/>
                  <a:gd name="T28" fmla="*/ 4 w 60"/>
                  <a:gd name="T29" fmla="*/ 48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7"/>
                  <a:gd name="T47" fmla="*/ 60 w 6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7">
                    <a:moveTo>
                      <a:pt x="11" y="136"/>
                    </a:moveTo>
                    <a:lnTo>
                      <a:pt x="9" y="136"/>
                    </a:lnTo>
                    <a:lnTo>
                      <a:pt x="6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59" y="25"/>
                    </a:lnTo>
                    <a:lnTo>
                      <a:pt x="55" y="48"/>
                    </a:lnTo>
                    <a:lnTo>
                      <a:pt x="50" y="69"/>
                    </a:lnTo>
                    <a:lnTo>
                      <a:pt x="45" y="89"/>
                    </a:lnTo>
                    <a:lnTo>
                      <a:pt x="38" y="105"/>
                    </a:lnTo>
                    <a:lnTo>
                      <a:pt x="30" y="119"/>
                    </a:lnTo>
                    <a:lnTo>
                      <a:pt x="20" y="129"/>
                    </a:lnTo>
                    <a:lnTo>
                      <a:pt x="1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0" name="Freeform 133"/>
              <p:cNvSpPr>
                <a:spLocks/>
              </p:cNvSpPr>
              <p:nvPr/>
            </p:nvSpPr>
            <p:spPr bwMode="auto">
              <a:xfrm>
                <a:off x="4568" y="1325"/>
                <a:ext cx="20" cy="48"/>
              </a:xfrm>
              <a:custGeom>
                <a:avLst/>
                <a:gdLst>
                  <a:gd name="T0" fmla="*/ 14 w 57"/>
                  <a:gd name="T1" fmla="*/ 45 h 137"/>
                  <a:gd name="T2" fmla="*/ 11 w 57"/>
                  <a:gd name="T3" fmla="*/ 41 h 137"/>
                  <a:gd name="T4" fmla="*/ 8 w 57"/>
                  <a:gd name="T5" fmla="*/ 37 h 137"/>
                  <a:gd name="T6" fmla="*/ 6 w 57"/>
                  <a:gd name="T7" fmla="*/ 32 h 137"/>
                  <a:gd name="T8" fmla="*/ 4 w 57"/>
                  <a:gd name="T9" fmla="*/ 27 h 137"/>
                  <a:gd name="T10" fmla="*/ 2 w 57"/>
                  <a:gd name="T11" fmla="*/ 21 h 137"/>
                  <a:gd name="T12" fmla="*/ 1 w 57"/>
                  <a:gd name="T13" fmla="*/ 14 h 137"/>
                  <a:gd name="T14" fmla="*/ 0 w 57"/>
                  <a:gd name="T15" fmla="*/ 7 h 137"/>
                  <a:gd name="T16" fmla="*/ 0 w 57"/>
                  <a:gd name="T17" fmla="*/ 0 h 137"/>
                  <a:gd name="T18" fmla="*/ 20 w 57"/>
                  <a:gd name="T19" fmla="*/ 0 h 137"/>
                  <a:gd name="T20" fmla="*/ 20 w 57"/>
                  <a:gd name="T21" fmla="*/ 48 h 137"/>
                  <a:gd name="T22" fmla="*/ 18 w 57"/>
                  <a:gd name="T23" fmla="*/ 48 h 137"/>
                  <a:gd name="T24" fmla="*/ 16 w 57"/>
                  <a:gd name="T25" fmla="*/ 47 h 137"/>
                  <a:gd name="T26" fmla="*/ 15 w 57"/>
                  <a:gd name="T27" fmla="*/ 46 h 137"/>
                  <a:gd name="T28" fmla="*/ 14 w 57"/>
                  <a:gd name="T29" fmla="*/ 45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7"/>
                  <a:gd name="T47" fmla="*/ 57 w 57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7">
                    <a:moveTo>
                      <a:pt x="39" y="128"/>
                    </a:moveTo>
                    <a:lnTo>
                      <a:pt x="31" y="118"/>
                    </a:lnTo>
                    <a:lnTo>
                      <a:pt x="23" y="106"/>
                    </a:lnTo>
                    <a:lnTo>
                      <a:pt x="17" y="92"/>
                    </a:lnTo>
                    <a:lnTo>
                      <a:pt x="12" y="76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137"/>
                    </a:lnTo>
                    <a:lnTo>
                      <a:pt x="52" y="136"/>
                    </a:lnTo>
                    <a:lnTo>
                      <a:pt x="47" y="135"/>
                    </a:lnTo>
                    <a:lnTo>
                      <a:pt x="44" y="131"/>
                    </a:lnTo>
                    <a:lnTo>
                      <a:pt x="3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1" name="Freeform 134"/>
              <p:cNvSpPr>
                <a:spLocks/>
              </p:cNvSpPr>
              <p:nvPr/>
            </p:nvSpPr>
            <p:spPr bwMode="auto">
              <a:xfrm>
                <a:off x="4568" y="1271"/>
                <a:ext cx="20" cy="45"/>
              </a:xfrm>
              <a:custGeom>
                <a:avLst/>
                <a:gdLst>
                  <a:gd name="T0" fmla="*/ 20 w 57"/>
                  <a:gd name="T1" fmla="*/ 0 h 129"/>
                  <a:gd name="T2" fmla="*/ 20 w 57"/>
                  <a:gd name="T3" fmla="*/ 45 h 129"/>
                  <a:gd name="T4" fmla="*/ 0 w 57"/>
                  <a:gd name="T5" fmla="*/ 45 h 129"/>
                  <a:gd name="T6" fmla="*/ 0 w 57"/>
                  <a:gd name="T7" fmla="*/ 38 h 129"/>
                  <a:gd name="T8" fmla="*/ 1 w 57"/>
                  <a:gd name="T9" fmla="*/ 32 h 129"/>
                  <a:gd name="T10" fmla="*/ 3 w 57"/>
                  <a:gd name="T11" fmla="*/ 26 h 129"/>
                  <a:gd name="T12" fmla="*/ 5 w 57"/>
                  <a:gd name="T13" fmla="*/ 21 h 129"/>
                  <a:gd name="T14" fmla="*/ 6 w 57"/>
                  <a:gd name="T15" fmla="*/ 16 h 129"/>
                  <a:gd name="T16" fmla="*/ 8 w 57"/>
                  <a:gd name="T17" fmla="*/ 11 h 129"/>
                  <a:gd name="T18" fmla="*/ 11 w 57"/>
                  <a:gd name="T19" fmla="*/ 7 h 129"/>
                  <a:gd name="T20" fmla="*/ 14 w 57"/>
                  <a:gd name="T21" fmla="*/ 4 h 129"/>
                  <a:gd name="T22" fmla="*/ 15 w 57"/>
                  <a:gd name="T23" fmla="*/ 3 h 129"/>
                  <a:gd name="T24" fmla="*/ 17 w 57"/>
                  <a:gd name="T25" fmla="*/ 1 h 129"/>
                  <a:gd name="T26" fmla="*/ 18 w 57"/>
                  <a:gd name="T27" fmla="*/ 1 h 129"/>
                  <a:gd name="T28" fmla="*/ 20 w 57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9"/>
                  <a:gd name="T47" fmla="*/ 57 w 57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9">
                    <a:moveTo>
                      <a:pt x="57" y="0"/>
                    </a:moveTo>
                    <a:lnTo>
                      <a:pt x="57" y="129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4" y="92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17" y="45"/>
                    </a:lnTo>
                    <a:lnTo>
                      <a:pt x="24" y="32"/>
                    </a:lnTo>
                    <a:lnTo>
                      <a:pt x="31" y="21"/>
                    </a:lnTo>
                    <a:lnTo>
                      <a:pt x="39" y="11"/>
                    </a:lnTo>
                    <a:lnTo>
                      <a:pt x="44" y="8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2" name="Freeform 135"/>
              <p:cNvSpPr>
                <a:spLocks/>
              </p:cNvSpPr>
              <p:nvPr/>
            </p:nvSpPr>
            <p:spPr bwMode="auto">
              <a:xfrm>
                <a:off x="4596" y="1271"/>
                <a:ext cx="21" cy="45"/>
              </a:xfrm>
              <a:custGeom>
                <a:avLst/>
                <a:gdLst>
                  <a:gd name="T0" fmla="*/ 0 w 60"/>
                  <a:gd name="T1" fmla="*/ 45 h 130"/>
                  <a:gd name="T2" fmla="*/ 0 w 60"/>
                  <a:gd name="T3" fmla="*/ 0 h 130"/>
                  <a:gd name="T4" fmla="*/ 2 w 60"/>
                  <a:gd name="T5" fmla="*/ 0 h 130"/>
                  <a:gd name="T6" fmla="*/ 4 w 60"/>
                  <a:gd name="T7" fmla="*/ 1 h 130"/>
                  <a:gd name="T8" fmla="*/ 6 w 60"/>
                  <a:gd name="T9" fmla="*/ 2 h 130"/>
                  <a:gd name="T10" fmla="*/ 8 w 60"/>
                  <a:gd name="T11" fmla="*/ 4 h 130"/>
                  <a:gd name="T12" fmla="*/ 11 w 60"/>
                  <a:gd name="T13" fmla="*/ 8 h 130"/>
                  <a:gd name="T14" fmla="*/ 13 w 60"/>
                  <a:gd name="T15" fmla="*/ 11 h 130"/>
                  <a:gd name="T16" fmla="*/ 15 w 60"/>
                  <a:gd name="T17" fmla="*/ 16 h 130"/>
                  <a:gd name="T18" fmla="*/ 17 w 60"/>
                  <a:gd name="T19" fmla="*/ 21 h 130"/>
                  <a:gd name="T20" fmla="*/ 19 w 60"/>
                  <a:gd name="T21" fmla="*/ 26 h 130"/>
                  <a:gd name="T22" fmla="*/ 20 w 60"/>
                  <a:gd name="T23" fmla="*/ 32 h 130"/>
                  <a:gd name="T24" fmla="*/ 21 w 60"/>
                  <a:gd name="T25" fmla="*/ 38 h 130"/>
                  <a:gd name="T26" fmla="*/ 21 w 60"/>
                  <a:gd name="T27" fmla="*/ 45 h 130"/>
                  <a:gd name="T28" fmla="*/ 0 w 60"/>
                  <a:gd name="T29" fmla="*/ 45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0"/>
                  <a:gd name="T47" fmla="*/ 60 w 60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0">
                    <a:moveTo>
                      <a:pt x="0" y="13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6" y="7"/>
                    </a:lnTo>
                    <a:lnTo>
                      <a:pt x="22" y="12"/>
                    </a:lnTo>
                    <a:lnTo>
                      <a:pt x="30" y="22"/>
                    </a:lnTo>
                    <a:lnTo>
                      <a:pt x="37" y="33"/>
                    </a:lnTo>
                    <a:lnTo>
                      <a:pt x="42" y="46"/>
                    </a:lnTo>
                    <a:lnTo>
                      <a:pt x="48" y="61"/>
                    </a:lnTo>
                    <a:lnTo>
                      <a:pt x="53" y="76"/>
                    </a:lnTo>
                    <a:lnTo>
                      <a:pt x="56" y="93"/>
                    </a:lnTo>
                    <a:lnTo>
                      <a:pt x="59" y="111"/>
                    </a:lnTo>
                    <a:lnTo>
                      <a:pt x="6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3" name="Freeform 136"/>
              <p:cNvSpPr>
                <a:spLocks/>
              </p:cNvSpPr>
              <p:nvPr/>
            </p:nvSpPr>
            <p:spPr bwMode="auto">
              <a:xfrm>
                <a:off x="4541" y="1274"/>
                <a:ext cx="31" cy="42"/>
              </a:xfrm>
              <a:custGeom>
                <a:avLst/>
                <a:gdLst>
                  <a:gd name="T0" fmla="*/ 14 w 90"/>
                  <a:gd name="T1" fmla="*/ 11 h 121"/>
                  <a:gd name="T2" fmla="*/ 17 w 90"/>
                  <a:gd name="T3" fmla="*/ 9 h 121"/>
                  <a:gd name="T4" fmla="*/ 18 w 90"/>
                  <a:gd name="T5" fmla="*/ 8 h 121"/>
                  <a:gd name="T6" fmla="*/ 20 w 90"/>
                  <a:gd name="T7" fmla="*/ 6 h 121"/>
                  <a:gd name="T8" fmla="*/ 22 w 90"/>
                  <a:gd name="T9" fmla="*/ 5 h 121"/>
                  <a:gd name="T10" fmla="*/ 24 w 90"/>
                  <a:gd name="T11" fmla="*/ 3 h 121"/>
                  <a:gd name="T12" fmla="*/ 27 w 90"/>
                  <a:gd name="T13" fmla="*/ 2 h 121"/>
                  <a:gd name="T14" fmla="*/ 29 w 90"/>
                  <a:gd name="T15" fmla="*/ 1 h 121"/>
                  <a:gd name="T16" fmla="*/ 31 w 90"/>
                  <a:gd name="T17" fmla="*/ 0 h 121"/>
                  <a:gd name="T18" fmla="*/ 29 w 90"/>
                  <a:gd name="T19" fmla="*/ 4 h 121"/>
                  <a:gd name="T20" fmla="*/ 26 w 90"/>
                  <a:gd name="T21" fmla="*/ 8 h 121"/>
                  <a:gd name="T22" fmla="*/ 24 w 90"/>
                  <a:gd name="T23" fmla="*/ 13 h 121"/>
                  <a:gd name="T24" fmla="*/ 22 w 90"/>
                  <a:gd name="T25" fmla="*/ 18 h 121"/>
                  <a:gd name="T26" fmla="*/ 21 w 90"/>
                  <a:gd name="T27" fmla="*/ 24 h 121"/>
                  <a:gd name="T28" fmla="*/ 20 w 90"/>
                  <a:gd name="T29" fmla="*/ 29 h 121"/>
                  <a:gd name="T30" fmla="*/ 19 w 90"/>
                  <a:gd name="T31" fmla="*/ 35 h 121"/>
                  <a:gd name="T32" fmla="*/ 19 w 90"/>
                  <a:gd name="T33" fmla="*/ 42 h 121"/>
                  <a:gd name="T34" fmla="*/ 0 w 90"/>
                  <a:gd name="T35" fmla="*/ 42 h 121"/>
                  <a:gd name="T36" fmla="*/ 1 w 90"/>
                  <a:gd name="T37" fmla="*/ 37 h 121"/>
                  <a:gd name="T38" fmla="*/ 1 w 90"/>
                  <a:gd name="T39" fmla="*/ 34 h 121"/>
                  <a:gd name="T40" fmla="*/ 3 w 90"/>
                  <a:gd name="T41" fmla="*/ 29 h 121"/>
                  <a:gd name="T42" fmla="*/ 5 w 90"/>
                  <a:gd name="T43" fmla="*/ 25 h 121"/>
                  <a:gd name="T44" fmla="*/ 7 w 90"/>
                  <a:gd name="T45" fmla="*/ 21 h 121"/>
                  <a:gd name="T46" fmla="*/ 9 w 90"/>
                  <a:gd name="T47" fmla="*/ 18 h 121"/>
                  <a:gd name="T48" fmla="*/ 12 w 90"/>
                  <a:gd name="T49" fmla="*/ 14 h 121"/>
                  <a:gd name="T50" fmla="*/ 14 w 90"/>
                  <a:gd name="T51" fmla="*/ 11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21"/>
                  <a:gd name="T80" fmla="*/ 90 w 9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21">
                    <a:moveTo>
                      <a:pt x="42" y="31"/>
                    </a:moveTo>
                    <a:lnTo>
                      <a:pt x="48" y="26"/>
                    </a:lnTo>
                    <a:lnTo>
                      <a:pt x="53" y="22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1" y="9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0" y="0"/>
                    </a:lnTo>
                    <a:lnTo>
                      <a:pt x="83" y="11"/>
                    </a:lnTo>
                    <a:lnTo>
                      <a:pt x="76" y="23"/>
                    </a:lnTo>
                    <a:lnTo>
                      <a:pt x="70" y="37"/>
                    </a:lnTo>
                    <a:lnTo>
                      <a:pt x="65" y="52"/>
                    </a:lnTo>
                    <a:lnTo>
                      <a:pt x="61" y="68"/>
                    </a:lnTo>
                    <a:lnTo>
                      <a:pt x="57" y="84"/>
                    </a:lnTo>
                    <a:lnTo>
                      <a:pt x="55" y="102"/>
                    </a:lnTo>
                    <a:lnTo>
                      <a:pt x="54" y="121"/>
                    </a:lnTo>
                    <a:lnTo>
                      <a:pt x="0" y="121"/>
                    </a:lnTo>
                    <a:lnTo>
                      <a:pt x="2" y="108"/>
                    </a:lnTo>
                    <a:lnTo>
                      <a:pt x="4" y="97"/>
                    </a:lnTo>
                    <a:lnTo>
                      <a:pt x="8" y="84"/>
                    </a:lnTo>
                    <a:lnTo>
                      <a:pt x="14" y="72"/>
                    </a:lnTo>
                    <a:lnTo>
                      <a:pt x="19" y="61"/>
                    </a:lnTo>
                    <a:lnTo>
                      <a:pt x="26" y="51"/>
                    </a:lnTo>
                    <a:lnTo>
                      <a:pt x="34" y="4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4" name="Freeform 137"/>
              <p:cNvSpPr>
                <a:spLocks/>
              </p:cNvSpPr>
              <p:nvPr/>
            </p:nvSpPr>
            <p:spPr bwMode="auto">
              <a:xfrm>
                <a:off x="4541" y="1325"/>
                <a:ext cx="30" cy="43"/>
              </a:xfrm>
              <a:custGeom>
                <a:avLst/>
                <a:gdLst>
                  <a:gd name="T0" fmla="*/ 0 w 85"/>
                  <a:gd name="T1" fmla="*/ 0 h 124"/>
                  <a:gd name="T2" fmla="*/ 19 w 85"/>
                  <a:gd name="T3" fmla="*/ 0 h 124"/>
                  <a:gd name="T4" fmla="*/ 20 w 85"/>
                  <a:gd name="T5" fmla="*/ 12 h 124"/>
                  <a:gd name="T6" fmla="*/ 22 w 85"/>
                  <a:gd name="T7" fmla="*/ 24 h 124"/>
                  <a:gd name="T8" fmla="*/ 25 w 85"/>
                  <a:gd name="T9" fmla="*/ 34 h 124"/>
                  <a:gd name="T10" fmla="*/ 30 w 85"/>
                  <a:gd name="T11" fmla="*/ 43 h 124"/>
                  <a:gd name="T12" fmla="*/ 28 w 85"/>
                  <a:gd name="T13" fmla="*/ 42 h 124"/>
                  <a:gd name="T14" fmla="*/ 26 w 85"/>
                  <a:gd name="T15" fmla="*/ 41 h 124"/>
                  <a:gd name="T16" fmla="*/ 24 w 85"/>
                  <a:gd name="T17" fmla="*/ 40 h 124"/>
                  <a:gd name="T18" fmla="*/ 22 w 85"/>
                  <a:gd name="T19" fmla="*/ 39 h 124"/>
                  <a:gd name="T20" fmla="*/ 20 w 85"/>
                  <a:gd name="T21" fmla="*/ 37 h 124"/>
                  <a:gd name="T22" fmla="*/ 18 w 85"/>
                  <a:gd name="T23" fmla="*/ 36 h 124"/>
                  <a:gd name="T24" fmla="*/ 17 w 85"/>
                  <a:gd name="T25" fmla="*/ 34 h 124"/>
                  <a:gd name="T26" fmla="*/ 15 w 85"/>
                  <a:gd name="T27" fmla="*/ 33 h 124"/>
                  <a:gd name="T28" fmla="*/ 12 w 85"/>
                  <a:gd name="T29" fmla="*/ 29 h 124"/>
                  <a:gd name="T30" fmla="*/ 9 w 85"/>
                  <a:gd name="T31" fmla="*/ 26 h 124"/>
                  <a:gd name="T32" fmla="*/ 6 w 85"/>
                  <a:gd name="T33" fmla="*/ 22 h 124"/>
                  <a:gd name="T34" fmla="*/ 4 w 85"/>
                  <a:gd name="T35" fmla="*/ 18 h 124"/>
                  <a:gd name="T36" fmla="*/ 3 w 85"/>
                  <a:gd name="T37" fmla="*/ 14 h 124"/>
                  <a:gd name="T38" fmla="*/ 1 w 85"/>
                  <a:gd name="T39" fmla="*/ 9 h 124"/>
                  <a:gd name="T40" fmla="*/ 0 w 85"/>
                  <a:gd name="T41" fmla="*/ 5 h 124"/>
                  <a:gd name="T42" fmla="*/ 0 w 85"/>
                  <a:gd name="T43" fmla="*/ 0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124"/>
                  <a:gd name="T68" fmla="*/ 85 w 85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124">
                    <a:moveTo>
                      <a:pt x="0" y="0"/>
                    </a:moveTo>
                    <a:lnTo>
                      <a:pt x="54" y="0"/>
                    </a:lnTo>
                    <a:lnTo>
                      <a:pt x="56" y="36"/>
                    </a:lnTo>
                    <a:lnTo>
                      <a:pt x="63" y="69"/>
                    </a:lnTo>
                    <a:lnTo>
                      <a:pt x="72" y="99"/>
                    </a:lnTo>
                    <a:lnTo>
                      <a:pt x="85" y="124"/>
                    </a:lnTo>
                    <a:lnTo>
                      <a:pt x="79" y="122"/>
                    </a:lnTo>
                    <a:lnTo>
                      <a:pt x="74" y="119"/>
                    </a:lnTo>
                    <a:lnTo>
                      <a:pt x="68" y="115"/>
                    </a:lnTo>
                    <a:lnTo>
                      <a:pt x="62" y="112"/>
                    </a:lnTo>
                    <a:lnTo>
                      <a:pt x="57" y="107"/>
                    </a:lnTo>
                    <a:lnTo>
                      <a:pt x="52" y="104"/>
                    </a:lnTo>
                    <a:lnTo>
                      <a:pt x="47" y="99"/>
                    </a:lnTo>
                    <a:lnTo>
                      <a:pt x="42" y="95"/>
                    </a:lnTo>
                    <a:lnTo>
                      <a:pt x="33" y="84"/>
                    </a:lnTo>
                    <a:lnTo>
                      <a:pt x="25" y="74"/>
                    </a:lnTo>
                    <a:lnTo>
                      <a:pt x="18" y="63"/>
                    </a:lnTo>
                    <a:lnTo>
                      <a:pt x="12" y="51"/>
                    </a:lnTo>
                    <a:lnTo>
                      <a:pt x="8" y="39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5" name="Freeform 138"/>
              <p:cNvSpPr>
                <a:spLocks/>
              </p:cNvSpPr>
              <p:nvPr/>
            </p:nvSpPr>
            <p:spPr bwMode="auto">
              <a:xfrm>
                <a:off x="4616" y="1325"/>
                <a:ext cx="27" cy="43"/>
              </a:xfrm>
              <a:custGeom>
                <a:avLst/>
                <a:gdLst>
                  <a:gd name="T0" fmla="*/ 0 w 78"/>
                  <a:gd name="T1" fmla="*/ 43 h 121"/>
                  <a:gd name="T2" fmla="*/ 4 w 78"/>
                  <a:gd name="T3" fmla="*/ 34 h 121"/>
                  <a:gd name="T4" fmla="*/ 7 w 78"/>
                  <a:gd name="T5" fmla="*/ 24 h 121"/>
                  <a:gd name="T6" fmla="*/ 9 w 78"/>
                  <a:gd name="T7" fmla="*/ 12 h 121"/>
                  <a:gd name="T8" fmla="*/ 10 w 78"/>
                  <a:gd name="T9" fmla="*/ 0 h 121"/>
                  <a:gd name="T10" fmla="*/ 27 w 78"/>
                  <a:gd name="T11" fmla="*/ 0 h 121"/>
                  <a:gd name="T12" fmla="*/ 26 w 78"/>
                  <a:gd name="T13" fmla="*/ 7 h 121"/>
                  <a:gd name="T14" fmla="*/ 24 w 78"/>
                  <a:gd name="T15" fmla="*/ 13 h 121"/>
                  <a:gd name="T16" fmla="*/ 22 w 78"/>
                  <a:gd name="T17" fmla="*/ 19 h 121"/>
                  <a:gd name="T18" fmla="*/ 19 w 78"/>
                  <a:gd name="T19" fmla="*/ 25 h 121"/>
                  <a:gd name="T20" fmla="*/ 15 w 78"/>
                  <a:gd name="T21" fmla="*/ 30 h 121"/>
                  <a:gd name="T22" fmla="*/ 10 w 78"/>
                  <a:gd name="T23" fmla="*/ 35 h 121"/>
                  <a:gd name="T24" fmla="*/ 6 w 78"/>
                  <a:gd name="T25" fmla="*/ 39 h 121"/>
                  <a:gd name="T26" fmla="*/ 0 w 78"/>
                  <a:gd name="T27" fmla="*/ 43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21"/>
                  <a:gd name="T44" fmla="*/ 78 w 78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21">
                    <a:moveTo>
                      <a:pt x="0" y="121"/>
                    </a:moveTo>
                    <a:lnTo>
                      <a:pt x="12" y="96"/>
                    </a:lnTo>
                    <a:lnTo>
                      <a:pt x="21" y="67"/>
                    </a:lnTo>
                    <a:lnTo>
                      <a:pt x="27" y="35"/>
                    </a:lnTo>
                    <a:lnTo>
                      <a:pt x="29" y="0"/>
                    </a:lnTo>
                    <a:lnTo>
                      <a:pt x="78" y="0"/>
                    </a:lnTo>
                    <a:lnTo>
                      <a:pt x="76" y="20"/>
                    </a:lnTo>
                    <a:lnTo>
                      <a:pt x="70" y="37"/>
                    </a:lnTo>
                    <a:lnTo>
                      <a:pt x="63" y="54"/>
                    </a:lnTo>
                    <a:lnTo>
                      <a:pt x="54" y="70"/>
                    </a:lnTo>
                    <a:lnTo>
                      <a:pt x="43" y="85"/>
                    </a:lnTo>
                    <a:lnTo>
                      <a:pt x="30" y="99"/>
                    </a:lnTo>
                    <a:lnTo>
                      <a:pt x="16" y="11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6" name="Freeform 139"/>
              <p:cNvSpPr>
                <a:spLocks/>
              </p:cNvSpPr>
              <p:nvPr/>
            </p:nvSpPr>
            <p:spPr bwMode="auto">
              <a:xfrm>
                <a:off x="4455" y="1513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7" name="Freeform 140"/>
              <p:cNvSpPr>
                <a:spLocks/>
              </p:cNvSpPr>
              <p:nvPr/>
            </p:nvSpPr>
            <p:spPr bwMode="auto">
              <a:xfrm>
                <a:off x="4478" y="1513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8" name="Freeform 141"/>
              <p:cNvSpPr>
                <a:spLocks/>
              </p:cNvSpPr>
              <p:nvPr/>
            </p:nvSpPr>
            <p:spPr bwMode="auto">
              <a:xfrm>
                <a:off x="4500" y="1513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39" name="Freeform 142"/>
              <p:cNvSpPr>
                <a:spLocks/>
              </p:cNvSpPr>
              <p:nvPr/>
            </p:nvSpPr>
            <p:spPr bwMode="auto">
              <a:xfrm>
                <a:off x="4523" y="1513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0" name="Freeform 143"/>
              <p:cNvSpPr>
                <a:spLocks/>
              </p:cNvSpPr>
              <p:nvPr/>
            </p:nvSpPr>
            <p:spPr bwMode="auto">
              <a:xfrm>
                <a:off x="4455" y="1534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1" name="Freeform 144"/>
              <p:cNvSpPr>
                <a:spLocks/>
              </p:cNvSpPr>
              <p:nvPr/>
            </p:nvSpPr>
            <p:spPr bwMode="auto">
              <a:xfrm>
                <a:off x="4478" y="1534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2" name="Freeform 145"/>
              <p:cNvSpPr>
                <a:spLocks/>
              </p:cNvSpPr>
              <p:nvPr/>
            </p:nvSpPr>
            <p:spPr bwMode="auto">
              <a:xfrm>
                <a:off x="4500" y="1534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3" name="Freeform 146"/>
              <p:cNvSpPr>
                <a:spLocks/>
              </p:cNvSpPr>
              <p:nvPr/>
            </p:nvSpPr>
            <p:spPr bwMode="auto">
              <a:xfrm>
                <a:off x="4523" y="1534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4" name="Freeform 147"/>
              <p:cNvSpPr>
                <a:spLocks/>
              </p:cNvSpPr>
              <p:nvPr/>
            </p:nvSpPr>
            <p:spPr bwMode="auto">
              <a:xfrm>
                <a:off x="4455" y="1555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0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0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5" name="Freeform 148"/>
              <p:cNvSpPr>
                <a:spLocks/>
              </p:cNvSpPr>
              <p:nvPr/>
            </p:nvSpPr>
            <p:spPr bwMode="auto">
              <a:xfrm>
                <a:off x="4478" y="1555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0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0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6" name="Freeform 149"/>
              <p:cNvSpPr>
                <a:spLocks/>
              </p:cNvSpPr>
              <p:nvPr/>
            </p:nvSpPr>
            <p:spPr bwMode="auto">
              <a:xfrm>
                <a:off x="4500" y="1555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0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0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47" name="Freeform 150"/>
              <p:cNvSpPr>
                <a:spLocks/>
              </p:cNvSpPr>
              <p:nvPr/>
            </p:nvSpPr>
            <p:spPr bwMode="auto">
              <a:xfrm>
                <a:off x="4523" y="1555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0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0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</p:grpSp>
        <p:sp>
          <p:nvSpPr>
            <p:cNvPr id="44061" name="Text Box 151"/>
            <p:cNvSpPr txBox="1">
              <a:spLocks noChangeArrowheads="1"/>
            </p:cNvSpPr>
            <p:nvPr/>
          </p:nvSpPr>
          <p:spPr bwMode="auto">
            <a:xfrm>
              <a:off x="1707641" y="4906880"/>
              <a:ext cx="1158561" cy="27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egoe"/>
                </a:rPr>
                <a:t>Analysis Server</a:t>
              </a:r>
            </a:p>
          </p:txBody>
        </p:sp>
        <p:grpSp>
          <p:nvGrpSpPr>
            <p:cNvPr id="6" name="Group 123"/>
            <p:cNvGrpSpPr>
              <a:grpSpLocks/>
            </p:cNvGrpSpPr>
            <p:nvPr/>
          </p:nvGrpSpPr>
          <p:grpSpPr bwMode="auto">
            <a:xfrm>
              <a:off x="3791108" y="4436423"/>
              <a:ext cx="604875" cy="481659"/>
              <a:chOff x="4425" y="1200"/>
              <a:chExt cx="327" cy="392"/>
            </a:xfrm>
          </p:grpSpPr>
          <p:sp>
            <p:nvSpPr>
              <p:cNvPr id="44094" name="Freeform 124"/>
              <p:cNvSpPr>
                <a:spLocks/>
              </p:cNvSpPr>
              <p:nvPr/>
            </p:nvSpPr>
            <p:spPr bwMode="auto">
              <a:xfrm>
                <a:off x="4469" y="1200"/>
                <a:ext cx="247" cy="273"/>
              </a:xfrm>
              <a:custGeom>
                <a:avLst/>
                <a:gdLst>
                  <a:gd name="T0" fmla="*/ 247 w 705"/>
                  <a:gd name="T1" fmla="*/ 0 h 778"/>
                  <a:gd name="T2" fmla="*/ 0 w 705"/>
                  <a:gd name="T3" fmla="*/ 0 h 778"/>
                  <a:gd name="T4" fmla="*/ 0 w 705"/>
                  <a:gd name="T5" fmla="*/ 252 h 778"/>
                  <a:gd name="T6" fmla="*/ 73 w 705"/>
                  <a:gd name="T7" fmla="*/ 252 h 778"/>
                  <a:gd name="T8" fmla="*/ 90 w 705"/>
                  <a:gd name="T9" fmla="*/ 273 h 778"/>
                  <a:gd name="T10" fmla="*/ 159 w 705"/>
                  <a:gd name="T11" fmla="*/ 273 h 778"/>
                  <a:gd name="T12" fmla="*/ 179 w 705"/>
                  <a:gd name="T13" fmla="*/ 252 h 778"/>
                  <a:gd name="T14" fmla="*/ 247 w 705"/>
                  <a:gd name="T15" fmla="*/ 252 h 778"/>
                  <a:gd name="T16" fmla="*/ 247 w 705"/>
                  <a:gd name="T17" fmla="*/ 0 h 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778"/>
                  <a:gd name="T29" fmla="*/ 705 w 705"/>
                  <a:gd name="T30" fmla="*/ 778 h 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778">
                    <a:moveTo>
                      <a:pt x="705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207" y="718"/>
                    </a:lnTo>
                    <a:lnTo>
                      <a:pt x="258" y="778"/>
                    </a:lnTo>
                    <a:lnTo>
                      <a:pt x="455" y="778"/>
                    </a:lnTo>
                    <a:lnTo>
                      <a:pt x="510" y="718"/>
                    </a:lnTo>
                    <a:lnTo>
                      <a:pt x="705" y="71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5" name="Freeform 125"/>
              <p:cNvSpPr>
                <a:spLocks/>
              </p:cNvSpPr>
              <p:nvPr/>
            </p:nvSpPr>
            <p:spPr bwMode="auto">
              <a:xfrm>
                <a:off x="4483" y="1214"/>
                <a:ext cx="219" cy="245"/>
              </a:xfrm>
              <a:custGeom>
                <a:avLst/>
                <a:gdLst>
                  <a:gd name="T0" fmla="*/ 139 w 625"/>
                  <a:gd name="T1" fmla="*/ 245 h 697"/>
                  <a:gd name="T2" fmla="*/ 83 w 625"/>
                  <a:gd name="T3" fmla="*/ 245 h 697"/>
                  <a:gd name="T4" fmla="*/ 65 w 625"/>
                  <a:gd name="T5" fmla="*/ 224 h 697"/>
                  <a:gd name="T6" fmla="*/ 0 w 625"/>
                  <a:gd name="T7" fmla="*/ 224 h 697"/>
                  <a:gd name="T8" fmla="*/ 0 w 625"/>
                  <a:gd name="T9" fmla="*/ 0 h 697"/>
                  <a:gd name="T10" fmla="*/ 219 w 625"/>
                  <a:gd name="T11" fmla="*/ 0 h 697"/>
                  <a:gd name="T12" fmla="*/ 219 w 625"/>
                  <a:gd name="T13" fmla="*/ 224 h 697"/>
                  <a:gd name="T14" fmla="*/ 159 w 625"/>
                  <a:gd name="T15" fmla="*/ 224 h 697"/>
                  <a:gd name="T16" fmla="*/ 139 w 625"/>
                  <a:gd name="T17" fmla="*/ 245 h 6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697"/>
                  <a:gd name="T29" fmla="*/ 625 w 625"/>
                  <a:gd name="T30" fmla="*/ 697 h 6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697">
                    <a:moveTo>
                      <a:pt x="397" y="697"/>
                    </a:moveTo>
                    <a:lnTo>
                      <a:pt x="236" y="697"/>
                    </a:lnTo>
                    <a:lnTo>
                      <a:pt x="185" y="63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637"/>
                    </a:lnTo>
                    <a:lnTo>
                      <a:pt x="453" y="637"/>
                    </a:lnTo>
                    <a:lnTo>
                      <a:pt x="397" y="6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6" name="Rectangle 126"/>
              <p:cNvSpPr>
                <a:spLocks noChangeArrowheads="1"/>
              </p:cNvSpPr>
              <p:nvPr/>
            </p:nvSpPr>
            <p:spPr bwMode="auto">
              <a:xfrm>
                <a:off x="4507" y="1239"/>
                <a:ext cx="173" cy="1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7" name="Rectangle 127"/>
              <p:cNvSpPr>
                <a:spLocks noChangeArrowheads="1"/>
              </p:cNvSpPr>
              <p:nvPr/>
            </p:nvSpPr>
            <p:spPr bwMode="auto">
              <a:xfrm>
                <a:off x="4425" y="1486"/>
                <a:ext cx="327" cy="1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8" name="Rectangle 128"/>
              <p:cNvSpPr>
                <a:spLocks noChangeArrowheads="1"/>
              </p:cNvSpPr>
              <p:nvPr/>
            </p:nvSpPr>
            <p:spPr bwMode="auto">
              <a:xfrm>
                <a:off x="4439" y="1501"/>
                <a:ext cx="299" cy="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9" name="Rectangle 129"/>
              <p:cNvSpPr>
                <a:spLocks noChangeArrowheads="1"/>
              </p:cNvSpPr>
              <p:nvPr/>
            </p:nvSpPr>
            <p:spPr bwMode="auto">
              <a:xfrm>
                <a:off x="4623" y="1527"/>
                <a:ext cx="8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0" name="Rectangle 130"/>
              <p:cNvSpPr>
                <a:spLocks noChangeArrowheads="1"/>
              </p:cNvSpPr>
              <p:nvPr/>
            </p:nvSpPr>
            <p:spPr bwMode="auto">
              <a:xfrm>
                <a:off x="4577" y="1433"/>
                <a:ext cx="3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1" name="Freeform 131"/>
              <p:cNvSpPr>
                <a:spLocks/>
              </p:cNvSpPr>
              <p:nvPr/>
            </p:nvSpPr>
            <p:spPr bwMode="auto">
              <a:xfrm>
                <a:off x="4615" y="1275"/>
                <a:ext cx="28" cy="41"/>
              </a:xfrm>
              <a:custGeom>
                <a:avLst/>
                <a:gdLst>
                  <a:gd name="T0" fmla="*/ 28 w 83"/>
                  <a:gd name="T1" fmla="*/ 41 h 118"/>
                  <a:gd name="T2" fmla="*/ 11 w 83"/>
                  <a:gd name="T3" fmla="*/ 41 h 118"/>
                  <a:gd name="T4" fmla="*/ 10 w 83"/>
                  <a:gd name="T5" fmla="*/ 29 h 118"/>
                  <a:gd name="T6" fmla="*/ 8 w 83"/>
                  <a:gd name="T7" fmla="*/ 18 h 118"/>
                  <a:gd name="T8" fmla="*/ 4 w 83"/>
                  <a:gd name="T9" fmla="*/ 8 h 118"/>
                  <a:gd name="T10" fmla="*/ 0 w 83"/>
                  <a:gd name="T11" fmla="*/ 0 h 118"/>
                  <a:gd name="T12" fmla="*/ 2 w 83"/>
                  <a:gd name="T13" fmla="*/ 1 h 118"/>
                  <a:gd name="T14" fmla="*/ 4 w 83"/>
                  <a:gd name="T15" fmla="*/ 2 h 118"/>
                  <a:gd name="T16" fmla="*/ 6 w 83"/>
                  <a:gd name="T17" fmla="*/ 3 h 118"/>
                  <a:gd name="T18" fmla="*/ 7 w 83"/>
                  <a:gd name="T19" fmla="*/ 4 h 118"/>
                  <a:gd name="T20" fmla="*/ 9 w 83"/>
                  <a:gd name="T21" fmla="*/ 6 h 118"/>
                  <a:gd name="T22" fmla="*/ 11 w 83"/>
                  <a:gd name="T23" fmla="*/ 7 h 118"/>
                  <a:gd name="T24" fmla="*/ 12 w 83"/>
                  <a:gd name="T25" fmla="*/ 8 h 118"/>
                  <a:gd name="T26" fmla="*/ 14 w 83"/>
                  <a:gd name="T27" fmla="*/ 10 h 118"/>
                  <a:gd name="T28" fmla="*/ 17 w 83"/>
                  <a:gd name="T29" fmla="*/ 13 h 118"/>
                  <a:gd name="T30" fmla="*/ 19 w 83"/>
                  <a:gd name="T31" fmla="*/ 17 h 118"/>
                  <a:gd name="T32" fmla="*/ 22 w 83"/>
                  <a:gd name="T33" fmla="*/ 20 h 118"/>
                  <a:gd name="T34" fmla="*/ 24 w 83"/>
                  <a:gd name="T35" fmla="*/ 24 h 118"/>
                  <a:gd name="T36" fmla="*/ 25 w 83"/>
                  <a:gd name="T37" fmla="*/ 28 h 118"/>
                  <a:gd name="T38" fmla="*/ 27 w 83"/>
                  <a:gd name="T39" fmla="*/ 33 h 118"/>
                  <a:gd name="T40" fmla="*/ 27 w 83"/>
                  <a:gd name="T41" fmla="*/ 36 h 118"/>
                  <a:gd name="T42" fmla="*/ 28 w 83"/>
                  <a:gd name="T43" fmla="*/ 41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18"/>
                  <a:gd name="T68" fmla="*/ 83 w 83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18">
                    <a:moveTo>
                      <a:pt x="83" y="118"/>
                    </a:moveTo>
                    <a:lnTo>
                      <a:pt x="34" y="118"/>
                    </a:lnTo>
                    <a:lnTo>
                      <a:pt x="30" y="83"/>
                    </a:lnTo>
                    <a:lnTo>
                      <a:pt x="23" y="52"/>
                    </a:lnTo>
                    <a:lnTo>
                      <a:pt x="13" y="2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7" y="10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1" y="28"/>
                    </a:lnTo>
                    <a:lnTo>
                      <a:pt x="49" y="37"/>
                    </a:lnTo>
                    <a:lnTo>
                      <a:pt x="57" y="48"/>
                    </a:lnTo>
                    <a:lnTo>
                      <a:pt x="64" y="58"/>
                    </a:lnTo>
                    <a:lnTo>
                      <a:pt x="70" y="69"/>
                    </a:lnTo>
                    <a:lnTo>
                      <a:pt x="75" y="81"/>
                    </a:lnTo>
                    <a:lnTo>
                      <a:pt x="79" y="94"/>
                    </a:lnTo>
                    <a:lnTo>
                      <a:pt x="81" y="105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2" name="Freeform 132"/>
              <p:cNvSpPr>
                <a:spLocks/>
              </p:cNvSpPr>
              <p:nvPr/>
            </p:nvSpPr>
            <p:spPr bwMode="auto">
              <a:xfrm>
                <a:off x="4596" y="1325"/>
                <a:ext cx="21" cy="48"/>
              </a:xfrm>
              <a:custGeom>
                <a:avLst/>
                <a:gdLst>
                  <a:gd name="T0" fmla="*/ 4 w 60"/>
                  <a:gd name="T1" fmla="*/ 48 h 137"/>
                  <a:gd name="T2" fmla="*/ 3 w 60"/>
                  <a:gd name="T3" fmla="*/ 48 h 137"/>
                  <a:gd name="T4" fmla="*/ 2 w 60"/>
                  <a:gd name="T5" fmla="*/ 48 h 137"/>
                  <a:gd name="T6" fmla="*/ 1 w 60"/>
                  <a:gd name="T7" fmla="*/ 48 h 137"/>
                  <a:gd name="T8" fmla="*/ 0 w 60"/>
                  <a:gd name="T9" fmla="*/ 48 h 137"/>
                  <a:gd name="T10" fmla="*/ 0 w 60"/>
                  <a:gd name="T11" fmla="*/ 0 h 137"/>
                  <a:gd name="T12" fmla="*/ 21 w 60"/>
                  <a:gd name="T13" fmla="*/ 0 h 137"/>
                  <a:gd name="T14" fmla="*/ 21 w 60"/>
                  <a:gd name="T15" fmla="*/ 9 h 137"/>
                  <a:gd name="T16" fmla="*/ 19 w 60"/>
                  <a:gd name="T17" fmla="*/ 17 h 137"/>
                  <a:gd name="T18" fmla="*/ 18 w 60"/>
                  <a:gd name="T19" fmla="*/ 24 h 137"/>
                  <a:gd name="T20" fmla="*/ 16 w 60"/>
                  <a:gd name="T21" fmla="*/ 31 h 137"/>
                  <a:gd name="T22" fmla="*/ 13 w 60"/>
                  <a:gd name="T23" fmla="*/ 37 h 137"/>
                  <a:gd name="T24" fmla="*/ 11 w 60"/>
                  <a:gd name="T25" fmla="*/ 42 h 137"/>
                  <a:gd name="T26" fmla="*/ 7 w 60"/>
                  <a:gd name="T27" fmla="*/ 45 h 137"/>
                  <a:gd name="T28" fmla="*/ 4 w 60"/>
                  <a:gd name="T29" fmla="*/ 48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7"/>
                  <a:gd name="T47" fmla="*/ 60 w 6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7">
                    <a:moveTo>
                      <a:pt x="11" y="136"/>
                    </a:moveTo>
                    <a:lnTo>
                      <a:pt x="9" y="136"/>
                    </a:lnTo>
                    <a:lnTo>
                      <a:pt x="6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59" y="25"/>
                    </a:lnTo>
                    <a:lnTo>
                      <a:pt x="55" y="48"/>
                    </a:lnTo>
                    <a:lnTo>
                      <a:pt x="50" y="69"/>
                    </a:lnTo>
                    <a:lnTo>
                      <a:pt x="45" y="89"/>
                    </a:lnTo>
                    <a:lnTo>
                      <a:pt x="38" y="105"/>
                    </a:lnTo>
                    <a:lnTo>
                      <a:pt x="30" y="119"/>
                    </a:lnTo>
                    <a:lnTo>
                      <a:pt x="20" y="129"/>
                    </a:lnTo>
                    <a:lnTo>
                      <a:pt x="1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3" name="Freeform 133"/>
              <p:cNvSpPr>
                <a:spLocks/>
              </p:cNvSpPr>
              <p:nvPr/>
            </p:nvSpPr>
            <p:spPr bwMode="auto">
              <a:xfrm>
                <a:off x="4568" y="1325"/>
                <a:ext cx="20" cy="48"/>
              </a:xfrm>
              <a:custGeom>
                <a:avLst/>
                <a:gdLst>
                  <a:gd name="T0" fmla="*/ 14 w 57"/>
                  <a:gd name="T1" fmla="*/ 45 h 137"/>
                  <a:gd name="T2" fmla="*/ 11 w 57"/>
                  <a:gd name="T3" fmla="*/ 41 h 137"/>
                  <a:gd name="T4" fmla="*/ 8 w 57"/>
                  <a:gd name="T5" fmla="*/ 37 h 137"/>
                  <a:gd name="T6" fmla="*/ 6 w 57"/>
                  <a:gd name="T7" fmla="*/ 32 h 137"/>
                  <a:gd name="T8" fmla="*/ 4 w 57"/>
                  <a:gd name="T9" fmla="*/ 27 h 137"/>
                  <a:gd name="T10" fmla="*/ 2 w 57"/>
                  <a:gd name="T11" fmla="*/ 21 h 137"/>
                  <a:gd name="T12" fmla="*/ 1 w 57"/>
                  <a:gd name="T13" fmla="*/ 14 h 137"/>
                  <a:gd name="T14" fmla="*/ 0 w 57"/>
                  <a:gd name="T15" fmla="*/ 7 h 137"/>
                  <a:gd name="T16" fmla="*/ 0 w 57"/>
                  <a:gd name="T17" fmla="*/ 0 h 137"/>
                  <a:gd name="T18" fmla="*/ 20 w 57"/>
                  <a:gd name="T19" fmla="*/ 0 h 137"/>
                  <a:gd name="T20" fmla="*/ 20 w 57"/>
                  <a:gd name="T21" fmla="*/ 48 h 137"/>
                  <a:gd name="T22" fmla="*/ 18 w 57"/>
                  <a:gd name="T23" fmla="*/ 48 h 137"/>
                  <a:gd name="T24" fmla="*/ 16 w 57"/>
                  <a:gd name="T25" fmla="*/ 47 h 137"/>
                  <a:gd name="T26" fmla="*/ 15 w 57"/>
                  <a:gd name="T27" fmla="*/ 46 h 137"/>
                  <a:gd name="T28" fmla="*/ 14 w 57"/>
                  <a:gd name="T29" fmla="*/ 45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7"/>
                  <a:gd name="T47" fmla="*/ 57 w 57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7">
                    <a:moveTo>
                      <a:pt x="39" y="128"/>
                    </a:moveTo>
                    <a:lnTo>
                      <a:pt x="31" y="118"/>
                    </a:lnTo>
                    <a:lnTo>
                      <a:pt x="23" y="106"/>
                    </a:lnTo>
                    <a:lnTo>
                      <a:pt x="17" y="92"/>
                    </a:lnTo>
                    <a:lnTo>
                      <a:pt x="12" y="76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137"/>
                    </a:lnTo>
                    <a:lnTo>
                      <a:pt x="52" y="136"/>
                    </a:lnTo>
                    <a:lnTo>
                      <a:pt x="47" y="135"/>
                    </a:lnTo>
                    <a:lnTo>
                      <a:pt x="44" y="131"/>
                    </a:lnTo>
                    <a:lnTo>
                      <a:pt x="3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4" name="Freeform 134"/>
              <p:cNvSpPr>
                <a:spLocks/>
              </p:cNvSpPr>
              <p:nvPr/>
            </p:nvSpPr>
            <p:spPr bwMode="auto">
              <a:xfrm>
                <a:off x="4568" y="1271"/>
                <a:ext cx="20" cy="45"/>
              </a:xfrm>
              <a:custGeom>
                <a:avLst/>
                <a:gdLst>
                  <a:gd name="T0" fmla="*/ 20 w 57"/>
                  <a:gd name="T1" fmla="*/ 0 h 129"/>
                  <a:gd name="T2" fmla="*/ 20 w 57"/>
                  <a:gd name="T3" fmla="*/ 45 h 129"/>
                  <a:gd name="T4" fmla="*/ 0 w 57"/>
                  <a:gd name="T5" fmla="*/ 45 h 129"/>
                  <a:gd name="T6" fmla="*/ 0 w 57"/>
                  <a:gd name="T7" fmla="*/ 38 h 129"/>
                  <a:gd name="T8" fmla="*/ 1 w 57"/>
                  <a:gd name="T9" fmla="*/ 32 h 129"/>
                  <a:gd name="T10" fmla="*/ 3 w 57"/>
                  <a:gd name="T11" fmla="*/ 26 h 129"/>
                  <a:gd name="T12" fmla="*/ 5 w 57"/>
                  <a:gd name="T13" fmla="*/ 21 h 129"/>
                  <a:gd name="T14" fmla="*/ 6 w 57"/>
                  <a:gd name="T15" fmla="*/ 16 h 129"/>
                  <a:gd name="T16" fmla="*/ 8 w 57"/>
                  <a:gd name="T17" fmla="*/ 11 h 129"/>
                  <a:gd name="T18" fmla="*/ 11 w 57"/>
                  <a:gd name="T19" fmla="*/ 7 h 129"/>
                  <a:gd name="T20" fmla="*/ 14 w 57"/>
                  <a:gd name="T21" fmla="*/ 4 h 129"/>
                  <a:gd name="T22" fmla="*/ 15 w 57"/>
                  <a:gd name="T23" fmla="*/ 3 h 129"/>
                  <a:gd name="T24" fmla="*/ 17 w 57"/>
                  <a:gd name="T25" fmla="*/ 1 h 129"/>
                  <a:gd name="T26" fmla="*/ 18 w 57"/>
                  <a:gd name="T27" fmla="*/ 1 h 129"/>
                  <a:gd name="T28" fmla="*/ 20 w 57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9"/>
                  <a:gd name="T47" fmla="*/ 57 w 57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9">
                    <a:moveTo>
                      <a:pt x="57" y="0"/>
                    </a:moveTo>
                    <a:lnTo>
                      <a:pt x="57" y="129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4" y="92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17" y="45"/>
                    </a:lnTo>
                    <a:lnTo>
                      <a:pt x="24" y="32"/>
                    </a:lnTo>
                    <a:lnTo>
                      <a:pt x="31" y="21"/>
                    </a:lnTo>
                    <a:lnTo>
                      <a:pt x="39" y="11"/>
                    </a:lnTo>
                    <a:lnTo>
                      <a:pt x="44" y="8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5" name="Freeform 135"/>
              <p:cNvSpPr>
                <a:spLocks/>
              </p:cNvSpPr>
              <p:nvPr/>
            </p:nvSpPr>
            <p:spPr bwMode="auto">
              <a:xfrm>
                <a:off x="4596" y="1271"/>
                <a:ext cx="21" cy="45"/>
              </a:xfrm>
              <a:custGeom>
                <a:avLst/>
                <a:gdLst>
                  <a:gd name="T0" fmla="*/ 0 w 60"/>
                  <a:gd name="T1" fmla="*/ 45 h 130"/>
                  <a:gd name="T2" fmla="*/ 0 w 60"/>
                  <a:gd name="T3" fmla="*/ 0 h 130"/>
                  <a:gd name="T4" fmla="*/ 2 w 60"/>
                  <a:gd name="T5" fmla="*/ 0 h 130"/>
                  <a:gd name="T6" fmla="*/ 4 w 60"/>
                  <a:gd name="T7" fmla="*/ 1 h 130"/>
                  <a:gd name="T8" fmla="*/ 6 w 60"/>
                  <a:gd name="T9" fmla="*/ 2 h 130"/>
                  <a:gd name="T10" fmla="*/ 8 w 60"/>
                  <a:gd name="T11" fmla="*/ 4 h 130"/>
                  <a:gd name="T12" fmla="*/ 11 w 60"/>
                  <a:gd name="T13" fmla="*/ 8 h 130"/>
                  <a:gd name="T14" fmla="*/ 13 w 60"/>
                  <a:gd name="T15" fmla="*/ 11 h 130"/>
                  <a:gd name="T16" fmla="*/ 15 w 60"/>
                  <a:gd name="T17" fmla="*/ 16 h 130"/>
                  <a:gd name="T18" fmla="*/ 17 w 60"/>
                  <a:gd name="T19" fmla="*/ 21 h 130"/>
                  <a:gd name="T20" fmla="*/ 19 w 60"/>
                  <a:gd name="T21" fmla="*/ 26 h 130"/>
                  <a:gd name="T22" fmla="*/ 20 w 60"/>
                  <a:gd name="T23" fmla="*/ 32 h 130"/>
                  <a:gd name="T24" fmla="*/ 21 w 60"/>
                  <a:gd name="T25" fmla="*/ 38 h 130"/>
                  <a:gd name="T26" fmla="*/ 21 w 60"/>
                  <a:gd name="T27" fmla="*/ 45 h 130"/>
                  <a:gd name="T28" fmla="*/ 0 w 60"/>
                  <a:gd name="T29" fmla="*/ 45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0"/>
                  <a:gd name="T47" fmla="*/ 60 w 60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0">
                    <a:moveTo>
                      <a:pt x="0" y="13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6" y="7"/>
                    </a:lnTo>
                    <a:lnTo>
                      <a:pt x="22" y="12"/>
                    </a:lnTo>
                    <a:lnTo>
                      <a:pt x="30" y="22"/>
                    </a:lnTo>
                    <a:lnTo>
                      <a:pt x="37" y="33"/>
                    </a:lnTo>
                    <a:lnTo>
                      <a:pt x="42" y="46"/>
                    </a:lnTo>
                    <a:lnTo>
                      <a:pt x="48" y="61"/>
                    </a:lnTo>
                    <a:lnTo>
                      <a:pt x="53" y="76"/>
                    </a:lnTo>
                    <a:lnTo>
                      <a:pt x="56" y="93"/>
                    </a:lnTo>
                    <a:lnTo>
                      <a:pt x="59" y="111"/>
                    </a:lnTo>
                    <a:lnTo>
                      <a:pt x="6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6" name="Freeform 136"/>
              <p:cNvSpPr>
                <a:spLocks/>
              </p:cNvSpPr>
              <p:nvPr/>
            </p:nvSpPr>
            <p:spPr bwMode="auto">
              <a:xfrm>
                <a:off x="4541" y="1274"/>
                <a:ext cx="31" cy="42"/>
              </a:xfrm>
              <a:custGeom>
                <a:avLst/>
                <a:gdLst>
                  <a:gd name="T0" fmla="*/ 14 w 90"/>
                  <a:gd name="T1" fmla="*/ 11 h 121"/>
                  <a:gd name="T2" fmla="*/ 17 w 90"/>
                  <a:gd name="T3" fmla="*/ 9 h 121"/>
                  <a:gd name="T4" fmla="*/ 18 w 90"/>
                  <a:gd name="T5" fmla="*/ 8 h 121"/>
                  <a:gd name="T6" fmla="*/ 20 w 90"/>
                  <a:gd name="T7" fmla="*/ 6 h 121"/>
                  <a:gd name="T8" fmla="*/ 22 w 90"/>
                  <a:gd name="T9" fmla="*/ 5 h 121"/>
                  <a:gd name="T10" fmla="*/ 24 w 90"/>
                  <a:gd name="T11" fmla="*/ 3 h 121"/>
                  <a:gd name="T12" fmla="*/ 27 w 90"/>
                  <a:gd name="T13" fmla="*/ 2 h 121"/>
                  <a:gd name="T14" fmla="*/ 29 w 90"/>
                  <a:gd name="T15" fmla="*/ 1 h 121"/>
                  <a:gd name="T16" fmla="*/ 31 w 90"/>
                  <a:gd name="T17" fmla="*/ 0 h 121"/>
                  <a:gd name="T18" fmla="*/ 29 w 90"/>
                  <a:gd name="T19" fmla="*/ 4 h 121"/>
                  <a:gd name="T20" fmla="*/ 26 w 90"/>
                  <a:gd name="T21" fmla="*/ 8 h 121"/>
                  <a:gd name="T22" fmla="*/ 24 w 90"/>
                  <a:gd name="T23" fmla="*/ 13 h 121"/>
                  <a:gd name="T24" fmla="*/ 22 w 90"/>
                  <a:gd name="T25" fmla="*/ 18 h 121"/>
                  <a:gd name="T26" fmla="*/ 21 w 90"/>
                  <a:gd name="T27" fmla="*/ 24 h 121"/>
                  <a:gd name="T28" fmla="*/ 20 w 90"/>
                  <a:gd name="T29" fmla="*/ 29 h 121"/>
                  <a:gd name="T30" fmla="*/ 19 w 90"/>
                  <a:gd name="T31" fmla="*/ 35 h 121"/>
                  <a:gd name="T32" fmla="*/ 19 w 90"/>
                  <a:gd name="T33" fmla="*/ 42 h 121"/>
                  <a:gd name="T34" fmla="*/ 0 w 90"/>
                  <a:gd name="T35" fmla="*/ 42 h 121"/>
                  <a:gd name="T36" fmla="*/ 1 w 90"/>
                  <a:gd name="T37" fmla="*/ 37 h 121"/>
                  <a:gd name="T38" fmla="*/ 1 w 90"/>
                  <a:gd name="T39" fmla="*/ 34 h 121"/>
                  <a:gd name="T40" fmla="*/ 3 w 90"/>
                  <a:gd name="T41" fmla="*/ 29 h 121"/>
                  <a:gd name="T42" fmla="*/ 5 w 90"/>
                  <a:gd name="T43" fmla="*/ 25 h 121"/>
                  <a:gd name="T44" fmla="*/ 7 w 90"/>
                  <a:gd name="T45" fmla="*/ 21 h 121"/>
                  <a:gd name="T46" fmla="*/ 9 w 90"/>
                  <a:gd name="T47" fmla="*/ 18 h 121"/>
                  <a:gd name="T48" fmla="*/ 12 w 90"/>
                  <a:gd name="T49" fmla="*/ 14 h 121"/>
                  <a:gd name="T50" fmla="*/ 14 w 90"/>
                  <a:gd name="T51" fmla="*/ 11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21"/>
                  <a:gd name="T80" fmla="*/ 90 w 9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21">
                    <a:moveTo>
                      <a:pt x="42" y="31"/>
                    </a:moveTo>
                    <a:lnTo>
                      <a:pt x="48" y="26"/>
                    </a:lnTo>
                    <a:lnTo>
                      <a:pt x="53" y="22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1" y="9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0" y="0"/>
                    </a:lnTo>
                    <a:lnTo>
                      <a:pt x="83" y="11"/>
                    </a:lnTo>
                    <a:lnTo>
                      <a:pt x="76" y="23"/>
                    </a:lnTo>
                    <a:lnTo>
                      <a:pt x="70" y="37"/>
                    </a:lnTo>
                    <a:lnTo>
                      <a:pt x="65" y="52"/>
                    </a:lnTo>
                    <a:lnTo>
                      <a:pt x="61" y="68"/>
                    </a:lnTo>
                    <a:lnTo>
                      <a:pt x="57" y="84"/>
                    </a:lnTo>
                    <a:lnTo>
                      <a:pt x="55" y="102"/>
                    </a:lnTo>
                    <a:lnTo>
                      <a:pt x="54" y="121"/>
                    </a:lnTo>
                    <a:lnTo>
                      <a:pt x="0" y="121"/>
                    </a:lnTo>
                    <a:lnTo>
                      <a:pt x="2" y="108"/>
                    </a:lnTo>
                    <a:lnTo>
                      <a:pt x="4" y="97"/>
                    </a:lnTo>
                    <a:lnTo>
                      <a:pt x="8" y="84"/>
                    </a:lnTo>
                    <a:lnTo>
                      <a:pt x="14" y="72"/>
                    </a:lnTo>
                    <a:lnTo>
                      <a:pt x="19" y="61"/>
                    </a:lnTo>
                    <a:lnTo>
                      <a:pt x="26" y="51"/>
                    </a:lnTo>
                    <a:lnTo>
                      <a:pt x="34" y="4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7" name="Freeform 137"/>
              <p:cNvSpPr>
                <a:spLocks/>
              </p:cNvSpPr>
              <p:nvPr/>
            </p:nvSpPr>
            <p:spPr bwMode="auto">
              <a:xfrm>
                <a:off x="4541" y="1325"/>
                <a:ext cx="30" cy="43"/>
              </a:xfrm>
              <a:custGeom>
                <a:avLst/>
                <a:gdLst>
                  <a:gd name="T0" fmla="*/ 0 w 85"/>
                  <a:gd name="T1" fmla="*/ 0 h 124"/>
                  <a:gd name="T2" fmla="*/ 19 w 85"/>
                  <a:gd name="T3" fmla="*/ 0 h 124"/>
                  <a:gd name="T4" fmla="*/ 20 w 85"/>
                  <a:gd name="T5" fmla="*/ 12 h 124"/>
                  <a:gd name="T6" fmla="*/ 22 w 85"/>
                  <a:gd name="T7" fmla="*/ 24 h 124"/>
                  <a:gd name="T8" fmla="*/ 25 w 85"/>
                  <a:gd name="T9" fmla="*/ 34 h 124"/>
                  <a:gd name="T10" fmla="*/ 30 w 85"/>
                  <a:gd name="T11" fmla="*/ 43 h 124"/>
                  <a:gd name="T12" fmla="*/ 28 w 85"/>
                  <a:gd name="T13" fmla="*/ 42 h 124"/>
                  <a:gd name="T14" fmla="*/ 26 w 85"/>
                  <a:gd name="T15" fmla="*/ 41 h 124"/>
                  <a:gd name="T16" fmla="*/ 24 w 85"/>
                  <a:gd name="T17" fmla="*/ 40 h 124"/>
                  <a:gd name="T18" fmla="*/ 22 w 85"/>
                  <a:gd name="T19" fmla="*/ 39 h 124"/>
                  <a:gd name="T20" fmla="*/ 20 w 85"/>
                  <a:gd name="T21" fmla="*/ 37 h 124"/>
                  <a:gd name="T22" fmla="*/ 18 w 85"/>
                  <a:gd name="T23" fmla="*/ 36 h 124"/>
                  <a:gd name="T24" fmla="*/ 17 w 85"/>
                  <a:gd name="T25" fmla="*/ 34 h 124"/>
                  <a:gd name="T26" fmla="*/ 15 w 85"/>
                  <a:gd name="T27" fmla="*/ 33 h 124"/>
                  <a:gd name="T28" fmla="*/ 12 w 85"/>
                  <a:gd name="T29" fmla="*/ 29 h 124"/>
                  <a:gd name="T30" fmla="*/ 9 w 85"/>
                  <a:gd name="T31" fmla="*/ 26 h 124"/>
                  <a:gd name="T32" fmla="*/ 6 w 85"/>
                  <a:gd name="T33" fmla="*/ 22 h 124"/>
                  <a:gd name="T34" fmla="*/ 4 w 85"/>
                  <a:gd name="T35" fmla="*/ 18 h 124"/>
                  <a:gd name="T36" fmla="*/ 3 w 85"/>
                  <a:gd name="T37" fmla="*/ 14 h 124"/>
                  <a:gd name="T38" fmla="*/ 1 w 85"/>
                  <a:gd name="T39" fmla="*/ 9 h 124"/>
                  <a:gd name="T40" fmla="*/ 0 w 85"/>
                  <a:gd name="T41" fmla="*/ 5 h 124"/>
                  <a:gd name="T42" fmla="*/ 0 w 85"/>
                  <a:gd name="T43" fmla="*/ 0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124"/>
                  <a:gd name="T68" fmla="*/ 85 w 85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124">
                    <a:moveTo>
                      <a:pt x="0" y="0"/>
                    </a:moveTo>
                    <a:lnTo>
                      <a:pt x="54" y="0"/>
                    </a:lnTo>
                    <a:lnTo>
                      <a:pt x="56" y="36"/>
                    </a:lnTo>
                    <a:lnTo>
                      <a:pt x="63" y="69"/>
                    </a:lnTo>
                    <a:lnTo>
                      <a:pt x="72" y="99"/>
                    </a:lnTo>
                    <a:lnTo>
                      <a:pt x="85" y="124"/>
                    </a:lnTo>
                    <a:lnTo>
                      <a:pt x="79" y="122"/>
                    </a:lnTo>
                    <a:lnTo>
                      <a:pt x="74" y="119"/>
                    </a:lnTo>
                    <a:lnTo>
                      <a:pt x="68" y="115"/>
                    </a:lnTo>
                    <a:lnTo>
                      <a:pt x="62" y="112"/>
                    </a:lnTo>
                    <a:lnTo>
                      <a:pt x="57" y="107"/>
                    </a:lnTo>
                    <a:lnTo>
                      <a:pt x="52" y="104"/>
                    </a:lnTo>
                    <a:lnTo>
                      <a:pt x="47" y="99"/>
                    </a:lnTo>
                    <a:lnTo>
                      <a:pt x="42" y="95"/>
                    </a:lnTo>
                    <a:lnTo>
                      <a:pt x="33" y="84"/>
                    </a:lnTo>
                    <a:lnTo>
                      <a:pt x="25" y="74"/>
                    </a:lnTo>
                    <a:lnTo>
                      <a:pt x="18" y="63"/>
                    </a:lnTo>
                    <a:lnTo>
                      <a:pt x="12" y="51"/>
                    </a:lnTo>
                    <a:lnTo>
                      <a:pt x="8" y="39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8" name="Freeform 138"/>
              <p:cNvSpPr>
                <a:spLocks/>
              </p:cNvSpPr>
              <p:nvPr/>
            </p:nvSpPr>
            <p:spPr bwMode="auto">
              <a:xfrm>
                <a:off x="4616" y="1325"/>
                <a:ext cx="27" cy="43"/>
              </a:xfrm>
              <a:custGeom>
                <a:avLst/>
                <a:gdLst>
                  <a:gd name="T0" fmla="*/ 0 w 78"/>
                  <a:gd name="T1" fmla="*/ 43 h 121"/>
                  <a:gd name="T2" fmla="*/ 4 w 78"/>
                  <a:gd name="T3" fmla="*/ 34 h 121"/>
                  <a:gd name="T4" fmla="*/ 7 w 78"/>
                  <a:gd name="T5" fmla="*/ 24 h 121"/>
                  <a:gd name="T6" fmla="*/ 9 w 78"/>
                  <a:gd name="T7" fmla="*/ 12 h 121"/>
                  <a:gd name="T8" fmla="*/ 10 w 78"/>
                  <a:gd name="T9" fmla="*/ 0 h 121"/>
                  <a:gd name="T10" fmla="*/ 27 w 78"/>
                  <a:gd name="T11" fmla="*/ 0 h 121"/>
                  <a:gd name="T12" fmla="*/ 26 w 78"/>
                  <a:gd name="T13" fmla="*/ 7 h 121"/>
                  <a:gd name="T14" fmla="*/ 24 w 78"/>
                  <a:gd name="T15" fmla="*/ 13 h 121"/>
                  <a:gd name="T16" fmla="*/ 22 w 78"/>
                  <a:gd name="T17" fmla="*/ 19 h 121"/>
                  <a:gd name="T18" fmla="*/ 19 w 78"/>
                  <a:gd name="T19" fmla="*/ 25 h 121"/>
                  <a:gd name="T20" fmla="*/ 15 w 78"/>
                  <a:gd name="T21" fmla="*/ 30 h 121"/>
                  <a:gd name="T22" fmla="*/ 10 w 78"/>
                  <a:gd name="T23" fmla="*/ 35 h 121"/>
                  <a:gd name="T24" fmla="*/ 6 w 78"/>
                  <a:gd name="T25" fmla="*/ 39 h 121"/>
                  <a:gd name="T26" fmla="*/ 0 w 78"/>
                  <a:gd name="T27" fmla="*/ 43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21"/>
                  <a:gd name="T44" fmla="*/ 78 w 78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21">
                    <a:moveTo>
                      <a:pt x="0" y="121"/>
                    </a:moveTo>
                    <a:lnTo>
                      <a:pt x="12" y="96"/>
                    </a:lnTo>
                    <a:lnTo>
                      <a:pt x="21" y="67"/>
                    </a:lnTo>
                    <a:lnTo>
                      <a:pt x="27" y="35"/>
                    </a:lnTo>
                    <a:lnTo>
                      <a:pt x="29" y="0"/>
                    </a:lnTo>
                    <a:lnTo>
                      <a:pt x="78" y="0"/>
                    </a:lnTo>
                    <a:lnTo>
                      <a:pt x="76" y="20"/>
                    </a:lnTo>
                    <a:lnTo>
                      <a:pt x="70" y="37"/>
                    </a:lnTo>
                    <a:lnTo>
                      <a:pt x="63" y="54"/>
                    </a:lnTo>
                    <a:lnTo>
                      <a:pt x="54" y="70"/>
                    </a:lnTo>
                    <a:lnTo>
                      <a:pt x="43" y="85"/>
                    </a:lnTo>
                    <a:lnTo>
                      <a:pt x="30" y="99"/>
                    </a:lnTo>
                    <a:lnTo>
                      <a:pt x="16" y="11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09" name="Freeform 139"/>
              <p:cNvSpPr>
                <a:spLocks/>
              </p:cNvSpPr>
              <p:nvPr/>
            </p:nvSpPr>
            <p:spPr bwMode="auto">
              <a:xfrm>
                <a:off x="4455" y="1513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0" name="Freeform 140"/>
              <p:cNvSpPr>
                <a:spLocks/>
              </p:cNvSpPr>
              <p:nvPr/>
            </p:nvSpPr>
            <p:spPr bwMode="auto">
              <a:xfrm>
                <a:off x="4478" y="1513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1" name="Freeform 141"/>
              <p:cNvSpPr>
                <a:spLocks/>
              </p:cNvSpPr>
              <p:nvPr/>
            </p:nvSpPr>
            <p:spPr bwMode="auto">
              <a:xfrm>
                <a:off x="4500" y="1513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2" name="Freeform 142"/>
              <p:cNvSpPr>
                <a:spLocks/>
              </p:cNvSpPr>
              <p:nvPr/>
            </p:nvSpPr>
            <p:spPr bwMode="auto">
              <a:xfrm>
                <a:off x="4523" y="1513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3" name="Freeform 143"/>
              <p:cNvSpPr>
                <a:spLocks/>
              </p:cNvSpPr>
              <p:nvPr/>
            </p:nvSpPr>
            <p:spPr bwMode="auto">
              <a:xfrm>
                <a:off x="4455" y="1534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4" name="Freeform 144"/>
              <p:cNvSpPr>
                <a:spLocks/>
              </p:cNvSpPr>
              <p:nvPr/>
            </p:nvSpPr>
            <p:spPr bwMode="auto">
              <a:xfrm>
                <a:off x="4478" y="1534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5" name="Freeform 145"/>
              <p:cNvSpPr>
                <a:spLocks/>
              </p:cNvSpPr>
              <p:nvPr/>
            </p:nvSpPr>
            <p:spPr bwMode="auto">
              <a:xfrm>
                <a:off x="4500" y="1534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6" name="Freeform 146"/>
              <p:cNvSpPr>
                <a:spLocks/>
              </p:cNvSpPr>
              <p:nvPr/>
            </p:nvSpPr>
            <p:spPr bwMode="auto">
              <a:xfrm>
                <a:off x="4523" y="1534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7" name="Freeform 147"/>
              <p:cNvSpPr>
                <a:spLocks/>
              </p:cNvSpPr>
              <p:nvPr/>
            </p:nvSpPr>
            <p:spPr bwMode="auto">
              <a:xfrm>
                <a:off x="4455" y="1555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0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0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8" name="Freeform 148"/>
              <p:cNvSpPr>
                <a:spLocks/>
              </p:cNvSpPr>
              <p:nvPr/>
            </p:nvSpPr>
            <p:spPr bwMode="auto">
              <a:xfrm>
                <a:off x="4478" y="1555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0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0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19" name="Freeform 149"/>
              <p:cNvSpPr>
                <a:spLocks/>
              </p:cNvSpPr>
              <p:nvPr/>
            </p:nvSpPr>
            <p:spPr bwMode="auto">
              <a:xfrm>
                <a:off x="4500" y="1555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0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0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120" name="Freeform 150"/>
              <p:cNvSpPr>
                <a:spLocks/>
              </p:cNvSpPr>
              <p:nvPr/>
            </p:nvSpPr>
            <p:spPr bwMode="auto">
              <a:xfrm>
                <a:off x="4523" y="1555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0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0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</p:grpSp>
        <p:sp>
          <p:nvSpPr>
            <p:cNvPr id="44063" name="Text Box 151"/>
            <p:cNvSpPr txBox="1">
              <a:spLocks noChangeArrowheads="1"/>
            </p:cNvSpPr>
            <p:nvPr/>
          </p:nvSpPr>
          <p:spPr bwMode="auto">
            <a:xfrm>
              <a:off x="3522262" y="4906880"/>
              <a:ext cx="1158561" cy="27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egoe"/>
                </a:rPr>
                <a:t>Analysis Server</a:t>
              </a:r>
            </a:p>
          </p:txBody>
        </p: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6882685" y="4369215"/>
              <a:ext cx="604875" cy="481659"/>
              <a:chOff x="4425" y="1200"/>
              <a:chExt cx="327" cy="392"/>
            </a:xfrm>
          </p:grpSpPr>
          <p:sp>
            <p:nvSpPr>
              <p:cNvPr id="44067" name="Freeform 124"/>
              <p:cNvSpPr>
                <a:spLocks/>
              </p:cNvSpPr>
              <p:nvPr/>
            </p:nvSpPr>
            <p:spPr bwMode="auto">
              <a:xfrm>
                <a:off x="4469" y="1200"/>
                <a:ext cx="247" cy="273"/>
              </a:xfrm>
              <a:custGeom>
                <a:avLst/>
                <a:gdLst>
                  <a:gd name="T0" fmla="*/ 247 w 705"/>
                  <a:gd name="T1" fmla="*/ 0 h 778"/>
                  <a:gd name="T2" fmla="*/ 0 w 705"/>
                  <a:gd name="T3" fmla="*/ 0 h 778"/>
                  <a:gd name="T4" fmla="*/ 0 w 705"/>
                  <a:gd name="T5" fmla="*/ 252 h 778"/>
                  <a:gd name="T6" fmla="*/ 73 w 705"/>
                  <a:gd name="T7" fmla="*/ 252 h 778"/>
                  <a:gd name="T8" fmla="*/ 90 w 705"/>
                  <a:gd name="T9" fmla="*/ 273 h 778"/>
                  <a:gd name="T10" fmla="*/ 159 w 705"/>
                  <a:gd name="T11" fmla="*/ 273 h 778"/>
                  <a:gd name="T12" fmla="*/ 179 w 705"/>
                  <a:gd name="T13" fmla="*/ 252 h 778"/>
                  <a:gd name="T14" fmla="*/ 247 w 705"/>
                  <a:gd name="T15" fmla="*/ 252 h 778"/>
                  <a:gd name="T16" fmla="*/ 247 w 705"/>
                  <a:gd name="T17" fmla="*/ 0 h 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778"/>
                  <a:gd name="T29" fmla="*/ 705 w 705"/>
                  <a:gd name="T30" fmla="*/ 778 h 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778">
                    <a:moveTo>
                      <a:pt x="705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207" y="718"/>
                    </a:lnTo>
                    <a:lnTo>
                      <a:pt x="258" y="778"/>
                    </a:lnTo>
                    <a:lnTo>
                      <a:pt x="455" y="778"/>
                    </a:lnTo>
                    <a:lnTo>
                      <a:pt x="510" y="718"/>
                    </a:lnTo>
                    <a:lnTo>
                      <a:pt x="705" y="71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68" name="Freeform 125"/>
              <p:cNvSpPr>
                <a:spLocks/>
              </p:cNvSpPr>
              <p:nvPr/>
            </p:nvSpPr>
            <p:spPr bwMode="auto">
              <a:xfrm>
                <a:off x="4483" y="1214"/>
                <a:ext cx="219" cy="245"/>
              </a:xfrm>
              <a:custGeom>
                <a:avLst/>
                <a:gdLst>
                  <a:gd name="T0" fmla="*/ 139 w 625"/>
                  <a:gd name="T1" fmla="*/ 245 h 697"/>
                  <a:gd name="T2" fmla="*/ 83 w 625"/>
                  <a:gd name="T3" fmla="*/ 245 h 697"/>
                  <a:gd name="T4" fmla="*/ 65 w 625"/>
                  <a:gd name="T5" fmla="*/ 224 h 697"/>
                  <a:gd name="T6" fmla="*/ 0 w 625"/>
                  <a:gd name="T7" fmla="*/ 224 h 697"/>
                  <a:gd name="T8" fmla="*/ 0 w 625"/>
                  <a:gd name="T9" fmla="*/ 0 h 697"/>
                  <a:gd name="T10" fmla="*/ 219 w 625"/>
                  <a:gd name="T11" fmla="*/ 0 h 697"/>
                  <a:gd name="T12" fmla="*/ 219 w 625"/>
                  <a:gd name="T13" fmla="*/ 224 h 697"/>
                  <a:gd name="T14" fmla="*/ 159 w 625"/>
                  <a:gd name="T15" fmla="*/ 224 h 697"/>
                  <a:gd name="T16" fmla="*/ 139 w 625"/>
                  <a:gd name="T17" fmla="*/ 245 h 6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697"/>
                  <a:gd name="T29" fmla="*/ 625 w 625"/>
                  <a:gd name="T30" fmla="*/ 697 h 6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697">
                    <a:moveTo>
                      <a:pt x="397" y="697"/>
                    </a:moveTo>
                    <a:lnTo>
                      <a:pt x="236" y="697"/>
                    </a:lnTo>
                    <a:lnTo>
                      <a:pt x="185" y="63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637"/>
                    </a:lnTo>
                    <a:lnTo>
                      <a:pt x="453" y="637"/>
                    </a:lnTo>
                    <a:lnTo>
                      <a:pt x="397" y="6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69" name="Rectangle 126"/>
              <p:cNvSpPr>
                <a:spLocks noChangeArrowheads="1"/>
              </p:cNvSpPr>
              <p:nvPr/>
            </p:nvSpPr>
            <p:spPr bwMode="auto">
              <a:xfrm>
                <a:off x="4507" y="1239"/>
                <a:ext cx="173" cy="1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0" name="Rectangle 127"/>
              <p:cNvSpPr>
                <a:spLocks noChangeArrowheads="1"/>
              </p:cNvSpPr>
              <p:nvPr/>
            </p:nvSpPr>
            <p:spPr bwMode="auto">
              <a:xfrm>
                <a:off x="4425" y="1486"/>
                <a:ext cx="327" cy="1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1" name="Rectangle 128"/>
              <p:cNvSpPr>
                <a:spLocks noChangeArrowheads="1"/>
              </p:cNvSpPr>
              <p:nvPr/>
            </p:nvSpPr>
            <p:spPr bwMode="auto">
              <a:xfrm>
                <a:off x="4439" y="1501"/>
                <a:ext cx="299" cy="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2" name="Rectangle 129"/>
              <p:cNvSpPr>
                <a:spLocks noChangeArrowheads="1"/>
              </p:cNvSpPr>
              <p:nvPr/>
            </p:nvSpPr>
            <p:spPr bwMode="auto">
              <a:xfrm>
                <a:off x="4623" y="1527"/>
                <a:ext cx="8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3" name="Rectangle 130"/>
              <p:cNvSpPr>
                <a:spLocks noChangeArrowheads="1"/>
              </p:cNvSpPr>
              <p:nvPr/>
            </p:nvSpPr>
            <p:spPr bwMode="auto">
              <a:xfrm>
                <a:off x="4577" y="1433"/>
                <a:ext cx="3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4" name="Freeform 131"/>
              <p:cNvSpPr>
                <a:spLocks/>
              </p:cNvSpPr>
              <p:nvPr/>
            </p:nvSpPr>
            <p:spPr bwMode="auto">
              <a:xfrm>
                <a:off x="4615" y="1275"/>
                <a:ext cx="28" cy="41"/>
              </a:xfrm>
              <a:custGeom>
                <a:avLst/>
                <a:gdLst>
                  <a:gd name="T0" fmla="*/ 28 w 83"/>
                  <a:gd name="T1" fmla="*/ 41 h 118"/>
                  <a:gd name="T2" fmla="*/ 11 w 83"/>
                  <a:gd name="T3" fmla="*/ 41 h 118"/>
                  <a:gd name="T4" fmla="*/ 10 w 83"/>
                  <a:gd name="T5" fmla="*/ 29 h 118"/>
                  <a:gd name="T6" fmla="*/ 8 w 83"/>
                  <a:gd name="T7" fmla="*/ 18 h 118"/>
                  <a:gd name="T8" fmla="*/ 4 w 83"/>
                  <a:gd name="T9" fmla="*/ 8 h 118"/>
                  <a:gd name="T10" fmla="*/ 0 w 83"/>
                  <a:gd name="T11" fmla="*/ 0 h 118"/>
                  <a:gd name="T12" fmla="*/ 2 w 83"/>
                  <a:gd name="T13" fmla="*/ 1 h 118"/>
                  <a:gd name="T14" fmla="*/ 4 w 83"/>
                  <a:gd name="T15" fmla="*/ 2 h 118"/>
                  <a:gd name="T16" fmla="*/ 6 w 83"/>
                  <a:gd name="T17" fmla="*/ 3 h 118"/>
                  <a:gd name="T18" fmla="*/ 7 w 83"/>
                  <a:gd name="T19" fmla="*/ 4 h 118"/>
                  <a:gd name="T20" fmla="*/ 9 w 83"/>
                  <a:gd name="T21" fmla="*/ 6 h 118"/>
                  <a:gd name="T22" fmla="*/ 11 w 83"/>
                  <a:gd name="T23" fmla="*/ 7 h 118"/>
                  <a:gd name="T24" fmla="*/ 12 w 83"/>
                  <a:gd name="T25" fmla="*/ 8 h 118"/>
                  <a:gd name="T26" fmla="*/ 14 w 83"/>
                  <a:gd name="T27" fmla="*/ 10 h 118"/>
                  <a:gd name="T28" fmla="*/ 17 w 83"/>
                  <a:gd name="T29" fmla="*/ 13 h 118"/>
                  <a:gd name="T30" fmla="*/ 19 w 83"/>
                  <a:gd name="T31" fmla="*/ 17 h 118"/>
                  <a:gd name="T32" fmla="*/ 22 w 83"/>
                  <a:gd name="T33" fmla="*/ 20 h 118"/>
                  <a:gd name="T34" fmla="*/ 24 w 83"/>
                  <a:gd name="T35" fmla="*/ 24 h 118"/>
                  <a:gd name="T36" fmla="*/ 25 w 83"/>
                  <a:gd name="T37" fmla="*/ 28 h 118"/>
                  <a:gd name="T38" fmla="*/ 27 w 83"/>
                  <a:gd name="T39" fmla="*/ 33 h 118"/>
                  <a:gd name="T40" fmla="*/ 27 w 83"/>
                  <a:gd name="T41" fmla="*/ 36 h 118"/>
                  <a:gd name="T42" fmla="*/ 28 w 83"/>
                  <a:gd name="T43" fmla="*/ 41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18"/>
                  <a:gd name="T68" fmla="*/ 83 w 83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18">
                    <a:moveTo>
                      <a:pt x="83" y="118"/>
                    </a:moveTo>
                    <a:lnTo>
                      <a:pt x="34" y="118"/>
                    </a:lnTo>
                    <a:lnTo>
                      <a:pt x="30" y="83"/>
                    </a:lnTo>
                    <a:lnTo>
                      <a:pt x="23" y="52"/>
                    </a:lnTo>
                    <a:lnTo>
                      <a:pt x="13" y="2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7" y="10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1" y="28"/>
                    </a:lnTo>
                    <a:lnTo>
                      <a:pt x="49" y="37"/>
                    </a:lnTo>
                    <a:lnTo>
                      <a:pt x="57" y="48"/>
                    </a:lnTo>
                    <a:lnTo>
                      <a:pt x="64" y="58"/>
                    </a:lnTo>
                    <a:lnTo>
                      <a:pt x="70" y="69"/>
                    </a:lnTo>
                    <a:lnTo>
                      <a:pt x="75" y="81"/>
                    </a:lnTo>
                    <a:lnTo>
                      <a:pt x="79" y="94"/>
                    </a:lnTo>
                    <a:lnTo>
                      <a:pt x="81" y="105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5" name="Freeform 132"/>
              <p:cNvSpPr>
                <a:spLocks/>
              </p:cNvSpPr>
              <p:nvPr/>
            </p:nvSpPr>
            <p:spPr bwMode="auto">
              <a:xfrm>
                <a:off x="4596" y="1325"/>
                <a:ext cx="21" cy="48"/>
              </a:xfrm>
              <a:custGeom>
                <a:avLst/>
                <a:gdLst>
                  <a:gd name="T0" fmla="*/ 4 w 60"/>
                  <a:gd name="T1" fmla="*/ 48 h 137"/>
                  <a:gd name="T2" fmla="*/ 3 w 60"/>
                  <a:gd name="T3" fmla="*/ 48 h 137"/>
                  <a:gd name="T4" fmla="*/ 2 w 60"/>
                  <a:gd name="T5" fmla="*/ 48 h 137"/>
                  <a:gd name="T6" fmla="*/ 1 w 60"/>
                  <a:gd name="T7" fmla="*/ 48 h 137"/>
                  <a:gd name="T8" fmla="*/ 0 w 60"/>
                  <a:gd name="T9" fmla="*/ 48 h 137"/>
                  <a:gd name="T10" fmla="*/ 0 w 60"/>
                  <a:gd name="T11" fmla="*/ 0 h 137"/>
                  <a:gd name="T12" fmla="*/ 21 w 60"/>
                  <a:gd name="T13" fmla="*/ 0 h 137"/>
                  <a:gd name="T14" fmla="*/ 21 w 60"/>
                  <a:gd name="T15" fmla="*/ 9 h 137"/>
                  <a:gd name="T16" fmla="*/ 19 w 60"/>
                  <a:gd name="T17" fmla="*/ 17 h 137"/>
                  <a:gd name="T18" fmla="*/ 18 w 60"/>
                  <a:gd name="T19" fmla="*/ 24 h 137"/>
                  <a:gd name="T20" fmla="*/ 16 w 60"/>
                  <a:gd name="T21" fmla="*/ 31 h 137"/>
                  <a:gd name="T22" fmla="*/ 13 w 60"/>
                  <a:gd name="T23" fmla="*/ 37 h 137"/>
                  <a:gd name="T24" fmla="*/ 11 w 60"/>
                  <a:gd name="T25" fmla="*/ 42 h 137"/>
                  <a:gd name="T26" fmla="*/ 7 w 60"/>
                  <a:gd name="T27" fmla="*/ 45 h 137"/>
                  <a:gd name="T28" fmla="*/ 4 w 60"/>
                  <a:gd name="T29" fmla="*/ 48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7"/>
                  <a:gd name="T47" fmla="*/ 60 w 6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7">
                    <a:moveTo>
                      <a:pt x="11" y="136"/>
                    </a:moveTo>
                    <a:lnTo>
                      <a:pt x="9" y="136"/>
                    </a:lnTo>
                    <a:lnTo>
                      <a:pt x="6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59" y="25"/>
                    </a:lnTo>
                    <a:lnTo>
                      <a:pt x="55" y="48"/>
                    </a:lnTo>
                    <a:lnTo>
                      <a:pt x="50" y="69"/>
                    </a:lnTo>
                    <a:lnTo>
                      <a:pt x="45" y="89"/>
                    </a:lnTo>
                    <a:lnTo>
                      <a:pt x="38" y="105"/>
                    </a:lnTo>
                    <a:lnTo>
                      <a:pt x="30" y="119"/>
                    </a:lnTo>
                    <a:lnTo>
                      <a:pt x="20" y="129"/>
                    </a:lnTo>
                    <a:lnTo>
                      <a:pt x="1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6" name="Freeform 133"/>
              <p:cNvSpPr>
                <a:spLocks/>
              </p:cNvSpPr>
              <p:nvPr/>
            </p:nvSpPr>
            <p:spPr bwMode="auto">
              <a:xfrm>
                <a:off x="4568" y="1325"/>
                <a:ext cx="20" cy="48"/>
              </a:xfrm>
              <a:custGeom>
                <a:avLst/>
                <a:gdLst>
                  <a:gd name="T0" fmla="*/ 14 w 57"/>
                  <a:gd name="T1" fmla="*/ 45 h 137"/>
                  <a:gd name="T2" fmla="*/ 11 w 57"/>
                  <a:gd name="T3" fmla="*/ 41 h 137"/>
                  <a:gd name="T4" fmla="*/ 8 w 57"/>
                  <a:gd name="T5" fmla="*/ 37 h 137"/>
                  <a:gd name="T6" fmla="*/ 6 w 57"/>
                  <a:gd name="T7" fmla="*/ 32 h 137"/>
                  <a:gd name="T8" fmla="*/ 4 w 57"/>
                  <a:gd name="T9" fmla="*/ 27 h 137"/>
                  <a:gd name="T10" fmla="*/ 2 w 57"/>
                  <a:gd name="T11" fmla="*/ 21 h 137"/>
                  <a:gd name="T12" fmla="*/ 1 w 57"/>
                  <a:gd name="T13" fmla="*/ 14 h 137"/>
                  <a:gd name="T14" fmla="*/ 0 w 57"/>
                  <a:gd name="T15" fmla="*/ 7 h 137"/>
                  <a:gd name="T16" fmla="*/ 0 w 57"/>
                  <a:gd name="T17" fmla="*/ 0 h 137"/>
                  <a:gd name="T18" fmla="*/ 20 w 57"/>
                  <a:gd name="T19" fmla="*/ 0 h 137"/>
                  <a:gd name="T20" fmla="*/ 20 w 57"/>
                  <a:gd name="T21" fmla="*/ 48 h 137"/>
                  <a:gd name="T22" fmla="*/ 18 w 57"/>
                  <a:gd name="T23" fmla="*/ 48 h 137"/>
                  <a:gd name="T24" fmla="*/ 16 w 57"/>
                  <a:gd name="T25" fmla="*/ 47 h 137"/>
                  <a:gd name="T26" fmla="*/ 15 w 57"/>
                  <a:gd name="T27" fmla="*/ 46 h 137"/>
                  <a:gd name="T28" fmla="*/ 14 w 57"/>
                  <a:gd name="T29" fmla="*/ 45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7"/>
                  <a:gd name="T47" fmla="*/ 57 w 57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7">
                    <a:moveTo>
                      <a:pt x="39" y="128"/>
                    </a:moveTo>
                    <a:lnTo>
                      <a:pt x="31" y="118"/>
                    </a:lnTo>
                    <a:lnTo>
                      <a:pt x="23" y="106"/>
                    </a:lnTo>
                    <a:lnTo>
                      <a:pt x="17" y="92"/>
                    </a:lnTo>
                    <a:lnTo>
                      <a:pt x="12" y="76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137"/>
                    </a:lnTo>
                    <a:lnTo>
                      <a:pt x="52" y="136"/>
                    </a:lnTo>
                    <a:lnTo>
                      <a:pt x="47" y="135"/>
                    </a:lnTo>
                    <a:lnTo>
                      <a:pt x="44" y="131"/>
                    </a:lnTo>
                    <a:lnTo>
                      <a:pt x="3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7" name="Freeform 134"/>
              <p:cNvSpPr>
                <a:spLocks/>
              </p:cNvSpPr>
              <p:nvPr/>
            </p:nvSpPr>
            <p:spPr bwMode="auto">
              <a:xfrm>
                <a:off x="4568" y="1271"/>
                <a:ext cx="20" cy="45"/>
              </a:xfrm>
              <a:custGeom>
                <a:avLst/>
                <a:gdLst>
                  <a:gd name="T0" fmla="*/ 20 w 57"/>
                  <a:gd name="T1" fmla="*/ 0 h 129"/>
                  <a:gd name="T2" fmla="*/ 20 w 57"/>
                  <a:gd name="T3" fmla="*/ 45 h 129"/>
                  <a:gd name="T4" fmla="*/ 0 w 57"/>
                  <a:gd name="T5" fmla="*/ 45 h 129"/>
                  <a:gd name="T6" fmla="*/ 0 w 57"/>
                  <a:gd name="T7" fmla="*/ 38 h 129"/>
                  <a:gd name="T8" fmla="*/ 1 w 57"/>
                  <a:gd name="T9" fmla="*/ 32 h 129"/>
                  <a:gd name="T10" fmla="*/ 3 w 57"/>
                  <a:gd name="T11" fmla="*/ 26 h 129"/>
                  <a:gd name="T12" fmla="*/ 5 w 57"/>
                  <a:gd name="T13" fmla="*/ 21 h 129"/>
                  <a:gd name="T14" fmla="*/ 6 w 57"/>
                  <a:gd name="T15" fmla="*/ 16 h 129"/>
                  <a:gd name="T16" fmla="*/ 8 w 57"/>
                  <a:gd name="T17" fmla="*/ 11 h 129"/>
                  <a:gd name="T18" fmla="*/ 11 w 57"/>
                  <a:gd name="T19" fmla="*/ 7 h 129"/>
                  <a:gd name="T20" fmla="*/ 14 w 57"/>
                  <a:gd name="T21" fmla="*/ 4 h 129"/>
                  <a:gd name="T22" fmla="*/ 15 w 57"/>
                  <a:gd name="T23" fmla="*/ 3 h 129"/>
                  <a:gd name="T24" fmla="*/ 17 w 57"/>
                  <a:gd name="T25" fmla="*/ 1 h 129"/>
                  <a:gd name="T26" fmla="*/ 18 w 57"/>
                  <a:gd name="T27" fmla="*/ 1 h 129"/>
                  <a:gd name="T28" fmla="*/ 20 w 57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9"/>
                  <a:gd name="T47" fmla="*/ 57 w 57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9">
                    <a:moveTo>
                      <a:pt x="57" y="0"/>
                    </a:moveTo>
                    <a:lnTo>
                      <a:pt x="57" y="129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4" y="92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17" y="45"/>
                    </a:lnTo>
                    <a:lnTo>
                      <a:pt x="24" y="32"/>
                    </a:lnTo>
                    <a:lnTo>
                      <a:pt x="31" y="21"/>
                    </a:lnTo>
                    <a:lnTo>
                      <a:pt x="39" y="11"/>
                    </a:lnTo>
                    <a:lnTo>
                      <a:pt x="44" y="8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8" name="Freeform 135"/>
              <p:cNvSpPr>
                <a:spLocks/>
              </p:cNvSpPr>
              <p:nvPr/>
            </p:nvSpPr>
            <p:spPr bwMode="auto">
              <a:xfrm>
                <a:off x="4596" y="1271"/>
                <a:ext cx="21" cy="45"/>
              </a:xfrm>
              <a:custGeom>
                <a:avLst/>
                <a:gdLst>
                  <a:gd name="T0" fmla="*/ 0 w 60"/>
                  <a:gd name="T1" fmla="*/ 45 h 130"/>
                  <a:gd name="T2" fmla="*/ 0 w 60"/>
                  <a:gd name="T3" fmla="*/ 0 h 130"/>
                  <a:gd name="T4" fmla="*/ 2 w 60"/>
                  <a:gd name="T5" fmla="*/ 0 h 130"/>
                  <a:gd name="T6" fmla="*/ 4 w 60"/>
                  <a:gd name="T7" fmla="*/ 1 h 130"/>
                  <a:gd name="T8" fmla="*/ 6 w 60"/>
                  <a:gd name="T9" fmla="*/ 2 h 130"/>
                  <a:gd name="T10" fmla="*/ 8 w 60"/>
                  <a:gd name="T11" fmla="*/ 4 h 130"/>
                  <a:gd name="T12" fmla="*/ 11 w 60"/>
                  <a:gd name="T13" fmla="*/ 8 h 130"/>
                  <a:gd name="T14" fmla="*/ 13 w 60"/>
                  <a:gd name="T15" fmla="*/ 11 h 130"/>
                  <a:gd name="T16" fmla="*/ 15 w 60"/>
                  <a:gd name="T17" fmla="*/ 16 h 130"/>
                  <a:gd name="T18" fmla="*/ 17 w 60"/>
                  <a:gd name="T19" fmla="*/ 21 h 130"/>
                  <a:gd name="T20" fmla="*/ 19 w 60"/>
                  <a:gd name="T21" fmla="*/ 26 h 130"/>
                  <a:gd name="T22" fmla="*/ 20 w 60"/>
                  <a:gd name="T23" fmla="*/ 32 h 130"/>
                  <a:gd name="T24" fmla="*/ 21 w 60"/>
                  <a:gd name="T25" fmla="*/ 38 h 130"/>
                  <a:gd name="T26" fmla="*/ 21 w 60"/>
                  <a:gd name="T27" fmla="*/ 45 h 130"/>
                  <a:gd name="T28" fmla="*/ 0 w 60"/>
                  <a:gd name="T29" fmla="*/ 45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0"/>
                  <a:gd name="T47" fmla="*/ 60 w 60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0">
                    <a:moveTo>
                      <a:pt x="0" y="13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6" y="7"/>
                    </a:lnTo>
                    <a:lnTo>
                      <a:pt x="22" y="12"/>
                    </a:lnTo>
                    <a:lnTo>
                      <a:pt x="30" y="22"/>
                    </a:lnTo>
                    <a:lnTo>
                      <a:pt x="37" y="33"/>
                    </a:lnTo>
                    <a:lnTo>
                      <a:pt x="42" y="46"/>
                    </a:lnTo>
                    <a:lnTo>
                      <a:pt x="48" y="61"/>
                    </a:lnTo>
                    <a:lnTo>
                      <a:pt x="53" y="76"/>
                    </a:lnTo>
                    <a:lnTo>
                      <a:pt x="56" y="93"/>
                    </a:lnTo>
                    <a:lnTo>
                      <a:pt x="59" y="111"/>
                    </a:lnTo>
                    <a:lnTo>
                      <a:pt x="6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79" name="Freeform 136"/>
              <p:cNvSpPr>
                <a:spLocks/>
              </p:cNvSpPr>
              <p:nvPr/>
            </p:nvSpPr>
            <p:spPr bwMode="auto">
              <a:xfrm>
                <a:off x="4541" y="1274"/>
                <a:ext cx="31" cy="42"/>
              </a:xfrm>
              <a:custGeom>
                <a:avLst/>
                <a:gdLst>
                  <a:gd name="T0" fmla="*/ 14 w 90"/>
                  <a:gd name="T1" fmla="*/ 11 h 121"/>
                  <a:gd name="T2" fmla="*/ 17 w 90"/>
                  <a:gd name="T3" fmla="*/ 9 h 121"/>
                  <a:gd name="T4" fmla="*/ 18 w 90"/>
                  <a:gd name="T5" fmla="*/ 8 h 121"/>
                  <a:gd name="T6" fmla="*/ 20 w 90"/>
                  <a:gd name="T7" fmla="*/ 6 h 121"/>
                  <a:gd name="T8" fmla="*/ 22 w 90"/>
                  <a:gd name="T9" fmla="*/ 5 h 121"/>
                  <a:gd name="T10" fmla="*/ 24 w 90"/>
                  <a:gd name="T11" fmla="*/ 3 h 121"/>
                  <a:gd name="T12" fmla="*/ 27 w 90"/>
                  <a:gd name="T13" fmla="*/ 2 h 121"/>
                  <a:gd name="T14" fmla="*/ 29 w 90"/>
                  <a:gd name="T15" fmla="*/ 1 h 121"/>
                  <a:gd name="T16" fmla="*/ 31 w 90"/>
                  <a:gd name="T17" fmla="*/ 0 h 121"/>
                  <a:gd name="T18" fmla="*/ 29 w 90"/>
                  <a:gd name="T19" fmla="*/ 4 h 121"/>
                  <a:gd name="T20" fmla="*/ 26 w 90"/>
                  <a:gd name="T21" fmla="*/ 8 h 121"/>
                  <a:gd name="T22" fmla="*/ 24 w 90"/>
                  <a:gd name="T23" fmla="*/ 13 h 121"/>
                  <a:gd name="T24" fmla="*/ 22 w 90"/>
                  <a:gd name="T25" fmla="*/ 18 h 121"/>
                  <a:gd name="T26" fmla="*/ 21 w 90"/>
                  <a:gd name="T27" fmla="*/ 24 h 121"/>
                  <a:gd name="T28" fmla="*/ 20 w 90"/>
                  <a:gd name="T29" fmla="*/ 29 h 121"/>
                  <a:gd name="T30" fmla="*/ 19 w 90"/>
                  <a:gd name="T31" fmla="*/ 35 h 121"/>
                  <a:gd name="T32" fmla="*/ 19 w 90"/>
                  <a:gd name="T33" fmla="*/ 42 h 121"/>
                  <a:gd name="T34" fmla="*/ 0 w 90"/>
                  <a:gd name="T35" fmla="*/ 42 h 121"/>
                  <a:gd name="T36" fmla="*/ 1 w 90"/>
                  <a:gd name="T37" fmla="*/ 37 h 121"/>
                  <a:gd name="T38" fmla="*/ 1 w 90"/>
                  <a:gd name="T39" fmla="*/ 34 h 121"/>
                  <a:gd name="T40" fmla="*/ 3 w 90"/>
                  <a:gd name="T41" fmla="*/ 29 h 121"/>
                  <a:gd name="T42" fmla="*/ 5 w 90"/>
                  <a:gd name="T43" fmla="*/ 25 h 121"/>
                  <a:gd name="T44" fmla="*/ 7 w 90"/>
                  <a:gd name="T45" fmla="*/ 21 h 121"/>
                  <a:gd name="T46" fmla="*/ 9 w 90"/>
                  <a:gd name="T47" fmla="*/ 18 h 121"/>
                  <a:gd name="T48" fmla="*/ 12 w 90"/>
                  <a:gd name="T49" fmla="*/ 14 h 121"/>
                  <a:gd name="T50" fmla="*/ 14 w 90"/>
                  <a:gd name="T51" fmla="*/ 11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21"/>
                  <a:gd name="T80" fmla="*/ 90 w 9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21">
                    <a:moveTo>
                      <a:pt x="42" y="31"/>
                    </a:moveTo>
                    <a:lnTo>
                      <a:pt x="48" y="26"/>
                    </a:lnTo>
                    <a:lnTo>
                      <a:pt x="53" y="22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1" y="9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0" y="0"/>
                    </a:lnTo>
                    <a:lnTo>
                      <a:pt x="83" y="11"/>
                    </a:lnTo>
                    <a:lnTo>
                      <a:pt x="76" y="23"/>
                    </a:lnTo>
                    <a:lnTo>
                      <a:pt x="70" y="37"/>
                    </a:lnTo>
                    <a:lnTo>
                      <a:pt x="65" y="52"/>
                    </a:lnTo>
                    <a:lnTo>
                      <a:pt x="61" y="68"/>
                    </a:lnTo>
                    <a:lnTo>
                      <a:pt x="57" y="84"/>
                    </a:lnTo>
                    <a:lnTo>
                      <a:pt x="55" y="102"/>
                    </a:lnTo>
                    <a:lnTo>
                      <a:pt x="54" y="121"/>
                    </a:lnTo>
                    <a:lnTo>
                      <a:pt x="0" y="121"/>
                    </a:lnTo>
                    <a:lnTo>
                      <a:pt x="2" y="108"/>
                    </a:lnTo>
                    <a:lnTo>
                      <a:pt x="4" y="97"/>
                    </a:lnTo>
                    <a:lnTo>
                      <a:pt x="8" y="84"/>
                    </a:lnTo>
                    <a:lnTo>
                      <a:pt x="14" y="72"/>
                    </a:lnTo>
                    <a:lnTo>
                      <a:pt x="19" y="61"/>
                    </a:lnTo>
                    <a:lnTo>
                      <a:pt x="26" y="51"/>
                    </a:lnTo>
                    <a:lnTo>
                      <a:pt x="34" y="4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0" name="Freeform 137"/>
              <p:cNvSpPr>
                <a:spLocks/>
              </p:cNvSpPr>
              <p:nvPr/>
            </p:nvSpPr>
            <p:spPr bwMode="auto">
              <a:xfrm>
                <a:off x="4541" y="1325"/>
                <a:ext cx="30" cy="43"/>
              </a:xfrm>
              <a:custGeom>
                <a:avLst/>
                <a:gdLst>
                  <a:gd name="T0" fmla="*/ 0 w 85"/>
                  <a:gd name="T1" fmla="*/ 0 h 124"/>
                  <a:gd name="T2" fmla="*/ 19 w 85"/>
                  <a:gd name="T3" fmla="*/ 0 h 124"/>
                  <a:gd name="T4" fmla="*/ 20 w 85"/>
                  <a:gd name="T5" fmla="*/ 12 h 124"/>
                  <a:gd name="T6" fmla="*/ 22 w 85"/>
                  <a:gd name="T7" fmla="*/ 24 h 124"/>
                  <a:gd name="T8" fmla="*/ 25 w 85"/>
                  <a:gd name="T9" fmla="*/ 34 h 124"/>
                  <a:gd name="T10" fmla="*/ 30 w 85"/>
                  <a:gd name="T11" fmla="*/ 43 h 124"/>
                  <a:gd name="T12" fmla="*/ 28 w 85"/>
                  <a:gd name="T13" fmla="*/ 42 h 124"/>
                  <a:gd name="T14" fmla="*/ 26 w 85"/>
                  <a:gd name="T15" fmla="*/ 41 h 124"/>
                  <a:gd name="T16" fmla="*/ 24 w 85"/>
                  <a:gd name="T17" fmla="*/ 40 h 124"/>
                  <a:gd name="T18" fmla="*/ 22 w 85"/>
                  <a:gd name="T19" fmla="*/ 39 h 124"/>
                  <a:gd name="T20" fmla="*/ 20 w 85"/>
                  <a:gd name="T21" fmla="*/ 37 h 124"/>
                  <a:gd name="T22" fmla="*/ 18 w 85"/>
                  <a:gd name="T23" fmla="*/ 36 h 124"/>
                  <a:gd name="T24" fmla="*/ 17 w 85"/>
                  <a:gd name="T25" fmla="*/ 34 h 124"/>
                  <a:gd name="T26" fmla="*/ 15 w 85"/>
                  <a:gd name="T27" fmla="*/ 33 h 124"/>
                  <a:gd name="T28" fmla="*/ 12 w 85"/>
                  <a:gd name="T29" fmla="*/ 29 h 124"/>
                  <a:gd name="T30" fmla="*/ 9 w 85"/>
                  <a:gd name="T31" fmla="*/ 26 h 124"/>
                  <a:gd name="T32" fmla="*/ 6 w 85"/>
                  <a:gd name="T33" fmla="*/ 22 h 124"/>
                  <a:gd name="T34" fmla="*/ 4 w 85"/>
                  <a:gd name="T35" fmla="*/ 18 h 124"/>
                  <a:gd name="T36" fmla="*/ 3 w 85"/>
                  <a:gd name="T37" fmla="*/ 14 h 124"/>
                  <a:gd name="T38" fmla="*/ 1 w 85"/>
                  <a:gd name="T39" fmla="*/ 9 h 124"/>
                  <a:gd name="T40" fmla="*/ 0 w 85"/>
                  <a:gd name="T41" fmla="*/ 5 h 124"/>
                  <a:gd name="T42" fmla="*/ 0 w 85"/>
                  <a:gd name="T43" fmla="*/ 0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124"/>
                  <a:gd name="T68" fmla="*/ 85 w 85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124">
                    <a:moveTo>
                      <a:pt x="0" y="0"/>
                    </a:moveTo>
                    <a:lnTo>
                      <a:pt x="54" y="0"/>
                    </a:lnTo>
                    <a:lnTo>
                      <a:pt x="56" y="36"/>
                    </a:lnTo>
                    <a:lnTo>
                      <a:pt x="63" y="69"/>
                    </a:lnTo>
                    <a:lnTo>
                      <a:pt x="72" y="99"/>
                    </a:lnTo>
                    <a:lnTo>
                      <a:pt x="85" y="124"/>
                    </a:lnTo>
                    <a:lnTo>
                      <a:pt x="79" y="122"/>
                    </a:lnTo>
                    <a:lnTo>
                      <a:pt x="74" y="119"/>
                    </a:lnTo>
                    <a:lnTo>
                      <a:pt x="68" y="115"/>
                    </a:lnTo>
                    <a:lnTo>
                      <a:pt x="62" y="112"/>
                    </a:lnTo>
                    <a:lnTo>
                      <a:pt x="57" y="107"/>
                    </a:lnTo>
                    <a:lnTo>
                      <a:pt x="52" y="104"/>
                    </a:lnTo>
                    <a:lnTo>
                      <a:pt x="47" y="99"/>
                    </a:lnTo>
                    <a:lnTo>
                      <a:pt x="42" y="95"/>
                    </a:lnTo>
                    <a:lnTo>
                      <a:pt x="33" y="84"/>
                    </a:lnTo>
                    <a:lnTo>
                      <a:pt x="25" y="74"/>
                    </a:lnTo>
                    <a:lnTo>
                      <a:pt x="18" y="63"/>
                    </a:lnTo>
                    <a:lnTo>
                      <a:pt x="12" y="51"/>
                    </a:lnTo>
                    <a:lnTo>
                      <a:pt x="8" y="39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1" name="Freeform 138"/>
              <p:cNvSpPr>
                <a:spLocks/>
              </p:cNvSpPr>
              <p:nvPr/>
            </p:nvSpPr>
            <p:spPr bwMode="auto">
              <a:xfrm>
                <a:off x="4616" y="1325"/>
                <a:ext cx="27" cy="43"/>
              </a:xfrm>
              <a:custGeom>
                <a:avLst/>
                <a:gdLst>
                  <a:gd name="T0" fmla="*/ 0 w 78"/>
                  <a:gd name="T1" fmla="*/ 43 h 121"/>
                  <a:gd name="T2" fmla="*/ 4 w 78"/>
                  <a:gd name="T3" fmla="*/ 34 h 121"/>
                  <a:gd name="T4" fmla="*/ 7 w 78"/>
                  <a:gd name="T5" fmla="*/ 24 h 121"/>
                  <a:gd name="T6" fmla="*/ 9 w 78"/>
                  <a:gd name="T7" fmla="*/ 12 h 121"/>
                  <a:gd name="T8" fmla="*/ 10 w 78"/>
                  <a:gd name="T9" fmla="*/ 0 h 121"/>
                  <a:gd name="T10" fmla="*/ 27 w 78"/>
                  <a:gd name="T11" fmla="*/ 0 h 121"/>
                  <a:gd name="T12" fmla="*/ 26 w 78"/>
                  <a:gd name="T13" fmla="*/ 7 h 121"/>
                  <a:gd name="T14" fmla="*/ 24 w 78"/>
                  <a:gd name="T15" fmla="*/ 13 h 121"/>
                  <a:gd name="T16" fmla="*/ 22 w 78"/>
                  <a:gd name="T17" fmla="*/ 19 h 121"/>
                  <a:gd name="T18" fmla="*/ 19 w 78"/>
                  <a:gd name="T19" fmla="*/ 25 h 121"/>
                  <a:gd name="T20" fmla="*/ 15 w 78"/>
                  <a:gd name="T21" fmla="*/ 30 h 121"/>
                  <a:gd name="T22" fmla="*/ 10 w 78"/>
                  <a:gd name="T23" fmla="*/ 35 h 121"/>
                  <a:gd name="T24" fmla="*/ 6 w 78"/>
                  <a:gd name="T25" fmla="*/ 39 h 121"/>
                  <a:gd name="T26" fmla="*/ 0 w 78"/>
                  <a:gd name="T27" fmla="*/ 43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21"/>
                  <a:gd name="T44" fmla="*/ 78 w 78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21">
                    <a:moveTo>
                      <a:pt x="0" y="121"/>
                    </a:moveTo>
                    <a:lnTo>
                      <a:pt x="12" y="96"/>
                    </a:lnTo>
                    <a:lnTo>
                      <a:pt x="21" y="67"/>
                    </a:lnTo>
                    <a:lnTo>
                      <a:pt x="27" y="35"/>
                    </a:lnTo>
                    <a:lnTo>
                      <a:pt x="29" y="0"/>
                    </a:lnTo>
                    <a:lnTo>
                      <a:pt x="78" y="0"/>
                    </a:lnTo>
                    <a:lnTo>
                      <a:pt x="76" y="20"/>
                    </a:lnTo>
                    <a:lnTo>
                      <a:pt x="70" y="37"/>
                    </a:lnTo>
                    <a:lnTo>
                      <a:pt x="63" y="54"/>
                    </a:lnTo>
                    <a:lnTo>
                      <a:pt x="54" y="70"/>
                    </a:lnTo>
                    <a:lnTo>
                      <a:pt x="43" y="85"/>
                    </a:lnTo>
                    <a:lnTo>
                      <a:pt x="30" y="99"/>
                    </a:lnTo>
                    <a:lnTo>
                      <a:pt x="16" y="11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2" name="Freeform 139"/>
              <p:cNvSpPr>
                <a:spLocks/>
              </p:cNvSpPr>
              <p:nvPr/>
            </p:nvSpPr>
            <p:spPr bwMode="auto">
              <a:xfrm>
                <a:off x="4455" y="1513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3" name="Freeform 140"/>
              <p:cNvSpPr>
                <a:spLocks/>
              </p:cNvSpPr>
              <p:nvPr/>
            </p:nvSpPr>
            <p:spPr bwMode="auto">
              <a:xfrm>
                <a:off x="4478" y="1513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4" name="Freeform 141"/>
              <p:cNvSpPr>
                <a:spLocks/>
              </p:cNvSpPr>
              <p:nvPr/>
            </p:nvSpPr>
            <p:spPr bwMode="auto">
              <a:xfrm>
                <a:off x="4500" y="1513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5" name="Freeform 142"/>
              <p:cNvSpPr>
                <a:spLocks/>
              </p:cNvSpPr>
              <p:nvPr/>
            </p:nvSpPr>
            <p:spPr bwMode="auto">
              <a:xfrm>
                <a:off x="4523" y="1513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6" name="Freeform 143"/>
              <p:cNvSpPr>
                <a:spLocks/>
              </p:cNvSpPr>
              <p:nvPr/>
            </p:nvSpPr>
            <p:spPr bwMode="auto">
              <a:xfrm>
                <a:off x="4455" y="1534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7" name="Freeform 144"/>
              <p:cNvSpPr>
                <a:spLocks/>
              </p:cNvSpPr>
              <p:nvPr/>
            </p:nvSpPr>
            <p:spPr bwMode="auto">
              <a:xfrm>
                <a:off x="4478" y="1534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8" name="Freeform 145"/>
              <p:cNvSpPr>
                <a:spLocks/>
              </p:cNvSpPr>
              <p:nvPr/>
            </p:nvSpPr>
            <p:spPr bwMode="auto">
              <a:xfrm>
                <a:off x="4500" y="1534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1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1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89" name="Freeform 146"/>
              <p:cNvSpPr>
                <a:spLocks/>
              </p:cNvSpPr>
              <p:nvPr/>
            </p:nvSpPr>
            <p:spPr bwMode="auto">
              <a:xfrm>
                <a:off x="4523" y="1534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1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1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0" name="Freeform 147"/>
              <p:cNvSpPr>
                <a:spLocks/>
              </p:cNvSpPr>
              <p:nvPr/>
            </p:nvSpPr>
            <p:spPr bwMode="auto">
              <a:xfrm>
                <a:off x="4455" y="1555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1 w 33"/>
                  <a:gd name="T5" fmla="*/ 10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1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0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1" name="Freeform 148"/>
              <p:cNvSpPr>
                <a:spLocks/>
              </p:cNvSpPr>
              <p:nvPr/>
            </p:nvSpPr>
            <p:spPr bwMode="auto">
              <a:xfrm>
                <a:off x="4478" y="1555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0 h 33"/>
                  <a:gd name="T6" fmla="*/ 12 w 35"/>
                  <a:gd name="T7" fmla="*/ 9 h 33"/>
                  <a:gd name="T8" fmla="*/ 12 w 35"/>
                  <a:gd name="T9" fmla="*/ 6 h 33"/>
                  <a:gd name="T10" fmla="*/ 12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0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2" name="Freeform 149"/>
              <p:cNvSpPr>
                <a:spLocks/>
              </p:cNvSpPr>
              <p:nvPr/>
            </p:nvSpPr>
            <p:spPr bwMode="auto">
              <a:xfrm>
                <a:off x="4500" y="1555"/>
                <a:ext cx="12" cy="12"/>
              </a:xfrm>
              <a:custGeom>
                <a:avLst/>
                <a:gdLst>
                  <a:gd name="T0" fmla="*/ 6 w 33"/>
                  <a:gd name="T1" fmla="*/ 12 h 33"/>
                  <a:gd name="T2" fmla="*/ 8 w 33"/>
                  <a:gd name="T3" fmla="*/ 12 h 33"/>
                  <a:gd name="T4" fmla="*/ 10 w 33"/>
                  <a:gd name="T5" fmla="*/ 10 h 33"/>
                  <a:gd name="T6" fmla="*/ 12 w 33"/>
                  <a:gd name="T7" fmla="*/ 9 h 33"/>
                  <a:gd name="T8" fmla="*/ 12 w 33"/>
                  <a:gd name="T9" fmla="*/ 6 h 33"/>
                  <a:gd name="T10" fmla="*/ 12 w 33"/>
                  <a:gd name="T11" fmla="*/ 4 h 33"/>
                  <a:gd name="T12" fmla="*/ 10 w 33"/>
                  <a:gd name="T13" fmla="*/ 1 h 33"/>
                  <a:gd name="T14" fmla="*/ 8 w 33"/>
                  <a:gd name="T15" fmla="*/ 0 h 33"/>
                  <a:gd name="T16" fmla="*/ 6 w 33"/>
                  <a:gd name="T17" fmla="*/ 0 h 33"/>
                  <a:gd name="T18" fmla="*/ 3 w 33"/>
                  <a:gd name="T19" fmla="*/ 0 h 33"/>
                  <a:gd name="T20" fmla="*/ 1 w 33"/>
                  <a:gd name="T21" fmla="*/ 1 h 33"/>
                  <a:gd name="T22" fmla="*/ 0 w 33"/>
                  <a:gd name="T23" fmla="*/ 4 h 33"/>
                  <a:gd name="T24" fmla="*/ 0 w 33"/>
                  <a:gd name="T25" fmla="*/ 6 h 33"/>
                  <a:gd name="T26" fmla="*/ 0 w 33"/>
                  <a:gd name="T27" fmla="*/ 9 h 33"/>
                  <a:gd name="T28" fmla="*/ 1 w 33"/>
                  <a:gd name="T29" fmla="*/ 10 h 33"/>
                  <a:gd name="T30" fmla="*/ 3 w 33"/>
                  <a:gd name="T31" fmla="*/ 12 h 33"/>
                  <a:gd name="T32" fmla="*/ 6 w 33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  <p:sp>
            <p:nvSpPr>
              <p:cNvPr id="44093" name="Freeform 150"/>
              <p:cNvSpPr>
                <a:spLocks/>
              </p:cNvSpPr>
              <p:nvPr/>
            </p:nvSpPr>
            <p:spPr bwMode="auto">
              <a:xfrm>
                <a:off x="4523" y="1555"/>
                <a:ext cx="12" cy="12"/>
              </a:xfrm>
              <a:custGeom>
                <a:avLst/>
                <a:gdLst>
                  <a:gd name="T0" fmla="*/ 6 w 35"/>
                  <a:gd name="T1" fmla="*/ 12 h 33"/>
                  <a:gd name="T2" fmla="*/ 8 w 35"/>
                  <a:gd name="T3" fmla="*/ 12 h 33"/>
                  <a:gd name="T4" fmla="*/ 10 w 35"/>
                  <a:gd name="T5" fmla="*/ 10 h 33"/>
                  <a:gd name="T6" fmla="*/ 11 w 35"/>
                  <a:gd name="T7" fmla="*/ 9 h 33"/>
                  <a:gd name="T8" fmla="*/ 12 w 35"/>
                  <a:gd name="T9" fmla="*/ 6 h 33"/>
                  <a:gd name="T10" fmla="*/ 11 w 35"/>
                  <a:gd name="T11" fmla="*/ 4 h 33"/>
                  <a:gd name="T12" fmla="*/ 10 w 35"/>
                  <a:gd name="T13" fmla="*/ 1 h 33"/>
                  <a:gd name="T14" fmla="*/ 8 w 35"/>
                  <a:gd name="T15" fmla="*/ 0 h 33"/>
                  <a:gd name="T16" fmla="*/ 6 w 35"/>
                  <a:gd name="T17" fmla="*/ 0 h 33"/>
                  <a:gd name="T18" fmla="*/ 3 w 35"/>
                  <a:gd name="T19" fmla="*/ 0 h 33"/>
                  <a:gd name="T20" fmla="*/ 2 w 35"/>
                  <a:gd name="T21" fmla="*/ 1 h 33"/>
                  <a:gd name="T22" fmla="*/ 0 w 35"/>
                  <a:gd name="T23" fmla="*/ 4 h 33"/>
                  <a:gd name="T24" fmla="*/ 0 w 35"/>
                  <a:gd name="T25" fmla="*/ 6 h 33"/>
                  <a:gd name="T26" fmla="*/ 0 w 35"/>
                  <a:gd name="T27" fmla="*/ 9 h 33"/>
                  <a:gd name="T28" fmla="*/ 2 w 35"/>
                  <a:gd name="T29" fmla="*/ 10 h 33"/>
                  <a:gd name="T30" fmla="*/ 3 w 35"/>
                  <a:gd name="T31" fmla="*/ 12 h 33"/>
                  <a:gd name="T32" fmla="*/ 6 w 35"/>
                  <a:gd name="T33" fmla="*/ 1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Segoe"/>
                </a:endParaRPr>
              </a:p>
            </p:txBody>
          </p:sp>
        </p:grpSp>
        <p:sp>
          <p:nvSpPr>
            <p:cNvPr id="44065" name="Text Box 151"/>
            <p:cNvSpPr txBox="1">
              <a:spLocks noChangeArrowheads="1"/>
            </p:cNvSpPr>
            <p:nvPr/>
          </p:nvSpPr>
          <p:spPr bwMode="auto">
            <a:xfrm>
              <a:off x="6613839" y="4839672"/>
              <a:ext cx="1158561" cy="27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egoe"/>
                </a:rPr>
                <a:t>Analysis Server</a:t>
              </a:r>
            </a:p>
          </p:txBody>
        </p:sp>
        <p:sp>
          <p:nvSpPr>
            <p:cNvPr id="44066" name="TextBox 21"/>
            <p:cNvSpPr txBox="1">
              <a:spLocks noChangeArrowheads="1"/>
            </p:cNvSpPr>
            <p:nvPr/>
          </p:nvSpPr>
          <p:spPr bwMode="auto">
            <a:xfrm>
              <a:off x="4876800" y="3429000"/>
              <a:ext cx="10129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egoe"/>
                </a:rPr>
                <a:t>Virtual IP</a:t>
              </a:r>
            </a:p>
          </p:txBody>
        </p:sp>
      </p:grpSp>
      <p:sp>
        <p:nvSpPr>
          <p:cNvPr id="44050" name="TextBox 102"/>
          <p:cNvSpPr txBox="1">
            <a:spLocks noChangeArrowheads="1"/>
          </p:cNvSpPr>
          <p:nvPr/>
        </p:nvSpPr>
        <p:spPr bwMode="auto">
          <a:xfrm>
            <a:off x="2133600" y="6248400"/>
            <a:ext cx="485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"/>
              </a:rPr>
              <a:t>Note: This  </a:t>
            </a:r>
            <a:r>
              <a:rPr lang="en-US" sz="2000" dirty="0">
                <a:solidFill>
                  <a:srgbClr val="FF0000"/>
                </a:solidFill>
                <a:latin typeface="Segoe"/>
              </a:rPr>
              <a:t>improvement is on the </a:t>
            </a:r>
            <a:r>
              <a:rPr lang="en-US" sz="2000" dirty="0" smtClean="0">
                <a:solidFill>
                  <a:srgbClr val="FF0000"/>
                </a:solidFill>
                <a:latin typeface="Segoe"/>
              </a:rPr>
              <a:t>bubble</a:t>
            </a:r>
            <a:endParaRPr lang="en-US" sz="2000" dirty="0">
              <a:solidFill>
                <a:srgbClr val="FF0000"/>
              </a:solidFill>
              <a:latin typeface="Segoe"/>
            </a:endParaRPr>
          </a:p>
        </p:txBody>
      </p:sp>
      <p:graphicFrame>
        <p:nvGraphicFramePr>
          <p:cNvPr id="103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Data Mining in AS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Engine and algorithm improvements</a:t>
            </a:r>
          </a:p>
          <a:p>
            <a:pPr lvl="1"/>
            <a:r>
              <a:rPr lang="en-US" smtClean="0"/>
              <a:t>Better prediction and insight</a:t>
            </a:r>
          </a:p>
          <a:p>
            <a:pPr lvl="1"/>
            <a:r>
              <a:rPr lang="en-US" smtClean="0"/>
              <a:t>Respond to requests from existing data mining users, typically specialists</a:t>
            </a:r>
          </a:p>
          <a:p>
            <a:r>
              <a:rPr lang="en-US" smtClean="0"/>
              <a:t>Data Mining Add-ins for Office 2007</a:t>
            </a:r>
          </a:p>
          <a:p>
            <a:pPr lvl="1"/>
            <a:r>
              <a:rPr lang="en-US" smtClean="0"/>
              <a:t>Delivering a compelling end-user experience</a:t>
            </a:r>
          </a:p>
          <a:p>
            <a:pPr lvl="1"/>
            <a:r>
              <a:rPr lang="en-US" smtClean="0"/>
              <a:t>Bring data mining to a new, and much larger audience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Better Time Series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SQL Server 2005 </a:t>
            </a:r>
          </a:p>
          <a:p>
            <a:pPr lvl="1"/>
            <a:r>
              <a:rPr lang="en-US" sz="2400" dirty="0" smtClean="0"/>
              <a:t>Introduced the ARTXP Time Series</a:t>
            </a:r>
          </a:p>
          <a:p>
            <a:pPr lvl="1"/>
            <a:r>
              <a:rPr lang="en-US" sz="2400" dirty="0" smtClean="0"/>
              <a:t>Built from MS Research</a:t>
            </a:r>
          </a:p>
          <a:p>
            <a:pPr lvl="1"/>
            <a:r>
              <a:rPr lang="en-US" sz="2400" dirty="0" smtClean="0"/>
              <a:t>Most accurately predict the next step in a series</a:t>
            </a:r>
          </a:p>
          <a:p>
            <a:pPr lvl="1"/>
            <a:r>
              <a:rPr lang="en-US" sz="2400" dirty="0" smtClean="0"/>
              <a:t>Less suitable for predicting further out</a:t>
            </a:r>
          </a:p>
          <a:p>
            <a:r>
              <a:rPr lang="en-US" sz="2800" dirty="0" smtClean="0"/>
              <a:t>SQL Server 2008</a:t>
            </a:r>
          </a:p>
          <a:p>
            <a:pPr lvl="1"/>
            <a:r>
              <a:rPr lang="en-US" sz="2400" dirty="0" smtClean="0"/>
              <a:t>ARTXP is still available</a:t>
            </a:r>
          </a:p>
          <a:p>
            <a:pPr lvl="2"/>
            <a:r>
              <a:rPr lang="en-US" sz="2000" dirty="0" smtClean="0"/>
              <a:t>Best for short term predictions</a:t>
            </a:r>
          </a:p>
          <a:p>
            <a:pPr lvl="1"/>
            <a:r>
              <a:rPr lang="en-US" sz="2400" dirty="0" smtClean="0"/>
              <a:t>Also includes ARIMA</a:t>
            </a:r>
          </a:p>
          <a:p>
            <a:pPr lvl="2"/>
            <a:r>
              <a:rPr lang="en-US" sz="2000" dirty="0" smtClean="0"/>
              <a:t>The most common Time Series algorithm</a:t>
            </a:r>
          </a:p>
          <a:p>
            <a:pPr lvl="2"/>
            <a:r>
              <a:rPr lang="en-US" sz="2000" dirty="0" smtClean="0"/>
              <a:t>Well understood by most data miners</a:t>
            </a:r>
          </a:p>
          <a:p>
            <a:pPr lvl="2"/>
            <a:r>
              <a:rPr lang="en-US" sz="2000" dirty="0" smtClean="0"/>
              <a:t>Reasonable predictions when projecting beyond next 10 steps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14282" y="3714752"/>
            <a:ext cx="8786874" cy="7143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Integrated BI Platform</a:t>
            </a:r>
            <a:endParaRPr lang="en-AU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6102367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648075" y="998538"/>
            <a:ext cx="2470150" cy="1993900"/>
            <a:chOff x="2866679" y="870120"/>
            <a:chExt cx="2928813" cy="234933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889250" y="1303375"/>
              <a:ext cx="2901950" cy="1916084"/>
              <a:chOff x="3194" y="2736"/>
              <a:chExt cx="2168" cy="1458"/>
            </a:xfrm>
          </p:grpSpPr>
          <p:pic>
            <p:nvPicPr>
              <p:cNvPr id="72" name="Rectangle 121959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94" y="2773"/>
                <a:ext cx="2168" cy="1421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7237" name="Rectangle 121959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14" y="2736"/>
                <a:ext cx="829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35" name="TextBox 11"/>
            <p:cNvSpPr txBox="1">
              <a:spLocks noChangeArrowheads="1"/>
            </p:cNvSpPr>
            <p:nvPr/>
          </p:nvSpPr>
          <p:spPr bwMode="auto">
            <a:xfrm>
              <a:off x="2866679" y="870120"/>
              <a:ext cx="2928813" cy="275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B9AD6E"/>
                  </a:solidFill>
                  <a:latin typeface="Trebuchet MS" pitchFamily="34" charset="0"/>
                </a:rPr>
                <a:t>PerformancePoint Server 2007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2011363" y="3983038"/>
            <a:ext cx="1717675" cy="1973262"/>
            <a:chOff x="442913" y="4636574"/>
            <a:chExt cx="1717675" cy="1973776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442913" y="4636574"/>
              <a:ext cx="1182062" cy="1652055"/>
              <a:chOff x="4784050" y="1782441"/>
              <a:chExt cx="1201512" cy="1433872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5579162" y="26570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5188230" y="271670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797298" y="278959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5572538" y="223963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181606" y="22992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790674" y="237215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565914" y="1782441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174982" y="184207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784050" y="191496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710611" y="4804060"/>
              <a:ext cx="1182062" cy="1652055"/>
              <a:chOff x="4784050" y="1782441"/>
              <a:chExt cx="1201512" cy="1433872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5579162" y="26570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188230" y="271670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4797298" y="278959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5572538" y="2239633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5181606" y="2299269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790674" y="237215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5914" y="1782441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74982" y="1842077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4784050" y="1914965"/>
                <a:ext cx="406400" cy="4267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scene3d>
                <a:camera prst="isometricOffAxis1Right"/>
                <a:lightRig rig="threePt" dir="t">
                  <a:rot lat="0" lon="0" rev="0"/>
                </a:lightRig>
              </a:scene3d>
              <a:sp3d prstMaterial="matte">
                <a:bevelT h="279400"/>
                <a:bevelB h="2349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1760767" y="5966009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376163" y="6034719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91560" y="6118698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754250" y="548505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369646" y="555376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85043" y="5637744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747734" y="495829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363129" y="5027005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78526" y="5110984"/>
              <a:ext cx="399821" cy="4916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isometricOffAxis1Right"/>
              <a:lightRig rig="threePt" dir="t">
                <a:rot lat="0" lon="0" rev="0"/>
              </a:lightRig>
            </a:scene3d>
            <a:sp3d prstMaterial="matte">
              <a:bevelT h="279400"/>
              <a:bevelB h="2349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rgbClr val="FFFFFF">
                    <a:alpha val="100000"/>
                  </a:srgbClr>
                </a:solidFill>
              </a:endParaRPr>
            </a:p>
          </p:txBody>
        </p:sp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is Analysis Services?</a:t>
            </a:r>
            <a:endParaRPr lang="en-US" dirty="0"/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1279525" y="1111250"/>
            <a:ext cx="2057400" cy="1555750"/>
            <a:chOff x="460479" y="1065456"/>
            <a:chExt cx="2439884" cy="183229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0598" y="1365832"/>
              <a:ext cx="2409765" cy="153191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7201" name="TextBox 11"/>
            <p:cNvSpPr txBox="1">
              <a:spLocks noChangeArrowheads="1"/>
            </p:cNvSpPr>
            <p:nvPr/>
          </p:nvSpPr>
          <p:spPr bwMode="auto">
            <a:xfrm>
              <a:off x="460479" y="1065456"/>
              <a:ext cx="1600141" cy="275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B9AD6E"/>
                  </a:solidFill>
                  <a:latin typeface="Trebuchet MS" pitchFamily="34" charset="0"/>
                </a:rPr>
                <a:t>ProClarity 6.1</a:t>
              </a:r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316663" y="906463"/>
            <a:ext cx="2827337" cy="2247900"/>
            <a:chOff x="5790104" y="719875"/>
            <a:chExt cx="3353895" cy="2804879"/>
          </a:xfrm>
        </p:grpSpPr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5791199" y="1259936"/>
              <a:ext cx="3352800" cy="2264818"/>
              <a:chOff x="6432163" y="3938912"/>
              <a:chExt cx="3171190" cy="2513560"/>
            </a:xfrm>
          </p:grpSpPr>
          <p:pic>
            <p:nvPicPr>
              <p:cNvPr id="7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432163" y="3959565"/>
                <a:ext cx="3171190" cy="2492907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sp>
            <p:nvSpPr>
              <p:cNvPr id="83" name="Rectangle 82"/>
              <p:cNvSpPr/>
              <p:nvPr/>
            </p:nvSpPr>
            <p:spPr bwMode="auto">
              <a:xfrm>
                <a:off x="6651990" y="3939700"/>
                <a:ext cx="2650350" cy="2488589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  <a:alpha val="2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</p:grpSp>
        <p:sp>
          <p:nvSpPr>
            <p:cNvPr id="7197" name="TextBox 11"/>
            <p:cNvSpPr txBox="1">
              <a:spLocks noChangeArrowheads="1"/>
            </p:cNvSpPr>
            <p:nvPr/>
          </p:nvSpPr>
          <p:spPr bwMode="auto">
            <a:xfrm>
              <a:off x="5790104" y="719875"/>
              <a:ext cx="3163150" cy="275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B9AD6E"/>
                  </a:solidFill>
                  <a:latin typeface="Trebuchet MS" pitchFamily="34" charset="0"/>
                </a:rPr>
                <a:t>Microsoft SharePoint technologies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4779963" y="3216275"/>
            <a:ext cx="3940175" cy="2741613"/>
            <a:chOff x="4047240" y="3085578"/>
            <a:chExt cx="4672691" cy="3229255"/>
          </a:xfrm>
          <a:scene3d>
            <a:camera prst="isometricOffAxis1Right">
              <a:rot lat="300000" lon="19736783" rev="21583900"/>
            </a:camera>
            <a:lightRig rig="threePt" dir="t"/>
          </a:scene3d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71511" y="3513964"/>
              <a:ext cx="4648420" cy="280086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p3d>
              <a:bevelT w="63500" h="50800"/>
            </a:sp3d>
          </p:spPr>
        </p:pic>
        <p:sp>
          <p:nvSpPr>
            <p:cNvPr id="7195" name="TextBox 11"/>
            <p:cNvSpPr txBox="1">
              <a:spLocks noChangeArrowheads="1"/>
            </p:cNvSpPr>
            <p:nvPr/>
          </p:nvSpPr>
          <p:spPr bwMode="auto">
            <a:xfrm>
              <a:off x="4047240" y="3085578"/>
              <a:ext cx="2928814" cy="275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B9AD6E"/>
                  </a:solidFill>
                  <a:latin typeface="Trebuchet MS" pitchFamily="34" charset="0"/>
                </a:rPr>
                <a:t>Excel 2007</a:t>
              </a:r>
            </a:p>
          </p:txBody>
        </p:sp>
      </p:grpSp>
      <p:pic>
        <p:nvPicPr>
          <p:cNvPr id="70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9221" y="4296580"/>
            <a:ext cx="796574" cy="58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055123">
            <a:off x="3718728" y="3548241"/>
            <a:ext cx="773012" cy="56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185012">
            <a:off x="3052964" y="3054585"/>
            <a:ext cx="746348" cy="54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5895162">
            <a:off x="2201577" y="2898910"/>
            <a:ext cx="781831" cy="5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619600">
            <a:off x="1052218" y="3723337"/>
            <a:ext cx="506900" cy="37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7031" y="4588257"/>
            <a:ext cx="506900" cy="37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90581">
            <a:off x="1049193" y="5427574"/>
            <a:ext cx="506900" cy="372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309563" y="3378200"/>
            <a:ext cx="697988" cy="2841625"/>
            <a:chOff x="309418" y="3378197"/>
            <a:chExt cx="697988" cy="2841913"/>
          </a:xfrm>
        </p:grpSpPr>
        <p:pic>
          <p:nvPicPr>
            <p:cNvPr id="69" name="Picture 21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9418" y="3378197"/>
              <a:ext cx="691063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1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6344" y="5286660"/>
              <a:ext cx="691062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21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9418" y="4333237"/>
              <a:ext cx="691063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1" name="Picture 24" descr="chart07b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84132">
            <a:off x="3883806" y="5078231"/>
            <a:ext cx="796574" cy="58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9058" y="1285860"/>
            <a:ext cx="462756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defTabSz="404813"/>
            <a:r>
              <a:rPr lang="en-US" sz="2000" dirty="0">
                <a:solidFill>
                  <a:schemeClr val="bg1"/>
                </a:solidFill>
              </a:rPr>
              <a:t>High Developer Productivity </a:t>
            </a:r>
          </a:p>
          <a:p>
            <a:pPr marL="0" lvl="1" defTabSz="4048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Visual </a:t>
            </a:r>
            <a:r>
              <a:rPr lang="en-US" sz="2000" dirty="0">
                <a:solidFill>
                  <a:schemeClr val="bg1"/>
                </a:solidFill>
              </a:rPr>
              <a:t>development environment</a:t>
            </a:r>
          </a:p>
          <a:p>
            <a:pPr marL="0" lvl="1" defTabSz="4048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Project </a:t>
            </a:r>
            <a:r>
              <a:rPr lang="en-US" sz="2000" dirty="0">
                <a:solidFill>
                  <a:schemeClr val="bg1"/>
                </a:solidFill>
              </a:rPr>
              <a:t>lifecycle support</a:t>
            </a:r>
          </a:p>
          <a:p>
            <a:pPr marL="0" lvl="1" defTabSz="4048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Intuitive </a:t>
            </a:r>
            <a:r>
              <a:rPr lang="en-US" sz="2000" dirty="0">
                <a:solidFill>
                  <a:schemeClr val="bg1"/>
                </a:solidFill>
              </a:rPr>
              <a:t>BI wizards</a:t>
            </a:r>
          </a:p>
          <a:p>
            <a:pPr marL="0" lvl="1" defTabSz="4048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Single </a:t>
            </a:r>
            <a:r>
              <a:rPr lang="en-US" sz="2000" dirty="0">
                <a:solidFill>
                  <a:schemeClr val="bg1"/>
                </a:solidFill>
              </a:rPr>
              <a:t>tool, multiple technologies</a:t>
            </a:r>
          </a:p>
          <a:p>
            <a:pPr marL="0" lvl="1" defTabSz="404813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defTabSz="404813"/>
            <a:r>
              <a:rPr lang="en-US" sz="2000" dirty="0">
                <a:solidFill>
                  <a:schemeClr val="bg1"/>
                </a:solidFill>
              </a:rPr>
              <a:t>Scalable Infrastructure </a:t>
            </a:r>
          </a:p>
          <a:p>
            <a:pPr marL="0" lvl="1" defTabSz="404813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Heterogeneous </a:t>
            </a:r>
            <a:r>
              <a:rPr lang="en-US" sz="2000" dirty="0">
                <a:solidFill>
                  <a:schemeClr val="bg1"/>
                </a:solidFill>
              </a:rPr>
              <a:t>data Integration</a:t>
            </a:r>
          </a:p>
          <a:p>
            <a:pPr marL="0" lvl="1" defTabSz="404813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Parallel </a:t>
            </a:r>
            <a:r>
              <a:rPr lang="en-US" sz="2000" dirty="0">
                <a:solidFill>
                  <a:schemeClr val="bg1"/>
                </a:solidFill>
              </a:rPr>
              <a:t>partition processing</a:t>
            </a:r>
          </a:p>
          <a:p>
            <a:pPr marL="0" lvl="1" defTabSz="404813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Global </a:t>
            </a:r>
            <a:r>
              <a:rPr lang="en-US" sz="2000" dirty="0">
                <a:solidFill>
                  <a:schemeClr val="bg1"/>
                </a:solidFill>
              </a:rPr>
              <a:t>enterprise scalability</a:t>
            </a:r>
          </a:p>
          <a:p>
            <a:pPr marL="0" lvl="1" defTabSz="404813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User-differentiated </a:t>
            </a:r>
            <a:r>
              <a:rPr lang="en-US" sz="2000" dirty="0">
                <a:solidFill>
                  <a:schemeClr val="bg1"/>
                </a:solidFill>
              </a:rPr>
              <a:t>perspectives</a:t>
            </a:r>
          </a:p>
          <a:p>
            <a:pPr marL="0" lvl="1" defTabSz="404813"/>
            <a:endParaRPr lang="en-US" sz="2000" dirty="0">
              <a:solidFill>
                <a:schemeClr val="bg1"/>
              </a:solidFill>
            </a:endParaRPr>
          </a:p>
          <a:p>
            <a:pPr marL="0" lvl="1" defTabSz="404813"/>
            <a:r>
              <a:rPr lang="en-US" sz="2000" dirty="0">
                <a:solidFill>
                  <a:schemeClr val="bg1"/>
                </a:solidFill>
              </a:rPr>
              <a:t>Superior </a:t>
            </a:r>
            <a:r>
              <a:rPr lang="en-US" sz="2000" dirty="0" smtClean="0">
                <a:solidFill>
                  <a:schemeClr val="bg1"/>
                </a:solidFill>
              </a:rPr>
              <a:t>Performance</a:t>
            </a:r>
          </a:p>
          <a:p>
            <a:pPr marL="0" lvl="1" defTabSz="4048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Real-time </a:t>
            </a:r>
            <a:r>
              <a:rPr lang="en-US" sz="2000" dirty="0">
                <a:solidFill>
                  <a:schemeClr val="bg1"/>
                </a:solidFill>
              </a:rPr>
              <a:t>data access</a:t>
            </a:r>
          </a:p>
          <a:p>
            <a:pPr marL="0" lvl="1" defTabSz="404813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Centralized </a:t>
            </a:r>
            <a:r>
              <a:rPr lang="en-US" sz="2000" dirty="0">
                <a:solidFill>
                  <a:schemeClr val="bg1"/>
                </a:solidFill>
              </a:rPr>
              <a:t>server calculations</a:t>
            </a:r>
          </a:p>
          <a:p>
            <a:pPr marL="0" lvl="1" defTabSz="404813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Automatic </a:t>
            </a:r>
            <a:r>
              <a:rPr lang="en-US" sz="2000" dirty="0">
                <a:solidFill>
                  <a:schemeClr val="bg1"/>
                </a:solidFill>
              </a:rPr>
              <a:t>synchronization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Scalability</a:t>
            </a:r>
            <a:endParaRPr 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33425" y="5151438"/>
            <a:ext cx="3067050" cy="1125537"/>
            <a:chOff x="6392863" y="5026025"/>
            <a:chExt cx="2622550" cy="915988"/>
          </a:xfrm>
        </p:grpSpPr>
        <p:sp>
          <p:nvSpPr>
            <p:cNvPr id="8206" name="Oval 2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392863" y="5026025"/>
              <a:ext cx="2622550" cy="915988"/>
              <a:chOff x="531009" y="2458718"/>
              <a:chExt cx="2621280" cy="916495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531009" y="2633533"/>
                <a:ext cx="2621280" cy="741680"/>
              </a:xfrm>
              <a:prstGeom prst="ellipse">
                <a:avLst/>
              </a:prstGeom>
              <a:solidFill>
                <a:schemeClr val="accent3">
                  <a:lumMod val="5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1673692" y="2512248"/>
                <a:ext cx="1066800" cy="506413"/>
                <a:chOff x="6934200" y="1371600"/>
                <a:chExt cx="1524000" cy="761592"/>
              </a:xfrm>
            </p:grpSpPr>
            <p:pic>
              <p:nvPicPr>
                <p:cNvPr id="8219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34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442200" y="1371600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1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030961" y="1549305"/>
                  <a:ext cx="411239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563153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3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950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046962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71"/>
              <p:cNvGrpSpPr>
                <a:grpSpLocks/>
              </p:cNvGrpSpPr>
              <p:nvPr/>
            </p:nvGrpSpPr>
            <p:grpSpPr bwMode="auto">
              <a:xfrm>
                <a:off x="977414" y="2651312"/>
                <a:ext cx="639763" cy="563562"/>
                <a:chOff x="7083746" y="2455749"/>
                <a:chExt cx="1281043" cy="973251"/>
              </a:xfrm>
            </p:grpSpPr>
            <p:pic>
              <p:nvPicPr>
                <p:cNvPr id="8213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924808" y="2813578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>
                  <a:off x="7083746" y="2455749"/>
                  <a:ext cx="1016000" cy="931197"/>
                  <a:chOff x="4672360" y="3048000"/>
                  <a:chExt cx="1246181" cy="1177146"/>
                </a:xfrm>
              </p:grpSpPr>
              <p:pic>
                <p:nvPicPr>
                  <p:cNvPr id="8216" name="Rectangle 719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876800" y="3048000"/>
                    <a:ext cx="1041741" cy="1127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217" name="Rectangle 7197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672360" y="3492145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218" name="Rectangle 7198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13594" y="3639831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215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772400" y="2965979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" name="Bent Arrow 15"/>
              <p:cNvSpPr/>
              <p:nvPr/>
            </p:nvSpPr>
            <p:spPr bwMode="auto">
              <a:xfrm rot="11901188">
                <a:off x="1639577" y="2905759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 bwMode="auto">
              <a:xfrm rot="1101188">
                <a:off x="1050297" y="2458718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71513" y="1274763"/>
            <a:ext cx="2767012" cy="3771900"/>
            <a:chOff x="671513" y="1275008"/>
            <a:chExt cx="2767146" cy="3771655"/>
          </a:xfrm>
        </p:grpSpPr>
        <p:pic>
          <p:nvPicPr>
            <p:cNvPr id="8201" name="Picture 21" descr="AS1mer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513" y="1279525"/>
              <a:ext cx="2767146" cy="376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82580" y="1275008"/>
              <a:ext cx="2754871" cy="2264537"/>
              <a:chOff x="682580" y="1275008"/>
              <a:chExt cx="2754871" cy="2264537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708027" y="1768688"/>
                <a:ext cx="2729045" cy="1657242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  <a:alpha val="2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 bwMode="auto">
              <a:xfrm>
                <a:off x="682626" y="1275008"/>
                <a:ext cx="2652841" cy="476219"/>
              </a:xfrm>
              <a:prstGeom prst="triangle">
                <a:avLst>
                  <a:gd name="adj" fmla="val 1"/>
                </a:avLst>
              </a:prstGeom>
              <a:solidFill>
                <a:schemeClr val="bg1">
                  <a:lumMod val="20000"/>
                  <a:lumOff val="80000"/>
                  <a:alpha val="2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>
                <a:off x="682626" y="3387833"/>
                <a:ext cx="2652841" cy="152390"/>
              </a:xfrm>
              <a:prstGeom prst="triangle">
                <a:avLst>
                  <a:gd name="adj" fmla="val 1"/>
                </a:avLst>
              </a:prstGeom>
              <a:solidFill>
                <a:schemeClr val="bg1">
                  <a:lumMod val="20000"/>
                  <a:lumOff val="80000"/>
                  <a:alpha val="2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 Development Studio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Life-cycle support</a:t>
            </a:r>
          </a:p>
          <a:p>
            <a:pPr lvl="2"/>
            <a:r>
              <a:rPr lang="en-US" smtClean="0"/>
              <a:t>Spans develop, test, deploy, modify, test…</a:t>
            </a:r>
          </a:p>
          <a:p>
            <a:r>
              <a:rPr lang="en-US" smtClean="0"/>
              <a:t>One tool, multiple technologies:</a:t>
            </a:r>
          </a:p>
          <a:p>
            <a:pPr lvl="2"/>
            <a:r>
              <a:rPr lang="en-US" smtClean="0"/>
              <a:t>Integration, Analysis, Data Mining &amp; Reporting…</a:t>
            </a:r>
          </a:p>
          <a:p>
            <a:r>
              <a:rPr lang="en-US" smtClean="0"/>
              <a:t>Visual Studio®–based development environment </a:t>
            </a:r>
          </a:p>
          <a:p>
            <a:pPr lvl="2"/>
            <a:r>
              <a:rPr lang="en-US" smtClean="0"/>
              <a:t>Supports team development, source control, versioning, developer in, resource independent coding</a:t>
            </a:r>
          </a:p>
          <a:p>
            <a:r>
              <a:rPr lang="en-US" smtClean="0"/>
              <a:t>BI Wizard – logic jump-start</a:t>
            </a:r>
          </a:p>
          <a:p>
            <a:endParaRPr lang="en-AU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989763" y="101600"/>
            <a:ext cx="2022475" cy="952500"/>
            <a:chOff x="6392863" y="5026025"/>
            <a:chExt cx="2622550" cy="915988"/>
          </a:xfrm>
        </p:grpSpPr>
        <p:sp>
          <p:nvSpPr>
            <p:cNvPr id="11270" name="Oval 2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392863" y="5026023"/>
              <a:ext cx="2622550" cy="915988"/>
              <a:chOff x="531009" y="2458718"/>
              <a:chExt cx="2621280" cy="916495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531009" y="2633533"/>
                <a:ext cx="2621280" cy="741680"/>
              </a:xfrm>
              <a:prstGeom prst="ellipse">
                <a:avLst/>
              </a:prstGeom>
              <a:solidFill>
                <a:schemeClr val="accent3">
                  <a:lumMod val="5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1673692" y="2512248"/>
                <a:ext cx="1066800" cy="506413"/>
                <a:chOff x="6934200" y="1371600"/>
                <a:chExt cx="1524000" cy="761592"/>
              </a:xfrm>
            </p:grpSpPr>
            <p:pic>
              <p:nvPicPr>
                <p:cNvPr id="11283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34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4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442200" y="1371600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5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030961" y="1549305"/>
                  <a:ext cx="411239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6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563153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7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950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8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046962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71"/>
              <p:cNvGrpSpPr>
                <a:grpSpLocks/>
              </p:cNvGrpSpPr>
              <p:nvPr/>
            </p:nvGrpSpPr>
            <p:grpSpPr bwMode="auto">
              <a:xfrm>
                <a:off x="977414" y="2651314"/>
                <a:ext cx="639763" cy="563562"/>
                <a:chOff x="7083746" y="2455749"/>
                <a:chExt cx="1281043" cy="973251"/>
              </a:xfrm>
            </p:grpSpPr>
            <p:pic>
              <p:nvPicPr>
                <p:cNvPr id="11277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924808" y="2813578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76"/>
                <p:cNvGrpSpPr>
                  <a:grpSpLocks/>
                </p:cNvGrpSpPr>
                <p:nvPr/>
              </p:nvGrpSpPr>
              <p:grpSpPr bwMode="auto">
                <a:xfrm>
                  <a:off x="7083746" y="2455749"/>
                  <a:ext cx="1016000" cy="931197"/>
                  <a:chOff x="4672360" y="3048000"/>
                  <a:chExt cx="1246181" cy="1177146"/>
                </a:xfrm>
              </p:grpSpPr>
              <p:pic>
                <p:nvPicPr>
                  <p:cNvPr id="11280" name="Rectangle 719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876800" y="3048000"/>
                    <a:ext cx="1041741" cy="1127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281" name="Rectangle 7197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672360" y="3492145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282" name="Rectangle 7198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13594" y="3639831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1279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772400" y="2965979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Bent Arrow 38"/>
              <p:cNvSpPr/>
              <p:nvPr/>
            </p:nvSpPr>
            <p:spPr bwMode="auto">
              <a:xfrm rot="11901188">
                <a:off x="1639577" y="2905759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40" name="Bent Arrow 39"/>
              <p:cNvSpPr/>
              <p:nvPr/>
            </p:nvSpPr>
            <p:spPr bwMode="auto">
              <a:xfrm rot="1101188">
                <a:off x="1050297" y="2458718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Scalable Infrastructure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 View (DSV) </a:t>
            </a:r>
          </a:p>
          <a:p>
            <a:pPr lvl="1"/>
            <a:r>
              <a:rPr lang="en-US" dirty="0" smtClean="0"/>
              <a:t>Multiple data sources in a single model</a:t>
            </a:r>
          </a:p>
          <a:p>
            <a:pPr lvl="1"/>
            <a:r>
              <a:rPr lang="en-US" dirty="0" smtClean="0"/>
              <a:t>Single business view across the enterprise </a:t>
            </a:r>
          </a:p>
          <a:p>
            <a:r>
              <a:rPr lang="en-US" dirty="0" smtClean="0"/>
              <a:t>Translations for global scalability</a:t>
            </a:r>
          </a:p>
          <a:p>
            <a:pPr lvl="1"/>
            <a:r>
              <a:rPr lang="en-US" dirty="0" smtClean="0"/>
              <a:t>Multiple languages for all user-accessible objects</a:t>
            </a:r>
          </a:p>
          <a:p>
            <a:pPr lvl="1"/>
            <a:r>
              <a:rPr lang="en-US" dirty="0" smtClean="0"/>
              <a:t>Provides native experience in any language</a:t>
            </a:r>
          </a:p>
          <a:p>
            <a:r>
              <a:rPr lang="en-US" dirty="0" smtClean="0"/>
              <a:t>Perspectives</a:t>
            </a:r>
          </a:p>
          <a:p>
            <a:pPr lvl="1"/>
            <a:r>
              <a:rPr lang="en-US" dirty="0" smtClean="0"/>
              <a:t>Multiple user perspectives across one data model</a:t>
            </a:r>
          </a:p>
          <a:p>
            <a:pPr lvl="1"/>
            <a:r>
              <a:rPr lang="en-US" dirty="0" smtClean="0"/>
              <a:t>More simple end-user navigation</a:t>
            </a:r>
          </a:p>
          <a:p>
            <a:endParaRPr lang="en-AU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989763" y="101600"/>
            <a:ext cx="2022475" cy="952500"/>
            <a:chOff x="6392863" y="5026025"/>
            <a:chExt cx="2622550" cy="915988"/>
          </a:xfrm>
        </p:grpSpPr>
        <p:sp>
          <p:nvSpPr>
            <p:cNvPr id="12294" name="Oval 22"/>
            <p:cNvSpPr>
              <a:spLocks noChangeArrowheads="1"/>
            </p:cNvSpPr>
            <p:nvPr/>
          </p:nvSpPr>
          <p:spPr bwMode="auto">
            <a:xfrm>
              <a:off x="6435969" y="5357447"/>
              <a:ext cx="2508741" cy="504091"/>
            </a:xfrm>
            <a:prstGeom prst="ellipse">
              <a:avLst/>
            </a:prstGeom>
            <a:solidFill>
              <a:srgbClr val="415299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392863" y="5026023"/>
              <a:ext cx="2622550" cy="915988"/>
              <a:chOff x="531009" y="2458718"/>
              <a:chExt cx="2621280" cy="916495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531009" y="2633533"/>
                <a:ext cx="2621280" cy="741680"/>
              </a:xfrm>
              <a:prstGeom prst="ellipse">
                <a:avLst/>
              </a:prstGeom>
              <a:solidFill>
                <a:schemeClr val="accent3">
                  <a:lumMod val="50000"/>
                  <a:alpha val="13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1673692" y="2512248"/>
                <a:ext cx="1066800" cy="506413"/>
                <a:chOff x="6934200" y="1371600"/>
                <a:chExt cx="1524000" cy="761592"/>
              </a:xfrm>
            </p:grpSpPr>
            <p:pic>
              <p:nvPicPr>
                <p:cNvPr id="12307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34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08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442200" y="1371600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09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030961" y="1549305"/>
                  <a:ext cx="411239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0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563153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1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950200" y="1396986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2" name="Rectangle 718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046962" y="1523919"/>
                  <a:ext cx="411238" cy="583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71"/>
              <p:cNvGrpSpPr>
                <a:grpSpLocks/>
              </p:cNvGrpSpPr>
              <p:nvPr/>
            </p:nvGrpSpPr>
            <p:grpSpPr bwMode="auto">
              <a:xfrm>
                <a:off x="977414" y="2651314"/>
                <a:ext cx="639763" cy="563562"/>
                <a:chOff x="7083746" y="2455749"/>
                <a:chExt cx="1281043" cy="973251"/>
              </a:xfrm>
            </p:grpSpPr>
            <p:pic>
              <p:nvPicPr>
                <p:cNvPr id="12301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924808" y="2813578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76"/>
                <p:cNvGrpSpPr>
                  <a:grpSpLocks/>
                </p:cNvGrpSpPr>
                <p:nvPr/>
              </p:nvGrpSpPr>
              <p:grpSpPr bwMode="auto">
                <a:xfrm>
                  <a:off x="7083746" y="2455749"/>
                  <a:ext cx="1016000" cy="931197"/>
                  <a:chOff x="4672360" y="3048000"/>
                  <a:chExt cx="1246181" cy="1177146"/>
                </a:xfrm>
              </p:grpSpPr>
              <p:pic>
                <p:nvPicPr>
                  <p:cNvPr id="12304" name="Rectangle 719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876800" y="3048000"/>
                    <a:ext cx="1041741" cy="1127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305" name="Rectangle 7197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672360" y="3492145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306" name="Rectangle 7198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013594" y="3639831"/>
                    <a:ext cx="539661" cy="585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2303" name="Rectangle 719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772400" y="2965979"/>
                  <a:ext cx="439981" cy="463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Bent Arrow 38"/>
              <p:cNvSpPr/>
              <p:nvPr/>
            </p:nvSpPr>
            <p:spPr bwMode="auto">
              <a:xfrm rot="11901188">
                <a:off x="1639577" y="2905759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40" name="Bent Arrow 39"/>
              <p:cNvSpPr/>
              <p:nvPr/>
            </p:nvSpPr>
            <p:spPr bwMode="auto">
              <a:xfrm rot="1101188">
                <a:off x="1050297" y="2458718"/>
                <a:ext cx="534663" cy="322877"/>
              </a:xfrm>
              <a:prstGeom prst="bentArrow">
                <a:avLst>
                  <a:gd name="adj1" fmla="val 16436"/>
                  <a:gd name="adj2" fmla="val 19793"/>
                  <a:gd name="adj3" fmla="val 29454"/>
                  <a:gd name="adj4" fmla="val 88425"/>
                </a:avLst>
              </a:prstGeom>
              <a:solidFill>
                <a:srgbClr val="98664A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0000"/>
                  </a:spcBef>
                  <a:defRPr/>
                </a:pPr>
                <a:endParaRPr lang="en-US">
                  <a:solidFill>
                    <a:srgbClr val="FFFFFF">
                      <a:alpha val="100000"/>
                    </a:srgbClr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BI_FINAL_template1_Aug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MS_BI_FINAL_template1_Aug07</Template>
  <TotalTime>0</TotalTime>
  <Words>2281</Words>
  <Application>Microsoft Office PowerPoint</Application>
  <PresentationFormat>On-screen Show (4:3)</PresentationFormat>
  <Paragraphs>539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MS_BI_FINAL_template1_Aug07</vt:lpstr>
      <vt:lpstr>SQL Server Analysis Services</vt:lpstr>
      <vt:lpstr>Agenda</vt:lpstr>
      <vt:lpstr>Agenda</vt:lpstr>
      <vt:lpstr>Integrated BI Platform</vt:lpstr>
      <vt:lpstr>Integrated BI Platform</vt:lpstr>
      <vt:lpstr>What is Analysis Services?</vt:lpstr>
      <vt:lpstr>Enterprise Scalability</vt:lpstr>
      <vt:lpstr>BI Development Studio</vt:lpstr>
      <vt:lpstr>Scalable Infrastructure</vt:lpstr>
      <vt:lpstr>Superior Performance</vt:lpstr>
      <vt:lpstr>Comprehensive Analytics</vt:lpstr>
      <vt:lpstr>Unified Dimensional Model</vt:lpstr>
      <vt:lpstr>UDM – from Sources to Users</vt:lpstr>
      <vt:lpstr>The KPI Framework</vt:lpstr>
      <vt:lpstr>Data Mining Framework</vt:lpstr>
      <vt:lpstr>Pervasive Business Insight</vt:lpstr>
      <vt:lpstr>Office 2007 Integration</vt:lpstr>
      <vt:lpstr>Office Integration</vt:lpstr>
      <vt:lpstr>Data Mining Add-Ins for Office 2007</vt:lpstr>
      <vt:lpstr>Open Embeddable Architecture</vt:lpstr>
      <vt:lpstr>Partner Ecosystem</vt:lpstr>
      <vt:lpstr>Agenda</vt:lpstr>
      <vt:lpstr>Creating an Analysis Services Cube</vt:lpstr>
      <vt:lpstr>Creating Cubes</vt:lpstr>
      <vt:lpstr>Data Providers</vt:lpstr>
      <vt:lpstr>Best Practices:  Data Provider</vt:lpstr>
      <vt:lpstr>Tables -&gt; Dimensions</vt:lpstr>
      <vt:lpstr>Measure Groups</vt:lpstr>
      <vt:lpstr>Attributes and Hierarchies</vt:lpstr>
      <vt:lpstr>Attribute Relationships</vt:lpstr>
      <vt:lpstr>Hierarchies</vt:lpstr>
      <vt:lpstr>Calculated Members &amp; KPIs</vt:lpstr>
      <vt:lpstr>Calculations</vt:lpstr>
      <vt:lpstr>Best Practices:  KPIs</vt:lpstr>
      <vt:lpstr>Best Practices:  KPIs</vt:lpstr>
      <vt:lpstr>Agenda</vt:lpstr>
      <vt:lpstr>Agenda</vt:lpstr>
      <vt:lpstr>Development Experience</vt:lpstr>
      <vt:lpstr>Dimension Design</vt:lpstr>
      <vt:lpstr>Aggregation Design</vt:lpstr>
      <vt:lpstr>Resource Monitoring</vt:lpstr>
      <vt:lpstr>MDX Block Computation</vt:lpstr>
      <vt:lpstr>Scalable Backup</vt:lpstr>
      <vt:lpstr>Backup Performance - AS 2008</vt:lpstr>
      <vt:lpstr>MOLAP Writeback</vt:lpstr>
      <vt:lpstr>Writeback Benefits</vt:lpstr>
      <vt:lpstr>Scalable Shared databases (Read-only)</vt:lpstr>
      <vt:lpstr>Data Mining in AS 2008</vt:lpstr>
      <vt:lpstr>Better Time Series Support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2007-12-05T03:47:41Z</dcterms:created>
  <dcterms:modified xsi:type="dcterms:W3CDTF">2007-12-05T03:47:55Z</dcterms:modified>
</cp:coreProperties>
</file>