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33"/>
  </p:notesMasterIdLst>
  <p:sldIdLst>
    <p:sldId id="256" r:id="rId2"/>
    <p:sldId id="279" r:id="rId3"/>
    <p:sldId id="280" r:id="rId4"/>
    <p:sldId id="291" r:id="rId5"/>
    <p:sldId id="282" r:id="rId6"/>
    <p:sldId id="283" r:id="rId7"/>
    <p:sldId id="284" r:id="rId8"/>
    <p:sldId id="285" r:id="rId9"/>
    <p:sldId id="287" r:id="rId10"/>
    <p:sldId id="259" r:id="rId11"/>
    <p:sldId id="288" r:id="rId12"/>
    <p:sldId id="260" r:id="rId13"/>
    <p:sldId id="292" r:id="rId14"/>
    <p:sldId id="293" r:id="rId15"/>
    <p:sldId id="294" r:id="rId16"/>
    <p:sldId id="261" r:id="rId17"/>
    <p:sldId id="262" r:id="rId18"/>
    <p:sldId id="263" r:id="rId19"/>
    <p:sldId id="264" r:id="rId20"/>
    <p:sldId id="265" r:id="rId21"/>
    <p:sldId id="266" r:id="rId22"/>
    <p:sldId id="278" r:id="rId23"/>
    <p:sldId id="268" r:id="rId24"/>
    <p:sldId id="269" r:id="rId25"/>
    <p:sldId id="270" r:id="rId26"/>
    <p:sldId id="271" r:id="rId27"/>
    <p:sldId id="272" r:id="rId28"/>
    <p:sldId id="274" r:id="rId29"/>
    <p:sldId id="275" r:id="rId30"/>
    <p:sldId id="289" r:id="rId31"/>
    <p:sldId id="290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8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901" autoAdjust="0"/>
    <p:restoredTop sz="90929"/>
  </p:normalViewPr>
  <p:slideViewPr>
    <p:cSldViewPr>
      <p:cViewPr>
        <p:scale>
          <a:sx n="46" d="100"/>
          <a:sy n="46" d="100"/>
        </p:scale>
        <p:origin x="-2844" y="-1176"/>
      </p:cViewPr>
      <p:guideLst>
        <p:guide orient="horz" pos="216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B3903F8-8176-4CA4-95B8-9188B5413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6B382-2C75-4396-9D8B-B3F38CD21C9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8854BDD-3716-4605-8C15-395344890077}" type="datetime1">
              <a:rPr lang="en-US" smtClean="0"/>
              <a:pPr/>
              <a:t>12/5/2007</a:t>
            </a:fld>
            <a:endParaRPr lang="en-US" smtClean="0"/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©2005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2AF2B-61EF-4E01-B2A7-1CDEE1FA818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buFontTx/>
              <a:buChar char="-"/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903F8-8176-4CA4-95B8-9188B5413D2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0DF0B-8147-46CE-B701-DFC079E9C08F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903F8-8176-4CA4-95B8-9188B5413D2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Grp="1" noChangeArrowheads="1"/>
          </p:cNvSpPr>
          <p:nvPr/>
        </p:nvSpPr>
        <p:spPr bwMode="auto">
          <a:xfrm>
            <a:off x="3883576" y="0"/>
            <a:ext cx="2972880" cy="45766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0427" tIns="45213" rIns="90427" bIns="45213"/>
          <a:lstStyle/>
          <a:p>
            <a:pPr algn="r" defTabSz="903895"/>
            <a:fld id="{1D99AF13-6102-47A4-83CF-C5B8C980AFEA}" type="datetime8">
              <a:rPr lang="en-US" sz="1200">
                <a:latin typeface="Times New Roman" pitchFamily="18" charset="0"/>
              </a:rPr>
              <a:pPr algn="r" defTabSz="903895"/>
              <a:t>12/5/2007 4:40 PM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>
            <a:spLocks noGrp="1" noChangeArrowheads="1"/>
          </p:cNvSpPr>
          <p:nvPr/>
        </p:nvSpPr>
        <p:spPr bwMode="auto">
          <a:xfrm>
            <a:off x="5583028" y="8684785"/>
            <a:ext cx="1273430" cy="45766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0427" tIns="45213" rIns="90427" bIns="45213" anchor="b"/>
          <a:lstStyle/>
          <a:p>
            <a:pPr algn="r" defTabSz="903895"/>
            <a:fld id="{A62CB7DC-A6ED-476A-84BB-9352E345E6C2}" type="slidenum">
              <a:rPr lang="en-US" sz="1200">
                <a:latin typeface="Times New Roman" pitchFamily="18" charset="0"/>
              </a:rPr>
              <a:pPr algn="r" defTabSz="903895"/>
              <a:t>14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6" name="TextBox 5"/>
          <p:cNvSpPr txBox="1">
            <a:spLocks noGrp="1" noChangeArrowheads="1"/>
          </p:cNvSpPr>
          <p:nvPr/>
        </p:nvSpPr>
        <p:spPr bwMode="auto">
          <a:xfrm>
            <a:off x="2" y="8791831"/>
            <a:ext cx="5666378" cy="35061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0427" tIns="45213" rIns="90427" bIns="45213" anchor="b"/>
          <a:lstStyle/>
          <a:p>
            <a:pPr defTabSz="903895" eaLnBrk="0" hangingPunct="0"/>
            <a:r>
              <a:rPr lang="en-US" sz="800" dirty="0">
                <a:latin typeface="Segoe" pitchFamily="34" charset="0"/>
                <a:cs typeface="Arial" charset="0"/>
              </a:rPr>
              <a:t>© 2005 Microsoft Corporation. All rights reserved.</a:t>
            </a:r>
            <a:endParaRPr lang="en-US" sz="800" dirty="0">
              <a:solidFill>
                <a:srgbClr val="000000"/>
              </a:solidFill>
              <a:latin typeface="Segoe" pitchFamily="34" charset="0"/>
              <a:ea typeface="ＭＳ 明朝" pitchFamily="49" charset="-128"/>
              <a:cs typeface="Times New Roman" pitchFamily="18" charset="0"/>
            </a:endParaRPr>
          </a:p>
          <a:p>
            <a:pPr defTabSz="903895" eaLnBrk="0" hangingPunct="0"/>
            <a:r>
              <a:rPr lang="en-US" sz="800" dirty="0">
                <a:latin typeface="Segoe" pitchFamily="34" charset="0"/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43012" name="Rectangle 44035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43013" name="Rectangle 44036"/>
          <p:cNvSpPr>
            <a:spLocks noGrp="1" noChangeArrowheads="1"/>
          </p:cNvSpPr>
          <p:nvPr>
            <p:ph type="body" idx="1"/>
          </p:nvPr>
        </p:nvSpPr>
        <p:spPr>
          <a:xfrm>
            <a:off x="381037" y="4355548"/>
            <a:ext cx="6108133" cy="4114335"/>
          </a:xfrm>
          <a:noFill/>
          <a:ln/>
        </p:spPr>
        <p:txBody>
          <a:bodyPr lIns="90427" tIns="45213" rIns="90427" bIns="45213">
            <a:normAutofit fontScale="775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903F8-8176-4CA4-95B8-9188B5413D2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AFD7F-DB38-41A8-BC3D-77EFAE6E8D3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26966C1-A86A-4221-B2BB-E786EF4D1712}" type="datetime8">
              <a:rPr lang="en-US" smtClean="0"/>
              <a:pPr/>
              <a:t>12/5/2007 4:40 PM</a:t>
            </a:fld>
            <a:endParaRPr lang="en-US" smtClean="0"/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40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9EA6E0-FFC8-41DD-AB73-08ECB899FB0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4037" name="Shape 4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b"/>
          <a:lstStyle/>
          <a:p>
            <a:pPr algn="r"/>
            <a:fld id="{5CBF9275-D157-4EA6-AAA4-60B57CFC4E24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44038" name="Rectangle 36454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6454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1427" tIns="45714" rIns="91427" bIns="45714"/>
          <a:lstStyle/>
          <a:p>
            <a:pPr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1FF34-5EC6-4FE2-B720-235078EB25CD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58CC8-42DB-473A-BB32-E47425D2881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F7B088D-B907-4F1B-8AB1-D7D74FDB1018}" type="datetime8">
              <a:rPr lang="en-US" smtClean="0"/>
              <a:pPr/>
              <a:t>12/5/2007 4:40 PM</a:t>
            </a:fld>
            <a:endParaRPr lang="en-US" smtClean="0"/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2003-2005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56F2E-6BE6-4114-BE61-1FCFF21B537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6085" name="Shape 4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b"/>
          <a:lstStyle/>
          <a:p>
            <a:pPr algn="r"/>
            <a:fld id="{84EDA8EF-C75F-493F-A775-3974CCB32CC8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46086" name="Rectangle 36454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9" name="Rectangle 36454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1427" tIns="45714" rIns="91427" bIns="45714"/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903F8-8176-4CA4-95B8-9188B5413D2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903F8-8176-4CA4-95B8-9188B5413D2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903F8-8176-4CA4-95B8-9188B5413D2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903F8-8176-4CA4-95B8-9188B5413D2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903F8-8176-4CA4-95B8-9188B5413D2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903F8-8176-4CA4-95B8-9188B5413D2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903F8-8176-4CA4-95B8-9188B5413D2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903F8-8176-4CA4-95B8-9188B5413D2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903F8-8176-4CA4-95B8-9188B5413D2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2129C-E7E5-4A8B-9916-F2EFB7F93DD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903F8-8176-4CA4-95B8-9188B5413D2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903F8-8176-4CA4-95B8-9188B5413D2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903F8-8176-4CA4-95B8-9188B5413D2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30275"/>
            <a:fld id="{FA7DF156-597F-4EC7-A568-8E44A6FF0A7D}" type="datetime8">
              <a:rPr lang="en-US" smtClean="0">
                <a:latin typeface="Times New Roman" pitchFamily="18" charset="0"/>
              </a:rPr>
              <a:pPr defTabSz="930275"/>
              <a:t>12/5/2007 4:40 PM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5843" name="Shap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6332A6B3-BA71-464F-AF1E-0A487E032F65}" type="slidenum">
              <a:rPr lang="en-US" smtClean="0"/>
              <a:pPr defTabSz="930275"/>
              <a:t>5</a:t>
            </a:fld>
            <a:endParaRPr lang="en-US" smtClean="0"/>
          </a:p>
        </p:txBody>
      </p:sp>
      <p:sp>
        <p:nvSpPr>
          <p:cNvPr id="35844" name="Rectangle 3993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35845" name="Notes Placeholder 4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FD4A5-4C0A-48B6-B978-8CFE4FCE94A2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A793B-E1D5-40AC-931A-5D4F4B552E3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E8815A-04CA-4E66-B228-2A28BAF26369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C9AD8-5E5A-4427-A608-A1809B0E27F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lide_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2362200"/>
            <a:ext cx="42672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124200"/>
            <a:ext cx="3136900" cy="609600"/>
          </a:xfrm>
        </p:spPr>
        <p:txBody>
          <a:bodyPr/>
          <a:lstStyle>
            <a:lvl1pPr marL="0" indent="0">
              <a:buFontTx/>
              <a:buNone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609600"/>
            <a:ext cx="2095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134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0" y="6642100"/>
            <a:ext cx="1030288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6187" tIns="38093" rIns="76187" bIns="38093">
            <a:spAutoFit/>
          </a:bodyPr>
          <a:lstStyle/>
          <a:p>
            <a:pPr defTabSz="914363" eaLnBrk="1" hangingPunct="1">
              <a:defRPr/>
            </a:pPr>
            <a:r>
              <a:rPr lang="en-US" sz="700" dirty="0">
                <a:solidFill>
                  <a:schemeClr val="bg2"/>
                </a:solidFill>
                <a:latin typeface="+mn-lt"/>
                <a:ea typeface="+mn-ea"/>
              </a:rPr>
              <a:t>Microsoft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Slide_master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DB82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DB822"/>
          </a:solidFill>
          <a:latin typeface="Segoe Semibold" pitchFamily="-80" charset="0"/>
          <a:ea typeface="ヒラギノ角ゴ Pro W3" pitchFamily="-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DB822"/>
          </a:solidFill>
          <a:latin typeface="Segoe Semibold" pitchFamily="-80" charset="0"/>
          <a:ea typeface="ヒラギノ角ゴ Pro W3" pitchFamily="-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DB822"/>
          </a:solidFill>
          <a:latin typeface="Segoe Semibold" pitchFamily="-80" charset="0"/>
          <a:ea typeface="ヒラギノ角ゴ Pro W3" pitchFamily="-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DB822"/>
          </a:solidFill>
          <a:latin typeface="Segoe Semibold" pitchFamily="-80" charset="0"/>
          <a:ea typeface="ヒラギノ角ゴ Pro W3" pitchFamily="-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FDB822"/>
          </a:solidFill>
          <a:latin typeface="Segoe Semibold" pitchFamily="-80" charset="0"/>
          <a:ea typeface="ヒラギノ角ゴ Pro W3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FDB822"/>
          </a:solidFill>
          <a:latin typeface="Segoe Semibold" pitchFamily="-80" charset="0"/>
          <a:ea typeface="ヒラギノ角ゴ Pro W3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FDB822"/>
          </a:solidFill>
          <a:latin typeface="Segoe Semibold" pitchFamily="-80" charset="0"/>
          <a:ea typeface="ヒラギノ角ゴ Pro W3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FDB822"/>
          </a:solidFill>
          <a:latin typeface="Segoe Semibold" pitchFamily="-80" charset="0"/>
          <a:ea typeface="ヒラギノ角ゴ Pro W3" pitchFamily="-80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21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63530" y="3248028"/>
            <a:ext cx="3422652" cy="609600"/>
          </a:xfrm>
        </p:spPr>
        <p:txBody>
          <a:bodyPr/>
          <a:lstStyle/>
          <a:p>
            <a:pPr>
              <a:defRPr/>
            </a:pPr>
            <a:r>
              <a:rPr lang="en-US" sz="28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Bruno Aziza</a:t>
            </a:r>
          </a:p>
          <a:p>
            <a:pPr>
              <a:defRPr/>
            </a:pPr>
            <a:r>
              <a:rPr lang="en-US" sz="2000" dirty="0" smtClean="0"/>
              <a:t>Senior Product Manager,</a:t>
            </a:r>
          </a:p>
          <a:p>
            <a:pPr eaLnBrk="1" hangingPunct="1">
              <a:defRPr/>
            </a:pPr>
            <a:r>
              <a:rPr lang="en-US" sz="2000" dirty="0" smtClean="0"/>
              <a:t>Microsoft Business Division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85750" y="1928813"/>
            <a:ext cx="74818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Microsoft Business Intelligence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5162"/>
          </a:xfrm>
        </p:spPr>
        <p:txBody>
          <a:bodyPr/>
          <a:lstStyle/>
          <a:p>
            <a:r>
              <a:rPr lang="en-US" sz="3600" smtClean="0"/>
              <a:t>What We Are Doing About It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1000" y="1168400"/>
            <a:ext cx="8382000" cy="1284288"/>
            <a:chOff x="381000" y="1167837"/>
            <a:chExt cx="8382000" cy="1284287"/>
          </a:xfrm>
        </p:grpSpPr>
        <p:pic>
          <p:nvPicPr>
            <p:cNvPr id="12303" name="Picture 20" descr="cooltools-shap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1167837"/>
              <a:ext cx="8382000" cy="1284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8324" name="Text Box 4"/>
            <p:cNvSpPr txBox="1">
              <a:spLocks noChangeArrowheads="1"/>
            </p:cNvSpPr>
            <p:nvPr/>
          </p:nvSpPr>
          <p:spPr bwMode="auto">
            <a:xfrm>
              <a:off x="762000" y="1520262"/>
              <a:ext cx="7543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Semibold" pitchFamily="34" charset="0"/>
                </a:rPr>
                <a:t>Increasing our BI Investments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81000" y="4959350"/>
            <a:ext cx="8382000" cy="1284288"/>
            <a:chOff x="381000" y="4958787"/>
            <a:chExt cx="8382000" cy="1284287"/>
          </a:xfrm>
        </p:grpSpPr>
        <p:pic>
          <p:nvPicPr>
            <p:cNvPr id="12300" name="Picture 22" descr="cooltools-shap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4958787"/>
              <a:ext cx="8382000" cy="1284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2497138" y="5122300"/>
              <a:ext cx="45466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Semibold" pitchFamily="34" charset="0"/>
                </a:rPr>
                <a:t>Delivering a market leading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82738" y="5579500"/>
              <a:ext cx="6286500" cy="5238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Semibold" pitchFamily="34" charset="0"/>
                </a:rPr>
                <a:t>Performance Management Application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81000" y="2447925"/>
            <a:ext cx="8382000" cy="1284288"/>
            <a:chOff x="381000" y="3682437"/>
            <a:chExt cx="8382000" cy="1284287"/>
          </a:xfrm>
        </p:grpSpPr>
        <p:pic>
          <p:nvPicPr>
            <p:cNvPr id="12297" name="Picture 21" descr="cooltools-shap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" y="3682437"/>
              <a:ext cx="8382000" cy="1284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8327" name="Text Box 7"/>
            <p:cNvSpPr txBox="1">
              <a:spLocks noChangeArrowheads="1"/>
            </p:cNvSpPr>
            <p:nvPr/>
          </p:nvSpPr>
          <p:spPr bwMode="auto">
            <a:xfrm>
              <a:off x="2279650" y="3858650"/>
              <a:ext cx="5049838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Semibold" pitchFamily="34" charset="0"/>
                </a:rPr>
                <a:t>Extending our BI product line: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892425" y="4285687"/>
              <a:ext cx="3779838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Semibold" pitchFamily="34" charset="0"/>
                </a:rPr>
                <a:t>SQL Server and Office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81000" y="3695700"/>
            <a:ext cx="8382000" cy="1284288"/>
            <a:chOff x="381000" y="2425137"/>
            <a:chExt cx="8382000" cy="1284287"/>
          </a:xfrm>
        </p:grpSpPr>
        <p:pic>
          <p:nvPicPr>
            <p:cNvPr id="12295" name="Picture 19" descr="cooltools-shap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1000" y="2425137"/>
              <a:ext cx="8382000" cy="1284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8325" name="Text Box 5"/>
            <p:cNvSpPr txBox="1">
              <a:spLocks noChangeArrowheads="1"/>
            </p:cNvSpPr>
            <p:nvPr/>
          </p:nvSpPr>
          <p:spPr bwMode="auto">
            <a:xfrm>
              <a:off x="1682750" y="2769625"/>
              <a:ext cx="59086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Semibold" pitchFamily="34" charset="0"/>
                </a:rPr>
                <a:t>Partnering more broadly and deeply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9"/>
          <p:cNvSpPr>
            <a:spLocks/>
          </p:cNvSpPr>
          <p:nvPr/>
        </p:nvSpPr>
        <p:spPr bwMode="ltGray">
          <a:xfrm>
            <a:off x="0" y="2889250"/>
            <a:ext cx="9144000" cy="3968750"/>
          </a:xfrm>
          <a:custGeom>
            <a:avLst/>
            <a:gdLst/>
            <a:ahLst/>
            <a:cxnLst>
              <a:cxn ang="0">
                <a:pos x="6912" y="1510"/>
              </a:cxn>
              <a:cxn ang="0">
                <a:pos x="0" y="1510"/>
              </a:cxn>
              <a:cxn ang="0">
                <a:pos x="0" y="0"/>
              </a:cxn>
              <a:cxn ang="0">
                <a:pos x="0" y="0"/>
              </a:cxn>
              <a:cxn ang="0">
                <a:pos x="68" y="12"/>
              </a:cxn>
              <a:cxn ang="0">
                <a:pos x="266" y="44"/>
              </a:cxn>
              <a:cxn ang="0">
                <a:pos x="408" y="65"/>
              </a:cxn>
              <a:cxn ang="0">
                <a:pos x="579" y="89"/>
              </a:cxn>
              <a:cxn ang="0">
                <a:pos x="775" y="114"/>
              </a:cxn>
              <a:cxn ang="0">
                <a:pos x="997" y="140"/>
              </a:cxn>
              <a:cxn ang="0">
                <a:pos x="1241" y="166"/>
              </a:cxn>
              <a:cxn ang="0">
                <a:pos x="1508" y="191"/>
              </a:cxn>
              <a:cxn ang="0">
                <a:pos x="1793" y="215"/>
              </a:cxn>
              <a:cxn ang="0">
                <a:pos x="1943" y="225"/>
              </a:cxn>
              <a:cxn ang="0">
                <a:pos x="2099" y="236"/>
              </a:cxn>
              <a:cxn ang="0">
                <a:pos x="2256" y="246"/>
              </a:cxn>
              <a:cxn ang="0">
                <a:pos x="2420" y="255"/>
              </a:cxn>
              <a:cxn ang="0">
                <a:pos x="2585" y="261"/>
              </a:cxn>
              <a:cxn ang="0">
                <a:pos x="2756" y="268"/>
              </a:cxn>
              <a:cxn ang="0">
                <a:pos x="2930" y="273"/>
              </a:cxn>
              <a:cxn ang="0">
                <a:pos x="3106" y="277"/>
              </a:cxn>
              <a:cxn ang="0">
                <a:pos x="3287" y="280"/>
              </a:cxn>
              <a:cxn ang="0">
                <a:pos x="3470" y="280"/>
              </a:cxn>
              <a:cxn ang="0">
                <a:pos x="3470" y="280"/>
              </a:cxn>
              <a:cxn ang="0">
                <a:pos x="3652" y="280"/>
              </a:cxn>
              <a:cxn ang="0">
                <a:pos x="3832" y="277"/>
              </a:cxn>
              <a:cxn ang="0">
                <a:pos x="4009" y="273"/>
              </a:cxn>
              <a:cxn ang="0">
                <a:pos x="4182" y="268"/>
              </a:cxn>
              <a:cxn ang="0">
                <a:pos x="4352" y="261"/>
              </a:cxn>
              <a:cxn ang="0">
                <a:pos x="4518" y="255"/>
              </a:cxn>
              <a:cxn ang="0">
                <a:pos x="4680" y="246"/>
              </a:cxn>
              <a:cxn ang="0">
                <a:pos x="4837" y="236"/>
              </a:cxn>
              <a:cxn ang="0">
                <a:pos x="4991" y="225"/>
              </a:cxn>
              <a:cxn ang="0">
                <a:pos x="5140" y="215"/>
              </a:cxn>
              <a:cxn ang="0">
                <a:pos x="5423" y="191"/>
              </a:cxn>
              <a:cxn ang="0">
                <a:pos x="5686" y="166"/>
              </a:cxn>
              <a:cxn ang="0">
                <a:pos x="5928" y="140"/>
              </a:cxn>
              <a:cxn ang="0">
                <a:pos x="6147" y="114"/>
              </a:cxn>
              <a:cxn ang="0">
                <a:pos x="6342" y="89"/>
              </a:cxn>
              <a:cxn ang="0">
                <a:pos x="6509" y="65"/>
              </a:cxn>
              <a:cxn ang="0">
                <a:pos x="6651" y="44"/>
              </a:cxn>
              <a:cxn ang="0">
                <a:pos x="6763" y="26"/>
              </a:cxn>
              <a:cxn ang="0">
                <a:pos x="6845" y="12"/>
              </a:cxn>
              <a:cxn ang="0">
                <a:pos x="6912" y="0"/>
              </a:cxn>
              <a:cxn ang="0">
                <a:pos x="6912" y="1510"/>
              </a:cxn>
            </a:cxnLst>
            <a:rect l="0" t="0" r="r" b="b"/>
            <a:pathLst>
              <a:path w="6912" h="1510">
                <a:moveTo>
                  <a:pt x="6912" y="1510"/>
                </a:moveTo>
                <a:lnTo>
                  <a:pt x="0" y="1510"/>
                </a:lnTo>
                <a:lnTo>
                  <a:pt x="0" y="0"/>
                </a:lnTo>
                <a:lnTo>
                  <a:pt x="0" y="0"/>
                </a:lnTo>
                <a:lnTo>
                  <a:pt x="68" y="12"/>
                </a:lnTo>
                <a:lnTo>
                  <a:pt x="266" y="44"/>
                </a:lnTo>
                <a:lnTo>
                  <a:pt x="408" y="65"/>
                </a:lnTo>
                <a:lnTo>
                  <a:pt x="579" y="89"/>
                </a:lnTo>
                <a:lnTo>
                  <a:pt x="775" y="114"/>
                </a:lnTo>
                <a:lnTo>
                  <a:pt x="997" y="140"/>
                </a:lnTo>
                <a:lnTo>
                  <a:pt x="1241" y="166"/>
                </a:lnTo>
                <a:lnTo>
                  <a:pt x="1508" y="191"/>
                </a:lnTo>
                <a:lnTo>
                  <a:pt x="1793" y="215"/>
                </a:lnTo>
                <a:lnTo>
                  <a:pt x="1943" y="225"/>
                </a:lnTo>
                <a:lnTo>
                  <a:pt x="2099" y="236"/>
                </a:lnTo>
                <a:lnTo>
                  <a:pt x="2256" y="246"/>
                </a:lnTo>
                <a:lnTo>
                  <a:pt x="2420" y="255"/>
                </a:lnTo>
                <a:lnTo>
                  <a:pt x="2585" y="261"/>
                </a:lnTo>
                <a:lnTo>
                  <a:pt x="2756" y="268"/>
                </a:lnTo>
                <a:lnTo>
                  <a:pt x="2930" y="273"/>
                </a:lnTo>
                <a:lnTo>
                  <a:pt x="3106" y="277"/>
                </a:lnTo>
                <a:lnTo>
                  <a:pt x="3287" y="280"/>
                </a:lnTo>
                <a:lnTo>
                  <a:pt x="3470" y="280"/>
                </a:lnTo>
                <a:lnTo>
                  <a:pt x="3470" y="280"/>
                </a:lnTo>
                <a:lnTo>
                  <a:pt x="3652" y="280"/>
                </a:lnTo>
                <a:lnTo>
                  <a:pt x="3832" y="277"/>
                </a:lnTo>
                <a:lnTo>
                  <a:pt x="4009" y="273"/>
                </a:lnTo>
                <a:lnTo>
                  <a:pt x="4182" y="268"/>
                </a:lnTo>
                <a:lnTo>
                  <a:pt x="4352" y="261"/>
                </a:lnTo>
                <a:lnTo>
                  <a:pt x="4518" y="255"/>
                </a:lnTo>
                <a:lnTo>
                  <a:pt x="4680" y="246"/>
                </a:lnTo>
                <a:lnTo>
                  <a:pt x="4837" y="236"/>
                </a:lnTo>
                <a:lnTo>
                  <a:pt x="4991" y="225"/>
                </a:lnTo>
                <a:lnTo>
                  <a:pt x="5140" y="215"/>
                </a:lnTo>
                <a:lnTo>
                  <a:pt x="5423" y="191"/>
                </a:lnTo>
                <a:lnTo>
                  <a:pt x="5686" y="166"/>
                </a:lnTo>
                <a:lnTo>
                  <a:pt x="5928" y="140"/>
                </a:lnTo>
                <a:lnTo>
                  <a:pt x="6147" y="114"/>
                </a:lnTo>
                <a:lnTo>
                  <a:pt x="6342" y="89"/>
                </a:lnTo>
                <a:lnTo>
                  <a:pt x="6509" y="65"/>
                </a:lnTo>
                <a:lnTo>
                  <a:pt x="6651" y="44"/>
                </a:lnTo>
                <a:lnTo>
                  <a:pt x="6763" y="26"/>
                </a:lnTo>
                <a:lnTo>
                  <a:pt x="6845" y="12"/>
                </a:lnTo>
                <a:lnTo>
                  <a:pt x="6912" y="0"/>
                </a:lnTo>
                <a:lnTo>
                  <a:pt x="6912" y="1510"/>
                </a:lnTo>
                <a:close/>
              </a:path>
            </a:pathLst>
          </a:custGeom>
          <a:gradFill>
            <a:gsLst>
              <a:gs pos="0">
                <a:srgbClr val="15BCF7">
                  <a:alpha val="38000"/>
                </a:srgbClr>
              </a:gs>
              <a:gs pos="50000">
                <a:srgbClr val="2D0036">
                  <a:alpha val="28000"/>
                </a:srgbClr>
              </a:gs>
              <a:gs pos="100000">
                <a:srgbClr val="7030A0">
                  <a:alpha val="0"/>
                </a:srgbClr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>
            <a:outerShdw blurRad="241300" sx="102000" sy="102000" algn="ctr" rotWithShape="0">
              <a:schemeClr val="tx1">
                <a:alpha val="40000"/>
              </a:schemeClr>
            </a:outerShdw>
          </a:effectLst>
        </p:spPr>
        <p:txBody>
          <a:bodyPr lIns="76174" tIns="38088" rIns="76174" bIns="38088"/>
          <a:lstStyle/>
          <a:p>
            <a:pPr>
              <a:defRPr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0" y="879231"/>
            <a:ext cx="9144000" cy="4932066"/>
          </a:xfrm>
          <a:prstGeom prst="rect">
            <a:avLst/>
          </a:prstGeom>
          <a:gradFill>
            <a:gsLst>
              <a:gs pos="0">
                <a:srgbClr val="FFFFFF"/>
              </a:gs>
              <a:gs pos="31000">
                <a:srgbClr val="94D7EC">
                  <a:alpha val="40000"/>
                </a:srgb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6194" tIns="38097" rIns="76194" bIns="38097" anchor="ctr"/>
          <a:lstStyle/>
          <a:p>
            <a:pPr algn="ctr" defTabSz="761719">
              <a:defRPr/>
            </a:pPr>
            <a:endParaRPr lang="en-US" sz="19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8" name="Title 1"/>
          <p:cNvSpPr>
            <a:spLocks noGrp="1"/>
          </p:cNvSpPr>
          <p:nvPr>
            <p:ph type="title"/>
          </p:nvPr>
        </p:nvSpPr>
        <p:spPr>
          <a:xfrm>
            <a:off x="190500" y="376238"/>
            <a:ext cx="8382000" cy="838200"/>
          </a:xfrm>
        </p:spPr>
        <p:txBody>
          <a:bodyPr/>
          <a:lstStyle/>
          <a:p>
            <a:r>
              <a:rPr lang="en-US" sz="3200" smtClean="0"/>
              <a:t>Comprehensive Approach to BI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23620" y="1504208"/>
            <a:ext cx="3790043" cy="4482935"/>
          </a:xfrm>
          <a:prstGeom prst="roundRect">
            <a:avLst>
              <a:gd name="adj" fmla="val 22119"/>
            </a:avLst>
          </a:prstGeom>
          <a:gradFill flip="none" rotWithShape="1">
            <a:gsLst>
              <a:gs pos="0">
                <a:srgbClr val="65B4F5"/>
              </a:gs>
              <a:gs pos="5000">
                <a:srgbClr val="0E81E0"/>
              </a:gs>
              <a:gs pos="18000">
                <a:schemeClr val="tx1">
                  <a:alpha val="32000"/>
                </a:schemeClr>
              </a:gs>
              <a:gs pos="50000">
                <a:schemeClr val="tx1">
                  <a:alpha val="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alpha val="23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4760190" y="1504208"/>
            <a:ext cx="3790043" cy="4482935"/>
          </a:xfrm>
          <a:prstGeom prst="roundRect">
            <a:avLst>
              <a:gd name="adj" fmla="val 22119"/>
            </a:avLst>
          </a:prstGeom>
          <a:gradFill flip="none" rotWithShape="1">
            <a:gsLst>
              <a:gs pos="1000">
                <a:srgbClr val="F8B862"/>
              </a:gs>
              <a:gs pos="5000">
                <a:srgbClr val="F49414"/>
              </a:gs>
              <a:gs pos="18000">
                <a:schemeClr val="tx1">
                  <a:alpha val="32000"/>
                </a:schemeClr>
              </a:gs>
              <a:gs pos="61000">
                <a:schemeClr val="tx1">
                  <a:alpha val="1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alpha val="23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 bwMode="auto">
          <a:xfrm>
            <a:off x="4946650" y="1666875"/>
            <a:ext cx="3429000" cy="3416300"/>
          </a:xfrm>
          <a:prstGeom prst="round2SameRect">
            <a:avLst>
              <a:gd name="adj1" fmla="val 21822"/>
              <a:gd name="adj2" fmla="val 0"/>
            </a:avLst>
          </a:prstGeom>
          <a:gradFill flip="none" rotWithShape="1">
            <a:gsLst>
              <a:gs pos="0">
                <a:schemeClr val="tx1"/>
              </a:gs>
              <a:gs pos="61000">
                <a:schemeClr val="tx1">
                  <a:alpha val="1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 defTabSz="761719"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918364" y="1793140"/>
            <a:ext cx="3443844" cy="715570"/>
          </a:xfrm>
          <a:prstGeom prst="rect">
            <a:avLst/>
          </a:prstGeom>
          <a:noFill/>
        </p:spPr>
        <p:txBody>
          <a:bodyPr lIns="91428" tIns="45715" rIns="91428" bIns="45715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2700" i="1" spc="-83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Segoe Black" pitchFamily="34" charset="0"/>
              </a:rPr>
              <a:t>TOOLS &amp;</a:t>
            </a:r>
          </a:p>
          <a:p>
            <a:pPr algn="ctr">
              <a:lnSpc>
                <a:spcPct val="75000"/>
              </a:lnSpc>
              <a:defRPr/>
            </a:pPr>
            <a:r>
              <a:rPr lang="en-US" sz="2700" i="1" spc="-83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Segoe Black" pitchFamily="34" charset="0"/>
              </a:rPr>
              <a:t>APPLICATIONS</a:t>
            </a:r>
          </a:p>
        </p:txBody>
      </p:sp>
      <p:sp>
        <p:nvSpPr>
          <p:cNvPr id="30" name="Round Same Side Corner Rectangle 29"/>
          <p:cNvSpPr/>
          <p:nvPr/>
        </p:nvSpPr>
        <p:spPr bwMode="auto">
          <a:xfrm>
            <a:off x="787400" y="1666875"/>
            <a:ext cx="3429000" cy="3416300"/>
          </a:xfrm>
          <a:prstGeom prst="round2SameRect">
            <a:avLst>
              <a:gd name="adj1" fmla="val 21822"/>
              <a:gd name="adj2" fmla="val 0"/>
            </a:avLst>
          </a:prstGeom>
          <a:gradFill flip="none" rotWithShape="1">
            <a:gsLst>
              <a:gs pos="0">
                <a:schemeClr val="tx1"/>
              </a:gs>
              <a:gs pos="61000">
                <a:schemeClr val="tx1">
                  <a:alpha val="1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 defTabSz="761719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44029" y="2033251"/>
            <a:ext cx="2682239" cy="448728"/>
          </a:xfrm>
          <a:prstGeom prst="rect">
            <a:avLst/>
          </a:prstGeom>
          <a:noFill/>
        </p:spPr>
        <p:txBody>
          <a:bodyPr lIns="91428" tIns="45715" rIns="91428" bIns="45715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3000" i="1" spc="-83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Segoe Black" pitchFamily="34" charset="0"/>
              </a:rPr>
              <a:t>PLATFORM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87400" y="2554288"/>
            <a:ext cx="3429000" cy="1506537"/>
          </a:xfrm>
          <a:prstGeom prst="rect">
            <a:avLst/>
          </a:prstGeom>
          <a:solidFill>
            <a:schemeClr val="bg1">
              <a:alpha val="67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 defTabSz="761719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Program Files\Microsoft Resource DVD Artwork\DVD_ART\BoxShots_Logos\SQL Server 2005 - Generic\SQL Server 20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3071813"/>
            <a:ext cx="2051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 bwMode="auto">
          <a:xfrm>
            <a:off x="4946650" y="2554288"/>
            <a:ext cx="3429000" cy="1506537"/>
          </a:xfrm>
          <a:prstGeom prst="rect">
            <a:avLst/>
          </a:prstGeom>
          <a:solidFill>
            <a:schemeClr val="bg1">
              <a:alpha val="67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 defTabSz="761719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0" name="Picture 6" descr="C:\Program Files\Microsoft Resource DVD Artwork\DVD_ART\BoxShots_Logos\Office 2007\Office 2007 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5975" y="2897188"/>
            <a:ext cx="153035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Program Files\Microsoft Resource DVD Artwork\DVD_ART\BoxShots_Logos\Office PerformancePoint 2007\Office PerformancePoint 2007 v 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7138" y="3468688"/>
            <a:ext cx="17716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Program Files\Microsoft Resource DVD Artwork\DVD_ART\BoxShots_Logos\SharePoint Server 2007\SharePoint Server 2007 logo black v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94513" y="3462338"/>
            <a:ext cx="13763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95350" y="4162425"/>
            <a:ext cx="3246438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97" tIns="38098" rIns="76197" bIns="38098">
            <a:spAutoFit/>
          </a:bodyPr>
          <a:lstStyle/>
          <a:p>
            <a:pPr marL="284163" indent="-284163" defTabSz="912813">
              <a:lnSpc>
                <a:spcPct val="90000"/>
              </a:lnSpc>
              <a:spcBef>
                <a:spcPts val="413"/>
              </a:spcBef>
              <a:buFontTx/>
              <a:buBlip>
                <a:blip r:embed="rId7"/>
              </a:buBlip>
            </a:pPr>
            <a:r>
              <a:rPr lang="en-US" sz="2200">
                <a:solidFill>
                  <a:schemeClr val="bg1"/>
                </a:solidFill>
                <a:latin typeface="Segoe" pitchFamily="-80" charset="0"/>
              </a:rPr>
              <a:t>Trusted platform </a:t>
            </a:r>
          </a:p>
          <a:p>
            <a:pPr marL="284163" indent="-284163" defTabSz="912813">
              <a:lnSpc>
                <a:spcPct val="90000"/>
              </a:lnSpc>
              <a:spcBef>
                <a:spcPts val="413"/>
              </a:spcBef>
              <a:buFontTx/>
              <a:buBlip>
                <a:blip r:embed="rId7"/>
              </a:buBlip>
            </a:pPr>
            <a:r>
              <a:rPr lang="en-US" sz="2200">
                <a:solidFill>
                  <a:schemeClr val="bg1"/>
                </a:solidFill>
                <a:latin typeface="Segoe" pitchFamily="-80" charset="0"/>
              </a:rPr>
              <a:t>Data warehousing</a:t>
            </a:r>
          </a:p>
          <a:p>
            <a:pPr marL="284163" indent="-284163" defTabSz="912813">
              <a:lnSpc>
                <a:spcPct val="90000"/>
              </a:lnSpc>
              <a:spcBef>
                <a:spcPts val="413"/>
              </a:spcBef>
              <a:buFontTx/>
              <a:buBlip>
                <a:blip r:embed="rId7"/>
              </a:buBlip>
            </a:pPr>
            <a:r>
              <a:rPr lang="en-US" sz="2200">
                <a:solidFill>
                  <a:schemeClr val="bg1"/>
                </a:solidFill>
                <a:latin typeface="Segoe" pitchFamily="-80" charset="0"/>
              </a:rPr>
              <a:t>Developer-ready</a:t>
            </a:r>
          </a:p>
          <a:p>
            <a:pPr marL="284163" indent="-284163" defTabSz="912813">
              <a:lnSpc>
                <a:spcPct val="90000"/>
              </a:lnSpc>
              <a:spcBef>
                <a:spcPts val="413"/>
              </a:spcBef>
              <a:buFontTx/>
              <a:buBlip>
                <a:blip r:embed="rId7"/>
              </a:buBlip>
            </a:pPr>
            <a:r>
              <a:rPr lang="en-US" sz="2200">
                <a:solidFill>
                  <a:schemeClr val="bg1"/>
                </a:solidFill>
                <a:latin typeface="Segoe" pitchFamily="-80" charset="0"/>
              </a:rPr>
              <a:t>Enterprise scalability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054600" y="4162425"/>
            <a:ext cx="3294063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97" tIns="38098" rIns="76197" bIns="38098">
            <a:spAutoFit/>
          </a:bodyPr>
          <a:lstStyle/>
          <a:p>
            <a:pPr marL="284163" indent="-284163" defTabSz="912813">
              <a:lnSpc>
                <a:spcPct val="90000"/>
              </a:lnSpc>
              <a:spcBef>
                <a:spcPts val="413"/>
              </a:spcBef>
              <a:buFontTx/>
              <a:buBlip>
                <a:blip r:embed="rId7"/>
              </a:buBlip>
            </a:pPr>
            <a:r>
              <a:rPr lang="en-US" sz="2200">
                <a:solidFill>
                  <a:schemeClr val="bg1"/>
                </a:solidFill>
                <a:latin typeface="Segoe" pitchFamily="-80" charset="0"/>
              </a:rPr>
              <a:t>Collaborative BI</a:t>
            </a:r>
          </a:p>
          <a:p>
            <a:pPr marL="284163" indent="-284163" defTabSz="912813">
              <a:lnSpc>
                <a:spcPct val="90000"/>
              </a:lnSpc>
              <a:spcBef>
                <a:spcPts val="413"/>
              </a:spcBef>
              <a:buFontTx/>
              <a:buBlip>
                <a:blip r:embed="rId7"/>
              </a:buBlip>
            </a:pPr>
            <a:r>
              <a:rPr lang="en-US" sz="2200">
                <a:solidFill>
                  <a:schemeClr val="bg1"/>
                </a:solidFill>
                <a:latin typeface="Segoe" pitchFamily="-80" charset="0"/>
              </a:rPr>
              <a:t>Pervasive reach</a:t>
            </a:r>
          </a:p>
          <a:p>
            <a:pPr marL="284163" indent="-284163" defTabSz="912813">
              <a:lnSpc>
                <a:spcPct val="90000"/>
              </a:lnSpc>
              <a:spcBef>
                <a:spcPts val="413"/>
              </a:spcBef>
              <a:buFontTx/>
              <a:buBlip>
                <a:blip r:embed="rId7"/>
              </a:buBlip>
            </a:pPr>
            <a:r>
              <a:rPr lang="en-US" sz="2200">
                <a:solidFill>
                  <a:schemeClr val="bg1"/>
                </a:solidFill>
                <a:latin typeface="Segoe" pitchFamily="-80" charset="0"/>
              </a:rPr>
              <a:t>Performance mgmt</a:t>
            </a:r>
          </a:p>
          <a:p>
            <a:pPr marL="284163" indent="-284163" defTabSz="912813">
              <a:lnSpc>
                <a:spcPct val="90000"/>
              </a:lnSpc>
              <a:spcBef>
                <a:spcPts val="413"/>
              </a:spcBef>
              <a:buFontTx/>
              <a:buBlip>
                <a:blip r:embed="rId7"/>
              </a:buBlip>
            </a:pPr>
            <a:r>
              <a:rPr lang="en-US" sz="2200">
                <a:solidFill>
                  <a:schemeClr val="bg1"/>
                </a:solidFill>
                <a:latin typeface="Segoe" pitchFamily="-80" charset="0"/>
              </a:rPr>
              <a:t>Search, Content mgmt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7"/>
          <p:cNvGrpSpPr>
            <a:grpSpLocks/>
          </p:cNvGrpSpPr>
          <p:nvPr/>
        </p:nvGrpSpPr>
        <p:grpSpPr bwMode="auto">
          <a:xfrm>
            <a:off x="0" y="3352800"/>
            <a:ext cx="9144000" cy="3505200"/>
            <a:chOff x="0" y="1958191"/>
            <a:chExt cx="9144000" cy="4899809"/>
          </a:xfrm>
        </p:grpSpPr>
        <p:sp>
          <p:nvSpPr>
            <p:cNvPr id="95" name="Freeform 9"/>
            <p:cNvSpPr>
              <a:spLocks/>
            </p:cNvSpPr>
            <p:nvPr/>
          </p:nvSpPr>
          <p:spPr bwMode="invGray">
            <a:xfrm>
              <a:off x="0" y="2774716"/>
              <a:ext cx="9144000" cy="4083284"/>
            </a:xfrm>
            <a:custGeom>
              <a:avLst/>
              <a:gdLst/>
              <a:ahLst/>
              <a:cxnLst>
                <a:cxn ang="0">
                  <a:pos x="6912" y="1510"/>
                </a:cxn>
                <a:cxn ang="0">
                  <a:pos x="0" y="15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8" y="12"/>
                </a:cxn>
                <a:cxn ang="0">
                  <a:pos x="266" y="44"/>
                </a:cxn>
                <a:cxn ang="0">
                  <a:pos x="408" y="65"/>
                </a:cxn>
                <a:cxn ang="0">
                  <a:pos x="579" y="89"/>
                </a:cxn>
                <a:cxn ang="0">
                  <a:pos x="775" y="114"/>
                </a:cxn>
                <a:cxn ang="0">
                  <a:pos x="997" y="140"/>
                </a:cxn>
                <a:cxn ang="0">
                  <a:pos x="1241" y="166"/>
                </a:cxn>
                <a:cxn ang="0">
                  <a:pos x="1508" y="191"/>
                </a:cxn>
                <a:cxn ang="0">
                  <a:pos x="1793" y="215"/>
                </a:cxn>
                <a:cxn ang="0">
                  <a:pos x="1943" y="225"/>
                </a:cxn>
                <a:cxn ang="0">
                  <a:pos x="2099" y="236"/>
                </a:cxn>
                <a:cxn ang="0">
                  <a:pos x="2256" y="246"/>
                </a:cxn>
                <a:cxn ang="0">
                  <a:pos x="2420" y="255"/>
                </a:cxn>
                <a:cxn ang="0">
                  <a:pos x="2585" y="261"/>
                </a:cxn>
                <a:cxn ang="0">
                  <a:pos x="2756" y="268"/>
                </a:cxn>
                <a:cxn ang="0">
                  <a:pos x="2930" y="273"/>
                </a:cxn>
                <a:cxn ang="0">
                  <a:pos x="3106" y="277"/>
                </a:cxn>
                <a:cxn ang="0">
                  <a:pos x="3287" y="280"/>
                </a:cxn>
                <a:cxn ang="0">
                  <a:pos x="3470" y="280"/>
                </a:cxn>
                <a:cxn ang="0">
                  <a:pos x="3470" y="280"/>
                </a:cxn>
                <a:cxn ang="0">
                  <a:pos x="3652" y="280"/>
                </a:cxn>
                <a:cxn ang="0">
                  <a:pos x="3832" y="277"/>
                </a:cxn>
                <a:cxn ang="0">
                  <a:pos x="4009" y="273"/>
                </a:cxn>
                <a:cxn ang="0">
                  <a:pos x="4182" y="268"/>
                </a:cxn>
                <a:cxn ang="0">
                  <a:pos x="4352" y="261"/>
                </a:cxn>
                <a:cxn ang="0">
                  <a:pos x="4518" y="255"/>
                </a:cxn>
                <a:cxn ang="0">
                  <a:pos x="4680" y="246"/>
                </a:cxn>
                <a:cxn ang="0">
                  <a:pos x="4837" y="236"/>
                </a:cxn>
                <a:cxn ang="0">
                  <a:pos x="4991" y="225"/>
                </a:cxn>
                <a:cxn ang="0">
                  <a:pos x="5140" y="215"/>
                </a:cxn>
                <a:cxn ang="0">
                  <a:pos x="5423" y="191"/>
                </a:cxn>
                <a:cxn ang="0">
                  <a:pos x="5686" y="166"/>
                </a:cxn>
                <a:cxn ang="0">
                  <a:pos x="5928" y="140"/>
                </a:cxn>
                <a:cxn ang="0">
                  <a:pos x="6147" y="114"/>
                </a:cxn>
                <a:cxn ang="0">
                  <a:pos x="6342" y="89"/>
                </a:cxn>
                <a:cxn ang="0">
                  <a:pos x="6509" y="65"/>
                </a:cxn>
                <a:cxn ang="0">
                  <a:pos x="6651" y="44"/>
                </a:cxn>
                <a:cxn ang="0">
                  <a:pos x="6763" y="26"/>
                </a:cxn>
                <a:cxn ang="0">
                  <a:pos x="6845" y="12"/>
                </a:cxn>
                <a:cxn ang="0">
                  <a:pos x="6912" y="0"/>
                </a:cxn>
                <a:cxn ang="0">
                  <a:pos x="6912" y="1510"/>
                </a:cxn>
              </a:cxnLst>
              <a:rect l="0" t="0" r="r" b="b"/>
              <a:pathLst>
                <a:path w="6912" h="1510">
                  <a:moveTo>
                    <a:pt x="6912" y="1510"/>
                  </a:moveTo>
                  <a:lnTo>
                    <a:pt x="0" y="15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8" y="12"/>
                  </a:lnTo>
                  <a:lnTo>
                    <a:pt x="266" y="44"/>
                  </a:lnTo>
                  <a:lnTo>
                    <a:pt x="408" y="65"/>
                  </a:lnTo>
                  <a:lnTo>
                    <a:pt x="579" y="89"/>
                  </a:lnTo>
                  <a:lnTo>
                    <a:pt x="775" y="114"/>
                  </a:lnTo>
                  <a:lnTo>
                    <a:pt x="997" y="140"/>
                  </a:lnTo>
                  <a:lnTo>
                    <a:pt x="1241" y="166"/>
                  </a:lnTo>
                  <a:lnTo>
                    <a:pt x="1508" y="191"/>
                  </a:lnTo>
                  <a:lnTo>
                    <a:pt x="1793" y="215"/>
                  </a:lnTo>
                  <a:lnTo>
                    <a:pt x="1943" y="225"/>
                  </a:lnTo>
                  <a:lnTo>
                    <a:pt x="2099" y="236"/>
                  </a:lnTo>
                  <a:lnTo>
                    <a:pt x="2256" y="246"/>
                  </a:lnTo>
                  <a:lnTo>
                    <a:pt x="2420" y="255"/>
                  </a:lnTo>
                  <a:lnTo>
                    <a:pt x="2585" y="261"/>
                  </a:lnTo>
                  <a:lnTo>
                    <a:pt x="2756" y="268"/>
                  </a:lnTo>
                  <a:lnTo>
                    <a:pt x="2930" y="273"/>
                  </a:lnTo>
                  <a:lnTo>
                    <a:pt x="3106" y="277"/>
                  </a:lnTo>
                  <a:lnTo>
                    <a:pt x="3287" y="280"/>
                  </a:lnTo>
                  <a:lnTo>
                    <a:pt x="3470" y="280"/>
                  </a:lnTo>
                  <a:lnTo>
                    <a:pt x="3470" y="280"/>
                  </a:lnTo>
                  <a:lnTo>
                    <a:pt x="3652" y="280"/>
                  </a:lnTo>
                  <a:lnTo>
                    <a:pt x="3832" y="277"/>
                  </a:lnTo>
                  <a:lnTo>
                    <a:pt x="4009" y="273"/>
                  </a:lnTo>
                  <a:lnTo>
                    <a:pt x="4182" y="268"/>
                  </a:lnTo>
                  <a:lnTo>
                    <a:pt x="4352" y="261"/>
                  </a:lnTo>
                  <a:lnTo>
                    <a:pt x="4518" y="255"/>
                  </a:lnTo>
                  <a:lnTo>
                    <a:pt x="4680" y="246"/>
                  </a:lnTo>
                  <a:lnTo>
                    <a:pt x="4837" y="236"/>
                  </a:lnTo>
                  <a:lnTo>
                    <a:pt x="4991" y="225"/>
                  </a:lnTo>
                  <a:lnTo>
                    <a:pt x="5140" y="215"/>
                  </a:lnTo>
                  <a:lnTo>
                    <a:pt x="5423" y="191"/>
                  </a:lnTo>
                  <a:lnTo>
                    <a:pt x="5686" y="166"/>
                  </a:lnTo>
                  <a:lnTo>
                    <a:pt x="5928" y="140"/>
                  </a:lnTo>
                  <a:lnTo>
                    <a:pt x="6147" y="114"/>
                  </a:lnTo>
                  <a:lnTo>
                    <a:pt x="6342" y="89"/>
                  </a:lnTo>
                  <a:lnTo>
                    <a:pt x="6509" y="65"/>
                  </a:lnTo>
                  <a:lnTo>
                    <a:pt x="6651" y="44"/>
                  </a:lnTo>
                  <a:lnTo>
                    <a:pt x="6763" y="26"/>
                  </a:lnTo>
                  <a:lnTo>
                    <a:pt x="6845" y="12"/>
                  </a:lnTo>
                  <a:lnTo>
                    <a:pt x="6912" y="0"/>
                  </a:lnTo>
                  <a:lnTo>
                    <a:pt x="6912" y="151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19000"/>
                  </a:srgbClr>
                </a:gs>
                <a:gs pos="50000">
                  <a:srgbClr val="000000">
                    <a:alpha val="52000"/>
                  </a:srgbClr>
                </a:gs>
                <a:gs pos="100000">
                  <a:srgbClr val="000000">
                    <a:alpha val="67000"/>
                  </a:srgbClr>
                </a:gs>
              </a:gsLst>
              <a:lin ang="1620000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305739">
                <a:defRPr/>
              </a:pPr>
              <a:endParaRPr lang="en-US" sz="5700" dirty="0">
                <a:solidFill>
                  <a:srgbClr val="000000"/>
                </a:solidFill>
              </a:endParaRPr>
            </a:p>
          </p:txBody>
        </p:sp>
        <p:sp>
          <p:nvSpPr>
            <p:cNvPr id="98" name="Freeform 13"/>
            <p:cNvSpPr>
              <a:spLocks/>
            </p:cNvSpPr>
            <p:nvPr/>
          </p:nvSpPr>
          <p:spPr bwMode="invGray">
            <a:xfrm>
              <a:off x="0" y="1958191"/>
              <a:ext cx="9144000" cy="1498106"/>
            </a:xfrm>
            <a:custGeom>
              <a:avLst/>
              <a:gdLst/>
              <a:ahLst/>
              <a:cxnLst>
                <a:cxn ang="0">
                  <a:pos x="6912" y="267"/>
                </a:cxn>
                <a:cxn ang="0">
                  <a:pos x="6763" y="294"/>
                </a:cxn>
                <a:cxn ang="0">
                  <a:pos x="6512" y="333"/>
                </a:cxn>
                <a:cxn ang="0">
                  <a:pos x="6152" y="383"/>
                </a:cxn>
                <a:cxn ang="0">
                  <a:pos x="5693" y="438"/>
                </a:cxn>
                <a:cxn ang="0">
                  <a:pos x="5146" y="487"/>
                </a:cxn>
                <a:cxn ang="0">
                  <a:pos x="4842" y="510"/>
                </a:cxn>
                <a:cxn ang="0">
                  <a:pos x="4523" y="527"/>
                </a:cxn>
                <a:cxn ang="0">
                  <a:pos x="4187" y="542"/>
                </a:cxn>
                <a:cxn ang="0">
                  <a:pos x="3835" y="551"/>
                </a:cxn>
                <a:cxn ang="0">
                  <a:pos x="3470" y="554"/>
                </a:cxn>
                <a:cxn ang="0">
                  <a:pos x="3290" y="554"/>
                </a:cxn>
                <a:cxn ang="0">
                  <a:pos x="2940" y="547"/>
                </a:cxn>
                <a:cxn ang="0">
                  <a:pos x="2601" y="535"/>
                </a:cxn>
                <a:cxn ang="0">
                  <a:pos x="2274" y="518"/>
                </a:cxn>
                <a:cxn ang="0">
                  <a:pos x="1964" y="499"/>
                </a:cxn>
                <a:cxn ang="0">
                  <a:pos x="1528" y="463"/>
                </a:cxn>
                <a:cxn ang="0">
                  <a:pos x="1014" y="410"/>
                </a:cxn>
                <a:cxn ang="0">
                  <a:pos x="591" y="357"/>
                </a:cxn>
                <a:cxn ang="0">
                  <a:pos x="271" y="311"/>
                </a:cxn>
                <a:cxn ang="0">
                  <a:pos x="0" y="267"/>
                </a:cxn>
                <a:cxn ang="0">
                  <a:pos x="0" y="0"/>
                </a:cxn>
                <a:cxn ang="0">
                  <a:pos x="152" y="46"/>
                </a:cxn>
                <a:cxn ang="0">
                  <a:pos x="408" y="115"/>
                </a:cxn>
                <a:cxn ang="0">
                  <a:pos x="775" y="200"/>
                </a:cxn>
                <a:cxn ang="0">
                  <a:pos x="997" y="246"/>
                </a:cxn>
                <a:cxn ang="0">
                  <a:pos x="1241" y="292"/>
                </a:cxn>
                <a:cxn ang="0">
                  <a:pos x="1508" y="337"/>
                </a:cxn>
                <a:cxn ang="0">
                  <a:pos x="1793" y="378"/>
                </a:cxn>
                <a:cxn ang="0">
                  <a:pos x="2099" y="416"/>
                </a:cxn>
                <a:cxn ang="0">
                  <a:pos x="2420" y="446"/>
                </a:cxn>
                <a:cxn ang="0">
                  <a:pos x="2756" y="472"/>
                </a:cxn>
                <a:cxn ang="0">
                  <a:pos x="3106" y="487"/>
                </a:cxn>
                <a:cxn ang="0">
                  <a:pos x="3470" y="492"/>
                </a:cxn>
                <a:cxn ang="0">
                  <a:pos x="3652" y="491"/>
                </a:cxn>
                <a:cxn ang="0">
                  <a:pos x="4009" y="480"/>
                </a:cxn>
                <a:cxn ang="0">
                  <a:pos x="4352" y="460"/>
                </a:cxn>
                <a:cxn ang="0">
                  <a:pos x="4680" y="433"/>
                </a:cxn>
                <a:cxn ang="0">
                  <a:pos x="4991" y="397"/>
                </a:cxn>
                <a:cxn ang="0">
                  <a:pos x="5285" y="357"/>
                </a:cxn>
                <a:cxn ang="0">
                  <a:pos x="5558" y="315"/>
                </a:cxn>
                <a:cxn ang="0">
                  <a:pos x="5811" y="268"/>
                </a:cxn>
                <a:cxn ang="0">
                  <a:pos x="6041" y="224"/>
                </a:cxn>
                <a:cxn ang="0">
                  <a:pos x="6342" y="156"/>
                </a:cxn>
                <a:cxn ang="0">
                  <a:pos x="6651" y="77"/>
                </a:cxn>
                <a:cxn ang="0">
                  <a:pos x="6845" y="21"/>
                </a:cxn>
                <a:cxn ang="0">
                  <a:pos x="6912" y="267"/>
                </a:cxn>
              </a:cxnLst>
              <a:rect l="0" t="0" r="r" b="b"/>
              <a:pathLst>
                <a:path w="6912" h="554">
                  <a:moveTo>
                    <a:pt x="6912" y="267"/>
                  </a:moveTo>
                  <a:lnTo>
                    <a:pt x="6912" y="267"/>
                  </a:lnTo>
                  <a:lnTo>
                    <a:pt x="6845" y="279"/>
                  </a:lnTo>
                  <a:lnTo>
                    <a:pt x="6763" y="294"/>
                  </a:lnTo>
                  <a:lnTo>
                    <a:pt x="6652" y="311"/>
                  </a:lnTo>
                  <a:lnTo>
                    <a:pt x="6512" y="333"/>
                  </a:lnTo>
                  <a:lnTo>
                    <a:pt x="6345" y="357"/>
                  </a:lnTo>
                  <a:lnTo>
                    <a:pt x="6152" y="383"/>
                  </a:lnTo>
                  <a:lnTo>
                    <a:pt x="5934" y="410"/>
                  </a:lnTo>
                  <a:lnTo>
                    <a:pt x="5693" y="438"/>
                  </a:lnTo>
                  <a:lnTo>
                    <a:pt x="5430" y="463"/>
                  </a:lnTo>
                  <a:lnTo>
                    <a:pt x="5146" y="487"/>
                  </a:lnTo>
                  <a:lnTo>
                    <a:pt x="4996" y="499"/>
                  </a:lnTo>
                  <a:lnTo>
                    <a:pt x="4842" y="510"/>
                  </a:lnTo>
                  <a:lnTo>
                    <a:pt x="4685" y="518"/>
                  </a:lnTo>
                  <a:lnTo>
                    <a:pt x="4523" y="527"/>
                  </a:lnTo>
                  <a:lnTo>
                    <a:pt x="4356" y="535"/>
                  </a:lnTo>
                  <a:lnTo>
                    <a:pt x="4187" y="542"/>
                  </a:lnTo>
                  <a:lnTo>
                    <a:pt x="4013" y="547"/>
                  </a:lnTo>
                  <a:lnTo>
                    <a:pt x="3835" y="551"/>
                  </a:lnTo>
                  <a:lnTo>
                    <a:pt x="3654" y="554"/>
                  </a:lnTo>
                  <a:lnTo>
                    <a:pt x="3470" y="554"/>
                  </a:lnTo>
                  <a:lnTo>
                    <a:pt x="3470" y="554"/>
                  </a:lnTo>
                  <a:lnTo>
                    <a:pt x="3290" y="554"/>
                  </a:lnTo>
                  <a:lnTo>
                    <a:pt x="3114" y="551"/>
                  </a:lnTo>
                  <a:lnTo>
                    <a:pt x="2940" y="547"/>
                  </a:lnTo>
                  <a:lnTo>
                    <a:pt x="2770" y="542"/>
                  </a:lnTo>
                  <a:lnTo>
                    <a:pt x="2601" y="535"/>
                  </a:lnTo>
                  <a:lnTo>
                    <a:pt x="2437" y="527"/>
                  </a:lnTo>
                  <a:lnTo>
                    <a:pt x="2274" y="518"/>
                  </a:lnTo>
                  <a:lnTo>
                    <a:pt x="2117" y="510"/>
                  </a:lnTo>
                  <a:lnTo>
                    <a:pt x="1964" y="499"/>
                  </a:lnTo>
                  <a:lnTo>
                    <a:pt x="1813" y="487"/>
                  </a:lnTo>
                  <a:lnTo>
                    <a:pt x="1528" y="463"/>
                  </a:lnTo>
                  <a:lnTo>
                    <a:pt x="1262" y="438"/>
                  </a:lnTo>
                  <a:lnTo>
                    <a:pt x="1014" y="410"/>
                  </a:lnTo>
                  <a:lnTo>
                    <a:pt x="791" y="383"/>
                  </a:lnTo>
                  <a:lnTo>
                    <a:pt x="591" y="357"/>
                  </a:lnTo>
                  <a:lnTo>
                    <a:pt x="418" y="333"/>
                  </a:lnTo>
                  <a:lnTo>
                    <a:pt x="271" y="311"/>
                  </a:lnTo>
                  <a:lnTo>
                    <a:pt x="70" y="279"/>
                  </a:lnTo>
                  <a:lnTo>
                    <a:pt x="0" y="267"/>
                  </a:lnTo>
                  <a:lnTo>
                    <a:pt x="0" y="0"/>
                  </a:lnTo>
                  <a:lnTo>
                    <a:pt x="0" y="0"/>
                  </a:lnTo>
                  <a:lnTo>
                    <a:pt x="68" y="21"/>
                  </a:lnTo>
                  <a:lnTo>
                    <a:pt x="152" y="46"/>
                  </a:lnTo>
                  <a:lnTo>
                    <a:pt x="266" y="77"/>
                  </a:lnTo>
                  <a:lnTo>
                    <a:pt x="408" y="115"/>
                  </a:lnTo>
                  <a:lnTo>
                    <a:pt x="579" y="156"/>
                  </a:lnTo>
                  <a:lnTo>
                    <a:pt x="775" y="200"/>
                  </a:lnTo>
                  <a:lnTo>
                    <a:pt x="883" y="224"/>
                  </a:lnTo>
                  <a:lnTo>
                    <a:pt x="997" y="246"/>
                  </a:lnTo>
                  <a:lnTo>
                    <a:pt x="1117" y="268"/>
                  </a:lnTo>
                  <a:lnTo>
                    <a:pt x="1241" y="292"/>
                  </a:lnTo>
                  <a:lnTo>
                    <a:pt x="1371" y="315"/>
                  </a:lnTo>
                  <a:lnTo>
                    <a:pt x="1508" y="337"/>
                  </a:lnTo>
                  <a:lnTo>
                    <a:pt x="1648" y="357"/>
                  </a:lnTo>
                  <a:lnTo>
                    <a:pt x="1793" y="378"/>
                  </a:lnTo>
                  <a:lnTo>
                    <a:pt x="1943" y="397"/>
                  </a:lnTo>
                  <a:lnTo>
                    <a:pt x="2099" y="416"/>
                  </a:lnTo>
                  <a:lnTo>
                    <a:pt x="2256" y="433"/>
                  </a:lnTo>
                  <a:lnTo>
                    <a:pt x="2420" y="446"/>
                  </a:lnTo>
                  <a:lnTo>
                    <a:pt x="2585" y="460"/>
                  </a:lnTo>
                  <a:lnTo>
                    <a:pt x="2756" y="472"/>
                  </a:lnTo>
                  <a:lnTo>
                    <a:pt x="2930" y="480"/>
                  </a:lnTo>
                  <a:lnTo>
                    <a:pt x="3106" y="487"/>
                  </a:lnTo>
                  <a:lnTo>
                    <a:pt x="3287" y="491"/>
                  </a:lnTo>
                  <a:lnTo>
                    <a:pt x="3470" y="492"/>
                  </a:lnTo>
                  <a:lnTo>
                    <a:pt x="3470" y="492"/>
                  </a:lnTo>
                  <a:lnTo>
                    <a:pt x="3652" y="491"/>
                  </a:lnTo>
                  <a:lnTo>
                    <a:pt x="3832" y="487"/>
                  </a:lnTo>
                  <a:lnTo>
                    <a:pt x="4009" y="480"/>
                  </a:lnTo>
                  <a:lnTo>
                    <a:pt x="4182" y="472"/>
                  </a:lnTo>
                  <a:lnTo>
                    <a:pt x="4352" y="460"/>
                  </a:lnTo>
                  <a:lnTo>
                    <a:pt x="4518" y="446"/>
                  </a:lnTo>
                  <a:lnTo>
                    <a:pt x="4680" y="433"/>
                  </a:lnTo>
                  <a:lnTo>
                    <a:pt x="4837" y="416"/>
                  </a:lnTo>
                  <a:lnTo>
                    <a:pt x="4991" y="397"/>
                  </a:lnTo>
                  <a:lnTo>
                    <a:pt x="5140" y="378"/>
                  </a:lnTo>
                  <a:lnTo>
                    <a:pt x="5285" y="357"/>
                  </a:lnTo>
                  <a:lnTo>
                    <a:pt x="5423" y="337"/>
                  </a:lnTo>
                  <a:lnTo>
                    <a:pt x="5558" y="315"/>
                  </a:lnTo>
                  <a:lnTo>
                    <a:pt x="5686" y="292"/>
                  </a:lnTo>
                  <a:lnTo>
                    <a:pt x="5811" y="268"/>
                  </a:lnTo>
                  <a:lnTo>
                    <a:pt x="5928" y="246"/>
                  </a:lnTo>
                  <a:lnTo>
                    <a:pt x="6041" y="224"/>
                  </a:lnTo>
                  <a:lnTo>
                    <a:pt x="6147" y="200"/>
                  </a:lnTo>
                  <a:lnTo>
                    <a:pt x="6342" y="156"/>
                  </a:lnTo>
                  <a:lnTo>
                    <a:pt x="6509" y="115"/>
                  </a:lnTo>
                  <a:lnTo>
                    <a:pt x="6651" y="77"/>
                  </a:lnTo>
                  <a:lnTo>
                    <a:pt x="6763" y="46"/>
                  </a:lnTo>
                  <a:lnTo>
                    <a:pt x="6845" y="21"/>
                  </a:lnTo>
                  <a:lnTo>
                    <a:pt x="6912" y="0"/>
                  </a:lnTo>
                  <a:lnTo>
                    <a:pt x="6912" y="26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53000">
                  <a:srgbClr val="A1A1A1">
                    <a:alpha val="0"/>
                  </a:srgbClr>
                </a:gs>
                <a:gs pos="84000">
                  <a:srgbClr val="FFFFFF">
                    <a:alpha val="22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r" defTabSz="1096919">
                <a:defRPr/>
              </a:pPr>
              <a:endParaRPr lang="en-US" dirty="0">
                <a:latin typeface="Segoe" pitchFamily="34" charset="0"/>
              </a:endParaRPr>
            </a:p>
          </p:txBody>
        </p:sp>
      </p:grpSp>
      <p:sp>
        <p:nvSpPr>
          <p:cNvPr id="60" name="Title 69"/>
          <p:cNvSpPr txBox="1">
            <a:spLocks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/>
          <a:p>
            <a:pPr defTabSz="91436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0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rPr>
              <a:t>Our End-to-End BI Offering</a:t>
            </a:r>
          </a:p>
        </p:txBody>
      </p:sp>
      <p:sp>
        <p:nvSpPr>
          <p:cNvPr id="61" name="Rounded Rectangle 60"/>
          <p:cNvSpPr/>
          <p:nvPr/>
        </p:nvSpPr>
        <p:spPr bwMode="invGray">
          <a:xfrm>
            <a:off x="1066800" y="2651214"/>
            <a:ext cx="7010400" cy="914400"/>
          </a:xfrm>
          <a:prstGeom prst="roundRect">
            <a:avLst>
              <a:gd name="adj" fmla="val 11310"/>
            </a:avLst>
          </a:prstGeom>
          <a:gradFill flip="none" rotWithShape="1">
            <a:gsLst>
              <a:gs pos="0">
                <a:srgbClr val="FFFFFF"/>
              </a:gs>
              <a:gs pos="61000">
                <a:srgbClr val="FFFFFF">
                  <a:alpha val="20000"/>
                </a:srgbClr>
              </a:gs>
              <a:gs pos="100000">
                <a:schemeClr val="accent2">
                  <a:lumMod val="50000"/>
                  <a:alpha val="40000"/>
                </a:schemeClr>
              </a:gs>
            </a:gsLst>
            <a:lin ang="5400000" scaled="1"/>
            <a:tileRect/>
          </a:gradFill>
          <a:ln w="19050">
            <a:solidFill>
              <a:srgbClr val="FFFFFF">
                <a:alpha val="67843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rgbClr val="080808"/>
                </a:solidFill>
              </a:rPr>
              <a:t>END USER TOOLS &amp; PERFORMANCE MANAGEMENT APPS</a:t>
            </a:r>
          </a:p>
        </p:txBody>
      </p:sp>
      <p:sp>
        <p:nvSpPr>
          <p:cNvPr id="25" name="Rounded Rectangle 24"/>
          <p:cNvSpPr/>
          <p:nvPr/>
        </p:nvSpPr>
        <p:spPr bwMode="invGray">
          <a:xfrm>
            <a:off x="1524000" y="3032214"/>
            <a:ext cx="2971800" cy="42939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0"/>
                  <a:alpha val="70000"/>
                </a:schemeClr>
              </a:gs>
              <a:gs pos="77000">
                <a:schemeClr val="accent1">
                  <a:alpha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 w="38100">
            <a:noFill/>
          </a:ln>
          <a:effectLst/>
          <a:scene3d>
            <a:camera prst="orthographicFront"/>
            <a:lightRig rig="flat" dir="t">
              <a:rot lat="0" lon="0" rev="5400000"/>
            </a:lightRig>
          </a:scene3d>
          <a:sp3d>
            <a:bevelT w="38100" h="38100" prst="softRound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292100" dist="38100" dir="2700000" sx="101000" sy="101000" algn="tl" rotWithShape="0">
                    <a:srgbClr val="080808"/>
                  </a:outerShdw>
                </a:effectLst>
                <a:latin typeface="Segoe Semibold" pitchFamily="34" charset="0"/>
              </a:rPr>
              <a:t>Excel</a:t>
            </a:r>
          </a:p>
        </p:txBody>
      </p:sp>
      <p:sp>
        <p:nvSpPr>
          <p:cNvPr id="62" name="Rounded Rectangle 61"/>
          <p:cNvSpPr/>
          <p:nvPr/>
        </p:nvSpPr>
        <p:spPr bwMode="invGray">
          <a:xfrm>
            <a:off x="4585607" y="3032214"/>
            <a:ext cx="2971800" cy="429399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77000">
                <a:schemeClr val="accent2">
                  <a:alpha val="5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 w="38100">
            <a:noFill/>
          </a:ln>
          <a:effectLst/>
          <a:scene3d>
            <a:camera prst="orthographicFront"/>
            <a:lightRig rig="flat" dir="t">
              <a:rot lat="0" lon="0" rev="5400000"/>
            </a:lightRig>
          </a:scene3d>
          <a:sp3d>
            <a:bevelT w="38100" h="38100" prst="softRound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err="1">
                <a:solidFill>
                  <a:srgbClr val="FFFFFF"/>
                </a:solidFill>
                <a:effectLst>
                  <a:outerShdw blurRad="292100" dist="38100" dir="2700000" sx="101000" sy="101000" algn="tl" rotWithShape="0">
                    <a:srgbClr val="080808"/>
                  </a:outerShdw>
                </a:effectLst>
                <a:latin typeface="Segoe Semibold" pitchFamily="34" charset="0"/>
              </a:rPr>
              <a:t>PerformancePoint</a:t>
            </a:r>
            <a:r>
              <a:rPr lang="en-US" sz="1800" dirty="0">
                <a:solidFill>
                  <a:srgbClr val="FFFFFF"/>
                </a:solidFill>
                <a:effectLst>
                  <a:outerShdw blurRad="292100" dist="38100" dir="2700000" sx="101000" sy="101000" algn="tl" rotWithShape="0">
                    <a:srgbClr val="080808"/>
                  </a:outerShdw>
                </a:effectLst>
                <a:latin typeface="Segoe Semibold" pitchFamily="34" charset="0"/>
              </a:rPr>
              <a:t> Server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363663" y="5868988"/>
            <a:ext cx="6332537" cy="762000"/>
            <a:chOff x="1363436" y="5868200"/>
            <a:chExt cx="6332764" cy="762000"/>
          </a:xfrm>
        </p:grpSpPr>
        <p:sp>
          <p:nvSpPr>
            <p:cNvPr id="13" name="Cube 12"/>
            <p:cNvSpPr/>
            <p:nvPr/>
          </p:nvSpPr>
          <p:spPr bwMode="invGray">
            <a:xfrm>
              <a:off x="5757136" y="5906300"/>
              <a:ext cx="914400" cy="685800"/>
            </a:xfrm>
            <a:prstGeom prst="cub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50000"/>
                  </a:schemeClr>
                </a:gs>
                <a:gs pos="70000">
                  <a:schemeClr val="bg2">
                    <a:lumMod val="5000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</a:gradFill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Flowchart: Punched Tape 57"/>
            <p:cNvSpPr/>
            <p:nvPr/>
          </p:nvSpPr>
          <p:spPr bwMode="invGray">
            <a:xfrm>
              <a:off x="6781800" y="5906300"/>
              <a:ext cx="914400" cy="685800"/>
            </a:xfrm>
            <a:prstGeom prst="flowChartPunchedTap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39000">
                  <a:schemeClr val="bg2"/>
                </a:gs>
                <a:gs pos="5800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0" scaled="1"/>
              <a:tileRect/>
            </a:gradFill>
            <a:ln w="3175">
              <a:solidFill>
                <a:schemeClr val="bg2">
                  <a:lumMod val="60000"/>
                  <a:lumOff val="40000"/>
                  <a:alpha val="44000"/>
                </a:schemeClr>
              </a:solidFill>
            </a:ln>
            <a:effectLst>
              <a:outerShdw blurRad="63500" dist="38100" dir="5400000" rotWithShape="0">
                <a:srgbClr val="00B0F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Can 100"/>
            <p:cNvSpPr/>
            <p:nvPr/>
          </p:nvSpPr>
          <p:spPr bwMode="invGray">
            <a:xfrm>
              <a:off x="1371600" y="5868200"/>
              <a:ext cx="986118" cy="762000"/>
            </a:xfrm>
            <a:prstGeom prst="can">
              <a:avLst>
                <a:gd name="adj" fmla="val 39436"/>
              </a:avLst>
            </a:prstGeom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50000"/>
                  </a:schemeClr>
                </a:gs>
                <a:gs pos="70000">
                  <a:schemeClr val="bg2">
                    <a:lumMod val="5000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</a:gradFill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4" name="Can 103"/>
            <p:cNvSpPr/>
            <p:nvPr/>
          </p:nvSpPr>
          <p:spPr bwMode="invGray">
            <a:xfrm>
              <a:off x="2467984" y="5868200"/>
              <a:ext cx="986118" cy="762000"/>
            </a:xfrm>
            <a:prstGeom prst="can">
              <a:avLst>
                <a:gd name="adj" fmla="val 39436"/>
              </a:avLst>
            </a:prstGeom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50000"/>
                  </a:schemeClr>
                </a:gs>
                <a:gs pos="70000">
                  <a:schemeClr val="bg2">
                    <a:lumMod val="5000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</a:gradFill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7" name="Can 106"/>
            <p:cNvSpPr/>
            <p:nvPr/>
          </p:nvSpPr>
          <p:spPr bwMode="invGray">
            <a:xfrm>
              <a:off x="3564368" y="5868200"/>
              <a:ext cx="986118" cy="762000"/>
            </a:xfrm>
            <a:prstGeom prst="can">
              <a:avLst>
                <a:gd name="adj" fmla="val 39436"/>
              </a:avLst>
            </a:prstGeom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50000"/>
                  </a:schemeClr>
                </a:gs>
                <a:gs pos="70000">
                  <a:schemeClr val="bg2">
                    <a:lumMod val="5000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</a:gradFill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0" name="Can 109"/>
            <p:cNvSpPr/>
            <p:nvPr/>
          </p:nvSpPr>
          <p:spPr bwMode="invGray">
            <a:xfrm>
              <a:off x="4664885" y="5868200"/>
              <a:ext cx="986118" cy="762000"/>
            </a:xfrm>
            <a:prstGeom prst="can">
              <a:avLst>
                <a:gd name="adj" fmla="val 39436"/>
              </a:avLst>
            </a:prstGeom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50000"/>
                  </a:schemeClr>
                </a:gs>
                <a:gs pos="70000">
                  <a:schemeClr val="bg2">
                    <a:lumMod val="5000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</a:gradFill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14409" name="Picture 2" descr="\\showsrus\images\LOGOS\GEN_LOGO\O\ORACLE.png"/>
            <p:cNvPicPr>
              <a:picLocks noChangeAspect="1" noChangeArrowheads="1"/>
            </p:cNvPicPr>
            <p:nvPr/>
          </p:nvPicPr>
          <p:blipFill>
            <a:blip r:embed="rId3">
              <a:lum bright="10000"/>
            </a:blip>
            <a:srcRect/>
            <a:stretch>
              <a:fillRect/>
            </a:stretch>
          </p:blipFill>
          <p:spPr bwMode="black">
            <a:xfrm>
              <a:off x="2514600" y="6324600"/>
              <a:ext cx="914400" cy="116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0" name="Picture 3" descr="\\showsrus\images\LOGOS\GEN_LOGO\S\SAP logo med.png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invGray">
            <a:xfrm>
              <a:off x="3810000" y="6248400"/>
              <a:ext cx="68825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1" name="Picture 4" descr="\\showsrus\images\LOGOS\GEN_LOGO\S\Siebel-logo-color.png"/>
            <p:cNvPicPr>
              <a:picLocks noChangeAspect="1" noChangeArrowheads="1"/>
            </p:cNvPicPr>
            <p:nvPr/>
          </p:nvPicPr>
          <p:blipFill>
            <a:blip r:embed="rId5">
              <a:lum bright="20000"/>
            </a:blip>
            <a:srcRect/>
            <a:stretch>
              <a:fillRect/>
            </a:stretch>
          </p:blipFill>
          <p:spPr bwMode="invGray">
            <a:xfrm>
              <a:off x="4724400" y="6324600"/>
              <a:ext cx="897980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2" name="Picture 5" descr="C:\Program Files\Microsoft Resource DVD Artwork\DVD_ART\BoxShots_Logos\Microsoft Dynamics\Dynamics-Brand signature\MS Dynamics logo reverse v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invGray">
            <a:xfrm>
              <a:off x="1363436" y="6172200"/>
              <a:ext cx="1019489" cy="36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1522413" y="5486400"/>
            <a:ext cx="6059487" cy="657225"/>
            <a:chOff x="1521760" y="5486400"/>
            <a:chExt cx="6060141" cy="657452"/>
          </a:xfrm>
        </p:grpSpPr>
        <p:pic>
          <p:nvPicPr>
            <p:cNvPr id="14385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invGray">
            <a:xfrm rot="5400000">
              <a:off x="1535936" y="5472224"/>
              <a:ext cx="65744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6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invGray">
            <a:xfrm rot="5400000">
              <a:off x="2632320" y="5472225"/>
              <a:ext cx="65744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7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invGray">
            <a:xfrm rot="5400000">
              <a:off x="3728704" y="5472226"/>
              <a:ext cx="65744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8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invGray">
            <a:xfrm rot="5400000">
              <a:off x="4829221" y="5472227"/>
              <a:ext cx="65744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9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invGray">
            <a:xfrm rot="5400000">
              <a:off x="5885613" y="5472228"/>
              <a:ext cx="65744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90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invGray">
            <a:xfrm rot="5400000">
              <a:off x="6910277" y="5472229"/>
              <a:ext cx="65744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2" name="Round Same Side Corner Rectangle 71"/>
          <p:cNvSpPr/>
          <p:nvPr/>
        </p:nvSpPr>
        <p:spPr bwMode="invGray">
          <a:xfrm>
            <a:off x="1066800" y="3658400"/>
            <a:ext cx="7013448" cy="2011680"/>
          </a:xfrm>
          <a:prstGeom prst="round2SameRect">
            <a:avLst>
              <a:gd name="adj1" fmla="val 3680"/>
              <a:gd name="adj2" fmla="val 25222"/>
            </a:avLst>
          </a:prstGeom>
          <a:gradFill flip="none" rotWithShape="1">
            <a:gsLst>
              <a:gs pos="0">
                <a:srgbClr val="FFFFFF"/>
              </a:gs>
              <a:gs pos="27000">
                <a:srgbClr val="FFFFFF">
                  <a:alpha val="20000"/>
                </a:srgbClr>
              </a:gs>
              <a:gs pos="100000">
                <a:schemeClr val="accent4">
                  <a:lumMod val="50000"/>
                  <a:alpha val="37000"/>
                </a:schemeClr>
              </a:gs>
            </a:gsLst>
            <a:lin ang="5400000" scaled="1"/>
            <a:tileRect/>
          </a:gradFill>
          <a:ln w="19050">
            <a:solidFill>
              <a:srgbClr val="FFFFFF">
                <a:alpha val="67843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600" dirty="0">
                <a:solidFill>
                  <a:srgbClr val="080808"/>
                </a:solidFill>
              </a:rPr>
              <a:t>BI PLATFORM</a:t>
            </a:r>
          </a:p>
        </p:txBody>
      </p:sp>
      <p:sp>
        <p:nvSpPr>
          <p:cNvPr id="70" name="Rounded Rectangle 69"/>
          <p:cNvSpPr/>
          <p:nvPr/>
        </p:nvSpPr>
        <p:spPr bwMode="invGray">
          <a:xfrm>
            <a:off x="1524000" y="4085112"/>
            <a:ext cx="6019800" cy="133003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7000">
                <a:schemeClr val="accent4">
                  <a:alpha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  <a:tileRect/>
          </a:gradFill>
          <a:ln w="38100">
            <a:noFill/>
          </a:ln>
          <a:effectLst/>
          <a:scene3d>
            <a:camera prst="orthographicFront"/>
            <a:lightRig rig="flat" dir="t">
              <a:rot lat="0" lon="0" rev="5400000"/>
            </a:lightRig>
          </a:scene3d>
          <a:sp3d>
            <a:bevelT w="38100" h="38100" prst="softRound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292100" dist="38100" dir="2700000" sx="101000" sy="101000" algn="tl" rotWithShape="0">
                    <a:srgbClr val="080808"/>
                  </a:outerShdw>
                </a:effectLst>
                <a:latin typeface="Segoe Semibold" pitchFamily="34" charset="0"/>
              </a:rPr>
              <a:t>SQL Server</a:t>
            </a:r>
          </a:p>
        </p:txBody>
      </p:sp>
      <p:sp>
        <p:nvSpPr>
          <p:cNvPr id="55" name="Chord 54"/>
          <p:cNvSpPr/>
          <p:nvPr/>
        </p:nvSpPr>
        <p:spPr bwMode="invGray">
          <a:xfrm>
            <a:off x="1044575" y="1000125"/>
            <a:ext cx="7054850" cy="3657600"/>
          </a:xfrm>
          <a:prstGeom prst="chord">
            <a:avLst>
              <a:gd name="adj1" fmla="val 11061125"/>
              <a:gd name="adj2" fmla="val 21333444"/>
            </a:avLst>
          </a:prstGeom>
          <a:gradFill flip="none" rotWithShape="1">
            <a:gsLst>
              <a:gs pos="0">
                <a:schemeClr val="tx1"/>
              </a:gs>
              <a:gs pos="7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 w="19050">
            <a:solidFill>
              <a:schemeClr val="tx1">
                <a:alpha val="23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 dirty="0"/>
          </a:p>
        </p:txBody>
      </p:sp>
      <p:sp>
        <p:nvSpPr>
          <p:cNvPr id="56" name="Chord 55"/>
          <p:cNvSpPr/>
          <p:nvPr/>
        </p:nvSpPr>
        <p:spPr bwMode="invGray">
          <a:xfrm>
            <a:off x="1485503" y="1348452"/>
            <a:ext cx="6172995" cy="2895600"/>
          </a:xfrm>
          <a:prstGeom prst="chord">
            <a:avLst>
              <a:gd name="adj1" fmla="val 11061125"/>
              <a:gd name="adj2" fmla="val 21333444"/>
            </a:avLst>
          </a:prstGeom>
          <a:gradFill flip="none" rotWithShape="1">
            <a:gsLst>
              <a:gs pos="38000">
                <a:schemeClr val="accent3">
                  <a:lumMod val="50000"/>
                  <a:alpha val="70000"/>
                </a:schemeClr>
              </a:gs>
              <a:gs pos="87000">
                <a:schemeClr val="accent3">
                  <a:lumMod val="75000"/>
                  <a:alpha val="9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  <a:tileRect/>
          </a:gradFill>
          <a:ln w="38100">
            <a:noFill/>
          </a:ln>
          <a:effectLst/>
          <a:scene3d>
            <a:camera prst="orthographicFront"/>
            <a:lightRig rig="flat" dir="t">
              <a:rot lat="0" lon="0" rev="5400000"/>
            </a:lightRig>
          </a:scene3d>
          <a:sp3d>
            <a:bevelT w="38100" h="38100" prst="softRound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39" name="TextBox 38"/>
          <p:cNvSpPr txBox="1"/>
          <p:nvPr/>
        </p:nvSpPr>
        <p:spPr bwMode="invGray">
          <a:xfrm>
            <a:off x="3228975" y="1714500"/>
            <a:ext cx="2727325" cy="2778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292100" dist="38100" dir="2700000" sx="101000" sy="101000" algn="tl" rotWithShape="0">
                    <a:srgbClr val="080808"/>
                  </a:outerShdw>
                </a:effectLst>
                <a:latin typeface="Segoe Semibold" pitchFamily="34" charset="0"/>
              </a:rPr>
              <a:t>SharePoint Server</a:t>
            </a:r>
          </a:p>
        </p:txBody>
      </p:sp>
      <p:sp>
        <p:nvSpPr>
          <p:cNvPr id="66" name="Rectangle 65"/>
          <p:cNvSpPr/>
          <p:nvPr/>
        </p:nvSpPr>
        <p:spPr bwMode="invGray">
          <a:xfrm rot="20407984">
            <a:off x="2044525" y="1803018"/>
            <a:ext cx="1522723" cy="37213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400" i="1" dirty="0"/>
              <a:t>SEARCH</a:t>
            </a:r>
          </a:p>
        </p:txBody>
      </p:sp>
      <p:sp>
        <p:nvSpPr>
          <p:cNvPr id="14363" name="Rectangle 73"/>
          <p:cNvSpPr>
            <a:spLocks noChangeArrowheads="1"/>
          </p:cNvSpPr>
          <p:nvPr/>
        </p:nvSpPr>
        <p:spPr bwMode="invGray">
          <a:xfrm>
            <a:off x="4114800" y="1076325"/>
            <a:ext cx="10080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DELIVERY</a:t>
            </a:r>
          </a:p>
        </p:txBody>
      </p:sp>
      <p:grpSp>
        <p:nvGrpSpPr>
          <p:cNvPr id="14364" name="Group 83"/>
          <p:cNvGrpSpPr>
            <a:grpSpLocks/>
          </p:cNvGrpSpPr>
          <p:nvPr/>
        </p:nvGrpSpPr>
        <p:grpSpPr bwMode="auto">
          <a:xfrm>
            <a:off x="1790700" y="2095500"/>
            <a:ext cx="5562600" cy="457200"/>
            <a:chOff x="1752600" y="2133600"/>
            <a:chExt cx="6061509" cy="381000"/>
          </a:xfrm>
        </p:grpSpPr>
        <p:sp>
          <p:nvSpPr>
            <p:cNvPr id="78" name="Round Same Side Corner Rectangle 77"/>
            <p:cNvSpPr/>
            <p:nvPr/>
          </p:nvSpPr>
          <p:spPr bwMode="invGray">
            <a:xfrm>
              <a:off x="1752600" y="2133600"/>
              <a:ext cx="990600" cy="381000"/>
            </a:xfrm>
            <a:prstGeom prst="round2SameRect">
              <a:avLst>
                <a:gd name="adj1" fmla="val 41575"/>
                <a:gd name="adj2" fmla="val 0"/>
              </a:avLst>
            </a:prstGeom>
            <a:gradFill flip="none" rotWithShape="1">
              <a:gsLst>
                <a:gs pos="0">
                  <a:srgbClr val="FFFFFF"/>
                </a:gs>
                <a:gs pos="9000">
                  <a:srgbClr val="FFFFFF">
                    <a:alpha val="20000"/>
                  </a:srgbClr>
                </a:gs>
                <a:gs pos="100000">
                  <a:schemeClr val="accent5">
                    <a:lumMod val="50000"/>
                  </a:schemeClr>
                </a:gs>
              </a:gsLst>
              <a:lin ang="5400000" scaled="1"/>
              <a:tileRect/>
            </a:gradFill>
            <a:ln w="3175">
              <a:solidFill>
                <a:srgbClr val="FFFFFF">
                  <a:alpha val="67843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75000"/>
                </a:lnSpc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Reports</a:t>
              </a:r>
            </a:p>
          </p:txBody>
        </p:sp>
        <p:sp>
          <p:nvSpPr>
            <p:cNvPr id="79" name="Round Same Side Corner Rectangle 78"/>
            <p:cNvSpPr/>
            <p:nvPr/>
          </p:nvSpPr>
          <p:spPr bwMode="invGray">
            <a:xfrm>
              <a:off x="2766782" y="2133600"/>
              <a:ext cx="990600" cy="381000"/>
            </a:xfrm>
            <a:prstGeom prst="round2SameRect">
              <a:avLst>
                <a:gd name="adj1" fmla="val 41575"/>
                <a:gd name="adj2" fmla="val 0"/>
              </a:avLst>
            </a:prstGeom>
            <a:gradFill flip="none" rotWithShape="1">
              <a:gsLst>
                <a:gs pos="0">
                  <a:srgbClr val="FFFFFF"/>
                </a:gs>
                <a:gs pos="9000">
                  <a:srgbClr val="FFFFFF">
                    <a:alpha val="20000"/>
                  </a:srgbClr>
                </a:gs>
                <a:gs pos="100000">
                  <a:schemeClr val="accent5">
                    <a:lumMod val="50000"/>
                  </a:schemeClr>
                </a:gs>
              </a:gsLst>
              <a:lin ang="5400000" scaled="1"/>
              <a:tileRect/>
            </a:gradFill>
            <a:ln w="3175">
              <a:solidFill>
                <a:srgbClr val="FFFFFF">
                  <a:alpha val="67843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75000"/>
                </a:lnSpc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Dashboards</a:t>
              </a:r>
            </a:p>
          </p:txBody>
        </p:sp>
        <p:sp>
          <p:nvSpPr>
            <p:cNvPr id="80" name="Round Same Side Corner Rectangle 79"/>
            <p:cNvSpPr/>
            <p:nvPr/>
          </p:nvSpPr>
          <p:spPr bwMode="invGray">
            <a:xfrm>
              <a:off x="3780964" y="2133600"/>
              <a:ext cx="990600" cy="381000"/>
            </a:xfrm>
            <a:prstGeom prst="round2SameRect">
              <a:avLst>
                <a:gd name="adj1" fmla="val 41575"/>
                <a:gd name="adj2" fmla="val 0"/>
              </a:avLst>
            </a:prstGeom>
            <a:gradFill flip="none" rotWithShape="1">
              <a:gsLst>
                <a:gs pos="0">
                  <a:srgbClr val="FFFFFF"/>
                </a:gs>
                <a:gs pos="9000">
                  <a:srgbClr val="FFFFFF">
                    <a:alpha val="20000"/>
                  </a:srgbClr>
                </a:gs>
                <a:gs pos="100000">
                  <a:schemeClr val="accent5">
                    <a:lumMod val="50000"/>
                  </a:schemeClr>
                </a:gs>
              </a:gsLst>
              <a:lin ang="5400000" scaled="1"/>
              <a:tileRect/>
            </a:gradFill>
            <a:ln w="3175">
              <a:solidFill>
                <a:srgbClr val="FFFFFF">
                  <a:alpha val="67843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75000"/>
                </a:lnSpc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Excel </a:t>
              </a:r>
            </a:p>
            <a:p>
              <a:pPr algn="ctr">
                <a:lnSpc>
                  <a:spcPct val="75000"/>
                </a:lnSpc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Workbooks</a:t>
              </a:r>
            </a:p>
          </p:txBody>
        </p:sp>
        <p:sp>
          <p:nvSpPr>
            <p:cNvPr id="81" name="Round Same Side Corner Rectangle 80"/>
            <p:cNvSpPr/>
            <p:nvPr/>
          </p:nvSpPr>
          <p:spPr bwMode="invGray">
            <a:xfrm>
              <a:off x="4795146" y="2133600"/>
              <a:ext cx="990600" cy="381000"/>
            </a:xfrm>
            <a:prstGeom prst="round2SameRect">
              <a:avLst>
                <a:gd name="adj1" fmla="val 41575"/>
                <a:gd name="adj2" fmla="val 0"/>
              </a:avLst>
            </a:prstGeom>
            <a:gradFill flip="none" rotWithShape="1">
              <a:gsLst>
                <a:gs pos="0">
                  <a:srgbClr val="FFFFFF"/>
                </a:gs>
                <a:gs pos="9000">
                  <a:srgbClr val="FFFFFF">
                    <a:alpha val="20000"/>
                  </a:srgbClr>
                </a:gs>
                <a:gs pos="100000">
                  <a:schemeClr val="accent5">
                    <a:lumMod val="50000"/>
                  </a:schemeClr>
                </a:gs>
              </a:gsLst>
              <a:lin ang="5400000" scaled="1"/>
              <a:tileRect/>
            </a:gradFill>
            <a:ln w="3175">
              <a:solidFill>
                <a:srgbClr val="FFFFFF">
                  <a:alpha val="67843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75000"/>
                </a:lnSpc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Analytic</a:t>
              </a:r>
            </a:p>
            <a:p>
              <a:pPr algn="ctr">
                <a:lnSpc>
                  <a:spcPct val="75000"/>
                </a:lnSpc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Views</a:t>
              </a:r>
            </a:p>
          </p:txBody>
        </p:sp>
        <p:sp>
          <p:nvSpPr>
            <p:cNvPr id="82" name="Round Same Side Corner Rectangle 81"/>
            <p:cNvSpPr/>
            <p:nvPr/>
          </p:nvSpPr>
          <p:spPr bwMode="invGray">
            <a:xfrm>
              <a:off x="5809328" y="2133600"/>
              <a:ext cx="990600" cy="381000"/>
            </a:xfrm>
            <a:prstGeom prst="round2SameRect">
              <a:avLst>
                <a:gd name="adj1" fmla="val 41575"/>
                <a:gd name="adj2" fmla="val 0"/>
              </a:avLst>
            </a:prstGeom>
            <a:gradFill flip="none" rotWithShape="1">
              <a:gsLst>
                <a:gs pos="0">
                  <a:srgbClr val="FFFFFF"/>
                </a:gs>
                <a:gs pos="9000">
                  <a:srgbClr val="FFFFFF">
                    <a:alpha val="20000"/>
                  </a:srgbClr>
                </a:gs>
                <a:gs pos="100000">
                  <a:schemeClr val="accent5">
                    <a:lumMod val="50000"/>
                  </a:schemeClr>
                </a:gs>
              </a:gsLst>
              <a:lin ang="5400000" scaled="1"/>
              <a:tileRect/>
            </a:gradFill>
            <a:ln w="3175">
              <a:solidFill>
                <a:srgbClr val="FFFFFF">
                  <a:alpha val="67843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75000"/>
                </a:lnSpc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Scorecards</a:t>
              </a:r>
            </a:p>
          </p:txBody>
        </p:sp>
        <p:sp>
          <p:nvSpPr>
            <p:cNvPr id="83" name="Round Same Side Corner Rectangle 82"/>
            <p:cNvSpPr/>
            <p:nvPr/>
          </p:nvSpPr>
          <p:spPr bwMode="invGray">
            <a:xfrm>
              <a:off x="6823509" y="2133600"/>
              <a:ext cx="990600" cy="381000"/>
            </a:xfrm>
            <a:prstGeom prst="round2SameRect">
              <a:avLst>
                <a:gd name="adj1" fmla="val 41575"/>
                <a:gd name="adj2" fmla="val 0"/>
              </a:avLst>
            </a:prstGeom>
            <a:gradFill flip="none" rotWithShape="1">
              <a:gsLst>
                <a:gs pos="0">
                  <a:srgbClr val="FFFFFF"/>
                </a:gs>
                <a:gs pos="9000">
                  <a:srgbClr val="FFFFFF">
                    <a:alpha val="20000"/>
                  </a:srgbClr>
                </a:gs>
                <a:gs pos="100000">
                  <a:schemeClr val="accent5">
                    <a:lumMod val="50000"/>
                  </a:schemeClr>
                </a:gs>
              </a:gsLst>
              <a:lin ang="5400000" scaled="1"/>
              <a:tileRect/>
            </a:gradFill>
            <a:ln w="3175">
              <a:solidFill>
                <a:srgbClr val="FFFFFF">
                  <a:alpha val="67843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75000"/>
                </a:lnSpc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Plans</a:t>
              </a:r>
            </a:p>
          </p:txBody>
        </p:sp>
      </p:grpSp>
      <p:sp>
        <p:nvSpPr>
          <p:cNvPr id="120" name="Rectangle 119"/>
          <p:cNvSpPr/>
          <p:nvPr/>
        </p:nvSpPr>
        <p:spPr bwMode="invGray">
          <a:xfrm rot="760022">
            <a:off x="3868731" y="1633324"/>
            <a:ext cx="3622952" cy="124476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400" i="1" dirty="0"/>
              <a:t>CONTENT MANAGEMENT</a:t>
            </a:r>
          </a:p>
        </p:txBody>
      </p:sp>
      <p:sp>
        <p:nvSpPr>
          <p:cNvPr id="121" name="Rectangle 120"/>
          <p:cNvSpPr/>
          <p:nvPr/>
        </p:nvSpPr>
        <p:spPr bwMode="invGray">
          <a:xfrm rot="21189507">
            <a:off x="2254041" y="1552807"/>
            <a:ext cx="3461003" cy="110278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400" i="1" dirty="0"/>
              <a:t>COLLABORATION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668589" y="1389064"/>
            <a:ext cx="4960917" cy="4086781"/>
            <a:chOff x="3016828" y="1447800"/>
            <a:chExt cx="4960477" cy="4893529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3016828" y="1447800"/>
              <a:ext cx="4648200" cy="4076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08" y="6848"/>
                </a:cxn>
                <a:cxn ang="0">
                  <a:pos x="7808" y="6848"/>
                </a:cxn>
                <a:cxn ang="0">
                  <a:pos x="7808" y="6848"/>
                </a:cxn>
                <a:cxn ang="0">
                  <a:pos x="0" y="6848"/>
                </a:cxn>
                <a:cxn ang="0">
                  <a:pos x="0" y="0"/>
                </a:cxn>
              </a:cxnLst>
              <a:rect l="0" t="0" r="r" b="b"/>
              <a:pathLst>
                <a:path w="7808" h="6848">
                  <a:moveTo>
                    <a:pt x="0" y="0"/>
                  </a:moveTo>
                  <a:cubicBezTo>
                    <a:pt x="4313" y="0"/>
                    <a:pt x="7808" y="3066"/>
                    <a:pt x="7808" y="6848"/>
                  </a:cubicBezTo>
                  <a:cubicBezTo>
                    <a:pt x="7808" y="6848"/>
                    <a:pt x="7808" y="6848"/>
                    <a:pt x="7808" y="6848"/>
                  </a:cubicBezTo>
                  <a:lnTo>
                    <a:pt x="7808" y="6848"/>
                  </a:lnTo>
                  <a:lnTo>
                    <a:pt x="0" y="68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91417" tIns="45710" rIns="91417" bIns="45710"/>
            <a:lstStyle/>
            <a:p>
              <a:pPr>
                <a:buFontTx/>
                <a:buNone/>
                <a:defRPr/>
              </a:pP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50181" y="2134017"/>
              <a:ext cx="1160746" cy="368508"/>
            </a:xfrm>
            <a:prstGeom prst="rect">
              <a:avLst/>
            </a:prstGeom>
            <a:noFill/>
          </p:spPr>
          <p:txBody>
            <a:bodyPr wrap="none" lIns="91417" tIns="45710" rIns="91417" bIns="45710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4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Scorecards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07362" y="2557914"/>
              <a:ext cx="939717" cy="366869"/>
            </a:xfrm>
            <a:prstGeom prst="rect">
              <a:avLst/>
            </a:prstGeom>
            <a:noFill/>
          </p:spPr>
          <p:txBody>
            <a:bodyPr wrap="none" lIns="91417" tIns="45710" rIns="91417" bIns="45710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4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Planning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78818" y="3048341"/>
              <a:ext cx="1038929" cy="368508"/>
            </a:xfrm>
            <a:prstGeom prst="rect">
              <a:avLst/>
            </a:prstGeom>
            <a:noFill/>
          </p:spPr>
          <p:txBody>
            <a:bodyPr wrap="none" lIns="91417" tIns="45710" rIns="91417" bIns="45710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4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Authoring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35978" y="3658522"/>
              <a:ext cx="1376240" cy="366870"/>
            </a:xfrm>
            <a:prstGeom prst="rect">
              <a:avLst/>
            </a:prstGeom>
            <a:noFill/>
          </p:spPr>
          <p:txBody>
            <a:bodyPr wrap="none" lIns="91417" tIns="45710" rIns="91417" bIns="45710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4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Consolidation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93137" y="4418874"/>
              <a:ext cx="979622" cy="368508"/>
            </a:xfrm>
            <a:prstGeom prst="rect">
              <a:avLst/>
            </a:prstGeom>
            <a:noFill/>
          </p:spPr>
          <p:txBody>
            <a:bodyPr wrap="none" lIns="91417" tIns="45710" rIns="91417" bIns="45710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4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Analytics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66156" y="5641141"/>
              <a:ext cx="1611149" cy="700188"/>
            </a:xfrm>
            <a:prstGeom prst="rect">
              <a:avLst/>
            </a:prstGeom>
            <a:noFill/>
          </p:spPr>
          <p:txBody>
            <a:bodyPr wrap="none" lIns="91417" tIns="45710" rIns="91417" bIns="45710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16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0000" endA="300" endPos="50000" dist="29997" dir="5400000" sy="-100000" algn="bl" rotWithShape="0"/>
                  </a:effectLst>
                </a:rPr>
                <a:t>Organizational</a:t>
              </a:r>
            </a:p>
            <a:p>
              <a:pPr algn="ctr">
                <a:buFontTx/>
                <a:buNone/>
                <a:defRPr/>
              </a:pPr>
              <a:r>
                <a:rPr lang="en-US" sz="1600" b="1" i="1" dirty="0">
                  <a:solidFill>
                    <a:srgbClr val="FFC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0000" endA="300" endPos="50000" dist="29997" dir="5400000" sy="-100000" algn="bl" rotWithShape="0"/>
                  </a:effectLst>
                </a:rPr>
                <a:t>Decisions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16092" y="1161145"/>
            <a:ext cx="4800600" cy="3690162"/>
            <a:chOff x="2438400" y="1752600"/>
            <a:chExt cx="4800600" cy="3962400"/>
          </a:xfrm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Up Arrow 6"/>
            <p:cNvSpPr/>
            <p:nvPr/>
          </p:nvSpPr>
          <p:spPr>
            <a:xfrm>
              <a:off x="2438400" y="1752600"/>
              <a:ext cx="304800" cy="3962400"/>
            </a:xfrm>
            <a:prstGeom prst="upArrow">
              <a:avLst>
                <a:gd name="adj1" fmla="val 50000"/>
                <a:gd name="adj2" fmla="val 96753"/>
              </a:avLst>
            </a:prstGeom>
            <a:solidFill>
              <a:srgbClr val="EBB73D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en-US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90800" y="5562600"/>
              <a:ext cx="4648200" cy="152400"/>
            </a:xfrm>
            <a:prstGeom prst="rect">
              <a:avLst/>
            </a:prstGeom>
            <a:solidFill>
              <a:srgbClr val="EBB73D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en-US" sz="16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449389" y="1343025"/>
            <a:ext cx="1063057" cy="584751"/>
          </a:xfrm>
          <a:prstGeom prst="rect">
            <a:avLst/>
          </a:prstGeom>
          <a:noFill/>
        </p:spPr>
        <p:txBody>
          <a:bodyPr wrap="none" lIns="91413" tIns="45708" rIns="91413" bIns="45708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16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Strategic</a:t>
            </a:r>
          </a:p>
          <a:p>
            <a:pPr algn="ctr">
              <a:buFontTx/>
              <a:buNone/>
              <a:defRPr/>
            </a:pPr>
            <a:r>
              <a:rPr lang="en-US" sz="16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Value</a:t>
            </a: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2727325" y="2289175"/>
            <a:ext cx="3238500" cy="3312240"/>
            <a:chOff x="3016828" y="2667000"/>
            <a:chExt cx="3238500" cy="3966098"/>
          </a:xfrm>
        </p:grpSpPr>
        <p:sp>
          <p:nvSpPr>
            <p:cNvPr id="4" name="Freeform 11"/>
            <p:cNvSpPr>
              <a:spLocks/>
            </p:cNvSpPr>
            <p:nvPr/>
          </p:nvSpPr>
          <p:spPr bwMode="auto">
            <a:xfrm>
              <a:off x="3016828" y="2667000"/>
              <a:ext cx="3238500" cy="2895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40" y="4864"/>
                </a:cxn>
                <a:cxn ang="0">
                  <a:pos x="5440" y="4864"/>
                </a:cxn>
                <a:cxn ang="0">
                  <a:pos x="5440" y="4864"/>
                </a:cxn>
                <a:cxn ang="0">
                  <a:pos x="0" y="4864"/>
                </a:cxn>
                <a:cxn ang="0">
                  <a:pos x="0" y="0"/>
                </a:cxn>
              </a:cxnLst>
              <a:rect l="0" t="0" r="r" b="b"/>
              <a:pathLst>
                <a:path w="5440" h="4864">
                  <a:moveTo>
                    <a:pt x="0" y="0"/>
                  </a:moveTo>
                  <a:cubicBezTo>
                    <a:pt x="3005" y="0"/>
                    <a:pt x="5440" y="2178"/>
                    <a:pt x="5440" y="4864"/>
                  </a:cubicBezTo>
                  <a:cubicBezTo>
                    <a:pt x="5440" y="4864"/>
                    <a:pt x="5440" y="4864"/>
                    <a:pt x="5440" y="4864"/>
                  </a:cubicBezTo>
                  <a:lnTo>
                    <a:pt x="5440" y="4864"/>
                  </a:lnTo>
                  <a:lnTo>
                    <a:pt x="0" y="4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91417" tIns="45710" rIns="91417" bIns="45710"/>
            <a:lstStyle/>
            <a:p>
              <a:pPr>
                <a:buFontTx/>
                <a:buNone/>
                <a:defRPr/>
              </a:pPr>
              <a:endParaRPr lang="en-US" sz="16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90091" y="4723756"/>
              <a:ext cx="861087" cy="368509"/>
            </a:xfrm>
            <a:prstGeom prst="rect">
              <a:avLst/>
            </a:prstGeom>
          </p:spPr>
          <p:txBody>
            <a:bodyPr wrap="none" lIns="91417" tIns="45710" rIns="91417" bIns="45710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4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Reports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02641" y="3547110"/>
              <a:ext cx="1358018" cy="368509"/>
            </a:xfrm>
            <a:prstGeom prst="rect">
              <a:avLst/>
            </a:prstGeom>
          </p:spPr>
          <p:txBody>
            <a:bodyPr wrap="none" lIns="91417" tIns="45710" rIns="91417" bIns="45710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4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Ad hoc Query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69228" y="3125114"/>
              <a:ext cx="1219200" cy="366870"/>
            </a:xfrm>
            <a:prstGeom prst="rect">
              <a:avLst/>
            </a:prstGeom>
          </p:spPr>
          <p:txBody>
            <a:bodyPr wrap="none" lIns="91417" tIns="45710" rIns="91417" bIns="45710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4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Dashboards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50366" y="4115473"/>
              <a:ext cx="920398" cy="368509"/>
            </a:xfrm>
            <a:prstGeom prst="rect">
              <a:avLst/>
            </a:prstGeom>
          </p:spPr>
          <p:txBody>
            <a:bodyPr wrap="none" lIns="91417" tIns="45710" rIns="91417" bIns="45710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4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Analysis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74228" y="5638081"/>
              <a:ext cx="1126351" cy="995017"/>
            </a:xfrm>
            <a:prstGeom prst="rect">
              <a:avLst/>
            </a:prstGeom>
            <a:noFill/>
          </p:spPr>
          <p:txBody>
            <a:bodyPr wrap="none" lIns="91417" tIns="45710" rIns="91417" bIns="45710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16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0000" endA="300" endPos="50000" dist="29997" dir="5400000" sy="-100000" algn="bl" rotWithShape="0"/>
                  </a:effectLst>
                </a:rPr>
                <a:t>Personal</a:t>
              </a:r>
            </a:p>
            <a:p>
              <a:pPr algn="ctr">
                <a:buFontTx/>
                <a:buNone/>
                <a:defRPr/>
              </a:pPr>
              <a:r>
                <a:rPr lang="en-US" sz="16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0000" endA="300" endPos="50000" dist="29997" dir="5400000" sy="-100000" algn="bl" rotWithShape="0"/>
                  </a:effectLst>
                </a:rPr>
                <a:t>and Team</a:t>
              </a:r>
            </a:p>
            <a:p>
              <a:pPr algn="ctr">
                <a:buFontTx/>
                <a:buNone/>
                <a:defRPr/>
              </a:pPr>
              <a:r>
                <a:rPr lang="en-US" sz="1600" b="1" i="1" dirty="0">
                  <a:solidFill>
                    <a:srgbClr val="FFC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0000" endA="300" endPos="50000" dist="29997" dir="5400000" sy="-100000" algn="bl" rotWithShape="0"/>
                  </a:effectLst>
                </a:rPr>
                <a:t>Insight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2711450" y="3319464"/>
            <a:ext cx="1943100" cy="2048430"/>
            <a:chOff x="3016828" y="3886200"/>
            <a:chExt cx="1943100" cy="2451790"/>
          </a:xfrm>
        </p:grpSpPr>
        <p:sp>
          <p:nvSpPr>
            <p:cNvPr id="5" name="Freeform 16"/>
            <p:cNvSpPr>
              <a:spLocks/>
            </p:cNvSpPr>
            <p:nvPr/>
          </p:nvSpPr>
          <p:spPr bwMode="auto">
            <a:xfrm>
              <a:off x="3016828" y="3886200"/>
              <a:ext cx="1943100" cy="1676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64" y="2816"/>
                </a:cxn>
                <a:cxn ang="0">
                  <a:pos x="3264" y="2816"/>
                </a:cxn>
                <a:cxn ang="0">
                  <a:pos x="3264" y="2816"/>
                </a:cxn>
                <a:cxn ang="0">
                  <a:pos x="0" y="2816"/>
                </a:cxn>
                <a:cxn ang="0">
                  <a:pos x="0" y="0"/>
                </a:cxn>
              </a:cxnLst>
              <a:rect l="0" t="0" r="r" b="b"/>
              <a:pathLst>
                <a:path w="3264" h="2816">
                  <a:moveTo>
                    <a:pt x="0" y="0"/>
                  </a:moveTo>
                  <a:cubicBezTo>
                    <a:pt x="1803" y="0"/>
                    <a:pt x="3264" y="1261"/>
                    <a:pt x="3264" y="2816"/>
                  </a:cubicBezTo>
                  <a:cubicBezTo>
                    <a:pt x="3264" y="2816"/>
                    <a:pt x="3264" y="2816"/>
                    <a:pt x="3264" y="2816"/>
                  </a:cubicBezTo>
                  <a:lnTo>
                    <a:pt x="3264" y="2816"/>
                  </a:lnTo>
                  <a:lnTo>
                    <a:pt x="0" y="2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91417" tIns="45710" rIns="91417" bIns="45710"/>
            <a:lstStyle/>
            <a:p>
              <a:pPr>
                <a:buFontTx/>
                <a:buNone/>
                <a:defRPr/>
              </a:pPr>
              <a:endParaRPr lang="en-US" sz="1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93028" y="4038208"/>
              <a:ext cx="1107949" cy="626224"/>
            </a:xfrm>
            <a:prstGeom prst="rect">
              <a:avLst/>
            </a:prstGeom>
          </p:spPr>
          <p:txBody>
            <a:bodyPr wrap="none" lIns="91417" tIns="45710" rIns="91417" bIns="45710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Data </a:t>
              </a:r>
            </a:p>
            <a:p>
              <a:pPr>
                <a:buFontTx/>
                <a:buNone/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Integration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10566" y="4613937"/>
              <a:ext cx="851469" cy="368357"/>
            </a:xfrm>
            <a:prstGeom prst="rect">
              <a:avLst/>
            </a:prstGeom>
          </p:spPr>
          <p:txBody>
            <a:bodyPr wrap="none" lIns="91417" tIns="45710" rIns="91417" bIns="45710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Storage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45428" y="4843849"/>
              <a:ext cx="1277867" cy="626224"/>
            </a:xfrm>
            <a:prstGeom prst="rect">
              <a:avLst/>
            </a:prstGeom>
          </p:spPr>
          <p:txBody>
            <a:bodyPr wrap="none" lIns="91417" tIns="45710" rIns="91417" bIns="45710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Data</a:t>
              </a:r>
            </a:p>
            <a:p>
              <a:pPr>
                <a:buFontTx/>
                <a:buNone/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Management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26428" y="5638090"/>
              <a:ext cx="821012" cy="699900"/>
            </a:xfrm>
            <a:prstGeom prst="rect">
              <a:avLst/>
            </a:prstGeom>
            <a:noFill/>
          </p:spPr>
          <p:txBody>
            <a:bodyPr wrap="none" lIns="91417" tIns="45710" rIns="91417" bIns="45710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16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0000" endA="300" endPos="50000" dist="29997" dir="5400000" sy="-100000" algn="bl" rotWithShape="0"/>
                  </a:effectLst>
                </a:rPr>
                <a:t>Sound</a:t>
              </a:r>
            </a:p>
            <a:p>
              <a:pPr algn="ctr">
                <a:buFontTx/>
                <a:buNone/>
                <a:defRPr/>
              </a:pPr>
              <a:r>
                <a:rPr lang="en-US" sz="1600" b="1" i="1" dirty="0">
                  <a:solidFill>
                    <a:srgbClr val="FFC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0000" endA="300" endPos="50000" dist="29997" dir="5400000" sy="-100000" algn="bl" rotWithShape="0"/>
                  </a:effectLst>
                </a:rPr>
                <a:t>Data</a:t>
              </a:r>
            </a:p>
          </p:txBody>
        </p: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3171825" y="5791201"/>
            <a:ext cx="4106932" cy="338554"/>
            <a:chOff x="3429000" y="6488660"/>
            <a:chExt cx="4107001" cy="338975"/>
          </a:xfrm>
        </p:grpSpPr>
        <p:sp>
          <p:nvSpPr>
            <p:cNvPr id="36" name="TextBox 35"/>
            <p:cNvSpPr txBox="1"/>
            <p:nvPr/>
          </p:nvSpPr>
          <p:spPr>
            <a:xfrm>
              <a:off x="3429000" y="6488660"/>
              <a:ext cx="851529" cy="3081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400" dirty="0">
                  <a:solidFill>
                    <a:srgbClr val="FFC000"/>
                  </a:solidFill>
                </a:rPr>
                <a:t>Platform</a:t>
              </a:r>
              <a:endParaRPr lang="en-US" sz="1600" dirty="0">
                <a:solidFill>
                  <a:srgbClr val="FFC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48447" y="6488660"/>
              <a:ext cx="1287554" cy="338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600" dirty="0">
                  <a:solidFill>
                    <a:srgbClr val="FFC000"/>
                  </a:solidFill>
                </a:rPr>
                <a:t>Applications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4800623" y="6704829"/>
              <a:ext cx="1066818" cy="1590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le 1"/>
          <p:cNvSpPr txBox="1">
            <a:spLocks/>
          </p:cNvSpPr>
          <p:nvPr/>
        </p:nvSpPr>
        <p:spPr>
          <a:xfrm>
            <a:off x="-6675" y="1"/>
            <a:ext cx="8991600" cy="750205"/>
          </a:xfrm>
          <a:prstGeom prst="rect">
            <a:avLst/>
          </a:prstGeom>
        </p:spPr>
        <p:txBody>
          <a:bodyPr lIns="76179" tIns="38088" rIns="76179" bIns="38088"/>
          <a:lstStyle/>
          <a:p>
            <a:pPr defTabSz="912557">
              <a:lnSpc>
                <a:spcPct val="90000"/>
              </a:lnSpc>
              <a:defRPr/>
            </a:pPr>
            <a:r>
              <a:rPr lang="en-US" sz="5000" kern="0" spc="-125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+mj-lt"/>
                <a:cs typeface="Arial" charset="0"/>
              </a:rPr>
              <a:t>Microsoft Business Intelligence</a:t>
            </a:r>
          </a:p>
          <a:p>
            <a:pPr defTabSz="912557">
              <a:lnSpc>
                <a:spcPct val="90000"/>
              </a:lnSpc>
              <a:defRPr/>
            </a:pPr>
            <a:r>
              <a:rPr lang="en-US" sz="2800" i="1" kern="0" spc="-125" dirty="0">
                <a:ln w="3175">
                  <a:noFill/>
                </a:ln>
                <a:effectLst>
                  <a:outerShdw blurRad="88900" dist="12700" dir="2700000" algn="tl" rotWithShape="0">
                    <a:prstClr val="black"/>
                  </a:outerShdw>
                </a:effectLst>
                <a:latin typeface="+mj-lt"/>
                <a:cs typeface="Arial" charset="0"/>
              </a:rPr>
              <a:t>Covering the spectrum for all types of business requirements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 bwMode="auto">
          <a:xfrm>
            <a:off x="2057409" y="3154420"/>
            <a:ext cx="5031828" cy="1392621"/>
          </a:xfrm>
          <a:prstGeom prst="roundRect">
            <a:avLst>
              <a:gd name="adj" fmla="val 3090"/>
            </a:avLst>
          </a:prstGeom>
          <a:gradFill flip="none" rotWithShape="1">
            <a:gsLst>
              <a:gs pos="0">
                <a:schemeClr val="accent4">
                  <a:alpha val="25000"/>
                </a:schemeClr>
              </a:gs>
              <a:gs pos="50000">
                <a:schemeClr val="accent4">
                  <a:alpha val="25000"/>
                </a:schemeClr>
              </a:gs>
              <a:gs pos="90000">
                <a:schemeClr val="accent4">
                  <a:alpha val="35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2" tIns="45717" rIns="91432" bIns="45717" numCol="1" rtlCol="0" anchor="ctr" anchorCtr="0" compatLnSpc="1">
            <a:prstTxWarp prst="textNoShape">
              <a:avLst/>
            </a:prstTxWarp>
          </a:bodyPr>
          <a:lstStyle/>
          <a:p>
            <a:pPr algn="ctr" defTabSz="914063">
              <a:lnSpc>
                <a:spcPct val="85000"/>
              </a:lnSpc>
              <a:defRPr/>
            </a:pPr>
            <a:endParaRPr lang="en-US" sz="1300" dirty="0">
              <a:solidFill>
                <a:schemeClr val="tx1"/>
              </a:solidFill>
              <a:latin typeface="Segoe" pitchFamily="34" charset="0"/>
            </a:endParaRPr>
          </a:p>
        </p:txBody>
      </p:sp>
      <p:pic>
        <p:nvPicPr>
          <p:cNvPr id="44" name="Picture 43" descr="grey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124" y="1549546"/>
            <a:ext cx="5409753" cy="5063806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 bwMode="auto">
          <a:xfrm>
            <a:off x="2057409" y="1694011"/>
            <a:ext cx="5031828" cy="1392621"/>
          </a:xfrm>
          <a:prstGeom prst="roundRect">
            <a:avLst>
              <a:gd name="adj" fmla="val 3090"/>
            </a:avLst>
          </a:prstGeom>
          <a:gradFill flip="none" rotWithShape="1">
            <a:gsLst>
              <a:gs pos="0">
                <a:schemeClr val="accent4">
                  <a:alpha val="25000"/>
                </a:schemeClr>
              </a:gs>
              <a:gs pos="50000">
                <a:schemeClr val="accent4">
                  <a:alpha val="25000"/>
                </a:schemeClr>
              </a:gs>
              <a:gs pos="90000">
                <a:schemeClr val="accent4">
                  <a:alpha val="35000"/>
                </a:schemeClr>
              </a:gs>
              <a:gs pos="100000">
                <a:schemeClr val="accent4">
                  <a:lumMod val="60000"/>
                  <a:lumOff val="40000"/>
                  <a:alpha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2" tIns="45717" rIns="91432" bIns="45717" numCol="1" rtlCol="0" anchor="ctr" anchorCtr="0" compatLnSpc="1">
            <a:prstTxWarp prst="textNoShape">
              <a:avLst/>
            </a:prstTxWarp>
          </a:bodyPr>
          <a:lstStyle/>
          <a:p>
            <a:pPr algn="ctr" defTabSz="914063">
              <a:lnSpc>
                <a:spcPct val="85000"/>
              </a:lnSpc>
              <a:defRPr/>
            </a:pPr>
            <a:endParaRPr lang="en-US" sz="1300" dirty="0">
              <a:solidFill>
                <a:schemeClr val="tx1"/>
              </a:solidFill>
              <a:latin typeface="Segoe" pitchFamily="34" charset="0"/>
            </a:endParaRPr>
          </a:p>
        </p:txBody>
      </p:sp>
      <p:pic>
        <p:nvPicPr>
          <p:cNvPr id="26628" name="Rectangle 276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700" y="2921000"/>
            <a:ext cx="900113" cy="2249488"/>
          </a:xfrm>
          <a:prstGeom prst="rect">
            <a:avLst/>
          </a:prstGeom>
          <a:ln>
            <a:headEnd type="none" w="med" len="med"/>
            <a:tailEnd type="none" w="med" len="med"/>
          </a:ln>
        </p:spPr>
      </p:pic>
      <p:sp>
        <p:nvSpPr>
          <p:cNvPr id="1294342" name="Rectangle 1294341"/>
          <p:cNvSpPr>
            <a:spLocks noChangeArrowheads="1"/>
          </p:cNvSpPr>
          <p:nvPr/>
        </p:nvSpPr>
        <p:spPr bwMode="auto">
          <a:xfrm>
            <a:off x="2743200" y="3330420"/>
            <a:ext cx="3769890" cy="36932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2" tIns="45717" rIns="91432" bIns="45717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cs typeface="Arial" charset="0"/>
              </a:rPr>
              <a:t>Office SharePoint</a:t>
            </a: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®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cs typeface="Arial" charset="0"/>
              </a:rPr>
              <a:t> Server 2007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94362" name="TextBox 1294361"/>
          <p:cNvSpPr txBox="1">
            <a:spLocks noChangeArrowheads="1"/>
          </p:cNvSpPr>
          <p:nvPr/>
        </p:nvSpPr>
        <p:spPr bwMode="auto">
          <a:xfrm>
            <a:off x="152402" y="5372100"/>
            <a:ext cx="1784859" cy="70788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cs typeface="Arial" charset="0"/>
              </a:rPr>
              <a:t>Business Intelligence</a:t>
            </a:r>
          </a:p>
        </p:txBody>
      </p:sp>
      <p:sp>
        <p:nvSpPr>
          <p:cNvPr id="1294364" name="TextBox 1294363"/>
          <p:cNvSpPr txBox="1">
            <a:spLocks noChangeArrowheads="1"/>
          </p:cNvSpPr>
          <p:nvPr/>
        </p:nvSpPr>
        <p:spPr bwMode="auto">
          <a:xfrm>
            <a:off x="-228600" y="2125764"/>
            <a:ext cx="2449252" cy="7078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cs typeface="Arial" charset="0"/>
              </a:rPr>
              <a:t>Performance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cs typeface="Arial" charset="0"/>
              </a:rPr>
              <a:t>Management</a:t>
            </a:r>
          </a:p>
        </p:txBody>
      </p:sp>
      <p:sp>
        <p:nvSpPr>
          <p:cNvPr id="1294372" name="Title 129437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82000" cy="838200"/>
          </a:xfrm>
        </p:spPr>
        <p:txBody>
          <a:bodyPr/>
          <a:lstStyle/>
          <a:p>
            <a:r>
              <a:rPr lang="en-US" sz="5000" spc="-125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ea typeface="ヒラギノ角ゴ Pro W3" pitchFamily="-80" charset="-128"/>
                <a:cs typeface="Arial" charset="0"/>
              </a:rPr>
              <a:t>Microsoft BI And PM</a:t>
            </a:r>
            <a:endParaRPr lang="en-US" sz="5000" spc="-125" dirty="0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ea typeface="ヒラギノ角ゴ Pro W3" pitchFamily="-80" charset="-128"/>
              <a:cs typeface="Arial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936497" y="1950984"/>
            <a:ext cx="1416803" cy="64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2" tIns="45717" rIns="91432" bIns="45717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cs typeface="Arial" charset="0"/>
              </a:rPr>
              <a:t>ProClarity</a:t>
            </a:r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®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cs typeface="Arial" charset="0"/>
              </a:rPr>
              <a:t> Analytics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269498" y="1950984"/>
            <a:ext cx="2251273" cy="108952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2" tIns="45717" rIns="91432" bIns="45717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cs typeface="Arial" charset="0"/>
              </a:rPr>
              <a:t>PerformancePoint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cs typeface="Arial" charset="0"/>
              </a:rPr>
              <a:t> Server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cs typeface="Arial" charset="0"/>
              </a:rPr>
              <a:t>(includes Business Scorecard Manager)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2083686" y="4612727"/>
            <a:ext cx="5031828" cy="1563414"/>
          </a:xfrm>
          <a:prstGeom prst="roundRect">
            <a:avLst>
              <a:gd name="adj" fmla="val 3090"/>
            </a:avLst>
          </a:prstGeom>
          <a:gradFill flip="none" rotWithShape="1">
            <a:gsLst>
              <a:gs pos="0">
                <a:schemeClr val="bg1">
                  <a:lumMod val="75000"/>
                  <a:alpha val="35000"/>
                </a:schemeClr>
              </a:gs>
              <a:gs pos="50000">
                <a:schemeClr val="bg1">
                  <a:lumMod val="75000"/>
                  <a:alpha val="35000"/>
                </a:schemeClr>
              </a:gs>
              <a:gs pos="88000">
                <a:schemeClr val="bg1">
                  <a:lumMod val="75000"/>
                  <a:alpha val="50000"/>
                </a:schemeClr>
              </a:gs>
              <a:gs pos="100000">
                <a:schemeClr val="bg1">
                  <a:alpha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2" tIns="45717" rIns="91432" bIns="45717" numCol="1" rtlCol="0" anchor="ctr" anchorCtr="0" compatLnSpc="1">
            <a:prstTxWarp prst="textNoShape">
              <a:avLst/>
            </a:prstTxWarp>
          </a:bodyPr>
          <a:lstStyle/>
          <a:p>
            <a:pPr algn="ctr" defTabSz="914063"/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94343" name="Rectangle 1294342"/>
          <p:cNvSpPr>
            <a:spLocks noChangeArrowheads="1"/>
          </p:cNvSpPr>
          <p:nvPr/>
        </p:nvSpPr>
        <p:spPr bwMode="auto">
          <a:xfrm>
            <a:off x="2714627" y="5710238"/>
            <a:ext cx="3886489" cy="3698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2" tIns="45717" rIns="91432" bIns="45717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cs typeface="Arial" charset="0"/>
              </a:rPr>
              <a:t>SQL Server 2005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94344" name="Rectangle 1294343"/>
          <p:cNvSpPr>
            <a:spLocks noChangeArrowheads="1"/>
          </p:cNvSpPr>
          <p:nvPr/>
        </p:nvSpPr>
        <p:spPr bwMode="auto">
          <a:xfrm>
            <a:off x="2179639" y="4775201"/>
            <a:ext cx="1606060" cy="64633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2" tIns="45717" rIns="91432" bIns="45717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cs typeface="Arial" charset="0"/>
              </a:rPr>
              <a:t>Integration Services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94346" name="Rectangle 1294345"/>
          <p:cNvSpPr>
            <a:spLocks noChangeArrowheads="1"/>
          </p:cNvSpPr>
          <p:nvPr/>
        </p:nvSpPr>
        <p:spPr bwMode="auto">
          <a:xfrm>
            <a:off x="5638800" y="4762502"/>
            <a:ext cx="1405778" cy="64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2" tIns="45717" rIns="91432" bIns="45717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cs typeface="Arial" charset="0"/>
              </a:rPr>
              <a:t>Reporting Services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8417" name="Rectangle 58416"/>
          <p:cNvSpPr>
            <a:spLocks noChangeArrowheads="1"/>
          </p:cNvSpPr>
          <p:nvPr/>
        </p:nvSpPr>
        <p:spPr bwMode="auto">
          <a:xfrm>
            <a:off x="2244725" y="5475288"/>
            <a:ext cx="4862548" cy="42862"/>
          </a:xfrm>
          <a:prstGeom prst="rect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50000">
                <a:schemeClr val="tx1"/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2" tIns="45717" rIns="91432" bIns="45717" anchor="ctr"/>
          <a:lstStyle/>
          <a:p>
            <a:pPr eaLnBrk="0" hangingPunct="0"/>
            <a:endParaRPr lang="en-US">
              <a:latin typeface="Segoe" pitchFamily="34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886200" y="3771902"/>
            <a:ext cx="1640286" cy="2003425"/>
            <a:chOff x="4288034" y="3838553"/>
            <a:chExt cx="2053560" cy="2003419"/>
          </a:xfrm>
        </p:grpSpPr>
        <p:sp>
          <p:nvSpPr>
            <p:cNvPr id="1294345" name="Rectangle 1294344"/>
            <p:cNvSpPr>
              <a:spLocks noChangeArrowheads="1"/>
            </p:cNvSpPr>
            <p:nvPr/>
          </p:nvSpPr>
          <p:spPr bwMode="auto">
            <a:xfrm>
              <a:off x="4419753" y="4819244"/>
              <a:ext cx="1671096" cy="64632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  <a:cs typeface="Arial" charset="0"/>
                </a:rPr>
                <a:t>Analysis Services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294348" name="Rectangle 1294347"/>
            <p:cNvSpPr>
              <a:spLocks noChangeArrowheads="1"/>
            </p:cNvSpPr>
            <p:nvPr/>
          </p:nvSpPr>
          <p:spPr bwMode="auto">
            <a:xfrm>
              <a:off x="4356274" y="3913331"/>
              <a:ext cx="1925015" cy="64632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  <a:cs typeface="Arial" charset="0"/>
                </a:rPr>
                <a:t>Office Excel  2007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58422" name="Shape 58421"/>
            <p:cNvSpPr>
              <a:spLocks/>
            </p:cNvSpPr>
            <p:nvPr/>
          </p:nvSpPr>
          <p:spPr bwMode="auto">
            <a:xfrm>
              <a:off x="4510212" y="3838553"/>
              <a:ext cx="1831382" cy="20018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0"/>
                </a:cxn>
                <a:cxn ang="0">
                  <a:pos x="300" y="300"/>
                </a:cxn>
                <a:cxn ang="0">
                  <a:pos x="292" y="300"/>
                </a:cxn>
                <a:cxn ang="0">
                  <a:pos x="292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0" b="0"/>
              <a:pathLst>
                <a:path w="300" h="300">
                  <a:moveTo>
                    <a:pt x="0" y="0"/>
                  </a:moveTo>
                  <a:cubicBezTo>
                    <a:pt x="0" y="0"/>
                    <a:pt x="300" y="0"/>
                    <a:pt x="300" y="0"/>
                  </a:cubicBezTo>
                  <a:cubicBezTo>
                    <a:pt x="300" y="0"/>
                    <a:pt x="300" y="300"/>
                    <a:pt x="300" y="300"/>
                  </a:cubicBezTo>
                  <a:cubicBezTo>
                    <a:pt x="300" y="300"/>
                    <a:pt x="292" y="300"/>
                    <a:pt x="292" y="300"/>
                  </a:cubicBezTo>
                  <a:cubicBezTo>
                    <a:pt x="292" y="300"/>
                    <a:pt x="292" y="8"/>
                    <a:pt x="292" y="8"/>
                  </a:cubicBezTo>
                  <a:cubicBezTo>
                    <a:pt x="292" y="8"/>
                    <a:pt x="0" y="8"/>
                    <a:pt x="0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  <a:alpha val="0"/>
                  </a:schemeClr>
                </a:gs>
                <a:gs pos="100000">
                  <a:schemeClr val="tx1"/>
                </a:gs>
              </a:gsLst>
              <a:lin ang="189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3" name="Shape 32"/>
            <p:cNvSpPr>
              <a:spLocks/>
            </p:cNvSpPr>
            <p:nvPr/>
          </p:nvSpPr>
          <p:spPr bwMode="auto">
            <a:xfrm flipH="1">
              <a:off x="4288034" y="3840141"/>
              <a:ext cx="1831382" cy="20018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0"/>
                </a:cxn>
                <a:cxn ang="0">
                  <a:pos x="300" y="300"/>
                </a:cxn>
                <a:cxn ang="0">
                  <a:pos x="292" y="300"/>
                </a:cxn>
                <a:cxn ang="0">
                  <a:pos x="292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0" b="0"/>
              <a:pathLst>
                <a:path w="300" h="300">
                  <a:moveTo>
                    <a:pt x="0" y="0"/>
                  </a:moveTo>
                  <a:cubicBezTo>
                    <a:pt x="0" y="0"/>
                    <a:pt x="300" y="0"/>
                    <a:pt x="300" y="0"/>
                  </a:cubicBezTo>
                  <a:cubicBezTo>
                    <a:pt x="300" y="0"/>
                    <a:pt x="300" y="300"/>
                    <a:pt x="300" y="300"/>
                  </a:cubicBezTo>
                  <a:cubicBezTo>
                    <a:pt x="300" y="300"/>
                    <a:pt x="292" y="300"/>
                    <a:pt x="292" y="300"/>
                  </a:cubicBezTo>
                  <a:cubicBezTo>
                    <a:pt x="292" y="300"/>
                    <a:pt x="292" y="8"/>
                    <a:pt x="292" y="8"/>
                  </a:cubicBezTo>
                  <a:cubicBezTo>
                    <a:pt x="292" y="8"/>
                    <a:pt x="0" y="8"/>
                    <a:pt x="0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  <a:alpha val="0"/>
                  </a:schemeClr>
                </a:gs>
                <a:gs pos="100000">
                  <a:schemeClr val="tx1"/>
                </a:gs>
              </a:gsLst>
              <a:lin ang="189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1945386" y="4547048"/>
            <a:ext cx="5301204" cy="1739453"/>
            <a:chOff x="2334462" y="5456457"/>
            <a:chExt cx="6361445" cy="2087344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2334462" y="5456457"/>
              <a:ext cx="6361445" cy="2087344"/>
            </a:xfrm>
            <a:prstGeom prst="roundRect">
              <a:avLst>
                <a:gd name="adj" fmla="val 309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63"/>
              <a:endPara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47" name="Rectangle 27668"/>
            <p:cNvPicPr>
              <a:picLocks noChangeAspect="1" noChangeArrowheads="1"/>
            </p:cNvPicPr>
            <p:nvPr/>
          </p:nvPicPr>
          <p:blipFill>
            <a:blip r:embed="rId6"/>
            <a:srcRect r="25179"/>
            <a:stretch>
              <a:fillRect/>
            </a:stretch>
          </p:blipFill>
          <p:spPr bwMode="auto">
            <a:xfrm>
              <a:off x="4082196" y="5984648"/>
              <a:ext cx="3358734" cy="912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8"/>
          <p:cNvGrpSpPr/>
          <p:nvPr/>
        </p:nvGrpSpPr>
        <p:grpSpPr>
          <a:xfrm>
            <a:off x="1935861" y="1572821"/>
            <a:ext cx="5301204" cy="2978474"/>
            <a:chOff x="10972800" y="1898814"/>
            <a:chExt cx="6361445" cy="3574169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10972800" y="1898814"/>
              <a:ext cx="6361445" cy="3574169"/>
            </a:xfrm>
            <a:prstGeom prst="roundRect">
              <a:avLst>
                <a:gd name="adj" fmla="val 309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75000"/>
                  </a:schemeClr>
                </a:gs>
                <a:gs pos="8800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63"/>
              <a:endPara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46" name="Rectangle 2767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642648" y="3059430"/>
              <a:ext cx="3021748" cy="1055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376" y="349250"/>
            <a:ext cx="6667499" cy="5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 bwMode="auto">
          <a:xfrm>
            <a:off x="4643438" y="3738563"/>
            <a:ext cx="3262313" cy="1238250"/>
          </a:xfrm>
          <a:prstGeom prst="rect">
            <a:avLst/>
          </a:prstGeom>
          <a:noFill/>
          <a:ln w="571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eaLnBrk="1" hangingPunct="1"/>
            <a:endParaRPr lang="en-US" sz="23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8-00229-blueBa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875"/>
            <a:ext cx="91440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296863"/>
            <a:ext cx="8382000" cy="609600"/>
          </a:xfrm>
        </p:spPr>
        <p:txBody>
          <a:bodyPr/>
          <a:lstStyle/>
          <a:p>
            <a:r>
              <a:rPr lang="en-US" sz="4000" smtClean="0"/>
              <a:t>Performance Management </a:t>
            </a:r>
            <a:endParaRPr lang="en-US" sz="2800" smtClean="0">
              <a:solidFill>
                <a:schemeClr val="tx2"/>
              </a:solidFill>
            </a:endParaRPr>
          </a:p>
        </p:txBody>
      </p:sp>
      <p:sp>
        <p:nvSpPr>
          <p:cNvPr id="3522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3810000"/>
            <a:ext cx="8388350" cy="2362200"/>
          </a:xfrm>
        </p:spPr>
        <p:txBody>
          <a:bodyPr>
            <a:normAutofit fontScale="92500"/>
          </a:bodyPr>
          <a:lstStyle/>
          <a:p>
            <a:pPr marL="0" indent="0">
              <a:buFontTx/>
              <a:buNone/>
              <a:defRPr/>
            </a:pPr>
            <a:r>
              <a:rPr lang="en-US" sz="2800" dirty="0" smtClean="0"/>
              <a:t>Performance Management can give you the ability to</a:t>
            </a:r>
          </a:p>
          <a:p>
            <a:pPr marL="0" indent="0">
              <a:buFontTx/>
              <a:buNone/>
              <a:defRPr/>
            </a:pPr>
            <a:endParaRPr lang="en-US" sz="600" dirty="0" smtClean="0"/>
          </a:p>
          <a:p>
            <a:pPr>
              <a:defRPr/>
            </a:pPr>
            <a:r>
              <a:rPr lang="en-US" sz="2400" dirty="0" smtClean="0"/>
              <a:t>Understand </a:t>
            </a:r>
            <a:r>
              <a:rPr lang="en-US" sz="2400" dirty="0"/>
              <a:t>what is happening in the </a:t>
            </a:r>
            <a:r>
              <a:rPr lang="en-US" sz="2400" dirty="0" smtClean="0"/>
              <a:t>business</a:t>
            </a:r>
          </a:p>
          <a:p>
            <a:pPr>
              <a:defRPr/>
            </a:pPr>
            <a:r>
              <a:rPr lang="en-US" sz="2400" dirty="0" smtClean="0"/>
              <a:t>Set a course for where you want to take the business</a:t>
            </a:r>
          </a:p>
          <a:p>
            <a:pPr>
              <a:defRPr/>
            </a:pPr>
            <a:r>
              <a:rPr lang="en-US" sz="2400" dirty="0" smtClean="0"/>
              <a:t>Give you more confidence in your decisions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" y="1600200"/>
            <a:ext cx="7972425" cy="1422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 defTabSz="914363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Performance Management software has the potential to transform how people drive business performance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Elbow Connector 32"/>
          <p:cNvCxnSpPr/>
          <p:nvPr/>
        </p:nvCxnSpPr>
        <p:spPr>
          <a:xfrm rot="16200000" flipH="1">
            <a:off x="-1125537" y="3638550"/>
            <a:ext cx="3546475" cy="733425"/>
          </a:xfrm>
          <a:prstGeom prst="bentConnector2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87" name="Group 48"/>
          <p:cNvGrpSpPr>
            <a:grpSpLocks/>
          </p:cNvGrpSpPr>
          <p:nvPr/>
        </p:nvGrpSpPr>
        <p:grpSpPr bwMode="auto">
          <a:xfrm>
            <a:off x="984250" y="3298825"/>
            <a:ext cx="8159750" cy="1152525"/>
            <a:chOff x="-86909" y="838195"/>
            <a:chExt cx="9376959" cy="2495553"/>
          </a:xfrm>
        </p:grpSpPr>
        <p:sp>
          <p:nvSpPr>
            <p:cNvPr id="50" name="Shape 1251332"/>
            <p:cNvSpPr>
              <a:spLocks/>
            </p:cNvSpPr>
            <p:nvPr/>
          </p:nvSpPr>
          <p:spPr bwMode="auto">
            <a:xfrm rot="16200000">
              <a:off x="3353794" y="-2602508"/>
              <a:ext cx="2495553" cy="9376959"/>
            </a:xfrm>
            <a:custGeom>
              <a:avLst/>
              <a:gdLst>
                <a:gd name="T0" fmla="*/ 0 w 862"/>
                <a:gd name="T1" fmla="*/ 0 h 3194"/>
                <a:gd name="T2" fmla="*/ 163 w 862"/>
                <a:gd name="T3" fmla="*/ 30 h 3194"/>
                <a:gd name="T4" fmla="*/ 369 w 862"/>
                <a:gd name="T5" fmla="*/ 63 h 3194"/>
                <a:gd name="T6" fmla="*/ 619 w 862"/>
                <a:gd name="T7" fmla="*/ 90 h 3194"/>
                <a:gd name="T8" fmla="*/ 855 w 862"/>
                <a:gd name="T9" fmla="*/ 99 h 3194"/>
                <a:gd name="T10" fmla="*/ 862 w 862"/>
                <a:gd name="T11" fmla="*/ 3191 h 3194"/>
                <a:gd name="T12" fmla="*/ 7 w 862"/>
                <a:gd name="T13" fmla="*/ 3194 h 3194"/>
                <a:gd name="T14" fmla="*/ 0 w 862"/>
                <a:gd name="T15" fmla="*/ 0 h 3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2"/>
                <a:gd name="T25" fmla="*/ 0 h 3194"/>
                <a:gd name="T26" fmla="*/ 0 w 862"/>
                <a:gd name="T27" fmla="*/ 0 h 3194"/>
                <a:gd name="connsiteX0" fmla="*/ 855 w 862"/>
                <a:gd name="connsiteY0" fmla="*/ 99 h 3194"/>
                <a:gd name="connsiteX1" fmla="*/ 862 w 862"/>
                <a:gd name="connsiteY1" fmla="*/ 3191 h 3194"/>
                <a:gd name="connsiteX2" fmla="*/ 7 w 862"/>
                <a:gd name="connsiteY2" fmla="*/ 3194 h 3194"/>
                <a:gd name="connsiteX3" fmla="*/ 0 w 862"/>
                <a:gd name="connsiteY3" fmla="*/ 0 h 3194"/>
                <a:gd name="connsiteX4" fmla="*/ 163 w 862"/>
                <a:gd name="connsiteY4" fmla="*/ 30 h 3194"/>
                <a:gd name="connsiteX5" fmla="*/ 369 w 862"/>
                <a:gd name="connsiteY5" fmla="*/ 63 h 3194"/>
                <a:gd name="connsiteX6" fmla="*/ 677 w 862"/>
                <a:gd name="connsiteY6" fmla="*/ 151 h 3194"/>
                <a:gd name="connsiteX0" fmla="*/ 855 w 862"/>
                <a:gd name="connsiteY0" fmla="*/ 99 h 3194"/>
                <a:gd name="connsiteX1" fmla="*/ 862 w 862"/>
                <a:gd name="connsiteY1" fmla="*/ 3191 h 3194"/>
                <a:gd name="connsiteX2" fmla="*/ 7 w 862"/>
                <a:gd name="connsiteY2" fmla="*/ 3194 h 3194"/>
                <a:gd name="connsiteX3" fmla="*/ 0 w 862"/>
                <a:gd name="connsiteY3" fmla="*/ 0 h 3194"/>
                <a:gd name="connsiteX4" fmla="*/ 163 w 862"/>
                <a:gd name="connsiteY4" fmla="*/ 30 h 3194"/>
                <a:gd name="connsiteX5" fmla="*/ 369 w 862"/>
                <a:gd name="connsiteY5" fmla="*/ 63 h 3194"/>
                <a:gd name="connsiteX0" fmla="*/ 855 w 862"/>
                <a:gd name="connsiteY0" fmla="*/ 99 h 3194"/>
                <a:gd name="connsiteX1" fmla="*/ 862 w 862"/>
                <a:gd name="connsiteY1" fmla="*/ 3191 h 3194"/>
                <a:gd name="connsiteX2" fmla="*/ 7 w 862"/>
                <a:gd name="connsiteY2" fmla="*/ 3194 h 3194"/>
                <a:gd name="connsiteX3" fmla="*/ 0 w 862"/>
                <a:gd name="connsiteY3" fmla="*/ 0 h 3194"/>
                <a:gd name="connsiteX4" fmla="*/ 163 w 862"/>
                <a:gd name="connsiteY4" fmla="*/ 30 h 3194"/>
                <a:gd name="connsiteX0" fmla="*/ 855 w 862"/>
                <a:gd name="connsiteY0" fmla="*/ 99 h 3194"/>
                <a:gd name="connsiteX1" fmla="*/ 862 w 862"/>
                <a:gd name="connsiteY1" fmla="*/ 3191 h 3194"/>
                <a:gd name="connsiteX2" fmla="*/ 7 w 862"/>
                <a:gd name="connsiteY2" fmla="*/ 3194 h 3194"/>
                <a:gd name="connsiteX3" fmla="*/ 0 w 862"/>
                <a:gd name="connsiteY3" fmla="*/ 0 h 3194"/>
                <a:gd name="connsiteX0" fmla="*/ 855 w 862"/>
                <a:gd name="connsiteY0" fmla="*/ 0 h 3340"/>
                <a:gd name="connsiteX1" fmla="*/ 862 w 862"/>
                <a:gd name="connsiteY1" fmla="*/ 3337 h 3340"/>
                <a:gd name="connsiteX2" fmla="*/ 7 w 862"/>
                <a:gd name="connsiteY2" fmla="*/ 3340 h 3340"/>
                <a:gd name="connsiteX3" fmla="*/ 0 w 862"/>
                <a:gd name="connsiteY3" fmla="*/ 146 h 3340"/>
                <a:gd name="connsiteX0" fmla="*/ 855 w 862"/>
                <a:gd name="connsiteY0" fmla="*/ 14 h 3354"/>
                <a:gd name="connsiteX1" fmla="*/ 862 w 862"/>
                <a:gd name="connsiteY1" fmla="*/ 3351 h 3354"/>
                <a:gd name="connsiteX2" fmla="*/ 7 w 862"/>
                <a:gd name="connsiteY2" fmla="*/ 3354 h 3354"/>
                <a:gd name="connsiteX3" fmla="*/ 0 w 862"/>
                <a:gd name="connsiteY3" fmla="*/ 0 h 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" h="3354">
                  <a:moveTo>
                    <a:pt x="855" y="14"/>
                  </a:moveTo>
                  <a:cubicBezTo>
                    <a:pt x="857" y="1045"/>
                    <a:pt x="860" y="2320"/>
                    <a:pt x="862" y="3351"/>
                  </a:cubicBezTo>
                  <a:lnTo>
                    <a:pt x="7" y="3354"/>
                  </a:lnTo>
                  <a:cubicBezTo>
                    <a:pt x="5" y="2289"/>
                    <a:pt x="2" y="1065"/>
                    <a:pt x="0" y="0"/>
                  </a:cubicBezTo>
                </a:path>
              </a:pathLst>
            </a:custGeom>
            <a:gradFill rotWithShape="1">
              <a:gsLst>
                <a:gs pos="0">
                  <a:srgbClr val="0046AC">
                    <a:alpha val="0"/>
                  </a:srgbClr>
                </a:gs>
                <a:gs pos="50000">
                  <a:schemeClr val="bg1">
                    <a:alpha val="47000"/>
                  </a:schemeClr>
                </a:gs>
                <a:gs pos="100000">
                  <a:srgbClr val="0046AC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6432" name="Picture 11" descr="horizon-lin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068884"/>
              <a:ext cx="92837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33" name="Picture 11" descr="horizon-lin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-82550" y="2933700"/>
              <a:ext cx="92837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8" name="Group 52"/>
          <p:cNvGrpSpPr>
            <a:grpSpLocks/>
          </p:cNvGrpSpPr>
          <p:nvPr/>
        </p:nvGrpSpPr>
        <p:grpSpPr bwMode="auto">
          <a:xfrm>
            <a:off x="993775" y="4248150"/>
            <a:ext cx="8150225" cy="1150938"/>
            <a:chOff x="-86909" y="838195"/>
            <a:chExt cx="9376959" cy="2495553"/>
          </a:xfrm>
        </p:grpSpPr>
        <p:sp>
          <p:nvSpPr>
            <p:cNvPr id="54" name="Shape 1251332"/>
            <p:cNvSpPr>
              <a:spLocks/>
            </p:cNvSpPr>
            <p:nvPr/>
          </p:nvSpPr>
          <p:spPr bwMode="auto">
            <a:xfrm rot="16200000">
              <a:off x="3353794" y="-2602508"/>
              <a:ext cx="2495553" cy="9376959"/>
            </a:xfrm>
            <a:custGeom>
              <a:avLst/>
              <a:gdLst>
                <a:gd name="T0" fmla="*/ 0 w 862"/>
                <a:gd name="T1" fmla="*/ 0 h 3194"/>
                <a:gd name="T2" fmla="*/ 163 w 862"/>
                <a:gd name="T3" fmla="*/ 30 h 3194"/>
                <a:gd name="T4" fmla="*/ 369 w 862"/>
                <a:gd name="T5" fmla="*/ 63 h 3194"/>
                <a:gd name="T6" fmla="*/ 619 w 862"/>
                <a:gd name="T7" fmla="*/ 90 h 3194"/>
                <a:gd name="T8" fmla="*/ 855 w 862"/>
                <a:gd name="T9" fmla="*/ 99 h 3194"/>
                <a:gd name="T10" fmla="*/ 862 w 862"/>
                <a:gd name="T11" fmla="*/ 3191 h 3194"/>
                <a:gd name="T12" fmla="*/ 7 w 862"/>
                <a:gd name="T13" fmla="*/ 3194 h 3194"/>
                <a:gd name="T14" fmla="*/ 0 w 862"/>
                <a:gd name="T15" fmla="*/ 0 h 3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2"/>
                <a:gd name="T25" fmla="*/ 0 h 3194"/>
                <a:gd name="T26" fmla="*/ 0 w 862"/>
                <a:gd name="T27" fmla="*/ 0 h 3194"/>
                <a:gd name="connsiteX0" fmla="*/ 855 w 862"/>
                <a:gd name="connsiteY0" fmla="*/ 99 h 3194"/>
                <a:gd name="connsiteX1" fmla="*/ 862 w 862"/>
                <a:gd name="connsiteY1" fmla="*/ 3191 h 3194"/>
                <a:gd name="connsiteX2" fmla="*/ 7 w 862"/>
                <a:gd name="connsiteY2" fmla="*/ 3194 h 3194"/>
                <a:gd name="connsiteX3" fmla="*/ 0 w 862"/>
                <a:gd name="connsiteY3" fmla="*/ 0 h 3194"/>
                <a:gd name="connsiteX4" fmla="*/ 163 w 862"/>
                <a:gd name="connsiteY4" fmla="*/ 30 h 3194"/>
                <a:gd name="connsiteX5" fmla="*/ 369 w 862"/>
                <a:gd name="connsiteY5" fmla="*/ 63 h 3194"/>
                <a:gd name="connsiteX6" fmla="*/ 677 w 862"/>
                <a:gd name="connsiteY6" fmla="*/ 151 h 3194"/>
                <a:gd name="connsiteX0" fmla="*/ 855 w 862"/>
                <a:gd name="connsiteY0" fmla="*/ 99 h 3194"/>
                <a:gd name="connsiteX1" fmla="*/ 862 w 862"/>
                <a:gd name="connsiteY1" fmla="*/ 3191 h 3194"/>
                <a:gd name="connsiteX2" fmla="*/ 7 w 862"/>
                <a:gd name="connsiteY2" fmla="*/ 3194 h 3194"/>
                <a:gd name="connsiteX3" fmla="*/ 0 w 862"/>
                <a:gd name="connsiteY3" fmla="*/ 0 h 3194"/>
                <a:gd name="connsiteX4" fmla="*/ 163 w 862"/>
                <a:gd name="connsiteY4" fmla="*/ 30 h 3194"/>
                <a:gd name="connsiteX5" fmla="*/ 369 w 862"/>
                <a:gd name="connsiteY5" fmla="*/ 63 h 3194"/>
                <a:gd name="connsiteX0" fmla="*/ 855 w 862"/>
                <a:gd name="connsiteY0" fmla="*/ 99 h 3194"/>
                <a:gd name="connsiteX1" fmla="*/ 862 w 862"/>
                <a:gd name="connsiteY1" fmla="*/ 3191 h 3194"/>
                <a:gd name="connsiteX2" fmla="*/ 7 w 862"/>
                <a:gd name="connsiteY2" fmla="*/ 3194 h 3194"/>
                <a:gd name="connsiteX3" fmla="*/ 0 w 862"/>
                <a:gd name="connsiteY3" fmla="*/ 0 h 3194"/>
                <a:gd name="connsiteX4" fmla="*/ 163 w 862"/>
                <a:gd name="connsiteY4" fmla="*/ 30 h 3194"/>
                <a:gd name="connsiteX0" fmla="*/ 855 w 862"/>
                <a:gd name="connsiteY0" fmla="*/ 99 h 3194"/>
                <a:gd name="connsiteX1" fmla="*/ 862 w 862"/>
                <a:gd name="connsiteY1" fmla="*/ 3191 h 3194"/>
                <a:gd name="connsiteX2" fmla="*/ 7 w 862"/>
                <a:gd name="connsiteY2" fmla="*/ 3194 h 3194"/>
                <a:gd name="connsiteX3" fmla="*/ 0 w 862"/>
                <a:gd name="connsiteY3" fmla="*/ 0 h 3194"/>
                <a:gd name="connsiteX0" fmla="*/ 855 w 862"/>
                <a:gd name="connsiteY0" fmla="*/ 0 h 3340"/>
                <a:gd name="connsiteX1" fmla="*/ 862 w 862"/>
                <a:gd name="connsiteY1" fmla="*/ 3337 h 3340"/>
                <a:gd name="connsiteX2" fmla="*/ 7 w 862"/>
                <a:gd name="connsiteY2" fmla="*/ 3340 h 3340"/>
                <a:gd name="connsiteX3" fmla="*/ 0 w 862"/>
                <a:gd name="connsiteY3" fmla="*/ 146 h 3340"/>
                <a:gd name="connsiteX0" fmla="*/ 855 w 862"/>
                <a:gd name="connsiteY0" fmla="*/ 14 h 3354"/>
                <a:gd name="connsiteX1" fmla="*/ 862 w 862"/>
                <a:gd name="connsiteY1" fmla="*/ 3351 h 3354"/>
                <a:gd name="connsiteX2" fmla="*/ 7 w 862"/>
                <a:gd name="connsiteY2" fmla="*/ 3354 h 3354"/>
                <a:gd name="connsiteX3" fmla="*/ 0 w 862"/>
                <a:gd name="connsiteY3" fmla="*/ 0 h 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" h="3354">
                  <a:moveTo>
                    <a:pt x="855" y="14"/>
                  </a:moveTo>
                  <a:cubicBezTo>
                    <a:pt x="857" y="1045"/>
                    <a:pt x="860" y="2320"/>
                    <a:pt x="862" y="3351"/>
                  </a:cubicBezTo>
                  <a:lnTo>
                    <a:pt x="7" y="3354"/>
                  </a:lnTo>
                  <a:cubicBezTo>
                    <a:pt x="5" y="2289"/>
                    <a:pt x="2" y="1065"/>
                    <a:pt x="0" y="0"/>
                  </a:cubicBezTo>
                </a:path>
              </a:pathLst>
            </a:custGeom>
            <a:gradFill rotWithShape="1">
              <a:gsLst>
                <a:gs pos="0">
                  <a:srgbClr val="0046AC">
                    <a:alpha val="0"/>
                  </a:srgbClr>
                </a:gs>
                <a:gs pos="50000">
                  <a:schemeClr val="bg1">
                    <a:alpha val="47000"/>
                  </a:schemeClr>
                </a:gs>
                <a:gs pos="100000">
                  <a:srgbClr val="0046AC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6427" name="Picture 11" descr="horizon-lin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068884"/>
              <a:ext cx="92837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28" name="Picture 11" descr="horizon-lin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-82550" y="2933700"/>
              <a:ext cx="92837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Group 56"/>
          <p:cNvGrpSpPr>
            <a:grpSpLocks/>
          </p:cNvGrpSpPr>
          <p:nvPr/>
        </p:nvGrpSpPr>
        <p:grpSpPr bwMode="auto">
          <a:xfrm>
            <a:off x="1016000" y="5219700"/>
            <a:ext cx="8128000" cy="1150938"/>
            <a:chOff x="-86909" y="838195"/>
            <a:chExt cx="9376959" cy="2495553"/>
          </a:xfrm>
        </p:grpSpPr>
        <p:sp>
          <p:nvSpPr>
            <p:cNvPr id="58" name="Shape 1251332"/>
            <p:cNvSpPr>
              <a:spLocks/>
            </p:cNvSpPr>
            <p:nvPr/>
          </p:nvSpPr>
          <p:spPr bwMode="auto">
            <a:xfrm rot="16200000">
              <a:off x="3353794" y="-2602508"/>
              <a:ext cx="2495553" cy="9376959"/>
            </a:xfrm>
            <a:custGeom>
              <a:avLst/>
              <a:gdLst>
                <a:gd name="T0" fmla="*/ 0 w 862"/>
                <a:gd name="T1" fmla="*/ 0 h 3194"/>
                <a:gd name="T2" fmla="*/ 163 w 862"/>
                <a:gd name="T3" fmla="*/ 30 h 3194"/>
                <a:gd name="T4" fmla="*/ 369 w 862"/>
                <a:gd name="T5" fmla="*/ 63 h 3194"/>
                <a:gd name="T6" fmla="*/ 619 w 862"/>
                <a:gd name="T7" fmla="*/ 90 h 3194"/>
                <a:gd name="T8" fmla="*/ 855 w 862"/>
                <a:gd name="T9" fmla="*/ 99 h 3194"/>
                <a:gd name="T10" fmla="*/ 862 w 862"/>
                <a:gd name="T11" fmla="*/ 3191 h 3194"/>
                <a:gd name="T12" fmla="*/ 7 w 862"/>
                <a:gd name="T13" fmla="*/ 3194 h 3194"/>
                <a:gd name="T14" fmla="*/ 0 w 862"/>
                <a:gd name="T15" fmla="*/ 0 h 3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2"/>
                <a:gd name="T25" fmla="*/ 0 h 3194"/>
                <a:gd name="T26" fmla="*/ 0 w 862"/>
                <a:gd name="T27" fmla="*/ 0 h 3194"/>
                <a:gd name="connsiteX0" fmla="*/ 855 w 862"/>
                <a:gd name="connsiteY0" fmla="*/ 99 h 3194"/>
                <a:gd name="connsiteX1" fmla="*/ 862 w 862"/>
                <a:gd name="connsiteY1" fmla="*/ 3191 h 3194"/>
                <a:gd name="connsiteX2" fmla="*/ 7 w 862"/>
                <a:gd name="connsiteY2" fmla="*/ 3194 h 3194"/>
                <a:gd name="connsiteX3" fmla="*/ 0 w 862"/>
                <a:gd name="connsiteY3" fmla="*/ 0 h 3194"/>
                <a:gd name="connsiteX4" fmla="*/ 163 w 862"/>
                <a:gd name="connsiteY4" fmla="*/ 30 h 3194"/>
                <a:gd name="connsiteX5" fmla="*/ 369 w 862"/>
                <a:gd name="connsiteY5" fmla="*/ 63 h 3194"/>
                <a:gd name="connsiteX6" fmla="*/ 677 w 862"/>
                <a:gd name="connsiteY6" fmla="*/ 151 h 3194"/>
                <a:gd name="connsiteX0" fmla="*/ 855 w 862"/>
                <a:gd name="connsiteY0" fmla="*/ 99 h 3194"/>
                <a:gd name="connsiteX1" fmla="*/ 862 w 862"/>
                <a:gd name="connsiteY1" fmla="*/ 3191 h 3194"/>
                <a:gd name="connsiteX2" fmla="*/ 7 w 862"/>
                <a:gd name="connsiteY2" fmla="*/ 3194 h 3194"/>
                <a:gd name="connsiteX3" fmla="*/ 0 w 862"/>
                <a:gd name="connsiteY3" fmla="*/ 0 h 3194"/>
                <a:gd name="connsiteX4" fmla="*/ 163 w 862"/>
                <a:gd name="connsiteY4" fmla="*/ 30 h 3194"/>
                <a:gd name="connsiteX5" fmla="*/ 369 w 862"/>
                <a:gd name="connsiteY5" fmla="*/ 63 h 3194"/>
                <a:gd name="connsiteX0" fmla="*/ 855 w 862"/>
                <a:gd name="connsiteY0" fmla="*/ 99 h 3194"/>
                <a:gd name="connsiteX1" fmla="*/ 862 w 862"/>
                <a:gd name="connsiteY1" fmla="*/ 3191 h 3194"/>
                <a:gd name="connsiteX2" fmla="*/ 7 w 862"/>
                <a:gd name="connsiteY2" fmla="*/ 3194 h 3194"/>
                <a:gd name="connsiteX3" fmla="*/ 0 w 862"/>
                <a:gd name="connsiteY3" fmla="*/ 0 h 3194"/>
                <a:gd name="connsiteX4" fmla="*/ 163 w 862"/>
                <a:gd name="connsiteY4" fmla="*/ 30 h 3194"/>
                <a:gd name="connsiteX0" fmla="*/ 855 w 862"/>
                <a:gd name="connsiteY0" fmla="*/ 99 h 3194"/>
                <a:gd name="connsiteX1" fmla="*/ 862 w 862"/>
                <a:gd name="connsiteY1" fmla="*/ 3191 h 3194"/>
                <a:gd name="connsiteX2" fmla="*/ 7 w 862"/>
                <a:gd name="connsiteY2" fmla="*/ 3194 h 3194"/>
                <a:gd name="connsiteX3" fmla="*/ 0 w 862"/>
                <a:gd name="connsiteY3" fmla="*/ 0 h 3194"/>
                <a:gd name="connsiteX0" fmla="*/ 855 w 862"/>
                <a:gd name="connsiteY0" fmla="*/ 0 h 3340"/>
                <a:gd name="connsiteX1" fmla="*/ 862 w 862"/>
                <a:gd name="connsiteY1" fmla="*/ 3337 h 3340"/>
                <a:gd name="connsiteX2" fmla="*/ 7 w 862"/>
                <a:gd name="connsiteY2" fmla="*/ 3340 h 3340"/>
                <a:gd name="connsiteX3" fmla="*/ 0 w 862"/>
                <a:gd name="connsiteY3" fmla="*/ 146 h 3340"/>
                <a:gd name="connsiteX0" fmla="*/ 855 w 862"/>
                <a:gd name="connsiteY0" fmla="*/ 14 h 3354"/>
                <a:gd name="connsiteX1" fmla="*/ 862 w 862"/>
                <a:gd name="connsiteY1" fmla="*/ 3351 h 3354"/>
                <a:gd name="connsiteX2" fmla="*/ 7 w 862"/>
                <a:gd name="connsiteY2" fmla="*/ 3354 h 3354"/>
                <a:gd name="connsiteX3" fmla="*/ 0 w 862"/>
                <a:gd name="connsiteY3" fmla="*/ 0 h 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" h="3354">
                  <a:moveTo>
                    <a:pt x="855" y="14"/>
                  </a:moveTo>
                  <a:cubicBezTo>
                    <a:pt x="857" y="1045"/>
                    <a:pt x="860" y="2320"/>
                    <a:pt x="862" y="3351"/>
                  </a:cubicBezTo>
                  <a:lnTo>
                    <a:pt x="7" y="3354"/>
                  </a:lnTo>
                  <a:cubicBezTo>
                    <a:pt x="5" y="2289"/>
                    <a:pt x="2" y="1065"/>
                    <a:pt x="0" y="0"/>
                  </a:cubicBezTo>
                </a:path>
              </a:pathLst>
            </a:custGeom>
            <a:gradFill rotWithShape="1">
              <a:gsLst>
                <a:gs pos="0">
                  <a:srgbClr val="0046AC">
                    <a:alpha val="0"/>
                  </a:srgbClr>
                </a:gs>
                <a:gs pos="50000">
                  <a:schemeClr val="bg1">
                    <a:alpha val="47000"/>
                  </a:schemeClr>
                </a:gs>
                <a:gs pos="100000">
                  <a:srgbClr val="0046AC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6422" name="Picture 11" descr="horizon-lin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068884"/>
              <a:ext cx="92837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23" name="Picture 11" descr="horizon-lin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-82550" y="2933700"/>
              <a:ext cx="92837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" name="Rectangle 102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3313" y="4330700"/>
            <a:ext cx="71596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1" name="Group 39"/>
          <p:cNvGrpSpPr>
            <a:grpSpLocks/>
          </p:cNvGrpSpPr>
          <p:nvPr/>
        </p:nvGrpSpPr>
        <p:grpSpPr bwMode="auto">
          <a:xfrm>
            <a:off x="1009650" y="2339975"/>
            <a:ext cx="8134350" cy="1150938"/>
            <a:chOff x="-86909" y="838195"/>
            <a:chExt cx="9376959" cy="2495553"/>
          </a:xfrm>
        </p:grpSpPr>
        <p:sp>
          <p:nvSpPr>
            <p:cNvPr id="41" name="Shape 1251332"/>
            <p:cNvSpPr>
              <a:spLocks/>
            </p:cNvSpPr>
            <p:nvPr/>
          </p:nvSpPr>
          <p:spPr bwMode="auto">
            <a:xfrm rot="16200000">
              <a:off x="3353794" y="-2602508"/>
              <a:ext cx="2495553" cy="9376959"/>
            </a:xfrm>
            <a:custGeom>
              <a:avLst/>
              <a:gdLst>
                <a:gd name="T0" fmla="*/ 0 w 862"/>
                <a:gd name="T1" fmla="*/ 0 h 3194"/>
                <a:gd name="T2" fmla="*/ 163 w 862"/>
                <a:gd name="T3" fmla="*/ 30 h 3194"/>
                <a:gd name="T4" fmla="*/ 369 w 862"/>
                <a:gd name="T5" fmla="*/ 63 h 3194"/>
                <a:gd name="T6" fmla="*/ 619 w 862"/>
                <a:gd name="T7" fmla="*/ 90 h 3194"/>
                <a:gd name="T8" fmla="*/ 855 w 862"/>
                <a:gd name="T9" fmla="*/ 99 h 3194"/>
                <a:gd name="T10" fmla="*/ 862 w 862"/>
                <a:gd name="T11" fmla="*/ 3191 h 3194"/>
                <a:gd name="T12" fmla="*/ 7 w 862"/>
                <a:gd name="T13" fmla="*/ 3194 h 3194"/>
                <a:gd name="T14" fmla="*/ 0 w 862"/>
                <a:gd name="T15" fmla="*/ 0 h 3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2"/>
                <a:gd name="T25" fmla="*/ 0 h 3194"/>
                <a:gd name="T26" fmla="*/ 0 w 862"/>
                <a:gd name="T27" fmla="*/ 0 h 3194"/>
                <a:gd name="connsiteX0" fmla="*/ 855 w 862"/>
                <a:gd name="connsiteY0" fmla="*/ 99 h 3194"/>
                <a:gd name="connsiteX1" fmla="*/ 862 w 862"/>
                <a:gd name="connsiteY1" fmla="*/ 3191 h 3194"/>
                <a:gd name="connsiteX2" fmla="*/ 7 w 862"/>
                <a:gd name="connsiteY2" fmla="*/ 3194 h 3194"/>
                <a:gd name="connsiteX3" fmla="*/ 0 w 862"/>
                <a:gd name="connsiteY3" fmla="*/ 0 h 3194"/>
                <a:gd name="connsiteX4" fmla="*/ 163 w 862"/>
                <a:gd name="connsiteY4" fmla="*/ 30 h 3194"/>
                <a:gd name="connsiteX5" fmla="*/ 369 w 862"/>
                <a:gd name="connsiteY5" fmla="*/ 63 h 3194"/>
                <a:gd name="connsiteX6" fmla="*/ 677 w 862"/>
                <a:gd name="connsiteY6" fmla="*/ 151 h 3194"/>
                <a:gd name="connsiteX0" fmla="*/ 855 w 862"/>
                <a:gd name="connsiteY0" fmla="*/ 99 h 3194"/>
                <a:gd name="connsiteX1" fmla="*/ 862 w 862"/>
                <a:gd name="connsiteY1" fmla="*/ 3191 h 3194"/>
                <a:gd name="connsiteX2" fmla="*/ 7 w 862"/>
                <a:gd name="connsiteY2" fmla="*/ 3194 h 3194"/>
                <a:gd name="connsiteX3" fmla="*/ 0 w 862"/>
                <a:gd name="connsiteY3" fmla="*/ 0 h 3194"/>
                <a:gd name="connsiteX4" fmla="*/ 163 w 862"/>
                <a:gd name="connsiteY4" fmla="*/ 30 h 3194"/>
                <a:gd name="connsiteX5" fmla="*/ 369 w 862"/>
                <a:gd name="connsiteY5" fmla="*/ 63 h 3194"/>
                <a:gd name="connsiteX0" fmla="*/ 855 w 862"/>
                <a:gd name="connsiteY0" fmla="*/ 99 h 3194"/>
                <a:gd name="connsiteX1" fmla="*/ 862 w 862"/>
                <a:gd name="connsiteY1" fmla="*/ 3191 h 3194"/>
                <a:gd name="connsiteX2" fmla="*/ 7 w 862"/>
                <a:gd name="connsiteY2" fmla="*/ 3194 h 3194"/>
                <a:gd name="connsiteX3" fmla="*/ 0 w 862"/>
                <a:gd name="connsiteY3" fmla="*/ 0 h 3194"/>
                <a:gd name="connsiteX4" fmla="*/ 163 w 862"/>
                <a:gd name="connsiteY4" fmla="*/ 30 h 3194"/>
                <a:gd name="connsiteX0" fmla="*/ 855 w 862"/>
                <a:gd name="connsiteY0" fmla="*/ 99 h 3194"/>
                <a:gd name="connsiteX1" fmla="*/ 862 w 862"/>
                <a:gd name="connsiteY1" fmla="*/ 3191 h 3194"/>
                <a:gd name="connsiteX2" fmla="*/ 7 w 862"/>
                <a:gd name="connsiteY2" fmla="*/ 3194 h 3194"/>
                <a:gd name="connsiteX3" fmla="*/ 0 w 862"/>
                <a:gd name="connsiteY3" fmla="*/ 0 h 3194"/>
                <a:gd name="connsiteX0" fmla="*/ 855 w 862"/>
                <a:gd name="connsiteY0" fmla="*/ 0 h 3340"/>
                <a:gd name="connsiteX1" fmla="*/ 862 w 862"/>
                <a:gd name="connsiteY1" fmla="*/ 3337 h 3340"/>
                <a:gd name="connsiteX2" fmla="*/ 7 w 862"/>
                <a:gd name="connsiteY2" fmla="*/ 3340 h 3340"/>
                <a:gd name="connsiteX3" fmla="*/ 0 w 862"/>
                <a:gd name="connsiteY3" fmla="*/ 146 h 3340"/>
                <a:gd name="connsiteX0" fmla="*/ 855 w 862"/>
                <a:gd name="connsiteY0" fmla="*/ 14 h 3354"/>
                <a:gd name="connsiteX1" fmla="*/ 862 w 862"/>
                <a:gd name="connsiteY1" fmla="*/ 3351 h 3354"/>
                <a:gd name="connsiteX2" fmla="*/ 7 w 862"/>
                <a:gd name="connsiteY2" fmla="*/ 3354 h 3354"/>
                <a:gd name="connsiteX3" fmla="*/ 0 w 862"/>
                <a:gd name="connsiteY3" fmla="*/ 0 h 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" h="3354">
                  <a:moveTo>
                    <a:pt x="855" y="14"/>
                  </a:moveTo>
                  <a:cubicBezTo>
                    <a:pt x="857" y="1045"/>
                    <a:pt x="860" y="2320"/>
                    <a:pt x="862" y="3351"/>
                  </a:cubicBezTo>
                  <a:lnTo>
                    <a:pt x="7" y="3354"/>
                  </a:lnTo>
                  <a:cubicBezTo>
                    <a:pt x="5" y="2289"/>
                    <a:pt x="2" y="1065"/>
                    <a:pt x="0" y="0"/>
                  </a:cubicBezTo>
                </a:path>
              </a:pathLst>
            </a:custGeom>
            <a:gradFill rotWithShape="1">
              <a:gsLst>
                <a:gs pos="0">
                  <a:srgbClr val="0046AC">
                    <a:alpha val="0"/>
                  </a:srgbClr>
                </a:gs>
                <a:gs pos="50000">
                  <a:schemeClr val="bg1">
                    <a:alpha val="47000"/>
                  </a:schemeClr>
                </a:gs>
                <a:gs pos="100000">
                  <a:srgbClr val="0046AC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6417" name="Picture 11" descr="horizon-lin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068884"/>
              <a:ext cx="92837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8" name="Picture 11" descr="horizon-lin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-82550" y="2933700"/>
              <a:ext cx="92837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2" name="Title 1"/>
          <p:cNvSpPr>
            <a:spLocks noGrp="1"/>
          </p:cNvSpPr>
          <p:nvPr>
            <p:ph type="title"/>
          </p:nvPr>
        </p:nvSpPr>
        <p:spPr>
          <a:xfrm>
            <a:off x="304800" y="214313"/>
            <a:ext cx="8382000" cy="838200"/>
          </a:xfrm>
        </p:spPr>
        <p:txBody>
          <a:bodyPr/>
          <a:lstStyle/>
          <a:p>
            <a:r>
              <a:rPr lang="en-US" sz="3600" smtClean="0"/>
              <a:t>Performance Management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5175" y="5332413"/>
            <a:ext cx="4008438" cy="89376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ounded Rectangle 12"/>
          <p:cNvSpPr/>
          <p:nvPr/>
        </p:nvSpPr>
        <p:spPr>
          <a:xfrm>
            <a:off x="839788" y="5364163"/>
            <a:ext cx="3933825" cy="7096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8575" tIns="19050" rIns="28575" bIns="19050" anchor="ctr"/>
          <a:lstStyle/>
          <a:p>
            <a:pPr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500">
                <a:solidFill>
                  <a:schemeClr val="tx1"/>
                </a:solidFill>
              </a:rPr>
              <a:t>Human Resources</a:t>
            </a:r>
          </a:p>
          <a:p>
            <a:pPr marL="228600" lvl="1" indent="-228600" defTabSz="666750" eaLnBrk="1" hangingPunct="1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FontTx/>
              <a:buBlip>
                <a:blip r:embed="rId5"/>
              </a:buBlip>
              <a:defRPr/>
            </a:pPr>
            <a:r>
              <a:rPr lang="en-US" sz="1200">
                <a:solidFill>
                  <a:schemeClr val="tx1"/>
                </a:solidFill>
              </a:rPr>
              <a:t>HR Analytics, Headcount Planning, Talent Scorecards, OPEX Planning &amp; Analytics </a:t>
            </a:r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134145" y="1999456"/>
            <a:ext cx="1027112" cy="733425"/>
          </a:xfrm>
          <a:prstGeom prst="bentConnector2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6200000" flipH="1">
            <a:off x="-298449" y="2525712"/>
            <a:ext cx="1892300" cy="733425"/>
          </a:xfrm>
          <a:prstGeom prst="bentConnector2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16200000" flipH="1">
            <a:off x="-729456" y="3051969"/>
            <a:ext cx="2754313" cy="733425"/>
          </a:xfrm>
          <a:prstGeom prst="bentConnector2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98" name="Group 6"/>
          <p:cNvGrpSpPr>
            <a:grpSpLocks/>
          </p:cNvGrpSpPr>
          <p:nvPr/>
        </p:nvGrpSpPr>
        <p:grpSpPr bwMode="auto">
          <a:xfrm>
            <a:off x="255588" y="1412875"/>
            <a:ext cx="8745537" cy="938213"/>
            <a:chOff x="0" y="1339"/>
            <a:chExt cx="7742529" cy="1070260"/>
          </a:xfrm>
        </p:grpSpPr>
        <p:sp>
          <p:nvSpPr>
            <p:cNvPr id="20" name="Rounded Rectangle 19"/>
            <p:cNvSpPr/>
            <p:nvPr/>
          </p:nvSpPr>
          <p:spPr>
            <a:xfrm>
              <a:off x="0" y="1339"/>
              <a:ext cx="7648365" cy="107026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157408" y="32125"/>
              <a:ext cx="7585121" cy="1008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35560" rIns="53340" bIns="3556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Performance Management Applications</a:t>
              </a:r>
            </a:p>
          </p:txBody>
        </p:sp>
      </p:grpSp>
      <p:pic>
        <p:nvPicPr>
          <p:cNvPr id="23" name="Rectangle 1024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1238" y="2462213"/>
            <a:ext cx="98901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0" descr="Untitled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55013" y="3424238"/>
            <a:ext cx="62230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Rectangle 1024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05788" y="5303838"/>
            <a:ext cx="808037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ounded Rectangle 45"/>
          <p:cNvSpPr/>
          <p:nvPr/>
        </p:nvSpPr>
        <p:spPr>
          <a:xfrm>
            <a:off x="750888" y="4368800"/>
            <a:ext cx="4008437" cy="893763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Rounded Rectangle 46"/>
          <p:cNvSpPr/>
          <p:nvPr/>
        </p:nvSpPr>
        <p:spPr>
          <a:xfrm>
            <a:off x="763588" y="3406775"/>
            <a:ext cx="4006850" cy="893763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Rounded Rectangle 47"/>
          <p:cNvSpPr/>
          <p:nvPr/>
        </p:nvSpPr>
        <p:spPr>
          <a:xfrm>
            <a:off x="763588" y="2444750"/>
            <a:ext cx="4006850" cy="893763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ounded Rectangle 6"/>
          <p:cNvSpPr/>
          <p:nvPr/>
        </p:nvSpPr>
        <p:spPr>
          <a:xfrm>
            <a:off x="839788" y="2514600"/>
            <a:ext cx="3910012" cy="7080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2860" tIns="15240" rIns="22860" bIns="15240" anchor="ctr"/>
          <a:lstStyle/>
          <a:p>
            <a:pPr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500">
                <a:solidFill>
                  <a:schemeClr val="tx1"/>
                </a:solidFill>
              </a:rPr>
              <a:t>Financial</a:t>
            </a:r>
          </a:p>
          <a:p>
            <a:pPr defTabSz="666750" eaLnBrk="1" hangingPunct="1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FontTx/>
              <a:buBlip>
                <a:blip r:embed="rId5"/>
              </a:buBlip>
              <a:defRPr/>
            </a:pPr>
            <a:r>
              <a:rPr lang="en-US" sz="1200">
                <a:solidFill>
                  <a:schemeClr val="tx1"/>
                </a:solidFill>
              </a:rPr>
              <a:t>Budgeting, Planning and Forecasting, Consolidation, Management Reporting, Scorecards &amp; Analytics</a:t>
            </a:r>
          </a:p>
        </p:txBody>
      </p:sp>
      <p:sp>
        <p:nvSpPr>
          <p:cNvPr id="17" name="Rounded Rectangle 8"/>
          <p:cNvSpPr/>
          <p:nvPr/>
        </p:nvSpPr>
        <p:spPr>
          <a:xfrm>
            <a:off x="839788" y="3506788"/>
            <a:ext cx="3946525" cy="7096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8575" tIns="19050" rIns="28575" bIns="19050" anchor="ctr"/>
          <a:lstStyle/>
          <a:p>
            <a:pPr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500">
                <a:solidFill>
                  <a:schemeClr val="tx1"/>
                </a:solidFill>
              </a:rPr>
              <a:t>Operational/Supply Chain/MFG</a:t>
            </a:r>
          </a:p>
          <a:p>
            <a:pPr marL="228600" lvl="1" indent="-228600" defTabSz="666750" eaLnBrk="1" hangingPunct="1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FontTx/>
              <a:buBlip>
                <a:blip r:embed="rId5"/>
              </a:buBlip>
              <a:defRPr/>
            </a:pPr>
            <a:r>
              <a:rPr lang="en-US" sz="1200">
                <a:solidFill>
                  <a:schemeClr val="tx1"/>
                </a:solidFill>
              </a:rPr>
              <a:t>Operational Dashboards, Supply Chain Analytics, Constraint Based Planning</a:t>
            </a:r>
          </a:p>
        </p:txBody>
      </p:sp>
      <p:sp>
        <p:nvSpPr>
          <p:cNvPr id="15" name="Rounded Rectangle 10"/>
          <p:cNvSpPr/>
          <p:nvPr/>
        </p:nvSpPr>
        <p:spPr>
          <a:xfrm>
            <a:off x="839788" y="4452938"/>
            <a:ext cx="3910012" cy="7096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8575" tIns="19050" rIns="28575" bIns="19050" anchor="ctr"/>
          <a:lstStyle/>
          <a:p>
            <a:pPr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500">
                <a:solidFill>
                  <a:schemeClr val="tx1"/>
                </a:solidFill>
              </a:rPr>
              <a:t>Sales/Customer/Marketing</a:t>
            </a:r>
          </a:p>
          <a:p>
            <a:pPr marL="228600" lvl="1" indent="-228600" defTabSz="666750" eaLnBrk="1" hangingPunct="1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FontTx/>
              <a:buBlip>
                <a:blip r:embed="rId5"/>
              </a:buBlip>
              <a:defRPr/>
            </a:pPr>
            <a:r>
              <a:rPr lang="en-US" sz="1200">
                <a:solidFill>
                  <a:schemeClr val="tx1"/>
                </a:solidFill>
              </a:rPr>
              <a:t>Analytic CRM, Sales Forecasting, Campaign Management &amp; Analytics, Sales Scorecards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937250" y="2505075"/>
            <a:ext cx="3005138" cy="812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FF99"/>
              </a:buClr>
              <a:defRPr/>
            </a:pPr>
            <a:r>
              <a: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“I need to improve our analytics capabilities so we can understand our current business performance and do a better job of planning for the future."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195888" y="3441700"/>
            <a:ext cx="2927350" cy="812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FF99"/>
              </a:buClr>
              <a:defRPr/>
            </a:pPr>
            <a:r>
              <a: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“I need better visibility into my cost of operations so I can target specific cost reduction opportunities that won’t have a negative impact.”</a:t>
            </a: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646738" y="4416425"/>
            <a:ext cx="3579812" cy="812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FF99"/>
              </a:buClr>
              <a:defRPr/>
            </a:pPr>
            <a:r>
              <a: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“I need better visibility into our pipeline performance so I can focus on deals that help me grow business with my most profitable customers.”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884738" y="5387975"/>
            <a:ext cx="3403600" cy="812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FF99"/>
              </a:buClr>
              <a:defRPr/>
            </a:pPr>
            <a:r>
              <a: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“I need better visibility into our talent management so I can plan for growth and understand issues before they become troublesome.”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6496050" y="2790825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 it happen?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457200" y="2790825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happened?</a:t>
            </a:r>
          </a:p>
          <a:p>
            <a:pPr algn="ctr" defTabSz="914099">
              <a:defRPr/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happening?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3276600" y="5715000"/>
            <a:ext cx="274320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will happen?</a:t>
            </a:r>
            <a:b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I want to happen?</a:t>
            </a:r>
          </a:p>
        </p:txBody>
      </p:sp>
      <p:pic>
        <p:nvPicPr>
          <p:cNvPr id="17413" name="Picture 23" descr="8-00229-Circ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892300"/>
            <a:ext cx="39624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itle 6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63637"/>
          </a:xfrm>
        </p:spPr>
        <p:txBody>
          <a:bodyPr/>
          <a:lstStyle/>
          <a:p>
            <a:r>
              <a:rPr lang="en-US" sz="4000" smtClean="0"/>
              <a:t>Performance Management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3200" smtClean="0">
                <a:solidFill>
                  <a:schemeClr val="bg1"/>
                </a:solidFill>
              </a:rPr>
              <a:t>Better execute on strategy</a:t>
            </a:r>
            <a:endParaRPr lang="en-US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9"/>
          <p:cNvSpPr>
            <a:spLocks/>
          </p:cNvSpPr>
          <p:nvPr/>
        </p:nvSpPr>
        <p:spPr bwMode="ltGray">
          <a:xfrm>
            <a:off x="0" y="2889250"/>
            <a:ext cx="9144000" cy="3968750"/>
          </a:xfrm>
          <a:custGeom>
            <a:avLst/>
            <a:gdLst/>
            <a:ahLst/>
            <a:cxnLst>
              <a:cxn ang="0">
                <a:pos x="6912" y="1510"/>
              </a:cxn>
              <a:cxn ang="0">
                <a:pos x="0" y="1510"/>
              </a:cxn>
              <a:cxn ang="0">
                <a:pos x="0" y="0"/>
              </a:cxn>
              <a:cxn ang="0">
                <a:pos x="0" y="0"/>
              </a:cxn>
              <a:cxn ang="0">
                <a:pos x="68" y="12"/>
              </a:cxn>
              <a:cxn ang="0">
                <a:pos x="266" y="44"/>
              </a:cxn>
              <a:cxn ang="0">
                <a:pos x="408" y="65"/>
              </a:cxn>
              <a:cxn ang="0">
                <a:pos x="579" y="89"/>
              </a:cxn>
              <a:cxn ang="0">
                <a:pos x="775" y="114"/>
              </a:cxn>
              <a:cxn ang="0">
                <a:pos x="997" y="140"/>
              </a:cxn>
              <a:cxn ang="0">
                <a:pos x="1241" y="166"/>
              </a:cxn>
              <a:cxn ang="0">
                <a:pos x="1508" y="191"/>
              </a:cxn>
              <a:cxn ang="0">
                <a:pos x="1793" y="215"/>
              </a:cxn>
              <a:cxn ang="0">
                <a:pos x="1943" y="225"/>
              </a:cxn>
              <a:cxn ang="0">
                <a:pos x="2099" y="236"/>
              </a:cxn>
              <a:cxn ang="0">
                <a:pos x="2256" y="246"/>
              </a:cxn>
              <a:cxn ang="0">
                <a:pos x="2420" y="255"/>
              </a:cxn>
              <a:cxn ang="0">
                <a:pos x="2585" y="261"/>
              </a:cxn>
              <a:cxn ang="0">
                <a:pos x="2756" y="268"/>
              </a:cxn>
              <a:cxn ang="0">
                <a:pos x="2930" y="273"/>
              </a:cxn>
              <a:cxn ang="0">
                <a:pos x="3106" y="277"/>
              </a:cxn>
              <a:cxn ang="0">
                <a:pos x="3287" y="280"/>
              </a:cxn>
              <a:cxn ang="0">
                <a:pos x="3470" y="280"/>
              </a:cxn>
              <a:cxn ang="0">
                <a:pos x="3470" y="280"/>
              </a:cxn>
              <a:cxn ang="0">
                <a:pos x="3652" y="280"/>
              </a:cxn>
              <a:cxn ang="0">
                <a:pos x="3832" y="277"/>
              </a:cxn>
              <a:cxn ang="0">
                <a:pos x="4009" y="273"/>
              </a:cxn>
              <a:cxn ang="0">
                <a:pos x="4182" y="268"/>
              </a:cxn>
              <a:cxn ang="0">
                <a:pos x="4352" y="261"/>
              </a:cxn>
              <a:cxn ang="0">
                <a:pos x="4518" y="255"/>
              </a:cxn>
              <a:cxn ang="0">
                <a:pos x="4680" y="246"/>
              </a:cxn>
              <a:cxn ang="0">
                <a:pos x="4837" y="236"/>
              </a:cxn>
              <a:cxn ang="0">
                <a:pos x="4991" y="225"/>
              </a:cxn>
              <a:cxn ang="0">
                <a:pos x="5140" y="215"/>
              </a:cxn>
              <a:cxn ang="0">
                <a:pos x="5423" y="191"/>
              </a:cxn>
              <a:cxn ang="0">
                <a:pos x="5686" y="166"/>
              </a:cxn>
              <a:cxn ang="0">
                <a:pos x="5928" y="140"/>
              </a:cxn>
              <a:cxn ang="0">
                <a:pos x="6147" y="114"/>
              </a:cxn>
              <a:cxn ang="0">
                <a:pos x="6342" y="89"/>
              </a:cxn>
              <a:cxn ang="0">
                <a:pos x="6509" y="65"/>
              </a:cxn>
              <a:cxn ang="0">
                <a:pos x="6651" y="44"/>
              </a:cxn>
              <a:cxn ang="0">
                <a:pos x="6763" y="26"/>
              </a:cxn>
              <a:cxn ang="0">
                <a:pos x="6845" y="12"/>
              </a:cxn>
              <a:cxn ang="0">
                <a:pos x="6912" y="0"/>
              </a:cxn>
              <a:cxn ang="0">
                <a:pos x="6912" y="1510"/>
              </a:cxn>
            </a:cxnLst>
            <a:rect l="0" t="0" r="r" b="b"/>
            <a:pathLst>
              <a:path w="6912" h="1510">
                <a:moveTo>
                  <a:pt x="6912" y="1510"/>
                </a:moveTo>
                <a:lnTo>
                  <a:pt x="0" y="1510"/>
                </a:lnTo>
                <a:lnTo>
                  <a:pt x="0" y="0"/>
                </a:lnTo>
                <a:lnTo>
                  <a:pt x="0" y="0"/>
                </a:lnTo>
                <a:lnTo>
                  <a:pt x="68" y="12"/>
                </a:lnTo>
                <a:lnTo>
                  <a:pt x="266" y="44"/>
                </a:lnTo>
                <a:lnTo>
                  <a:pt x="408" y="65"/>
                </a:lnTo>
                <a:lnTo>
                  <a:pt x="579" y="89"/>
                </a:lnTo>
                <a:lnTo>
                  <a:pt x="775" y="114"/>
                </a:lnTo>
                <a:lnTo>
                  <a:pt x="997" y="140"/>
                </a:lnTo>
                <a:lnTo>
                  <a:pt x="1241" y="166"/>
                </a:lnTo>
                <a:lnTo>
                  <a:pt x="1508" y="191"/>
                </a:lnTo>
                <a:lnTo>
                  <a:pt x="1793" y="215"/>
                </a:lnTo>
                <a:lnTo>
                  <a:pt x="1943" y="225"/>
                </a:lnTo>
                <a:lnTo>
                  <a:pt x="2099" y="236"/>
                </a:lnTo>
                <a:lnTo>
                  <a:pt x="2256" y="246"/>
                </a:lnTo>
                <a:lnTo>
                  <a:pt x="2420" y="255"/>
                </a:lnTo>
                <a:lnTo>
                  <a:pt x="2585" y="261"/>
                </a:lnTo>
                <a:lnTo>
                  <a:pt x="2756" y="268"/>
                </a:lnTo>
                <a:lnTo>
                  <a:pt x="2930" y="273"/>
                </a:lnTo>
                <a:lnTo>
                  <a:pt x="3106" y="277"/>
                </a:lnTo>
                <a:lnTo>
                  <a:pt x="3287" y="280"/>
                </a:lnTo>
                <a:lnTo>
                  <a:pt x="3470" y="280"/>
                </a:lnTo>
                <a:lnTo>
                  <a:pt x="3470" y="280"/>
                </a:lnTo>
                <a:lnTo>
                  <a:pt x="3652" y="280"/>
                </a:lnTo>
                <a:lnTo>
                  <a:pt x="3832" y="277"/>
                </a:lnTo>
                <a:lnTo>
                  <a:pt x="4009" y="273"/>
                </a:lnTo>
                <a:lnTo>
                  <a:pt x="4182" y="268"/>
                </a:lnTo>
                <a:lnTo>
                  <a:pt x="4352" y="261"/>
                </a:lnTo>
                <a:lnTo>
                  <a:pt x="4518" y="255"/>
                </a:lnTo>
                <a:lnTo>
                  <a:pt x="4680" y="246"/>
                </a:lnTo>
                <a:lnTo>
                  <a:pt x="4837" y="236"/>
                </a:lnTo>
                <a:lnTo>
                  <a:pt x="4991" y="225"/>
                </a:lnTo>
                <a:lnTo>
                  <a:pt x="5140" y="215"/>
                </a:lnTo>
                <a:lnTo>
                  <a:pt x="5423" y="191"/>
                </a:lnTo>
                <a:lnTo>
                  <a:pt x="5686" y="166"/>
                </a:lnTo>
                <a:lnTo>
                  <a:pt x="5928" y="140"/>
                </a:lnTo>
                <a:lnTo>
                  <a:pt x="6147" y="114"/>
                </a:lnTo>
                <a:lnTo>
                  <a:pt x="6342" y="89"/>
                </a:lnTo>
                <a:lnTo>
                  <a:pt x="6509" y="65"/>
                </a:lnTo>
                <a:lnTo>
                  <a:pt x="6651" y="44"/>
                </a:lnTo>
                <a:lnTo>
                  <a:pt x="6763" y="26"/>
                </a:lnTo>
                <a:lnTo>
                  <a:pt x="6845" y="12"/>
                </a:lnTo>
                <a:lnTo>
                  <a:pt x="6912" y="0"/>
                </a:lnTo>
                <a:lnTo>
                  <a:pt x="6912" y="1510"/>
                </a:lnTo>
                <a:close/>
              </a:path>
            </a:pathLst>
          </a:custGeom>
          <a:gradFill>
            <a:gsLst>
              <a:gs pos="0">
                <a:srgbClr val="15BCF7">
                  <a:alpha val="38000"/>
                </a:srgbClr>
              </a:gs>
              <a:gs pos="50000">
                <a:srgbClr val="2D0036">
                  <a:alpha val="28000"/>
                </a:srgbClr>
              </a:gs>
              <a:gs pos="100000">
                <a:srgbClr val="7030A0">
                  <a:alpha val="0"/>
                </a:srgbClr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>
            <a:outerShdw blurRad="241300" sx="102000" sy="102000" algn="ctr" rotWithShape="0">
              <a:schemeClr val="tx1">
                <a:alpha val="40000"/>
              </a:schemeClr>
            </a:outerShdw>
          </a:effectLst>
        </p:spPr>
        <p:txBody>
          <a:bodyPr lIns="76174" tIns="38088" rIns="76174" bIns="38088"/>
          <a:lstStyle/>
          <a:p>
            <a:pPr>
              <a:defRPr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0" y="879231"/>
            <a:ext cx="9144000" cy="4932066"/>
          </a:xfrm>
          <a:prstGeom prst="rect">
            <a:avLst/>
          </a:prstGeom>
          <a:gradFill>
            <a:gsLst>
              <a:gs pos="0">
                <a:srgbClr val="FFFFFF"/>
              </a:gs>
              <a:gs pos="31000">
                <a:srgbClr val="94D7EC">
                  <a:alpha val="40000"/>
                </a:srgb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6194" tIns="38097" rIns="76194" bIns="38097" anchor="ctr"/>
          <a:lstStyle/>
          <a:p>
            <a:pPr algn="ctr" defTabSz="761719">
              <a:defRPr/>
            </a:pPr>
            <a:endParaRPr lang="en-US" sz="19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23620" y="2303813"/>
            <a:ext cx="3790043" cy="3683330"/>
          </a:xfrm>
          <a:prstGeom prst="roundRect">
            <a:avLst>
              <a:gd name="adj" fmla="val 22119"/>
            </a:avLst>
          </a:prstGeom>
          <a:gradFill flip="none" rotWithShape="1">
            <a:gsLst>
              <a:gs pos="0">
                <a:srgbClr val="65B4F5"/>
              </a:gs>
              <a:gs pos="5000">
                <a:srgbClr val="0E81E0"/>
              </a:gs>
              <a:gs pos="18000">
                <a:schemeClr val="tx1">
                  <a:alpha val="32000"/>
                </a:schemeClr>
              </a:gs>
              <a:gs pos="50000">
                <a:schemeClr val="tx1">
                  <a:alpha val="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alpha val="23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4760190" y="2307265"/>
            <a:ext cx="3790043" cy="3679878"/>
          </a:xfrm>
          <a:prstGeom prst="roundRect">
            <a:avLst>
              <a:gd name="adj" fmla="val 22119"/>
            </a:avLst>
          </a:prstGeom>
          <a:gradFill flip="none" rotWithShape="1">
            <a:gsLst>
              <a:gs pos="1000">
                <a:srgbClr val="F8B862"/>
              </a:gs>
              <a:gs pos="5000">
                <a:srgbClr val="F49414"/>
              </a:gs>
              <a:gs pos="18000">
                <a:schemeClr val="tx1">
                  <a:alpha val="32000"/>
                </a:schemeClr>
              </a:gs>
              <a:gs pos="61000">
                <a:schemeClr val="tx1">
                  <a:alpha val="1000"/>
                </a:schemeClr>
              </a:gs>
            </a:gsLst>
            <a:lin ang="16200000" scaled="1"/>
            <a:tileRect/>
          </a:gradFill>
          <a:ln w="19050">
            <a:solidFill>
              <a:schemeClr val="tx1">
                <a:alpha val="23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 bwMode="auto">
          <a:xfrm>
            <a:off x="4946650" y="2519363"/>
            <a:ext cx="3429000" cy="2563812"/>
          </a:xfrm>
          <a:prstGeom prst="round2SameRect">
            <a:avLst>
              <a:gd name="adj1" fmla="val 21822"/>
              <a:gd name="adj2" fmla="val 0"/>
            </a:avLst>
          </a:prstGeom>
          <a:gradFill flip="none" rotWithShape="1">
            <a:gsLst>
              <a:gs pos="0">
                <a:schemeClr val="tx1"/>
              </a:gs>
              <a:gs pos="61000">
                <a:schemeClr val="tx1">
                  <a:alpha val="1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 defTabSz="761719">
              <a:defRPr/>
            </a:pPr>
            <a:endParaRPr lang="en-US" dirty="0"/>
          </a:p>
        </p:txBody>
      </p:sp>
      <p:sp>
        <p:nvSpPr>
          <p:cNvPr id="30" name="Round Same Side Corner Rectangle 29"/>
          <p:cNvSpPr/>
          <p:nvPr/>
        </p:nvSpPr>
        <p:spPr bwMode="auto">
          <a:xfrm>
            <a:off x="787400" y="2505075"/>
            <a:ext cx="3429000" cy="2578100"/>
          </a:xfrm>
          <a:prstGeom prst="round2SameRect">
            <a:avLst>
              <a:gd name="adj1" fmla="val 21822"/>
              <a:gd name="adj2" fmla="val 0"/>
            </a:avLst>
          </a:prstGeom>
          <a:gradFill flip="none" rotWithShape="1">
            <a:gsLst>
              <a:gs pos="0">
                <a:schemeClr val="tx1"/>
              </a:gs>
              <a:gs pos="61000">
                <a:schemeClr val="tx1">
                  <a:alpha val="1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 defTabSz="761719">
              <a:defRPr/>
            </a:pPr>
            <a:endParaRPr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71538" y="3141663"/>
            <a:ext cx="3246437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97" tIns="38098" rIns="76197" bIns="38098">
            <a:spAutoFit/>
          </a:bodyPr>
          <a:lstStyle/>
          <a:p>
            <a:pPr marL="284163" indent="-284163" defTabSz="912813">
              <a:lnSpc>
                <a:spcPct val="90000"/>
              </a:lnSpc>
              <a:spcBef>
                <a:spcPts val="413"/>
              </a:spcBef>
              <a:buFontTx/>
              <a:buBlip>
                <a:blip r:embed="rId3"/>
              </a:buBlip>
            </a:pPr>
            <a:r>
              <a:rPr lang="en-US" sz="2200">
                <a:solidFill>
                  <a:schemeClr val="bg1"/>
                </a:solidFill>
                <a:latin typeface="Segoe" pitchFamily="-80" charset="0"/>
              </a:rPr>
              <a:t>Familiar</a:t>
            </a:r>
          </a:p>
          <a:p>
            <a:pPr marL="284163" indent="-284163" defTabSz="912813">
              <a:lnSpc>
                <a:spcPct val="90000"/>
              </a:lnSpc>
              <a:spcBef>
                <a:spcPts val="413"/>
              </a:spcBef>
              <a:buFontTx/>
              <a:buBlip>
                <a:blip r:embed="rId3"/>
              </a:buBlip>
            </a:pPr>
            <a:r>
              <a:rPr lang="en-US" sz="2200">
                <a:solidFill>
                  <a:schemeClr val="bg1"/>
                </a:solidFill>
                <a:latin typeface="Segoe" pitchFamily="-80" charset="0"/>
              </a:rPr>
              <a:t>Powerful</a:t>
            </a:r>
          </a:p>
          <a:p>
            <a:pPr marL="284163" indent="-284163" defTabSz="912813">
              <a:lnSpc>
                <a:spcPct val="90000"/>
              </a:lnSpc>
              <a:spcBef>
                <a:spcPts val="413"/>
              </a:spcBef>
              <a:buFontTx/>
              <a:buBlip>
                <a:blip r:embed="rId3"/>
              </a:buBlip>
            </a:pPr>
            <a:r>
              <a:rPr lang="en-US" sz="2200">
                <a:solidFill>
                  <a:schemeClr val="bg1"/>
                </a:solidFill>
                <a:latin typeface="Segoe" pitchFamily="-80" charset="0"/>
              </a:rPr>
              <a:t>Flexible</a:t>
            </a:r>
          </a:p>
          <a:p>
            <a:pPr marL="284163" indent="-284163" defTabSz="912813">
              <a:lnSpc>
                <a:spcPct val="90000"/>
              </a:lnSpc>
              <a:spcBef>
                <a:spcPts val="413"/>
              </a:spcBef>
              <a:buFontTx/>
              <a:buBlip>
                <a:blip r:embed="rId3"/>
              </a:buBlip>
            </a:pPr>
            <a:r>
              <a:rPr lang="en-US" sz="2200">
                <a:solidFill>
                  <a:schemeClr val="bg1"/>
                </a:solidFill>
                <a:latin typeface="Segoe" pitchFamily="-80" charset="0"/>
              </a:rPr>
              <a:t>Where people work</a:t>
            </a:r>
          </a:p>
          <a:p>
            <a:pPr marL="284163" indent="-284163" defTabSz="912813">
              <a:lnSpc>
                <a:spcPct val="90000"/>
              </a:lnSpc>
              <a:spcBef>
                <a:spcPts val="413"/>
              </a:spcBef>
            </a:pPr>
            <a:endParaRPr lang="en-US" sz="2200">
              <a:solidFill>
                <a:schemeClr val="bg1"/>
              </a:solidFill>
              <a:latin typeface="Segoe" pitchFamily="-80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018088" y="3057525"/>
            <a:ext cx="34131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97" tIns="38098" rIns="76197" bIns="38098">
            <a:spAutoFit/>
          </a:bodyPr>
          <a:lstStyle/>
          <a:p>
            <a:pPr marL="284163" indent="-284163" defTabSz="912813">
              <a:lnSpc>
                <a:spcPct val="90000"/>
              </a:lnSpc>
              <a:spcBef>
                <a:spcPts val="413"/>
              </a:spcBef>
              <a:buFontTx/>
              <a:buBlip>
                <a:blip r:embed="rId3"/>
              </a:buBlip>
            </a:pPr>
            <a:r>
              <a:rPr lang="en-US" sz="2200">
                <a:solidFill>
                  <a:schemeClr val="bg1"/>
                </a:solidFill>
                <a:latin typeface="Segoe" pitchFamily="-80" charset="0"/>
              </a:rPr>
              <a:t>Excel with “live” and interactive data</a:t>
            </a:r>
          </a:p>
          <a:p>
            <a:pPr marL="284163" indent="-284163" defTabSz="912813">
              <a:lnSpc>
                <a:spcPct val="90000"/>
              </a:lnSpc>
              <a:spcBef>
                <a:spcPts val="413"/>
              </a:spcBef>
              <a:buFontTx/>
              <a:buBlip>
                <a:blip r:embed="rId3"/>
              </a:buBlip>
            </a:pPr>
            <a:r>
              <a:rPr lang="en-US" sz="2200">
                <a:solidFill>
                  <a:schemeClr val="bg1"/>
                </a:solidFill>
                <a:latin typeface="Segoe" pitchFamily="-80" charset="0"/>
              </a:rPr>
              <a:t>Processes and rules</a:t>
            </a:r>
          </a:p>
          <a:p>
            <a:pPr marL="284163" indent="-284163" defTabSz="912813">
              <a:lnSpc>
                <a:spcPct val="90000"/>
              </a:lnSpc>
              <a:spcBef>
                <a:spcPts val="413"/>
              </a:spcBef>
              <a:buFontTx/>
              <a:buBlip>
                <a:blip r:embed="rId3"/>
              </a:buBlip>
            </a:pPr>
            <a:r>
              <a:rPr lang="en-US" sz="2200">
                <a:solidFill>
                  <a:schemeClr val="bg1"/>
                </a:solidFill>
                <a:latin typeface="Segoe" pitchFamily="-80" charset="0"/>
              </a:rPr>
              <a:t>A central model</a:t>
            </a:r>
          </a:p>
          <a:p>
            <a:pPr marL="284163" indent="-284163" defTabSz="912813">
              <a:lnSpc>
                <a:spcPct val="90000"/>
              </a:lnSpc>
              <a:spcBef>
                <a:spcPts val="413"/>
              </a:spcBef>
              <a:buFontTx/>
              <a:buBlip>
                <a:blip r:embed="rId3"/>
              </a:buBlip>
            </a:pPr>
            <a:r>
              <a:rPr lang="en-US" sz="2200">
                <a:solidFill>
                  <a:schemeClr val="bg1"/>
                </a:solidFill>
                <a:latin typeface="Segoe" pitchFamily="-80" charset="0"/>
              </a:rPr>
              <a:t>Security</a:t>
            </a:r>
          </a:p>
          <a:p>
            <a:pPr marL="284163" indent="-284163" defTabSz="912813">
              <a:lnSpc>
                <a:spcPct val="90000"/>
              </a:lnSpc>
              <a:spcBef>
                <a:spcPts val="413"/>
              </a:spcBef>
              <a:buFontTx/>
              <a:buBlip>
                <a:blip r:embed="rId3"/>
              </a:buBlip>
            </a:pPr>
            <a:r>
              <a:rPr lang="en-US" sz="2200">
                <a:solidFill>
                  <a:schemeClr val="bg1"/>
                </a:solidFill>
                <a:latin typeface="Segoe" pitchFamily="-80" charset="0"/>
              </a:rPr>
              <a:t>Trust</a:t>
            </a:r>
          </a:p>
        </p:txBody>
      </p:sp>
      <p:sp>
        <p:nvSpPr>
          <p:cNvPr id="18444" name="Title 19"/>
          <p:cNvSpPr>
            <a:spLocks noGrp="1"/>
          </p:cNvSpPr>
          <p:nvPr>
            <p:ph type="title"/>
          </p:nvPr>
        </p:nvSpPr>
        <p:spPr>
          <a:xfrm>
            <a:off x="304800" y="214313"/>
            <a:ext cx="8382000" cy="838200"/>
          </a:xfrm>
        </p:spPr>
        <p:txBody>
          <a:bodyPr/>
          <a:lstStyle/>
          <a:p>
            <a:r>
              <a:rPr lang="en-US" sz="3200" smtClean="0"/>
              <a:t>The Role of Excel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79975" y="1446213"/>
            <a:ext cx="36290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PerformancePoint Server 2007 Brings: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6788" y="1446213"/>
            <a:ext cx="303053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Business Users Love Excel: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61938" y="214313"/>
            <a:ext cx="8382000" cy="838200"/>
          </a:xfrm>
        </p:spPr>
        <p:txBody>
          <a:bodyPr/>
          <a:lstStyle/>
          <a:p>
            <a:r>
              <a:rPr lang="en-US" sz="3200" smtClean="0"/>
              <a:t>Information Overload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gray">
          <a:xfrm>
            <a:off x="3505200" y="912981"/>
            <a:ext cx="62894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chemeClr val="tx1">
                    <a:alpha val="10000"/>
                  </a:schemeClr>
                </a:solidFill>
              </a:rPr>
              <a:t>Scorecards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gray">
          <a:xfrm>
            <a:off x="-990600" y="2819400"/>
            <a:ext cx="52412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chemeClr val="tx1">
                    <a:alpha val="10000"/>
                  </a:schemeClr>
                </a:solidFill>
              </a:rPr>
              <a:t>Slide decks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gray">
          <a:xfrm>
            <a:off x="-1981200" y="1420813"/>
            <a:ext cx="62944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chemeClr val="tx1">
                    <a:alpha val="10000"/>
                  </a:schemeClr>
                </a:solidFill>
              </a:rPr>
              <a:t>Meetings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gray">
          <a:xfrm>
            <a:off x="-1091938" y="3657600"/>
            <a:ext cx="143758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chemeClr val="tx1">
                    <a:alpha val="10000"/>
                  </a:schemeClr>
                </a:solidFill>
              </a:rPr>
              <a:t>Presentations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gray">
          <a:xfrm>
            <a:off x="4582557" y="4724400"/>
            <a:ext cx="57653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chemeClr val="tx1">
                    <a:alpha val="10000"/>
                  </a:schemeClr>
                </a:solidFill>
              </a:rPr>
              <a:t>Dashboards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gray">
          <a:xfrm>
            <a:off x="-2514600" y="3327737"/>
            <a:ext cx="87153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chemeClr val="tx1">
                    <a:alpha val="10000"/>
                  </a:schemeClr>
                </a:solidFill>
              </a:rPr>
              <a:t>Webcasts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gray">
          <a:xfrm>
            <a:off x="1066800" y="6248400"/>
            <a:ext cx="6948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Charts and graphs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gray">
          <a:xfrm>
            <a:off x="3200400" y="5334000"/>
            <a:ext cx="86454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chemeClr val="tx1">
                    <a:alpha val="10000"/>
                  </a:schemeClr>
                </a:solidFill>
              </a:rPr>
              <a:t>Internet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gray">
          <a:xfrm>
            <a:off x="-1414807" y="4050268"/>
            <a:ext cx="96987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chemeClr val="tx1">
                    <a:alpha val="10000"/>
                  </a:schemeClr>
                </a:solidFill>
              </a:rPr>
              <a:t>Project plans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gray">
          <a:xfrm>
            <a:off x="2590457" y="2438400"/>
            <a:ext cx="8730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chemeClr val="tx1">
                    <a:alpha val="10000"/>
                  </a:schemeClr>
                </a:solidFill>
              </a:rPr>
              <a:t>Documents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gray">
          <a:xfrm>
            <a:off x="-2500362" y="1000108"/>
            <a:ext cx="87303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chemeClr val="tx1">
                    <a:alpha val="10000"/>
                  </a:schemeClr>
                </a:solidFill>
              </a:rPr>
              <a:t>Spreadsheets</a:t>
            </a: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gray">
          <a:xfrm>
            <a:off x="6629400" y="4343400"/>
            <a:ext cx="87303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chemeClr val="tx1">
                    <a:alpha val="10000"/>
                  </a:schemeClr>
                </a:solidFill>
              </a:rPr>
              <a:t>Intranet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gray">
          <a:xfrm>
            <a:off x="-3276600" y="5715000"/>
            <a:ext cx="87303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chemeClr val="tx1">
                    <a:alpha val="10000"/>
                  </a:schemeClr>
                </a:solidFill>
              </a:rPr>
              <a:t>Blogs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gray">
          <a:xfrm>
            <a:off x="476839" y="2757432"/>
            <a:ext cx="91047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chemeClr val="tx1">
                    <a:alpha val="10000"/>
                  </a:schemeClr>
                </a:solidFill>
              </a:rPr>
              <a:t>Portals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gray">
          <a:xfrm>
            <a:off x="-2514600" y="4572000"/>
            <a:ext cx="87153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chemeClr val="tx1">
                    <a:alpha val="10000"/>
                  </a:schemeClr>
                </a:solidFill>
              </a:rPr>
              <a:t>RSS feeds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gray">
          <a:xfrm>
            <a:off x="3733800" y="3327737"/>
            <a:ext cx="87153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chemeClr val="tx1">
                    <a:alpha val="10000"/>
                  </a:schemeClr>
                </a:solidFill>
              </a:rPr>
              <a:t>Business books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gray">
          <a:xfrm>
            <a:off x="-8334376" y="5410200"/>
            <a:ext cx="87153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chemeClr val="tx1">
                    <a:alpha val="10000"/>
                  </a:schemeClr>
                </a:solidFill>
              </a:rPr>
              <a:t>Television reports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gray">
          <a:xfrm>
            <a:off x="-1371600" y="5257800"/>
            <a:ext cx="87153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chemeClr val="tx1">
                    <a:alpha val="10000"/>
                  </a:schemeClr>
                </a:solidFill>
              </a:rPr>
              <a:t>Magazines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gray">
          <a:xfrm>
            <a:off x="3505200" y="1420813"/>
            <a:ext cx="87153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chemeClr val="tx1">
                    <a:alpha val="10000"/>
                  </a:schemeClr>
                </a:solidFill>
              </a:rPr>
              <a:t>Newspapers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gray">
          <a:xfrm>
            <a:off x="6096000" y="76200"/>
            <a:ext cx="57653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chemeClr val="tx1">
                    <a:alpha val="10000"/>
                  </a:schemeClr>
                </a:solidFill>
              </a:rPr>
              <a:t>IM/chat</a:t>
            </a: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gray">
          <a:xfrm>
            <a:off x="1554163" y="2667000"/>
            <a:ext cx="3933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Email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gray">
          <a:xfrm>
            <a:off x="4165600" y="1524000"/>
            <a:ext cx="2000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Scorecards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gray">
          <a:xfrm>
            <a:off x="1752600" y="3124200"/>
            <a:ext cx="1666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 decks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gray">
          <a:xfrm>
            <a:off x="533400" y="2514600"/>
            <a:ext cx="2001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gray">
          <a:xfrm>
            <a:off x="4702175" y="5029200"/>
            <a:ext cx="200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 applications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gray">
          <a:xfrm>
            <a:off x="3810000" y="3657600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Presentations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gray">
          <a:xfrm>
            <a:off x="3586163" y="2138363"/>
            <a:ext cx="27765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reports 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gray">
          <a:xfrm>
            <a:off x="6548438" y="4724400"/>
            <a:ext cx="1833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Dashboards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gray">
          <a:xfrm>
            <a:off x="2743200" y="3429000"/>
            <a:ext cx="2771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Webcasts</a:t>
            </a: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gray">
          <a:xfrm>
            <a:off x="6019800" y="5943600"/>
            <a:ext cx="2209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Charts and graphs</a:t>
            </a:r>
          </a:p>
        </p:txBody>
      </p:sp>
      <p:sp>
        <p:nvSpPr>
          <p:cNvPr id="45" name="Text Box 17"/>
          <p:cNvSpPr txBox="1">
            <a:spLocks noChangeArrowheads="1"/>
          </p:cNvSpPr>
          <p:nvPr/>
        </p:nvSpPr>
        <p:spPr bwMode="gray">
          <a:xfrm>
            <a:off x="2609850" y="5791200"/>
            <a:ext cx="2749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</a:t>
            </a: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gray">
          <a:xfrm>
            <a:off x="1892300" y="4049713"/>
            <a:ext cx="3084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plans</a:t>
            </a: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gray">
          <a:xfrm>
            <a:off x="5567363" y="2438400"/>
            <a:ext cx="27765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Documents</a:t>
            </a: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gray">
          <a:xfrm>
            <a:off x="381000" y="1535113"/>
            <a:ext cx="2776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Spreadsheets</a:t>
            </a:r>
          </a:p>
        </p:txBody>
      </p:sp>
      <p:sp>
        <p:nvSpPr>
          <p:cNvPr id="49" name="Text Box 21"/>
          <p:cNvSpPr txBox="1">
            <a:spLocks noChangeArrowheads="1"/>
          </p:cNvSpPr>
          <p:nvPr/>
        </p:nvSpPr>
        <p:spPr bwMode="gray">
          <a:xfrm>
            <a:off x="4229100" y="4419600"/>
            <a:ext cx="27765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Intranet</a:t>
            </a: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gray">
          <a:xfrm>
            <a:off x="381000" y="4659313"/>
            <a:ext cx="2776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Blogs</a:t>
            </a: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gray">
          <a:xfrm>
            <a:off x="3581400" y="2757488"/>
            <a:ext cx="2895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Portals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gray">
          <a:xfrm>
            <a:off x="393700" y="3744913"/>
            <a:ext cx="2771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RSS feeds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gray">
          <a:xfrm>
            <a:off x="5991225" y="3048000"/>
            <a:ext cx="2771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books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gray">
          <a:xfrm>
            <a:off x="381000" y="5410200"/>
            <a:ext cx="2771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Television reports</a:t>
            </a: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gray">
          <a:xfrm>
            <a:off x="2413000" y="4976813"/>
            <a:ext cx="2771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Magazines</a:t>
            </a:r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gray">
          <a:xfrm>
            <a:off x="1600200" y="1981200"/>
            <a:ext cx="2771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Newspapers</a:t>
            </a: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gray">
          <a:xfrm>
            <a:off x="6167438" y="1752600"/>
            <a:ext cx="1833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IM/chat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gray">
          <a:xfrm>
            <a:off x="2895600" y="2667000"/>
            <a:ext cx="125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4.16667E-6 4.68208E-6 L 2.07657 4.68208E-6 " pathEditMode="relative" rAng="0" ptsTypes="AA">
                                      <p:cBhvr>
                                        <p:cTn id="30" dur="6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5" presetClass="pat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3.05556E-6 2.59259E-6 L -2.02726 2.59259E-6 " pathEditMode="relative" rAng="0" ptsTypes="AA">
                                      <p:cBhvr>
                                        <p:cTn id="62" dur="6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6496050" y="2498725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 it happen?</a:t>
            </a:r>
          </a:p>
          <a:p>
            <a:pPr algn="ctr" defTabSz="914099">
              <a:defRPr/>
            </a:pPr>
            <a:r>
              <a:rPr lang="en-US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Analytics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457200" y="2498725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happened?</a:t>
            </a:r>
          </a:p>
          <a:p>
            <a:pPr algn="ctr" defTabSz="914099">
              <a:defRPr/>
            </a:pPr>
            <a:r>
              <a:rPr lang="en-US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Reporting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457200" y="4965700"/>
            <a:ext cx="274320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will happen?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Forecasting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6096000" y="4965700"/>
            <a:ext cx="274320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I want to happen?</a:t>
            </a:r>
          </a:p>
          <a:p>
            <a:pPr algn="ctr" defTabSz="914099">
              <a:defRPr/>
            </a:pPr>
            <a:r>
              <a:rPr lang="en-US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Planning, Budgeting, </a:t>
            </a:r>
            <a:br>
              <a:rPr lang="en-US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Consolidation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2876550" y="1066800"/>
            <a:ext cx="339090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happening?</a:t>
            </a:r>
          </a:p>
          <a:p>
            <a:pPr algn="ctr" defTabSz="914099">
              <a:defRPr/>
            </a:pPr>
            <a:r>
              <a:rPr lang="en-US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Scorecards and Dashboards</a:t>
            </a:r>
          </a:p>
        </p:txBody>
      </p:sp>
      <p:pic>
        <p:nvPicPr>
          <p:cNvPr id="19463" name="Picture 8" descr="8-00229-Circ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892300"/>
            <a:ext cx="39624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itle 9"/>
          <p:cNvSpPr>
            <a:spLocks noGrp="1"/>
          </p:cNvSpPr>
          <p:nvPr>
            <p:ph type="title"/>
          </p:nvPr>
        </p:nvSpPr>
        <p:spPr>
          <a:xfrm>
            <a:off x="381000" y="142875"/>
            <a:ext cx="8382000" cy="1052513"/>
          </a:xfrm>
        </p:spPr>
        <p:txBody>
          <a:bodyPr/>
          <a:lstStyle/>
          <a:p>
            <a:r>
              <a:rPr lang="en-US" sz="4000" smtClean="0"/>
              <a:t>Performance Management</a:t>
            </a:r>
            <a:br>
              <a:rPr lang="en-US" sz="4000" smtClean="0"/>
            </a:br>
            <a:r>
              <a:rPr lang="en-US" sz="2800" smtClean="0">
                <a:solidFill>
                  <a:schemeClr val="bg1"/>
                </a:solidFill>
              </a:rPr>
              <a:t>Capabilities Delivered</a:t>
            </a:r>
            <a:endParaRPr lang="en-US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7350" y="463550"/>
            <a:ext cx="8566150" cy="1108075"/>
          </a:xfrm>
        </p:spPr>
        <p:txBody>
          <a:bodyPr/>
          <a:lstStyle/>
          <a:p>
            <a:r>
              <a:rPr lang="en-US" sz="3600" smtClean="0">
                <a:sym typeface="Wingdings" pitchFamily="2" charset="2"/>
              </a:rPr>
              <a:t>Office PerformancePointServer 2007</a:t>
            </a:r>
            <a:br>
              <a:rPr lang="en-US" sz="3600" smtClean="0">
                <a:sym typeface="Wingdings" pitchFamily="2" charset="2"/>
              </a:rPr>
            </a:br>
            <a:r>
              <a:rPr lang="en-US" sz="2800" i="1" smtClean="0">
                <a:solidFill>
                  <a:schemeClr val="bg1"/>
                </a:solidFill>
                <a:sym typeface="Wingdings" pitchFamily="2" charset="2"/>
              </a:rPr>
              <a:t>Market Momentum</a:t>
            </a:r>
            <a:endParaRPr lang="en-US" sz="3600" i="1" smtClean="0">
              <a:solidFill>
                <a:schemeClr val="bg1"/>
              </a:solidFill>
            </a:endParaRPr>
          </a:p>
        </p:txBody>
      </p:sp>
      <p:pic>
        <p:nvPicPr>
          <p:cNvPr id="20483" name="Picture 3" descr="C:\Program Files\Microsoft Resource DVD Artwork\DVD_ART\Artwork_Imagery\Shapes and Graphics\Map Globe\World Map Gold.png"/>
          <p:cNvPicPr>
            <a:picLocks noChangeAspect="1" noChangeArrowheads="1"/>
          </p:cNvPicPr>
          <p:nvPr/>
        </p:nvPicPr>
        <p:blipFill>
          <a:blip r:embed="rId3">
            <a:lum contrast="-60000"/>
          </a:blip>
          <a:srcRect/>
          <a:stretch>
            <a:fillRect/>
          </a:stretch>
        </p:blipFill>
        <p:spPr bwMode="auto">
          <a:xfrm>
            <a:off x="0" y="1377950"/>
            <a:ext cx="9347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82550" y="1863725"/>
            <a:ext cx="6103938" cy="939800"/>
            <a:chOff x="83131" y="1864433"/>
            <a:chExt cx="6103916" cy="939656"/>
          </a:xfrm>
        </p:grpSpPr>
        <p:sp>
          <p:nvSpPr>
            <p:cNvPr id="5" name="Round Same Side Corner Rectangle 4"/>
            <p:cNvSpPr/>
            <p:nvPr/>
          </p:nvSpPr>
          <p:spPr bwMode="auto">
            <a:xfrm>
              <a:off x="83131" y="1864433"/>
              <a:ext cx="6103916" cy="939656"/>
            </a:xfrm>
            <a:prstGeom prst="round2SameRect">
              <a:avLst/>
            </a:prstGeom>
            <a:gradFill rotWithShape="1">
              <a:gsLst>
                <a:gs pos="0">
                  <a:srgbClr val="0070C0">
                    <a:tint val="75000"/>
                    <a:shade val="85000"/>
                    <a:satMod val="230000"/>
                    <a:alpha val="50000"/>
                  </a:srgbClr>
                </a:gs>
                <a:gs pos="25000">
                  <a:srgbClr val="0070C0">
                    <a:tint val="90000"/>
                    <a:shade val="70000"/>
                    <a:satMod val="220000"/>
                    <a:alpha val="50000"/>
                  </a:srgbClr>
                </a:gs>
                <a:gs pos="50000">
                  <a:srgbClr val="0070C0">
                    <a:tint val="90000"/>
                    <a:shade val="58000"/>
                    <a:satMod val="225000"/>
                    <a:alpha val="50000"/>
                  </a:srgbClr>
                </a:gs>
                <a:gs pos="65000">
                  <a:srgbClr val="0070C0">
                    <a:tint val="90000"/>
                    <a:shade val="58000"/>
                    <a:satMod val="225000"/>
                    <a:alpha val="35000"/>
                  </a:srgbClr>
                </a:gs>
                <a:gs pos="80000">
                  <a:srgbClr val="0070C0">
                    <a:tint val="90000"/>
                    <a:shade val="69000"/>
                    <a:satMod val="220000"/>
                    <a:alpha val="25000"/>
                  </a:srgbClr>
                </a:gs>
                <a:gs pos="100000">
                  <a:srgbClr val="0070C0">
                    <a:tint val="77000"/>
                    <a:shade val="80000"/>
                    <a:satMod val="230000"/>
                    <a:alpha val="0"/>
                  </a:srgbClr>
                </a:gs>
              </a:gsLst>
              <a:lin ang="5400000" scaled="1"/>
            </a:gradFill>
            <a:ln>
              <a:noFill/>
              <a:headEnd type="none" w="med" len="med"/>
              <a:tailEnd type="none" w="med" len="med"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prstMaterial="matte">
              <a:bevelT w="60000" h="50800"/>
              <a:contourClr>
                <a:srgbClr val="0070C0">
                  <a:shade val="60000"/>
                  <a:satMod val="110000"/>
                </a:srgbClr>
              </a:contourClr>
            </a:sp3d>
          </p:spPr>
          <p:txBody>
            <a:bodyPr lIns="109728" tIns="54864" rIns="109728" bIns="54864" anchor="ctr"/>
            <a:lstStyle/>
            <a:p>
              <a:pPr algn="ctr" defTabSz="1096963" eaLnBrk="1" hangingPunct="1">
                <a:defRPr/>
              </a:pP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+mn-ea"/>
              </a:endParaRPr>
            </a:p>
          </p:txBody>
        </p:sp>
        <p:sp>
          <p:nvSpPr>
            <p:cNvPr id="20495" name="Rectangle 5"/>
            <p:cNvSpPr>
              <a:spLocks noChangeArrowheads="1"/>
            </p:cNvSpPr>
            <p:nvPr/>
          </p:nvSpPr>
          <p:spPr bwMode="auto">
            <a:xfrm>
              <a:off x="231576" y="1975999"/>
              <a:ext cx="5706093" cy="452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30188" indent="-346075" defTabSz="1096963" eaLnBrk="1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4"/>
                </a:buBlip>
              </a:pPr>
              <a:r>
                <a:rPr lang="en-US" sz="2600" b="1" u="sng">
                  <a:solidFill>
                    <a:srgbClr val="FFFFFF"/>
                  </a:solidFill>
                  <a:latin typeface="Segoe" pitchFamily="-80" charset="0"/>
                </a:rPr>
                <a:t>10,000+</a:t>
              </a:r>
              <a:r>
                <a:rPr lang="en-US" sz="2600">
                  <a:solidFill>
                    <a:srgbClr val="FFFFFF"/>
                  </a:solidFill>
                  <a:latin typeface="Segoe" pitchFamily="-80" charset="0"/>
                </a:rPr>
                <a:t> Customers in CTP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566988" y="5243513"/>
            <a:ext cx="6315075" cy="939800"/>
            <a:chOff x="2567052" y="5242961"/>
            <a:chExt cx="6315690" cy="939656"/>
          </a:xfrm>
        </p:grpSpPr>
        <p:sp>
          <p:nvSpPr>
            <p:cNvPr id="13" name="Round Same Side Corner Rectangle 12"/>
            <p:cNvSpPr/>
            <p:nvPr/>
          </p:nvSpPr>
          <p:spPr bwMode="auto">
            <a:xfrm>
              <a:off x="2594745" y="5242961"/>
              <a:ext cx="6192993" cy="939656"/>
            </a:xfrm>
            <a:prstGeom prst="round2SameRect">
              <a:avLst/>
            </a:prstGeom>
            <a:gradFill rotWithShape="1">
              <a:gsLst>
                <a:gs pos="0">
                  <a:srgbClr val="0070C0">
                    <a:tint val="75000"/>
                    <a:shade val="85000"/>
                    <a:satMod val="230000"/>
                    <a:alpha val="50000"/>
                  </a:srgbClr>
                </a:gs>
                <a:gs pos="25000">
                  <a:srgbClr val="0070C0">
                    <a:tint val="90000"/>
                    <a:shade val="70000"/>
                    <a:satMod val="220000"/>
                    <a:alpha val="50000"/>
                  </a:srgbClr>
                </a:gs>
                <a:gs pos="50000">
                  <a:srgbClr val="0070C0">
                    <a:tint val="90000"/>
                    <a:shade val="58000"/>
                    <a:satMod val="225000"/>
                    <a:alpha val="50000"/>
                  </a:srgbClr>
                </a:gs>
                <a:gs pos="65000">
                  <a:srgbClr val="0070C0">
                    <a:tint val="90000"/>
                    <a:shade val="58000"/>
                    <a:satMod val="225000"/>
                    <a:alpha val="35000"/>
                  </a:srgbClr>
                </a:gs>
                <a:gs pos="80000">
                  <a:srgbClr val="0070C0">
                    <a:tint val="90000"/>
                    <a:shade val="69000"/>
                    <a:satMod val="220000"/>
                    <a:alpha val="25000"/>
                  </a:srgbClr>
                </a:gs>
                <a:gs pos="100000">
                  <a:srgbClr val="0070C0">
                    <a:tint val="77000"/>
                    <a:shade val="80000"/>
                    <a:satMod val="230000"/>
                    <a:alpha val="0"/>
                  </a:srgbClr>
                </a:gs>
              </a:gsLst>
              <a:lin ang="5400000" scaled="1"/>
            </a:gradFill>
            <a:ln>
              <a:noFill/>
              <a:headEnd type="none" w="med" len="med"/>
              <a:tailEnd type="none" w="med" len="med"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prstMaterial="matte">
              <a:bevelT w="60000" h="50800"/>
              <a:contourClr>
                <a:srgbClr val="0070C0">
                  <a:shade val="60000"/>
                  <a:satMod val="110000"/>
                </a:srgbClr>
              </a:contourClr>
            </a:sp3d>
          </p:spPr>
          <p:txBody>
            <a:bodyPr lIns="109728" tIns="54864" rIns="109728" bIns="54864" anchor="ctr"/>
            <a:lstStyle/>
            <a:p>
              <a:pPr algn="ctr" defTabSz="1096963" eaLnBrk="1" hangingPunct="1">
                <a:defRPr/>
              </a:pP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+mn-ea"/>
              </a:endParaRPr>
            </a:p>
          </p:txBody>
        </p:sp>
        <p:sp>
          <p:nvSpPr>
            <p:cNvPr id="20493" name="Rectangle 9"/>
            <p:cNvSpPr>
              <a:spLocks noChangeArrowheads="1"/>
            </p:cNvSpPr>
            <p:nvPr/>
          </p:nvSpPr>
          <p:spPr bwMode="auto">
            <a:xfrm>
              <a:off x="2567052" y="5463374"/>
              <a:ext cx="6315690" cy="452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30188" indent="-346075" defTabSz="1096963" eaLnBrk="1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4"/>
                </a:buBlip>
              </a:pPr>
              <a:r>
                <a:rPr lang="en-US" sz="2600">
                  <a:solidFill>
                    <a:srgbClr val="FFFFFF"/>
                  </a:solidFill>
                  <a:latin typeface="Segoe" pitchFamily="-80" charset="0"/>
                </a:rPr>
                <a:t>In use at Microsoft for 2+ years!</a:t>
              </a:r>
              <a:endParaRPr lang="en-US" sz="2600" b="1">
                <a:solidFill>
                  <a:srgbClr val="FFFFFF"/>
                </a:solidFill>
                <a:latin typeface="Segoe" pitchFamily="-80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823913" y="2905125"/>
            <a:ext cx="6143625" cy="939800"/>
            <a:chOff x="823376" y="2905505"/>
            <a:chExt cx="6143496" cy="939656"/>
          </a:xfrm>
        </p:grpSpPr>
        <p:sp>
          <p:nvSpPr>
            <p:cNvPr id="12" name="Round Same Side Corner Rectangle 11"/>
            <p:cNvSpPr/>
            <p:nvPr/>
          </p:nvSpPr>
          <p:spPr bwMode="auto">
            <a:xfrm>
              <a:off x="862956" y="2905505"/>
              <a:ext cx="6103916" cy="939656"/>
            </a:xfrm>
            <a:prstGeom prst="round2SameRect">
              <a:avLst/>
            </a:prstGeom>
            <a:gradFill rotWithShape="1">
              <a:gsLst>
                <a:gs pos="0">
                  <a:srgbClr val="0070C0">
                    <a:tint val="75000"/>
                    <a:shade val="85000"/>
                    <a:satMod val="230000"/>
                    <a:alpha val="50000"/>
                  </a:srgbClr>
                </a:gs>
                <a:gs pos="25000">
                  <a:srgbClr val="0070C0">
                    <a:tint val="90000"/>
                    <a:shade val="70000"/>
                    <a:satMod val="220000"/>
                    <a:alpha val="50000"/>
                  </a:srgbClr>
                </a:gs>
                <a:gs pos="50000">
                  <a:srgbClr val="0070C0">
                    <a:tint val="90000"/>
                    <a:shade val="58000"/>
                    <a:satMod val="225000"/>
                    <a:alpha val="50000"/>
                  </a:srgbClr>
                </a:gs>
                <a:gs pos="65000">
                  <a:srgbClr val="0070C0">
                    <a:tint val="90000"/>
                    <a:shade val="58000"/>
                    <a:satMod val="225000"/>
                    <a:alpha val="35000"/>
                  </a:srgbClr>
                </a:gs>
                <a:gs pos="80000">
                  <a:srgbClr val="0070C0">
                    <a:tint val="90000"/>
                    <a:shade val="69000"/>
                    <a:satMod val="220000"/>
                    <a:alpha val="25000"/>
                  </a:srgbClr>
                </a:gs>
                <a:gs pos="100000">
                  <a:srgbClr val="0070C0">
                    <a:tint val="77000"/>
                    <a:shade val="80000"/>
                    <a:satMod val="230000"/>
                    <a:alpha val="0"/>
                  </a:srgbClr>
                </a:gs>
              </a:gsLst>
              <a:lin ang="5400000" scaled="1"/>
            </a:gradFill>
            <a:ln>
              <a:noFill/>
              <a:headEnd type="none" w="med" len="med"/>
              <a:tailEnd type="none" w="med" len="med"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prstMaterial="matte">
              <a:bevelT w="60000" h="50800"/>
              <a:contourClr>
                <a:srgbClr val="0070C0">
                  <a:shade val="60000"/>
                  <a:satMod val="110000"/>
                </a:srgbClr>
              </a:contourClr>
            </a:sp3d>
          </p:spPr>
          <p:txBody>
            <a:bodyPr lIns="109728" tIns="54864" rIns="109728" bIns="54864" anchor="ctr"/>
            <a:lstStyle/>
            <a:p>
              <a:pPr algn="ctr" defTabSz="1096963" eaLnBrk="1" hangingPunct="1">
                <a:defRPr/>
              </a:pP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+mn-ea"/>
              </a:endParaRPr>
            </a:p>
          </p:txBody>
        </p:sp>
        <p:sp>
          <p:nvSpPr>
            <p:cNvPr id="20491" name="Rectangle 7"/>
            <p:cNvSpPr>
              <a:spLocks noChangeArrowheads="1"/>
            </p:cNvSpPr>
            <p:nvPr/>
          </p:nvSpPr>
          <p:spPr bwMode="auto">
            <a:xfrm>
              <a:off x="823376" y="3114052"/>
              <a:ext cx="5706093" cy="452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30188" indent="-346075" defTabSz="1096963" eaLnBrk="1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4"/>
                </a:buBlip>
              </a:pPr>
              <a:r>
                <a:rPr lang="en-US" sz="2600">
                  <a:solidFill>
                    <a:srgbClr val="FFFFFF"/>
                  </a:solidFill>
                  <a:latin typeface="Segoe" pitchFamily="-80" charset="0"/>
                </a:rPr>
                <a:t>Almost </a:t>
              </a:r>
              <a:r>
                <a:rPr lang="en-US" sz="2600" b="1" u="sng">
                  <a:solidFill>
                    <a:srgbClr val="FFFFFF"/>
                  </a:solidFill>
                  <a:latin typeface="Segoe" pitchFamily="-80" charset="0"/>
                </a:rPr>
                <a:t>1,000</a:t>
              </a:r>
              <a:r>
                <a:rPr lang="en-US" sz="2600">
                  <a:solidFill>
                    <a:srgbClr val="FFFFFF"/>
                  </a:solidFill>
                  <a:latin typeface="Segoe" pitchFamily="-80" charset="0"/>
                </a:rPr>
                <a:t> Partners Trained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603375" y="4029075"/>
            <a:ext cx="6315075" cy="939800"/>
            <a:chOff x="1603201" y="4029697"/>
            <a:chExt cx="6315690" cy="939656"/>
          </a:xfrm>
        </p:grpSpPr>
        <p:sp>
          <p:nvSpPr>
            <p:cNvPr id="14" name="Round Same Side Corner Rectangle 13"/>
            <p:cNvSpPr/>
            <p:nvPr/>
          </p:nvSpPr>
          <p:spPr bwMode="auto">
            <a:xfrm>
              <a:off x="1630894" y="4029697"/>
              <a:ext cx="6192993" cy="939656"/>
            </a:xfrm>
            <a:prstGeom prst="round2SameRect">
              <a:avLst/>
            </a:prstGeom>
            <a:gradFill rotWithShape="1">
              <a:gsLst>
                <a:gs pos="0">
                  <a:srgbClr val="0070C0">
                    <a:tint val="75000"/>
                    <a:shade val="85000"/>
                    <a:satMod val="230000"/>
                    <a:alpha val="50000"/>
                  </a:srgbClr>
                </a:gs>
                <a:gs pos="25000">
                  <a:srgbClr val="0070C0">
                    <a:tint val="90000"/>
                    <a:shade val="70000"/>
                    <a:satMod val="220000"/>
                    <a:alpha val="50000"/>
                  </a:srgbClr>
                </a:gs>
                <a:gs pos="50000">
                  <a:srgbClr val="0070C0">
                    <a:tint val="90000"/>
                    <a:shade val="58000"/>
                    <a:satMod val="225000"/>
                    <a:alpha val="50000"/>
                  </a:srgbClr>
                </a:gs>
                <a:gs pos="65000">
                  <a:srgbClr val="0070C0">
                    <a:tint val="90000"/>
                    <a:shade val="58000"/>
                    <a:satMod val="225000"/>
                    <a:alpha val="35000"/>
                  </a:srgbClr>
                </a:gs>
                <a:gs pos="80000">
                  <a:srgbClr val="0070C0">
                    <a:tint val="90000"/>
                    <a:shade val="69000"/>
                    <a:satMod val="220000"/>
                    <a:alpha val="25000"/>
                  </a:srgbClr>
                </a:gs>
                <a:gs pos="100000">
                  <a:srgbClr val="0070C0">
                    <a:tint val="77000"/>
                    <a:shade val="80000"/>
                    <a:satMod val="230000"/>
                    <a:alpha val="0"/>
                  </a:srgbClr>
                </a:gs>
              </a:gsLst>
              <a:lin ang="5400000" scaled="1"/>
            </a:gradFill>
            <a:ln>
              <a:noFill/>
              <a:headEnd type="none" w="med" len="med"/>
              <a:tailEnd type="none" w="med" len="med"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prstMaterial="matte">
              <a:bevelT w="60000" h="50800"/>
              <a:contourClr>
                <a:srgbClr val="0070C0">
                  <a:shade val="60000"/>
                  <a:satMod val="110000"/>
                </a:srgbClr>
              </a:contourClr>
            </a:sp3d>
          </p:spPr>
          <p:txBody>
            <a:bodyPr lIns="109728" tIns="54864" rIns="109728" bIns="54864" anchor="ctr"/>
            <a:lstStyle/>
            <a:p>
              <a:pPr algn="ctr" defTabSz="1096963" eaLnBrk="1" hangingPunct="1">
                <a:defRPr/>
              </a:pP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+mn-ea"/>
              </a:endParaRPr>
            </a:p>
          </p:txBody>
        </p:sp>
        <p:sp>
          <p:nvSpPr>
            <p:cNvPr id="20489" name="Rectangle 14"/>
            <p:cNvSpPr>
              <a:spLocks noChangeArrowheads="1"/>
            </p:cNvSpPr>
            <p:nvPr/>
          </p:nvSpPr>
          <p:spPr bwMode="auto">
            <a:xfrm>
              <a:off x="1603201" y="4250110"/>
              <a:ext cx="6315690" cy="452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30188" indent="-346075" defTabSz="1096963" eaLnBrk="1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4"/>
                </a:buBlip>
              </a:pPr>
              <a:r>
                <a:rPr lang="en-US" sz="2600">
                  <a:solidFill>
                    <a:srgbClr val="FFFFFF"/>
                  </a:solidFill>
                  <a:latin typeface="Segoe" pitchFamily="-80" charset="0"/>
                </a:rPr>
                <a:t>Enterprise Customers around the globe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285875" y="2805113"/>
            <a:ext cx="6429375" cy="838200"/>
          </a:xfrm>
        </p:spPr>
        <p:txBody>
          <a:bodyPr/>
          <a:lstStyle/>
          <a:p>
            <a:pPr algn="ctr"/>
            <a:r>
              <a:rPr lang="en-US" sz="4000" smtClean="0"/>
              <a:t>Performance Management at Microsoft:  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An Internal Case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8075"/>
          </a:xfrm>
        </p:spPr>
        <p:txBody>
          <a:bodyPr/>
          <a:lstStyle/>
          <a:p>
            <a:r>
              <a:rPr lang="en-US" sz="4000" smtClean="0"/>
              <a:t>Microsoft’s Performance </a:t>
            </a:r>
            <a:br>
              <a:rPr lang="en-US" sz="4000" smtClean="0"/>
            </a:br>
            <a:r>
              <a:rPr lang="en-US" sz="4000" smtClean="0"/>
              <a:t>Management Process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382588" y="4703763"/>
            <a:ext cx="8380412" cy="1292225"/>
          </a:xfrm>
        </p:spPr>
        <p:txBody>
          <a:bodyPr>
            <a:spAutoFit/>
          </a:bodyPr>
          <a:lstStyle/>
          <a:p>
            <a:r>
              <a:rPr lang="en-US" sz="2000" smtClean="0"/>
              <a:t>Strategic plan with 3-5 year outlook, key investments</a:t>
            </a:r>
          </a:p>
          <a:p>
            <a:r>
              <a:rPr lang="en-US" sz="2000" smtClean="0"/>
              <a:t>Performance status at Mid-Year Review</a:t>
            </a:r>
          </a:p>
          <a:p>
            <a:r>
              <a:rPr lang="en-US" sz="2000" smtClean="0"/>
              <a:t>Target setting turns long range plans into annual goals</a:t>
            </a:r>
          </a:p>
          <a:p>
            <a:r>
              <a:rPr lang="en-US" sz="2000" smtClean="0"/>
              <a:t>Business planning turns annual goals into operational plans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381000" y="1471613"/>
            <a:ext cx="8382000" cy="3062287"/>
          </a:xfrm>
          <a:prstGeom prst="roundRect">
            <a:avLst>
              <a:gd name="adj" fmla="val 9822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81025" y="1566863"/>
            <a:ext cx="1905000" cy="19812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Strategic 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Planning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(December)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2606675" y="1566863"/>
            <a:ext cx="1905000" cy="19812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Mid-Year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Review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(January)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4632325" y="1566863"/>
            <a:ext cx="1905000" cy="19812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Target 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Setting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(March)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6657975" y="1566863"/>
            <a:ext cx="1905000" cy="19812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Business 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Planning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(June)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581025" y="3624263"/>
            <a:ext cx="7981950" cy="7620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Ongoing Monitoring and Analysis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7"/>
          <p:cNvGrpSpPr>
            <a:grpSpLocks/>
          </p:cNvGrpSpPr>
          <p:nvPr/>
        </p:nvGrpSpPr>
        <p:grpSpPr bwMode="auto">
          <a:xfrm>
            <a:off x="457200" y="2225675"/>
            <a:ext cx="4117975" cy="3368675"/>
            <a:chOff x="457200" y="2224886"/>
            <a:chExt cx="4117601" cy="3369717"/>
          </a:xfrm>
        </p:grpSpPr>
        <p:pic>
          <p:nvPicPr>
            <p:cNvPr id="23557" name="Picture 18" descr="8-00229-Cube-1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2224886"/>
              <a:ext cx="3901142" cy="3369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750861" y="3269784"/>
              <a:ext cx="2004830" cy="2540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BMO </a:t>
              </a:r>
              <a:r>
                <a:rPr lang="en-US" sz="9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(Business &amp; </a:t>
              </a:r>
              <a:r>
                <a:rPr lang="en-US" sz="900" dirty="0" err="1">
                  <a:solidFill>
                    <a:schemeClr val="bg1"/>
                  </a:solidFill>
                  <a:latin typeface="Segoe" pitchFamily="34" charset="0"/>
                  <a:ea typeface="+mn-ea"/>
                </a:rPr>
                <a:t>Mktng</a:t>
              </a:r>
              <a:r>
                <a:rPr lang="en-US" sz="9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. Org.)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0861" y="3850989"/>
              <a:ext cx="2004830" cy="2524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SMSG </a:t>
              </a:r>
              <a:r>
                <a:rPr lang="en-US" sz="9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(Sales, </a:t>
              </a:r>
              <a:r>
                <a:rPr lang="en-US" sz="900" dirty="0" err="1">
                  <a:solidFill>
                    <a:schemeClr val="bg1"/>
                  </a:solidFill>
                  <a:latin typeface="Segoe" pitchFamily="34" charset="0"/>
                  <a:ea typeface="+mn-ea"/>
                </a:rPr>
                <a:t>Mktng</a:t>
              </a:r>
              <a:r>
                <a:rPr lang="en-US" sz="9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 &amp; </a:t>
              </a:r>
              <a:r>
                <a:rPr lang="en-US" sz="900" dirty="0" err="1">
                  <a:solidFill>
                    <a:schemeClr val="bg1"/>
                  </a:solidFill>
                  <a:latin typeface="Segoe" pitchFamily="34" charset="0"/>
                  <a:ea typeface="+mn-ea"/>
                </a:rPr>
                <a:t>Servcs</a:t>
              </a:r>
              <a:r>
                <a:rPr lang="en-US" sz="9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. </a:t>
              </a:r>
              <a:r>
                <a:rPr lang="en-US" sz="900" dirty="0" err="1">
                  <a:solidFill>
                    <a:schemeClr val="bg1"/>
                  </a:solidFill>
                  <a:latin typeface="Segoe" pitchFamily="34" charset="0"/>
                  <a:ea typeface="+mn-ea"/>
                </a:rPr>
                <a:t>Grp</a:t>
              </a:r>
              <a:r>
                <a:rPr lang="en-US" sz="9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.)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0861" y="4417902"/>
              <a:ext cx="2004830" cy="2540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Worldwide Licensing &amp; Pricing</a:t>
              </a:r>
              <a:endParaRPr lang="en-US" sz="900" dirty="0">
                <a:solidFill>
                  <a:schemeClr val="bg1"/>
                </a:solidFill>
                <a:latin typeface="Segoe" pitchFamily="34" charset="0"/>
                <a:ea typeface="+mn-e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15960" y="4978462"/>
              <a:ext cx="874633" cy="2540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Operations</a:t>
              </a:r>
              <a:endParaRPr lang="en-US" sz="900" dirty="0">
                <a:solidFill>
                  <a:schemeClr val="bg1"/>
                </a:solidFill>
                <a:latin typeface="Segoe" pitchFamily="34" charset="0"/>
                <a:ea typeface="+mn-e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9754870">
              <a:off x="1136588" y="2466261"/>
              <a:ext cx="1985783" cy="2159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8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Small, MM </a:t>
              </a:r>
              <a:r>
                <a:rPr lang="en-US" sz="800" dirty="0" err="1">
                  <a:solidFill>
                    <a:schemeClr val="bg1"/>
                  </a:solidFill>
                  <a:latin typeface="Segoe" pitchFamily="34" charset="0"/>
                  <a:ea typeface="+mn-ea"/>
                </a:rPr>
                <a:t>Solns</a:t>
              </a:r>
              <a:r>
                <a:rPr lang="en-US" sz="8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. &amp; Partners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19754870">
              <a:off x="722289" y="2509137"/>
              <a:ext cx="1771489" cy="2143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8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Enterprise &amp; Partner Group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9754870">
              <a:off x="2006459" y="2571068"/>
              <a:ext cx="874634" cy="2143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8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Public Sector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9754870">
              <a:off x="2176307" y="2474201"/>
              <a:ext cx="1787363" cy="2159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8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Dev. &amp; Plat. Evangelism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9754870">
              <a:off x="2608068" y="2437677"/>
              <a:ext cx="1966733" cy="2143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8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Orig. Equip. Mfg. (OEM)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2884946" y="4059861"/>
              <a:ext cx="570089" cy="2539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FFFFFF"/>
                  </a:solidFill>
                  <a:latin typeface="Segoe" pitchFamily="34" charset="0"/>
                  <a:ea typeface="+mn-ea"/>
                </a:rPr>
                <a:t>APAC</a:t>
              </a:r>
              <a:endParaRPr lang="en-US" sz="900" dirty="0">
                <a:solidFill>
                  <a:srgbClr val="FFFFFF"/>
                </a:solidFill>
                <a:latin typeface="Segoe" pitchFamily="34" charset="0"/>
                <a:ea typeface="+mn-e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3296866" y="3836748"/>
              <a:ext cx="571677" cy="2539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FFFFFF"/>
                  </a:solidFill>
                  <a:latin typeface="Segoe" pitchFamily="34" charset="0"/>
                  <a:ea typeface="+mn-ea"/>
                </a:rPr>
                <a:t>EMEA</a:t>
              </a:r>
              <a:endParaRPr lang="en-US" sz="900" dirty="0">
                <a:solidFill>
                  <a:srgbClr val="FFFFFF"/>
                </a:solidFill>
                <a:latin typeface="Segoe" pitchFamily="34" charset="0"/>
                <a:ea typeface="+mn-ea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3612709" y="3657306"/>
              <a:ext cx="771764" cy="2539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FFFFFF"/>
                  </a:solidFill>
                  <a:latin typeface="Segoe" pitchFamily="34" charset="0"/>
                  <a:ea typeface="+mn-ea"/>
                </a:rPr>
                <a:t>Americas</a:t>
              </a:r>
              <a:endParaRPr lang="en-US" sz="900" dirty="0">
                <a:solidFill>
                  <a:srgbClr val="FFFFFF"/>
                </a:solidFill>
                <a:latin typeface="Segoe" pitchFamily="34" charset="0"/>
                <a:ea typeface="+mn-ea"/>
              </a:endParaRPr>
            </a:p>
          </p:txBody>
        </p:sp>
      </p:grpSp>
      <p:sp>
        <p:nvSpPr>
          <p:cNvPr id="23555" name="Title 7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63637"/>
          </a:xfrm>
        </p:spPr>
        <p:txBody>
          <a:bodyPr/>
          <a:lstStyle/>
          <a:p>
            <a:r>
              <a:rPr lang="en-US" sz="3200" smtClean="0"/>
              <a:t>Performance Management </a:t>
            </a:r>
            <a:br>
              <a:rPr lang="en-US" sz="3200" smtClean="0"/>
            </a:br>
            <a:r>
              <a:rPr lang="en-US" sz="2800" i="1" smtClean="0">
                <a:solidFill>
                  <a:schemeClr val="bg1"/>
                </a:solidFill>
              </a:rPr>
              <a:t>Challenges In The Business Divisions (MBD)</a:t>
            </a:r>
            <a:endParaRPr lang="en-US" sz="3200" i="1" smtClean="0">
              <a:solidFill>
                <a:schemeClr val="bg1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616575" y="1941513"/>
            <a:ext cx="3527425" cy="3784600"/>
          </a:xfrm>
          <a:prstGeom prst="rect">
            <a:avLst/>
          </a:prstGeom>
        </p:spPr>
        <p:txBody>
          <a:bodyPr/>
          <a:lstStyle/>
          <a:p>
            <a:pPr marL="396875" indent="-396875" defTabSz="914363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</a:rPr>
              <a:t>Multi-dimensional matrix</a:t>
            </a:r>
          </a:p>
          <a:p>
            <a:pPr marL="396875" indent="-396875" defTabSz="914363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</a:rPr>
              <a:t>Top down target, bottom up budget</a:t>
            </a:r>
          </a:p>
          <a:p>
            <a:pPr marL="396875" indent="-396875" defTabSz="914363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</a:rPr>
              <a:t>Disconnected processes and tools</a:t>
            </a:r>
          </a:p>
          <a:p>
            <a:pPr marL="396875" indent="-396875" defTabSz="914363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</a:rPr>
              <a:t>Inconsistent data definitions</a:t>
            </a:r>
          </a:p>
          <a:p>
            <a:pPr marL="396875" indent="-396875" defTabSz="914363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</a:rPr>
              <a:t>Overlapping accountability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8075"/>
          </a:xfrm>
        </p:spPr>
        <p:txBody>
          <a:bodyPr/>
          <a:lstStyle/>
          <a:p>
            <a:r>
              <a:rPr lang="en-US" sz="3200" smtClean="0"/>
              <a:t>Disconnected Data</a:t>
            </a:r>
            <a:br>
              <a:rPr lang="en-US" sz="3200" smtClean="0"/>
            </a:br>
            <a:r>
              <a:rPr lang="en-US" sz="2800" smtClean="0">
                <a:solidFill>
                  <a:schemeClr val="bg1"/>
                </a:solidFill>
              </a:rPr>
              <a:t>A Tangled Web</a:t>
            </a:r>
            <a:endParaRPr lang="en-US" sz="4000" smtClean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381000" y="1905000"/>
            <a:ext cx="2603500" cy="4318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endParaRPr lang="en-US" dirty="0"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7"/>
          <p:cNvSpPr txBox="1">
            <a:spLocks noChangeArrowheads="1"/>
          </p:cNvSpPr>
          <p:nvPr/>
        </p:nvSpPr>
        <p:spPr bwMode="auto">
          <a:xfrm>
            <a:off x="720725" y="2035175"/>
            <a:ext cx="2035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latin typeface="Segoe" pitchFamily="34" charset="0"/>
                <a:ea typeface="+mn-ea"/>
              </a:rPr>
              <a:t>Multiple Sources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682625" y="2493963"/>
            <a:ext cx="2109788" cy="538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Microsoft Sales</a:t>
            </a:r>
          </a:p>
        </p:txBody>
      </p:sp>
      <p:sp>
        <p:nvSpPr>
          <p:cNvPr id="49" name="Rounded Rectangle 48"/>
          <p:cNvSpPr/>
          <p:nvPr/>
        </p:nvSpPr>
        <p:spPr bwMode="auto">
          <a:xfrm>
            <a:off x="661988" y="3932238"/>
            <a:ext cx="2109787" cy="538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Microsoft Spend</a:t>
            </a:r>
          </a:p>
        </p:txBody>
      </p:sp>
      <p:sp>
        <p:nvSpPr>
          <p:cNvPr id="50" name="Rounded Rectangle 49"/>
          <p:cNvSpPr/>
          <p:nvPr/>
        </p:nvSpPr>
        <p:spPr bwMode="auto">
          <a:xfrm>
            <a:off x="666750" y="4660900"/>
            <a:ext cx="2109788" cy="5397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Microsoft Marketing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692150" y="3208338"/>
            <a:ext cx="2111375" cy="538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Microsoft People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666750" y="5427663"/>
            <a:ext cx="2114550" cy="538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Microsoft Product Development</a:t>
            </a:r>
          </a:p>
        </p:txBody>
      </p:sp>
      <p:sp>
        <p:nvSpPr>
          <p:cNvPr id="89" name="Rounded Rectangle 88"/>
          <p:cNvSpPr/>
          <p:nvPr/>
        </p:nvSpPr>
        <p:spPr bwMode="auto">
          <a:xfrm>
            <a:off x="6159500" y="1905000"/>
            <a:ext cx="2603500" cy="4318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endParaRPr lang="en-US" dirty="0"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7"/>
          <p:cNvSpPr txBox="1">
            <a:spLocks noChangeArrowheads="1"/>
          </p:cNvSpPr>
          <p:nvPr/>
        </p:nvSpPr>
        <p:spPr bwMode="auto">
          <a:xfrm>
            <a:off x="6500813" y="2035175"/>
            <a:ext cx="2035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latin typeface="Segoe" pitchFamily="34" charset="0"/>
                <a:ea typeface="+mn-ea"/>
              </a:rPr>
              <a:t>Multiple Uses</a:t>
            </a:r>
          </a:p>
        </p:txBody>
      </p:sp>
      <p:sp>
        <p:nvSpPr>
          <p:cNvPr id="91" name="Rounded Rectangle 90"/>
          <p:cNvSpPr/>
          <p:nvPr/>
        </p:nvSpPr>
        <p:spPr bwMode="auto">
          <a:xfrm>
            <a:off x="6461125" y="2493963"/>
            <a:ext cx="2111375" cy="538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Scorecards</a:t>
            </a:r>
          </a:p>
        </p:txBody>
      </p:sp>
      <p:sp>
        <p:nvSpPr>
          <p:cNvPr id="92" name="Rounded Rectangle 91"/>
          <p:cNvSpPr/>
          <p:nvPr/>
        </p:nvSpPr>
        <p:spPr bwMode="auto">
          <a:xfrm>
            <a:off x="6440488" y="3932238"/>
            <a:ext cx="2109787" cy="538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Reporting</a:t>
            </a:r>
          </a:p>
        </p:txBody>
      </p:sp>
      <p:sp>
        <p:nvSpPr>
          <p:cNvPr id="93" name="Rounded Rectangle 92"/>
          <p:cNvSpPr/>
          <p:nvPr/>
        </p:nvSpPr>
        <p:spPr bwMode="auto">
          <a:xfrm>
            <a:off x="6445250" y="4660900"/>
            <a:ext cx="2111375" cy="5397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Forecasting</a:t>
            </a:r>
          </a:p>
        </p:txBody>
      </p:sp>
      <p:sp>
        <p:nvSpPr>
          <p:cNvPr id="94" name="Rounded Rectangle 93"/>
          <p:cNvSpPr/>
          <p:nvPr/>
        </p:nvSpPr>
        <p:spPr bwMode="auto">
          <a:xfrm>
            <a:off x="6470650" y="3208338"/>
            <a:ext cx="2111375" cy="538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Dashboards</a:t>
            </a:r>
          </a:p>
        </p:txBody>
      </p:sp>
      <p:sp>
        <p:nvSpPr>
          <p:cNvPr id="95" name="Rounded Rectangle 94"/>
          <p:cNvSpPr/>
          <p:nvPr/>
        </p:nvSpPr>
        <p:spPr bwMode="auto">
          <a:xfrm>
            <a:off x="6445250" y="5427663"/>
            <a:ext cx="2114550" cy="538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Analysis</a:t>
            </a:r>
          </a:p>
        </p:txBody>
      </p:sp>
      <p:cxnSp>
        <p:nvCxnSpPr>
          <p:cNvPr id="107" name="Straight Arrow Connector 106"/>
          <p:cNvCxnSpPr>
            <a:stCxn id="48" idx="3"/>
            <a:endCxn id="91" idx="1"/>
          </p:cNvCxnSpPr>
          <p:nvPr/>
        </p:nvCxnSpPr>
        <p:spPr>
          <a:xfrm>
            <a:off x="2792413" y="2762250"/>
            <a:ext cx="3668712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48" idx="3"/>
            <a:endCxn id="94" idx="1"/>
          </p:cNvCxnSpPr>
          <p:nvPr/>
        </p:nvCxnSpPr>
        <p:spPr>
          <a:xfrm>
            <a:off x="2792413" y="2762250"/>
            <a:ext cx="3678237" cy="715963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48" idx="3"/>
          </p:cNvCxnSpPr>
          <p:nvPr/>
        </p:nvCxnSpPr>
        <p:spPr>
          <a:xfrm>
            <a:off x="2792413" y="2762250"/>
            <a:ext cx="3608387" cy="1431925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48" idx="3"/>
            <a:endCxn id="93" idx="1"/>
          </p:cNvCxnSpPr>
          <p:nvPr/>
        </p:nvCxnSpPr>
        <p:spPr>
          <a:xfrm>
            <a:off x="2792413" y="2762250"/>
            <a:ext cx="3652837" cy="2168525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48" idx="3"/>
            <a:endCxn id="95" idx="1"/>
          </p:cNvCxnSpPr>
          <p:nvPr/>
        </p:nvCxnSpPr>
        <p:spPr>
          <a:xfrm>
            <a:off x="2792413" y="2762250"/>
            <a:ext cx="3652837" cy="29352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51" idx="3"/>
            <a:endCxn id="91" idx="1"/>
          </p:cNvCxnSpPr>
          <p:nvPr/>
        </p:nvCxnSpPr>
        <p:spPr>
          <a:xfrm flipV="1">
            <a:off x="2803525" y="2762250"/>
            <a:ext cx="3657600" cy="715963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51" idx="3"/>
            <a:endCxn id="94" idx="1"/>
          </p:cNvCxnSpPr>
          <p:nvPr/>
        </p:nvCxnSpPr>
        <p:spPr>
          <a:xfrm>
            <a:off x="2803525" y="3478213"/>
            <a:ext cx="3667125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51" idx="3"/>
            <a:endCxn id="92" idx="1"/>
          </p:cNvCxnSpPr>
          <p:nvPr/>
        </p:nvCxnSpPr>
        <p:spPr>
          <a:xfrm>
            <a:off x="2803525" y="3478213"/>
            <a:ext cx="3636963" cy="7239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51" idx="3"/>
            <a:endCxn id="93" idx="1"/>
          </p:cNvCxnSpPr>
          <p:nvPr/>
        </p:nvCxnSpPr>
        <p:spPr>
          <a:xfrm>
            <a:off x="2803525" y="3478213"/>
            <a:ext cx="3641725" cy="145256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stCxn id="51" idx="3"/>
            <a:endCxn id="95" idx="1"/>
          </p:cNvCxnSpPr>
          <p:nvPr/>
        </p:nvCxnSpPr>
        <p:spPr>
          <a:xfrm>
            <a:off x="2803525" y="3478213"/>
            <a:ext cx="3641725" cy="2219325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49" idx="3"/>
            <a:endCxn id="91" idx="1"/>
          </p:cNvCxnSpPr>
          <p:nvPr/>
        </p:nvCxnSpPr>
        <p:spPr>
          <a:xfrm flipV="1">
            <a:off x="2771775" y="2762250"/>
            <a:ext cx="3689350" cy="1439863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49" idx="3"/>
            <a:endCxn id="94" idx="1"/>
          </p:cNvCxnSpPr>
          <p:nvPr/>
        </p:nvCxnSpPr>
        <p:spPr>
          <a:xfrm flipV="1">
            <a:off x="2771775" y="3478213"/>
            <a:ext cx="3698875" cy="7239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49" idx="3"/>
            <a:endCxn id="92" idx="1"/>
          </p:cNvCxnSpPr>
          <p:nvPr/>
        </p:nvCxnSpPr>
        <p:spPr>
          <a:xfrm>
            <a:off x="2771775" y="4202113"/>
            <a:ext cx="3668713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49" idx="3"/>
            <a:endCxn id="93" idx="1"/>
          </p:cNvCxnSpPr>
          <p:nvPr/>
        </p:nvCxnSpPr>
        <p:spPr>
          <a:xfrm>
            <a:off x="2771775" y="4202113"/>
            <a:ext cx="3673475" cy="72866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49" idx="3"/>
            <a:endCxn id="95" idx="1"/>
          </p:cNvCxnSpPr>
          <p:nvPr/>
        </p:nvCxnSpPr>
        <p:spPr>
          <a:xfrm>
            <a:off x="2771775" y="4202113"/>
            <a:ext cx="3673475" cy="1495425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>
            <a:stCxn id="50" idx="3"/>
            <a:endCxn id="91" idx="1"/>
          </p:cNvCxnSpPr>
          <p:nvPr/>
        </p:nvCxnSpPr>
        <p:spPr>
          <a:xfrm flipV="1">
            <a:off x="2776538" y="2762250"/>
            <a:ext cx="3684587" cy="2168525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50" idx="3"/>
            <a:endCxn id="94" idx="1"/>
          </p:cNvCxnSpPr>
          <p:nvPr/>
        </p:nvCxnSpPr>
        <p:spPr>
          <a:xfrm flipV="1">
            <a:off x="2776538" y="3478213"/>
            <a:ext cx="3694112" cy="145256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50" idx="3"/>
            <a:endCxn id="92" idx="1"/>
          </p:cNvCxnSpPr>
          <p:nvPr/>
        </p:nvCxnSpPr>
        <p:spPr>
          <a:xfrm flipV="1">
            <a:off x="2776538" y="4202113"/>
            <a:ext cx="3663950" cy="72866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50" idx="3"/>
            <a:endCxn id="93" idx="1"/>
          </p:cNvCxnSpPr>
          <p:nvPr/>
        </p:nvCxnSpPr>
        <p:spPr>
          <a:xfrm>
            <a:off x="2776538" y="4930775"/>
            <a:ext cx="3668712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50" idx="3"/>
            <a:endCxn id="95" idx="1"/>
          </p:cNvCxnSpPr>
          <p:nvPr/>
        </p:nvCxnSpPr>
        <p:spPr>
          <a:xfrm>
            <a:off x="2776538" y="4930775"/>
            <a:ext cx="3668712" cy="766763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52" idx="3"/>
            <a:endCxn id="91" idx="1"/>
          </p:cNvCxnSpPr>
          <p:nvPr/>
        </p:nvCxnSpPr>
        <p:spPr>
          <a:xfrm flipV="1">
            <a:off x="2781300" y="2762250"/>
            <a:ext cx="3679825" cy="29352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52" idx="3"/>
            <a:endCxn id="94" idx="1"/>
          </p:cNvCxnSpPr>
          <p:nvPr/>
        </p:nvCxnSpPr>
        <p:spPr>
          <a:xfrm flipV="1">
            <a:off x="2781300" y="3478213"/>
            <a:ext cx="3689350" cy="2219325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>
            <a:stCxn id="52" idx="3"/>
            <a:endCxn id="92" idx="1"/>
          </p:cNvCxnSpPr>
          <p:nvPr/>
        </p:nvCxnSpPr>
        <p:spPr>
          <a:xfrm flipV="1">
            <a:off x="2781300" y="4202113"/>
            <a:ext cx="3659188" cy="1495425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>
            <a:stCxn id="52" idx="3"/>
            <a:endCxn id="93" idx="1"/>
          </p:cNvCxnSpPr>
          <p:nvPr/>
        </p:nvCxnSpPr>
        <p:spPr>
          <a:xfrm flipV="1">
            <a:off x="2781300" y="4930775"/>
            <a:ext cx="3663950" cy="766763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52" idx="3"/>
            <a:endCxn id="95" idx="1"/>
          </p:cNvCxnSpPr>
          <p:nvPr/>
        </p:nvCxnSpPr>
        <p:spPr>
          <a:xfrm>
            <a:off x="2781300" y="5697538"/>
            <a:ext cx="3663950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7477125" cy="1219200"/>
          </a:xfrm>
        </p:spPr>
        <p:txBody>
          <a:bodyPr/>
          <a:lstStyle/>
          <a:p>
            <a:r>
              <a:rPr lang="en-US" sz="3200" smtClean="0"/>
              <a:t>Microsoft Business Division's Performance Management Solution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381000" y="1905000"/>
            <a:ext cx="2603500" cy="4318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endParaRPr lang="en-US" dirty="0"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7"/>
          <p:cNvSpPr txBox="1">
            <a:spLocks noChangeArrowheads="1"/>
          </p:cNvSpPr>
          <p:nvPr/>
        </p:nvSpPr>
        <p:spPr bwMode="auto">
          <a:xfrm>
            <a:off x="720725" y="2035175"/>
            <a:ext cx="2035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latin typeface="Segoe" pitchFamily="34" charset="0"/>
                <a:ea typeface="+mn-ea"/>
              </a:rPr>
              <a:t>Multiple Sources</a:t>
            </a:r>
          </a:p>
        </p:txBody>
      </p:sp>
      <p:sp>
        <p:nvSpPr>
          <p:cNvPr id="50" name="Rounded Rectangle 49"/>
          <p:cNvSpPr/>
          <p:nvPr/>
        </p:nvSpPr>
        <p:spPr bwMode="auto">
          <a:xfrm>
            <a:off x="682625" y="2493963"/>
            <a:ext cx="2109788" cy="538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Microsoft Sales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661988" y="3932238"/>
            <a:ext cx="2109787" cy="538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Microsoft Spend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666750" y="4660900"/>
            <a:ext cx="2109788" cy="5397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Microsoft Marketing</a:t>
            </a:r>
          </a:p>
        </p:txBody>
      </p:sp>
      <p:sp>
        <p:nvSpPr>
          <p:cNvPr id="53" name="Rounded Rectangle 52"/>
          <p:cNvSpPr/>
          <p:nvPr/>
        </p:nvSpPr>
        <p:spPr bwMode="auto">
          <a:xfrm>
            <a:off x="692150" y="3208338"/>
            <a:ext cx="2111375" cy="538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Microsoft People</a:t>
            </a:r>
          </a:p>
        </p:txBody>
      </p:sp>
      <p:sp>
        <p:nvSpPr>
          <p:cNvPr id="54" name="Rounded Rectangle 53"/>
          <p:cNvSpPr/>
          <p:nvPr/>
        </p:nvSpPr>
        <p:spPr bwMode="auto">
          <a:xfrm>
            <a:off x="666750" y="5427663"/>
            <a:ext cx="2114550" cy="538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Microsoft Product Development</a:t>
            </a:r>
          </a:p>
        </p:txBody>
      </p:sp>
      <p:sp>
        <p:nvSpPr>
          <p:cNvPr id="55" name="Rounded Rectangle 54"/>
          <p:cNvSpPr/>
          <p:nvPr/>
        </p:nvSpPr>
        <p:spPr bwMode="auto">
          <a:xfrm>
            <a:off x="6159500" y="1905000"/>
            <a:ext cx="2603500" cy="4318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endParaRPr lang="en-US" dirty="0"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7"/>
          <p:cNvSpPr txBox="1">
            <a:spLocks noChangeArrowheads="1"/>
          </p:cNvSpPr>
          <p:nvPr/>
        </p:nvSpPr>
        <p:spPr bwMode="auto">
          <a:xfrm>
            <a:off x="6500813" y="2035175"/>
            <a:ext cx="2035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latin typeface="Segoe" pitchFamily="34" charset="0"/>
                <a:ea typeface="+mn-ea"/>
              </a:rPr>
              <a:t>Multiple Uses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6461125" y="2493963"/>
            <a:ext cx="2111375" cy="538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Scorecards</a:t>
            </a:r>
          </a:p>
        </p:txBody>
      </p:sp>
      <p:sp>
        <p:nvSpPr>
          <p:cNvPr id="58" name="Rounded Rectangle 57"/>
          <p:cNvSpPr/>
          <p:nvPr/>
        </p:nvSpPr>
        <p:spPr bwMode="auto">
          <a:xfrm>
            <a:off x="6440488" y="3932238"/>
            <a:ext cx="2109787" cy="538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Reporting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6445250" y="4660900"/>
            <a:ext cx="2111375" cy="5397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Forecasting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6470650" y="3208338"/>
            <a:ext cx="2111375" cy="538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Dashboards</a:t>
            </a:r>
          </a:p>
        </p:txBody>
      </p:sp>
      <p:sp>
        <p:nvSpPr>
          <p:cNvPr id="61" name="Rounded Rectangle 60"/>
          <p:cNvSpPr/>
          <p:nvPr/>
        </p:nvSpPr>
        <p:spPr bwMode="auto">
          <a:xfrm>
            <a:off x="6445250" y="5427663"/>
            <a:ext cx="2114550" cy="538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Analysis</a:t>
            </a:r>
          </a:p>
        </p:txBody>
      </p:sp>
      <p:pic>
        <p:nvPicPr>
          <p:cNvPr id="25617" name="Picture 86" descr="8-00229-blueSpher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109913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2" descr="C:\Program Files\Microsoft Resource DVD Artwork\DVD_ART\Artwork_Imagery\Shapes and Graphics\Arrows - arrow\Straight\wide blue arrow with fad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4675" y="3143250"/>
            <a:ext cx="5429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2" descr="C:\Program Files\Microsoft Resource DVD Artwork\DVD_ART\Artwork_Imagery\Shapes and Graphics\Arrows - arrow\Straight\wide blue arrow with fad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9275" y="3143250"/>
            <a:ext cx="5429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31"/>
          <p:cNvSpPr txBox="1">
            <a:spLocks noChangeArrowheads="1"/>
          </p:cNvSpPr>
          <p:nvPr/>
        </p:nvSpPr>
        <p:spPr bwMode="auto">
          <a:xfrm>
            <a:off x="3149600" y="1609725"/>
            <a:ext cx="28448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97" tIns="38098" rIns="76197" bIns="38098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+mn-ea"/>
              </a:rPr>
              <a:t>Enabling a common planning, monitoring and analysis framework  across a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+mn-ea"/>
              </a:rPr>
              <a:t>matrixed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+mn-ea"/>
              </a:rPr>
              <a:t> organization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381000" y="2035816"/>
            <a:ext cx="2629328" cy="4198732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257336" y="2035815"/>
            <a:ext cx="2629328" cy="4186857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133672" y="2035816"/>
            <a:ext cx="2749071" cy="4186857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81000" y="230188"/>
            <a:ext cx="5419725" cy="9971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6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Microsoft Business Division’s Solution</a:t>
            </a:r>
          </a:p>
        </p:txBody>
      </p:sp>
      <p:sp>
        <p:nvSpPr>
          <p:cNvPr id="26" name="Round Same Side Corner Rectangle 25"/>
          <p:cNvSpPr/>
          <p:nvPr/>
        </p:nvSpPr>
        <p:spPr bwMode="auto">
          <a:xfrm>
            <a:off x="381000" y="1485900"/>
            <a:ext cx="2640013" cy="576263"/>
          </a:xfrm>
          <a:prstGeom prst="round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 Same Side Corner Rectangle 26"/>
          <p:cNvSpPr/>
          <p:nvPr/>
        </p:nvSpPr>
        <p:spPr bwMode="auto">
          <a:xfrm>
            <a:off x="3251200" y="1490663"/>
            <a:ext cx="2641600" cy="576262"/>
          </a:xfrm>
          <a:prstGeom prst="round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ound Same Side Corner Rectangle 27"/>
          <p:cNvSpPr/>
          <p:nvPr/>
        </p:nvSpPr>
        <p:spPr bwMode="auto">
          <a:xfrm>
            <a:off x="6122988" y="1485900"/>
            <a:ext cx="2747962" cy="576263"/>
          </a:xfrm>
          <a:prstGeom prst="round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39" name="Picture 2" descr="C:\Program Files\Microsoft Resource DVD Artwork\DVD_ART\Artwork_Imagery\Shapes and Graphics\Arrows - arrow\Straight\wide blue arrow with fa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0850" y="1544638"/>
            <a:ext cx="4000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2" descr="C:\Program Files\Microsoft Resource DVD Artwork\DVD_ART\Artwork_Imagery\Shapes and Graphics\Arrows - arrow\Straight\wide blue arrow with fa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544638"/>
            <a:ext cx="4000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Content Placeholder 2"/>
          <p:cNvSpPr txBox="1">
            <a:spLocks/>
          </p:cNvSpPr>
          <p:nvPr/>
        </p:nvSpPr>
        <p:spPr>
          <a:xfrm>
            <a:off x="381000" y="1609725"/>
            <a:ext cx="2619375" cy="368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ctr">
              <a:defRPr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Challenge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3252788" y="1609725"/>
            <a:ext cx="2617787" cy="368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ctr">
              <a:defRPr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Solution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6143625" y="1609725"/>
            <a:ext cx="2619375" cy="368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ctr">
              <a:defRPr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Results/Benefits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6644" name="TextBox 33"/>
          <p:cNvSpPr txBox="1">
            <a:spLocks noChangeArrowheads="1"/>
          </p:cNvSpPr>
          <p:nvPr/>
        </p:nvSpPr>
        <p:spPr bwMode="auto">
          <a:xfrm>
            <a:off x="415925" y="2189163"/>
            <a:ext cx="260985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800">
                <a:solidFill>
                  <a:schemeClr val="bg1"/>
                </a:solidFill>
              </a:rPr>
              <a:t>Disconnected scorecard, reporting, and analysis</a:t>
            </a:r>
          </a:p>
          <a:p>
            <a:pPr marL="231775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800">
                <a:solidFill>
                  <a:schemeClr val="bg1"/>
                </a:solidFill>
              </a:rPr>
              <a:t>Inconsistent processes and taxonomy </a:t>
            </a:r>
          </a:p>
          <a:p>
            <a:pPr marL="231775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800">
                <a:solidFill>
                  <a:schemeClr val="bg1"/>
                </a:solidFill>
              </a:rPr>
              <a:t>Manual and inefficient data gathering</a:t>
            </a:r>
          </a:p>
        </p:txBody>
      </p:sp>
      <p:sp>
        <p:nvSpPr>
          <p:cNvPr id="26645" name="TextBox 34"/>
          <p:cNvSpPr txBox="1">
            <a:spLocks noChangeArrowheads="1"/>
          </p:cNvSpPr>
          <p:nvPr/>
        </p:nvSpPr>
        <p:spPr bwMode="auto">
          <a:xfrm>
            <a:off x="3267075" y="2152650"/>
            <a:ext cx="260985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800">
                <a:solidFill>
                  <a:schemeClr val="bg1"/>
                </a:solidFill>
              </a:rPr>
              <a:t>PerformancePoint -scorecards and drill down</a:t>
            </a:r>
          </a:p>
          <a:p>
            <a:pPr marL="231775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800">
                <a:solidFill>
                  <a:schemeClr val="bg1"/>
                </a:solidFill>
              </a:rPr>
              <a:t>PerformancePoint - workflow </a:t>
            </a:r>
          </a:p>
          <a:p>
            <a:pPr marL="231775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800">
                <a:solidFill>
                  <a:schemeClr val="bg1"/>
                </a:solidFill>
              </a:rPr>
              <a:t>SharePoint – web presentation</a:t>
            </a:r>
          </a:p>
          <a:p>
            <a:pPr marL="231775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800">
                <a:solidFill>
                  <a:schemeClr val="bg1"/>
                </a:solidFill>
              </a:rPr>
              <a:t>Excel Services -“thin” spreadsheets</a:t>
            </a:r>
          </a:p>
          <a:p>
            <a:pPr marL="231775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800">
                <a:solidFill>
                  <a:schemeClr val="bg1"/>
                </a:solidFill>
              </a:rPr>
              <a:t>SQL Server 2005 -sound data</a:t>
            </a:r>
          </a:p>
        </p:txBody>
      </p:sp>
      <p:sp>
        <p:nvSpPr>
          <p:cNvPr id="26646" name="TextBox 35"/>
          <p:cNvSpPr txBox="1">
            <a:spLocks noChangeArrowheads="1"/>
          </p:cNvSpPr>
          <p:nvPr/>
        </p:nvSpPr>
        <p:spPr bwMode="auto">
          <a:xfrm>
            <a:off x="6110288" y="2117725"/>
            <a:ext cx="2747962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800">
                <a:solidFill>
                  <a:schemeClr val="bg1"/>
                </a:solidFill>
              </a:rPr>
              <a:t>Consolidated and Simplified</a:t>
            </a:r>
          </a:p>
          <a:p>
            <a:pPr marL="688975" lvl="1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400">
                <a:solidFill>
                  <a:schemeClr val="bg1"/>
                </a:solidFill>
              </a:rPr>
              <a:t>5 processes </a:t>
            </a:r>
            <a:r>
              <a:rPr lang="en-US" sz="1400">
                <a:solidFill>
                  <a:schemeClr val="bg1"/>
                </a:solidFill>
                <a:sym typeface="Wingdings" pitchFamily="2" charset="2"/>
              </a:rPr>
              <a:t>1</a:t>
            </a:r>
          </a:p>
          <a:p>
            <a:pPr marL="688975" lvl="1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400">
                <a:solidFill>
                  <a:schemeClr val="bg1"/>
                </a:solidFill>
                <a:sym typeface="Wingdings" pitchFamily="2" charset="2"/>
              </a:rPr>
              <a:t>Dozens of data sources  1</a:t>
            </a:r>
          </a:p>
          <a:p>
            <a:pPr marL="688975" lvl="1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400">
                <a:solidFill>
                  <a:schemeClr val="bg1"/>
                </a:solidFill>
                <a:sym typeface="Wingdings" pitchFamily="2" charset="2"/>
              </a:rPr>
              <a:t>15 reports 1</a:t>
            </a:r>
            <a:endParaRPr lang="en-US" sz="1400">
              <a:solidFill>
                <a:schemeClr val="bg1"/>
              </a:solidFill>
            </a:endParaRPr>
          </a:p>
          <a:p>
            <a:pPr marL="231775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800">
                <a:solidFill>
                  <a:schemeClr val="bg1"/>
                </a:solidFill>
              </a:rPr>
              <a:t>Consistent and Accurate</a:t>
            </a:r>
          </a:p>
          <a:p>
            <a:pPr marL="688975" lvl="1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400">
                <a:solidFill>
                  <a:schemeClr val="bg1"/>
                </a:solidFill>
              </a:rPr>
              <a:t>One set of data rules</a:t>
            </a:r>
          </a:p>
          <a:p>
            <a:pPr marL="688975" lvl="1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400">
                <a:solidFill>
                  <a:schemeClr val="bg1"/>
                </a:solidFill>
              </a:rPr>
              <a:t>One data transformation</a:t>
            </a:r>
          </a:p>
          <a:p>
            <a:pPr marL="231775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800">
                <a:solidFill>
                  <a:schemeClr val="bg1"/>
                </a:solidFill>
              </a:rPr>
              <a:t>Customized</a:t>
            </a:r>
          </a:p>
          <a:p>
            <a:pPr marL="688975" lvl="1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400">
                <a:solidFill>
                  <a:schemeClr val="bg1"/>
                </a:solidFill>
              </a:rPr>
              <a:t>Business user administration</a:t>
            </a:r>
          </a:p>
          <a:p>
            <a:pPr marL="688975" lvl="1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400">
                <a:solidFill>
                  <a:schemeClr val="bg1"/>
                </a:solidFill>
              </a:rPr>
              <a:t>Saves weeks/months</a:t>
            </a:r>
          </a:p>
        </p:txBody>
      </p:sp>
      <p:pic>
        <p:nvPicPr>
          <p:cNvPr id="37" name="Picture 1" descr="C:\Program Files\Microsoft Resource DVD Artwork\DVD_ART\BoxShots_Logos\Office PerformancePoint 2007\Office PerformancePoint 2007 v logo 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invGray">
          <a:xfrm>
            <a:off x="5948363" y="620713"/>
            <a:ext cx="30813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ntent Placeholder 2"/>
          <p:cNvSpPr txBox="1">
            <a:spLocks/>
          </p:cNvSpPr>
          <p:nvPr/>
        </p:nvSpPr>
        <p:spPr>
          <a:xfrm>
            <a:off x="5616575" y="1941513"/>
            <a:ext cx="3527425" cy="3784600"/>
          </a:xfrm>
          <a:prstGeom prst="rect">
            <a:avLst/>
          </a:prstGeom>
        </p:spPr>
        <p:txBody>
          <a:bodyPr/>
          <a:lstStyle/>
          <a:p>
            <a:pPr marL="396875" indent="-396875" defTabSz="914363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</a:rPr>
              <a:t>Multi-dimensional matrix</a:t>
            </a:r>
          </a:p>
          <a:p>
            <a:pPr marL="396875" indent="-396875" defTabSz="914363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</a:rPr>
              <a:t>Top down target, bottom up budget</a:t>
            </a:r>
          </a:p>
          <a:p>
            <a:pPr marL="396875" indent="-396875" defTabSz="914363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</a:rPr>
              <a:t>Disconnected processes and tools</a:t>
            </a:r>
          </a:p>
          <a:p>
            <a:pPr marL="396875" indent="-396875" defTabSz="914363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</a:rPr>
              <a:t>Inconsistent data definitions</a:t>
            </a:r>
          </a:p>
          <a:p>
            <a:pPr marL="396875" indent="-396875" defTabSz="914363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</a:rPr>
              <a:t>Overlapping accountability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57200" y="2225675"/>
            <a:ext cx="4117975" cy="3368675"/>
            <a:chOff x="457200" y="2224886"/>
            <a:chExt cx="4117601" cy="3369717"/>
          </a:xfrm>
        </p:grpSpPr>
        <p:pic>
          <p:nvPicPr>
            <p:cNvPr id="27675" name="Picture 18" descr="8-00229-Cube-1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2224886"/>
              <a:ext cx="3901142" cy="3369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750861" y="3269784"/>
              <a:ext cx="2004830" cy="2540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BMO </a:t>
              </a:r>
              <a:r>
                <a:rPr lang="en-US" sz="9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(Business &amp; </a:t>
              </a:r>
              <a:r>
                <a:rPr lang="en-US" sz="900" dirty="0" err="1">
                  <a:solidFill>
                    <a:schemeClr val="bg1"/>
                  </a:solidFill>
                  <a:latin typeface="Segoe" pitchFamily="34" charset="0"/>
                  <a:ea typeface="+mn-ea"/>
                </a:rPr>
                <a:t>Mktng</a:t>
              </a:r>
              <a:r>
                <a:rPr lang="en-US" sz="9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. Org.)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0861" y="3850989"/>
              <a:ext cx="2004830" cy="2524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SMSG </a:t>
              </a:r>
              <a:r>
                <a:rPr lang="en-US" sz="9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(Sales, </a:t>
              </a:r>
              <a:r>
                <a:rPr lang="en-US" sz="900" dirty="0" err="1">
                  <a:solidFill>
                    <a:schemeClr val="bg1"/>
                  </a:solidFill>
                  <a:latin typeface="Segoe" pitchFamily="34" charset="0"/>
                  <a:ea typeface="+mn-ea"/>
                </a:rPr>
                <a:t>Mktng</a:t>
              </a:r>
              <a:r>
                <a:rPr lang="en-US" sz="9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 &amp; </a:t>
              </a:r>
              <a:r>
                <a:rPr lang="en-US" sz="900" dirty="0" err="1">
                  <a:solidFill>
                    <a:schemeClr val="bg1"/>
                  </a:solidFill>
                  <a:latin typeface="Segoe" pitchFamily="34" charset="0"/>
                  <a:ea typeface="+mn-ea"/>
                </a:rPr>
                <a:t>Servcs</a:t>
              </a:r>
              <a:r>
                <a:rPr lang="en-US" sz="9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. </a:t>
              </a:r>
              <a:r>
                <a:rPr lang="en-US" sz="900" dirty="0" err="1">
                  <a:solidFill>
                    <a:schemeClr val="bg1"/>
                  </a:solidFill>
                  <a:latin typeface="Segoe" pitchFamily="34" charset="0"/>
                  <a:ea typeface="+mn-ea"/>
                </a:rPr>
                <a:t>Grp</a:t>
              </a:r>
              <a:r>
                <a:rPr lang="en-US" sz="9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.)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0861" y="4417902"/>
              <a:ext cx="2004830" cy="2540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Worldwide Licensing &amp; Pricing</a:t>
              </a:r>
              <a:endParaRPr lang="en-US" sz="900" dirty="0">
                <a:solidFill>
                  <a:schemeClr val="bg1"/>
                </a:solidFill>
                <a:latin typeface="Segoe" pitchFamily="34" charset="0"/>
                <a:ea typeface="+mn-e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15960" y="4978462"/>
              <a:ext cx="874633" cy="2540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Operations</a:t>
              </a:r>
              <a:endParaRPr lang="en-US" sz="900" dirty="0">
                <a:solidFill>
                  <a:schemeClr val="bg1"/>
                </a:solidFill>
                <a:latin typeface="Segoe" pitchFamily="34" charset="0"/>
                <a:ea typeface="+mn-e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9754870">
              <a:off x="1136588" y="2466261"/>
              <a:ext cx="1985783" cy="2159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8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Small, MM </a:t>
              </a:r>
              <a:r>
                <a:rPr lang="en-US" sz="800" dirty="0" err="1">
                  <a:solidFill>
                    <a:schemeClr val="bg1"/>
                  </a:solidFill>
                  <a:latin typeface="Segoe" pitchFamily="34" charset="0"/>
                  <a:ea typeface="+mn-ea"/>
                </a:rPr>
                <a:t>Solns</a:t>
              </a:r>
              <a:r>
                <a:rPr lang="en-US" sz="8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. &amp; Partners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19754870">
              <a:off x="722289" y="2509137"/>
              <a:ext cx="1771489" cy="2143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8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Enterprise &amp; Partner Group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9754870">
              <a:off x="2006459" y="2571068"/>
              <a:ext cx="874634" cy="2143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8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Public Sector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9754870">
              <a:off x="2176307" y="2474201"/>
              <a:ext cx="1787363" cy="2159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8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Dev. &amp; Plat. Evangelism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9754870">
              <a:off x="2608068" y="2437677"/>
              <a:ext cx="1966733" cy="2143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8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Orig. Equip. Mfg. (OEM)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2884946" y="4059861"/>
              <a:ext cx="570089" cy="2539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FFFFFF"/>
                  </a:solidFill>
                  <a:latin typeface="Segoe" pitchFamily="34" charset="0"/>
                  <a:ea typeface="+mn-ea"/>
                </a:rPr>
                <a:t>APAC</a:t>
              </a:r>
              <a:endParaRPr lang="en-US" sz="900" dirty="0">
                <a:solidFill>
                  <a:srgbClr val="FFFFFF"/>
                </a:solidFill>
                <a:latin typeface="Segoe" pitchFamily="34" charset="0"/>
                <a:ea typeface="+mn-e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3296866" y="3836748"/>
              <a:ext cx="571677" cy="2539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FFFFFF"/>
                  </a:solidFill>
                  <a:latin typeface="Segoe" pitchFamily="34" charset="0"/>
                  <a:ea typeface="+mn-ea"/>
                </a:rPr>
                <a:t>EMEA</a:t>
              </a:r>
              <a:endParaRPr lang="en-US" sz="900" dirty="0">
                <a:solidFill>
                  <a:srgbClr val="FFFFFF"/>
                </a:solidFill>
                <a:latin typeface="Segoe" pitchFamily="34" charset="0"/>
                <a:ea typeface="+mn-ea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3612709" y="3657306"/>
              <a:ext cx="771764" cy="2539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FFFFFF"/>
                  </a:solidFill>
                  <a:latin typeface="Segoe" pitchFamily="34" charset="0"/>
                  <a:ea typeface="+mn-ea"/>
                </a:rPr>
                <a:t>Americas</a:t>
              </a:r>
              <a:endParaRPr lang="en-US" sz="900" dirty="0">
                <a:solidFill>
                  <a:srgbClr val="FFFFFF"/>
                </a:solidFill>
                <a:latin typeface="Segoe" pitchFamily="34" charset="0"/>
                <a:ea typeface="+mn-ea"/>
              </a:endParaRPr>
            </a:p>
          </p:txBody>
        </p:sp>
      </p:grpSp>
      <p:sp>
        <p:nvSpPr>
          <p:cNvPr id="27652" name="Title 7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63637"/>
          </a:xfrm>
        </p:spPr>
        <p:txBody>
          <a:bodyPr/>
          <a:lstStyle/>
          <a:p>
            <a:r>
              <a:rPr lang="en-US" sz="3200" smtClean="0"/>
              <a:t>Performance Management </a:t>
            </a:r>
            <a:br>
              <a:rPr lang="en-US" sz="3200" smtClean="0"/>
            </a:br>
            <a:r>
              <a:rPr lang="en-US" sz="2800" i="1" smtClean="0">
                <a:solidFill>
                  <a:schemeClr val="bg1"/>
                </a:solidFill>
              </a:rPr>
              <a:t>Challenges At Microsoft Worldwide</a:t>
            </a:r>
            <a:endParaRPr lang="en-US" sz="3200" i="1" smtClean="0">
              <a:solidFill>
                <a:schemeClr val="bg1"/>
              </a:solidFill>
            </a:endParaRPr>
          </a:p>
        </p:txBody>
      </p:sp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57150" y="1508125"/>
            <a:ext cx="5626100" cy="4699000"/>
            <a:chOff x="-114298" y="1508760"/>
            <a:chExt cx="5625920" cy="4697626"/>
          </a:xfrm>
        </p:grpSpPr>
        <p:pic>
          <p:nvPicPr>
            <p:cNvPr id="27654" name="Picture 32" descr="8-00229-Cube-2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018" y="1508760"/>
              <a:ext cx="5183525" cy="4690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33" descr="8-00229-Cube-3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85950" y="3074614"/>
              <a:ext cx="3625672" cy="3131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1093751" y="4003580"/>
              <a:ext cx="2414510" cy="2761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BMO </a:t>
              </a:r>
              <a:r>
                <a:rPr lang="en-US" sz="105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(Business &amp; </a:t>
              </a:r>
              <a:r>
                <a:rPr lang="en-US" sz="1050" dirty="0" err="1">
                  <a:solidFill>
                    <a:schemeClr val="bg1"/>
                  </a:solidFill>
                  <a:latin typeface="Segoe" pitchFamily="34" charset="0"/>
                  <a:ea typeface="+mn-ea"/>
                </a:rPr>
                <a:t>Mktng</a:t>
              </a:r>
              <a:r>
                <a:rPr lang="en-US" sz="105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. Org.)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23894" y="4551108"/>
              <a:ext cx="2754225" cy="2777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SMSG </a:t>
              </a:r>
              <a:r>
                <a:rPr lang="en-US" sz="105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(Sales, </a:t>
              </a:r>
              <a:r>
                <a:rPr lang="en-US" sz="1050" dirty="0" err="1">
                  <a:solidFill>
                    <a:schemeClr val="bg1"/>
                  </a:solidFill>
                  <a:latin typeface="Segoe" pitchFamily="34" charset="0"/>
                  <a:ea typeface="+mn-ea"/>
                </a:rPr>
                <a:t>Mktng</a:t>
              </a:r>
              <a:r>
                <a:rPr lang="en-US" sz="105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 &amp; </a:t>
              </a:r>
              <a:r>
                <a:rPr lang="en-US" sz="1050" dirty="0" err="1">
                  <a:solidFill>
                    <a:schemeClr val="bg1"/>
                  </a:solidFill>
                  <a:latin typeface="Segoe" pitchFamily="34" charset="0"/>
                  <a:ea typeface="+mn-ea"/>
                </a:rPr>
                <a:t>Servcs</a:t>
              </a:r>
              <a:r>
                <a:rPr lang="en-US" sz="105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. </a:t>
              </a:r>
              <a:r>
                <a:rPr lang="en-US" sz="1050" dirty="0" err="1">
                  <a:solidFill>
                    <a:schemeClr val="bg1"/>
                  </a:solidFill>
                  <a:latin typeface="Segoe" pitchFamily="34" charset="0"/>
                  <a:ea typeface="+mn-ea"/>
                </a:rPr>
                <a:t>Grp</a:t>
              </a:r>
              <a:r>
                <a:rPr lang="en-US" sz="105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.)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23894" y="5076417"/>
              <a:ext cx="2754225" cy="2777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Worldwide Licensing &amp; Pricing</a:t>
              </a:r>
              <a:endParaRPr lang="en-US" sz="1050" dirty="0">
                <a:solidFill>
                  <a:schemeClr val="bg1"/>
                </a:solidFill>
                <a:latin typeface="Segoe" pitchFamily="34" charset="0"/>
                <a:ea typeface="+mn-ea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00157" y="5623944"/>
              <a:ext cx="1201699" cy="2777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Operations</a:t>
              </a:r>
              <a:endParaRPr lang="en-US" sz="1050" dirty="0">
                <a:solidFill>
                  <a:schemeClr val="bg1"/>
                </a:solidFill>
                <a:latin typeface="Segoe" pitchFamily="34" charset="0"/>
                <a:ea typeface="+mn-ea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9719393">
              <a:off x="1544587" y="1740467"/>
              <a:ext cx="1320758" cy="3856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Small, MM </a:t>
              </a:r>
            </a:p>
            <a:p>
              <a:pPr algn="ctr">
                <a:defRPr/>
              </a:pPr>
              <a:r>
                <a:rPr lang="en-US" sz="1000" dirty="0" err="1">
                  <a:solidFill>
                    <a:schemeClr val="bg1"/>
                  </a:solidFill>
                  <a:latin typeface="Segoe" pitchFamily="34" charset="0"/>
                  <a:ea typeface="+mn-ea"/>
                </a:rPr>
                <a:t>Solns</a:t>
              </a:r>
              <a:r>
                <a:rPr lang="en-US" sz="10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. &amp; Partners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19719393">
              <a:off x="833410" y="1759512"/>
              <a:ext cx="1201699" cy="3856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Enterprise &amp; Partner Group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19719393">
              <a:off x="2346248" y="1859495"/>
              <a:ext cx="993743" cy="2380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Public Sector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19719393">
              <a:off x="3124098" y="1788078"/>
              <a:ext cx="842936" cy="3856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Dev. &amp; Plat. Evangelism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19719393">
              <a:off x="3873374" y="1788078"/>
              <a:ext cx="842936" cy="3856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Orig. Equip.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Mfg. (OEM)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3689408" y="3892445"/>
              <a:ext cx="1356915" cy="3254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FFFFFF"/>
                  </a:solidFill>
                  <a:latin typeface="Segoe" pitchFamily="34" charset="0"/>
                  <a:ea typeface="+mn-ea"/>
                </a:rPr>
                <a:t>APAC</a:t>
              </a:r>
              <a:endParaRPr lang="en-US" sz="1200" dirty="0">
                <a:solidFill>
                  <a:srgbClr val="FFFFFF"/>
                </a:solidFill>
                <a:latin typeface="Segoe" pitchFamily="34" charset="0"/>
                <a:ea typeface="+mn-e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4100556" y="3621063"/>
              <a:ext cx="1356916" cy="3254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FFFFFF"/>
                  </a:solidFill>
                  <a:latin typeface="Segoe" pitchFamily="34" charset="0"/>
                  <a:ea typeface="+mn-ea"/>
                </a:rPr>
                <a:t>EMEA</a:t>
              </a:r>
              <a:endParaRPr lang="en-US" sz="1200" dirty="0">
                <a:solidFill>
                  <a:srgbClr val="FFFFFF"/>
                </a:solidFill>
                <a:latin typeface="Segoe" pitchFamily="34" charset="0"/>
                <a:ea typeface="+mn-ea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16200000">
              <a:off x="4470429" y="3406812"/>
              <a:ext cx="1329936" cy="3270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FFFFFF"/>
                  </a:solidFill>
                  <a:latin typeface="Segoe" pitchFamily="34" charset="0"/>
                  <a:ea typeface="+mn-ea"/>
                </a:rPr>
                <a:t>Americas</a:t>
              </a:r>
              <a:endParaRPr lang="en-US" sz="1200" dirty="0">
                <a:solidFill>
                  <a:srgbClr val="FFFFFF"/>
                </a:solidFill>
                <a:latin typeface="Segoe" pitchFamily="34" charset="0"/>
                <a:ea typeface="+mn-ea"/>
              </a:endParaRPr>
            </a:p>
          </p:txBody>
        </p:sp>
        <p:sp>
          <p:nvSpPr>
            <p:cNvPr id="47" name="Left Brace 46"/>
            <p:cNvSpPr/>
            <p:nvPr/>
          </p:nvSpPr>
          <p:spPr>
            <a:xfrm>
              <a:off x="293677" y="4411449"/>
              <a:ext cx="146045" cy="159814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Left Brace 47"/>
            <p:cNvSpPr/>
            <p:nvPr/>
          </p:nvSpPr>
          <p:spPr>
            <a:xfrm>
              <a:off x="293677" y="2316562"/>
              <a:ext cx="146045" cy="209647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 rot="16200000">
              <a:off x="-479249" y="3243359"/>
              <a:ext cx="1247410" cy="2444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srgbClr val="FFFFFF"/>
                  </a:solidFill>
                  <a:latin typeface="Segoe" pitchFamily="34" charset="0"/>
                  <a:ea typeface="+mn-ea"/>
                </a:rPr>
                <a:t>Global Initiatives</a:t>
              </a:r>
              <a:endParaRPr lang="en-US" sz="900" dirty="0">
                <a:solidFill>
                  <a:srgbClr val="FFFFFF"/>
                </a:solidFill>
                <a:latin typeface="Segoe" pitchFamily="34" charset="0"/>
                <a:ea typeface="+mn-ea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16200000">
              <a:off x="-715730" y="5001771"/>
              <a:ext cx="1618777" cy="4159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dirty="0">
                  <a:solidFill>
                    <a:srgbClr val="FFFFFF"/>
                  </a:solidFill>
                  <a:latin typeface="Segoe" pitchFamily="34" charset="0"/>
                  <a:ea typeface="+mn-ea"/>
                </a:rPr>
                <a:t>Supporting Cross</a:t>
              </a:r>
              <a:br>
                <a:rPr lang="en-US" sz="1050" dirty="0">
                  <a:solidFill>
                    <a:srgbClr val="FFFFFF"/>
                  </a:solidFill>
                  <a:latin typeface="Segoe" pitchFamily="34" charset="0"/>
                  <a:ea typeface="+mn-ea"/>
                </a:rPr>
              </a:br>
              <a:r>
                <a:rPr lang="en-US" sz="1050" dirty="0">
                  <a:solidFill>
                    <a:srgbClr val="FFFFFF"/>
                  </a:solidFill>
                  <a:latin typeface="Segoe" pitchFamily="34" charset="0"/>
                  <a:ea typeface="+mn-ea"/>
                </a:rPr>
                <a:t>Functional Groups</a:t>
              </a:r>
              <a:endParaRPr lang="en-US" sz="900" dirty="0">
                <a:solidFill>
                  <a:srgbClr val="FFFFFF"/>
                </a:solidFill>
                <a:latin typeface="Segoe" pitchFamily="34" charset="0"/>
                <a:ea typeface="+mn-ea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65121" y="2462569"/>
              <a:ext cx="3671770" cy="2777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Commercial Software Initiatives (CSI)</a:t>
              </a:r>
              <a:endParaRPr lang="en-US" sz="1050" dirty="0">
                <a:solidFill>
                  <a:schemeClr val="bg1"/>
                </a:solidFill>
                <a:latin typeface="Segoe" pitchFamily="34" charset="0"/>
                <a:ea typeface="+mn-ea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474739" y="3508425"/>
              <a:ext cx="1652534" cy="2761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Citizenship</a:t>
              </a:r>
              <a:endParaRPr lang="en-US" sz="1050" dirty="0">
                <a:solidFill>
                  <a:schemeClr val="bg1"/>
                </a:solidFill>
                <a:latin typeface="Segoe" pitchFamily="34" charset="0"/>
                <a:ea typeface="+mn-ea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1157" y="2981529"/>
              <a:ext cx="3579698" cy="2777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  <a:latin typeface="Segoe" pitchFamily="34" charset="0"/>
                  <a:ea typeface="+mn-ea"/>
                </a:rPr>
                <a:t>Customer &amp; Partner Experience (CPE)</a:t>
              </a:r>
              <a:endParaRPr lang="en-US" sz="1050" dirty="0">
                <a:solidFill>
                  <a:schemeClr val="bg1"/>
                </a:solidFill>
                <a:latin typeface="Segoe" pitchFamily="34" charset="0"/>
                <a:ea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7086E-6 L 0.14601 0.089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381000" y="2130815"/>
            <a:ext cx="2629328" cy="4079979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257336" y="2130816"/>
            <a:ext cx="2629328" cy="4091854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133672" y="2130815"/>
            <a:ext cx="2796572" cy="4091855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1000" y="230188"/>
            <a:ext cx="8382000" cy="9971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6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Microsoft’s Planning and</a:t>
            </a:r>
            <a:br>
              <a:rPr lang="en-US" sz="3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</a:br>
            <a:r>
              <a:rPr lang="en-US" sz="36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Forecasting Solution</a:t>
            </a:r>
          </a:p>
        </p:txBody>
      </p:sp>
      <p:sp>
        <p:nvSpPr>
          <p:cNvPr id="40" name="Round Same Side Corner Rectangle 39"/>
          <p:cNvSpPr/>
          <p:nvPr/>
        </p:nvSpPr>
        <p:spPr bwMode="auto">
          <a:xfrm>
            <a:off x="381000" y="1581150"/>
            <a:ext cx="2640013" cy="574675"/>
          </a:xfrm>
          <a:prstGeom prst="round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ound Same Side Corner Rectangle 40"/>
          <p:cNvSpPr/>
          <p:nvPr/>
        </p:nvSpPr>
        <p:spPr bwMode="auto">
          <a:xfrm>
            <a:off x="3251200" y="1585913"/>
            <a:ext cx="2641600" cy="574675"/>
          </a:xfrm>
          <a:prstGeom prst="round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ound Same Side Corner Rectangle 41"/>
          <p:cNvSpPr/>
          <p:nvPr/>
        </p:nvSpPr>
        <p:spPr bwMode="auto">
          <a:xfrm>
            <a:off x="6122988" y="1581150"/>
            <a:ext cx="2795587" cy="574675"/>
          </a:xfrm>
          <a:prstGeom prst="round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87" name="Picture 2" descr="C:\Program Files\Microsoft Resource DVD Artwork\DVD_ART\Artwork_Imagery\Shapes and Graphics\Arrows - arrow\Straight\wide blue arrow with fa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0850" y="1603375"/>
            <a:ext cx="4000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2" descr="C:\Program Files\Microsoft Resource DVD Artwork\DVD_ART\Artwork_Imagery\Shapes and Graphics\Arrows - arrow\Straight\wide blue arrow with fa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603375"/>
            <a:ext cx="4000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Content Placeholder 2"/>
          <p:cNvSpPr txBox="1">
            <a:spLocks/>
          </p:cNvSpPr>
          <p:nvPr/>
        </p:nvSpPr>
        <p:spPr>
          <a:xfrm>
            <a:off x="381000" y="1704975"/>
            <a:ext cx="2619375" cy="40005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Challenge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3252788" y="1704975"/>
            <a:ext cx="2617787" cy="40005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Solution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6143625" y="1704975"/>
            <a:ext cx="2619375" cy="40005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Results/Benefits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692" name="TextBox 47"/>
          <p:cNvSpPr txBox="1">
            <a:spLocks noChangeArrowheads="1"/>
          </p:cNvSpPr>
          <p:nvPr/>
        </p:nvSpPr>
        <p:spPr bwMode="auto">
          <a:xfrm>
            <a:off x="381000" y="2366963"/>
            <a:ext cx="26082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800">
                <a:solidFill>
                  <a:schemeClr val="bg1"/>
                </a:solidFill>
              </a:rPr>
              <a:t>Multiple legacy tools</a:t>
            </a:r>
          </a:p>
          <a:p>
            <a:pPr marL="231775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800">
                <a:solidFill>
                  <a:schemeClr val="bg1"/>
                </a:solidFill>
              </a:rPr>
              <a:t>Offline modeling</a:t>
            </a:r>
          </a:p>
          <a:p>
            <a:pPr marL="231775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800">
                <a:solidFill>
                  <a:schemeClr val="bg1"/>
                </a:solidFill>
              </a:rPr>
              <a:t>Manual reporting and data transformation</a:t>
            </a:r>
          </a:p>
          <a:p>
            <a:pPr marL="231775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800">
                <a:solidFill>
                  <a:schemeClr val="bg1"/>
                </a:solidFill>
              </a:rPr>
              <a:t>Inefficient consolidation</a:t>
            </a:r>
          </a:p>
        </p:txBody>
      </p:sp>
      <p:sp>
        <p:nvSpPr>
          <p:cNvPr id="28693" name="TextBox 48"/>
          <p:cNvSpPr txBox="1">
            <a:spLocks noChangeArrowheads="1"/>
          </p:cNvSpPr>
          <p:nvPr/>
        </p:nvSpPr>
        <p:spPr bwMode="auto">
          <a:xfrm>
            <a:off x="3267075" y="2343150"/>
            <a:ext cx="260985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800">
                <a:solidFill>
                  <a:schemeClr val="bg1"/>
                </a:solidFill>
              </a:rPr>
              <a:t>PerformancePoint -  planning and forecasting</a:t>
            </a:r>
          </a:p>
          <a:p>
            <a:pPr marL="231775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800">
                <a:solidFill>
                  <a:schemeClr val="bg1"/>
                </a:solidFill>
              </a:rPr>
              <a:t>Excel – end user interface</a:t>
            </a:r>
          </a:p>
          <a:p>
            <a:pPr marL="231775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800">
                <a:solidFill>
                  <a:schemeClr val="bg1"/>
                </a:solidFill>
              </a:rPr>
              <a:t>SharePoint – web presentation</a:t>
            </a:r>
          </a:p>
          <a:p>
            <a:pPr marL="231775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800">
                <a:solidFill>
                  <a:schemeClr val="bg1"/>
                </a:solidFill>
              </a:rPr>
              <a:t>SQL Server 2005 – Sound, integrated data</a:t>
            </a:r>
          </a:p>
        </p:txBody>
      </p:sp>
      <p:sp>
        <p:nvSpPr>
          <p:cNvPr id="28694" name="TextBox 49"/>
          <p:cNvSpPr txBox="1">
            <a:spLocks noChangeArrowheads="1"/>
          </p:cNvSpPr>
          <p:nvPr/>
        </p:nvSpPr>
        <p:spPr bwMode="auto">
          <a:xfrm>
            <a:off x="6110288" y="2212975"/>
            <a:ext cx="2795587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800">
                <a:solidFill>
                  <a:schemeClr val="bg1"/>
                </a:solidFill>
              </a:rPr>
              <a:t>Consolidated and Simplified</a:t>
            </a:r>
          </a:p>
          <a:p>
            <a:pPr marL="688975" lvl="1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400">
                <a:solidFill>
                  <a:schemeClr val="bg1"/>
                </a:solidFill>
              </a:rPr>
              <a:t>Integrated planning/forecasting/reporting</a:t>
            </a:r>
          </a:p>
          <a:p>
            <a:pPr marL="688975" lvl="1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400">
                <a:solidFill>
                  <a:schemeClr val="bg1"/>
                </a:solidFill>
              </a:rPr>
              <a:t>Flexible refresh saves days</a:t>
            </a:r>
          </a:p>
          <a:p>
            <a:pPr marL="231775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800">
                <a:solidFill>
                  <a:schemeClr val="bg1"/>
                </a:solidFill>
              </a:rPr>
              <a:t>Consistent and Accurate</a:t>
            </a:r>
          </a:p>
          <a:p>
            <a:pPr marL="688975" lvl="1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400">
                <a:solidFill>
                  <a:schemeClr val="bg1"/>
                </a:solidFill>
              </a:rPr>
              <a:t>One data model</a:t>
            </a:r>
          </a:p>
          <a:p>
            <a:pPr marL="688975" lvl="1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400">
                <a:solidFill>
                  <a:schemeClr val="bg1"/>
                </a:solidFill>
              </a:rPr>
              <a:t>One user experience – saves training</a:t>
            </a:r>
          </a:p>
          <a:p>
            <a:pPr marL="231775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800">
                <a:solidFill>
                  <a:schemeClr val="bg1"/>
                </a:solidFill>
              </a:rPr>
              <a:t>Customized</a:t>
            </a:r>
          </a:p>
          <a:p>
            <a:pPr marL="688975" lvl="1" indent="-231775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Blip>
                <a:blip r:embed="rId4"/>
              </a:buBlip>
            </a:pPr>
            <a:r>
              <a:rPr lang="en-US" sz="1400">
                <a:solidFill>
                  <a:schemeClr val="bg1"/>
                </a:solidFill>
              </a:rPr>
              <a:t>Custom driver based modeling in Excel</a:t>
            </a:r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51" name="Picture 1" descr="C:\Program Files\Microsoft Resource DVD Artwork\DVD_ART\BoxShots_Logos\Office PerformancePoint 2007\Office PerformancePoint 2007 v logo 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invGray">
          <a:xfrm>
            <a:off x="5681663" y="692150"/>
            <a:ext cx="30813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357188"/>
            <a:ext cx="8382000" cy="838200"/>
          </a:xfrm>
        </p:spPr>
        <p:txBody>
          <a:bodyPr/>
          <a:lstStyle/>
          <a:p>
            <a:r>
              <a:rPr lang="en-US" sz="3200" smtClean="0"/>
              <a:t>The Execution Gap…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288"/>
            <a:ext cx="8382000" cy="4284662"/>
          </a:xfrm>
        </p:spPr>
        <p:txBody>
          <a:bodyPr/>
          <a:lstStyle/>
          <a:p>
            <a:r>
              <a:rPr lang="en-US" sz="2800" smtClean="0"/>
              <a:t>95% of a typical workforce does not understand how the organizational goals and objectives relate to their jobs</a:t>
            </a:r>
          </a:p>
          <a:p>
            <a:r>
              <a:rPr lang="en-US" sz="2800" smtClean="0"/>
              <a:t>90% of organizations fail to execute their strategies successfully</a:t>
            </a:r>
          </a:p>
          <a:p>
            <a:r>
              <a:rPr lang="en-US" sz="2800" smtClean="0"/>
              <a:t>86% of teams spend less than one hour per month discussing strategy</a:t>
            </a:r>
          </a:p>
          <a:p>
            <a:r>
              <a:rPr lang="en-US" sz="2800" smtClean="0"/>
              <a:t>60% of organizations do not link their strategies to their plans and budgets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470525" y="6488113"/>
            <a:ext cx="3284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Source:  Palladium Group/BSCOL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its a new day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30325"/>
          </a:xfrm>
        </p:spPr>
        <p:txBody>
          <a:bodyPr/>
          <a:lstStyle/>
          <a:p>
            <a:r>
              <a:rPr lang="en-US" sz="3600" smtClean="0"/>
              <a:t>It's a New Day for </a:t>
            </a:r>
            <a:br>
              <a:rPr lang="en-US" sz="3600" smtClean="0"/>
            </a:br>
            <a:r>
              <a:rPr lang="en-US" sz="3600" smtClean="0"/>
              <a:t>Business Intelligence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2154238"/>
            <a:ext cx="3930650" cy="509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3200" spc="-1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End-to-End BI Solution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3514725"/>
            <a:ext cx="3043238" cy="5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3200" spc="-1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Enterprise Ready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4200" y="4876800"/>
            <a:ext cx="4048125" cy="5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3200" spc="-1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Bringing BI to Everyone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 0.58888 L 3.33333E-6 4.44444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58 0.38659 L 0 -3.00578E-6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18 0.17711 L -2.22222E-6 -4.50867E-6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5"/>
          <p:cNvSpPr txBox="1">
            <a:spLocks/>
          </p:cNvSpPr>
          <p:nvPr/>
        </p:nvSpPr>
        <p:spPr>
          <a:xfrm>
            <a:off x="1371600" y="2508250"/>
            <a:ext cx="6172200" cy="1384994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b="1" i="1" spc="-770" dirty="0">
                <a:ln w="11430"/>
                <a:gradFill>
                  <a:gsLst>
                    <a:gs pos="0">
                      <a:schemeClr val="tx1"/>
                    </a:gs>
                    <a:gs pos="28000">
                      <a:schemeClr val="accent2">
                        <a:lumMod val="20000"/>
                        <a:lumOff val="80000"/>
                      </a:schemeClr>
                    </a:gs>
                    <a:gs pos="62000">
                      <a:srgbClr val="0070C0"/>
                    </a:gs>
                    <a:gs pos="88000">
                      <a:srgbClr val="00206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" pitchFamily="34" charset="0"/>
                <a:ea typeface="+mn-ea"/>
              </a:rPr>
              <a:t>Thank You!</a:t>
            </a:r>
          </a:p>
        </p:txBody>
      </p:sp>
      <p:sp>
        <p:nvSpPr>
          <p:cNvPr id="41" name="Text Placeholder 2"/>
          <p:cNvSpPr txBox="1">
            <a:spLocks/>
          </p:cNvSpPr>
          <p:nvPr/>
        </p:nvSpPr>
        <p:spPr>
          <a:xfrm>
            <a:off x="946150" y="2624138"/>
            <a:ext cx="7251700" cy="1647825"/>
          </a:xfrm>
          <a:prstGeom prst="rect">
            <a:avLst/>
          </a:prstGeom>
        </p:spPr>
        <p:txBody>
          <a:bodyPr lIns="91436" tIns="45718" rIns="91436" bIns="45718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75000"/>
              </a:lnSpc>
              <a:defRPr/>
            </a:pPr>
            <a:endParaRPr lang="en-US" sz="6600" b="1" i="1" spc="-300" dirty="0">
              <a:ln w="1905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gradFill flip="none" rotWithShape="1">
                <a:gsLst>
                  <a:gs pos="0">
                    <a:srgbClr val="FFFFFF"/>
                  </a:gs>
                  <a:gs pos="63000">
                    <a:srgbClr val="F9D349"/>
                  </a:gs>
                  <a:gs pos="86000">
                    <a:srgbClr val="F1A409"/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Semibold" pitchFamily="34" charset="0"/>
              <a:cs typeface="Arial" charset="0"/>
            </a:endParaRPr>
          </a:p>
        </p:txBody>
      </p:sp>
      <p:pic>
        <p:nvPicPr>
          <p:cNvPr id="14" name="Picture 5" descr="CHT ThankYo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invGray">
          <a:xfrm>
            <a:off x="2743200" y="1500188"/>
            <a:ext cx="1757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HS ThankYou"/>
          <p:cNvPicPr>
            <a:picLocks noChangeAspect="1" noChangeArrowheads="1"/>
          </p:cNvPicPr>
          <p:nvPr/>
        </p:nvPicPr>
        <p:blipFill>
          <a:blip r:embed="rId4"/>
          <a:srcRect l="20927" t="11812" r="25653" b="10687"/>
          <a:stretch>
            <a:fillRect/>
          </a:stretch>
        </p:blipFill>
        <p:spPr bwMode="invGray">
          <a:xfrm>
            <a:off x="7646988" y="384175"/>
            <a:ext cx="11160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ARA ThankYou"/>
          <p:cNvPicPr>
            <a:picLocks noChangeAspect="1" noChangeArrowheads="1"/>
          </p:cNvPicPr>
          <p:nvPr/>
        </p:nvPicPr>
        <p:blipFill>
          <a:blip r:embed="rId5"/>
          <a:srcRect l="23679" t="10687" r="18452" b="9563"/>
          <a:stretch>
            <a:fillRect/>
          </a:stretch>
        </p:blipFill>
        <p:spPr bwMode="invGray">
          <a:xfrm>
            <a:off x="4876800" y="4841875"/>
            <a:ext cx="11747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SWA ThankYou"/>
          <p:cNvPicPr>
            <a:picLocks noChangeAspect="1" noChangeArrowheads="1"/>
          </p:cNvPicPr>
          <p:nvPr/>
        </p:nvPicPr>
        <p:blipFill>
          <a:blip r:embed="rId6"/>
          <a:srcRect l="13626" t="19687" r="9676" b="21375"/>
          <a:stretch>
            <a:fillRect/>
          </a:stretch>
        </p:blipFill>
        <p:spPr bwMode="invGray">
          <a:xfrm>
            <a:off x="7458075" y="3903663"/>
            <a:ext cx="1304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DAN ThankYou"/>
          <p:cNvPicPr>
            <a:picLocks noChangeAspect="1" noChangeArrowheads="1"/>
          </p:cNvPicPr>
          <p:nvPr/>
        </p:nvPicPr>
        <p:blipFill>
          <a:blip r:embed="rId7"/>
          <a:srcRect l="17778" t="5624" r="18677" b="6187"/>
          <a:stretch>
            <a:fillRect/>
          </a:stretch>
        </p:blipFill>
        <p:spPr bwMode="invGray">
          <a:xfrm>
            <a:off x="5562600" y="3887788"/>
            <a:ext cx="777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DEU ThankYou"/>
          <p:cNvPicPr>
            <a:picLocks noChangeAspect="1" noChangeArrowheads="1"/>
          </p:cNvPicPr>
          <p:nvPr/>
        </p:nvPicPr>
        <p:blipFill>
          <a:blip r:embed="rId8"/>
          <a:srcRect l="7877" t="11250" r="6976" b="9375"/>
          <a:stretch>
            <a:fillRect/>
          </a:stretch>
        </p:blipFill>
        <p:spPr bwMode="invGray">
          <a:xfrm>
            <a:off x="4979988" y="5951538"/>
            <a:ext cx="11747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FIN ThankYou"/>
          <p:cNvPicPr>
            <a:picLocks noChangeAspect="1" noChangeArrowheads="1"/>
          </p:cNvPicPr>
          <p:nvPr/>
        </p:nvPicPr>
        <p:blipFill>
          <a:blip r:embed="rId9"/>
          <a:srcRect l="9676" t="9563" r="6976" b="12938"/>
          <a:stretch>
            <a:fillRect/>
          </a:stretch>
        </p:blipFill>
        <p:spPr bwMode="invGray">
          <a:xfrm>
            <a:off x="5981700" y="509588"/>
            <a:ext cx="11096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 descr="FRAThankYou"/>
          <p:cNvPicPr>
            <a:picLocks noChangeAspect="1" noChangeArrowheads="1"/>
          </p:cNvPicPr>
          <p:nvPr/>
        </p:nvPicPr>
        <p:blipFill>
          <a:blip r:embed="rId10"/>
          <a:srcRect l="9001" t="6750" r="12376" b="20250"/>
          <a:stretch>
            <a:fillRect/>
          </a:stretch>
        </p:blipFill>
        <p:spPr bwMode="invGray">
          <a:xfrm>
            <a:off x="381000" y="2887663"/>
            <a:ext cx="104616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 descr="GRE ThankYou"/>
          <p:cNvPicPr>
            <a:picLocks noChangeAspect="1" noChangeArrowheads="1"/>
          </p:cNvPicPr>
          <p:nvPr/>
        </p:nvPicPr>
        <p:blipFill>
          <a:blip r:embed="rId11"/>
          <a:srcRect t="19125" r="-2213" b="20625"/>
          <a:stretch>
            <a:fillRect/>
          </a:stretch>
        </p:blipFill>
        <p:spPr bwMode="invGray">
          <a:xfrm>
            <a:off x="355600" y="1579563"/>
            <a:ext cx="21558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HND ThankYou"/>
          <p:cNvPicPr>
            <a:picLocks noChangeAspect="1" noChangeArrowheads="1"/>
          </p:cNvPicPr>
          <p:nvPr/>
        </p:nvPicPr>
        <p:blipFill>
          <a:blip r:embed="rId12"/>
          <a:srcRect l="5176" t="17999" r="3975" b="24750"/>
          <a:stretch>
            <a:fillRect/>
          </a:stretch>
        </p:blipFill>
        <p:spPr bwMode="invGray">
          <a:xfrm>
            <a:off x="6710363" y="4911725"/>
            <a:ext cx="2052637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5" descr="ITA ThankYou"/>
          <p:cNvPicPr>
            <a:picLocks noChangeAspect="1" noChangeArrowheads="1"/>
          </p:cNvPicPr>
          <p:nvPr/>
        </p:nvPicPr>
        <p:blipFill>
          <a:blip r:embed="rId13"/>
          <a:srcRect l="20703" t="19125" r="9001" b="25313"/>
          <a:stretch>
            <a:fillRect/>
          </a:stretch>
        </p:blipFill>
        <p:spPr bwMode="invGray">
          <a:xfrm>
            <a:off x="2667000" y="4968875"/>
            <a:ext cx="12954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6" descr="NLD ThankYou"/>
          <p:cNvPicPr>
            <a:picLocks noChangeAspect="1" noChangeArrowheads="1"/>
          </p:cNvPicPr>
          <p:nvPr/>
        </p:nvPicPr>
        <p:blipFill>
          <a:blip r:embed="rId14"/>
          <a:srcRect l="13339" t="12500" r="11252" b="20813"/>
          <a:stretch>
            <a:fillRect/>
          </a:stretch>
        </p:blipFill>
        <p:spPr bwMode="invGray">
          <a:xfrm>
            <a:off x="7494588" y="2855913"/>
            <a:ext cx="12684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7" descr="PTG ThankYou"/>
          <p:cNvPicPr>
            <a:picLocks noChangeAspect="1" noChangeArrowheads="1"/>
          </p:cNvPicPr>
          <p:nvPr/>
        </p:nvPicPr>
        <p:blipFill>
          <a:blip r:embed="rId15"/>
          <a:srcRect l="11014" t="19687" r="9676" b="21938"/>
          <a:stretch>
            <a:fillRect/>
          </a:stretch>
        </p:blipFill>
        <p:spPr bwMode="invGray">
          <a:xfrm>
            <a:off x="381000" y="5921375"/>
            <a:ext cx="1674813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8" descr="ROM ThankYou"/>
          <p:cNvPicPr>
            <a:picLocks noChangeAspect="1" noChangeArrowheads="1"/>
          </p:cNvPicPr>
          <p:nvPr/>
        </p:nvPicPr>
        <p:blipFill>
          <a:blip r:embed="rId16"/>
          <a:srcRect l="7101" t="19125" r="6750" b="22501"/>
          <a:stretch>
            <a:fillRect/>
          </a:stretch>
        </p:blipFill>
        <p:spPr bwMode="invGray">
          <a:xfrm>
            <a:off x="6829425" y="5905500"/>
            <a:ext cx="19335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9" descr="RUS ThankYou"/>
          <p:cNvPicPr>
            <a:picLocks noChangeAspect="1" noChangeArrowheads="1"/>
          </p:cNvPicPr>
          <p:nvPr/>
        </p:nvPicPr>
        <p:blipFill>
          <a:blip r:embed="rId17"/>
          <a:srcRect l="8101" t="21938" r="8777" b="21375"/>
          <a:stretch>
            <a:fillRect/>
          </a:stretch>
        </p:blipFill>
        <p:spPr bwMode="invGray">
          <a:xfrm>
            <a:off x="2590800" y="3848100"/>
            <a:ext cx="18526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0" descr="SPA ThankYou"/>
          <p:cNvPicPr>
            <a:picLocks noChangeAspect="1" noChangeArrowheads="1"/>
          </p:cNvPicPr>
          <p:nvPr/>
        </p:nvPicPr>
        <p:blipFill>
          <a:blip r:embed="rId18"/>
          <a:srcRect l="13052" t="19687" r="10063" b="20813"/>
          <a:stretch>
            <a:fillRect/>
          </a:stretch>
        </p:blipFill>
        <p:spPr bwMode="invGray">
          <a:xfrm>
            <a:off x="381000" y="4954588"/>
            <a:ext cx="14049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1" descr="SVE ThankYou"/>
          <p:cNvPicPr>
            <a:picLocks noChangeAspect="1" noChangeArrowheads="1"/>
          </p:cNvPicPr>
          <p:nvPr/>
        </p:nvPicPr>
        <p:blipFill>
          <a:blip r:embed="rId19"/>
          <a:srcRect l="20027" t="15750" r="22728" b="15375"/>
          <a:stretch>
            <a:fillRect/>
          </a:stretch>
        </p:blipFill>
        <p:spPr bwMode="invGray">
          <a:xfrm>
            <a:off x="7848600" y="1617663"/>
            <a:ext cx="9144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2" descr="JPN ThankYou"/>
          <p:cNvPicPr>
            <a:picLocks noChangeAspect="1" noChangeArrowheads="1"/>
          </p:cNvPicPr>
          <p:nvPr/>
        </p:nvPicPr>
        <p:blipFill>
          <a:blip r:embed="rId20"/>
          <a:srcRect l="450" t="19687" r="3926" b="18001"/>
          <a:stretch>
            <a:fillRect/>
          </a:stretch>
        </p:blipFill>
        <p:spPr bwMode="invGray">
          <a:xfrm>
            <a:off x="2286000" y="5899150"/>
            <a:ext cx="2044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3" descr="KOR ThankYou"/>
          <p:cNvPicPr>
            <a:picLocks noChangeAspect="1" noChangeArrowheads="1"/>
          </p:cNvPicPr>
          <p:nvPr/>
        </p:nvPicPr>
        <p:blipFill>
          <a:blip r:embed="rId21"/>
          <a:srcRect l="674" t="16875" r="3375" b="21938"/>
          <a:stretch>
            <a:fillRect/>
          </a:stretch>
        </p:blipFill>
        <p:spPr bwMode="invGray">
          <a:xfrm>
            <a:off x="4876800" y="1546225"/>
            <a:ext cx="223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4" descr="NOR ThankYou"/>
          <p:cNvPicPr>
            <a:picLocks noChangeAspect="1" noChangeArrowheads="1"/>
          </p:cNvPicPr>
          <p:nvPr/>
        </p:nvPicPr>
        <p:blipFill>
          <a:blip r:embed="rId22"/>
          <a:srcRect l="13202" t="8310" r="14853" b="7220"/>
          <a:stretch>
            <a:fillRect/>
          </a:stretch>
        </p:blipFill>
        <p:spPr bwMode="invGray">
          <a:xfrm>
            <a:off x="4467225" y="490538"/>
            <a:ext cx="9572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5" descr="Updated-Hebrew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black">
          <a:xfrm>
            <a:off x="381000" y="515938"/>
            <a:ext cx="1076325" cy="428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" name="Picture 34" descr="Dakujem.png"/>
          <p:cNvPicPr>
            <a:picLocks noChangeAspect="1"/>
          </p:cNvPicPr>
          <p:nvPr/>
        </p:nvPicPr>
        <p:blipFill>
          <a:blip r:embed="rId24"/>
          <a:srcRect l="11670" t="10309"/>
          <a:stretch>
            <a:fillRect/>
          </a:stretch>
        </p:blipFill>
        <p:spPr bwMode="black">
          <a:xfrm>
            <a:off x="444500" y="3814763"/>
            <a:ext cx="17303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dziekuje.png"/>
          <p:cNvPicPr>
            <a:picLocks noChangeAspect="1"/>
          </p:cNvPicPr>
          <p:nvPr/>
        </p:nvPicPr>
        <p:blipFill>
          <a:blip r:embed="rId25"/>
          <a:srcRect l="10329" t="21559" r="9291" b="-394"/>
          <a:stretch>
            <a:fillRect/>
          </a:stretch>
        </p:blipFill>
        <p:spPr bwMode="black">
          <a:xfrm>
            <a:off x="2209800" y="46355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http://alignment.files.wordpress.com/2007/05/dilbert200488787051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971" y="1536700"/>
            <a:ext cx="8098551" cy="279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16384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7834313" cy="12192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Trebuchet MS" pitchFamily="34" charset="0"/>
              </a:rPr>
              <a:t>Conventional Thinking… Conventional Results.</a:t>
            </a:r>
            <a:endParaRPr lang="en-US" sz="3600" i="1" smtClean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15363" name="Shape 1638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90500" y="4013200"/>
            <a:ext cx="9144000" cy="2387600"/>
          </a:xfrm>
        </p:spPr>
        <p:txBody>
          <a:bodyPr/>
          <a:lstStyle/>
          <a:p>
            <a:pPr marL="569913" indent="-569913" eaLnBrk="1" hangingPunct="1">
              <a:buFont typeface="Wingdings" pitchFamily="2" charset="2"/>
              <a:buBlip>
                <a:blip r:embed="rId3"/>
              </a:buBlip>
            </a:pPr>
            <a:endParaRPr lang="en-US" sz="600" smtClean="0">
              <a:latin typeface="Trebuchet MS" pitchFamily="34" charset="0"/>
            </a:endParaRPr>
          </a:p>
          <a:p>
            <a:pPr marL="569913" indent="-569913" eaLnBrk="1" hangingPunct="1">
              <a:buFont typeface="Wingdings" pitchFamily="2" charset="2"/>
              <a:buNone/>
            </a:pPr>
            <a:r>
              <a:rPr lang="en-US" sz="2000" smtClean="0">
                <a:latin typeface="Trebuchet MS" pitchFamily="34" charset="0"/>
              </a:rPr>
              <a:t>InformationWeek article on BI Spending</a:t>
            </a:r>
          </a:p>
          <a:p>
            <a:pPr marL="1027113" lvl="1" indent="-454025" eaLnBrk="1" hangingPunct="1">
              <a:buFontTx/>
              <a:buBlip>
                <a:blip r:embed="rId3"/>
              </a:buBlip>
            </a:pPr>
            <a:r>
              <a:rPr lang="en-US" sz="2000" smtClean="0">
                <a:latin typeface="Trebuchet MS" pitchFamily="34" charset="0"/>
              </a:rPr>
              <a:t>Less than a quarter of workers use BI software today</a:t>
            </a:r>
          </a:p>
          <a:p>
            <a:pPr marL="1027113" lvl="1" indent="-454025" eaLnBrk="1" hangingPunct="1">
              <a:buFontTx/>
              <a:buBlip>
                <a:blip r:embed="rId3"/>
              </a:buBlip>
            </a:pPr>
            <a:r>
              <a:rPr lang="en-US" sz="2000" smtClean="0">
                <a:latin typeface="Trebuchet MS" pitchFamily="34" charset="0"/>
              </a:rPr>
              <a:t>Only 8% report more than half of employees use BI software</a:t>
            </a:r>
          </a:p>
          <a:p>
            <a:pPr marL="1027113" lvl="1" indent="-454025" eaLnBrk="1" hangingPunct="1">
              <a:buFontTx/>
              <a:buBlip>
                <a:blip r:embed="rId3"/>
              </a:buBlip>
            </a:pPr>
            <a:r>
              <a:rPr lang="en-US" sz="2000" smtClean="0">
                <a:latin typeface="Trebuchet MS" pitchFamily="34" charset="0"/>
              </a:rPr>
              <a:t>But, 38% say more than half of their employee’s will use BI software in two years</a:t>
            </a:r>
          </a:p>
        </p:txBody>
      </p:sp>
      <p:pic>
        <p:nvPicPr>
          <p:cNvPr id="7172" name="Rectangle 163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675" y="1924050"/>
            <a:ext cx="89503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16387"/>
          <p:cNvSpPr txBox="1">
            <a:spLocks noChangeArrowheads="1"/>
          </p:cNvSpPr>
          <p:nvPr/>
        </p:nvSpPr>
        <p:spPr bwMode="auto">
          <a:xfrm>
            <a:off x="1358900" y="2435225"/>
            <a:ext cx="66802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>
            <a:spAutoFit/>
          </a:bodyPr>
          <a:lstStyle/>
          <a:p>
            <a:r>
              <a:rPr lang="en-US" sz="2600" i="1"/>
              <a:t>Gartner: “Business Intelligence will surpass security as their [CIOs] top technology priority this year.”</a:t>
            </a:r>
          </a:p>
        </p:txBody>
      </p:sp>
      <p:sp>
        <p:nvSpPr>
          <p:cNvPr id="685062" name="TextBox 685061"/>
          <p:cNvSpPr txBox="1">
            <a:spLocks noChangeArrowheads="1"/>
          </p:cNvSpPr>
          <p:nvPr/>
        </p:nvSpPr>
        <p:spPr bwMode="auto">
          <a:xfrm>
            <a:off x="6213475" y="6427788"/>
            <a:ext cx="3416300" cy="1841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21" tIns="45712" rIns="91421" bIns="45712"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700" dirty="0"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http://www.gartner.com/press_releases/asset_143678_11.html</a:t>
            </a:r>
            <a:endParaRPr lang="en-US" sz="2000" dirty="0"/>
          </a:p>
        </p:txBody>
      </p:sp>
      <p:sp>
        <p:nvSpPr>
          <p:cNvPr id="685063" name="TextBox 685062"/>
          <p:cNvSpPr txBox="1">
            <a:spLocks noChangeArrowheads="1"/>
          </p:cNvSpPr>
          <p:nvPr/>
        </p:nvSpPr>
        <p:spPr bwMode="auto">
          <a:xfrm>
            <a:off x="2973388" y="6561138"/>
            <a:ext cx="6956425" cy="2000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21" tIns="45712" rIns="91421" bIns="45712">
            <a:spAutoFit/>
          </a:bodyPr>
          <a:lstStyle/>
          <a:p>
            <a:pPr>
              <a:defRPr/>
            </a:pPr>
            <a:r>
              <a:rPr lang="en-US" sz="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http://www.informationweek.com/showArticle.jhtml;jsessionid=IFNUVEI1VUFNYQSNDBOCKH0CJUMEKJVN?articleID=181500685</a:t>
            </a:r>
            <a:endParaRPr lang="en-US" sz="2000" dirty="0"/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0" y="1500188"/>
            <a:ext cx="8462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Trebuchet MS" pitchFamily="34" charset="0"/>
              </a:rPr>
              <a:t>Gartner Survey of 1,400 CIOs</a:t>
            </a:r>
            <a:br>
              <a:rPr lang="en-US" sz="200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2000" i="1">
                <a:solidFill>
                  <a:schemeClr val="bg1"/>
                </a:solidFill>
                <a:latin typeface="Trebuchet MS" pitchFamily="34" charset="0"/>
              </a:rPr>
              <a:t>1,400 CIOs in more than 30 countries representing $90B+ in IT Spending</a:t>
            </a:r>
            <a:endParaRPr lang="en-US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83" name="Freeform 19"/>
          <p:cNvSpPr>
            <a:spLocks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0" y="1479"/>
              </a:cxn>
              <a:cxn ang="0">
                <a:pos x="1741" y="1092"/>
              </a:cxn>
              <a:cxn ang="0">
                <a:pos x="2929" y="0"/>
              </a:cxn>
              <a:cxn ang="0">
                <a:pos x="3733" y="0"/>
              </a:cxn>
              <a:cxn ang="0">
                <a:pos x="3733" y="3600"/>
              </a:cxn>
              <a:cxn ang="0">
                <a:pos x="2929" y="3600"/>
              </a:cxn>
              <a:cxn ang="0">
                <a:pos x="1741" y="2484"/>
              </a:cxn>
              <a:cxn ang="0">
                <a:pos x="0" y="2118"/>
              </a:cxn>
              <a:cxn ang="0">
                <a:pos x="0" y="1479"/>
              </a:cxn>
            </a:cxnLst>
            <a:rect l="0" t="0" r="r" b="b"/>
            <a:pathLst>
              <a:path w="3733" h="3600">
                <a:moveTo>
                  <a:pt x="0" y="1479"/>
                </a:moveTo>
                <a:cubicBezTo>
                  <a:pt x="0" y="1479"/>
                  <a:pt x="881" y="1466"/>
                  <a:pt x="1741" y="1092"/>
                </a:cubicBezTo>
                <a:cubicBezTo>
                  <a:pt x="2614" y="713"/>
                  <a:pt x="2929" y="0"/>
                  <a:pt x="2929" y="0"/>
                </a:cubicBezTo>
                <a:cubicBezTo>
                  <a:pt x="3733" y="0"/>
                  <a:pt x="3733" y="0"/>
                  <a:pt x="3733" y="0"/>
                </a:cubicBezTo>
                <a:cubicBezTo>
                  <a:pt x="3733" y="3600"/>
                  <a:pt x="3733" y="3600"/>
                  <a:pt x="3733" y="3600"/>
                </a:cubicBezTo>
                <a:cubicBezTo>
                  <a:pt x="2929" y="3600"/>
                  <a:pt x="2929" y="3600"/>
                  <a:pt x="2929" y="3600"/>
                </a:cubicBezTo>
                <a:cubicBezTo>
                  <a:pt x="2929" y="3600"/>
                  <a:pt x="2634" y="2869"/>
                  <a:pt x="1741" y="2484"/>
                </a:cubicBezTo>
                <a:cubicBezTo>
                  <a:pt x="888" y="2116"/>
                  <a:pt x="0" y="2118"/>
                  <a:pt x="0" y="2118"/>
                </a:cubicBezTo>
                <a:lnTo>
                  <a:pt x="0" y="1479"/>
                </a:lnTo>
                <a:close/>
              </a:path>
            </a:pathLst>
          </a:custGeom>
          <a:gradFill flip="none" rotWithShape="0">
            <a:gsLst>
              <a:gs pos="15000">
                <a:srgbClr val="6BCDD7">
                  <a:alpha val="51000"/>
                </a:srgbClr>
              </a:gs>
              <a:gs pos="57000">
                <a:srgbClr val="9966FF">
                  <a:alpha val="17000"/>
                </a:srgbClr>
              </a:gs>
              <a:gs pos="97000">
                <a:srgbClr val="7030A0">
                  <a:alpha val="0"/>
                </a:srgbClr>
              </a:gs>
            </a:gsLst>
            <a:lin ang="10800000" scaled="1"/>
            <a:tileRect/>
          </a:gradFill>
          <a:ln w="76200" cap="flat" cmpd="sng" algn="ctr">
            <a:gradFill flip="none" rotWithShape="1">
              <a:gsLst>
                <a:gs pos="0">
                  <a:srgbClr val="6BCDD7">
                    <a:alpha val="48000"/>
                  </a:srgbClr>
                </a:gs>
                <a:gs pos="50000">
                  <a:srgbClr val="666699">
                    <a:alpha val="35000"/>
                  </a:srgbClr>
                </a:gs>
                <a:gs pos="93000">
                  <a:srgbClr val="6600CC">
                    <a:alpha val="62000"/>
                  </a:srgbClr>
                </a:gs>
                <a:gs pos="100000">
                  <a:srgbClr val="6600CC">
                    <a:alpha val="0"/>
                  </a:srgbClr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algn="ctr" rotWithShape="0">
              <a:prstClr val="black">
                <a:alpha val="19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9" name="Freeform 31"/>
          <p:cNvSpPr>
            <a:spLocks/>
          </p:cNvSpPr>
          <p:nvPr/>
        </p:nvSpPr>
        <p:spPr bwMode="auto">
          <a:xfrm flipH="1">
            <a:off x="7818120" y="0"/>
            <a:ext cx="1981200" cy="6858000"/>
          </a:xfrm>
          <a:custGeom>
            <a:avLst/>
            <a:gdLst/>
            <a:ahLst/>
            <a:cxnLst>
              <a:cxn ang="0">
                <a:pos x="916" y="916"/>
              </a:cxn>
              <a:cxn ang="0">
                <a:pos x="0" y="1832"/>
              </a:cxn>
              <a:cxn ang="0">
                <a:pos x="0" y="0"/>
              </a:cxn>
              <a:cxn ang="0">
                <a:pos x="916" y="916"/>
              </a:cxn>
            </a:cxnLst>
            <a:rect l="0" t="0" r="r" b="b"/>
            <a:pathLst>
              <a:path w="916" h="1832">
                <a:moveTo>
                  <a:pt x="916" y="916"/>
                </a:moveTo>
                <a:cubicBezTo>
                  <a:pt x="916" y="1422"/>
                  <a:pt x="506" y="1832"/>
                  <a:pt x="0" y="1832"/>
                </a:cubicBezTo>
                <a:cubicBezTo>
                  <a:pt x="0" y="1480"/>
                  <a:pt x="0" y="644"/>
                  <a:pt x="0" y="0"/>
                </a:cubicBezTo>
                <a:cubicBezTo>
                  <a:pt x="506" y="0"/>
                  <a:pt x="916" y="410"/>
                  <a:pt x="916" y="916"/>
                </a:cubicBezTo>
                <a:close/>
              </a:path>
            </a:pathLst>
          </a:custGeom>
          <a:gradFill flip="none" rotWithShape="1">
            <a:gsLst>
              <a:gs pos="27000">
                <a:srgbClr val="FFFFFF"/>
              </a:gs>
              <a:gs pos="100000">
                <a:srgbClr val="F8F8F8">
                  <a:alpha val="8000"/>
                </a:srgbClr>
              </a:gs>
            </a:gsLst>
            <a:lin ang="2700000" scaled="0"/>
            <a:tileRect/>
          </a:gradFill>
          <a:ln w="9525">
            <a:solidFill>
              <a:srgbClr val="FFFFFF">
                <a:alpha val="14902"/>
              </a:srgbClr>
            </a:solidFill>
            <a:round/>
            <a:headEnd/>
            <a:tailEnd/>
          </a:ln>
          <a:effectLst>
            <a:softEdge rad="635000"/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200" name="Title 2"/>
          <p:cNvSpPr>
            <a:spLocks noGrp="1"/>
          </p:cNvSpPr>
          <p:nvPr>
            <p:ph type="title"/>
          </p:nvPr>
        </p:nvSpPr>
        <p:spPr>
          <a:xfrm>
            <a:off x="381000" y="230188"/>
            <a:ext cx="5867400" cy="1311275"/>
          </a:xfrm>
        </p:spPr>
        <p:txBody>
          <a:bodyPr/>
          <a:lstStyle/>
          <a:p>
            <a:pPr eaLnBrk="1" hangingPunct="1"/>
            <a:r>
              <a:rPr lang="en-US" sz="3200" smtClean="0"/>
              <a:t>Our Vision:</a:t>
            </a:r>
            <a:br>
              <a:rPr lang="en-US" sz="3200" smtClean="0"/>
            </a:br>
            <a:r>
              <a:rPr lang="en-US" sz="3200" smtClean="0"/>
              <a:t>BI for Everyone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2876550"/>
            <a:ext cx="2286000" cy="369332"/>
          </a:xfrm>
          <a:prstGeom prst="rect">
            <a:avLst/>
          </a:prstGeom>
          <a:solidFill>
            <a:srgbClr val="000066">
              <a:alpha val="12941"/>
            </a:srgbClr>
          </a:solidFill>
          <a:ln>
            <a:solidFill>
              <a:srgbClr val="FFFFFF">
                <a:alpha val="50196"/>
              </a:srgb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cs typeface="Arial" charset="0"/>
              </a:rPr>
              <a:t>YESTERDAY…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52400" y="3303588"/>
            <a:ext cx="2286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>
                <a:solidFill>
                  <a:srgbClr val="FFFFFF"/>
                </a:solidFill>
              </a:rPr>
              <a:t>Specialized</a:t>
            </a:r>
          </a:p>
          <a:p>
            <a:pPr algn="ctr">
              <a:lnSpc>
                <a:spcPct val="80000"/>
              </a:lnSpc>
            </a:pPr>
            <a:r>
              <a:rPr lang="en-US" sz="2800">
                <a:solidFill>
                  <a:srgbClr val="FFFFFF"/>
                </a:solidFill>
              </a:rPr>
              <a:t>BI Tools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2311872"/>
            <a:ext cx="1981200" cy="584775"/>
          </a:xfrm>
          <a:prstGeom prst="rect">
            <a:avLst/>
          </a:prstGeom>
          <a:solidFill>
            <a:srgbClr val="000066">
              <a:alpha val="12941"/>
            </a:srgbClr>
          </a:solidFill>
          <a:ln>
            <a:solidFill>
              <a:srgbClr val="FFFFFF">
                <a:alpha val="50196"/>
              </a:srgb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i="1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cs typeface="Arial" charset="0"/>
              </a:rPr>
              <a:t>TODAY…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14800" y="3124200"/>
            <a:ext cx="2590800" cy="1281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4800" spc="-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 for Everyone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172200" y="187325"/>
            <a:ext cx="2579688" cy="6472238"/>
            <a:chOff x="6172200" y="187460"/>
            <a:chExt cx="2580078" cy="6472420"/>
          </a:xfrm>
        </p:grpSpPr>
        <p:cxnSp>
          <p:nvCxnSpPr>
            <p:cNvPr id="26" name="Straight Connector 25"/>
            <p:cNvCxnSpPr/>
            <p:nvPr/>
          </p:nvCxnSpPr>
          <p:spPr>
            <a:xfrm rot="10800000" flipV="1">
              <a:off x="6172200" y="914400"/>
              <a:ext cx="1361089" cy="861567"/>
            </a:xfrm>
            <a:prstGeom prst="line">
              <a:avLst/>
            </a:prstGeom>
            <a:ln cap="rnd">
              <a:gradFill flip="none" rotWithShape="1">
                <a:gsLst>
                  <a:gs pos="0">
                    <a:srgbClr val="FFFFFF">
                      <a:alpha val="54000"/>
                    </a:srgbClr>
                  </a:gs>
                  <a:gs pos="50000">
                    <a:srgbClr val="FFFFFF">
                      <a:alpha val="51000"/>
                    </a:srgb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 flipV="1">
              <a:off x="6701310" y="2179574"/>
              <a:ext cx="831980" cy="297688"/>
            </a:xfrm>
            <a:prstGeom prst="line">
              <a:avLst/>
            </a:prstGeom>
            <a:ln cap="rnd">
              <a:gradFill flip="none" rotWithShape="1">
                <a:gsLst>
                  <a:gs pos="0">
                    <a:srgbClr val="FFFFFF">
                      <a:alpha val="54000"/>
                    </a:srgbClr>
                  </a:gs>
                  <a:gs pos="50000">
                    <a:srgbClr val="FFFFFF">
                      <a:alpha val="51000"/>
                    </a:srgb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6807132" y="3444749"/>
              <a:ext cx="726158" cy="1551"/>
            </a:xfrm>
            <a:prstGeom prst="line">
              <a:avLst/>
            </a:prstGeom>
            <a:ln cap="rnd">
              <a:gradFill flip="none" rotWithShape="1">
                <a:gsLst>
                  <a:gs pos="0">
                    <a:srgbClr val="FFFFFF">
                      <a:alpha val="54000"/>
                    </a:srgbClr>
                  </a:gs>
                  <a:gs pos="50000">
                    <a:srgbClr val="FFFFFF">
                      <a:alpha val="51000"/>
                    </a:srgb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6701310" y="4486657"/>
              <a:ext cx="831980" cy="297688"/>
            </a:xfrm>
            <a:prstGeom prst="line">
              <a:avLst/>
            </a:prstGeom>
            <a:ln cap="rnd">
              <a:gradFill flip="none" rotWithShape="1">
                <a:gsLst>
                  <a:gs pos="0">
                    <a:srgbClr val="FFFFFF">
                      <a:alpha val="54000"/>
                    </a:srgbClr>
                  </a:gs>
                  <a:gs pos="50000">
                    <a:srgbClr val="FFFFFF">
                      <a:alpha val="51000"/>
                    </a:srgb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6172200" y="5082033"/>
              <a:ext cx="1361089" cy="861567"/>
            </a:xfrm>
            <a:prstGeom prst="line">
              <a:avLst/>
            </a:prstGeom>
            <a:ln cap="rnd">
              <a:gradFill flip="none" rotWithShape="1">
                <a:gsLst>
                  <a:gs pos="0">
                    <a:srgbClr val="FFFFFF">
                      <a:alpha val="54000"/>
                    </a:srgbClr>
                  </a:gs>
                  <a:gs pos="50000">
                    <a:srgbClr val="FFFFFF">
                      <a:alpha val="51000"/>
                    </a:srgb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12" name="Group 23"/>
            <p:cNvGrpSpPr>
              <a:grpSpLocks/>
            </p:cNvGrpSpPr>
            <p:nvPr/>
          </p:nvGrpSpPr>
          <p:grpSpPr bwMode="auto">
            <a:xfrm>
              <a:off x="7524750" y="187460"/>
              <a:ext cx="1227528" cy="6472420"/>
              <a:chOff x="7687872" y="381000"/>
              <a:chExt cx="1156138" cy="6096000"/>
            </a:xfrm>
          </p:grpSpPr>
          <p:pic>
            <p:nvPicPr>
              <p:cNvPr id="8213" name="Picture 9" descr="C:\Program Files\Microsoft Resource DVD Artwork\DVD_ART\Artwork_Imagery\Shapes and Graphics\circular shapes\Circle with Photo\Asian business man on phone circle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696200" y="5334000"/>
                <a:ext cx="1139483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4" name="Picture 10" descr="C:\Program Files\Microsoft Resource DVD Artwork\DVD_ART\Artwork_Imagery\Shapes and Graphics\circular shapes\Circle with Photo\business woman pocket pc asian circle.png"/>
              <p:cNvPicPr>
                <a:picLocks noChangeAspect="1" noChangeArrowheads="1"/>
              </p:cNvPicPr>
              <p:nvPr/>
            </p:nvPicPr>
            <p:blipFill>
              <a:blip r:embed="rId4"/>
              <a:srcRect r="5763"/>
              <a:stretch>
                <a:fillRect/>
              </a:stretch>
            </p:blipFill>
            <p:spPr bwMode="auto">
              <a:xfrm>
                <a:off x="7695454" y="2857500"/>
                <a:ext cx="1140974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5" name="Picture 12" descr="C:\Program Files\Microsoft Resource DVD Artwork\DVD_ART\Artwork_Imagery\Shapes and Graphics\circular shapes\Circle with Photo\meeting circle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695914" y="381000"/>
                <a:ext cx="1140054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6" name="Picture 13" descr="C:\Program Files\Microsoft Resource DVD Artwork\DVD_ART\Artwork_Imagery\Shapes and Graphics\circular shapes\Circle with Photo\customer happy smiling woman circle.png"/>
              <p:cNvPicPr>
                <a:picLocks noChangeAspect="1" noChangeArrowheads="1"/>
              </p:cNvPicPr>
              <p:nvPr/>
            </p:nvPicPr>
            <p:blipFill>
              <a:blip r:embed="rId6"/>
              <a:srcRect l="4257" r="9299"/>
              <a:stretch>
                <a:fillRect/>
              </a:stretch>
            </p:blipFill>
            <p:spPr bwMode="auto">
              <a:xfrm>
                <a:off x="7687872" y="1619250"/>
                <a:ext cx="1156138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7" name="Picture 15" descr="C:\Program Files\Microsoft Resource DVD Artwork\DVD_ART\Artwork_Imagery\Shapes and Graphics\circular shapes\Circle with Photo\handshake partner circle.png"/>
              <p:cNvPicPr>
                <a:picLocks noChangeAspect="1" noChangeArrowheads="1"/>
              </p:cNvPicPr>
              <p:nvPr/>
            </p:nvPicPr>
            <p:blipFill>
              <a:blip r:embed="rId7"/>
              <a:srcRect t="6705"/>
              <a:stretch>
                <a:fillRect/>
              </a:stretch>
            </p:blipFill>
            <p:spPr bwMode="auto">
              <a:xfrm>
                <a:off x="7708139" y="4095750"/>
                <a:ext cx="1115604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12647" name="Freeform 7"/>
          <p:cNvSpPr>
            <a:spLocks/>
          </p:cNvSpPr>
          <p:nvPr/>
        </p:nvSpPr>
        <p:spPr bwMode="auto">
          <a:xfrm>
            <a:off x="1600200" y="2667000"/>
            <a:ext cx="2514600" cy="1447800"/>
          </a:xfrm>
          <a:custGeom>
            <a:avLst/>
            <a:gdLst/>
            <a:ahLst/>
            <a:cxnLst>
              <a:cxn ang="0">
                <a:pos x="0" y="338"/>
              </a:cxn>
              <a:cxn ang="0">
                <a:pos x="0" y="1414"/>
              </a:cxn>
              <a:cxn ang="0">
                <a:pos x="0" y="1414"/>
              </a:cxn>
              <a:cxn ang="0">
                <a:pos x="78" y="1394"/>
              </a:cxn>
              <a:cxn ang="0">
                <a:pos x="170" y="1376"/>
              </a:cxn>
              <a:cxn ang="0">
                <a:pos x="290" y="1354"/>
              </a:cxn>
              <a:cxn ang="0">
                <a:pos x="360" y="1342"/>
              </a:cxn>
              <a:cxn ang="0">
                <a:pos x="434" y="1332"/>
              </a:cxn>
              <a:cxn ang="0">
                <a:pos x="512" y="1322"/>
              </a:cxn>
              <a:cxn ang="0">
                <a:pos x="596" y="1312"/>
              </a:cxn>
              <a:cxn ang="0">
                <a:pos x="680" y="1304"/>
              </a:cxn>
              <a:cxn ang="0">
                <a:pos x="770" y="1298"/>
              </a:cxn>
              <a:cxn ang="0">
                <a:pos x="860" y="1296"/>
              </a:cxn>
              <a:cxn ang="0">
                <a:pos x="952" y="1294"/>
              </a:cxn>
              <a:cxn ang="0">
                <a:pos x="952" y="1294"/>
              </a:cxn>
              <a:cxn ang="0">
                <a:pos x="1060" y="1296"/>
              </a:cxn>
              <a:cxn ang="0">
                <a:pos x="1166" y="1298"/>
              </a:cxn>
              <a:cxn ang="0">
                <a:pos x="1274" y="1304"/>
              </a:cxn>
              <a:cxn ang="0">
                <a:pos x="1378" y="1312"/>
              </a:cxn>
              <a:cxn ang="0">
                <a:pos x="1480" y="1322"/>
              </a:cxn>
              <a:cxn ang="0">
                <a:pos x="1578" y="1332"/>
              </a:cxn>
              <a:cxn ang="0">
                <a:pos x="1760" y="1354"/>
              </a:cxn>
              <a:cxn ang="0">
                <a:pos x="1914" y="1376"/>
              </a:cxn>
              <a:cxn ang="0">
                <a:pos x="2034" y="1394"/>
              </a:cxn>
              <a:cxn ang="0">
                <a:pos x="2140" y="1414"/>
              </a:cxn>
              <a:cxn ang="0">
                <a:pos x="1996" y="1728"/>
              </a:cxn>
              <a:cxn ang="0">
                <a:pos x="3268" y="864"/>
              </a:cxn>
              <a:cxn ang="0">
                <a:pos x="1996" y="0"/>
              </a:cxn>
              <a:cxn ang="0">
                <a:pos x="2140" y="338"/>
              </a:cxn>
              <a:cxn ang="0">
                <a:pos x="2140" y="338"/>
              </a:cxn>
              <a:cxn ang="0">
                <a:pos x="2034" y="356"/>
              </a:cxn>
              <a:cxn ang="0">
                <a:pos x="1916" y="376"/>
              </a:cxn>
              <a:cxn ang="0">
                <a:pos x="1762" y="398"/>
              </a:cxn>
              <a:cxn ang="0">
                <a:pos x="1582" y="420"/>
              </a:cxn>
              <a:cxn ang="0">
                <a:pos x="1484" y="430"/>
              </a:cxn>
              <a:cxn ang="0">
                <a:pos x="1382" y="440"/>
              </a:cxn>
              <a:cxn ang="0">
                <a:pos x="1278" y="446"/>
              </a:cxn>
              <a:cxn ang="0">
                <a:pos x="1172" y="452"/>
              </a:cxn>
              <a:cxn ang="0">
                <a:pos x="1066" y="456"/>
              </a:cxn>
              <a:cxn ang="0">
                <a:pos x="958" y="458"/>
              </a:cxn>
              <a:cxn ang="0">
                <a:pos x="958" y="458"/>
              </a:cxn>
              <a:cxn ang="0">
                <a:pos x="866" y="456"/>
              </a:cxn>
              <a:cxn ang="0">
                <a:pos x="774" y="452"/>
              </a:cxn>
              <a:cxn ang="0">
                <a:pos x="686" y="446"/>
              </a:cxn>
              <a:cxn ang="0">
                <a:pos x="600" y="440"/>
              </a:cxn>
              <a:cxn ang="0">
                <a:pos x="516" y="430"/>
              </a:cxn>
              <a:cxn ang="0">
                <a:pos x="436" y="420"/>
              </a:cxn>
              <a:cxn ang="0">
                <a:pos x="362" y="410"/>
              </a:cxn>
              <a:cxn ang="0">
                <a:pos x="292" y="398"/>
              </a:cxn>
              <a:cxn ang="0">
                <a:pos x="172" y="376"/>
              </a:cxn>
              <a:cxn ang="0">
                <a:pos x="80" y="356"/>
              </a:cxn>
              <a:cxn ang="0">
                <a:pos x="0" y="338"/>
              </a:cxn>
              <a:cxn ang="0">
                <a:pos x="0" y="338"/>
              </a:cxn>
            </a:cxnLst>
            <a:rect l="0" t="0" r="r" b="b"/>
            <a:pathLst>
              <a:path w="3268" h="1728">
                <a:moveTo>
                  <a:pt x="0" y="338"/>
                </a:moveTo>
                <a:lnTo>
                  <a:pt x="0" y="1414"/>
                </a:lnTo>
                <a:lnTo>
                  <a:pt x="0" y="1414"/>
                </a:lnTo>
                <a:lnTo>
                  <a:pt x="78" y="1394"/>
                </a:lnTo>
                <a:lnTo>
                  <a:pt x="170" y="1376"/>
                </a:lnTo>
                <a:lnTo>
                  <a:pt x="290" y="1354"/>
                </a:lnTo>
                <a:lnTo>
                  <a:pt x="360" y="1342"/>
                </a:lnTo>
                <a:lnTo>
                  <a:pt x="434" y="1332"/>
                </a:lnTo>
                <a:lnTo>
                  <a:pt x="512" y="1322"/>
                </a:lnTo>
                <a:lnTo>
                  <a:pt x="596" y="1312"/>
                </a:lnTo>
                <a:lnTo>
                  <a:pt x="680" y="1304"/>
                </a:lnTo>
                <a:lnTo>
                  <a:pt x="770" y="1298"/>
                </a:lnTo>
                <a:lnTo>
                  <a:pt x="860" y="1296"/>
                </a:lnTo>
                <a:lnTo>
                  <a:pt x="952" y="1294"/>
                </a:lnTo>
                <a:lnTo>
                  <a:pt x="952" y="1294"/>
                </a:lnTo>
                <a:lnTo>
                  <a:pt x="1060" y="1296"/>
                </a:lnTo>
                <a:lnTo>
                  <a:pt x="1166" y="1298"/>
                </a:lnTo>
                <a:lnTo>
                  <a:pt x="1274" y="1304"/>
                </a:lnTo>
                <a:lnTo>
                  <a:pt x="1378" y="1312"/>
                </a:lnTo>
                <a:lnTo>
                  <a:pt x="1480" y="1322"/>
                </a:lnTo>
                <a:lnTo>
                  <a:pt x="1578" y="1332"/>
                </a:lnTo>
                <a:lnTo>
                  <a:pt x="1760" y="1354"/>
                </a:lnTo>
                <a:lnTo>
                  <a:pt x="1914" y="1376"/>
                </a:lnTo>
                <a:lnTo>
                  <a:pt x="2034" y="1394"/>
                </a:lnTo>
                <a:lnTo>
                  <a:pt x="2140" y="1414"/>
                </a:lnTo>
                <a:lnTo>
                  <a:pt x="1996" y="1728"/>
                </a:lnTo>
                <a:lnTo>
                  <a:pt x="3268" y="864"/>
                </a:lnTo>
                <a:lnTo>
                  <a:pt x="1996" y="0"/>
                </a:lnTo>
                <a:lnTo>
                  <a:pt x="2140" y="338"/>
                </a:lnTo>
                <a:lnTo>
                  <a:pt x="2140" y="338"/>
                </a:lnTo>
                <a:lnTo>
                  <a:pt x="2034" y="356"/>
                </a:lnTo>
                <a:lnTo>
                  <a:pt x="1916" y="376"/>
                </a:lnTo>
                <a:lnTo>
                  <a:pt x="1762" y="398"/>
                </a:lnTo>
                <a:lnTo>
                  <a:pt x="1582" y="420"/>
                </a:lnTo>
                <a:lnTo>
                  <a:pt x="1484" y="430"/>
                </a:lnTo>
                <a:lnTo>
                  <a:pt x="1382" y="440"/>
                </a:lnTo>
                <a:lnTo>
                  <a:pt x="1278" y="446"/>
                </a:lnTo>
                <a:lnTo>
                  <a:pt x="1172" y="452"/>
                </a:lnTo>
                <a:lnTo>
                  <a:pt x="1066" y="456"/>
                </a:lnTo>
                <a:lnTo>
                  <a:pt x="958" y="458"/>
                </a:lnTo>
                <a:lnTo>
                  <a:pt x="958" y="458"/>
                </a:lnTo>
                <a:lnTo>
                  <a:pt x="866" y="456"/>
                </a:lnTo>
                <a:lnTo>
                  <a:pt x="774" y="452"/>
                </a:lnTo>
                <a:lnTo>
                  <a:pt x="686" y="446"/>
                </a:lnTo>
                <a:lnTo>
                  <a:pt x="600" y="440"/>
                </a:lnTo>
                <a:lnTo>
                  <a:pt x="516" y="430"/>
                </a:lnTo>
                <a:lnTo>
                  <a:pt x="436" y="420"/>
                </a:lnTo>
                <a:lnTo>
                  <a:pt x="362" y="410"/>
                </a:lnTo>
                <a:lnTo>
                  <a:pt x="292" y="398"/>
                </a:lnTo>
                <a:lnTo>
                  <a:pt x="172" y="376"/>
                </a:lnTo>
                <a:lnTo>
                  <a:pt x="80" y="356"/>
                </a:lnTo>
                <a:lnTo>
                  <a:pt x="0" y="338"/>
                </a:lnTo>
                <a:lnTo>
                  <a:pt x="0" y="338"/>
                </a:lnTo>
                <a:close/>
              </a:path>
            </a:pathLst>
          </a:custGeom>
          <a:gradFill flip="none" rotWithShape="0">
            <a:gsLst>
              <a:gs pos="0">
                <a:srgbClr val="FFFFFF">
                  <a:alpha val="74000"/>
                </a:srgbClr>
              </a:gs>
              <a:gs pos="25000">
                <a:srgbClr val="6BCDD7">
                  <a:alpha val="51000"/>
                </a:srgbClr>
              </a:gs>
              <a:gs pos="57000">
                <a:srgbClr val="9966FF">
                  <a:alpha val="17000"/>
                </a:srgbClr>
              </a:gs>
              <a:gs pos="97000">
                <a:srgbClr val="7030A0">
                  <a:alpha val="0"/>
                </a:srgbClr>
              </a:gs>
            </a:gsLst>
            <a:lin ang="10800000" scaled="1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algn="ctr" rotWithShape="0">
              <a:prstClr val="black">
                <a:alpha val="19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64 0.00093 L 0.0007 0.00093 " pathEditMode="relative" ptsTypes="AA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/>
      <p:bldP spid="1126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e 15"/>
          <p:cNvSpPr/>
          <p:nvPr/>
        </p:nvSpPr>
        <p:spPr>
          <a:xfrm>
            <a:off x="2469261" y="2162672"/>
            <a:ext cx="4224528" cy="4224528"/>
          </a:xfrm>
          <a:prstGeom prst="pie">
            <a:avLst>
              <a:gd name="adj1" fmla="val 1800000"/>
              <a:gd name="adj2" fmla="val 9000000"/>
            </a:avLst>
          </a:prstGeom>
          <a:gradFill rotWithShape="1">
            <a:gsLst>
              <a:gs pos="0">
                <a:srgbClr val="92D050">
                  <a:alpha val="84000"/>
                </a:srgbClr>
              </a:gs>
              <a:gs pos="25000">
                <a:srgbClr val="92D050">
                  <a:alpha val="69000"/>
                </a:srgbClr>
              </a:gs>
              <a:gs pos="68000">
                <a:srgbClr val="92D050">
                  <a:alpha val="35000"/>
                </a:srgbClr>
              </a:gs>
            </a:gsLst>
            <a:lin ang="4200000" scaled="0"/>
          </a:gradFill>
          <a:ln>
            <a:solidFill>
              <a:srgbClr val="FFFFFF">
                <a:alpha val="25000"/>
              </a:srgbClr>
            </a:solidFill>
            <a:headEnd type="none" w="sm" len="sm"/>
            <a:tailEnd type="none" w="sm" len="sm"/>
          </a:ln>
          <a:effectLst>
            <a:outerShdw blurRad="44450" dir="5400000" algn="ctr">
              <a:srgbClr val="000000">
                <a:alpha val="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260350" h="63500"/>
            <a:bevelB w="44450" h="50800"/>
            <a:contourClr>
              <a:srgbClr val="777777"/>
            </a:contourClr>
          </a:sp3d>
        </p:spPr>
      </p:sp>
      <p:sp>
        <p:nvSpPr>
          <p:cNvPr id="17" name="Pie 4"/>
          <p:cNvSpPr/>
          <p:nvPr/>
        </p:nvSpPr>
        <p:spPr>
          <a:xfrm>
            <a:off x="3513138" y="4884738"/>
            <a:ext cx="2263775" cy="11064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9210" tIns="29210" rIns="29210" bIns="29210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Functionality</a:t>
            </a:r>
          </a:p>
        </p:txBody>
      </p:sp>
      <p:sp>
        <p:nvSpPr>
          <p:cNvPr id="15" name="Circular Arrow 14"/>
          <p:cNvSpPr/>
          <p:nvPr/>
        </p:nvSpPr>
        <p:spPr>
          <a:xfrm>
            <a:off x="2207743" y="1872311"/>
            <a:ext cx="4747564" cy="4747564"/>
          </a:xfrm>
          <a:prstGeom prst="circularArrow">
            <a:avLst>
              <a:gd name="adj1" fmla="val 5085"/>
              <a:gd name="adj2" fmla="val 327528"/>
              <a:gd name="adj3" fmla="val 8671970"/>
              <a:gd name="adj4" fmla="val 1800502"/>
              <a:gd name="adj5" fmla="val 5932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12" name="Pie 11"/>
          <p:cNvSpPr/>
          <p:nvPr/>
        </p:nvSpPr>
        <p:spPr>
          <a:xfrm>
            <a:off x="2409825" y="2100072"/>
            <a:ext cx="4224528" cy="4224528"/>
          </a:xfrm>
          <a:prstGeom prst="pie">
            <a:avLst>
              <a:gd name="adj1" fmla="val 9000000"/>
              <a:gd name="adj2" fmla="val 16200000"/>
            </a:avLst>
          </a:prstGeom>
          <a:gradFill rotWithShape="1">
            <a:gsLst>
              <a:gs pos="0">
                <a:srgbClr val="C00000">
                  <a:alpha val="70000"/>
                </a:srgbClr>
              </a:gs>
              <a:gs pos="25000">
                <a:srgbClr val="C00000">
                  <a:alpha val="34000"/>
                </a:srgbClr>
              </a:gs>
              <a:gs pos="68000">
                <a:srgbClr val="92D050">
                  <a:alpha val="37000"/>
                </a:srgbClr>
              </a:gs>
            </a:gsLst>
            <a:lin ang="4200000" scaled="0"/>
          </a:gradFill>
          <a:ln>
            <a:solidFill>
              <a:srgbClr val="FFFFFF">
                <a:alpha val="25000"/>
              </a:srgbClr>
            </a:solidFill>
            <a:headEnd type="none" w="sm" len="sm"/>
            <a:tailEnd type="none" w="sm" len="sm"/>
          </a:ln>
          <a:effectLst>
            <a:outerShdw blurRad="44450" dir="5400000" algn="ctr">
              <a:srgbClr val="000000">
                <a:alpha val="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260350" h="63500"/>
            <a:bevelB w="44450" h="50800"/>
            <a:contourClr>
              <a:srgbClr val="777777"/>
            </a:contourClr>
          </a:sp3d>
        </p:spPr>
      </p:sp>
      <p:sp>
        <p:nvSpPr>
          <p:cNvPr id="13" name="Pie 4"/>
          <p:cNvSpPr/>
          <p:nvPr/>
        </p:nvSpPr>
        <p:spPr>
          <a:xfrm>
            <a:off x="2949575" y="2971800"/>
            <a:ext cx="1508125" cy="12573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9210" tIns="29210" rIns="29210" bIns="29210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</a:p>
        </p:txBody>
      </p:sp>
      <p:sp>
        <p:nvSpPr>
          <p:cNvPr id="9229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63637"/>
          </a:xfrm>
        </p:spPr>
        <p:txBody>
          <a:bodyPr/>
          <a:lstStyle/>
          <a:p>
            <a:r>
              <a:rPr lang="en-US" sz="3600" smtClean="0"/>
              <a:t>BI For Everyone </a:t>
            </a:r>
            <a:br>
              <a:rPr lang="en-US" sz="3600" smtClean="0"/>
            </a:br>
            <a:r>
              <a:rPr lang="en-US" sz="3600" smtClean="0">
                <a:solidFill>
                  <a:schemeClr val="bg1"/>
                </a:solidFill>
              </a:rPr>
              <a:t>How do you get there?  </a:t>
            </a:r>
          </a:p>
        </p:txBody>
      </p:sp>
      <p:sp>
        <p:nvSpPr>
          <p:cNvPr id="9" name="Pie 8"/>
          <p:cNvSpPr/>
          <p:nvPr/>
        </p:nvSpPr>
        <p:spPr>
          <a:xfrm>
            <a:off x="2527691" y="2086205"/>
            <a:ext cx="4224528" cy="4224528"/>
          </a:xfrm>
          <a:prstGeom prst="pie">
            <a:avLst>
              <a:gd name="adj1" fmla="val 16200000"/>
              <a:gd name="adj2" fmla="val 1800000"/>
            </a:avLst>
          </a:prstGeom>
          <a:gradFill>
            <a:gsLst>
              <a:gs pos="0">
                <a:schemeClr val="accent6">
                  <a:lumMod val="60000"/>
                  <a:lumOff val="40000"/>
                  <a:alpha val="77000"/>
                </a:schemeClr>
              </a:gs>
              <a:gs pos="25000">
                <a:srgbClr val="00B0F0">
                  <a:alpha val="63000"/>
                </a:srgbClr>
              </a:gs>
              <a:gs pos="68000">
                <a:srgbClr val="92D050">
                  <a:alpha val="25000"/>
                </a:srgbClr>
              </a:gs>
            </a:gsLst>
            <a:lin ang="4200000" scaled="0"/>
          </a:gradFill>
          <a:ln>
            <a:solidFill>
              <a:srgbClr val="FFFFFF">
                <a:alpha val="25000"/>
              </a:srgbClr>
            </a:solidFill>
            <a:headEnd type="none" w="sm" len="sm"/>
            <a:tailEnd type="none" w="sm" len="sm"/>
          </a:ln>
          <a:effectLst>
            <a:outerShdw blurRad="44450" dir="5400000" algn="ctr">
              <a:srgbClr val="000000">
                <a:alpha val="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260350" h="63500"/>
            <a:bevelB w="44450" h="50800"/>
            <a:contourClr>
              <a:srgbClr val="777777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0" name="Pie 4"/>
          <p:cNvSpPr/>
          <p:nvPr/>
        </p:nvSpPr>
        <p:spPr>
          <a:xfrm>
            <a:off x="4773613" y="2971800"/>
            <a:ext cx="1508125" cy="12573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9210" tIns="29210" rIns="29210" bIns="29210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Economics</a:t>
            </a:r>
          </a:p>
        </p:txBody>
      </p:sp>
      <p:sp>
        <p:nvSpPr>
          <p:cNvPr id="7" name="Circular Arrow 6"/>
          <p:cNvSpPr/>
          <p:nvPr/>
        </p:nvSpPr>
        <p:spPr>
          <a:xfrm>
            <a:off x="2256996" y="1815161"/>
            <a:ext cx="4747564" cy="4747564"/>
          </a:xfrm>
          <a:prstGeom prst="circularArrow">
            <a:avLst>
              <a:gd name="adj1" fmla="val 5085"/>
              <a:gd name="adj2" fmla="val 327528"/>
              <a:gd name="adj3" fmla="val 1472472"/>
              <a:gd name="adj4" fmla="val 16199432"/>
              <a:gd name="adj5" fmla="val 5932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8" name="Circular Arrow 7"/>
          <p:cNvSpPr/>
          <p:nvPr/>
        </p:nvSpPr>
        <p:spPr>
          <a:xfrm>
            <a:off x="2168014" y="1815161"/>
            <a:ext cx="4747564" cy="4747564"/>
          </a:xfrm>
          <a:prstGeom prst="circularArrow">
            <a:avLst>
              <a:gd name="adj1" fmla="val 5085"/>
              <a:gd name="adj2" fmla="val 327528"/>
              <a:gd name="adj3" fmla="val 15873039"/>
              <a:gd name="adj4" fmla="val 9000000"/>
              <a:gd name="adj5" fmla="val 5932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219200"/>
          </a:xfrm>
        </p:spPr>
        <p:txBody>
          <a:bodyPr/>
          <a:lstStyle/>
          <a:p>
            <a:r>
              <a:rPr lang="en-US" sz="3200" smtClean="0"/>
              <a:t>Focus on Functionality:  A Typical Information Worker’s Day….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4071938" y="1905000"/>
            <a:ext cx="4786312" cy="4610100"/>
          </a:xfrm>
        </p:spPr>
        <p:txBody>
          <a:bodyPr/>
          <a:lstStyle/>
          <a:p>
            <a:pPr>
              <a:spcBef>
                <a:spcPts val="2400"/>
              </a:spcBef>
              <a:buFont typeface="Segoe Semibold" pitchFamily="-80" charset="0"/>
              <a:buAutoNum type="arabicPeriod"/>
            </a:pPr>
            <a:r>
              <a:rPr lang="en-US" sz="1800" smtClean="0"/>
              <a:t>E-mail, meetings, conference calls, analysis</a:t>
            </a:r>
          </a:p>
          <a:p>
            <a:pPr>
              <a:buFont typeface="Segoe Semibold" pitchFamily="-80" charset="0"/>
              <a:buAutoNum type="arabicPeriod"/>
            </a:pPr>
            <a:r>
              <a:rPr lang="en-US" sz="1800" smtClean="0"/>
              <a:t>Work on proposals, approve some things, etc.</a:t>
            </a:r>
          </a:p>
          <a:p>
            <a:pPr>
              <a:buFont typeface="Segoe Semibold" pitchFamily="-80" charset="0"/>
              <a:buAutoNum type="arabicPeriod"/>
            </a:pPr>
            <a:r>
              <a:rPr lang="en-US" sz="1800" smtClean="0"/>
              <a:t>All reliant on some component of  a BI system</a:t>
            </a:r>
          </a:p>
          <a:p>
            <a:pPr marL="628650" lvl="1">
              <a:buFont typeface="Wingdings" pitchFamily="2" charset="2"/>
              <a:buChar char="ü"/>
            </a:pPr>
            <a:r>
              <a:rPr lang="en-US" sz="1600" smtClean="0"/>
              <a:t>Review of feedback from colleagues on proposals </a:t>
            </a:r>
            <a:br>
              <a:rPr lang="en-US" sz="1600" smtClean="0"/>
            </a:br>
            <a:r>
              <a:rPr lang="en-US" sz="1600" smtClean="0"/>
              <a:t>and ideas</a:t>
            </a:r>
          </a:p>
          <a:p>
            <a:pPr marL="628650" lvl="1">
              <a:buFont typeface="Wingdings" pitchFamily="2" charset="2"/>
              <a:buChar char="ü"/>
            </a:pPr>
            <a:r>
              <a:rPr lang="en-US" sz="1600" smtClean="0"/>
              <a:t>Presentation preparation </a:t>
            </a:r>
          </a:p>
          <a:p>
            <a:pPr marL="628650" lvl="1">
              <a:buFont typeface="Wingdings" pitchFamily="2" charset="2"/>
              <a:buChar char="ü"/>
            </a:pPr>
            <a:r>
              <a:rPr lang="en-US" sz="1600" smtClean="0"/>
              <a:t>Ad hoc analysis and “what-if’s”  </a:t>
            </a:r>
          </a:p>
          <a:p>
            <a:pPr marL="628650" lvl="1">
              <a:buFont typeface="Wingdings" pitchFamily="2" charset="2"/>
              <a:buChar char="ü"/>
            </a:pPr>
            <a:r>
              <a:rPr lang="en-US" sz="1600" smtClean="0"/>
              <a:t>Understand market trends </a:t>
            </a:r>
            <a:br>
              <a:rPr lang="en-US" sz="1600" smtClean="0"/>
            </a:br>
            <a:r>
              <a:rPr lang="en-US" sz="1600" smtClean="0"/>
              <a:t>and direction</a:t>
            </a:r>
          </a:p>
          <a:p>
            <a:pPr marL="628650" lvl="1">
              <a:buFont typeface="Wingdings" pitchFamily="2" charset="2"/>
              <a:buChar char="ü"/>
            </a:pPr>
            <a:r>
              <a:rPr lang="en-US" sz="1600" smtClean="0"/>
              <a:t>Plan or adjust based on analysis</a:t>
            </a:r>
          </a:p>
          <a:p>
            <a:pPr marL="628650" lvl="1">
              <a:buFont typeface="Wingdings" pitchFamily="2" charset="2"/>
              <a:buChar char="ü"/>
            </a:pPr>
            <a:r>
              <a:rPr lang="en-US" sz="1600" smtClean="0"/>
              <a:t>Make decisions based on the data and analysis at hand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285720" y="1704933"/>
            <a:ext cx="3143272" cy="49387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" name="Rectangle 16"/>
          <p:cNvSpPr/>
          <p:nvPr/>
        </p:nvSpPr>
        <p:spPr>
          <a:xfrm rot="378734">
            <a:off x="938258" y="2638076"/>
            <a:ext cx="2362200" cy="304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Email</a:t>
            </a:r>
          </a:p>
        </p:txBody>
      </p:sp>
      <p:sp>
        <p:nvSpPr>
          <p:cNvPr id="18" name="Rectangle 17"/>
          <p:cNvSpPr/>
          <p:nvPr/>
        </p:nvSpPr>
        <p:spPr>
          <a:xfrm rot="378734">
            <a:off x="1022263" y="2842866"/>
            <a:ext cx="2362200" cy="533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Prep  M&amp;A Presentation</a:t>
            </a:r>
          </a:p>
        </p:txBody>
      </p:sp>
      <p:sp>
        <p:nvSpPr>
          <p:cNvPr id="19" name="Rectangle 18"/>
          <p:cNvSpPr/>
          <p:nvPr/>
        </p:nvSpPr>
        <p:spPr>
          <a:xfrm rot="223083">
            <a:off x="1022263" y="3562420"/>
            <a:ext cx="2362200" cy="304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Meeting on Goals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22263" y="4781550"/>
            <a:ext cx="2362200" cy="381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Customer Meeting</a:t>
            </a:r>
          </a:p>
        </p:txBody>
      </p:sp>
      <p:sp>
        <p:nvSpPr>
          <p:cNvPr id="21" name="Rectangle 20"/>
          <p:cNvSpPr/>
          <p:nvPr/>
        </p:nvSpPr>
        <p:spPr>
          <a:xfrm rot="234589">
            <a:off x="1413345" y="4047568"/>
            <a:ext cx="1600200" cy="381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Product Quality Deep Dive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50103" y="5210175"/>
            <a:ext cx="1906520" cy="49725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Product Introduction Analysis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22263" y="5627907"/>
            <a:ext cx="2362200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M&amp;A Presentation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2263" y="4457700"/>
            <a:ext cx="2362200" cy="381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Lunch</a:t>
            </a:r>
          </a:p>
        </p:txBody>
      </p:sp>
      <p:sp>
        <p:nvSpPr>
          <p:cNvPr id="26" name="Rectangle 25"/>
          <p:cNvSpPr/>
          <p:nvPr/>
        </p:nvSpPr>
        <p:spPr>
          <a:xfrm rot="21443768">
            <a:off x="1022263" y="6008325"/>
            <a:ext cx="2362200" cy="304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Email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Server2\ftp_root\clients\White_Whale\8-00266_GuyWeismantel\Art\png\8-00266_prism_flat.pn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0" y="2133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 bwMode="auto">
          <a:xfrm>
            <a:off x="-317977" y="1663938"/>
            <a:ext cx="9766778" cy="533400"/>
          </a:xfrm>
          <a:prstGeom prst="roundRect">
            <a:avLst/>
          </a:prstGeom>
          <a:gradFill rotWithShape="1">
            <a:gsLst>
              <a:gs pos="0">
                <a:schemeClr val="accent2">
                  <a:lumMod val="50000"/>
                  <a:alpha val="50000"/>
                </a:schemeClr>
              </a:gs>
              <a:gs pos="25000">
                <a:srgbClr val="0070C0">
                  <a:alpha val="48000"/>
                </a:srgbClr>
              </a:gs>
              <a:gs pos="100000">
                <a:srgbClr val="7030A0">
                  <a:alpha val="49000"/>
                </a:srgbClr>
              </a:gs>
            </a:gsLst>
            <a:lin ang="4200000" scaled="0"/>
          </a:gradFill>
          <a:ln>
            <a:solidFill>
              <a:srgbClr val="FFFFFF">
                <a:alpha val="25000"/>
              </a:srgbClr>
            </a:solidFill>
            <a:headEnd type="none" w="sm" len="sm"/>
            <a:tailEnd type="none" w="sm" len="sm"/>
          </a:ln>
          <a:effectLst>
            <a:softEdge rad="31750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260350" h="63500"/>
            <a:bevelB w="44450" h="50800"/>
            <a:contourClr>
              <a:srgbClr val="777777"/>
            </a:contourClr>
          </a:sp3d>
        </p:spPr>
        <p:txBody>
          <a:bodyPr lIns="91425" tIns="45713" rIns="91425" bIns="45713" anchor="ctr"/>
          <a:lstStyle/>
          <a:p>
            <a:pPr algn="ctr" defTabSz="914099">
              <a:lnSpc>
                <a:spcPct val="85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F8F5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6929438" cy="838200"/>
          </a:xfrm>
        </p:spPr>
        <p:txBody>
          <a:bodyPr/>
          <a:lstStyle/>
          <a:p>
            <a:pPr>
              <a:defRPr/>
            </a:pPr>
            <a:r>
              <a:rPr sz="3200">
                <a:latin typeface="+mn-lt"/>
              </a:rPr>
              <a:t>There </a:t>
            </a:r>
            <a:r>
              <a:rPr sz="3200" smtClean="0">
                <a:latin typeface="+mn-lt"/>
              </a:rPr>
              <a:t>Are </a:t>
            </a:r>
            <a:r>
              <a:rPr sz="3200">
                <a:latin typeface="+mn-lt"/>
              </a:rPr>
              <a:t>Key Capabilities Needed </a:t>
            </a:r>
            <a:r>
              <a:rPr sz="3200" smtClean="0">
                <a:latin typeface="+mn-lt"/>
              </a:rPr>
              <a:t>To </a:t>
            </a:r>
            <a:r>
              <a:rPr sz="3200">
                <a:latin typeface="+mn-lt"/>
              </a:rPr>
              <a:t>Support </a:t>
            </a:r>
            <a:r>
              <a:rPr sz="3200" smtClean="0">
                <a:latin typeface="+mn-lt"/>
              </a:rPr>
              <a:t>This </a:t>
            </a:r>
            <a:r>
              <a:rPr sz="3200">
                <a:latin typeface="+mn-lt"/>
              </a:rPr>
              <a:t>Spectrum </a:t>
            </a:r>
            <a:endParaRPr lang="en-US" sz="3200" dirty="0">
              <a:latin typeface="+mn-lt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57200" y="2286000"/>
            <a:ext cx="8534400" cy="3886200"/>
            <a:chOff x="457199" y="2286000"/>
            <a:chExt cx="8534401" cy="38862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457199" y="2286000"/>
              <a:ext cx="3066585" cy="38100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lumMod val="50000"/>
                    <a:alpha val="64000"/>
                  </a:schemeClr>
                </a:gs>
                <a:gs pos="25000">
                  <a:schemeClr val="accent2">
                    <a:lumMod val="50000"/>
                    <a:alpha val="35000"/>
                  </a:schemeClr>
                </a:gs>
                <a:gs pos="68000">
                  <a:schemeClr val="accent2">
                    <a:lumMod val="50000"/>
                    <a:alpha val="22000"/>
                  </a:schemeClr>
                </a:gs>
              </a:gsLst>
              <a:lin ang="4200000" scaled="0"/>
            </a:gradFill>
            <a:ln>
              <a:solidFill>
                <a:srgbClr val="FFFFFF">
                  <a:alpha val="25000"/>
                </a:srgbClr>
              </a:solidFill>
              <a:headEnd type="none" w="sm" len="sm"/>
              <a:tailEnd type="none" w="sm" len="sm"/>
            </a:ln>
            <a:effectLst>
              <a:outerShdw blurRad="44450" dir="5400000" algn="ctr">
                <a:srgbClr val="000000">
                  <a:alpha val="0"/>
                </a:srgbClr>
              </a:outerShdw>
              <a:softEdge rad="317500"/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260350" h="63500"/>
              <a:bevelB w="44450" h="50800"/>
              <a:contourClr>
                <a:srgbClr val="777777"/>
              </a:contourClr>
            </a:sp3d>
          </p:spPr>
          <p:txBody>
            <a:bodyPr lIns="91425" tIns="45713" rIns="91425" bIns="45713" anchor="ctr"/>
            <a:lstStyle/>
            <a:p>
              <a:pPr algn="ctr" defTabSz="914099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2300" kern="0" dirty="0">
                  <a:solidFill>
                    <a:srgbClr val="FFFFFF"/>
                  </a:solidFill>
                  <a:latin typeface="Segoe"/>
                </a:rPr>
                <a:t>Spreadsheet Analysis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295400" y="2786743"/>
              <a:ext cx="4800600" cy="38100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lumMod val="50000"/>
                    <a:alpha val="64000"/>
                  </a:schemeClr>
                </a:gs>
                <a:gs pos="25000">
                  <a:schemeClr val="accent2">
                    <a:lumMod val="50000"/>
                    <a:alpha val="35000"/>
                  </a:schemeClr>
                </a:gs>
                <a:gs pos="68000">
                  <a:schemeClr val="accent2">
                    <a:lumMod val="50000"/>
                    <a:alpha val="22000"/>
                  </a:schemeClr>
                </a:gs>
              </a:gsLst>
              <a:lin ang="4200000" scaled="0"/>
            </a:gradFill>
            <a:ln>
              <a:solidFill>
                <a:srgbClr val="FFFFFF">
                  <a:alpha val="25000"/>
                </a:srgbClr>
              </a:solidFill>
              <a:headEnd type="none" w="sm" len="sm"/>
              <a:tailEnd type="none" w="sm" len="sm"/>
            </a:ln>
            <a:effectLst>
              <a:outerShdw blurRad="44450" dir="5400000" algn="ctr">
                <a:srgbClr val="000000">
                  <a:alpha val="0"/>
                </a:srgbClr>
              </a:outerShdw>
              <a:softEdge rad="317500"/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260350" h="63500"/>
              <a:bevelB w="44450" h="50800"/>
              <a:contourClr>
                <a:srgbClr val="777777"/>
              </a:contourClr>
            </a:sp3d>
          </p:spPr>
          <p:txBody>
            <a:bodyPr lIns="91425" tIns="45713" rIns="91425" bIns="45713" anchor="ctr"/>
            <a:lstStyle/>
            <a:p>
              <a:pPr algn="ctr" defTabSz="914099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2300" kern="0" dirty="0">
                  <a:solidFill>
                    <a:srgbClr val="FFFFFF"/>
                  </a:solidFill>
                  <a:latin typeface="Segoe"/>
                </a:rPr>
                <a:t>Data entry and report viewing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667000" y="3287486"/>
              <a:ext cx="4191000" cy="38100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lumMod val="50000"/>
                    <a:alpha val="64000"/>
                  </a:schemeClr>
                </a:gs>
                <a:gs pos="25000">
                  <a:schemeClr val="accent2">
                    <a:lumMod val="50000"/>
                    <a:alpha val="35000"/>
                  </a:schemeClr>
                </a:gs>
                <a:gs pos="68000">
                  <a:schemeClr val="accent2">
                    <a:lumMod val="50000"/>
                    <a:alpha val="22000"/>
                  </a:schemeClr>
                </a:gs>
              </a:gsLst>
              <a:lin ang="4200000" scaled="0"/>
            </a:gradFill>
            <a:ln>
              <a:solidFill>
                <a:srgbClr val="FFFFFF">
                  <a:alpha val="25000"/>
                </a:srgbClr>
              </a:solidFill>
              <a:headEnd type="none" w="sm" len="sm"/>
              <a:tailEnd type="none" w="sm" len="sm"/>
            </a:ln>
            <a:effectLst>
              <a:outerShdw blurRad="44450" dir="5400000" algn="ctr">
                <a:srgbClr val="000000">
                  <a:alpha val="0"/>
                </a:srgbClr>
              </a:outerShdw>
              <a:softEdge rad="317500"/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260350" h="63500"/>
              <a:bevelB w="44450" h="50800"/>
              <a:contourClr>
                <a:srgbClr val="777777"/>
              </a:contourClr>
            </a:sp3d>
          </p:spPr>
          <p:txBody>
            <a:bodyPr lIns="91425" tIns="45713" rIns="91425" bIns="45713" anchor="ctr"/>
            <a:lstStyle/>
            <a:p>
              <a:pPr algn="ctr" defTabSz="914099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2300" kern="0" dirty="0">
                  <a:solidFill>
                    <a:srgbClr val="FFFFFF"/>
                  </a:solidFill>
                  <a:latin typeface="Segoe"/>
                </a:rPr>
                <a:t>Publish and Share Information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810000" y="3788229"/>
              <a:ext cx="5181600" cy="38100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lumMod val="50000"/>
                    <a:alpha val="64000"/>
                  </a:schemeClr>
                </a:gs>
                <a:gs pos="25000">
                  <a:schemeClr val="accent2">
                    <a:lumMod val="50000"/>
                    <a:alpha val="35000"/>
                  </a:schemeClr>
                </a:gs>
                <a:gs pos="68000">
                  <a:schemeClr val="accent2">
                    <a:lumMod val="50000"/>
                    <a:alpha val="22000"/>
                  </a:schemeClr>
                </a:gs>
              </a:gsLst>
              <a:lin ang="4200000" scaled="0"/>
            </a:gradFill>
            <a:ln>
              <a:solidFill>
                <a:srgbClr val="FFFFFF">
                  <a:alpha val="25000"/>
                </a:srgbClr>
              </a:solidFill>
              <a:headEnd type="none" w="sm" len="sm"/>
              <a:tailEnd type="none" w="sm" len="sm"/>
            </a:ln>
            <a:effectLst>
              <a:outerShdw blurRad="44450" dir="5400000" algn="ctr">
                <a:srgbClr val="000000">
                  <a:alpha val="0"/>
                </a:srgbClr>
              </a:outerShdw>
              <a:softEdge rad="317500"/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260350" h="63500"/>
              <a:bevelB w="44450" h="50800"/>
              <a:contourClr>
                <a:srgbClr val="777777"/>
              </a:contourClr>
            </a:sp3d>
          </p:spPr>
          <p:txBody>
            <a:bodyPr lIns="91425" tIns="45713" rIns="91425" bIns="45713" anchor="ctr"/>
            <a:lstStyle/>
            <a:p>
              <a:pPr algn="ctr" defTabSz="914099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2300" kern="0" dirty="0">
                  <a:solidFill>
                    <a:srgbClr val="FFFFFF"/>
                  </a:solidFill>
                  <a:latin typeface="Segoe"/>
                </a:rPr>
                <a:t>Aggregate Plans and Forecasts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362200" y="4288972"/>
              <a:ext cx="6629400" cy="38100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lumMod val="50000"/>
                    <a:alpha val="64000"/>
                  </a:schemeClr>
                </a:gs>
                <a:gs pos="25000">
                  <a:schemeClr val="accent2">
                    <a:lumMod val="50000"/>
                    <a:alpha val="35000"/>
                  </a:schemeClr>
                </a:gs>
                <a:gs pos="68000">
                  <a:schemeClr val="accent2">
                    <a:lumMod val="50000"/>
                    <a:alpha val="22000"/>
                  </a:schemeClr>
                </a:gs>
              </a:gsLst>
              <a:lin ang="4200000" scaled="0"/>
            </a:gradFill>
            <a:ln>
              <a:solidFill>
                <a:srgbClr val="FFFFFF">
                  <a:alpha val="25000"/>
                </a:srgbClr>
              </a:solidFill>
              <a:headEnd type="none" w="sm" len="sm"/>
              <a:tailEnd type="none" w="sm" len="sm"/>
            </a:ln>
            <a:effectLst>
              <a:outerShdw blurRad="44450" dir="5400000" algn="ctr">
                <a:srgbClr val="000000">
                  <a:alpha val="0"/>
                </a:srgbClr>
              </a:outerShdw>
              <a:softEdge rad="317500"/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260350" h="63500"/>
              <a:bevelB w="44450" h="50800"/>
              <a:contourClr>
                <a:srgbClr val="777777"/>
              </a:contourClr>
            </a:sp3d>
          </p:spPr>
          <p:txBody>
            <a:bodyPr lIns="91425" tIns="45713" rIns="91425" bIns="45713" anchor="ctr"/>
            <a:lstStyle/>
            <a:p>
              <a:pPr algn="ctr" defTabSz="914099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2300" kern="0" dirty="0">
                  <a:solidFill>
                    <a:srgbClr val="FFFFFF"/>
                  </a:solidFill>
                  <a:latin typeface="Segoe"/>
                </a:rPr>
                <a:t>Synchronize and Align Goals and Tasks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257800" y="4789715"/>
              <a:ext cx="3733800" cy="38100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lumMod val="50000"/>
                    <a:alpha val="64000"/>
                  </a:schemeClr>
                </a:gs>
                <a:gs pos="25000">
                  <a:schemeClr val="accent2">
                    <a:lumMod val="50000"/>
                    <a:alpha val="35000"/>
                  </a:schemeClr>
                </a:gs>
                <a:gs pos="68000">
                  <a:schemeClr val="accent2">
                    <a:lumMod val="50000"/>
                    <a:alpha val="22000"/>
                  </a:schemeClr>
                </a:gs>
              </a:gsLst>
              <a:lin ang="4200000" scaled="0"/>
            </a:gradFill>
            <a:ln>
              <a:solidFill>
                <a:srgbClr val="FFFFFF">
                  <a:alpha val="25000"/>
                </a:srgbClr>
              </a:solidFill>
              <a:headEnd type="none" w="sm" len="sm"/>
              <a:tailEnd type="none" w="sm" len="sm"/>
            </a:ln>
            <a:effectLst>
              <a:outerShdw blurRad="44450" dir="5400000" algn="ctr">
                <a:srgbClr val="000000">
                  <a:alpha val="0"/>
                </a:srgbClr>
              </a:outerShdw>
              <a:softEdge rad="317500"/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260350" h="63500"/>
              <a:bevelB w="44450" h="50800"/>
              <a:contourClr>
                <a:srgbClr val="777777"/>
              </a:contourClr>
            </a:sp3d>
          </p:spPr>
          <p:txBody>
            <a:bodyPr lIns="91425" tIns="45713" rIns="91425" bIns="45713" anchor="ctr"/>
            <a:lstStyle/>
            <a:p>
              <a:pPr algn="ctr" defTabSz="914099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2300" kern="0" dirty="0">
                  <a:solidFill>
                    <a:srgbClr val="FFFFFF"/>
                  </a:solidFill>
                  <a:latin typeface="Segoe"/>
                </a:rPr>
                <a:t>Consolidate Results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752600" y="5290458"/>
              <a:ext cx="7239000" cy="38100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lumMod val="50000"/>
                    <a:alpha val="64000"/>
                  </a:schemeClr>
                </a:gs>
                <a:gs pos="25000">
                  <a:schemeClr val="accent2">
                    <a:lumMod val="50000"/>
                    <a:alpha val="35000"/>
                  </a:schemeClr>
                </a:gs>
                <a:gs pos="68000">
                  <a:schemeClr val="accent2">
                    <a:lumMod val="50000"/>
                    <a:alpha val="22000"/>
                  </a:schemeClr>
                </a:gs>
              </a:gsLst>
              <a:lin ang="4200000" scaled="0"/>
            </a:gradFill>
            <a:ln>
              <a:solidFill>
                <a:srgbClr val="FFFFFF">
                  <a:alpha val="25000"/>
                </a:srgbClr>
              </a:solidFill>
              <a:headEnd type="none" w="sm" len="sm"/>
              <a:tailEnd type="none" w="sm" len="sm"/>
            </a:ln>
            <a:effectLst>
              <a:outerShdw blurRad="44450" dir="5400000" algn="ctr">
                <a:srgbClr val="000000">
                  <a:alpha val="0"/>
                </a:srgbClr>
              </a:outerShdw>
              <a:softEdge rad="317500"/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260350" h="63500"/>
              <a:bevelB w="44450" h="50800"/>
              <a:contourClr>
                <a:srgbClr val="777777"/>
              </a:contourClr>
            </a:sp3d>
          </p:spPr>
          <p:txBody>
            <a:bodyPr lIns="91425" tIns="45713" rIns="91425" bIns="45713" anchor="ctr"/>
            <a:lstStyle/>
            <a:p>
              <a:pPr algn="ctr" defTabSz="914099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2300" kern="0" dirty="0">
                  <a:solidFill>
                    <a:srgbClr val="FFFFFF"/>
                  </a:solidFill>
                  <a:latin typeface="Segoe"/>
                </a:rPr>
                <a:t>Communicate our Status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" y="5791200"/>
              <a:ext cx="8534400" cy="38100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lumMod val="50000"/>
                    <a:alpha val="64000"/>
                  </a:schemeClr>
                </a:gs>
                <a:gs pos="25000">
                  <a:schemeClr val="accent2">
                    <a:lumMod val="50000"/>
                    <a:alpha val="35000"/>
                  </a:schemeClr>
                </a:gs>
                <a:gs pos="68000">
                  <a:schemeClr val="accent2">
                    <a:lumMod val="50000"/>
                    <a:alpha val="22000"/>
                  </a:schemeClr>
                </a:gs>
              </a:gsLst>
              <a:lin ang="4200000" scaled="0"/>
            </a:gradFill>
            <a:ln>
              <a:solidFill>
                <a:srgbClr val="FFFFFF">
                  <a:alpha val="25000"/>
                </a:srgbClr>
              </a:solidFill>
              <a:headEnd type="none" w="sm" len="sm"/>
              <a:tailEnd type="none" w="sm" len="sm"/>
            </a:ln>
            <a:effectLst>
              <a:outerShdw blurRad="44450" dir="5400000" algn="ctr">
                <a:srgbClr val="000000">
                  <a:alpha val="0"/>
                </a:srgbClr>
              </a:outerShdw>
              <a:softEdge rad="317500"/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260350" h="63500"/>
              <a:bevelB w="44450" h="50800"/>
              <a:contourClr>
                <a:srgbClr val="777777"/>
              </a:contourClr>
            </a:sp3d>
          </p:spPr>
          <p:txBody>
            <a:bodyPr lIns="91425" tIns="45713" rIns="91425" bIns="45713" anchor="ctr"/>
            <a:lstStyle/>
            <a:p>
              <a:pPr algn="ctr" defTabSz="914099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2300" kern="0" dirty="0">
                  <a:solidFill>
                    <a:srgbClr val="FFFFFF"/>
                  </a:solidFill>
                  <a:latin typeface="Segoe"/>
                </a:rPr>
                <a:t>Understand Variances and Take Corrective Action</a:t>
              </a:r>
            </a:p>
          </p:txBody>
        </p:sp>
      </p:grpSp>
      <p:sp>
        <p:nvSpPr>
          <p:cNvPr id="36" name="TextBox 16"/>
          <p:cNvSpPr txBox="1">
            <a:spLocks noChangeArrowheads="1"/>
          </p:cNvSpPr>
          <p:nvPr/>
        </p:nvSpPr>
        <p:spPr bwMode="auto">
          <a:xfrm>
            <a:off x="706438" y="1716088"/>
            <a:ext cx="1601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8F5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BI </a:t>
            </a:r>
          </a:p>
        </p:txBody>
      </p:sp>
      <p:sp>
        <p:nvSpPr>
          <p:cNvPr id="37" name="TextBox 24"/>
          <p:cNvSpPr txBox="1">
            <a:spLocks noChangeArrowheads="1"/>
          </p:cNvSpPr>
          <p:nvPr/>
        </p:nvSpPr>
        <p:spPr bwMode="auto">
          <a:xfrm>
            <a:off x="3754438" y="1716088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8F5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BI</a:t>
            </a:r>
          </a:p>
        </p:txBody>
      </p:sp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6632575" y="1716088"/>
            <a:ext cx="2292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8F5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Organizational BI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1.9|1.1|1.1|1|24.3|18.7|2|22.4|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Segoe Semibold"/>
        <a:ea typeface="ヒラギノ角ゴ Pro W3"/>
        <a:cs typeface=""/>
      </a:majorFont>
      <a:minorFont>
        <a:latin typeface="Sego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1479</Words>
  <Application>Microsoft PowerPoint</Application>
  <PresentationFormat>On-screen Show (4:3)</PresentationFormat>
  <Paragraphs>429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Blank Presentation</vt:lpstr>
      <vt:lpstr>Microsoft Business Intelligence</vt:lpstr>
      <vt:lpstr>Information Overload</vt:lpstr>
      <vt:lpstr>The Execution Gap…</vt:lpstr>
      <vt:lpstr>Slide 4</vt:lpstr>
      <vt:lpstr>Conventional Thinking… Conventional Results.</vt:lpstr>
      <vt:lpstr>Our Vision: BI for Everyone</vt:lpstr>
      <vt:lpstr>BI For Everyone  How do you get there?  </vt:lpstr>
      <vt:lpstr>Focus on Functionality:  A Typical Information Worker’s Day….</vt:lpstr>
      <vt:lpstr>There Are Key Capabilities Needed To Support This Spectrum </vt:lpstr>
      <vt:lpstr>What We Are Doing About It</vt:lpstr>
      <vt:lpstr>Comprehensive Approach to BI</vt:lpstr>
      <vt:lpstr>Slide 12</vt:lpstr>
      <vt:lpstr>Slide 13</vt:lpstr>
      <vt:lpstr>Microsoft BI And PM</vt:lpstr>
      <vt:lpstr>Slide 15</vt:lpstr>
      <vt:lpstr>Performance Management </vt:lpstr>
      <vt:lpstr>Performance Management</vt:lpstr>
      <vt:lpstr>Performance Management Better execute on strategy</vt:lpstr>
      <vt:lpstr>The Role of Excel</vt:lpstr>
      <vt:lpstr>Performance Management Capabilities Delivered</vt:lpstr>
      <vt:lpstr>Office PerformancePointServer 2007 Market Momentum</vt:lpstr>
      <vt:lpstr>Performance Management at Microsoft:    An Internal Case Study</vt:lpstr>
      <vt:lpstr>Microsoft’s Performance  Management Process</vt:lpstr>
      <vt:lpstr>Performance Management  Challenges In The Business Divisions (MBD)</vt:lpstr>
      <vt:lpstr>Disconnected Data A Tangled Web</vt:lpstr>
      <vt:lpstr>Microsoft Business Division's Performance Management Solution</vt:lpstr>
      <vt:lpstr>Slide 27</vt:lpstr>
      <vt:lpstr>Performance Management  Challenges At Microsoft Worldwide</vt:lpstr>
      <vt:lpstr>Slide 29</vt:lpstr>
      <vt:lpstr>It's a New Day for  Business Intelligence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2007-12-05T03:40:37Z</dcterms:created>
  <dcterms:modified xsi:type="dcterms:W3CDTF">2007-12-05T03:40:52Z</dcterms:modified>
</cp:coreProperties>
</file>