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92" r:id="rId2"/>
  </p:sldMasterIdLst>
  <p:notesMasterIdLst>
    <p:notesMasterId r:id="rId37"/>
  </p:notesMasterIdLst>
  <p:handoutMasterIdLst>
    <p:handoutMasterId r:id="rId38"/>
  </p:handoutMasterIdLst>
  <p:sldIdLst>
    <p:sldId id="363" r:id="rId3"/>
    <p:sldId id="407" r:id="rId4"/>
    <p:sldId id="526" r:id="rId5"/>
    <p:sldId id="527" r:id="rId6"/>
    <p:sldId id="528" r:id="rId7"/>
    <p:sldId id="524" r:id="rId8"/>
    <p:sldId id="529" r:id="rId9"/>
    <p:sldId id="530" r:id="rId10"/>
    <p:sldId id="531" r:id="rId11"/>
    <p:sldId id="532" r:id="rId12"/>
    <p:sldId id="533" r:id="rId13"/>
    <p:sldId id="534" r:id="rId14"/>
    <p:sldId id="535" r:id="rId15"/>
    <p:sldId id="551" r:id="rId16"/>
    <p:sldId id="552" r:id="rId17"/>
    <p:sldId id="553" r:id="rId18"/>
    <p:sldId id="554" r:id="rId19"/>
    <p:sldId id="555" r:id="rId20"/>
    <p:sldId id="556" r:id="rId21"/>
    <p:sldId id="558" r:id="rId22"/>
    <p:sldId id="559" r:id="rId23"/>
    <p:sldId id="547" r:id="rId24"/>
    <p:sldId id="548" r:id="rId25"/>
    <p:sldId id="550" r:id="rId26"/>
    <p:sldId id="549" r:id="rId27"/>
    <p:sldId id="537" r:id="rId28"/>
    <p:sldId id="538" r:id="rId29"/>
    <p:sldId id="539" r:id="rId30"/>
    <p:sldId id="540" r:id="rId31"/>
    <p:sldId id="541" r:id="rId32"/>
    <p:sldId id="542" r:id="rId33"/>
    <p:sldId id="543" r:id="rId34"/>
    <p:sldId id="544" r:id="rId35"/>
    <p:sldId id="54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ADD2"/>
    <a:srgbClr val="264C84"/>
    <a:srgbClr val="A8D1E6"/>
    <a:srgbClr val="2E739E"/>
    <a:srgbClr val="62BBD0"/>
    <a:srgbClr val="51B4CB"/>
    <a:srgbClr val="2F889D"/>
    <a:srgbClr val="2D8397"/>
    <a:srgbClr val="00FF00"/>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7" autoAdjust="0"/>
    <p:restoredTop sz="81840" autoAdjust="0"/>
  </p:normalViewPr>
  <p:slideViewPr>
    <p:cSldViewPr snapToGrid="0">
      <p:cViewPr>
        <p:scale>
          <a:sx n="60" d="100"/>
          <a:sy n="60" d="100"/>
        </p:scale>
        <p:origin x="-2190" y="-648"/>
      </p:cViewPr>
      <p:guideLst>
        <p:guide orient="horz" pos="2160"/>
        <p:guide orient="horz" pos="145"/>
        <p:guide orient="horz" pos="1200"/>
        <p:guide orient="horz" pos="1488"/>
        <p:guide orient="horz" pos="4173"/>
        <p:guide orient="horz" pos="894"/>
        <p:guide orient="horz" pos="1602"/>
        <p:guide orient="horz" pos="727"/>
        <p:guide pos="2880"/>
        <p:guide pos="240"/>
        <p:guide pos="5520"/>
      </p:guideLst>
    </p:cSldViewPr>
  </p:slideViewPr>
  <p:notesTextViewPr>
    <p:cViewPr>
      <p:scale>
        <a:sx n="100" d="100"/>
        <a:sy n="100" d="100"/>
      </p:scale>
      <p:origin x="0" y="0"/>
    </p:cViewPr>
  </p:notesTextViewPr>
  <p:sorterViewPr>
    <p:cViewPr>
      <p:scale>
        <a:sx n="50" d="100"/>
        <a:sy n="50" d="100"/>
      </p:scale>
      <p:origin x="0" y="408"/>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9D20C-145D-4C8D-ACF5-A7AEB36488BD}" type="doc">
      <dgm:prSet loTypeId="urn:microsoft.com/office/officeart/2005/8/layout/hierarchy1" loCatId="hierarchy" qsTypeId="urn:microsoft.com/office/officeart/2005/8/quickstyle/simple5#1" qsCatId="simple" csTypeId="urn:microsoft.com/office/officeart/2005/8/colors/accent0_3" csCatId="mainScheme" phldr="1"/>
      <dgm:spPr/>
      <dgm:t>
        <a:bodyPr/>
        <a:lstStyle/>
        <a:p>
          <a:endParaRPr lang="en-US"/>
        </a:p>
      </dgm:t>
    </dgm:pt>
    <dgm:pt modelId="{65A69FAE-69F8-4F28-BD12-930F0C0D4BDB}">
      <dgm:prSet phldrT="[Text]"/>
      <dgm:spPr/>
      <dgm:t>
        <a:bodyPr/>
        <a:lstStyle/>
        <a:p>
          <a:r>
            <a:rPr lang="en-US" dirty="0" smtClean="0"/>
            <a:t>Accounts</a:t>
          </a:r>
          <a:endParaRPr lang="en-US" dirty="0"/>
        </a:p>
      </dgm:t>
    </dgm:pt>
    <dgm:pt modelId="{2E8EE7CA-0024-4DC3-BB83-1F5034DBDB26}" type="parTrans" cxnId="{FD03046F-49CA-4259-B1A0-AE97F3C9EA13}">
      <dgm:prSet/>
      <dgm:spPr/>
      <dgm:t>
        <a:bodyPr/>
        <a:lstStyle/>
        <a:p>
          <a:endParaRPr lang="en-US"/>
        </a:p>
      </dgm:t>
    </dgm:pt>
    <dgm:pt modelId="{7B9F445B-86F5-42AB-BFE5-5F93662F9BD6}" type="sibTrans" cxnId="{FD03046F-49CA-4259-B1A0-AE97F3C9EA13}">
      <dgm:prSet/>
      <dgm:spPr/>
      <dgm:t>
        <a:bodyPr/>
        <a:lstStyle/>
        <a:p>
          <a:endParaRPr lang="en-US"/>
        </a:p>
      </dgm:t>
    </dgm:pt>
    <dgm:pt modelId="{5098D7F4-1C18-4E4E-AF61-C4DD42C60522}">
      <dgm:prSet phldrT="[Text]"/>
      <dgm:spPr/>
      <dgm:t>
        <a:bodyPr/>
        <a:lstStyle/>
        <a:p>
          <a:r>
            <a:rPr lang="en-US" dirty="0" smtClean="0"/>
            <a:t>Time</a:t>
          </a:r>
          <a:endParaRPr lang="en-US" dirty="0"/>
        </a:p>
      </dgm:t>
    </dgm:pt>
    <dgm:pt modelId="{9CE0E313-FD79-46BB-A996-060227D52FFD}" type="parTrans" cxnId="{E5843FA3-92B0-4D77-B9A5-8A98C9BF68B2}">
      <dgm:prSet/>
      <dgm:spPr/>
      <dgm:t>
        <a:bodyPr/>
        <a:lstStyle/>
        <a:p>
          <a:endParaRPr lang="en-US"/>
        </a:p>
      </dgm:t>
    </dgm:pt>
    <dgm:pt modelId="{47F86C2B-BEC4-498E-B546-099D49C4841F}" type="sibTrans" cxnId="{E5843FA3-92B0-4D77-B9A5-8A98C9BF68B2}">
      <dgm:prSet/>
      <dgm:spPr/>
      <dgm:t>
        <a:bodyPr/>
        <a:lstStyle/>
        <a:p>
          <a:endParaRPr lang="en-US"/>
        </a:p>
      </dgm:t>
    </dgm:pt>
    <dgm:pt modelId="{9159B2DB-2EEF-41A8-89BD-D0803C5AD3C3}">
      <dgm:prSet phldrT="[Text]"/>
      <dgm:spPr/>
      <dgm:t>
        <a:bodyPr/>
        <a:lstStyle/>
        <a:p>
          <a:r>
            <a:rPr lang="en-US" dirty="0" smtClean="0"/>
            <a:t>Products</a:t>
          </a:r>
          <a:endParaRPr lang="en-US" dirty="0"/>
        </a:p>
      </dgm:t>
    </dgm:pt>
    <dgm:pt modelId="{D8A9B4CB-ECBE-43AD-B29D-76F4F3A116AF}" type="parTrans" cxnId="{F460D25F-3875-4C0C-8EAC-5F4297A5154B}">
      <dgm:prSet/>
      <dgm:spPr/>
      <dgm:t>
        <a:bodyPr/>
        <a:lstStyle/>
        <a:p>
          <a:endParaRPr lang="en-US"/>
        </a:p>
      </dgm:t>
    </dgm:pt>
    <dgm:pt modelId="{E9E2DD55-433C-4C4B-B790-C44EB17F58EB}" type="sibTrans" cxnId="{F460D25F-3875-4C0C-8EAC-5F4297A5154B}">
      <dgm:prSet/>
      <dgm:spPr/>
      <dgm:t>
        <a:bodyPr/>
        <a:lstStyle/>
        <a:p>
          <a:endParaRPr lang="en-US"/>
        </a:p>
      </dgm:t>
    </dgm:pt>
    <dgm:pt modelId="{4DCE3791-9BDA-49B2-BE70-60D77A6D80AC}">
      <dgm:prSet phldrT="[Text]"/>
      <dgm:spPr/>
      <dgm:t>
        <a:bodyPr/>
        <a:lstStyle/>
        <a:p>
          <a:r>
            <a:rPr lang="en-US" dirty="0" smtClean="0"/>
            <a:t>Customers</a:t>
          </a:r>
          <a:endParaRPr lang="en-US" dirty="0"/>
        </a:p>
      </dgm:t>
    </dgm:pt>
    <dgm:pt modelId="{51AA5090-EACF-4732-9EB6-E77A8E14B577}" type="parTrans" cxnId="{51B64F91-3D44-45D5-B341-965878DF01D2}">
      <dgm:prSet/>
      <dgm:spPr/>
      <dgm:t>
        <a:bodyPr/>
        <a:lstStyle/>
        <a:p>
          <a:endParaRPr lang="en-US"/>
        </a:p>
      </dgm:t>
    </dgm:pt>
    <dgm:pt modelId="{C4A49265-D8B8-41CD-91D7-997019E7A08F}" type="sibTrans" cxnId="{51B64F91-3D44-45D5-B341-965878DF01D2}">
      <dgm:prSet/>
      <dgm:spPr/>
      <dgm:t>
        <a:bodyPr/>
        <a:lstStyle/>
        <a:p>
          <a:endParaRPr lang="en-US"/>
        </a:p>
      </dgm:t>
    </dgm:pt>
    <dgm:pt modelId="{8292357D-D7F8-4671-A730-F7735DFA4FC1}">
      <dgm:prSet phldrT="[Text]"/>
      <dgm:spPr/>
      <dgm:t>
        <a:bodyPr/>
        <a:lstStyle/>
        <a:p>
          <a:r>
            <a:rPr lang="en-US" dirty="0" smtClean="0"/>
            <a:t>Geographies</a:t>
          </a:r>
          <a:endParaRPr lang="en-US" dirty="0"/>
        </a:p>
      </dgm:t>
    </dgm:pt>
    <dgm:pt modelId="{72489277-D494-4A59-AACA-F94A27EAB73E}" type="parTrans" cxnId="{623E36B0-69F7-47B6-95AC-8BD4779C2D62}">
      <dgm:prSet/>
      <dgm:spPr/>
      <dgm:t>
        <a:bodyPr/>
        <a:lstStyle/>
        <a:p>
          <a:endParaRPr lang="en-US"/>
        </a:p>
      </dgm:t>
    </dgm:pt>
    <dgm:pt modelId="{67E58E4D-5789-4D65-817E-DBFC5E9BFC79}" type="sibTrans" cxnId="{623E36B0-69F7-47B6-95AC-8BD4779C2D62}">
      <dgm:prSet/>
      <dgm:spPr/>
      <dgm:t>
        <a:bodyPr/>
        <a:lstStyle/>
        <a:p>
          <a:endParaRPr lang="en-US"/>
        </a:p>
      </dgm:t>
    </dgm:pt>
    <dgm:pt modelId="{47356A41-D2B2-4152-A190-2D49D29733F7}" type="pres">
      <dgm:prSet presAssocID="{0419D20C-145D-4C8D-ACF5-A7AEB36488BD}" presName="hierChild1" presStyleCnt="0">
        <dgm:presLayoutVars>
          <dgm:chPref val="1"/>
          <dgm:dir/>
          <dgm:animOne val="branch"/>
          <dgm:animLvl val="lvl"/>
          <dgm:resizeHandles/>
        </dgm:presLayoutVars>
      </dgm:prSet>
      <dgm:spPr/>
      <dgm:t>
        <a:bodyPr/>
        <a:lstStyle/>
        <a:p>
          <a:endParaRPr lang="en-US"/>
        </a:p>
      </dgm:t>
    </dgm:pt>
    <dgm:pt modelId="{C961009A-778C-4B61-BD5F-B457311D881C}" type="pres">
      <dgm:prSet presAssocID="{65A69FAE-69F8-4F28-BD12-930F0C0D4BDB}" presName="hierRoot1" presStyleCnt="0"/>
      <dgm:spPr/>
    </dgm:pt>
    <dgm:pt modelId="{03EEA453-8963-4881-8429-0132743C586D}" type="pres">
      <dgm:prSet presAssocID="{65A69FAE-69F8-4F28-BD12-930F0C0D4BDB}" presName="composite" presStyleCnt="0"/>
      <dgm:spPr/>
    </dgm:pt>
    <dgm:pt modelId="{EA2D5423-F42B-4B85-881F-6EC064DF0F8E}" type="pres">
      <dgm:prSet presAssocID="{65A69FAE-69F8-4F28-BD12-930F0C0D4BDB}" presName="background" presStyleLbl="node0" presStyleIdx="0" presStyleCnt="1"/>
      <dgm:spPr/>
    </dgm:pt>
    <dgm:pt modelId="{7BF6CA7E-BB55-4713-858E-3C07335FB598}" type="pres">
      <dgm:prSet presAssocID="{65A69FAE-69F8-4F28-BD12-930F0C0D4BDB}" presName="text" presStyleLbl="fgAcc0" presStyleIdx="0" presStyleCnt="1" custLinFactNeighborX="-44408" custLinFactNeighborY="-62658">
        <dgm:presLayoutVars>
          <dgm:chPref val="3"/>
        </dgm:presLayoutVars>
      </dgm:prSet>
      <dgm:spPr/>
      <dgm:t>
        <a:bodyPr/>
        <a:lstStyle/>
        <a:p>
          <a:endParaRPr lang="en-US"/>
        </a:p>
      </dgm:t>
    </dgm:pt>
    <dgm:pt modelId="{6804AF0D-E56F-4733-90DF-BE554B895F93}" type="pres">
      <dgm:prSet presAssocID="{65A69FAE-69F8-4F28-BD12-930F0C0D4BDB}" presName="hierChild2" presStyleCnt="0"/>
      <dgm:spPr/>
    </dgm:pt>
    <dgm:pt modelId="{539F9DF6-25B8-4036-B396-871072E2EF86}" type="pres">
      <dgm:prSet presAssocID="{9CE0E313-FD79-46BB-A996-060227D52FFD}" presName="Name10" presStyleLbl="parChTrans1D2" presStyleIdx="0" presStyleCnt="2"/>
      <dgm:spPr/>
      <dgm:t>
        <a:bodyPr/>
        <a:lstStyle/>
        <a:p>
          <a:endParaRPr lang="en-US"/>
        </a:p>
      </dgm:t>
    </dgm:pt>
    <dgm:pt modelId="{55AE5FD2-4C5A-4A9D-ABC6-C772937B1DFF}" type="pres">
      <dgm:prSet presAssocID="{5098D7F4-1C18-4E4E-AF61-C4DD42C60522}" presName="hierRoot2" presStyleCnt="0"/>
      <dgm:spPr/>
    </dgm:pt>
    <dgm:pt modelId="{7D8B12E3-2C98-4570-B82E-41872AFF9AAB}" type="pres">
      <dgm:prSet presAssocID="{5098D7F4-1C18-4E4E-AF61-C4DD42C60522}" presName="composite2" presStyleCnt="0"/>
      <dgm:spPr/>
    </dgm:pt>
    <dgm:pt modelId="{F9A4B9E5-7D46-4AF0-95B2-ED3D73ED5602}" type="pres">
      <dgm:prSet presAssocID="{5098D7F4-1C18-4E4E-AF61-C4DD42C60522}" presName="background2" presStyleLbl="node2" presStyleIdx="0" presStyleCnt="2"/>
      <dgm:spPr/>
    </dgm:pt>
    <dgm:pt modelId="{5320A323-016D-4EA7-890D-F63B04234935}" type="pres">
      <dgm:prSet presAssocID="{5098D7F4-1C18-4E4E-AF61-C4DD42C60522}" presName="text2" presStyleLbl="fgAcc2" presStyleIdx="0" presStyleCnt="2" custLinFactNeighborX="-15302" custLinFactNeighborY="-40735">
        <dgm:presLayoutVars>
          <dgm:chPref val="3"/>
        </dgm:presLayoutVars>
      </dgm:prSet>
      <dgm:spPr/>
      <dgm:t>
        <a:bodyPr/>
        <a:lstStyle/>
        <a:p>
          <a:endParaRPr lang="en-US"/>
        </a:p>
      </dgm:t>
    </dgm:pt>
    <dgm:pt modelId="{0FC0092C-7897-4BBB-9956-A003C6923A62}" type="pres">
      <dgm:prSet presAssocID="{5098D7F4-1C18-4E4E-AF61-C4DD42C60522}" presName="hierChild3" presStyleCnt="0"/>
      <dgm:spPr/>
    </dgm:pt>
    <dgm:pt modelId="{1D2FDFE0-0510-4B1A-9F0F-D03E05527FE6}" type="pres">
      <dgm:prSet presAssocID="{D8A9B4CB-ECBE-43AD-B29D-76F4F3A116AF}" presName="Name17" presStyleLbl="parChTrans1D3" presStyleIdx="0" presStyleCnt="2"/>
      <dgm:spPr/>
      <dgm:t>
        <a:bodyPr/>
        <a:lstStyle/>
        <a:p>
          <a:endParaRPr lang="en-US"/>
        </a:p>
      </dgm:t>
    </dgm:pt>
    <dgm:pt modelId="{7350F0FD-0334-4A1F-8AFB-ADC0D780283D}" type="pres">
      <dgm:prSet presAssocID="{9159B2DB-2EEF-41A8-89BD-D0803C5AD3C3}" presName="hierRoot3" presStyleCnt="0"/>
      <dgm:spPr/>
    </dgm:pt>
    <dgm:pt modelId="{07BC43F0-8832-4667-8541-8BF848C5B60A}" type="pres">
      <dgm:prSet presAssocID="{9159B2DB-2EEF-41A8-89BD-D0803C5AD3C3}" presName="composite3" presStyleCnt="0"/>
      <dgm:spPr/>
    </dgm:pt>
    <dgm:pt modelId="{5B6BFE1E-EF69-4EB5-A125-4A229C76EFED}" type="pres">
      <dgm:prSet presAssocID="{9159B2DB-2EEF-41A8-89BD-D0803C5AD3C3}" presName="background3" presStyleLbl="node3" presStyleIdx="0" presStyleCnt="2"/>
      <dgm:spPr/>
    </dgm:pt>
    <dgm:pt modelId="{8047BFFF-A3D5-45D6-9A39-ACB7EF8E0FA5}" type="pres">
      <dgm:prSet presAssocID="{9159B2DB-2EEF-41A8-89BD-D0803C5AD3C3}" presName="text3" presStyleLbl="fgAcc3" presStyleIdx="0" presStyleCnt="2" custLinFactNeighborX="16600" custLinFactNeighborY="-45655">
        <dgm:presLayoutVars>
          <dgm:chPref val="3"/>
        </dgm:presLayoutVars>
      </dgm:prSet>
      <dgm:spPr/>
      <dgm:t>
        <a:bodyPr/>
        <a:lstStyle/>
        <a:p>
          <a:endParaRPr lang="en-US"/>
        </a:p>
      </dgm:t>
    </dgm:pt>
    <dgm:pt modelId="{B1FDA1DC-C10A-4A0B-9A64-500DE7563474}" type="pres">
      <dgm:prSet presAssocID="{9159B2DB-2EEF-41A8-89BD-D0803C5AD3C3}" presName="hierChild4" presStyleCnt="0"/>
      <dgm:spPr/>
    </dgm:pt>
    <dgm:pt modelId="{48D80A40-A59D-479C-9B49-8192BB605F8A}" type="pres">
      <dgm:prSet presAssocID="{51AA5090-EACF-4732-9EB6-E77A8E14B577}" presName="Name17" presStyleLbl="parChTrans1D3" presStyleIdx="1" presStyleCnt="2"/>
      <dgm:spPr/>
      <dgm:t>
        <a:bodyPr/>
        <a:lstStyle/>
        <a:p>
          <a:endParaRPr lang="en-US"/>
        </a:p>
      </dgm:t>
    </dgm:pt>
    <dgm:pt modelId="{7EB6E918-18A5-4A6A-B6BB-68ABBD1AFC1A}" type="pres">
      <dgm:prSet presAssocID="{4DCE3791-9BDA-49B2-BE70-60D77A6D80AC}" presName="hierRoot3" presStyleCnt="0"/>
      <dgm:spPr/>
    </dgm:pt>
    <dgm:pt modelId="{67DA6B2F-C24E-46E5-893B-3B349CA283E5}" type="pres">
      <dgm:prSet presAssocID="{4DCE3791-9BDA-49B2-BE70-60D77A6D80AC}" presName="composite3" presStyleCnt="0"/>
      <dgm:spPr/>
    </dgm:pt>
    <dgm:pt modelId="{0E9B64AB-26BD-44B6-8750-FB7F6925B257}" type="pres">
      <dgm:prSet presAssocID="{4DCE3791-9BDA-49B2-BE70-60D77A6D80AC}" presName="background3" presStyleLbl="node3" presStyleIdx="1" presStyleCnt="2"/>
      <dgm:spPr/>
    </dgm:pt>
    <dgm:pt modelId="{2470BEC0-58F3-4CB2-BEAB-7DEFF4713694}" type="pres">
      <dgm:prSet presAssocID="{4DCE3791-9BDA-49B2-BE70-60D77A6D80AC}" presName="text3" presStyleLbl="fgAcc3" presStyleIdx="1" presStyleCnt="2" custLinFactNeighborX="52536" custLinFactNeighborY="-7039">
        <dgm:presLayoutVars>
          <dgm:chPref val="3"/>
        </dgm:presLayoutVars>
      </dgm:prSet>
      <dgm:spPr/>
      <dgm:t>
        <a:bodyPr/>
        <a:lstStyle/>
        <a:p>
          <a:endParaRPr lang="en-US"/>
        </a:p>
      </dgm:t>
    </dgm:pt>
    <dgm:pt modelId="{B1EFA777-9DE4-4D40-9A21-301B38AA0667}" type="pres">
      <dgm:prSet presAssocID="{4DCE3791-9BDA-49B2-BE70-60D77A6D80AC}" presName="hierChild4" presStyleCnt="0"/>
      <dgm:spPr/>
    </dgm:pt>
    <dgm:pt modelId="{14C7F0EC-345D-4DD0-BF5F-C9D942F812C6}" type="pres">
      <dgm:prSet presAssocID="{72489277-D494-4A59-AACA-F94A27EAB73E}" presName="Name10" presStyleLbl="parChTrans1D2" presStyleIdx="1" presStyleCnt="2"/>
      <dgm:spPr/>
      <dgm:t>
        <a:bodyPr/>
        <a:lstStyle/>
        <a:p>
          <a:endParaRPr lang="en-US"/>
        </a:p>
      </dgm:t>
    </dgm:pt>
    <dgm:pt modelId="{635F9F43-5011-4248-AC62-972E60AE7AFC}" type="pres">
      <dgm:prSet presAssocID="{8292357D-D7F8-4671-A730-F7735DFA4FC1}" presName="hierRoot2" presStyleCnt="0"/>
      <dgm:spPr/>
    </dgm:pt>
    <dgm:pt modelId="{882A91B7-62AD-4983-9B73-85169C5B4E4A}" type="pres">
      <dgm:prSet presAssocID="{8292357D-D7F8-4671-A730-F7735DFA4FC1}" presName="composite2" presStyleCnt="0"/>
      <dgm:spPr/>
    </dgm:pt>
    <dgm:pt modelId="{8FFA5189-0BEB-4CCF-84D3-8E9FBC0A5061}" type="pres">
      <dgm:prSet presAssocID="{8292357D-D7F8-4671-A730-F7735DFA4FC1}" presName="background2" presStyleLbl="node2" presStyleIdx="1" presStyleCnt="2"/>
      <dgm:spPr/>
    </dgm:pt>
    <dgm:pt modelId="{8102C685-8AC9-4F54-9AAB-3F5CCF402F01}" type="pres">
      <dgm:prSet presAssocID="{8292357D-D7F8-4671-A730-F7735DFA4FC1}" presName="text2" presStyleLbl="fgAcc2" presStyleIdx="1" presStyleCnt="2" custLinFactNeighborX="950" custLinFactNeighborY="-62324">
        <dgm:presLayoutVars>
          <dgm:chPref val="3"/>
        </dgm:presLayoutVars>
      </dgm:prSet>
      <dgm:spPr/>
      <dgm:t>
        <a:bodyPr/>
        <a:lstStyle/>
        <a:p>
          <a:endParaRPr lang="en-US"/>
        </a:p>
      </dgm:t>
    </dgm:pt>
    <dgm:pt modelId="{3F396A25-ED33-406F-A987-8731F12D6227}" type="pres">
      <dgm:prSet presAssocID="{8292357D-D7F8-4671-A730-F7735DFA4FC1}" presName="hierChild3" presStyleCnt="0"/>
      <dgm:spPr/>
    </dgm:pt>
  </dgm:ptLst>
  <dgm:cxnLst>
    <dgm:cxn modelId="{B1EB3D79-FE83-4588-AA55-EE2240DFB42D}" type="presOf" srcId="{9159B2DB-2EEF-41A8-89BD-D0803C5AD3C3}" destId="{8047BFFF-A3D5-45D6-9A39-ACB7EF8E0FA5}" srcOrd="0" destOrd="0" presId="urn:microsoft.com/office/officeart/2005/8/layout/hierarchy1"/>
    <dgm:cxn modelId="{3243FEFF-35C3-400F-B80B-12018D84CF60}" type="presOf" srcId="{51AA5090-EACF-4732-9EB6-E77A8E14B577}" destId="{48D80A40-A59D-479C-9B49-8192BB605F8A}" srcOrd="0" destOrd="0" presId="urn:microsoft.com/office/officeart/2005/8/layout/hierarchy1"/>
    <dgm:cxn modelId="{8A5E1B11-ABFB-41FD-B0FB-07BAB1AC866C}" type="presOf" srcId="{4DCE3791-9BDA-49B2-BE70-60D77A6D80AC}" destId="{2470BEC0-58F3-4CB2-BEAB-7DEFF4713694}" srcOrd="0" destOrd="0" presId="urn:microsoft.com/office/officeart/2005/8/layout/hierarchy1"/>
    <dgm:cxn modelId="{63E80DE2-FD38-4ADA-8A76-2F5675A3089E}" type="presOf" srcId="{D8A9B4CB-ECBE-43AD-B29D-76F4F3A116AF}" destId="{1D2FDFE0-0510-4B1A-9F0F-D03E05527FE6}" srcOrd="0" destOrd="0" presId="urn:microsoft.com/office/officeart/2005/8/layout/hierarchy1"/>
    <dgm:cxn modelId="{51B64F91-3D44-45D5-B341-965878DF01D2}" srcId="{5098D7F4-1C18-4E4E-AF61-C4DD42C60522}" destId="{4DCE3791-9BDA-49B2-BE70-60D77A6D80AC}" srcOrd="1" destOrd="0" parTransId="{51AA5090-EACF-4732-9EB6-E77A8E14B577}" sibTransId="{C4A49265-D8B8-41CD-91D7-997019E7A08F}"/>
    <dgm:cxn modelId="{C596B3A4-28A4-4942-951C-7DE969AB68A0}" type="presOf" srcId="{5098D7F4-1C18-4E4E-AF61-C4DD42C60522}" destId="{5320A323-016D-4EA7-890D-F63B04234935}" srcOrd="0" destOrd="0" presId="urn:microsoft.com/office/officeart/2005/8/layout/hierarchy1"/>
    <dgm:cxn modelId="{93C92E18-863F-4B7F-BC28-0BBF5B03D6A6}" type="presOf" srcId="{72489277-D494-4A59-AACA-F94A27EAB73E}" destId="{14C7F0EC-345D-4DD0-BF5F-C9D942F812C6}" srcOrd="0" destOrd="0" presId="urn:microsoft.com/office/officeart/2005/8/layout/hierarchy1"/>
    <dgm:cxn modelId="{1DD12EAC-37E5-40DA-B1C7-4E3815EA62D8}" type="presOf" srcId="{9CE0E313-FD79-46BB-A996-060227D52FFD}" destId="{539F9DF6-25B8-4036-B396-871072E2EF86}" srcOrd="0" destOrd="0" presId="urn:microsoft.com/office/officeart/2005/8/layout/hierarchy1"/>
    <dgm:cxn modelId="{AD2226F0-75A9-47EC-8A55-5D91441BBFB0}" type="presOf" srcId="{0419D20C-145D-4C8D-ACF5-A7AEB36488BD}" destId="{47356A41-D2B2-4152-A190-2D49D29733F7}" srcOrd="0" destOrd="0" presId="urn:microsoft.com/office/officeart/2005/8/layout/hierarchy1"/>
    <dgm:cxn modelId="{EBD7745A-8619-47EA-837D-601664683148}" type="presOf" srcId="{65A69FAE-69F8-4F28-BD12-930F0C0D4BDB}" destId="{7BF6CA7E-BB55-4713-858E-3C07335FB598}" srcOrd="0" destOrd="0" presId="urn:microsoft.com/office/officeart/2005/8/layout/hierarchy1"/>
    <dgm:cxn modelId="{E5843FA3-92B0-4D77-B9A5-8A98C9BF68B2}" srcId="{65A69FAE-69F8-4F28-BD12-930F0C0D4BDB}" destId="{5098D7F4-1C18-4E4E-AF61-C4DD42C60522}" srcOrd="0" destOrd="0" parTransId="{9CE0E313-FD79-46BB-A996-060227D52FFD}" sibTransId="{47F86C2B-BEC4-498E-B546-099D49C4841F}"/>
    <dgm:cxn modelId="{FD03046F-49CA-4259-B1A0-AE97F3C9EA13}" srcId="{0419D20C-145D-4C8D-ACF5-A7AEB36488BD}" destId="{65A69FAE-69F8-4F28-BD12-930F0C0D4BDB}" srcOrd="0" destOrd="0" parTransId="{2E8EE7CA-0024-4DC3-BB83-1F5034DBDB26}" sibTransId="{7B9F445B-86F5-42AB-BFE5-5F93662F9BD6}"/>
    <dgm:cxn modelId="{FAA1A778-CBA6-4F86-A76F-48AFA07703CD}" type="presOf" srcId="{8292357D-D7F8-4671-A730-F7735DFA4FC1}" destId="{8102C685-8AC9-4F54-9AAB-3F5CCF402F01}" srcOrd="0" destOrd="0" presId="urn:microsoft.com/office/officeart/2005/8/layout/hierarchy1"/>
    <dgm:cxn modelId="{F460D25F-3875-4C0C-8EAC-5F4297A5154B}" srcId="{5098D7F4-1C18-4E4E-AF61-C4DD42C60522}" destId="{9159B2DB-2EEF-41A8-89BD-D0803C5AD3C3}" srcOrd="0" destOrd="0" parTransId="{D8A9B4CB-ECBE-43AD-B29D-76F4F3A116AF}" sibTransId="{E9E2DD55-433C-4C4B-B790-C44EB17F58EB}"/>
    <dgm:cxn modelId="{623E36B0-69F7-47B6-95AC-8BD4779C2D62}" srcId="{65A69FAE-69F8-4F28-BD12-930F0C0D4BDB}" destId="{8292357D-D7F8-4671-A730-F7735DFA4FC1}" srcOrd="1" destOrd="0" parTransId="{72489277-D494-4A59-AACA-F94A27EAB73E}" sibTransId="{67E58E4D-5789-4D65-817E-DBFC5E9BFC79}"/>
    <dgm:cxn modelId="{3DA634DD-FF98-4616-B9CA-6B79BD991895}" type="presParOf" srcId="{47356A41-D2B2-4152-A190-2D49D29733F7}" destId="{C961009A-778C-4B61-BD5F-B457311D881C}" srcOrd="0" destOrd="0" presId="urn:microsoft.com/office/officeart/2005/8/layout/hierarchy1"/>
    <dgm:cxn modelId="{C31BEDE5-ED3F-4EE6-B3B4-46F301A9F202}" type="presParOf" srcId="{C961009A-778C-4B61-BD5F-B457311D881C}" destId="{03EEA453-8963-4881-8429-0132743C586D}" srcOrd="0" destOrd="0" presId="urn:microsoft.com/office/officeart/2005/8/layout/hierarchy1"/>
    <dgm:cxn modelId="{610D2329-9056-4021-B19D-10A0A10F7DAF}" type="presParOf" srcId="{03EEA453-8963-4881-8429-0132743C586D}" destId="{EA2D5423-F42B-4B85-881F-6EC064DF0F8E}" srcOrd="0" destOrd="0" presId="urn:microsoft.com/office/officeart/2005/8/layout/hierarchy1"/>
    <dgm:cxn modelId="{35A84AEC-A89A-4095-A04F-A483A98FD9F8}" type="presParOf" srcId="{03EEA453-8963-4881-8429-0132743C586D}" destId="{7BF6CA7E-BB55-4713-858E-3C07335FB598}" srcOrd="1" destOrd="0" presId="urn:microsoft.com/office/officeart/2005/8/layout/hierarchy1"/>
    <dgm:cxn modelId="{04C8E6DF-6C9E-487C-8E7A-F9CA799757E4}" type="presParOf" srcId="{C961009A-778C-4B61-BD5F-B457311D881C}" destId="{6804AF0D-E56F-4733-90DF-BE554B895F93}" srcOrd="1" destOrd="0" presId="urn:microsoft.com/office/officeart/2005/8/layout/hierarchy1"/>
    <dgm:cxn modelId="{A016DC93-94BD-4327-ADFA-4EC9180B560C}" type="presParOf" srcId="{6804AF0D-E56F-4733-90DF-BE554B895F93}" destId="{539F9DF6-25B8-4036-B396-871072E2EF86}" srcOrd="0" destOrd="0" presId="urn:microsoft.com/office/officeart/2005/8/layout/hierarchy1"/>
    <dgm:cxn modelId="{DD457AB8-26C0-4AF4-B731-0E343A3DEAB8}" type="presParOf" srcId="{6804AF0D-E56F-4733-90DF-BE554B895F93}" destId="{55AE5FD2-4C5A-4A9D-ABC6-C772937B1DFF}" srcOrd="1" destOrd="0" presId="urn:microsoft.com/office/officeart/2005/8/layout/hierarchy1"/>
    <dgm:cxn modelId="{FF8DF5DE-483B-4184-9BD4-2A1129662AF8}" type="presParOf" srcId="{55AE5FD2-4C5A-4A9D-ABC6-C772937B1DFF}" destId="{7D8B12E3-2C98-4570-B82E-41872AFF9AAB}" srcOrd="0" destOrd="0" presId="urn:microsoft.com/office/officeart/2005/8/layout/hierarchy1"/>
    <dgm:cxn modelId="{D0348E90-F276-4C1F-989B-273A34E218D0}" type="presParOf" srcId="{7D8B12E3-2C98-4570-B82E-41872AFF9AAB}" destId="{F9A4B9E5-7D46-4AF0-95B2-ED3D73ED5602}" srcOrd="0" destOrd="0" presId="urn:microsoft.com/office/officeart/2005/8/layout/hierarchy1"/>
    <dgm:cxn modelId="{48BC2264-81EA-4D29-B2A0-1CD55FFEB5B8}" type="presParOf" srcId="{7D8B12E3-2C98-4570-B82E-41872AFF9AAB}" destId="{5320A323-016D-4EA7-890D-F63B04234935}" srcOrd="1" destOrd="0" presId="urn:microsoft.com/office/officeart/2005/8/layout/hierarchy1"/>
    <dgm:cxn modelId="{063ACA55-4B80-4171-8C9D-81DC4C694BC8}" type="presParOf" srcId="{55AE5FD2-4C5A-4A9D-ABC6-C772937B1DFF}" destId="{0FC0092C-7897-4BBB-9956-A003C6923A62}" srcOrd="1" destOrd="0" presId="urn:microsoft.com/office/officeart/2005/8/layout/hierarchy1"/>
    <dgm:cxn modelId="{4B6162C4-55DB-476C-BF50-E03F37C08ACD}" type="presParOf" srcId="{0FC0092C-7897-4BBB-9956-A003C6923A62}" destId="{1D2FDFE0-0510-4B1A-9F0F-D03E05527FE6}" srcOrd="0" destOrd="0" presId="urn:microsoft.com/office/officeart/2005/8/layout/hierarchy1"/>
    <dgm:cxn modelId="{B1DBB2F6-EDBA-4AF7-A494-50006B2544F4}" type="presParOf" srcId="{0FC0092C-7897-4BBB-9956-A003C6923A62}" destId="{7350F0FD-0334-4A1F-8AFB-ADC0D780283D}" srcOrd="1" destOrd="0" presId="urn:microsoft.com/office/officeart/2005/8/layout/hierarchy1"/>
    <dgm:cxn modelId="{12136FB0-E64D-465F-97ED-4538FD009B28}" type="presParOf" srcId="{7350F0FD-0334-4A1F-8AFB-ADC0D780283D}" destId="{07BC43F0-8832-4667-8541-8BF848C5B60A}" srcOrd="0" destOrd="0" presId="urn:microsoft.com/office/officeart/2005/8/layout/hierarchy1"/>
    <dgm:cxn modelId="{854AE03C-1490-4737-ADEF-90DC68538940}" type="presParOf" srcId="{07BC43F0-8832-4667-8541-8BF848C5B60A}" destId="{5B6BFE1E-EF69-4EB5-A125-4A229C76EFED}" srcOrd="0" destOrd="0" presId="urn:microsoft.com/office/officeart/2005/8/layout/hierarchy1"/>
    <dgm:cxn modelId="{15F4666B-EC13-4FE2-A2D5-C9B01C50321B}" type="presParOf" srcId="{07BC43F0-8832-4667-8541-8BF848C5B60A}" destId="{8047BFFF-A3D5-45D6-9A39-ACB7EF8E0FA5}" srcOrd="1" destOrd="0" presId="urn:microsoft.com/office/officeart/2005/8/layout/hierarchy1"/>
    <dgm:cxn modelId="{F8222362-FE6B-411B-B420-58C4CC29B9E5}" type="presParOf" srcId="{7350F0FD-0334-4A1F-8AFB-ADC0D780283D}" destId="{B1FDA1DC-C10A-4A0B-9A64-500DE7563474}" srcOrd="1" destOrd="0" presId="urn:microsoft.com/office/officeart/2005/8/layout/hierarchy1"/>
    <dgm:cxn modelId="{E85B44BB-7417-4888-AF6A-F339D9DC0549}" type="presParOf" srcId="{0FC0092C-7897-4BBB-9956-A003C6923A62}" destId="{48D80A40-A59D-479C-9B49-8192BB605F8A}" srcOrd="2" destOrd="0" presId="urn:microsoft.com/office/officeart/2005/8/layout/hierarchy1"/>
    <dgm:cxn modelId="{5A0360BC-0EC6-4E26-9A4A-C82A403331BD}" type="presParOf" srcId="{0FC0092C-7897-4BBB-9956-A003C6923A62}" destId="{7EB6E918-18A5-4A6A-B6BB-68ABBD1AFC1A}" srcOrd="3" destOrd="0" presId="urn:microsoft.com/office/officeart/2005/8/layout/hierarchy1"/>
    <dgm:cxn modelId="{679833F6-3ED6-47D2-A207-ADAB691C5D09}" type="presParOf" srcId="{7EB6E918-18A5-4A6A-B6BB-68ABBD1AFC1A}" destId="{67DA6B2F-C24E-46E5-893B-3B349CA283E5}" srcOrd="0" destOrd="0" presId="urn:microsoft.com/office/officeart/2005/8/layout/hierarchy1"/>
    <dgm:cxn modelId="{956E56AC-BC97-4A2E-83B3-9594D47A2F4A}" type="presParOf" srcId="{67DA6B2F-C24E-46E5-893B-3B349CA283E5}" destId="{0E9B64AB-26BD-44B6-8750-FB7F6925B257}" srcOrd="0" destOrd="0" presId="urn:microsoft.com/office/officeart/2005/8/layout/hierarchy1"/>
    <dgm:cxn modelId="{24AEBD0F-1D0C-4C75-8A2C-062AA5F80183}" type="presParOf" srcId="{67DA6B2F-C24E-46E5-893B-3B349CA283E5}" destId="{2470BEC0-58F3-4CB2-BEAB-7DEFF4713694}" srcOrd="1" destOrd="0" presId="urn:microsoft.com/office/officeart/2005/8/layout/hierarchy1"/>
    <dgm:cxn modelId="{A414DE61-D248-4C78-9370-5109F9476E74}" type="presParOf" srcId="{7EB6E918-18A5-4A6A-B6BB-68ABBD1AFC1A}" destId="{B1EFA777-9DE4-4D40-9A21-301B38AA0667}" srcOrd="1" destOrd="0" presId="urn:microsoft.com/office/officeart/2005/8/layout/hierarchy1"/>
    <dgm:cxn modelId="{4C7A13BA-FED8-4A2D-8765-EA592E321916}" type="presParOf" srcId="{6804AF0D-E56F-4733-90DF-BE554B895F93}" destId="{14C7F0EC-345D-4DD0-BF5F-C9D942F812C6}" srcOrd="2" destOrd="0" presId="urn:microsoft.com/office/officeart/2005/8/layout/hierarchy1"/>
    <dgm:cxn modelId="{97D77871-F41D-4E62-B46A-647F0B7CBE77}" type="presParOf" srcId="{6804AF0D-E56F-4733-90DF-BE554B895F93}" destId="{635F9F43-5011-4248-AC62-972E60AE7AFC}" srcOrd="3" destOrd="0" presId="urn:microsoft.com/office/officeart/2005/8/layout/hierarchy1"/>
    <dgm:cxn modelId="{0B572BB7-DEE4-4D04-BED0-4ABD3BE9E4F8}" type="presParOf" srcId="{635F9F43-5011-4248-AC62-972E60AE7AFC}" destId="{882A91B7-62AD-4983-9B73-85169C5B4E4A}" srcOrd="0" destOrd="0" presId="urn:microsoft.com/office/officeart/2005/8/layout/hierarchy1"/>
    <dgm:cxn modelId="{AE2E13CC-7F09-4EA8-803D-E7D05E6022DA}" type="presParOf" srcId="{882A91B7-62AD-4983-9B73-85169C5B4E4A}" destId="{8FFA5189-0BEB-4CCF-84D3-8E9FBC0A5061}" srcOrd="0" destOrd="0" presId="urn:microsoft.com/office/officeart/2005/8/layout/hierarchy1"/>
    <dgm:cxn modelId="{C51EFC4A-BF9D-47CF-A1B3-D05CCC38EFA1}" type="presParOf" srcId="{882A91B7-62AD-4983-9B73-85169C5B4E4A}" destId="{8102C685-8AC9-4F54-9AAB-3F5CCF402F01}" srcOrd="1" destOrd="0" presId="urn:microsoft.com/office/officeart/2005/8/layout/hierarchy1"/>
    <dgm:cxn modelId="{8DDCA9B7-5F23-46C2-8830-87D05CAD0D73}" type="presParOf" srcId="{635F9F43-5011-4248-AC62-972E60AE7AFC}" destId="{3F396A25-ED33-406F-A987-8731F12D6227}"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0419D20C-145D-4C8D-ACF5-A7AEB36488BD}" type="doc">
      <dgm:prSet loTypeId="urn:microsoft.com/office/officeart/2005/8/layout/hierarchy1" loCatId="hierarchy" qsTypeId="urn:microsoft.com/office/officeart/2005/8/quickstyle/simple5#1" qsCatId="simple" csTypeId="urn:microsoft.com/office/officeart/2005/8/colors/accent6_1" csCatId="accent6" phldr="1"/>
      <dgm:spPr/>
      <dgm:t>
        <a:bodyPr/>
        <a:lstStyle/>
        <a:p>
          <a:endParaRPr lang="en-US"/>
        </a:p>
      </dgm:t>
    </dgm:pt>
    <dgm:pt modelId="{65A69FAE-69F8-4F28-BD12-930F0C0D4BDB}">
      <dgm:prSet phldrT="[Text]" custT="1"/>
      <dgm:spPr/>
      <dgm:t>
        <a:bodyPr/>
        <a:lstStyle/>
        <a:p>
          <a:r>
            <a:rPr lang="en-US" sz="1100" i="0" dirty="0" smtClean="0"/>
            <a:t>Profit</a:t>
          </a:r>
          <a:endParaRPr lang="en-US" sz="1100" i="0" dirty="0"/>
        </a:p>
      </dgm:t>
    </dgm:pt>
    <dgm:pt modelId="{2E8EE7CA-0024-4DC3-BB83-1F5034DBDB26}" type="parTrans" cxnId="{FD03046F-49CA-4259-B1A0-AE97F3C9EA13}">
      <dgm:prSet/>
      <dgm:spPr/>
      <dgm:t>
        <a:bodyPr/>
        <a:lstStyle/>
        <a:p>
          <a:endParaRPr lang="en-US" sz="1600" i="0"/>
        </a:p>
      </dgm:t>
    </dgm:pt>
    <dgm:pt modelId="{7B9F445B-86F5-42AB-BFE5-5F93662F9BD6}" type="sibTrans" cxnId="{FD03046F-49CA-4259-B1A0-AE97F3C9EA13}">
      <dgm:prSet/>
      <dgm:spPr/>
      <dgm:t>
        <a:bodyPr/>
        <a:lstStyle/>
        <a:p>
          <a:endParaRPr lang="en-US" sz="1600" i="0"/>
        </a:p>
      </dgm:t>
    </dgm:pt>
    <dgm:pt modelId="{5098D7F4-1C18-4E4E-AF61-C4DD42C60522}">
      <dgm:prSet phldrT="[Text]" custT="1"/>
      <dgm:spPr/>
      <dgm:t>
        <a:bodyPr/>
        <a:lstStyle/>
        <a:p>
          <a:r>
            <a:rPr lang="en-US" sz="1100" i="0" dirty="0" smtClean="0"/>
            <a:t>Revenue</a:t>
          </a:r>
          <a:endParaRPr lang="en-US" sz="1100" i="0" dirty="0"/>
        </a:p>
      </dgm:t>
    </dgm:pt>
    <dgm:pt modelId="{9CE0E313-FD79-46BB-A996-060227D52FFD}" type="parTrans" cxnId="{E5843FA3-92B0-4D77-B9A5-8A98C9BF68B2}">
      <dgm:prSet/>
      <dgm:spPr/>
      <dgm:t>
        <a:bodyPr/>
        <a:lstStyle/>
        <a:p>
          <a:endParaRPr lang="en-US" sz="1600" i="0"/>
        </a:p>
      </dgm:t>
    </dgm:pt>
    <dgm:pt modelId="{47F86C2B-BEC4-498E-B546-099D49C4841F}" type="sibTrans" cxnId="{E5843FA3-92B0-4D77-B9A5-8A98C9BF68B2}">
      <dgm:prSet/>
      <dgm:spPr/>
      <dgm:t>
        <a:bodyPr/>
        <a:lstStyle/>
        <a:p>
          <a:endParaRPr lang="en-US" sz="1600" i="0"/>
        </a:p>
      </dgm:t>
    </dgm:pt>
    <dgm:pt modelId="{8292357D-D7F8-4671-A730-F7735DFA4FC1}">
      <dgm:prSet phldrT="[Text]" custT="1"/>
      <dgm:spPr/>
      <dgm:t>
        <a:bodyPr/>
        <a:lstStyle/>
        <a:p>
          <a:r>
            <a:rPr lang="en-US" sz="1100" i="0" dirty="0" smtClean="0"/>
            <a:t>Cost</a:t>
          </a:r>
          <a:endParaRPr lang="en-US" sz="1100" i="0" dirty="0"/>
        </a:p>
      </dgm:t>
    </dgm:pt>
    <dgm:pt modelId="{72489277-D494-4A59-AACA-F94A27EAB73E}" type="parTrans" cxnId="{623E36B0-69F7-47B6-95AC-8BD4779C2D62}">
      <dgm:prSet/>
      <dgm:spPr/>
      <dgm:t>
        <a:bodyPr/>
        <a:lstStyle/>
        <a:p>
          <a:endParaRPr lang="en-US" sz="1600" i="0"/>
        </a:p>
      </dgm:t>
    </dgm:pt>
    <dgm:pt modelId="{67E58E4D-5789-4D65-817E-DBFC5E9BFC79}" type="sibTrans" cxnId="{623E36B0-69F7-47B6-95AC-8BD4779C2D62}">
      <dgm:prSet/>
      <dgm:spPr/>
      <dgm:t>
        <a:bodyPr/>
        <a:lstStyle/>
        <a:p>
          <a:endParaRPr lang="en-US" sz="1600" i="0"/>
        </a:p>
      </dgm:t>
    </dgm:pt>
    <dgm:pt modelId="{47356A41-D2B2-4152-A190-2D49D29733F7}" type="pres">
      <dgm:prSet presAssocID="{0419D20C-145D-4C8D-ACF5-A7AEB36488BD}" presName="hierChild1" presStyleCnt="0">
        <dgm:presLayoutVars>
          <dgm:chPref val="1"/>
          <dgm:dir/>
          <dgm:animOne val="branch"/>
          <dgm:animLvl val="lvl"/>
          <dgm:resizeHandles/>
        </dgm:presLayoutVars>
      </dgm:prSet>
      <dgm:spPr/>
      <dgm:t>
        <a:bodyPr/>
        <a:lstStyle/>
        <a:p>
          <a:endParaRPr lang="en-US"/>
        </a:p>
      </dgm:t>
    </dgm:pt>
    <dgm:pt modelId="{C961009A-778C-4B61-BD5F-B457311D881C}" type="pres">
      <dgm:prSet presAssocID="{65A69FAE-69F8-4F28-BD12-930F0C0D4BDB}" presName="hierRoot1" presStyleCnt="0"/>
      <dgm:spPr/>
      <dgm:t>
        <a:bodyPr/>
        <a:lstStyle/>
        <a:p>
          <a:endParaRPr lang="en-US"/>
        </a:p>
      </dgm:t>
    </dgm:pt>
    <dgm:pt modelId="{03EEA453-8963-4881-8429-0132743C586D}" type="pres">
      <dgm:prSet presAssocID="{65A69FAE-69F8-4F28-BD12-930F0C0D4BDB}" presName="composite" presStyleCnt="0"/>
      <dgm:spPr/>
      <dgm:t>
        <a:bodyPr/>
        <a:lstStyle/>
        <a:p>
          <a:endParaRPr lang="en-US"/>
        </a:p>
      </dgm:t>
    </dgm:pt>
    <dgm:pt modelId="{EA2D5423-F42B-4B85-881F-6EC064DF0F8E}" type="pres">
      <dgm:prSet presAssocID="{65A69FAE-69F8-4F28-BD12-930F0C0D4BDB}" presName="background" presStyleLbl="node0" presStyleIdx="0" presStyleCnt="1"/>
      <dgm:spPr/>
      <dgm:t>
        <a:bodyPr/>
        <a:lstStyle/>
        <a:p>
          <a:endParaRPr lang="en-US"/>
        </a:p>
      </dgm:t>
    </dgm:pt>
    <dgm:pt modelId="{7BF6CA7E-BB55-4713-858E-3C07335FB598}" type="pres">
      <dgm:prSet presAssocID="{65A69FAE-69F8-4F28-BD12-930F0C0D4BDB}" presName="text" presStyleLbl="fgAcc0" presStyleIdx="0" presStyleCnt="1" custLinFactNeighborX="-44408" custLinFactNeighborY="-62658">
        <dgm:presLayoutVars>
          <dgm:chPref val="3"/>
        </dgm:presLayoutVars>
      </dgm:prSet>
      <dgm:spPr/>
      <dgm:t>
        <a:bodyPr/>
        <a:lstStyle/>
        <a:p>
          <a:endParaRPr lang="en-US"/>
        </a:p>
      </dgm:t>
    </dgm:pt>
    <dgm:pt modelId="{6804AF0D-E56F-4733-90DF-BE554B895F93}" type="pres">
      <dgm:prSet presAssocID="{65A69FAE-69F8-4F28-BD12-930F0C0D4BDB}" presName="hierChild2" presStyleCnt="0"/>
      <dgm:spPr/>
      <dgm:t>
        <a:bodyPr/>
        <a:lstStyle/>
        <a:p>
          <a:endParaRPr lang="en-US"/>
        </a:p>
      </dgm:t>
    </dgm:pt>
    <dgm:pt modelId="{539F9DF6-25B8-4036-B396-871072E2EF86}" type="pres">
      <dgm:prSet presAssocID="{9CE0E313-FD79-46BB-A996-060227D52FFD}" presName="Name10" presStyleLbl="parChTrans1D2" presStyleIdx="0" presStyleCnt="2"/>
      <dgm:spPr/>
      <dgm:t>
        <a:bodyPr/>
        <a:lstStyle/>
        <a:p>
          <a:endParaRPr lang="en-US"/>
        </a:p>
      </dgm:t>
    </dgm:pt>
    <dgm:pt modelId="{55AE5FD2-4C5A-4A9D-ABC6-C772937B1DFF}" type="pres">
      <dgm:prSet presAssocID="{5098D7F4-1C18-4E4E-AF61-C4DD42C60522}" presName="hierRoot2" presStyleCnt="0"/>
      <dgm:spPr/>
      <dgm:t>
        <a:bodyPr/>
        <a:lstStyle/>
        <a:p>
          <a:endParaRPr lang="en-US"/>
        </a:p>
      </dgm:t>
    </dgm:pt>
    <dgm:pt modelId="{7D8B12E3-2C98-4570-B82E-41872AFF9AAB}" type="pres">
      <dgm:prSet presAssocID="{5098D7F4-1C18-4E4E-AF61-C4DD42C60522}" presName="composite2" presStyleCnt="0"/>
      <dgm:spPr/>
      <dgm:t>
        <a:bodyPr/>
        <a:lstStyle/>
        <a:p>
          <a:endParaRPr lang="en-US"/>
        </a:p>
      </dgm:t>
    </dgm:pt>
    <dgm:pt modelId="{F9A4B9E5-7D46-4AF0-95B2-ED3D73ED5602}" type="pres">
      <dgm:prSet presAssocID="{5098D7F4-1C18-4E4E-AF61-C4DD42C60522}" presName="background2" presStyleLbl="node2" presStyleIdx="0" presStyleCnt="2"/>
      <dgm:spPr/>
      <dgm:t>
        <a:bodyPr/>
        <a:lstStyle/>
        <a:p>
          <a:endParaRPr lang="en-US"/>
        </a:p>
      </dgm:t>
    </dgm:pt>
    <dgm:pt modelId="{5320A323-016D-4EA7-890D-F63B04234935}" type="pres">
      <dgm:prSet presAssocID="{5098D7F4-1C18-4E4E-AF61-C4DD42C60522}" presName="text2" presStyleLbl="fgAcc2" presStyleIdx="0" presStyleCnt="2" custLinFactNeighborX="-15302" custLinFactNeighborY="-40735">
        <dgm:presLayoutVars>
          <dgm:chPref val="3"/>
        </dgm:presLayoutVars>
      </dgm:prSet>
      <dgm:spPr/>
      <dgm:t>
        <a:bodyPr/>
        <a:lstStyle/>
        <a:p>
          <a:endParaRPr lang="en-US"/>
        </a:p>
      </dgm:t>
    </dgm:pt>
    <dgm:pt modelId="{0FC0092C-7897-4BBB-9956-A003C6923A62}" type="pres">
      <dgm:prSet presAssocID="{5098D7F4-1C18-4E4E-AF61-C4DD42C60522}" presName="hierChild3" presStyleCnt="0"/>
      <dgm:spPr/>
      <dgm:t>
        <a:bodyPr/>
        <a:lstStyle/>
        <a:p>
          <a:endParaRPr lang="en-US"/>
        </a:p>
      </dgm:t>
    </dgm:pt>
    <dgm:pt modelId="{14C7F0EC-345D-4DD0-BF5F-C9D942F812C6}" type="pres">
      <dgm:prSet presAssocID="{72489277-D494-4A59-AACA-F94A27EAB73E}" presName="Name10" presStyleLbl="parChTrans1D2" presStyleIdx="1" presStyleCnt="2"/>
      <dgm:spPr/>
      <dgm:t>
        <a:bodyPr/>
        <a:lstStyle/>
        <a:p>
          <a:endParaRPr lang="en-US"/>
        </a:p>
      </dgm:t>
    </dgm:pt>
    <dgm:pt modelId="{635F9F43-5011-4248-AC62-972E60AE7AFC}" type="pres">
      <dgm:prSet presAssocID="{8292357D-D7F8-4671-A730-F7735DFA4FC1}" presName="hierRoot2" presStyleCnt="0"/>
      <dgm:spPr/>
      <dgm:t>
        <a:bodyPr/>
        <a:lstStyle/>
        <a:p>
          <a:endParaRPr lang="en-US"/>
        </a:p>
      </dgm:t>
    </dgm:pt>
    <dgm:pt modelId="{882A91B7-62AD-4983-9B73-85169C5B4E4A}" type="pres">
      <dgm:prSet presAssocID="{8292357D-D7F8-4671-A730-F7735DFA4FC1}" presName="composite2" presStyleCnt="0"/>
      <dgm:spPr/>
      <dgm:t>
        <a:bodyPr/>
        <a:lstStyle/>
        <a:p>
          <a:endParaRPr lang="en-US"/>
        </a:p>
      </dgm:t>
    </dgm:pt>
    <dgm:pt modelId="{8FFA5189-0BEB-4CCF-84D3-8E9FBC0A5061}" type="pres">
      <dgm:prSet presAssocID="{8292357D-D7F8-4671-A730-F7735DFA4FC1}" presName="background2" presStyleLbl="node2" presStyleIdx="1" presStyleCnt="2"/>
      <dgm:spPr/>
      <dgm:t>
        <a:bodyPr/>
        <a:lstStyle/>
        <a:p>
          <a:endParaRPr lang="en-US"/>
        </a:p>
      </dgm:t>
    </dgm:pt>
    <dgm:pt modelId="{8102C685-8AC9-4F54-9AAB-3F5CCF402F01}" type="pres">
      <dgm:prSet presAssocID="{8292357D-D7F8-4671-A730-F7735DFA4FC1}" presName="text2" presStyleLbl="fgAcc2" presStyleIdx="1" presStyleCnt="2" custLinFactNeighborX="950" custLinFactNeighborY="-62324">
        <dgm:presLayoutVars>
          <dgm:chPref val="3"/>
        </dgm:presLayoutVars>
      </dgm:prSet>
      <dgm:spPr/>
      <dgm:t>
        <a:bodyPr/>
        <a:lstStyle/>
        <a:p>
          <a:endParaRPr lang="en-US"/>
        </a:p>
      </dgm:t>
    </dgm:pt>
    <dgm:pt modelId="{3F396A25-ED33-406F-A987-8731F12D6227}" type="pres">
      <dgm:prSet presAssocID="{8292357D-D7F8-4671-A730-F7735DFA4FC1}" presName="hierChild3" presStyleCnt="0"/>
      <dgm:spPr/>
      <dgm:t>
        <a:bodyPr/>
        <a:lstStyle/>
        <a:p>
          <a:endParaRPr lang="en-US"/>
        </a:p>
      </dgm:t>
    </dgm:pt>
  </dgm:ptLst>
  <dgm:cxnLst>
    <dgm:cxn modelId="{623E36B0-69F7-47B6-95AC-8BD4779C2D62}" srcId="{65A69FAE-69F8-4F28-BD12-930F0C0D4BDB}" destId="{8292357D-D7F8-4671-A730-F7735DFA4FC1}" srcOrd="1" destOrd="0" parTransId="{72489277-D494-4A59-AACA-F94A27EAB73E}" sibTransId="{67E58E4D-5789-4D65-817E-DBFC5E9BFC79}"/>
    <dgm:cxn modelId="{684D359F-E478-403C-A83D-5C47442C803C}" type="presOf" srcId="{65A69FAE-69F8-4F28-BD12-930F0C0D4BDB}" destId="{7BF6CA7E-BB55-4713-858E-3C07335FB598}" srcOrd="0" destOrd="0" presId="urn:microsoft.com/office/officeart/2005/8/layout/hierarchy1"/>
    <dgm:cxn modelId="{E5990A1C-94D7-428B-8A05-EA0580156DCD}" type="presOf" srcId="{5098D7F4-1C18-4E4E-AF61-C4DD42C60522}" destId="{5320A323-016D-4EA7-890D-F63B04234935}" srcOrd="0" destOrd="0" presId="urn:microsoft.com/office/officeart/2005/8/layout/hierarchy1"/>
    <dgm:cxn modelId="{FD03046F-49CA-4259-B1A0-AE97F3C9EA13}" srcId="{0419D20C-145D-4C8D-ACF5-A7AEB36488BD}" destId="{65A69FAE-69F8-4F28-BD12-930F0C0D4BDB}" srcOrd="0" destOrd="0" parTransId="{2E8EE7CA-0024-4DC3-BB83-1F5034DBDB26}" sibTransId="{7B9F445B-86F5-42AB-BFE5-5F93662F9BD6}"/>
    <dgm:cxn modelId="{536C45E2-5B41-4868-A410-BC197EDF1F43}" type="presOf" srcId="{9CE0E313-FD79-46BB-A996-060227D52FFD}" destId="{539F9DF6-25B8-4036-B396-871072E2EF86}" srcOrd="0" destOrd="0" presId="urn:microsoft.com/office/officeart/2005/8/layout/hierarchy1"/>
    <dgm:cxn modelId="{E5843FA3-92B0-4D77-B9A5-8A98C9BF68B2}" srcId="{65A69FAE-69F8-4F28-BD12-930F0C0D4BDB}" destId="{5098D7F4-1C18-4E4E-AF61-C4DD42C60522}" srcOrd="0" destOrd="0" parTransId="{9CE0E313-FD79-46BB-A996-060227D52FFD}" sibTransId="{47F86C2B-BEC4-498E-B546-099D49C4841F}"/>
    <dgm:cxn modelId="{6F153663-4BDD-4931-BEA1-D7B9A8EFD967}" type="presOf" srcId="{0419D20C-145D-4C8D-ACF5-A7AEB36488BD}" destId="{47356A41-D2B2-4152-A190-2D49D29733F7}" srcOrd="0" destOrd="0" presId="urn:microsoft.com/office/officeart/2005/8/layout/hierarchy1"/>
    <dgm:cxn modelId="{23320C6C-4E6A-4D09-BBB4-24C36BA30340}" type="presOf" srcId="{72489277-D494-4A59-AACA-F94A27EAB73E}" destId="{14C7F0EC-345D-4DD0-BF5F-C9D942F812C6}" srcOrd="0" destOrd="0" presId="urn:microsoft.com/office/officeart/2005/8/layout/hierarchy1"/>
    <dgm:cxn modelId="{E26621AB-A9CE-4190-AA8D-6EC643192160}" type="presOf" srcId="{8292357D-D7F8-4671-A730-F7735DFA4FC1}" destId="{8102C685-8AC9-4F54-9AAB-3F5CCF402F01}" srcOrd="0" destOrd="0" presId="urn:microsoft.com/office/officeart/2005/8/layout/hierarchy1"/>
    <dgm:cxn modelId="{1E064CF4-9A5B-4574-A843-EA2D790D4700}" type="presParOf" srcId="{47356A41-D2B2-4152-A190-2D49D29733F7}" destId="{C961009A-778C-4B61-BD5F-B457311D881C}" srcOrd="0" destOrd="0" presId="urn:microsoft.com/office/officeart/2005/8/layout/hierarchy1"/>
    <dgm:cxn modelId="{E757E986-732E-46AF-8A47-322BFCC83D4B}" type="presParOf" srcId="{C961009A-778C-4B61-BD5F-B457311D881C}" destId="{03EEA453-8963-4881-8429-0132743C586D}" srcOrd="0" destOrd="0" presId="urn:microsoft.com/office/officeart/2005/8/layout/hierarchy1"/>
    <dgm:cxn modelId="{C148BD30-FF79-46CC-BA7D-5B924D606C0E}" type="presParOf" srcId="{03EEA453-8963-4881-8429-0132743C586D}" destId="{EA2D5423-F42B-4B85-881F-6EC064DF0F8E}" srcOrd="0" destOrd="0" presId="urn:microsoft.com/office/officeart/2005/8/layout/hierarchy1"/>
    <dgm:cxn modelId="{11E06A9F-E789-4C51-BF4A-6C132FB2FE4E}" type="presParOf" srcId="{03EEA453-8963-4881-8429-0132743C586D}" destId="{7BF6CA7E-BB55-4713-858E-3C07335FB598}" srcOrd="1" destOrd="0" presId="urn:microsoft.com/office/officeart/2005/8/layout/hierarchy1"/>
    <dgm:cxn modelId="{7D324C2C-D830-4C99-AB26-4A1D59DC348D}" type="presParOf" srcId="{C961009A-778C-4B61-BD5F-B457311D881C}" destId="{6804AF0D-E56F-4733-90DF-BE554B895F93}" srcOrd="1" destOrd="0" presId="urn:microsoft.com/office/officeart/2005/8/layout/hierarchy1"/>
    <dgm:cxn modelId="{09270371-243B-4E91-A7EA-A6ECDCC6502E}" type="presParOf" srcId="{6804AF0D-E56F-4733-90DF-BE554B895F93}" destId="{539F9DF6-25B8-4036-B396-871072E2EF86}" srcOrd="0" destOrd="0" presId="urn:microsoft.com/office/officeart/2005/8/layout/hierarchy1"/>
    <dgm:cxn modelId="{5562C3CA-C379-49E9-B083-182C8E4954C3}" type="presParOf" srcId="{6804AF0D-E56F-4733-90DF-BE554B895F93}" destId="{55AE5FD2-4C5A-4A9D-ABC6-C772937B1DFF}" srcOrd="1" destOrd="0" presId="urn:microsoft.com/office/officeart/2005/8/layout/hierarchy1"/>
    <dgm:cxn modelId="{F9208101-5146-407C-A0B2-722ABE15E9BC}" type="presParOf" srcId="{55AE5FD2-4C5A-4A9D-ABC6-C772937B1DFF}" destId="{7D8B12E3-2C98-4570-B82E-41872AFF9AAB}" srcOrd="0" destOrd="0" presId="urn:microsoft.com/office/officeart/2005/8/layout/hierarchy1"/>
    <dgm:cxn modelId="{E3CA58A4-2983-465C-835D-7D4AA513E622}" type="presParOf" srcId="{7D8B12E3-2C98-4570-B82E-41872AFF9AAB}" destId="{F9A4B9E5-7D46-4AF0-95B2-ED3D73ED5602}" srcOrd="0" destOrd="0" presId="urn:microsoft.com/office/officeart/2005/8/layout/hierarchy1"/>
    <dgm:cxn modelId="{99DF34CF-1551-438A-8E8B-5AC63DB967B0}" type="presParOf" srcId="{7D8B12E3-2C98-4570-B82E-41872AFF9AAB}" destId="{5320A323-016D-4EA7-890D-F63B04234935}" srcOrd="1" destOrd="0" presId="urn:microsoft.com/office/officeart/2005/8/layout/hierarchy1"/>
    <dgm:cxn modelId="{D612C963-C550-4726-B8D3-7041C3204928}" type="presParOf" srcId="{55AE5FD2-4C5A-4A9D-ABC6-C772937B1DFF}" destId="{0FC0092C-7897-4BBB-9956-A003C6923A62}" srcOrd="1" destOrd="0" presId="urn:microsoft.com/office/officeart/2005/8/layout/hierarchy1"/>
    <dgm:cxn modelId="{4B9CB75B-EB1B-4529-B60E-5DCAFA341A9F}" type="presParOf" srcId="{6804AF0D-E56F-4733-90DF-BE554B895F93}" destId="{14C7F0EC-345D-4DD0-BF5F-C9D942F812C6}" srcOrd="2" destOrd="0" presId="urn:microsoft.com/office/officeart/2005/8/layout/hierarchy1"/>
    <dgm:cxn modelId="{9FF4A60A-D8E3-4E9B-B65D-2F1ADD62D4B0}" type="presParOf" srcId="{6804AF0D-E56F-4733-90DF-BE554B895F93}" destId="{635F9F43-5011-4248-AC62-972E60AE7AFC}" srcOrd="3" destOrd="0" presId="urn:microsoft.com/office/officeart/2005/8/layout/hierarchy1"/>
    <dgm:cxn modelId="{026CED0F-2C8D-4133-96CA-388767B3F9E3}" type="presParOf" srcId="{635F9F43-5011-4248-AC62-972E60AE7AFC}" destId="{882A91B7-62AD-4983-9B73-85169C5B4E4A}" srcOrd="0" destOrd="0" presId="urn:microsoft.com/office/officeart/2005/8/layout/hierarchy1"/>
    <dgm:cxn modelId="{E654D977-60EF-4CAA-9B1A-63ED382B047F}" type="presParOf" srcId="{882A91B7-62AD-4983-9B73-85169C5B4E4A}" destId="{8FFA5189-0BEB-4CCF-84D3-8E9FBC0A5061}" srcOrd="0" destOrd="0" presId="urn:microsoft.com/office/officeart/2005/8/layout/hierarchy1"/>
    <dgm:cxn modelId="{2FB94DD5-5C6D-436B-94D1-391CE65BB4A9}" type="presParOf" srcId="{882A91B7-62AD-4983-9B73-85169C5B4E4A}" destId="{8102C685-8AC9-4F54-9AAB-3F5CCF402F01}" srcOrd="1" destOrd="0" presId="urn:microsoft.com/office/officeart/2005/8/layout/hierarchy1"/>
    <dgm:cxn modelId="{E745BF8E-5BE1-4723-AB56-08B11472C38B}" type="presParOf" srcId="{635F9F43-5011-4248-AC62-972E60AE7AFC}" destId="{3F396A25-ED33-406F-A987-8731F12D622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Simple 5"/>
  <dgm:desc val="Simple 5"/>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Simple 5"/>
  <dgm:desc val="Simple 5"/>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2EEEE-74C7-401C-81D0-F9057FF96A2E}" type="datetimeFigureOut">
              <a:rPr lang="en-US" smtClean="0"/>
              <a:pPr/>
              <a:t>12/5/2007</a:t>
            </a:fld>
            <a:endParaRPr lang="en-US"/>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defTabSz="914099" eaLnBrk="0" hangingPunct="0"/>
            <a:r>
              <a:rPr lang="en-US" sz="500" dirty="0" smtClean="0">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500" dirty="0" smtClean="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latin typeface="Segoe" pitchFamily="34" charset="0"/>
                <a:cs typeface="Arial" charset="0"/>
              </a:rPr>
            </a:br>
            <a:r>
              <a:rPr lang="en-US" sz="500" dirty="0" smtClean="0">
                <a:latin typeface="Segoe" pitchFamily="34" charset="0"/>
                <a:cs typeface="Arial"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4A6302-3338-4EC5-B493-232111C2C4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7DC9C-6ECD-4520-B5A0-128A6E7EF7EA}" type="datetimeFigureOut">
              <a:rPr lang="en-US" smtClean="0"/>
              <a:pPr/>
              <a:t>12/5/2007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95152"/>
            <a:ext cx="6858000" cy="457200"/>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800"/>
            </a:lvl1pPr>
          </a:lstStyle>
          <a:p>
            <a:pPr defTabSz="914099" eaLnBrk="0" hangingPunct="0"/>
            <a:r>
              <a:rPr lang="en-US" sz="500" dirty="0" smtClean="0">
                <a:solidFill>
                  <a:prstClr val="black"/>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500" dirty="0" smtClean="0">
                <a:solidFill>
                  <a:prstClr val="black"/>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prstClr val="black"/>
                </a:solidFill>
                <a:latin typeface="Segoe" pitchFamily="34" charset="0"/>
                <a:cs typeface="Arial" charset="0"/>
              </a:rPr>
            </a:br>
            <a:r>
              <a:rPr lang="en-US" sz="500" dirty="0" smtClean="0">
                <a:solidFill>
                  <a:prstClr val="black"/>
                </a:solidFill>
                <a:latin typeface="Segoe"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3DFF2-35C7-4754-BDE7-FAF9104300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B73DFF2-35C7-4754-BDE7-FAF9104300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7CE75817-842E-422B-831F-6E2FF126FFD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09F2B1F4-388F-42E5-8A7A-FB39629B5DA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E78B371B-0394-4CA2-B543-11C1DB039C9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76B2682-2D3D-434D-B1D2-AD6646C2DEF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4294967295"/>
          </p:nvPr>
        </p:nvSpPr>
        <p:spPr>
          <a:xfrm>
            <a:off x="3884613" y="0"/>
            <a:ext cx="2971800" cy="456963"/>
          </a:xfrm>
          <a:prstGeom prst="rect">
            <a:avLst/>
          </a:prstGeom>
        </p:spPr>
        <p:txBody>
          <a:bodyPr lIns="91229" tIns="45615" rIns="91229" bIns="45615"/>
          <a:lstStyle/>
          <a:p>
            <a:pPr>
              <a:defRPr/>
            </a:pPr>
            <a:fld id="{ED86173A-8DA6-48AB-90F1-D5E3C285ADFB}" type="datetime8">
              <a:rPr lang="en-US">
                <a:latin typeface="Arial" pitchFamily="34" charset="0"/>
              </a:rPr>
              <a:pPr>
                <a:defRPr/>
              </a:pPr>
              <a:t>12/5/2007 4:44 PM</a:t>
            </a:fld>
            <a:endParaRPr lang="en-US" dirty="0">
              <a:latin typeface="Arial" pitchFamily="34" charset="0"/>
            </a:endParaRPr>
          </a:p>
        </p:txBody>
      </p:sp>
      <p:sp>
        <p:nvSpPr>
          <p:cNvPr id="55299" name="Rectangle 6"/>
          <p:cNvSpPr>
            <a:spLocks noGrp="1" noChangeArrowheads="1"/>
          </p:cNvSpPr>
          <p:nvPr>
            <p:ph type="ftr" sz="quarter" idx="4294967295"/>
          </p:nvPr>
        </p:nvSpPr>
        <p:spPr>
          <a:xfrm>
            <a:off x="0" y="8685456"/>
            <a:ext cx="2971800" cy="456962"/>
          </a:xfrm>
          <a:prstGeom prst="rect">
            <a:avLst/>
          </a:prstGeom>
        </p:spPr>
        <p:txBody>
          <a:bodyPr lIns="91229" tIns="45615" rIns="91229" bIns="45615"/>
          <a:lstStyle/>
          <a:p>
            <a:pPr>
              <a:defRPr/>
            </a:pPr>
            <a:endParaRPr lang="en-US" dirty="0">
              <a:latin typeface="Arial" pitchFamily="34" charset="0"/>
            </a:endParaRPr>
          </a:p>
        </p:txBody>
      </p:sp>
      <p:sp>
        <p:nvSpPr>
          <p:cNvPr id="45060" name="Rectangle 7"/>
          <p:cNvSpPr>
            <a:spLocks noGrp="1" noChangeArrowheads="1"/>
          </p:cNvSpPr>
          <p:nvPr>
            <p:ph type="sldNum" sz="quarter" idx="5"/>
          </p:nvPr>
        </p:nvSpPr>
        <p:spPr>
          <a:noFill/>
        </p:spPr>
        <p:txBody>
          <a:bodyPr/>
          <a:lstStyle/>
          <a:p>
            <a:fld id="{1CD9123F-5EF7-4E17-80BB-9909D121844E}" type="slidenum">
              <a:rPr lang="en-US" smtClean="0">
                <a:latin typeface="Arial" charset="0"/>
              </a:rPr>
              <a:pPr/>
              <a:t>14</a:t>
            </a:fld>
            <a:endParaRPr lang="en-US" dirty="0" smtClean="0">
              <a:latin typeface="Arial" charset="0"/>
            </a:endParaRPr>
          </a:p>
        </p:txBody>
      </p:sp>
      <p:sp>
        <p:nvSpPr>
          <p:cNvPr id="55301" name="Shape 4"/>
          <p:cNvSpPr txBox="1">
            <a:spLocks noGrp="1" noChangeArrowheads="1"/>
          </p:cNvSpPr>
          <p:nvPr/>
        </p:nvSpPr>
        <p:spPr bwMode="auto">
          <a:xfrm>
            <a:off x="3884613" y="8685456"/>
            <a:ext cx="2971800" cy="456962"/>
          </a:xfrm>
          <a:prstGeom prst="rect">
            <a:avLst/>
          </a:prstGeom>
          <a:noFill/>
          <a:ln w="9525">
            <a:noFill/>
            <a:miter lim="800000"/>
            <a:headEnd/>
            <a:tailEnd/>
          </a:ln>
        </p:spPr>
        <p:txBody>
          <a:bodyPr lIns="91224" tIns="45612" rIns="91224" bIns="45612" anchor="b"/>
          <a:lstStyle/>
          <a:p>
            <a:pPr algn="r">
              <a:defRPr/>
            </a:pPr>
            <a:fld id="{D7C45F38-2927-4329-B413-E8EED61FA579}" type="slidenum">
              <a:rPr lang="en-US" sz="1200"/>
              <a:pPr algn="r">
                <a:defRPr/>
              </a:pPr>
              <a:t>14</a:t>
            </a:fld>
            <a:endParaRPr lang="en-US" sz="1200" dirty="0"/>
          </a:p>
        </p:txBody>
      </p:sp>
      <p:sp>
        <p:nvSpPr>
          <p:cNvPr id="45062" name="Rectangle 364545"/>
          <p:cNvSpPr>
            <a:spLocks noGrp="1" noRot="1" noChangeAspect="1" noChangeArrowheads="1" noTextEdit="1"/>
          </p:cNvSpPr>
          <p:nvPr>
            <p:ph type="sldImg"/>
          </p:nvPr>
        </p:nvSpPr>
        <p:spPr>
          <a:ln/>
        </p:spPr>
      </p:sp>
      <p:sp>
        <p:nvSpPr>
          <p:cNvPr id="364547" name="Rectangle 364546"/>
          <p:cNvSpPr>
            <a:spLocks noGrp="1" noChangeArrowheads="1"/>
          </p:cNvSpPr>
          <p:nvPr>
            <p:ph type="body" idx="1"/>
          </p:nvPr>
        </p:nvSpPr>
        <p:spPr>
          <a:ln/>
        </p:spPr>
        <p:txBody>
          <a:bodyPr lIns="91224" tIns="45612" rIns="91224" bIns="45612">
            <a:normAutofit lnSpcReduction="10000"/>
          </a:bodyPr>
          <a:lstStyle/>
          <a:p>
            <a:pPr eaLnBrk="1" hangingPunct="1">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4294967295"/>
          </p:nvPr>
        </p:nvSpPr>
        <p:spPr>
          <a:xfrm>
            <a:off x="3884613" y="0"/>
            <a:ext cx="2971800" cy="456963"/>
          </a:xfrm>
          <a:prstGeom prst="rect">
            <a:avLst/>
          </a:prstGeom>
          <a:ln>
            <a:headEnd/>
            <a:tailEnd/>
          </a:ln>
        </p:spPr>
        <p:txBody>
          <a:bodyPr lIns="90572" tIns="45286" rIns="90572" bIns="45286"/>
          <a:lstStyle/>
          <a:p>
            <a:pPr>
              <a:defRPr/>
            </a:pPr>
            <a:fld id="{0ACB2538-80F8-45ED-AE8A-55EE66FA1656}" type="datetime8">
              <a:rPr lang="en-US"/>
              <a:pPr>
                <a:defRPr/>
              </a:pPr>
              <a:t>12/5/2007 4:44 PM</a:t>
            </a:fld>
            <a:endParaRPr lang="en-US" dirty="0"/>
          </a:p>
        </p:txBody>
      </p:sp>
      <p:sp>
        <p:nvSpPr>
          <p:cNvPr id="28675" name="Rectangle 6"/>
          <p:cNvSpPr>
            <a:spLocks noGrp="1" noChangeArrowheads="1"/>
          </p:cNvSpPr>
          <p:nvPr>
            <p:ph type="ftr" sz="quarter" idx="4294967295"/>
          </p:nvPr>
        </p:nvSpPr>
        <p:spPr>
          <a:xfrm>
            <a:off x="0" y="8685456"/>
            <a:ext cx="2971800" cy="456962"/>
          </a:xfrm>
          <a:prstGeom prst="rect">
            <a:avLst/>
          </a:prstGeom>
          <a:ln>
            <a:headEnd/>
            <a:tailEnd/>
          </a:ln>
        </p:spPr>
        <p:txBody>
          <a:bodyPr lIns="90572" tIns="45286" rIns="90572" bIns="45286"/>
          <a:lstStyle/>
          <a:p>
            <a:pPr>
              <a:defRPr/>
            </a:pPr>
            <a:r>
              <a:rPr lang="en-US" dirty="0"/>
              <a:t>© 2003-2005 Microsoft Corporation. All rights reserved.</a:t>
            </a:r>
          </a:p>
          <a:p>
            <a:pPr>
              <a:defRPr/>
            </a:pPr>
            <a:r>
              <a:rPr lang="en-US" dirty="0"/>
              <a:t>This presentation is for informational purposes only. Microsoft makes no warranties, express or implied, in this summary.</a:t>
            </a:r>
          </a:p>
        </p:txBody>
      </p:sp>
      <p:sp>
        <p:nvSpPr>
          <p:cNvPr id="46084" name="Rectangle 7"/>
          <p:cNvSpPr>
            <a:spLocks noGrp="1" noChangeArrowheads="1"/>
          </p:cNvSpPr>
          <p:nvPr>
            <p:ph type="sldNum" sz="quarter" idx="5"/>
          </p:nvPr>
        </p:nvSpPr>
        <p:spPr>
          <a:noFill/>
        </p:spPr>
        <p:txBody>
          <a:bodyPr/>
          <a:lstStyle/>
          <a:p>
            <a:fld id="{146291C7-302D-45D5-AC33-5D95FA06AAF0}" type="slidenum">
              <a:rPr lang="en-US" smtClean="0">
                <a:latin typeface="Arial" charset="0"/>
              </a:rPr>
              <a:pPr/>
              <a:t>15</a:t>
            </a:fld>
            <a:endParaRPr lang="en-US" dirty="0" smtClean="0">
              <a:latin typeface="Arial" charset="0"/>
            </a:endParaRPr>
          </a:p>
        </p:txBody>
      </p:sp>
      <p:sp>
        <p:nvSpPr>
          <p:cNvPr id="28677" name="Shape 4"/>
          <p:cNvSpPr txBox="1">
            <a:spLocks noGrp="1" noChangeArrowheads="1"/>
          </p:cNvSpPr>
          <p:nvPr/>
        </p:nvSpPr>
        <p:spPr bwMode="auto">
          <a:xfrm>
            <a:off x="3884613" y="8685456"/>
            <a:ext cx="2971800" cy="456962"/>
          </a:xfrm>
          <a:prstGeom prst="rect">
            <a:avLst/>
          </a:prstGeom>
          <a:noFill/>
          <a:ln w="9525">
            <a:noFill/>
            <a:miter lim="800000"/>
            <a:headEnd/>
            <a:tailEnd/>
          </a:ln>
        </p:spPr>
        <p:txBody>
          <a:bodyPr lIns="91427" tIns="45714" rIns="91427" bIns="45714" anchor="b"/>
          <a:lstStyle/>
          <a:p>
            <a:pPr algn="r">
              <a:defRPr/>
            </a:pPr>
            <a:fld id="{DB8E9746-56FC-46AE-9132-2FB0D6287EAB}" type="slidenum">
              <a:rPr lang="en-US" sz="1200"/>
              <a:pPr algn="r">
                <a:defRPr/>
              </a:pPr>
              <a:t>15</a:t>
            </a:fld>
            <a:endParaRPr lang="en-US" sz="1200" dirty="0"/>
          </a:p>
        </p:txBody>
      </p:sp>
      <p:sp>
        <p:nvSpPr>
          <p:cNvPr id="46086" name="Rectangle 364545"/>
          <p:cNvSpPr>
            <a:spLocks noGrp="1" noRot="1" noChangeAspect="1" noChangeArrowheads="1" noTextEdit="1"/>
          </p:cNvSpPr>
          <p:nvPr>
            <p:ph type="sldImg"/>
          </p:nvPr>
        </p:nvSpPr>
        <p:spPr>
          <a:ln/>
        </p:spPr>
      </p:sp>
      <p:sp>
        <p:nvSpPr>
          <p:cNvPr id="28679" name="Rectangle 364546"/>
          <p:cNvSpPr>
            <a:spLocks noGrp="1" noChangeArrowheads="1"/>
          </p:cNvSpPr>
          <p:nvPr>
            <p:ph type="body" idx="1"/>
          </p:nvPr>
        </p:nvSpPr>
        <p:spPr>
          <a:ln/>
        </p:spPr>
        <p:txBody>
          <a:bodyPr lIns="91427" tIns="45714" rIns="91427" bIns="45714">
            <a:normAutofit lnSpcReduction="10000"/>
          </a:bodyPr>
          <a:lstStyle/>
          <a:p>
            <a:pPr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5272E2-D6E3-4082-8B09-C0E39092410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5272E2-D6E3-4082-8B09-C0E39092410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5272E2-D6E3-4082-8B09-C0E39092410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5272E2-D6E3-4082-8B09-C0E39092410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headEnd/>
            <a:tailEnd/>
          </a:ln>
        </p:spPr>
        <p:txBody>
          <a:bodyPr numCol="1" anchorCtr="0">
            <a:prstTxWarp prst="textNoShape">
              <a:avLst/>
            </a:prstTxWarp>
          </a:bodyPr>
          <a:lstStyle/>
          <a:p>
            <a:fld id="{D482E2AB-4FEB-40AE-BD3D-F6C2B17ED191}" type="datetime8">
              <a:rPr lang="en-US" smtClean="0">
                <a:solidFill>
                  <a:schemeClr val="tx1"/>
                </a:solidFill>
                <a:latin typeface="Arial" charset="0"/>
              </a:rPr>
              <a:pPr/>
              <a:t>12/5/2007 4:44 PM</a:t>
            </a:fld>
            <a:endParaRPr lang="en-US" smtClean="0">
              <a:solidFill>
                <a:schemeClr val="tx1"/>
              </a:solidFill>
              <a:latin typeface="Arial" charset="0"/>
            </a:endParaRPr>
          </a:p>
        </p:txBody>
      </p:sp>
      <p:sp>
        <p:nvSpPr>
          <p:cNvPr id="24579" name="Rectangle 6"/>
          <p:cNvSpPr>
            <a:spLocks noGrp="1" noChangeArrowheads="1"/>
          </p:cNvSpPr>
          <p:nvPr>
            <p:ph type="ftr" sz="quarter" idx="4"/>
          </p:nvPr>
        </p:nvSpPr>
        <p:spPr>
          <a:noFill/>
          <a:ln>
            <a:headEnd/>
            <a:tailEnd/>
          </a:ln>
        </p:spPr>
        <p:txBody>
          <a:bodyPr numCol="1" anchorCtr="0">
            <a:prstTxWarp prst="textNoShape">
              <a:avLst/>
            </a:prstTxWarp>
          </a:bodyPr>
          <a:lstStyle/>
          <a:p>
            <a:r>
              <a:rPr lang="en-US" smtClean="0">
                <a:solidFill>
                  <a:schemeClr val="tx1"/>
                </a:solidFill>
                <a:latin typeface="Arial" charset="0"/>
              </a:rPr>
              <a:t>© 2003-2005 Microsoft Corporation. All rights reserved.</a:t>
            </a:r>
          </a:p>
          <a:p>
            <a:r>
              <a:rPr lang="en-US" smtClean="0">
                <a:solidFill>
                  <a:schemeClr val="tx1"/>
                </a:solidFill>
                <a:latin typeface="Arial" charset="0"/>
              </a:rPr>
              <a:t>This presentation is for informational purposes only. Microsoft makes no warranties, express or implied, in this summary.</a:t>
            </a:r>
          </a:p>
        </p:txBody>
      </p:sp>
      <p:sp>
        <p:nvSpPr>
          <p:cNvPr id="24580" name="Rectangle 7"/>
          <p:cNvSpPr>
            <a:spLocks noGrp="1" noChangeArrowheads="1"/>
          </p:cNvSpPr>
          <p:nvPr>
            <p:ph type="sldNum" sz="quarter" idx="5"/>
          </p:nvPr>
        </p:nvSpPr>
        <p:spPr>
          <a:noFill/>
          <a:ln>
            <a:headEnd/>
            <a:tailEnd/>
          </a:ln>
        </p:spPr>
        <p:txBody>
          <a:bodyPr numCol="1" anchorCtr="0">
            <a:prstTxWarp prst="textNoShape">
              <a:avLst/>
            </a:prstTxWarp>
          </a:bodyPr>
          <a:lstStyle/>
          <a:p>
            <a:fld id="{8D7987F9-85EF-4BFD-926D-E83ABC8E183B}" type="slidenum">
              <a:rPr lang="en-US" smtClean="0">
                <a:solidFill>
                  <a:schemeClr val="tx1"/>
                </a:solidFill>
                <a:latin typeface="Arial" charset="0"/>
              </a:rPr>
              <a:pPr/>
              <a:t>2</a:t>
            </a:fld>
            <a:endParaRPr lang="en-US" smtClean="0">
              <a:solidFill>
                <a:schemeClr val="tx1"/>
              </a:solidFill>
              <a:latin typeface="Arial" charset="0"/>
            </a:endParaRPr>
          </a:p>
        </p:txBody>
      </p:sp>
      <p:sp>
        <p:nvSpPr>
          <p:cNvPr id="24581" name="Rectangle 2"/>
          <p:cNvSpPr>
            <a:spLocks noGrp="1" noRot="1" noChangeAspect="1" noChangeArrowheads="1" noTextEdit="1"/>
          </p:cNvSpPr>
          <p:nvPr>
            <p:ph type="sldImg"/>
          </p:nvPr>
        </p:nvSpPr>
        <p:spPr>
          <a:noFill/>
          <a:ln>
            <a:headEnd/>
            <a:tailEnd/>
          </a:ln>
        </p:spPr>
      </p:sp>
      <p:sp>
        <p:nvSpPr>
          <p:cNvPr id="24582" name="Rectangle 3"/>
          <p:cNvSpPr>
            <a:spLocks noGrp="1" noChangeArrowheads="1"/>
          </p:cNvSpPr>
          <p:nvPr>
            <p:ph type="body" idx="1"/>
          </p:nvPr>
        </p:nvSpPr>
        <p:spPr>
          <a:noFill/>
          <a:ln/>
        </p:spPr>
        <p:txBody>
          <a:bodyPr numCol="1" anchorCtr="0">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73DFF2-35C7-4754-BDE7-FAF91043007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5CCFF233-AC3F-4A7B-BA25-76D45331448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C97441AA-F423-402A-92FC-2032325F93EF}"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sz="quarter" idx="4294967295"/>
          </p:nvPr>
        </p:nvSpPr>
        <p:spPr>
          <a:xfrm>
            <a:off x="3884613" y="0"/>
            <a:ext cx="2971800" cy="456963"/>
          </a:xfrm>
          <a:prstGeom prst="rect">
            <a:avLst/>
          </a:prstGeom>
        </p:spPr>
        <p:txBody>
          <a:bodyPr/>
          <a:lstStyle/>
          <a:p>
            <a:pPr>
              <a:defRPr/>
            </a:pPr>
            <a:fld id="{85320F5D-76C7-4B37-99F5-9F3763779287}" type="datetime8">
              <a:rPr lang="en-US"/>
              <a:pPr>
                <a:defRPr/>
              </a:pPr>
              <a:t>12/5/2007 4:44 PM</a:t>
            </a:fld>
            <a:endParaRPr lang="en-US"/>
          </a:p>
        </p:txBody>
      </p:sp>
      <p:sp>
        <p:nvSpPr>
          <p:cNvPr id="7" name="Footer Placeholder 6"/>
          <p:cNvSpPr>
            <a:spLocks noGrp="1" noChangeArrowheads="1"/>
          </p:cNvSpPr>
          <p:nvPr>
            <p:ph type="ftr" sz="quarter" idx="4294967295"/>
          </p:nvPr>
        </p:nvSpPr>
        <p:spPr>
          <a:xfrm>
            <a:off x="0" y="8685457"/>
            <a:ext cx="2971800" cy="456962"/>
          </a:xfrm>
          <a:prstGeom prst="rect">
            <a:avLst/>
          </a:prstGeom>
        </p:spPr>
        <p:txBody>
          <a:bodyPr/>
          <a:lstStyle/>
          <a:p>
            <a:pPr>
              <a:defRPr/>
            </a:pPr>
            <a:r>
              <a:rPr lang="en-US"/>
              <a:t>© 2003-2005 Microsoft Corporation. All rights reserved.</a:t>
            </a:r>
          </a:p>
          <a:p>
            <a:pPr>
              <a:defRPr/>
            </a:pPr>
            <a:r>
              <a:rPr lang="en-US"/>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26DBD0AA-8AE3-474A-A3D3-82203A4C9BC6}" type="slidenum">
              <a:rPr lang="en-US" smtClean="0"/>
              <a:pPr/>
              <a:t>26</a:t>
            </a:fld>
            <a:endParaRPr lang="en-US" smtClean="0"/>
          </a:p>
        </p:txBody>
      </p:sp>
      <p:sp>
        <p:nvSpPr>
          <p:cNvPr id="5" name="Shape 4"/>
          <p:cNvSpPr txBox="1">
            <a:spLocks noGrp="1" noChangeArrowheads="1"/>
          </p:cNvSpPr>
          <p:nvPr/>
        </p:nvSpPr>
        <p:spPr bwMode="auto">
          <a:xfrm>
            <a:off x="3884613" y="8685457"/>
            <a:ext cx="2971800" cy="456962"/>
          </a:xfrm>
          <a:prstGeom prst="rect">
            <a:avLst/>
          </a:prstGeom>
          <a:noFill/>
          <a:ln w="9525">
            <a:noFill/>
            <a:miter lim="800000"/>
            <a:headEnd/>
            <a:tailEnd/>
          </a:ln>
        </p:spPr>
        <p:txBody>
          <a:bodyPr lIns="91425" tIns="45714" rIns="91425" bIns="45714" anchor="b"/>
          <a:lstStyle/>
          <a:p>
            <a:pPr algn="r">
              <a:defRPr/>
            </a:pPr>
            <a:fld id="{330F0A68-017C-4126-96C0-2AA8C6A50791}" type="slidenum">
              <a:rPr lang="en-US" sz="1200"/>
              <a:pPr algn="r">
                <a:defRPr/>
              </a:pPr>
              <a:t>26</a:t>
            </a:fld>
            <a:endParaRPr lang="en-US" sz="1200" dirty="0"/>
          </a:p>
        </p:txBody>
      </p:sp>
      <p:sp>
        <p:nvSpPr>
          <p:cNvPr id="50182" name="Rectangle 364545"/>
          <p:cNvSpPr>
            <a:spLocks noGrp="1" noRot="1" noChangeAspect="1" noChangeArrowheads="1" noTextEdit="1"/>
          </p:cNvSpPr>
          <p:nvPr>
            <p:ph type="sldImg"/>
          </p:nvPr>
        </p:nvSpPr>
        <p:spPr>
          <a:ln cap="flat" algn="ctr">
            <a:headEnd type="none" w="med" len="med"/>
            <a:tailEnd type="none" w="med" len="med"/>
          </a:ln>
        </p:spPr>
      </p:sp>
      <p:sp>
        <p:nvSpPr>
          <p:cNvPr id="364547" name="Rectangle 364546"/>
          <p:cNvSpPr>
            <a:spLocks noGrp="1" noChangeArrowheads="1"/>
          </p:cNvSpPr>
          <p:nvPr>
            <p:ph type="body" idx="1"/>
          </p:nvPr>
        </p:nvSpPr>
        <p:spPr>
          <a:ln/>
        </p:spPr>
        <p:txBody>
          <a:bodyPr lIns="91425" tIns="45714" rIns="91425" bIns="45714"/>
          <a:lstStyle/>
          <a:p>
            <a:pPr>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4294967295"/>
          </p:nvPr>
        </p:nvSpPr>
        <p:spPr>
          <a:xfrm>
            <a:off x="3884613" y="0"/>
            <a:ext cx="2971800" cy="456963"/>
          </a:xfrm>
          <a:prstGeom prst="rect">
            <a:avLst/>
          </a:prstGeom>
        </p:spPr>
        <p:txBody>
          <a:bodyPr/>
          <a:lstStyle/>
          <a:p>
            <a:pPr>
              <a:defRPr/>
            </a:pPr>
            <a:fld id="{ED86173A-8DA6-48AB-90F1-D5E3C285ADFB}" type="datetime8">
              <a:rPr lang="en-US"/>
              <a:pPr>
                <a:defRPr/>
              </a:pPr>
              <a:t>12/5/2007 4:44 PM</a:t>
            </a:fld>
            <a:endParaRPr lang="en-US" dirty="0"/>
          </a:p>
        </p:txBody>
      </p:sp>
      <p:sp>
        <p:nvSpPr>
          <p:cNvPr id="55299" name="Rectangle 6"/>
          <p:cNvSpPr>
            <a:spLocks noGrp="1" noChangeArrowheads="1"/>
          </p:cNvSpPr>
          <p:nvPr>
            <p:ph type="ftr" sz="quarter" idx="4294967295"/>
          </p:nvPr>
        </p:nvSpPr>
        <p:spPr>
          <a:xfrm>
            <a:off x="0" y="8685457"/>
            <a:ext cx="2971800" cy="456962"/>
          </a:xfrm>
          <a:prstGeom prst="rect">
            <a:avLst/>
          </a:prstGeom>
        </p:spPr>
        <p:txBody>
          <a:bodyPr/>
          <a:lstStyle/>
          <a:p>
            <a:pPr>
              <a:defRPr/>
            </a:pPr>
            <a:endParaRPr lang="en-US" dirty="0"/>
          </a:p>
        </p:txBody>
      </p:sp>
      <p:sp>
        <p:nvSpPr>
          <p:cNvPr id="43012" name="Rectangle 7"/>
          <p:cNvSpPr>
            <a:spLocks noGrp="1" noChangeArrowheads="1"/>
          </p:cNvSpPr>
          <p:nvPr>
            <p:ph type="sldNum" sz="quarter" idx="5"/>
          </p:nvPr>
        </p:nvSpPr>
        <p:spPr>
          <a:noFill/>
        </p:spPr>
        <p:txBody>
          <a:bodyPr/>
          <a:lstStyle/>
          <a:p>
            <a:fld id="{A2BCEB25-B827-4B11-B968-47BB93C06038}" type="slidenum">
              <a:rPr lang="en-US" smtClean="0">
                <a:latin typeface="Arial" pitchFamily="34" charset="0"/>
              </a:rPr>
              <a:pPr/>
              <a:t>3</a:t>
            </a:fld>
            <a:endParaRPr lang="en-US" smtClean="0">
              <a:latin typeface="Arial" pitchFamily="34" charset="0"/>
            </a:endParaRPr>
          </a:p>
        </p:txBody>
      </p:sp>
      <p:sp>
        <p:nvSpPr>
          <p:cNvPr id="55301" name="Shape 4"/>
          <p:cNvSpPr txBox="1">
            <a:spLocks noGrp="1" noChangeArrowheads="1"/>
          </p:cNvSpPr>
          <p:nvPr/>
        </p:nvSpPr>
        <p:spPr bwMode="auto">
          <a:xfrm>
            <a:off x="3884613" y="8685457"/>
            <a:ext cx="2971800" cy="456962"/>
          </a:xfrm>
          <a:prstGeom prst="rect">
            <a:avLst/>
          </a:prstGeom>
          <a:noFill/>
          <a:ln w="9525">
            <a:noFill/>
            <a:miter lim="800000"/>
            <a:headEnd/>
            <a:tailEnd/>
          </a:ln>
        </p:spPr>
        <p:txBody>
          <a:bodyPr lIns="91435" tIns="45718" rIns="91435" bIns="45718" anchor="b"/>
          <a:lstStyle/>
          <a:p>
            <a:pPr algn="r">
              <a:defRPr/>
            </a:pPr>
            <a:fld id="{F1DFFFDD-30C7-49B5-BD48-E5F67E6E66F0}" type="slidenum">
              <a:rPr lang="en-US" sz="1200">
                <a:latin typeface="Arial" charset="0"/>
              </a:rPr>
              <a:pPr algn="r">
                <a:defRPr/>
              </a:pPr>
              <a:t>3</a:t>
            </a:fld>
            <a:endParaRPr lang="en-US" sz="1200" dirty="0">
              <a:latin typeface="Arial" charset="0"/>
            </a:endParaRPr>
          </a:p>
        </p:txBody>
      </p:sp>
      <p:sp>
        <p:nvSpPr>
          <p:cNvPr id="43014" name="Rectangle 364545"/>
          <p:cNvSpPr>
            <a:spLocks noGrp="1" noRot="1" noChangeAspect="1" noChangeArrowheads="1" noTextEdit="1"/>
          </p:cNvSpPr>
          <p:nvPr>
            <p:ph type="sldImg"/>
          </p:nvPr>
        </p:nvSpPr>
        <p:spPr>
          <a:ln/>
        </p:spPr>
      </p:sp>
      <p:sp>
        <p:nvSpPr>
          <p:cNvPr id="364547" name="Rectangle 364546"/>
          <p:cNvSpPr>
            <a:spLocks noGrp="1" noChangeArrowheads="1"/>
          </p:cNvSpPr>
          <p:nvPr>
            <p:ph type="body" idx="1"/>
          </p:nvPr>
        </p:nvSpPr>
        <p:spPr>
          <a:ln/>
        </p:spPr>
        <p:txBody>
          <a:bodyPr lIns="91435" tIns="45718" rIns="91435" bIns="45718"/>
          <a:lstStyle/>
          <a:p>
            <a:pPr eaLnBrk="1" hangingPunct="1">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9F9D6E3C-595F-49F6-BACC-ED613FAD1097}"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C5C7BC55-A0BC-4BD9-A95C-E1F303133BA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85E877CA-A787-4598-89B0-8548DD98431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35B885C5-4883-4500-BD1E-925F50EE21C7}"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6919F524-A433-4FB6-8DB7-6D5C89C76211}" type="slidenum">
              <a:rPr lang="en-US" smtClean="0"/>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4294967295"/>
          </p:nvPr>
        </p:nvSpPr>
        <p:spPr>
          <a:xfrm>
            <a:off x="3884613" y="0"/>
            <a:ext cx="2971800" cy="456963"/>
          </a:xfrm>
          <a:prstGeom prst="rect">
            <a:avLst/>
          </a:prstGeom>
          <a:ln>
            <a:headEnd/>
            <a:tailEnd/>
          </a:ln>
        </p:spPr>
        <p:txBody>
          <a:bodyPr lIns="90782" tIns="45391" rIns="90782" bIns="45391"/>
          <a:lstStyle/>
          <a:p>
            <a:pPr>
              <a:defRPr/>
            </a:pPr>
            <a:fld id="{0ACB2538-80F8-45ED-AE8A-55EE66FA1656}" type="datetime8">
              <a:rPr lang="en-US">
                <a:latin typeface="Arial" charset="0"/>
              </a:rPr>
              <a:pPr>
                <a:defRPr/>
              </a:pPr>
              <a:t>12/5/2007 4:44 PM</a:t>
            </a:fld>
            <a:endParaRPr lang="en-US" dirty="0">
              <a:latin typeface="Arial" charset="0"/>
            </a:endParaRPr>
          </a:p>
        </p:txBody>
      </p:sp>
      <p:sp>
        <p:nvSpPr>
          <p:cNvPr id="28675" name="Rectangle 6"/>
          <p:cNvSpPr>
            <a:spLocks noGrp="1" noChangeArrowheads="1"/>
          </p:cNvSpPr>
          <p:nvPr>
            <p:ph type="ftr" sz="quarter" idx="4294967295"/>
          </p:nvPr>
        </p:nvSpPr>
        <p:spPr>
          <a:xfrm>
            <a:off x="0" y="8685457"/>
            <a:ext cx="2971800" cy="456962"/>
          </a:xfrm>
          <a:prstGeom prst="rect">
            <a:avLst/>
          </a:prstGeom>
          <a:ln>
            <a:headEnd/>
            <a:tailEnd/>
          </a:ln>
        </p:spPr>
        <p:txBody>
          <a:bodyPr lIns="90782" tIns="45391" rIns="90782" bIns="45391"/>
          <a:lstStyle/>
          <a:p>
            <a:pPr>
              <a:defRPr/>
            </a:pPr>
            <a:r>
              <a:rPr lang="en-US" dirty="0">
                <a:latin typeface="Arial" charset="0"/>
              </a:rPr>
              <a:t>© 2003-2005 Microsoft Corporation. All rights reserved.</a:t>
            </a:r>
          </a:p>
          <a:p>
            <a:pPr>
              <a:defRPr/>
            </a:pPr>
            <a:r>
              <a:rPr lang="en-US" dirty="0">
                <a:latin typeface="Arial" charset="0"/>
              </a:rPr>
              <a:t>This presentation is for informational purposes only. Microsoft makes no warranties, express or implied, in this summary.</a:t>
            </a:r>
          </a:p>
        </p:txBody>
      </p:sp>
      <p:sp>
        <p:nvSpPr>
          <p:cNvPr id="44036" name="Rectangle 7"/>
          <p:cNvSpPr>
            <a:spLocks noGrp="1" noChangeArrowheads="1"/>
          </p:cNvSpPr>
          <p:nvPr>
            <p:ph type="sldNum" sz="quarter" idx="5"/>
          </p:nvPr>
        </p:nvSpPr>
        <p:spPr>
          <a:noFill/>
        </p:spPr>
        <p:txBody>
          <a:bodyPr/>
          <a:lstStyle/>
          <a:p>
            <a:fld id="{8860C32B-E7D6-4EBA-938E-A459CA0CB255}" type="slidenum">
              <a:rPr lang="en-US" smtClean="0">
                <a:latin typeface="Arial" pitchFamily="34" charset="0"/>
              </a:rPr>
              <a:pPr/>
              <a:t>4</a:t>
            </a:fld>
            <a:endParaRPr lang="en-US" smtClean="0">
              <a:latin typeface="Arial" pitchFamily="34" charset="0"/>
            </a:endParaRPr>
          </a:p>
        </p:txBody>
      </p:sp>
      <p:sp>
        <p:nvSpPr>
          <p:cNvPr id="28677" name="Shape 4"/>
          <p:cNvSpPr txBox="1">
            <a:spLocks noGrp="1" noChangeArrowheads="1"/>
          </p:cNvSpPr>
          <p:nvPr/>
        </p:nvSpPr>
        <p:spPr bwMode="auto">
          <a:xfrm>
            <a:off x="3884613" y="8685457"/>
            <a:ext cx="2971800" cy="456962"/>
          </a:xfrm>
          <a:prstGeom prst="rect">
            <a:avLst/>
          </a:prstGeom>
          <a:noFill/>
          <a:ln w="9525">
            <a:noFill/>
            <a:miter lim="800000"/>
            <a:headEnd/>
            <a:tailEnd/>
          </a:ln>
        </p:spPr>
        <p:txBody>
          <a:bodyPr lIns="91639" tIns="45820" rIns="91639" bIns="45820" anchor="b"/>
          <a:lstStyle/>
          <a:p>
            <a:pPr algn="r">
              <a:defRPr/>
            </a:pPr>
            <a:fld id="{9F2DCDCF-FB9D-457C-98E6-0EEAB244578F}" type="slidenum">
              <a:rPr lang="en-US" sz="1200">
                <a:latin typeface="Arial" charset="0"/>
              </a:rPr>
              <a:pPr algn="r">
                <a:defRPr/>
              </a:pPr>
              <a:t>4</a:t>
            </a:fld>
            <a:endParaRPr lang="en-US" sz="1200" dirty="0">
              <a:latin typeface="Arial" charset="0"/>
            </a:endParaRPr>
          </a:p>
        </p:txBody>
      </p:sp>
      <p:sp>
        <p:nvSpPr>
          <p:cNvPr id="44038" name="Rectangle 364545"/>
          <p:cNvSpPr>
            <a:spLocks noGrp="1" noRot="1" noChangeAspect="1" noChangeArrowheads="1" noTextEdit="1"/>
          </p:cNvSpPr>
          <p:nvPr>
            <p:ph type="sldImg"/>
          </p:nvPr>
        </p:nvSpPr>
        <p:spPr>
          <a:ln/>
        </p:spPr>
      </p:sp>
      <p:sp>
        <p:nvSpPr>
          <p:cNvPr id="28679" name="Rectangle 364546"/>
          <p:cNvSpPr>
            <a:spLocks noGrp="1" noChangeArrowheads="1"/>
          </p:cNvSpPr>
          <p:nvPr>
            <p:ph type="body" idx="1"/>
          </p:nvPr>
        </p:nvSpPr>
        <p:spPr>
          <a:ln/>
        </p:spPr>
        <p:txBody>
          <a:bodyPr lIns="91639" tIns="45820" rIns="91639" bIns="45820"/>
          <a:lstStyle/>
          <a:p>
            <a:pPr eaLnBrk="1" hangingPunct="1">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sz="quarter" idx="4294967295"/>
          </p:nvPr>
        </p:nvSpPr>
        <p:spPr>
          <a:xfrm>
            <a:off x="3884613" y="0"/>
            <a:ext cx="2971800" cy="456963"/>
          </a:xfrm>
          <a:prstGeom prst="rect">
            <a:avLst/>
          </a:prstGeom>
        </p:spPr>
        <p:txBody>
          <a:bodyPr/>
          <a:lstStyle/>
          <a:p>
            <a:pPr>
              <a:defRPr/>
            </a:pPr>
            <a:fld id="{85320F5D-76C7-4B37-99F5-9F3763779287}" type="datetime8">
              <a:rPr lang="en-US"/>
              <a:pPr>
                <a:defRPr/>
              </a:pPr>
              <a:t>12/5/2007 4:44 PM</a:t>
            </a:fld>
            <a:endParaRPr lang="en-US"/>
          </a:p>
        </p:txBody>
      </p:sp>
      <p:sp>
        <p:nvSpPr>
          <p:cNvPr id="7" name="Footer Placeholder 6"/>
          <p:cNvSpPr>
            <a:spLocks noGrp="1" noChangeArrowheads="1"/>
          </p:cNvSpPr>
          <p:nvPr>
            <p:ph type="ftr" sz="quarter" idx="4294967295"/>
          </p:nvPr>
        </p:nvSpPr>
        <p:spPr>
          <a:xfrm>
            <a:off x="0" y="8685457"/>
            <a:ext cx="2971800" cy="456962"/>
          </a:xfrm>
          <a:prstGeom prst="rect">
            <a:avLst/>
          </a:prstGeom>
        </p:spPr>
        <p:txBody>
          <a:bodyPr/>
          <a:lstStyle/>
          <a:p>
            <a:pPr>
              <a:defRPr/>
            </a:pPr>
            <a:r>
              <a:rPr lang="en-US"/>
              <a:t>© 2003-2005 Microsoft Corporation. All rights reserved.</a:t>
            </a:r>
          </a:p>
          <a:p>
            <a:pPr>
              <a:defRPr/>
            </a:pPr>
            <a:r>
              <a:rPr lang="en-US"/>
              <a:t>This presentation is for informational purposes only. Microsoft makes no warranties, express or implied, in this summary.</a:t>
            </a:r>
          </a:p>
        </p:txBody>
      </p:sp>
      <p:sp>
        <p:nvSpPr>
          <p:cNvPr id="45060" name="Rectangle 7"/>
          <p:cNvSpPr>
            <a:spLocks noGrp="1" noChangeArrowheads="1"/>
          </p:cNvSpPr>
          <p:nvPr>
            <p:ph type="sldNum" sz="quarter" idx="5"/>
          </p:nvPr>
        </p:nvSpPr>
        <p:spPr>
          <a:noFill/>
        </p:spPr>
        <p:txBody>
          <a:bodyPr/>
          <a:lstStyle/>
          <a:p>
            <a:fld id="{BD310A8D-CA40-4AC0-8ECB-151899848491}" type="slidenum">
              <a:rPr lang="en-US" smtClean="0"/>
              <a:pPr/>
              <a:t>5</a:t>
            </a:fld>
            <a:endParaRPr lang="en-US" smtClean="0"/>
          </a:p>
        </p:txBody>
      </p:sp>
      <p:sp>
        <p:nvSpPr>
          <p:cNvPr id="5" name="Shape 4"/>
          <p:cNvSpPr txBox="1">
            <a:spLocks noGrp="1" noChangeArrowheads="1"/>
          </p:cNvSpPr>
          <p:nvPr/>
        </p:nvSpPr>
        <p:spPr bwMode="auto">
          <a:xfrm>
            <a:off x="3884613" y="8685457"/>
            <a:ext cx="2971800" cy="456962"/>
          </a:xfrm>
          <a:prstGeom prst="rect">
            <a:avLst/>
          </a:prstGeom>
          <a:noFill/>
          <a:ln w="9525">
            <a:noFill/>
            <a:miter lim="800000"/>
            <a:headEnd/>
            <a:tailEnd/>
          </a:ln>
        </p:spPr>
        <p:txBody>
          <a:bodyPr lIns="91425" tIns="45714" rIns="91425" bIns="45714" anchor="b"/>
          <a:lstStyle/>
          <a:p>
            <a:pPr algn="r">
              <a:defRPr/>
            </a:pPr>
            <a:fld id="{1F0D1EAC-91DF-4784-A12C-620DB2D0EE08}" type="slidenum">
              <a:rPr lang="en-US" sz="1200"/>
              <a:pPr algn="r">
                <a:defRPr/>
              </a:pPr>
              <a:t>5</a:t>
            </a:fld>
            <a:endParaRPr lang="en-US" sz="1200" dirty="0"/>
          </a:p>
        </p:txBody>
      </p:sp>
      <p:sp>
        <p:nvSpPr>
          <p:cNvPr id="45062" name="Rectangle 364545"/>
          <p:cNvSpPr>
            <a:spLocks noGrp="1" noRot="1" noChangeAspect="1" noChangeArrowheads="1" noTextEdit="1"/>
          </p:cNvSpPr>
          <p:nvPr>
            <p:ph type="sldImg"/>
          </p:nvPr>
        </p:nvSpPr>
        <p:spPr>
          <a:ln cap="flat" algn="ctr">
            <a:headEnd type="none" w="med" len="med"/>
            <a:tailEnd type="none" w="med" len="med"/>
          </a:ln>
        </p:spPr>
      </p:sp>
      <p:sp>
        <p:nvSpPr>
          <p:cNvPr id="364547" name="Rectangle 364546"/>
          <p:cNvSpPr>
            <a:spLocks noGrp="1" noChangeArrowheads="1"/>
          </p:cNvSpPr>
          <p:nvPr>
            <p:ph type="body" idx="1"/>
          </p:nvPr>
        </p:nvSpPr>
        <p:spPr>
          <a:ln/>
        </p:spPr>
        <p:txBody>
          <a:bodyPr lIns="91425" tIns="45714" rIns="91425" bIns="45714"/>
          <a:lstStyle/>
          <a:p>
            <a:pPr>
              <a:defRPr/>
            </a:pPr>
            <a:endParaRPr lang="en-US"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4B73DFF2-35C7-4754-BDE7-FAF91043007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downloads/details.aspx?FamilyId=3ADAC793-DEF0-4BA8-A9AB-228979B8DB40&amp;displaylang=en" TargetMode="External"/><Relationship Id="rId3" Type="http://schemas.openxmlformats.org/officeDocument/2006/relationships/hyperlink" Target="http://msdn2.microsoft.com/en-us/office/bb660518.aspx" TargetMode="External"/><Relationship Id="rId7" Type="http://schemas.openxmlformats.org/officeDocument/2006/relationships/hyperlink" Target="http://www.microsoft.com/downloads/details.aspx?FamilyId=6372C24F-67DD-42DD-B034-748907B23420&amp;displaylang=en" TargetMode="External"/><Relationship Id="rId12" Type="http://schemas.openxmlformats.org/officeDocument/2006/relationships/hyperlink" Target="http://www.microsoft.com/downloads/details.aspx?FamilyId=5A012033-20E3-4E84-8749-256F78E4158B&amp;displaylang=e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msdn2.microsoft.com/en-us/library/bb848116.aspx" TargetMode="External"/><Relationship Id="rId11" Type="http://schemas.openxmlformats.org/officeDocument/2006/relationships/hyperlink" Target="http://www.microsoft.com/downloads/details.aspx?FamilyId=8847B2B5-BD73-49F6-A78E-2F1D1674429E&amp;displaylang=en" TargetMode="External"/><Relationship Id="rId5" Type="http://schemas.openxmlformats.org/officeDocument/2006/relationships/hyperlink" Target="http://msdn2.microsoft.com/en-us/library/bb795339.aspx" TargetMode="External"/><Relationship Id="rId10" Type="http://schemas.openxmlformats.org/officeDocument/2006/relationships/hyperlink" Target="http://www.microsoft.com/downloads/details.aspx?FamilyId=66B5D599-1B26-4ACC-8251-1F1EC692E78F&amp;displaylang=en" TargetMode="External"/><Relationship Id="rId4" Type="http://schemas.openxmlformats.org/officeDocument/2006/relationships/hyperlink" Target="http://technet.microsoft.com/office/performancepoint/default.aspx" TargetMode="External"/><Relationship Id="rId9" Type="http://schemas.openxmlformats.org/officeDocument/2006/relationships/hyperlink" Target="http://www.microsoft.com/downloads/details.aspx?FamilyId=06F53613-9F9B-4403-8794-2FDF6DF9D898&amp;displaylang=e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msdn2.microsoft.com/en-us/library/bb839195.aspx" TargetMode="External"/><Relationship Id="rId13" Type="http://schemas.openxmlformats.org/officeDocument/2006/relationships/hyperlink" Target="http://msdn2.microsoft.com/en-us/library/bb839117.aspx" TargetMode="External"/><Relationship Id="rId3" Type="http://schemas.openxmlformats.org/officeDocument/2006/relationships/hyperlink" Target="http://msdn2.microsoft.com/en-us/library/bb795330.aspx" TargetMode="External"/><Relationship Id="rId7" Type="http://schemas.openxmlformats.org/officeDocument/2006/relationships/hyperlink" Target="http://msdn2.microsoft.com/en-us/library/bb839193.aspx" TargetMode="External"/><Relationship Id="rId12" Type="http://schemas.openxmlformats.org/officeDocument/2006/relationships/hyperlink" Target="http://msdn2.microsoft.com/en-us/library/bb839330.aspx" TargetMode="External"/><Relationship Id="rId2" Type="http://schemas.openxmlformats.org/officeDocument/2006/relationships/notesSlide" Target="../notesSlides/notesSlide23.xml"/><Relationship Id="rId16" Type="http://schemas.openxmlformats.org/officeDocument/2006/relationships/hyperlink" Target="http://office.microsoft.com/search/redir.aspx?AssetID=HA102406271033&amp;Origin=HH102422921033&amp;CTT=5" TargetMode="External"/><Relationship Id="rId1" Type="http://schemas.openxmlformats.org/officeDocument/2006/relationships/slideLayout" Target="../slideLayouts/slideLayout4.xml"/><Relationship Id="rId6" Type="http://schemas.openxmlformats.org/officeDocument/2006/relationships/hyperlink" Target="http://msdn2.microsoft.com/en-us/library/bb839085.aspx" TargetMode="External"/><Relationship Id="rId11" Type="http://schemas.openxmlformats.org/officeDocument/2006/relationships/hyperlink" Target="http://msdn2.microsoft.com/en-us/library/bb839332.aspx" TargetMode="External"/><Relationship Id="rId5" Type="http://schemas.openxmlformats.org/officeDocument/2006/relationships/hyperlink" Target="http://msdn2.microsoft.com/en-us/library/bb839334.aspx" TargetMode="External"/><Relationship Id="rId15" Type="http://schemas.openxmlformats.org/officeDocument/2006/relationships/hyperlink" Target="http://office.microsoft.com/search/redir.aspx?AssetID=HA102411051033&amp;Origin=HH102422921033&amp;CTT=5" TargetMode="External"/><Relationship Id="rId10" Type="http://schemas.openxmlformats.org/officeDocument/2006/relationships/hyperlink" Target="http://msdn2.microsoft.com/en-us/library/bb795302.aspx" TargetMode="External"/><Relationship Id="rId4" Type="http://schemas.openxmlformats.org/officeDocument/2006/relationships/hyperlink" Target="http://msdn2.microsoft.com/en-us/library/bb795377.aspx" TargetMode="External"/><Relationship Id="rId9" Type="http://schemas.openxmlformats.org/officeDocument/2006/relationships/hyperlink" Target="http://msdn2.microsoft.com/en-us/library/bb839161.aspx" TargetMode="External"/><Relationship Id="rId14" Type="http://schemas.openxmlformats.org/officeDocument/2006/relationships/hyperlink" Target="http://office.microsoft.com/search/redir.aspx?AssetID=HA102403981033&amp;Origin=HH102422921033&amp;CTT=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msevents.microsoft.com/CUI/EventDetail.aspx?EventID=1032355970&amp;Culture=en-US" TargetMode="External"/><Relationship Id="rId3" Type="http://schemas.openxmlformats.org/officeDocument/2006/relationships/hyperlink" Target="http://msevents.microsoft.com/CUI/EventDetail.aspx?EventID=1032353651&amp;Culture=en-US" TargetMode="External"/><Relationship Id="rId7" Type="http://schemas.openxmlformats.org/officeDocument/2006/relationships/hyperlink" Target="http://msevents.microsoft.com/CUI/EventDetail.aspx?EventID=1032355966&amp;Culture=en-U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msevents.microsoft.com/CUI/EventDetail.aspx?EventID=1032355958&amp;Culture=en-US" TargetMode="External"/><Relationship Id="rId5" Type="http://schemas.openxmlformats.org/officeDocument/2006/relationships/hyperlink" Target="http://msevents.microsoft.com/CUI/EventDetail.aspx?EventID=1032355766&amp;Culture=en-US" TargetMode="External"/><Relationship Id="rId4" Type="http://schemas.openxmlformats.org/officeDocument/2006/relationships/hyperlink" Target="http://msevents.microsoft.com/CUI/EventDetail.aspx?EventID=1032355605&amp;Culture=en-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performancepoin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7.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8.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hyperlink" Target="http://msdn2.microsoft.com/en-us/office/bb660518.aspx" TargetMode="External"/><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hyperlink" Target="http://technet.microsoft.com/office/performancepoint/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0.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gif"/></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business/performancepoint/productinfo/newsreviews.aspx" TargetMode="External"/><Relationship Id="rId13" Type="http://schemas.openxmlformats.org/officeDocument/2006/relationships/hyperlink" Target="http://download.microsoft.com/download/2/D/6/2D6BA8EB-E9B9-4B6B-977B-EA540D7B0302/PPS_Datasheet_Monitor_09_07.docx" TargetMode="External"/><Relationship Id="rId3" Type="http://schemas.openxmlformats.org/officeDocument/2006/relationships/hyperlink" Target="http://www.microsoft.com/business/performancepoint/productinfo/default.aspx" TargetMode="External"/><Relationship Id="rId7" Type="http://schemas.openxmlformats.org/officeDocument/2006/relationships/hyperlink" Target="http://www.microsoft.com/business/performancepoint/productinfo/casestudies.aspx" TargetMode="External"/><Relationship Id="rId12" Type="http://schemas.openxmlformats.org/officeDocument/2006/relationships/hyperlink" Target="http://download.microsoft.com/download/4/5/2/452D8197-1940-4442-8134-B6B82F57CFE8/PPS_Datasheet_Overview_09_07.docx" TargetMode="External"/><Relationship Id="rId2" Type="http://schemas.openxmlformats.org/officeDocument/2006/relationships/notesSlide" Target="../notesSlides/notesSlide34.xml"/><Relationship Id="rId16" Type="http://schemas.openxmlformats.org/officeDocument/2006/relationships/hyperlink" Target="http://download.microsoft.com/download/E/F/E/EFE23D78-7987-4895-B4B9-C8F421FCB77C/PPS_Datasheet_MgtReporting_09_07.docx" TargetMode="External"/><Relationship Id="rId1" Type="http://schemas.openxmlformats.org/officeDocument/2006/relationships/slideLayout" Target="../slideLayouts/slideLayout4.xml"/><Relationship Id="rId6" Type="http://schemas.openxmlformats.org/officeDocument/2006/relationships/hyperlink" Target="http://www.microsoft.com/business/performancepoint/productinfo/top10benefits.aspx" TargetMode="External"/><Relationship Id="rId11" Type="http://schemas.openxmlformats.org/officeDocument/2006/relationships/hyperlink" Target="http://www.microsoft.com/performancepoint" TargetMode="External"/><Relationship Id="rId5" Type="http://schemas.openxmlformats.org/officeDocument/2006/relationships/hyperlink" Target="http://www.microsoft.com/business/performancepoint/productinfo/features.aspx" TargetMode="External"/><Relationship Id="rId15" Type="http://schemas.openxmlformats.org/officeDocument/2006/relationships/hyperlink" Target="http://download.microsoft.com/download/A/1/A/A1A739C0-F39A-4475-930F-C01B1850A2A4/PPS_Datasheet_Plan_9_07.docx" TargetMode="External"/><Relationship Id="rId10" Type="http://schemas.openxmlformats.org/officeDocument/2006/relationships/hyperlink" Target="http://www.microsoft.com/business/performancepoint/howtobuy/default.aspx" TargetMode="External"/><Relationship Id="rId4" Type="http://schemas.openxmlformats.org/officeDocument/2006/relationships/hyperlink" Target="http://www.microsoft.com/bi/performancepointlaunch/demo/index.htm" TargetMode="External"/><Relationship Id="rId9" Type="http://schemas.openxmlformats.org/officeDocument/2006/relationships/hyperlink" Target="http://www.microsoft.com/business/performancepoint/productinfo/systemrequirements.aspx" TargetMode="External"/><Relationship Id="rId14" Type="http://schemas.openxmlformats.org/officeDocument/2006/relationships/hyperlink" Target="http://download.microsoft.com/download/A/D/8/AD86296B-0D93-4C7D-9C4A-9EDB0B883598/PPS_Datasheet_Analytics_09_07.doc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msevents.microsoft.com/CUI/EventDetail.aspx?EventID=1032355970&amp;Culture=en-US" TargetMode="External"/><Relationship Id="rId3" Type="http://schemas.openxmlformats.org/officeDocument/2006/relationships/hyperlink" Target="http://msevents.microsoft.com/CUI/EventDetail.aspx?EventID=1032353651&amp;Culture=en-US" TargetMode="External"/><Relationship Id="rId7" Type="http://schemas.openxmlformats.org/officeDocument/2006/relationships/hyperlink" Target="http://msevents.microsoft.com/CUI/EventDetail.aspx?EventID=1032355966&amp;Culture=en-U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msevents.microsoft.com/CUI/EventDetail.aspx?EventID=1032355958&amp;Culture=en-US" TargetMode="External"/><Relationship Id="rId5" Type="http://schemas.openxmlformats.org/officeDocument/2006/relationships/hyperlink" Target="http://msevents.microsoft.com/CUI/EventDetail.aspx?EventID=1032355766&amp;Culture=en-US" TargetMode="External"/><Relationship Id="rId4" Type="http://schemas.openxmlformats.org/officeDocument/2006/relationships/hyperlink" Target="http://msevents.microsoft.com/CUI/EventDetail.aspx?EventID=1032355605&amp;Culture=en-U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msdn2.microsoft.com/en-us/office/bb660518.aspx" TargetMode="External"/><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hyperlink" Target="http://technet.microsoft.com/office/performancepoint/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8763" y="6027003"/>
            <a:ext cx="8885237" cy="830997"/>
          </a:xfrm>
          <a:prstGeom prst="rect">
            <a:avLst/>
          </a:prstGeom>
          <a:noFill/>
          <a:ln w="12700" cap="flat" cmpd="sng" algn="ctr">
            <a:noFill/>
            <a:prstDash val="solid"/>
            <a:miter lim="800000"/>
            <a:headEnd type="none" w="sm" len="sm"/>
            <a:tailEnd type="none" w="sm" len="sm"/>
          </a:ln>
          <a:effectLst>
            <a:outerShdw dist="12700" dir="5400000" algn="ctr" rotWithShape="0">
              <a:srgbClr val="000000">
                <a:alpha val="50000"/>
              </a:srgbClr>
            </a:outerShdw>
          </a:effectLst>
        </p:spPr>
        <p:txBody>
          <a:bodyPr>
            <a:spAutoFit/>
          </a:bodyPr>
          <a:lstStyle/>
          <a:p>
            <a:pPr algn="r" eaLnBrk="0" hangingPunct="0">
              <a:defRPr/>
            </a:pPr>
            <a:r>
              <a:rPr lang="en-US" sz="2800" dirty="0" smtClean="0">
                <a:latin typeface="Segoe Semibold"/>
              </a:rPr>
              <a:t>Bruno Aziza</a:t>
            </a:r>
            <a:endParaRPr lang="en-US" sz="2800" dirty="0">
              <a:latin typeface="Segoe Semibold"/>
            </a:endParaRPr>
          </a:p>
          <a:p>
            <a:pPr algn="r" eaLnBrk="0" hangingPunct="0">
              <a:defRPr/>
            </a:pPr>
            <a:r>
              <a:rPr lang="en-US" sz="2000" dirty="0" smtClean="0">
                <a:latin typeface="Segoe Semibold"/>
              </a:rPr>
              <a:t>Senior Product Manager, Business Intelligence</a:t>
            </a:r>
            <a:endParaRPr lang="en-US" sz="1600" dirty="0">
              <a:latin typeface="Segoe Semibold"/>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Dimensions and Hierarchies</a:t>
            </a:r>
          </a:p>
        </p:txBody>
      </p:sp>
      <p:sp>
        <p:nvSpPr>
          <p:cNvPr id="29700" name="Content Placeholder 2"/>
          <p:cNvSpPr>
            <a:spLocks noGrp="1"/>
          </p:cNvSpPr>
          <p:nvPr>
            <p:ph idx="1"/>
          </p:nvPr>
        </p:nvSpPr>
        <p:spPr>
          <a:xfrm>
            <a:off x="2286000" y="865188"/>
            <a:ext cx="6400800" cy="5749925"/>
          </a:xfrm>
        </p:spPr>
        <p:txBody>
          <a:bodyPr/>
          <a:lstStyle/>
          <a:p>
            <a:pPr eaLnBrk="1" hangingPunct="1">
              <a:buFont typeface="Arial" pitchFamily="34" charset="0"/>
              <a:buChar char="•"/>
              <a:defRPr/>
            </a:pPr>
            <a:r>
              <a:rPr lang="en-US" sz="1800" b="1" dirty="0" smtClean="0"/>
              <a:t>Definition</a:t>
            </a:r>
          </a:p>
          <a:p>
            <a:pPr lvl="1" eaLnBrk="1" hangingPunct="1">
              <a:buFont typeface="Arial" pitchFamily="34" charset="0"/>
              <a:buChar char="•"/>
              <a:defRPr/>
            </a:pPr>
            <a:r>
              <a:rPr lang="en-US" sz="1400" b="1" dirty="0" smtClean="0"/>
              <a:t>Dimensions</a:t>
            </a:r>
            <a:r>
              <a:rPr lang="en-US" sz="1400" dirty="0" smtClean="0"/>
              <a:t>: line items, groupings and roll-ups by which a company </a:t>
            </a:r>
            <a:r>
              <a:rPr lang="en-US" sz="1400" b="1" u="sng" dirty="0" smtClean="0"/>
              <a:t>defines and measures the components of its business.</a:t>
            </a:r>
          </a:p>
          <a:p>
            <a:pPr lvl="1" eaLnBrk="1" hangingPunct="1">
              <a:buFont typeface="Arial" pitchFamily="34" charset="0"/>
              <a:buChar char="•"/>
              <a:defRPr/>
            </a:pPr>
            <a:r>
              <a:rPr lang="en-US" sz="1400" b="1" dirty="0" smtClean="0"/>
              <a:t>Hierarchies</a:t>
            </a:r>
            <a:r>
              <a:rPr lang="en-US" sz="1400" dirty="0" smtClean="0"/>
              <a:t>: the </a:t>
            </a:r>
            <a:r>
              <a:rPr lang="en-US" sz="1400" b="1" u="sng" dirty="0" smtClean="0"/>
              <a:t>relationship between various dimensions</a:t>
            </a:r>
            <a:r>
              <a:rPr lang="en-US" sz="1400" dirty="0" smtClean="0"/>
              <a:t>.  They go from simple parent-child relationship to customized hierarchies based on calculations. </a:t>
            </a:r>
          </a:p>
          <a:p>
            <a:pPr lvl="1" eaLnBrk="1" hangingPunct="1">
              <a:buFont typeface="Arial" pitchFamily="34" charset="0"/>
              <a:buChar char="•"/>
              <a:defRPr/>
            </a:pPr>
            <a:r>
              <a:rPr lang="en-US" sz="1400" dirty="0" smtClean="0"/>
              <a:t>Examples: accounts, products, geographies, customers…etc.</a:t>
            </a:r>
          </a:p>
          <a:p>
            <a:pPr eaLnBrk="1" hangingPunct="1">
              <a:buFont typeface="Arial" pitchFamily="34" charset="0"/>
              <a:buChar char="•"/>
              <a:defRPr/>
            </a:pPr>
            <a:endParaRPr lang="en-US" sz="1800" dirty="0" smtClean="0"/>
          </a:p>
          <a:p>
            <a:pPr eaLnBrk="1" hangingPunct="1">
              <a:buFont typeface="Arial" pitchFamily="34" charset="0"/>
              <a:buChar char="•"/>
              <a:defRPr/>
            </a:pPr>
            <a:r>
              <a:rPr lang="en-US" sz="1800" b="1" dirty="0" smtClean="0"/>
              <a:t>Typical challenges</a:t>
            </a:r>
          </a:p>
          <a:p>
            <a:pPr lvl="1" eaLnBrk="1" hangingPunct="1">
              <a:buFont typeface="Arial" pitchFamily="34" charset="0"/>
              <a:buChar char="•"/>
              <a:defRPr/>
            </a:pPr>
            <a:r>
              <a:rPr lang="en-US" sz="1400" dirty="0" smtClean="0"/>
              <a:t>“Single version of the truth” and </a:t>
            </a:r>
            <a:r>
              <a:rPr lang="en-US" sz="1400" b="1" u="sng" dirty="0" smtClean="0"/>
              <a:t>synchronization</a:t>
            </a:r>
            <a:r>
              <a:rPr lang="en-US" sz="1400" dirty="0" smtClean="0"/>
              <a:t> across multiple business operations.</a:t>
            </a:r>
          </a:p>
          <a:p>
            <a:pPr lvl="1" eaLnBrk="1" hangingPunct="1">
              <a:buFont typeface="Arial" pitchFamily="34" charset="0"/>
              <a:buChar char="•"/>
              <a:defRPr/>
            </a:pPr>
            <a:r>
              <a:rPr lang="en-US" sz="1400" dirty="0" smtClean="0"/>
              <a:t>Dimensions and hierarchies </a:t>
            </a:r>
            <a:r>
              <a:rPr lang="en-US" sz="1400" b="1" u="sng" dirty="0" smtClean="0"/>
              <a:t>change management </a:t>
            </a:r>
            <a:r>
              <a:rPr lang="en-US" sz="1400" dirty="0" smtClean="0"/>
              <a:t>prevents agility.</a:t>
            </a:r>
          </a:p>
          <a:p>
            <a:pPr lvl="1" eaLnBrk="1" hangingPunct="1">
              <a:buFont typeface="Arial" pitchFamily="34" charset="0"/>
              <a:buChar char="•"/>
              <a:defRPr/>
            </a:pPr>
            <a:r>
              <a:rPr lang="en-US" sz="1400" dirty="0" smtClean="0"/>
              <a:t>These pain points become more important when customers need to </a:t>
            </a:r>
            <a:r>
              <a:rPr lang="en-US" sz="1400" b="1" u="sng" dirty="0" smtClean="0"/>
              <a:t>absorb business changes </a:t>
            </a:r>
            <a:r>
              <a:rPr lang="en-US" sz="1400" dirty="0" smtClean="0"/>
              <a:t>(M&amp;A, end of life of products…etc).</a:t>
            </a:r>
          </a:p>
          <a:p>
            <a:pPr lvl="1" eaLnBrk="1" hangingPunct="1">
              <a:buFontTx/>
              <a:buNone/>
              <a:defRPr/>
            </a:pPr>
            <a:endParaRPr lang="en-US" sz="1400" dirty="0" smtClean="0"/>
          </a:p>
          <a:p>
            <a:pPr eaLnBrk="1" hangingPunct="1">
              <a:buFont typeface="Arial" pitchFamily="34" charset="0"/>
              <a:buChar char="•"/>
              <a:defRPr/>
            </a:pPr>
            <a:r>
              <a:rPr lang="en-US" sz="1800" b="1" dirty="0" smtClean="0"/>
              <a:t>Why are dimensions and hierarchies are important</a:t>
            </a:r>
          </a:p>
          <a:p>
            <a:pPr lvl="1" eaLnBrk="1" hangingPunct="1">
              <a:buFont typeface="Arial" pitchFamily="34" charset="0"/>
              <a:buChar char="•"/>
              <a:defRPr/>
            </a:pPr>
            <a:r>
              <a:rPr lang="en-US" sz="1400" dirty="0" smtClean="0"/>
              <a:t>PerformancePoint Server provides </a:t>
            </a:r>
            <a:r>
              <a:rPr lang="en-US" sz="1400" b="1" u="sng" dirty="0" smtClean="0"/>
              <a:t>centralized hierarchy and dimension management</a:t>
            </a:r>
            <a:r>
              <a:rPr lang="en-US" sz="1400" dirty="0" smtClean="0"/>
              <a:t> .  </a:t>
            </a:r>
          </a:p>
          <a:p>
            <a:pPr lvl="1" eaLnBrk="1" hangingPunct="1">
              <a:buFont typeface="Arial" pitchFamily="34" charset="0"/>
              <a:buChar char="•"/>
              <a:defRPr/>
            </a:pPr>
            <a:r>
              <a:rPr lang="en-US" sz="1400" dirty="0" smtClean="0"/>
              <a:t>Hierarchies and dimensions can be defined at a corporate level and still allow</a:t>
            </a:r>
            <a:r>
              <a:rPr lang="en-US" sz="1400" u="sng" dirty="0" smtClean="0"/>
              <a:t> </a:t>
            </a:r>
            <a:r>
              <a:rPr lang="en-US" sz="1400" b="1" u="sng" dirty="0" smtClean="0"/>
              <a:t>flexibility across the multiple business operations</a:t>
            </a:r>
            <a:r>
              <a:rPr lang="en-US" sz="1400" dirty="0" smtClean="0"/>
              <a:t> they affect.</a:t>
            </a:r>
            <a:endParaRPr lang="en-US" sz="1800" dirty="0" smtClean="0"/>
          </a:p>
          <a:p>
            <a:pPr eaLnBrk="1" hangingPunct="1">
              <a:defRPr/>
            </a:pPr>
            <a:endParaRPr lang="en-US" sz="1800" dirty="0" smtClean="0"/>
          </a:p>
        </p:txBody>
      </p:sp>
      <p:sp>
        <p:nvSpPr>
          <p:cNvPr id="21508" name="Rectangle 68"/>
          <p:cNvSpPr>
            <a:spLocks noChangeArrowheads="1"/>
          </p:cNvSpPr>
          <p:nvPr/>
        </p:nvSpPr>
        <p:spPr bwMode="auto">
          <a:xfrm>
            <a:off x="974725" y="3105150"/>
            <a:ext cx="871538" cy="185738"/>
          </a:xfrm>
          <a:prstGeom prst="rect">
            <a:avLst/>
          </a:prstGeom>
          <a:noFill/>
          <a:ln w="9525" algn="ctr">
            <a:noFill/>
            <a:miter lim="800000"/>
            <a:headEnd/>
            <a:tailEnd/>
          </a:ln>
        </p:spPr>
        <p:txBody>
          <a:bodyPr wrap="none" lIns="0" tIns="0" rIns="0" bIns="0">
            <a:spAutoFit/>
          </a:bodyPr>
          <a:lstStyle/>
          <a:p>
            <a:r>
              <a:rPr lang="en-US" sz="1200" b="1">
                <a:solidFill>
                  <a:schemeClr val="bg1"/>
                </a:solidFill>
                <a:effectLst/>
              </a:rPr>
              <a:t>Dimensions</a:t>
            </a:r>
          </a:p>
        </p:txBody>
      </p:sp>
      <p:graphicFrame>
        <p:nvGraphicFramePr>
          <p:cNvPr id="33" name="Diagram 32"/>
          <p:cNvGraphicFramePr/>
          <p:nvPr/>
        </p:nvGraphicFramePr>
        <p:xfrm>
          <a:off x="152400" y="1095376"/>
          <a:ext cx="2028824" cy="483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Models</a:t>
            </a:r>
          </a:p>
        </p:txBody>
      </p:sp>
      <p:sp>
        <p:nvSpPr>
          <p:cNvPr id="28676" name="Content Placeholder 2"/>
          <p:cNvSpPr>
            <a:spLocks noGrp="1"/>
          </p:cNvSpPr>
          <p:nvPr>
            <p:ph idx="1"/>
          </p:nvPr>
        </p:nvSpPr>
        <p:spPr>
          <a:xfrm>
            <a:off x="2286000" y="1081088"/>
            <a:ext cx="6400800" cy="4252912"/>
          </a:xfrm>
        </p:spPr>
        <p:txBody>
          <a:bodyPr/>
          <a:lstStyle/>
          <a:p>
            <a:pPr eaLnBrk="1" hangingPunct="1">
              <a:buFont typeface="Arial" pitchFamily="34" charset="0"/>
              <a:buChar char="•"/>
              <a:defRPr/>
            </a:pPr>
            <a:r>
              <a:rPr lang="en-US" sz="1800" b="1" dirty="0" smtClean="0"/>
              <a:t>Definition</a:t>
            </a:r>
          </a:p>
          <a:p>
            <a:pPr lvl="1" eaLnBrk="1" hangingPunct="1">
              <a:buFont typeface="Arial" pitchFamily="34" charset="0"/>
              <a:buChar char="•"/>
              <a:defRPr/>
            </a:pPr>
            <a:r>
              <a:rPr lang="en-US" sz="1400" dirty="0" smtClean="0"/>
              <a:t>Set of </a:t>
            </a:r>
            <a:r>
              <a:rPr lang="en-US" sz="1400" b="1" u="sng" dirty="0" smtClean="0"/>
              <a:t>data, calculations and definitions </a:t>
            </a:r>
            <a:r>
              <a:rPr lang="en-US" sz="1400" dirty="0" smtClean="0"/>
              <a:t>that bring</a:t>
            </a:r>
            <a:r>
              <a:rPr lang="en-US" sz="1400" b="1" u="sng" dirty="0" smtClean="0"/>
              <a:t> together </a:t>
            </a:r>
            <a:r>
              <a:rPr lang="en-US" sz="1400" dirty="0" smtClean="0"/>
              <a:t>the historical, planned, budgeted and forecasted views of the business. </a:t>
            </a:r>
          </a:p>
          <a:p>
            <a:pPr lvl="1" eaLnBrk="1" hangingPunct="1">
              <a:buFont typeface="Arial" pitchFamily="34" charset="0"/>
              <a:buChar char="•"/>
              <a:defRPr/>
            </a:pPr>
            <a:r>
              <a:rPr lang="en-US" sz="1400" dirty="0" smtClean="0"/>
              <a:t>Examples: modeling operational expenses and revenue.</a:t>
            </a:r>
            <a:endParaRPr lang="en-US" sz="1800" dirty="0" smtClean="0"/>
          </a:p>
          <a:p>
            <a:pPr eaLnBrk="1" hangingPunct="1">
              <a:buFontTx/>
              <a:buNone/>
              <a:defRPr/>
            </a:pPr>
            <a:endParaRPr lang="en-US" sz="1800" dirty="0" smtClean="0"/>
          </a:p>
          <a:p>
            <a:pPr eaLnBrk="1" hangingPunct="1">
              <a:buFont typeface="Arial" pitchFamily="34" charset="0"/>
              <a:buChar char="•"/>
              <a:defRPr/>
            </a:pPr>
            <a:r>
              <a:rPr lang="en-US" sz="1800" b="1" dirty="0" smtClean="0"/>
              <a:t>Typical challenges</a:t>
            </a:r>
          </a:p>
          <a:p>
            <a:pPr lvl="1" eaLnBrk="1" hangingPunct="1">
              <a:buFont typeface="Arial" pitchFamily="34" charset="0"/>
              <a:buChar char="•"/>
              <a:defRPr/>
            </a:pPr>
            <a:r>
              <a:rPr lang="en-US" sz="1400" dirty="0" smtClean="0"/>
              <a:t>Most customers design models using links and macros in </a:t>
            </a:r>
            <a:r>
              <a:rPr lang="en-US" sz="1400" b="1" u="sng" dirty="0" smtClean="0"/>
              <a:t>disconnected spreadsheets.</a:t>
            </a:r>
          </a:p>
          <a:p>
            <a:pPr lvl="1" eaLnBrk="1" hangingPunct="1">
              <a:buFont typeface="Arial" pitchFamily="34" charset="0"/>
              <a:buChar char="•"/>
              <a:defRPr/>
            </a:pPr>
            <a:r>
              <a:rPr lang="en-US" sz="1400" dirty="0" smtClean="0"/>
              <a:t>The process of modeling is often cumbersome, lengthy, error prone, expensive and rarely re-usable.</a:t>
            </a:r>
          </a:p>
          <a:p>
            <a:pPr lvl="1" eaLnBrk="1" hangingPunct="1">
              <a:buFont typeface="Arial" pitchFamily="34" charset="0"/>
              <a:buChar char="•"/>
              <a:defRPr/>
            </a:pPr>
            <a:r>
              <a:rPr lang="en-US" sz="1400" dirty="0" smtClean="0"/>
              <a:t>They are often describe as </a:t>
            </a:r>
            <a:r>
              <a:rPr lang="en-US" sz="1400" b="1" u="sng" dirty="0" smtClean="0"/>
              <a:t>inaccurate and inflexible</a:t>
            </a:r>
            <a:r>
              <a:rPr lang="en-US" sz="1400" dirty="0" smtClean="0"/>
              <a:t>, and have little </a:t>
            </a:r>
            <a:r>
              <a:rPr lang="en-US" sz="1400" b="1" u="sng" dirty="0" smtClean="0"/>
              <a:t>correlation with the way business is ran</a:t>
            </a:r>
            <a:r>
              <a:rPr lang="en-US" sz="1400" b="1" dirty="0" smtClean="0"/>
              <a:t>.</a:t>
            </a:r>
          </a:p>
          <a:p>
            <a:pPr lvl="1" eaLnBrk="1" hangingPunct="1">
              <a:buFontTx/>
              <a:buNone/>
              <a:defRPr/>
            </a:pPr>
            <a:endParaRPr lang="en-US" sz="1400" b="1" dirty="0" smtClean="0"/>
          </a:p>
          <a:p>
            <a:pPr eaLnBrk="1" hangingPunct="1">
              <a:buFont typeface="Arial" pitchFamily="34" charset="0"/>
              <a:buChar char="•"/>
              <a:defRPr/>
            </a:pPr>
            <a:r>
              <a:rPr lang="en-US" sz="1800" b="1" dirty="0" smtClean="0"/>
              <a:t>Why are models important</a:t>
            </a:r>
          </a:p>
          <a:p>
            <a:pPr lvl="1" eaLnBrk="1" hangingPunct="1">
              <a:buFont typeface="Arial" pitchFamily="34" charset="0"/>
              <a:buChar char="•"/>
              <a:defRPr/>
            </a:pPr>
            <a:r>
              <a:rPr lang="en-US" sz="1400" dirty="0" smtClean="0"/>
              <a:t>PerformancePoint Server models allow</a:t>
            </a:r>
            <a:r>
              <a:rPr lang="en-US" sz="1400" b="1" u="sng" dirty="0" smtClean="0"/>
              <a:t> business users define  and maintain </a:t>
            </a:r>
            <a:r>
              <a:rPr lang="en-US" sz="1400" dirty="0" smtClean="0"/>
              <a:t>models in a </a:t>
            </a:r>
            <a:r>
              <a:rPr lang="en-US" sz="1400" b="1" u="sng" dirty="0" smtClean="0"/>
              <a:t>scalable, connected and reusable </a:t>
            </a:r>
            <a:r>
              <a:rPr lang="en-US" sz="1400" dirty="0" smtClean="0"/>
              <a:t>fashion.</a:t>
            </a:r>
            <a:endParaRPr lang="en-US" sz="1800" dirty="0" smtClean="0"/>
          </a:p>
        </p:txBody>
      </p:sp>
      <p:pic>
        <p:nvPicPr>
          <p:cNvPr id="28682" name="Picture 10" descr="C:\Documents and Settings\brunoaz\Local Settings\Temporary Internet Files\Content.IE5\ETGHEJ2L\MPj04095060000[1].jpg"/>
          <p:cNvPicPr>
            <a:picLocks noChangeAspect="1" noChangeArrowheads="1"/>
          </p:cNvPicPr>
          <p:nvPr/>
        </p:nvPicPr>
        <p:blipFill>
          <a:blip r:embed="rId3" cstate="screen"/>
          <a:srcRect/>
          <a:stretch>
            <a:fillRect/>
          </a:stretch>
        </p:blipFill>
        <p:spPr bwMode="auto">
          <a:xfrm flipH="1">
            <a:off x="293892" y="1358900"/>
            <a:ext cx="1496805" cy="3513706"/>
          </a:xfrm>
          <a:prstGeom prst="rect">
            <a:avLst/>
          </a:prstGeom>
          <a:ln>
            <a:solidFill>
              <a:srgbClr val="FF0000"/>
            </a:solidFill>
          </a:ln>
          <a:effectLst>
            <a:glow rad="101600">
              <a:srgbClr val="FF0000">
                <a:alpha val="60000"/>
              </a:srgbClr>
            </a:glow>
            <a:innerShdw blurRad="63500" dist="50800" dir="16200000">
              <a:prstClr val="black">
                <a:alpha val="50000"/>
              </a:prstClr>
            </a:innerShdw>
            <a:softEdge rad="112500"/>
          </a:effectLst>
          <a:scene3d>
            <a:camera prst="perspectiveContrastingRightFacing"/>
            <a:lightRig rig="threePt" dir="t"/>
          </a:scene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Cycles</a:t>
            </a:r>
          </a:p>
        </p:txBody>
      </p:sp>
      <p:sp>
        <p:nvSpPr>
          <p:cNvPr id="30724" name="Content Placeholder 2"/>
          <p:cNvSpPr>
            <a:spLocks noGrp="1"/>
          </p:cNvSpPr>
          <p:nvPr>
            <p:ph idx="1"/>
          </p:nvPr>
        </p:nvSpPr>
        <p:spPr>
          <a:xfrm>
            <a:off x="2286000" y="976313"/>
            <a:ext cx="6400800" cy="5792787"/>
          </a:xfrm>
        </p:spPr>
        <p:txBody>
          <a:bodyPr/>
          <a:lstStyle/>
          <a:p>
            <a:pPr eaLnBrk="1" hangingPunct="1">
              <a:buFont typeface="Arial" pitchFamily="34" charset="0"/>
              <a:buChar char="•"/>
              <a:defRPr/>
            </a:pPr>
            <a:r>
              <a:rPr lang="en-US" sz="1800" b="1" dirty="0" smtClean="0"/>
              <a:t>Definition</a:t>
            </a:r>
          </a:p>
          <a:p>
            <a:pPr lvl="1" eaLnBrk="1" hangingPunct="1">
              <a:buFont typeface="Arial" pitchFamily="34" charset="0"/>
              <a:buChar char="•"/>
              <a:defRPr/>
            </a:pPr>
            <a:r>
              <a:rPr lang="en-US" sz="1400" dirty="0" smtClean="0"/>
              <a:t>The </a:t>
            </a:r>
            <a:r>
              <a:rPr lang="en-US" sz="1400" b="1" u="sng" dirty="0" smtClean="0"/>
              <a:t>business process which coordinates </a:t>
            </a:r>
            <a:r>
              <a:rPr lang="en-US" sz="1400" dirty="0" smtClean="0"/>
              <a:t>the various performance management protagonists.</a:t>
            </a:r>
          </a:p>
          <a:p>
            <a:pPr lvl="1" eaLnBrk="1" hangingPunct="1">
              <a:buFont typeface="Arial" pitchFamily="34" charset="0"/>
              <a:buChar char="•"/>
              <a:defRPr/>
            </a:pPr>
            <a:r>
              <a:rPr lang="en-US" sz="1400" dirty="0" smtClean="0"/>
              <a:t>Examples: rolling sales forecast, budgeting process.</a:t>
            </a:r>
          </a:p>
          <a:p>
            <a:pPr eaLnBrk="1" hangingPunct="1">
              <a:buFontTx/>
              <a:buNone/>
              <a:defRPr/>
            </a:pPr>
            <a:endParaRPr lang="en-US" sz="1400" dirty="0" smtClean="0"/>
          </a:p>
          <a:p>
            <a:pPr eaLnBrk="1" hangingPunct="1">
              <a:buFont typeface="Arial" pitchFamily="34" charset="0"/>
              <a:buChar char="•"/>
              <a:defRPr/>
            </a:pPr>
            <a:r>
              <a:rPr lang="en-US" sz="1800" b="1" dirty="0" smtClean="0"/>
              <a:t>Typical challenges</a:t>
            </a:r>
          </a:p>
          <a:p>
            <a:pPr lvl="1" eaLnBrk="1" hangingPunct="1">
              <a:buFont typeface="Arial" pitchFamily="34" charset="0"/>
              <a:buChar char="•"/>
              <a:defRPr/>
            </a:pPr>
            <a:r>
              <a:rPr lang="en-US" sz="1400" dirty="0" smtClean="0"/>
              <a:t>Companies lacking integration typically can’t implement cycles efficiently.  They </a:t>
            </a:r>
            <a:r>
              <a:rPr lang="en-US" sz="1400" b="1" u="sng" dirty="0" smtClean="0"/>
              <a:t>end up emailing spreadsheets</a:t>
            </a:r>
            <a:r>
              <a:rPr lang="en-US" sz="1400" dirty="0" smtClean="0"/>
              <a:t>, often pushing the wrong data to the wrong person at the wrong time.</a:t>
            </a:r>
          </a:p>
          <a:p>
            <a:pPr lvl="1" eaLnBrk="1" hangingPunct="1">
              <a:buFont typeface="Arial" pitchFamily="34" charset="0"/>
              <a:buChar char="•"/>
              <a:defRPr/>
            </a:pPr>
            <a:r>
              <a:rPr lang="en-US" sz="1400" dirty="0" smtClean="0"/>
              <a:t>Lack of managed cycles makes it </a:t>
            </a:r>
            <a:r>
              <a:rPr lang="en-US" sz="1400" b="1" u="sng" dirty="0" smtClean="0"/>
              <a:t>difficult to iterate</a:t>
            </a:r>
            <a:r>
              <a:rPr lang="en-US" sz="1400" b="1" dirty="0" smtClean="0"/>
              <a:t> </a:t>
            </a:r>
            <a:r>
              <a:rPr lang="en-US" sz="1400" dirty="0" smtClean="0"/>
              <a:t>plans and forecast changes.</a:t>
            </a:r>
          </a:p>
          <a:p>
            <a:pPr lvl="1" eaLnBrk="1" hangingPunct="1">
              <a:buFont typeface="Arial" pitchFamily="34" charset="0"/>
              <a:buChar char="•"/>
              <a:defRPr/>
            </a:pPr>
            <a:r>
              <a:rPr lang="en-US" sz="1400" dirty="0" smtClean="0"/>
              <a:t>Lack of security causes </a:t>
            </a:r>
            <a:r>
              <a:rPr lang="en-US" sz="1400" b="1" u="sng" dirty="0" smtClean="0"/>
              <a:t>compliance, security holes</a:t>
            </a:r>
            <a:r>
              <a:rPr lang="en-US" sz="1400" b="1" dirty="0" smtClean="0"/>
              <a:t> </a:t>
            </a:r>
            <a:r>
              <a:rPr lang="en-US" sz="1400" dirty="0" smtClean="0"/>
              <a:t>and</a:t>
            </a:r>
            <a:r>
              <a:rPr lang="en-US" sz="1400" b="1" dirty="0" smtClean="0"/>
              <a:t> </a:t>
            </a:r>
            <a:r>
              <a:rPr lang="en-US" sz="1400" dirty="0" smtClean="0"/>
              <a:t>prevents auditability.</a:t>
            </a:r>
          </a:p>
          <a:p>
            <a:pPr lvl="1" eaLnBrk="1" hangingPunct="1">
              <a:buFontTx/>
              <a:buNone/>
              <a:defRPr/>
            </a:pPr>
            <a:endParaRPr lang="en-US" sz="1400" dirty="0" smtClean="0"/>
          </a:p>
          <a:p>
            <a:pPr eaLnBrk="1" hangingPunct="1">
              <a:buFont typeface="Arial" pitchFamily="34" charset="0"/>
              <a:buChar char="•"/>
              <a:defRPr/>
            </a:pPr>
            <a:r>
              <a:rPr lang="en-US" sz="1800" b="1" dirty="0" smtClean="0"/>
              <a:t>Why are cycles are important</a:t>
            </a:r>
          </a:p>
          <a:p>
            <a:pPr lvl="1" eaLnBrk="1" hangingPunct="1">
              <a:buFont typeface="Arial" pitchFamily="34" charset="0"/>
              <a:buChar char="•"/>
              <a:defRPr/>
            </a:pPr>
            <a:r>
              <a:rPr lang="en-US" sz="1400" dirty="0" smtClean="0"/>
              <a:t>PerformancePoint Server supports cycles going </a:t>
            </a:r>
            <a:r>
              <a:rPr lang="en-US" sz="1400" b="1" u="sng" dirty="0" smtClean="0"/>
              <a:t>across multiple user types and roles</a:t>
            </a:r>
            <a:r>
              <a:rPr lang="en-US" sz="1400" b="1" dirty="0" smtClean="0"/>
              <a:t> </a:t>
            </a:r>
            <a:r>
              <a:rPr lang="en-US" sz="1400" dirty="0" smtClean="0"/>
              <a:t>(approvers, contributors…etc).</a:t>
            </a:r>
          </a:p>
          <a:p>
            <a:pPr lvl="1" eaLnBrk="1" hangingPunct="1">
              <a:buFont typeface="Arial" pitchFamily="34" charset="0"/>
              <a:buChar char="•"/>
              <a:defRPr/>
            </a:pPr>
            <a:r>
              <a:rPr lang="en-US" sz="1400" dirty="0" smtClean="0"/>
              <a:t>PerformancePoint Server supports </a:t>
            </a:r>
            <a:r>
              <a:rPr lang="en-US" sz="1400" b="1" u="sng" dirty="0" smtClean="0"/>
              <a:t>rolling cycles </a:t>
            </a:r>
            <a:r>
              <a:rPr lang="en-US" sz="1400" dirty="0" smtClean="0"/>
              <a:t>and process management.</a:t>
            </a:r>
          </a:p>
          <a:p>
            <a:pPr eaLnBrk="1" hangingPunct="1">
              <a:buFont typeface="Arial" pitchFamily="34" charset="0"/>
              <a:buChar char="•"/>
              <a:defRPr/>
            </a:pPr>
            <a:endParaRPr lang="en-US" sz="1800" dirty="0" smtClean="0"/>
          </a:p>
          <a:p>
            <a:pPr lvl="1" eaLnBrk="1" hangingPunct="1">
              <a:defRPr/>
            </a:pPr>
            <a:endParaRPr lang="en-US" sz="1400" dirty="0" smtClean="0"/>
          </a:p>
          <a:p>
            <a:pPr eaLnBrk="1" hangingPunct="1">
              <a:defRPr/>
            </a:pPr>
            <a:endParaRPr lang="en-US" sz="1800" dirty="0" smtClean="0"/>
          </a:p>
        </p:txBody>
      </p:sp>
      <p:grpSp>
        <p:nvGrpSpPr>
          <p:cNvPr id="2" name="Group 14"/>
          <p:cNvGrpSpPr/>
          <p:nvPr/>
        </p:nvGrpSpPr>
        <p:grpSpPr>
          <a:xfrm flipH="1">
            <a:off x="19050" y="1103313"/>
            <a:ext cx="2266950" cy="4089400"/>
            <a:chOff x="123825" y="962025"/>
            <a:chExt cx="1894853" cy="1896666"/>
          </a:xfrm>
          <a:effectLst>
            <a:outerShdw blurRad="50800" dist="38100" algn="l" rotWithShape="0">
              <a:prstClr val="black">
                <a:alpha val="40000"/>
              </a:prstClr>
            </a:outerShdw>
          </a:effectLst>
          <a:scene3d>
            <a:camera prst="orthographicFront">
              <a:rot lat="0" lon="0" rev="0"/>
            </a:camera>
            <a:lightRig rig="brightRoom" dir="t">
              <a:rot lat="0" lon="0" rev="600000"/>
            </a:lightRig>
          </a:scene3d>
        </p:grpSpPr>
        <p:grpSp>
          <p:nvGrpSpPr>
            <p:cNvPr id="3" name="Group 105"/>
            <p:cNvGrpSpPr/>
            <p:nvPr/>
          </p:nvGrpSpPr>
          <p:grpSpPr>
            <a:xfrm>
              <a:off x="123825" y="1714500"/>
              <a:ext cx="904253" cy="972741"/>
              <a:chOff x="838200" y="4343400"/>
              <a:chExt cx="904253" cy="972741"/>
            </a:xfrm>
          </p:grpSpPr>
          <p:pic>
            <p:nvPicPr>
              <p:cNvPr id="7" name="Picture 6" descr="MSN icon calendar"/>
              <p:cNvPicPr>
                <a:picLocks noChangeAspect="1" noChangeArrowheads="1"/>
              </p:cNvPicPr>
              <p:nvPr/>
            </p:nvPicPr>
            <p:blipFill>
              <a:blip r:embed="rId3" cstate="screen"/>
              <a:srcRect/>
              <a:stretch>
                <a:fillRect/>
              </a:stretch>
            </p:blipFill>
            <p:spPr bwMode="auto">
              <a:xfrm>
                <a:off x="838200" y="4343400"/>
                <a:ext cx="805678" cy="709613"/>
              </a:xfrm>
              <a:prstGeom prst="rect">
                <a:avLst/>
              </a:prstGeom>
              <a:ln>
                <a:noFill/>
              </a:ln>
              <a:effectLst>
                <a:outerShdw blurRad="57785" dist="33020" dir="3180000" algn="ctr">
                  <a:srgbClr val="000000">
                    <a:alpha val="30000"/>
                  </a:srgbClr>
                </a:outerShdw>
              </a:effectLst>
              <a:sp3d prstMaterial="metal">
                <a:bevelT w="38100" h="57150" prst="angle"/>
              </a:sp3d>
            </p:spPr>
          </p:pic>
          <p:pic>
            <p:nvPicPr>
              <p:cNvPr id="8" name="Picture 7" descr="virtuous cycle arrows"/>
              <p:cNvPicPr>
                <a:picLocks noChangeAspect="1" noChangeArrowheads="1"/>
              </p:cNvPicPr>
              <p:nvPr/>
            </p:nvPicPr>
            <p:blipFill>
              <a:blip r:embed="rId4" cstate="screen"/>
              <a:srcRect/>
              <a:stretch>
                <a:fillRect/>
              </a:stretch>
            </p:blipFill>
            <p:spPr bwMode="auto">
              <a:xfrm>
                <a:off x="1295400" y="4876800"/>
                <a:ext cx="447053" cy="439341"/>
              </a:xfrm>
              <a:prstGeom prst="rect">
                <a:avLst/>
              </a:prstGeom>
              <a:ln>
                <a:noFill/>
              </a:ln>
              <a:effectLst>
                <a:outerShdw blurRad="57785" dist="33020" dir="3180000" algn="ctr">
                  <a:srgbClr val="000000">
                    <a:alpha val="30000"/>
                  </a:srgbClr>
                </a:outerShdw>
              </a:effectLst>
              <a:sp3d prstMaterial="metal">
                <a:bevelT w="38100" h="57150" prst="angle"/>
              </a:sp3d>
            </p:spPr>
          </p:pic>
        </p:grpSp>
        <p:grpSp>
          <p:nvGrpSpPr>
            <p:cNvPr id="4" name="Group 105"/>
            <p:cNvGrpSpPr/>
            <p:nvPr/>
          </p:nvGrpSpPr>
          <p:grpSpPr>
            <a:xfrm>
              <a:off x="704850" y="962025"/>
              <a:ext cx="904253" cy="972741"/>
              <a:chOff x="838200" y="4343400"/>
              <a:chExt cx="904253" cy="972741"/>
            </a:xfrm>
          </p:grpSpPr>
          <p:pic>
            <p:nvPicPr>
              <p:cNvPr id="10" name="Picture 9" descr="MSN icon calendar"/>
              <p:cNvPicPr>
                <a:picLocks noChangeAspect="1" noChangeArrowheads="1"/>
              </p:cNvPicPr>
              <p:nvPr/>
            </p:nvPicPr>
            <p:blipFill>
              <a:blip r:embed="rId3" cstate="screen"/>
              <a:srcRect/>
              <a:stretch>
                <a:fillRect/>
              </a:stretch>
            </p:blipFill>
            <p:spPr bwMode="auto">
              <a:xfrm>
                <a:off x="838200" y="4343400"/>
                <a:ext cx="805678" cy="709613"/>
              </a:xfrm>
              <a:prstGeom prst="rect">
                <a:avLst/>
              </a:prstGeom>
              <a:ln>
                <a:noFill/>
              </a:ln>
              <a:effectLst>
                <a:outerShdw blurRad="57785" dist="33020" dir="3180000" algn="ctr">
                  <a:srgbClr val="000000">
                    <a:alpha val="30000"/>
                  </a:srgbClr>
                </a:outerShdw>
              </a:effectLst>
              <a:sp3d prstMaterial="metal">
                <a:bevelT w="38100" h="57150" prst="angle"/>
              </a:sp3d>
            </p:spPr>
          </p:pic>
          <p:pic>
            <p:nvPicPr>
              <p:cNvPr id="11" name="Picture 10" descr="virtuous cycle arrows"/>
              <p:cNvPicPr>
                <a:picLocks noChangeAspect="1" noChangeArrowheads="1"/>
              </p:cNvPicPr>
              <p:nvPr/>
            </p:nvPicPr>
            <p:blipFill>
              <a:blip r:embed="rId4" cstate="screen"/>
              <a:srcRect/>
              <a:stretch>
                <a:fillRect/>
              </a:stretch>
            </p:blipFill>
            <p:spPr bwMode="auto">
              <a:xfrm>
                <a:off x="1295400" y="4876800"/>
                <a:ext cx="447053" cy="439341"/>
              </a:xfrm>
              <a:prstGeom prst="rect">
                <a:avLst/>
              </a:prstGeom>
              <a:ln>
                <a:noFill/>
              </a:ln>
              <a:effectLst>
                <a:outerShdw blurRad="57785" dist="33020" dir="3180000" algn="ctr">
                  <a:srgbClr val="000000">
                    <a:alpha val="30000"/>
                  </a:srgbClr>
                </a:outerShdw>
              </a:effectLst>
              <a:sp3d prstMaterial="metal">
                <a:bevelT w="38100" h="57150" prst="angle"/>
              </a:sp3d>
            </p:spPr>
          </p:pic>
        </p:grpSp>
        <p:grpSp>
          <p:nvGrpSpPr>
            <p:cNvPr id="5" name="Group 105"/>
            <p:cNvGrpSpPr/>
            <p:nvPr/>
          </p:nvGrpSpPr>
          <p:grpSpPr>
            <a:xfrm>
              <a:off x="1114425" y="1885950"/>
              <a:ext cx="904253" cy="972741"/>
              <a:chOff x="838200" y="4343400"/>
              <a:chExt cx="904253" cy="972741"/>
            </a:xfrm>
          </p:grpSpPr>
          <p:pic>
            <p:nvPicPr>
              <p:cNvPr id="13" name="Picture 12" descr="MSN icon calendar"/>
              <p:cNvPicPr>
                <a:picLocks noChangeAspect="1" noChangeArrowheads="1"/>
              </p:cNvPicPr>
              <p:nvPr/>
            </p:nvPicPr>
            <p:blipFill>
              <a:blip r:embed="rId3" cstate="screen"/>
              <a:srcRect/>
              <a:stretch>
                <a:fillRect/>
              </a:stretch>
            </p:blipFill>
            <p:spPr bwMode="auto">
              <a:xfrm>
                <a:off x="838200" y="4343400"/>
                <a:ext cx="805678" cy="709613"/>
              </a:xfrm>
              <a:prstGeom prst="rect">
                <a:avLst/>
              </a:prstGeom>
              <a:ln>
                <a:noFill/>
              </a:ln>
              <a:effectLst>
                <a:outerShdw blurRad="57785" dist="33020" dir="3180000" algn="ctr">
                  <a:srgbClr val="000000">
                    <a:alpha val="30000"/>
                  </a:srgbClr>
                </a:outerShdw>
              </a:effectLst>
              <a:sp3d prstMaterial="metal">
                <a:bevelT w="38100" h="57150" prst="angle"/>
              </a:sp3d>
            </p:spPr>
          </p:pic>
          <p:pic>
            <p:nvPicPr>
              <p:cNvPr id="14" name="Picture 13" descr="virtuous cycle arrows"/>
              <p:cNvPicPr>
                <a:picLocks noChangeAspect="1" noChangeArrowheads="1"/>
              </p:cNvPicPr>
              <p:nvPr/>
            </p:nvPicPr>
            <p:blipFill>
              <a:blip r:embed="rId4" cstate="screen"/>
              <a:srcRect/>
              <a:stretch>
                <a:fillRect/>
              </a:stretch>
            </p:blipFill>
            <p:spPr bwMode="auto">
              <a:xfrm>
                <a:off x="1295400" y="4876800"/>
                <a:ext cx="447053" cy="439341"/>
              </a:xfrm>
              <a:prstGeom prst="rect">
                <a:avLst/>
              </a:prstGeom>
              <a:ln>
                <a:noFill/>
              </a:ln>
              <a:effectLst>
                <a:outerShdw blurRad="57785" dist="33020" dir="3180000" algn="ctr">
                  <a:srgbClr val="000000">
                    <a:alpha val="30000"/>
                  </a:srgbClr>
                </a:outerShdw>
              </a:effectLst>
              <a:sp3d prstMaterial="metal">
                <a:bevelT w="38100" h="57150" prst="angle"/>
              </a:sp3d>
            </p:spPr>
          </p:pic>
        </p:gr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Roles and Security</a:t>
            </a:r>
          </a:p>
        </p:txBody>
      </p:sp>
      <p:sp>
        <p:nvSpPr>
          <p:cNvPr id="31748" name="Content Placeholder 2"/>
          <p:cNvSpPr>
            <a:spLocks noGrp="1"/>
          </p:cNvSpPr>
          <p:nvPr>
            <p:ph idx="1"/>
          </p:nvPr>
        </p:nvSpPr>
        <p:spPr>
          <a:xfrm>
            <a:off x="2286000" y="1071563"/>
            <a:ext cx="6400800" cy="5486400"/>
          </a:xfrm>
        </p:spPr>
        <p:txBody>
          <a:bodyPr/>
          <a:lstStyle/>
          <a:p>
            <a:pPr eaLnBrk="1" hangingPunct="1">
              <a:defRPr/>
            </a:pPr>
            <a:r>
              <a:rPr lang="en-US" sz="1800" b="1" dirty="0" smtClean="0"/>
              <a:t>Definition</a:t>
            </a:r>
          </a:p>
          <a:p>
            <a:pPr lvl="1" eaLnBrk="1" hangingPunct="1">
              <a:defRPr/>
            </a:pPr>
            <a:r>
              <a:rPr lang="en-US" sz="1400" b="1" dirty="0" smtClean="0"/>
              <a:t>Security</a:t>
            </a:r>
            <a:r>
              <a:rPr lang="en-US" sz="1400" dirty="0" smtClean="0"/>
              <a:t>: the way a company defines </a:t>
            </a:r>
            <a:r>
              <a:rPr lang="en-US" sz="1400" b="1" u="sng" dirty="0" smtClean="0"/>
              <a:t>what user/group has access to what information.</a:t>
            </a:r>
          </a:p>
          <a:p>
            <a:pPr lvl="1" eaLnBrk="1" hangingPunct="1">
              <a:defRPr/>
            </a:pPr>
            <a:r>
              <a:rPr lang="en-US" sz="1400" b="1" dirty="0" smtClean="0"/>
              <a:t>Roles</a:t>
            </a:r>
            <a:r>
              <a:rPr lang="en-US" sz="1400" dirty="0" smtClean="0"/>
              <a:t>: what </a:t>
            </a:r>
            <a:r>
              <a:rPr lang="en-US" sz="1400" b="1" u="sng" dirty="0" smtClean="0"/>
              <a:t>impact each user has on a given process</a:t>
            </a:r>
            <a:r>
              <a:rPr lang="en-US" sz="1400" b="1" dirty="0" smtClean="0"/>
              <a:t>.</a:t>
            </a:r>
          </a:p>
          <a:p>
            <a:pPr lvl="1" eaLnBrk="1" hangingPunct="1">
              <a:defRPr/>
            </a:pPr>
            <a:r>
              <a:rPr lang="en-US" sz="1400" dirty="0" smtClean="0"/>
              <a:t>Examples: forecast contributor, an approver…etc</a:t>
            </a:r>
          </a:p>
          <a:p>
            <a:pPr eaLnBrk="1" hangingPunct="1">
              <a:buFontTx/>
              <a:buNone/>
              <a:defRPr/>
            </a:pPr>
            <a:endParaRPr lang="en-US" sz="1800" dirty="0" smtClean="0"/>
          </a:p>
          <a:p>
            <a:pPr eaLnBrk="1" hangingPunct="1">
              <a:buFont typeface="Arial" pitchFamily="34" charset="0"/>
              <a:buChar char="•"/>
              <a:defRPr/>
            </a:pPr>
            <a:r>
              <a:rPr lang="en-US" sz="1800" b="1" dirty="0" smtClean="0"/>
              <a:t>Typical challenges</a:t>
            </a:r>
          </a:p>
          <a:p>
            <a:pPr lvl="1" eaLnBrk="1" hangingPunct="1">
              <a:defRPr/>
            </a:pPr>
            <a:r>
              <a:rPr lang="en-US" sz="1400" dirty="0" smtClean="0"/>
              <a:t>Security is often </a:t>
            </a:r>
            <a:r>
              <a:rPr lang="en-US" sz="1400" b="1" u="sng" dirty="0" smtClean="0"/>
              <a:t>tied to a document </a:t>
            </a:r>
            <a:r>
              <a:rPr lang="en-US" sz="1400" dirty="0" smtClean="0"/>
              <a:t>being exchanged, rarely to the data or the user role.</a:t>
            </a:r>
          </a:p>
          <a:p>
            <a:pPr lvl="1" eaLnBrk="1" hangingPunct="1">
              <a:defRPr/>
            </a:pPr>
            <a:r>
              <a:rPr lang="en-US" sz="1400" dirty="0" smtClean="0"/>
              <a:t>Security is a top IT priority but it is </a:t>
            </a:r>
            <a:r>
              <a:rPr lang="en-US" sz="1400" b="1" u="sng" dirty="0" smtClean="0"/>
              <a:t>expensive</a:t>
            </a:r>
            <a:r>
              <a:rPr lang="en-US" sz="1400" dirty="0" smtClean="0"/>
              <a:t> to implement and to maintain. Security management is often defined as </a:t>
            </a:r>
            <a:r>
              <a:rPr lang="en-US" sz="1400" b="1" u="sng" dirty="0" smtClean="0"/>
              <a:t>inflexible</a:t>
            </a:r>
            <a:r>
              <a:rPr lang="en-US" sz="1400" dirty="0" smtClean="0"/>
              <a:t>.</a:t>
            </a:r>
          </a:p>
          <a:p>
            <a:pPr lvl="1" eaLnBrk="1" hangingPunct="1">
              <a:buFontTx/>
              <a:buNone/>
              <a:defRPr/>
            </a:pPr>
            <a:endParaRPr lang="en-US" sz="1400" dirty="0" smtClean="0"/>
          </a:p>
          <a:p>
            <a:pPr eaLnBrk="1" hangingPunct="1">
              <a:defRPr/>
            </a:pPr>
            <a:r>
              <a:rPr lang="en-US" sz="1800" b="1" dirty="0" smtClean="0"/>
              <a:t>Why are roles and security important</a:t>
            </a:r>
            <a:endParaRPr lang="en-US" sz="1800" dirty="0" smtClean="0"/>
          </a:p>
          <a:p>
            <a:pPr lvl="1" eaLnBrk="1" hangingPunct="1">
              <a:defRPr/>
            </a:pPr>
            <a:r>
              <a:rPr lang="en-US" sz="1400" dirty="0" smtClean="0"/>
              <a:t>They are </a:t>
            </a:r>
            <a:r>
              <a:rPr lang="en-US" sz="1400" b="1" u="sng" dirty="0" smtClean="0"/>
              <a:t>centralized</a:t>
            </a:r>
            <a:r>
              <a:rPr lang="en-US" sz="1400" dirty="0" smtClean="0"/>
              <a:t> in PerformancePoint Server, which guarantees </a:t>
            </a:r>
            <a:r>
              <a:rPr lang="en-US" sz="1400" b="1" u="sng" dirty="0" smtClean="0"/>
              <a:t>consistency</a:t>
            </a:r>
            <a:r>
              <a:rPr lang="en-US" sz="1400" dirty="0" smtClean="0"/>
              <a:t> and changes can be deployed with </a:t>
            </a:r>
            <a:r>
              <a:rPr lang="en-US" sz="1400" b="1" u="sng" dirty="0" smtClean="0"/>
              <a:t>more flexibility.</a:t>
            </a:r>
          </a:p>
          <a:p>
            <a:pPr lvl="1" eaLnBrk="1" hangingPunct="1">
              <a:defRPr/>
            </a:pPr>
            <a:r>
              <a:rPr lang="en-US" sz="1400" dirty="0" smtClean="0"/>
              <a:t>PerformancePoint Server allows </a:t>
            </a:r>
            <a:r>
              <a:rPr lang="en-US" sz="1400" b="1" u="sng" dirty="0" smtClean="0"/>
              <a:t>business users to manage them</a:t>
            </a:r>
            <a:r>
              <a:rPr lang="en-US" sz="1400" dirty="0" smtClean="0"/>
              <a:t>.</a:t>
            </a:r>
          </a:p>
          <a:p>
            <a:pPr eaLnBrk="1" hangingPunct="1">
              <a:buFontTx/>
              <a:buNone/>
              <a:defRPr/>
            </a:pPr>
            <a:endParaRPr lang="en-US" sz="1800" dirty="0" smtClean="0"/>
          </a:p>
          <a:p>
            <a:pPr lvl="1" eaLnBrk="1" hangingPunct="1">
              <a:buFontTx/>
              <a:buNone/>
              <a:defRPr/>
            </a:pPr>
            <a:endParaRPr lang="en-US" sz="1400" dirty="0" smtClean="0"/>
          </a:p>
          <a:p>
            <a:pPr lvl="1" eaLnBrk="1" hangingPunct="1">
              <a:defRPr/>
            </a:pPr>
            <a:endParaRPr lang="en-US" sz="1400" dirty="0" smtClean="0"/>
          </a:p>
          <a:p>
            <a:pPr eaLnBrk="1" hangingPunct="1">
              <a:defRPr/>
            </a:pPr>
            <a:endParaRPr lang="en-US" sz="1800" dirty="0" smtClean="0"/>
          </a:p>
        </p:txBody>
      </p:sp>
      <p:pic>
        <p:nvPicPr>
          <p:cNvPr id="5" name="Rectangle 13321"/>
          <p:cNvPicPr>
            <a:picLocks noChangeAspect="1" noChangeArrowheads="1"/>
          </p:cNvPicPr>
          <p:nvPr/>
        </p:nvPicPr>
        <p:blipFill>
          <a:blip r:embed="rId3"/>
          <a:srcRect/>
          <a:stretch>
            <a:fillRect/>
          </a:stretch>
        </p:blipFill>
        <p:spPr bwMode="auto">
          <a:xfrm>
            <a:off x="685800" y="3230563"/>
            <a:ext cx="990600" cy="3001962"/>
          </a:xfrm>
          <a:prstGeom prst="rect">
            <a:avLst/>
          </a:prstGeom>
          <a:noFill/>
          <a:ln w="9525">
            <a:noFill/>
            <a:miter lim="800000"/>
            <a:headEnd/>
            <a:tailEnd/>
          </a:ln>
          <a:effectLst>
            <a:outerShdw sy="23000" kx="1199993" algn="br" rotWithShape="0">
              <a:srgbClr val="000000">
                <a:alpha val="20000"/>
              </a:srgbClr>
            </a:outerShdw>
          </a:effectLst>
        </p:spPr>
      </p:pic>
      <p:pic>
        <p:nvPicPr>
          <p:cNvPr id="31751" name="Picture 7" descr="C:\Documents and Settings\brunoaz\Local Settings\Temporary Internet Files\Content.IE5\NM4FZT8X\MPj03029860000[1].jpg"/>
          <p:cNvPicPr>
            <a:picLocks noChangeAspect="1" noChangeArrowheads="1"/>
          </p:cNvPicPr>
          <p:nvPr/>
        </p:nvPicPr>
        <p:blipFill>
          <a:blip r:embed="rId4" cstate="screen"/>
          <a:srcRect/>
          <a:stretch>
            <a:fillRect/>
          </a:stretch>
        </p:blipFill>
        <p:spPr bwMode="auto">
          <a:xfrm>
            <a:off x="0" y="1238249"/>
            <a:ext cx="2576339" cy="1838325"/>
          </a:xfrm>
          <a:prstGeom prst="rect">
            <a:avLst/>
          </a:prstGeom>
          <a:ln>
            <a:noFill/>
          </a:ln>
          <a:effectLst>
            <a:innerShdw blurRad="63500" dist="50800" dir="8100000">
              <a:prstClr val="black">
                <a:alpha val="50000"/>
              </a:prstClr>
            </a:innerShdw>
            <a:softEdge rad="635000"/>
          </a:effectLst>
          <a:scene3d>
            <a:camera prst="perspectiveContrastingRightFacing"/>
            <a:lightRig rig="threePt" dir="t"/>
          </a:scene3d>
          <a:sp3d>
            <a:bevelT w="165100" prst="coolSlan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6105521" y="2460624"/>
            <a:ext cx="2542704" cy="1104043"/>
          </a:xfrm>
          <a:prstGeom prst="roundRect">
            <a:avLst>
              <a:gd name="adj" fmla="val 12917"/>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Why?</a:t>
            </a:r>
          </a:p>
        </p:txBody>
      </p:sp>
      <p:sp>
        <p:nvSpPr>
          <p:cNvPr id="22" name="Rounded Rectangle 21"/>
          <p:cNvSpPr/>
          <p:nvPr/>
        </p:nvSpPr>
        <p:spPr bwMode="auto">
          <a:xfrm>
            <a:off x="304796" y="2460624"/>
            <a:ext cx="2542704" cy="1104043"/>
          </a:xfrm>
          <a:prstGeom prst="roundRect">
            <a:avLst>
              <a:gd name="adj" fmla="val 12917"/>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What happened?</a:t>
            </a:r>
          </a:p>
          <a:p>
            <a:pPr algn="ctr" defTabSz="914099">
              <a:spcBef>
                <a:spcPct val="0"/>
              </a:spcBef>
              <a:buFontTx/>
              <a:buNone/>
              <a:defRPr/>
            </a:pPr>
            <a:r>
              <a:rPr lang="en-US" sz="1600" dirty="0">
                <a:solidFill>
                  <a:srgbClr val="FFFFFF"/>
                </a:solidFill>
                <a:latin typeface="Segoe" pitchFamily="34" charset="0"/>
              </a:rPr>
              <a:t>What is happening?</a:t>
            </a:r>
          </a:p>
        </p:txBody>
      </p:sp>
      <p:sp>
        <p:nvSpPr>
          <p:cNvPr id="23" name="Rounded Rectangle 22"/>
          <p:cNvSpPr/>
          <p:nvPr/>
        </p:nvSpPr>
        <p:spPr bwMode="auto">
          <a:xfrm>
            <a:off x="3167740" y="5395685"/>
            <a:ext cx="2976824" cy="1104043"/>
          </a:xfrm>
          <a:prstGeom prst="roundRect">
            <a:avLst>
              <a:gd name="adj" fmla="val 12917"/>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What will happen?</a:t>
            </a:r>
            <a:br>
              <a:rPr lang="en-US" sz="1600" dirty="0">
                <a:solidFill>
                  <a:srgbClr val="FFFFFF"/>
                </a:solidFill>
                <a:latin typeface="Segoe" pitchFamily="34" charset="0"/>
              </a:rPr>
            </a:br>
            <a:r>
              <a:rPr lang="en-US" sz="1600" dirty="0">
                <a:solidFill>
                  <a:srgbClr val="FFFFFF"/>
                </a:solidFill>
                <a:latin typeface="Segoe" pitchFamily="34" charset="0"/>
              </a:rPr>
              <a:t>What do I want to happen?</a:t>
            </a:r>
          </a:p>
        </p:txBody>
      </p:sp>
      <p:pic>
        <p:nvPicPr>
          <p:cNvPr id="12293" name="Picture 23" descr="8-00229-Circle.png"/>
          <p:cNvPicPr>
            <a:picLocks noChangeAspect="1"/>
          </p:cNvPicPr>
          <p:nvPr/>
        </p:nvPicPr>
        <p:blipFill>
          <a:blip r:embed="rId3"/>
          <a:srcRect/>
          <a:stretch>
            <a:fillRect/>
          </a:stretch>
        </p:blipFill>
        <p:spPr bwMode="auto">
          <a:xfrm>
            <a:off x="2579911" y="1355265"/>
            <a:ext cx="4299857" cy="4286075"/>
          </a:xfrm>
          <a:prstGeom prst="rect">
            <a:avLst/>
          </a:prstGeom>
          <a:noFill/>
          <a:ln w="9525">
            <a:noFill/>
            <a:miter lim="800000"/>
            <a:headEnd/>
            <a:tailEnd/>
          </a:ln>
        </p:spPr>
      </p:pic>
      <p:sp>
        <p:nvSpPr>
          <p:cNvPr id="7" name="Title 6"/>
          <p:cNvSpPr>
            <a:spLocks noGrp="1"/>
          </p:cNvSpPr>
          <p:nvPr>
            <p:ph type="title"/>
          </p:nvPr>
        </p:nvSpPr>
        <p:spPr>
          <a:xfrm>
            <a:off x="0" y="0"/>
            <a:ext cx="9017000" cy="1217256"/>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r>
              <a:rPr lang="en-US" dirty="0" smtClean="0"/>
              <a:t/>
            </a:r>
            <a:br>
              <a:rPr lang="en-US" dirty="0" smtClean="0"/>
            </a:br>
            <a:r>
              <a:rPr lang="en-US" sz="3600" dirty="0" smtClean="0"/>
              <a:t>Better execute on strategy</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6496050" y="2640243"/>
            <a:ext cx="234315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Why did it happen?</a:t>
            </a:r>
          </a:p>
          <a:p>
            <a:pPr algn="ctr" defTabSz="914099">
              <a:spcBef>
                <a:spcPct val="0"/>
              </a:spcBef>
              <a:buFontTx/>
              <a:buNone/>
              <a:defRPr/>
            </a:pPr>
            <a:r>
              <a:rPr lang="en-US" b="1" dirty="0">
                <a:solidFill>
                  <a:schemeClr val="tx1"/>
                </a:solidFill>
                <a:latin typeface="Segoe" pitchFamily="34" charset="0"/>
              </a:rPr>
              <a:t>Analytics</a:t>
            </a:r>
          </a:p>
        </p:txBody>
      </p:sp>
      <p:sp>
        <p:nvSpPr>
          <p:cNvPr id="26" name="Rounded Rectangle 25"/>
          <p:cNvSpPr/>
          <p:nvPr/>
        </p:nvSpPr>
        <p:spPr bwMode="auto">
          <a:xfrm>
            <a:off x="457200" y="2640243"/>
            <a:ext cx="234315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happened?</a:t>
            </a:r>
          </a:p>
          <a:p>
            <a:pPr algn="ctr" defTabSz="914099">
              <a:spcBef>
                <a:spcPct val="0"/>
              </a:spcBef>
              <a:buFontTx/>
              <a:buNone/>
              <a:defRPr/>
            </a:pPr>
            <a:r>
              <a:rPr lang="en-US" b="1" dirty="0">
                <a:solidFill>
                  <a:schemeClr val="tx1"/>
                </a:solidFill>
                <a:latin typeface="Segoe" pitchFamily="34" charset="0"/>
              </a:rPr>
              <a:t>Reporting</a:t>
            </a:r>
          </a:p>
        </p:txBody>
      </p:sp>
      <p:sp>
        <p:nvSpPr>
          <p:cNvPr id="27" name="Rounded Rectangle 26"/>
          <p:cNvSpPr/>
          <p:nvPr/>
        </p:nvSpPr>
        <p:spPr bwMode="auto">
          <a:xfrm>
            <a:off x="457200" y="5107218"/>
            <a:ext cx="27432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will happen?</a:t>
            </a:r>
            <a:br>
              <a:rPr lang="en-US" sz="1600" dirty="0">
                <a:solidFill>
                  <a:schemeClr val="tx1"/>
                </a:solidFill>
                <a:latin typeface="Segoe" pitchFamily="34" charset="0"/>
              </a:rPr>
            </a:br>
            <a:r>
              <a:rPr lang="en-US" b="1" dirty="0">
                <a:solidFill>
                  <a:schemeClr val="tx1"/>
                </a:solidFill>
                <a:latin typeface="Segoe" pitchFamily="34" charset="0"/>
              </a:rPr>
              <a:t>Forecasting</a:t>
            </a:r>
          </a:p>
        </p:txBody>
      </p:sp>
      <p:sp>
        <p:nvSpPr>
          <p:cNvPr id="28" name="Rounded Rectangle 27"/>
          <p:cNvSpPr/>
          <p:nvPr/>
        </p:nvSpPr>
        <p:spPr bwMode="auto">
          <a:xfrm>
            <a:off x="6096000" y="5107218"/>
            <a:ext cx="27432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do I want to happen?</a:t>
            </a:r>
          </a:p>
          <a:p>
            <a:pPr algn="ctr" defTabSz="914099">
              <a:spcBef>
                <a:spcPct val="0"/>
              </a:spcBef>
              <a:buFontTx/>
              <a:buNone/>
              <a:defRPr/>
            </a:pPr>
            <a:r>
              <a:rPr lang="en-US" b="1" dirty="0">
                <a:solidFill>
                  <a:schemeClr val="tx1"/>
                </a:solidFill>
                <a:latin typeface="Segoe" pitchFamily="34" charset="0"/>
              </a:rPr>
              <a:t>Planning, Budgeting, </a:t>
            </a:r>
            <a:br>
              <a:rPr lang="en-US" b="1" dirty="0">
                <a:solidFill>
                  <a:schemeClr val="tx1"/>
                </a:solidFill>
                <a:latin typeface="Segoe" pitchFamily="34" charset="0"/>
              </a:rPr>
            </a:br>
            <a:r>
              <a:rPr lang="en-US" b="1" dirty="0">
                <a:solidFill>
                  <a:schemeClr val="tx1"/>
                </a:solidFill>
                <a:latin typeface="Segoe" pitchFamily="34" charset="0"/>
              </a:rPr>
              <a:t>Consolidation</a:t>
            </a:r>
          </a:p>
        </p:txBody>
      </p:sp>
      <p:sp>
        <p:nvSpPr>
          <p:cNvPr id="29" name="Rounded Rectangle 28"/>
          <p:cNvSpPr/>
          <p:nvPr/>
        </p:nvSpPr>
        <p:spPr bwMode="auto">
          <a:xfrm>
            <a:off x="3090863" y="1149581"/>
            <a:ext cx="33909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is happening?</a:t>
            </a:r>
          </a:p>
          <a:p>
            <a:pPr algn="ctr" defTabSz="914099">
              <a:spcBef>
                <a:spcPct val="0"/>
              </a:spcBef>
              <a:buFontTx/>
              <a:buNone/>
              <a:defRPr/>
            </a:pPr>
            <a:r>
              <a:rPr lang="en-US" b="1" dirty="0">
                <a:solidFill>
                  <a:schemeClr val="tx1"/>
                </a:solidFill>
                <a:latin typeface="Segoe" pitchFamily="34" charset="0"/>
              </a:rPr>
              <a:t>Scorecards and Dashboards</a:t>
            </a:r>
          </a:p>
        </p:txBody>
      </p:sp>
      <p:pic>
        <p:nvPicPr>
          <p:cNvPr id="13319" name="Picture 8" descr="8-00229-Circle.png"/>
          <p:cNvPicPr>
            <a:picLocks noChangeAspect="1"/>
          </p:cNvPicPr>
          <p:nvPr/>
        </p:nvPicPr>
        <p:blipFill>
          <a:blip r:embed="rId3"/>
          <a:srcRect/>
          <a:stretch>
            <a:fillRect/>
          </a:stretch>
        </p:blipFill>
        <p:spPr bwMode="auto">
          <a:xfrm>
            <a:off x="2667000" y="2033818"/>
            <a:ext cx="3962400" cy="3949700"/>
          </a:xfrm>
          <a:prstGeom prst="rect">
            <a:avLst/>
          </a:prstGeom>
          <a:noFill/>
          <a:ln w="9525">
            <a:noFill/>
            <a:miter lim="800000"/>
            <a:headEnd/>
            <a:tailEnd/>
          </a:ln>
        </p:spPr>
      </p:pic>
      <p:sp>
        <p:nvSpPr>
          <p:cNvPr id="10" name="Title 9"/>
          <p:cNvSpPr>
            <a:spLocks noGrp="1"/>
          </p:cNvSpPr>
          <p:nvPr>
            <p:ph type="title"/>
          </p:nvPr>
        </p:nvSpPr>
        <p:spPr>
          <a:xfrm>
            <a:off x="0" y="0"/>
            <a:ext cx="9017000" cy="1217256"/>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r>
              <a:rPr lang="en-US" dirty="0" smtClean="0"/>
              <a:t/>
            </a:r>
            <a:br>
              <a:rPr lang="en-US" dirty="0" smtClean="0"/>
            </a:br>
            <a:r>
              <a:rPr lang="en-US" sz="3600" dirty="0" smtClean="0"/>
              <a:t>Capabilities Delivered</a:t>
            </a:r>
            <a:endParaRPr lang="en-US" dirty="0"/>
          </a:p>
        </p:txBody>
      </p:sp>
      <p:sp>
        <p:nvSpPr>
          <p:cNvPr id="9" name="Up Arrow 8"/>
          <p:cNvSpPr/>
          <p:nvPr/>
        </p:nvSpPr>
        <p:spPr>
          <a:xfrm rot="13431254">
            <a:off x="8198057" y="4090068"/>
            <a:ext cx="579912" cy="1290072"/>
          </a:xfrm>
          <a:prstGeom prst="upArrow">
            <a:avLst/>
          </a:prstGeom>
          <a:solidFill>
            <a:srgbClr val="FFFF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What does budgeting look like?</a:t>
            </a:r>
            <a:endParaRPr lang="en-US" sz="3600" b="0" spc="-125" dirty="0" smtClean="0">
              <a:ln w="3175">
                <a:noFill/>
              </a:ln>
              <a:solidFill>
                <a:schemeClr val="tx1"/>
              </a:solidFill>
              <a:effectLst>
                <a:outerShdw blurRad="88900" dist="12700" dir="2700000" algn="tl" rotWithShape="0">
                  <a:prstClr val="black"/>
                </a:outerShdw>
              </a:effectLst>
              <a:ea typeface="+mn-ea"/>
              <a:cs typeface="Arial" charset="0"/>
            </a:endParaRPr>
          </a:p>
        </p:txBody>
      </p:sp>
      <p:grpSp>
        <p:nvGrpSpPr>
          <p:cNvPr id="3" name="Group 24"/>
          <p:cNvGrpSpPr/>
          <p:nvPr/>
        </p:nvGrpSpPr>
        <p:grpSpPr>
          <a:xfrm>
            <a:off x="707935" y="967442"/>
            <a:ext cx="8152131" cy="2136446"/>
            <a:chOff x="707935" y="967442"/>
            <a:chExt cx="8152131" cy="2136446"/>
          </a:xfrm>
        </p:grpSpPr>
        <p:grpSp>
          <p:nvGrpSpPr>
            <p:cNvPr id="4" name="Group 29"/>
            <p:cNvGrpSpPr/>
            <p:nvPr/>
          </p:nvGrpSpPr>
          <p:grpSpPr>
            <a:xfrm>
              <a:off x="707935" y="988920"/>
              <a:ext cx="2071098" cy="1809260"/>
              <a:chOff x="10120" y="804557"/>
              <a:chExt cx="2071098" cy="1809260"/>
            </a:xfrm>
          </p:grpSpPr>
          <p:pic>
            <p:nvPicPr>
              <p:cNvPr id="1035" name="Picture 4" descr="C:\Users\brunoaz\AppData\Local\Microsoft\Windows\Temporary Internet Files\Content.IE5\ZICWYC0U\MCj04348430000[1].png"/>
              <p:cNvPicPr>
                <a:picLocks noChangeAspect="1" noChangeArrowheads="1"/>
              </p:cNvPicPr>
              <p:nvPr/>
            </p:nvPicPr>
            <p:blipFill>
              <a:blip r:embed="rId3"/>
              <a:srcRect/>
              <a:stretch>
                <a:fillRect/>
              </a:stretch>
            </p:blipFill>
            <p:spPr bwMode="auto">
              <a:xfrm>
                <a:off x="10120" y="804557"/>
                <a:ext cx="1465537" cy="1173432"/>
              </a:xfrm>
              <a:prstGeom prst="rect">
                <a:avLst/>
              </a:prstGeom>
              <a:noFill/>
              <a:ln w="9525">
                <a:noFill/>
                <a:miter lim="800000"/>
                <a:headEnd/>
                <a:tailEnd/>
              </a:ln>
            </p:spPr>
          </p:pic>
          <p:pic>
            <p:nvPicPr>
              <p:cNvPr id="1038" name="Picture 27" descr="user blue"/>
              <p:cNvPicPr>
                <a:picLocks noChangeAspect="1" noChangeArrowheads="1"/>
              </p:cNvPicPr>
              <p:nvPr/>
            </p:nvPicPr>
            <p:blipFill>
              <a:blip r:embed="rId4"/>
              <a:srcRect/>
              <a:stretch>
                <a:fillRect/>
              </a:stretch>
            </p:blipFill>
            <p:spPr bwMode="auto">
              <a:xfrm>
                <a:off x="1083419" y="967585"/>
                <a:ext cx="784475" cy="1097488"/>
              </a:xfrm>
              <a:prstGeom prst="rect">
                <a:avLst/>
              </a:prstGeom>
              <a:noFill/>
              <a:ln w="9525">
                <a:noFill/>
                <a:miter lim="800000"/>
                <a:headEnd/>
                <a:tailEnd/>
              </a:ln>
            </p:spPr>
          </p:pic>
          <p:pic>
            <p:nvPicPr>
              <p:cNvPr id="26" name="Picture 15" descr="User yellow"/>
              <p:cNvPicPr>
                <a:picLocks noChangeAspect="1" noChangeArrowheads="1"/>
              </p:cNvPicPr>
              <p:nvPr/>
            </p:nvPicPr>
            <p:blipFill>
              <a:blip r:embed="rId5">
                <a:lum bright="-12000"/>
              </a:blip>
              <a:srcRect/>
              <a:stretch>
                <a:fillRect/>
              </a:stretch>
            </p:blipFill>
            <p:spPr bwMode="auto">
              <a:xfrm>
                <a:off x="558981" y="1516329"/>
                <a:ext cx="766250" cy="1097488"/>
              </a:xfrm>
              <a:prstGeom prst="rect">
                <a:avLst/>
              </a:prstGeom>
              <a:noFill/>
              <a:ln w="9525">
                <a:noFill/>
                <a:miter lim="800000"/>
                <a:headEnd/>
                <a:tailEnd/>
              </a:ln>
            </p:spPr>
          </p:pic>
          <p:pic>
            <p:nvPicPr>
              <p:cNvPr id="27" name="Picture 70" descr="User green"/>
              <p:cNvPicPr>
                <a:picLocks noChangeAspect="1" noChangeArrowheads="1"/>
              </p:cNvPicPr>
              <p:nvPr/>
            </p:nvPicPr>
            <p:blipFill>
              <a:blip r:embed="rId6" cstate="print"/>
              <a:srcRect/>
              <a:stretch>
                <a:fillRect/>
              </a:stretch>
            </p:blipFill>
            <p:spPr bwMode="auto">
              <a:xfrm>
                <a:off x="1325231" y="1497913"/>
                <a:ext cx="755987" cy="1097488"/>
              </a:xfrm>
              <a:prstGeom prst="rect">
                <a:avLst/>
              </a:prstGeom>
              <a:noFill/>
              <a:ln w="9525">
                <a:noFill/>
                <a:miter lim="800000"/>
                <a:headEnd/>
                <a:tailEnd/>
              </a:ln>
            </p:spPr>
          </p:pic>
        </p:grpSp>
        <p:grpSp>
          <p:nvGrpSpPr>
            <p:cNvPr id="5" name="Group 52"/>
            <p:cNvGrpSpPr/>
            <p:nvPr/>
          </p:nvGrpSpPr>
          <p:grpSpPr>
            <a:xfrm>
              <a:off x="2627091" y="967442"/>
              <a:ext cx="6232975" cy="2136446"/>
              <a:chOff x="2801259" y="880358"/>
              <a:chExt cx="6232975" cy="2136446"/>
            </a:xfrm>
          </p:grpSpPr>
          <p:grpSp>
            <p:nvGrpSpPr>
              <p:cNvPr id="6" name="Group 32"/>
              <p:cNvGrpSpPr/>
              <p:nvPr/>
            </p:nvGrpSpPr>
            <p:grpSpPr>
              <a:xfrm>
                <a:off x="2801259" y="880358"/>
                <a:ext cx="6232975" cy="2136446"/>
                <a:chOff x="2410193" y="744532"/>
                <a:chExt cx="6232975" cy="2136446"/>
              </a:xfrm>
            </p:grpSpPr>
            <p:sp>
              <p:nvSpPr>
                <p:cNvPr id="43" name="Text Box 74"/>
                <p:cNvSpPr txBox="1">
                  <a:spLocks noChangeArrowheads="1"/>
                </p:cNvSpPr>
                <p:nvPr/>
              </p:nvSpPr>
              <p:spPr bwMode="auto">
                <a:xfrm>
                  <a:off x="3062513" y="1280540"/>
                  <a:ext cx="5580655" cy="1600438"/>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400" dirty="0" smtClean="0"/>
                    <a:t>Load, stage and analyze data.</a:t>
                  </a:r>
                  <a:endParaRPr lang="en-US" sz="1400" dirty="0"/>
                </a:p>
                <a:p>
                  <a:pPr marL="342900" indent="-342900">
                    <a:spcBef>
                      <a:spcPct val="50000"/>
                    </a:spcBef>
                    <a:buFont typeface="+mj-lt"/>
                    <a:buAutoNum type="arabicPeriod"/>
                    <a:defRPr/>
                  </a:pPr>
                  <a:r>
                    <a:rPr lang="en-US" sz="1400" dirty="0" smtClean="0"/>
                    <a:t>Build logic, approval hierarchy, data flow, cycles and timetable.</a:t>
                  </a:r>
                </a:p>
                <a:p>
                  <a:pPr marL="342900" indent="-342900">
                    <a:spcBef>
                      <a:spcPct val="50000"/>
                    </a:spcBef>
                    <a:buFont typeface="+mj-lt"/>
                    <a:buAutoNum type="arabicPeriod"/>
                    <a:defRPr/>
                  </a:pPr>
                  <a:r>
                    <a:rPr lang="en-US" sz="1400" dirty="0" smtClean="0"/>
                    <a:t>Create input templates.</a:t>
                  </a:r>
                  <a:endParaRPr lang="en-US" sz="1400" dirty="0"/>
                </a:p>
                <a:p>
                  <a:pPr marL="342900" indent="-342900">
                    <a:spcBef>
                      <a:spcPct val="50000"/>
                    </a:spcBef>
                    <a:buFont typeface="+mj-lt"/>
                    <a:buAutoNum type="arabicPeriod"/>
                    <a:defRPr/>
                  </a:pPr>
                  <a:r>
                    <a:rPr lang="en-US" sz="1400" dirty="0" smtClean="0"/>
                    <a:t>Analyze and report on progress ongoing and results.</a:t>
                  </a:r>
                </a:p>
                <a:p>
                  <a:pPr marL="342900" indent="-342900">
                    <a:spcBef>
                      <a:spcPct val="50000"/>
                    </a:spcBef>
                    <a:buFont typeface="+mj-lt"/>
                    <a:buAutoNum type="arabicPeriod"/>
                    <a:defRPr/>
                  </a:pPr>
                  <a:r>
                    <a:rPr lang="en-US" sz="1400" dirty="0" smtClean="0"/>
                    <a:t>Conclude Budget.</a:t>
                  </a:r>
                </a:p>
              </p:txBody>
            </p:sp>
            <p:sp>
              <p:nvSpPr>
                <p:cNvPr id="31" name="Title 1"/>
                <p:cNvSpPr txBox="1">
                  <a:spLocks/>
                </p:cNvSpPr>
                <p:nvPr/>
              </p:nvSpPr>
              <p:spPr bwMode="auto">
                <a:xfrm>
                  <a:off x="2410193" y="744532"/>
                  <a:ext cx="6044293"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j-lt"/>
                      <a:ea typeface="+mn-ea"/>
                      <a:cs typeface="Arial" charset="0"/>
                    </a:rPr>
                    <a:t>Manage the Process</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8" name="Oval 47"/>
              <p:cNvSpPr/>
              <p:nvPr/>
            </p:nvSpPr>
            <p:spPr>
              <a:xfrm>
                <a:off x="3337466" y="880358"/>
                <a:ext cx="537025" cy="5069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1</a:t>
                </a:r>
                <a:endParaRPr lang="en-US" sz="2400" b="1" dirty="0"/>
              </a:p>
            </p:txBody>
          </p:sp>
        </p:grpSp>
      </p:grpSp>
      <p:grpSp>
        <p:nvGrpSpPr>
          <p:cNvPr id="7" name="Group 27"/>
          <p:cNvGrpSpPr/>
          <p:nvPr/>
        </p:nvGrpSpPr>
        <p:grpSpPr>
          <a:xfrm>
            <a:off x="383200" y="3167642"/>
            <a:ext cx="3534833" cy="2521946"/>
            <a:chOff x="383200" y="3167642"/>
            <a:chExt cx="3534833" cy="2521946"/>
          </a:xfrm>
        </p:grpSpPr>
        <p:grpSp>
          <p:nvGrpSpPr>
            <p:cNvPr id="8" name="Group 50"/>
            <p:cNvGrpSpPr/>
            <p:nvPr/>
          </p:nvGrpSpPr>
          <p:grpSpPr>
            <a:xfrm>
              <a:off x="383200" y="4218851"/>
              <a:ext cx="3534833" cy="1470737"/>
              <a:chOff x="339658" y="4030169"/>
              <a:chExt cx="3534833" cy="1470737"/>
            </a:xfrm>
          </p:grpSpPr>
          <p:grpSp>
            <p:nvGrpSpPr>
              <p:cNvPr id="9" name="Group 33"/>
              <p:cNvGrpSpPr/>
              <p:nvPr/>
            </p:nvGrpSpPr>
            <p:grpSpPr>
              <a:xfrm>
                <a:off x="339658" y="4030169"/>
                <a:ext cx="3534833" cy="1470737"/>
                <a:chOff x="2016881" y="660118"/>
                <a:chExt cx="5545229" cy="1470737"/>
              </a:xfrm>
            </p:grpSpPr>
            <p:sp>
              <p:nvSpPr>
                <p:cNvPr id="35" name="Text Box 74"/>
                <p:cNvSpPr txBox="1">
                  <a:spLocks noChangeArrowheads="1"/>
                </p:cNvSpPr>
                <p:nvPr/>
              </p:nvSpPr>
              <p:spPr bwMode="auto">
                <a:xfrm>
                  <a:off x="2526305" y="1284469"/>
                  <a:ext cx="5035805" cy="846386"/>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400" dirty="0" smtClean="0"/>
                    <a:t>Set budgetary guidance (including targets and timetable).</a:t>
                  </a:r>
                </a:p>
                <a:p>
                  <a:pPr marL="342900" indent="-342900">
                    <a:spcBef>
                      <a:spcPct val="50000"/>
                    </a:spcBef>
                    <a:buFont typeface="+mj-lt"/>
                    <a:buAutoNum type="arabicPeriod"/>
                    <a:defRPr/>
                  </a:pPr>
                  <a:r>
                    <a:rPr lang="en-US" sz="1400" dirty="0" smtClean="0"/>
                    <a:t>Communicate plan and guidance.</a:t>
                  </a:r>
                  <a:endParaRPr lang="en-US" sz="1400" dirty="0"/>
                </a:p>
              </p:txBody>
            </p:sp>
            <p:sp>
              <p:nvSpPr>
                <p:cNvPr id="38" name="Title 1"/>
                <p:cNvSpPr txBox="1">
                  <a:spLocks/>
                </p:cNvSpPr>
                <p:nvPr/>
              </p:nvSpPr>
              <p:spPr bwMode="auto">
                <a:xfrm>
                  <a:off x="2016881" y="660118"/>
                  <a:ext cx="5446275"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Top Down</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9" name="Oval 48"/>
              <p:cNvSpPr/>
              <p:nvPr/>
            </p:nvSpPr>
            <p:spPr>
              <a:xfrm>
                <a:off x="557368" y="4030169"/>
                <a:ext cx="537025" cy="5069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2</a:t>
                </a:r>
                <a:endParaRPr lang="en-US" sz="2400" b="1" dirty="0"/>
              </a:p>
            </p:txBody>
          </p:sp>
        </p:grpSp>
        <p:sp>
          <p:nvSpPr>
            <p:cNvPr id="54" name="Striped Right Arrow 53"/>
            <p:cNvSpPr/>
            <p:nvPr/>
          </p:nvSpPr>
          <p:spPr bwMode="auto">
            <a:xfrm rot="5400000">
              <a:off x="1424759" y="2880818"/>
              <a:ext cx="931169" cy="1504818"/>
            </a:xfrm>
            <a:prstGeom prst="stripedRightArrow">
              <a:avLst/>
            </a:prstGeom>
            <a:solidFill>
              <a:srgbClr val="0000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p>
          </p:txBody>
        </p:sp>
      </p:grpSp>
      <p:grpSp>
        <p:nvGrpSpPr>
          <p:cNvPr id="10" name="Group 28"/>
          <p:cNvGrpSpPr/>
          <p:nvPr/>
        </p:nvGrpSpPr>
        <p:grpSpPr>
          <a:xfrm>
            <a:off x="4940803" y="3107149"/>
            <a:ext cx="3581343" cy="2802747"/>
            <a:chOff x="4940803" y="3107149"/>
            <a:chExt cx="3581343" cy="2802747"/>
          </a:xfrm>
        </p:grpSpPr>
        <p:grpSp>
          <p:nvGrpSpPr>
            <p:cNvPr id="11" name="Group 51"/>
            <p:cNvGrpSpPr/>
            <p:nvPr/>
          </p:nvGrpSpPr>
          <p:grpSpPr>
            <a:xfrm>
              <a:off x="4940803" y="4200408"/>
              <a:ext cx="3581343" cy="1709488"/>
              <a:chOff x="5187541" y="3997212"/>
              <a:chExt cx="3581343" cy="1709488"/>
            </a:xfrm>
          </p:grpSpPr>
          <p:grpSp>
            <p:nvGrpSpPr>
              <p:cNvPr id="12" name="Group 44"/>
              <p:cNvGrpSpPr/>
              <p:nvPr/>
            </p:nvGrpSpPr>
            <p:grpSpPr>
              <a:xfrm>
                <a:off x="5325428" y="4026240"/>
                <a:ext cx="3443456" cy="1680460"/>
                <a:chOff x="2526305" y="773560"/>
                <a:chExt cx="5035806" cy="1680460"/>
              </a:xfrm>
            </p:grpSpPr>
            <p:sp>
              <p:nvSpPr>
                <p:cNvPr id="46" name="Text Box 74"/>
                <p:cNvSpPr txBox="1">
                  <a:spLocks noChangeArrowheads="1"/>
                </p:cNvSpPr>
                <p:nvPr/>
              </p:nvSpPr>
              <p:spPr bwMode="auto">
                <a:xfrm>
                  <a:off x="2526305" y="1284469"/>
                  <a:ext cx="5035806" cy="1169551"/>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400" dirty="0" smtClean="0"/>
                    <a:t>Set timetable for local iterations.</a:t>
                  </a:r>
                </a:p>
                <a:p>
                  <a:pPr marL="342900" indent="-342900">
                    <a:spcBef>
                      <a:spcPct val="50000"/>
                    </a:spcBef>
                    <a:buFont typeface="+mj-lt"/>
                    <a:buAutoNum type="arabicPeriod"/>
                    <a:defRPr/>
                  </a:pPr>
                  <a:r>
                    <a:rPr lang="en-US" sz="1400" dirty="0" smtClean="0"/>
                    <a:t>Coordinate and aggregate contributions.</a:t>
                  </a:r>
                </a:p>
                <a:p>
                  <a:pPr marL="342900" indent="-342900">
                    <a:spcBef>
                      <a:spcPct val="50000"/>
                    </a:spcBef>
                    <a:buFont typeface="+mj-lt"/>
                    <a:buAutoNum type="arabicPeriod"/>
                    <a:defRPr/>
                  </a:pPr>
                  <a:r>
                    <a:rPr lang="en-US" sz="1400" dirty="0" smtClean="0"/>
                    <a:t>Review and freeze budget version.</a:t>
                  </a:r>
                  <a:endParaRPr lang="en-US" sz="1400" dirty="0"/>
                </a:p>
              </p:txBody>
            </p:sp>
            <p:sp>
              <p:nvSpPr>
                <p:cNvPr id="47" name="Title 1"/>
                <p:cNvSpPr txBox="1">
                  <a:spLocks/>
                </p:cNvSpPr>
                <p:nvPr/>
              </p:nvSpPr>
              <p:spPr bwMode="auto">
                <a:xfrm>
                  <a:off x="2526305" y="773560"/>
                  <a:ext cx="4374499"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Bottom Up</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50" name="Oval 49"/>
              <p:cNvSpPr/>
              <p:nvPr/>
            </p:nvSpPr>
            <p:spPr>
              <a:xfrm>
                <a:off x="5187541" y="3997212"/>
                <a:ext cx="537025" cy="5069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3</a:t>
                </a:r>
                <a:endParaRPr lang="en-US" sz="2400" b="1" dirty="0"/>
              </a:p>
            </p:txBody>
          </p:sp>
        </p:grpSp>
        <p:sp>
          <p:nvSpPr>
            <p:cNvPr id="55" name="Striped Right Arrow 54"/>
            <p:cNvSpPr/>
            <p:nvPr/>
          </p:nvSpPr>
          <p:spPr bwMode="auto">
            <a:xfrm rot="16200000">
              <a:off x="5949731" y="2820325"/>
              <a:ext cx="931169" cy="1504818"/>
            </a:xfrm>
            <a:prstGeom prst="stripedRightArrow">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Who is involved?</a:t>
            </a:r>
            <a:endParaRPr lang="en-US" sz="3600" b="0" spc="-125" dirty="0" smtClean="0">
              <a:ln w="3175">
                <a:noFill/>
              </a:ln>
              <a:solidFill>
                <a:schemeClr val="tx1"/>
              </a:solidFill>
              <a:effectLst>
                <a:outerShdw blurRad="88900" dist="12700" dir="2700000" algn="tl" rotWithShape="0">
                  <a:prstClr val="black"/>
                </a:outerShdw>
              </a:effectLst>
              <a:ea typeface="+mn-ea"/>
              <a:cs typeface="Arial" charset="0"/>
            </a:endParaRPr>
          </a:p>
        </p:txBody>
      </p:sp>
      <p:grpSp>
        <p:nvGrpSpPr>
          <p:cNvPr id="3" name="Group 29"/>
          <p:cNvGrpSpPr/>
          <p:nvPr/>
        </p:nvGrpSpPr>
        <p:grpSpPr>
          <a:xfrm>
            <a:off x="707935" y="988920"/>
            <a:ext cx="2071098" cy="1809260"/>
            <a:chOff x="10120" y="804557"/>
            <a:chExt cx="2071098" cy="1809260"/>
          </a:xfrm>
        </p:grpSpPr>
        <p:pic>
          <p:nvPicPr>
            <p:cNvPr id="1035" name="Picture 4" descr="C:\Users\brunoaz\AppData\Local\Microsoft\Windows\Temporary Internet Files\Content.IE5\ZICWYC0U\MCj04348430000[1].png"/>
            <p:cNvPicPr>
              <a:picLocks noChangeAspect="1" noChangeArrowheads="1"/>
            </p:cNvPicPr>
            <p:nvPr/>
          </p:nvPicPr>
          <p:blipFill>
            <a:blip r:embed="rId3"/>
            <a:srcRect/>
            <a:stretch>
              <a:fillRect/>
            </a:stretch>
          </p:blipFill>
          <p:spPr bwMode="auto">
            <a:xfrm>
              <a:off x="10120" y="804557"/>
              <a:ext cx="1465537" cy="1173432"/>
            </a:xfrm>
            <a:prstGeom prst="rect">
              <a:avLst/>
            </a:prstGeom>
            <a:noFill/>
            <a:ln w="9525">
              <a:noFill/>
              <a:miter lim="800000"/>
              <a:headEnd/>
              <a:tailEnd/>
            </a:ln>
          </p:spPr>
        </p:pic>
        <p:pic>
          <p:nvPicPr>
            <p:cNvPr id="1038" name="Picture 27" descr="user blue"/>
            <p:cNvPicPr>
              <a:picLocks noChangeAspect="1" noChangeArrowheads="1"/>
            </p:cNvPicPr>
            <p:nvPr/>
          </p:nvPicPr>
          <p:blipFill>
            <a:blip r:embed="rId4"/>
            <a:srcRect/>
            <a:stretch>
              <a:fillRect/>
            </a:stretch>
          </p:blipFill>
          <p:spPr bwMode="auto">
            <a:xfrm>
              <a:off x="1083419" y="967585"/>
              <a:ext cx="784475" cy="1097488"/>
            </a:xfrm>
            <a:prstGeom prst="rect">
              <a:avLst/>
            </a:prstGeom>
            <a:noFill/>
            <a:ln w="9525">
              <a:noFill/>
              <a:miter lim="800000"/>
              <a:headEnd/>
              <a:tailEnd/>
            </a:ln>
          </p:spPr>
        </p:pic>
        <p:pic>
          <p:nvPicPr>
            <p:cNvPr id="26" name="Picture 15" descr="User yellow"/>
            <p:cNvPicPr>
              <a:picLocks noChangeAspect="1" noChangeArrowheads="1"/>
            </p:cNvPicPr>
            <p:nvPr/>
          </p:nvPicPr>
          <p:blipFill>
            <a:blip r:embed="rId5">
              <a:lum bright="-12000"/>
            </a:blip>
            <a:srcRect/>
            <a:stretch>
              <a:fillRect/>
            </a:stretch>
          </p:blipFill>
          <p:spPr bwMode="auto">
            <a:xfrm>
              <a:off x="558981" y="1516329"/>
              <a:ext cx="766250" cy="1097488"/>
            </a:xfrm>
            <a:prstGeom prst="rect">
              <a:avLst/>
            </a:prstGeom>
            <a:noFill/>
            <a:ln w="9525">
              <a:noFill/>
              <a:miter lim="800000"/>
              <a:headEnd/>
              <a:tailEnd/>
            </a:ln>
          </p:spPr>
        </p:pic>
        <p:pic>
          <p:nvPicPr>
            <p:cNvPr id="27" name="Picture 70" descr="User green"/>
            <p:cNvPicPr>
              <a:picLocks noChangeAspect="1" noChangeArrowheads="1"/>
            </p:cNvPicPr>
            <p:nvPr/>
          </p:nvPicPr>
          <p:blipFill>
            <a:blip r:embed="rId6" cstate="print"/>
            <a:srcRect/>
            <a:stretch>
              <a:fillRect/>
            </a:stretch>
          </p:blipFill>
          <p:spPr bwMode="auto">
            <a:xfrm>
              <a:off x="1325231" y="1497913"/>
              <a:ext cx="755987" cy="1097488"/>
            </a:xfrm>
            <a:prstGeom prst="rect">
              <a:avLst/>
            </a:prstGeom>
            <a:noFill/>
            <a:ln w="9525">
              <a:noFill/>
              <a:miter lim="800000"/>
              <a:headEnd/>
              <a:tailEnd/>
            </a:ln>
          </p:spPr>
        </p:pic>
      </p:grpSp>
      <p:grpSp>
        <p:nvGrpSpPr>
          <p:cNvPr id="4" name="Group 52"/>
          <p:cNvGrpSpPr/>
          <p:nvPr/>
        </p:nvGrpSpPr>
        <p:grpSpPr>
          <a:xfrm>
            <a:off x="2627091" y="967442"/>
            <a:ext cx="6232975" cy="1859447"/>
            <a:chOff x="2801259" y="880358"/>
            <a:chExt cx="6232975" cy="1859447"/>
          </a:xfrm>
        </p:grpSpPr>
        <p:grpSp>
          <p:nvGrpSpPr>
            <p:cNvPr id="5" name="Group 32"/>
            <p:cNvGrpSpPr/>
            <p:nvPr/>
          </p:nvGrpSpPr>
          <p:grpSpPr>
            <a:xfrm>
              <a:off x="2801259" y="880358"/>
              <a:ext cx="6232975" cy="1859447"/>
              <a:chOff x="2410193" y="744532"/>
              <a:chExt cx="6232975" cy="1859447"/>
            </a:xfrm>
          </p:grpSpPr>
          <p:sp>
            <p:nvSpPr>
              <p:cNvPr id="43" name="Text Box 74"/>
              <p:cNvSpPr txBox="1">
                <a:spLocks noChangeArrowheads="1"/>
              </p:cNvSpPr>
              <p:nvPr/>
            </p:nvSpPr>
            <p:spPr bwMode="auto">
              <a:xfrm>
                <a:off x="3062513" y="1280540"/>
                <a:ext cx="5580655" cy="1323439"/>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Corporate Executives (CEO, COO, CFO).</a:t>
                </a:r>
              </a:p>
              <a:p>
                <a:pPr marL="342900" indent="-342900">
                  <a:spcBef>
                    <a:spcPct val="50000"/>
                  </a:spcBef>
                  <a:buFont typeface="+mj-lt"/>
                  <a:buAutoNum type="arabicPeriod"/>
                  <a:defRPr/>
                </a:pPr>
                <a:r>
                  <a:rPr lang="en-US" sz="1600" dirty="0" smtClean="0"/>
                  <a:t>Budget Process Owners (Business Managers and Analysts).</a:t>
                </a:r>
              </a:p>
              <a:p>
                <a:pPr marL="342900" indent="-342900">
                  <a:spcBef>
                    <a:spcPct val="50000"/>
                  </a:spcBef>
                  <a:buFont typeface="+mj-lt"/>
                  <a:buAutoNum type="arabicPeriod"/>
                  <a:defRPr/>
                </a:pPr>
                <a:r>
                  <a:rPr lang="en-US" sz="1600" dirty="0" smtClean="0"/>
                  <a:t>Infrastructure Owners (IT analysts and administrators).</a:t>
                </a:r>
              </a:p>
            </p:txBody>
          </p:sp>
          <p:sp>
            <p:nvSpPr>
              <p:cNvPr id="31" name="Title 1"/>
              <p:cNvSpPr txBox="1">
                <a:spLocks/>
              </p:cNvSpPr>
              <p:nvPr/>
            </p:nvSpPr>
            <p:spPr bwMode="auto">
              <a:xfrm>
                <a:off x="2410193" y="744532"/>
                <a:ext cx="6044293"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j-lt"/>
                    <a:ea typeface="+mn-ea"/>
                    <a:cs typeface="Arial" charset="0"/>
                  </a:rPr>
                  <a:t>Manage the Process</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8" name="Oval 47"/>
            <p:cNvSpPr/>
            <p:nvPr/>
          </p:nvSpPr>
          <p:spPr>
            <a:xfrm>
              <a:off x="3337466" y="880358"/>
              <a:ext cx="537025" cy="506980"/>
            </a:xfrm>
            <a:prstGeom prst="ellipse">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lin ang="54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1</a:t>
              </a:r>
              <a:endParaRPr lang="en-US" sz="2400" b="1" dirty="0"/>
            </a:p>
          </p:txBody>
        </p:sp>
      </p:grpSp>
      <p:grpSp>
        <p:nvGrpSpPr>
          <p:cNvPr id="6" name="Group 50"/>
          <p:cNvGrpSpPr/>
          <p:nvPr/>
        </p:nvGrpSpPr>
        <p:grpSpPr>
          <a:xfrm>
            <a:off x="383200" y="4218851"/>
            <a:ext cx="3534833" cy="1578458"/>
            <a:chOff x="339658" y="4030169"/>
            <a:chExt cx="3534833" cy="1578458"/>
          </a:xfrm>
        </p:grpSpPr>
        <p:grpSp>
          <p:nvGrpSpPr>
            <p:cNvPr id="7" name="Group 33"/>
            <p:cNvGrpSpPr/>
            <p:nvPr/>
          </p:nvGrpSpPr>
          <p:grpSpPr>
            <a:xfrm>
              <a:off x="339658" y="4030169"/>
              <a:ext cx="3534833" cy="1578458"/>
              <a:chOff x="2016881" y="660118"/>
              <a:chExt cx="5545229" cy="1578458"/>
            </a:xfrm>
          </p:grpSpPr>
          <p:sp>
            <p:nvSpPr>
              <p:cNvPr id="35" name="Text Box 74"/>
              <p:cNvSpPr txBox="1">
                <a:spLocks noChangeArrowheads="1"/>
              </p:cNvSpPr>
              <p:nvPr/>
            </p:nvSpPr>
            <p:spPr bwMode="auto">
              <a:xfrm>
                <a:off x="2526305" y="1284469"/>
                <a:ext cx="5035805" cy="954107"/>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Budget Process Owners.</a:t>
                </a:r>
              </a:p>
              <a:p>
                <a:pPr marL="342900" indent="-342900">
                  <a:spcBef>
                    <a:spcPct val="50000"/>
                  </a:spcBef>
                  <a:buFont typeface="+mj-lt"/>
                  <a:buAutoNum type="arabicPeriod"/>
                  <a:defRPr/>
                </a:pPr>
                <a:r>
                  <a:rPr lang="en-US" sz="1600" dirty="0" smtClean="0"/>
                  <a:t>Local Budget Process Owners.</a:t>
                </a:r>
                <a:endParaRPr lang="en-US" sz="1600" dirty="0"/>
              </a:p>
            </p:txBody>
          </p:sp>
          <p:sp>
            <p:nvSpPr>
              <p:cNvPr id="38" name="Title 1"/>
              <p:cNvSpPr txBox="1">
                <a:spLocks/>
              </p:cNvSpPr>
              <p:nvPr/>
            </p:nvSpPr>
            <p:spPr bwMode="auto">
              <a:xfrm>
                <a:off x="2016881" y="660118"/>
                <a:ext cx="5446275"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Top Down</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9" name="Oval 48"/>
            <p:cNvSpPr/>
            <p:nvPr/>
          </p:nvSpPr>
          <p:spPr>
            <a:xfrm>
              <a:off x="557368" y="4030169"/>
              <a:ext cx="537025" cy="506980"/>
            </a:xfrm>
            <a:prstGeom prst="ellipse">
              <a:avLst/>
            </a:prstGeom>
            <a:solidFill>
              <a:srgbClr val="CC66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2</a:t>
              </a:r>
              <a:endParaRPr lang="en-US" sz="2400" b="1" dirty="0"/>
            </a:p>
          </p:txBody>
        </p:sp>
      </p:grpSp>
      <p:grpSp>
        <p:nvGrpSpPr>
          <p:cNvPr id="8" name="Group 51"/>
          <p:cNvGrpSpPr/>
          <p:nvPr/>
        </p:nvGrpSpPr>
        <p:grpSpPr>
          <a:xfrm>
            <a:off x="4940803" y="4200408"/>
            <a:ext cx="3581343" cy="1617155"/>
            <a:chOff x="5187541" y="3997212"/>
            <a:chExt cx="3581343" cy="1617155"/>
          </a:xfrm>
        </p:grpSpPr>
        <p:grpSp>
          <p:nvGrpSpPr>
            <p:cNvPr id="9" name="Group 44"/>
            <p:cNvGrpSpPr/>
            <p:nvPr/>
          </p:nvGrpSpPr>
          <p:grpSpPr>
            <a:xfrm>
              <a:off x="5325428" y="4026240"/>
              <a:ext cx="3443456" cy="1588127"/>
              <a:chOff x="2526305" y="773560"/>
              <a:chExt cx="5035806" cy="1588127"/>
            </a:xfrm>
          </p:grpSpPr>
          <p:sp>
            <p:nvSpPr>
              <p:cNvPr id="46" name="Text Box 74"/>
              <p:cNvSpPr txBox="1">
                <a:spLocks noChangeArrowheads="1"/>
              </p:cNvSpPr>
              <p:nvPr/>
            </p:nvSpPr>
            <p:spPr bwMode="auto">
              <a:xfrm>
                <a:off x="2526305" y="1284469"/>
                <a:ext cx="5035806" cy="1077218"/>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Local Budget Process Owners.</a:t>
                </a:r>
              </a:p>
              <a:p>
                <a:pPr marL="342900" indent="-342900">
                  <a:spcBef>
                    <a:spcPct val="50000"/>
                  </a:spcBef>
                  <a:buFont typeface="+mj-lt"/>
                  <a:buAutoNum type="arabicPeriod"/>
                  <a:defRPr/>
                </a:pPr>
                <a:r>
                  <a:rPr lang="en-US" sz="1600" dirty="0" smtClean="0"/>
                  <a:t>Budget Owners.</a:t>
                </a:r>
              </a:p>
              <a:p>
                <a:pPr marL="342900" indent="-342900">
                  <a:spcBef>
                    <a:spcPct val="50000"/>
                  </a:spcBef>
                  <a:buFont typeface="+mj-lt"/>
                  <a:buAutoNum type="arabicPeriod"/>
                  <a:defRPr/>
                </a:pPr>
                <a:r>
                  <a:rPr lang="en-US" sz="1600" dirty="0" smtClean="0"/>
                  <a:t>Budget Contributors.</a:t>
                </a:r>
                <a:endParaRPr lang="en-US" sz="1600" dirty="0"/>
              </a:p>
            </p:txBody>
          </p:sp>
          <p:sp>
            <p:nvSpPr>
              <p:cNvPr id="47" name="Title 1"/>
              <p:cNvSpPr txBox="1">
                <a:spLocks/>
              </p:cNvSpPr>
              <p:nvPr/>
            </p:nvSpPr>
            <p:spPr bwMode="auto">
              <a:xfrm>
                <a:off x="2526305" y="773560"/>
                <a:ext cx="4374499"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Bottom Up</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50" name="Oval 49"/>
            <p:cNvSpPr/>
            <p:nvPr/>
          </p:nvSpPr>
          <p:spPr>
            <a:xfrm>
              <a:off x="5187541" y="3997212"/>
              <a:ext cx="537025" cy="506980"/>
            </a:xfrm>
            <a:prstGeom prst="ellipse">
              <a:avLst/>
            </a:prstGeom>
            <a:solidFill>
              <a:srgbClr val="CC66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3</a:t>
              </a:r>
              <a:endParaRPr lang="en-US" sz="2400" b="1" dirty="0"/>
            </a:p>
          </p:txBody>
        </p:sp>
      </p:grpSp>
      <p:sp>
        <p:nvSpPr>
          <p:cNvPr id="54" name="Striped Right Arrow 53"/>
          <p:cNvSpPr/>
          <p:nvPr/>
        </p:nvSpPr>
        <p:spPr bwMode="auto">
          <a:xfrm rot="5400000">
            <a:off x="1424759" y="2880818"/>
            <a:ext cx="931169" cy="1504818"/>
          </a:xfrm>
          <a:prstGeom prst="stripedRightArrow">
            <a:avLst/>
          </a:prstGeom>
          <a:solidFill>
            <a:srgbClr val="0000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p>
        </p:txBody>
      </p:sp>
      <p:sp>
        <p:nvSpPr>
          <p:cNvPr id="55" name="Striped Right Arrow 54"/>
          <p:cNvSpPr/>
          <p:nvPr/>
        </p:nvSpPr>
        <p:spPr bwMode="auto">
          <a:xfrm rot="16200000">
            <a:off x="5949731" y="2820325"/>
            <a:ext cx="931169" cy="1504818"/>
          </a:xfrm>
          <a:prstGeom prst="stripedRightArrow">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What are common limitations?</a:t>
            </a:r>
            <a:endParaRPr lang="en-US" sz="3600" b="0" spc="-125" dirty="0" smtClean="0">
              <a:ln w="3175">
                <a:noFill/>
              </a:ln>
              <a:solidFill>
                <a:schemeClr val="tx1"/>
              </a:solidFill>
              <a:effectLst>
                <a:outerShdw blurRad="88900" dist="12700" dir="2700000" algn="tl" rotWithShape="0">
                  <a:prstClr val="black"/>
                </a:outerShdw>
              </a:effectLst>
              <a:ea typeface="+mn-ea"/>
              <a:cs typeface="Arial" charset="0"/>
            </a:endParaRPr>
          </a:p>
        </p:txBody>
      </p:sp>
      <p:grpSp>
        <p:nvGrpSpPr>
          <p:cNvPr id="3" name="Group 29"/>
          <p:cNvGrpSpPr/>
          <p:nvPr/>
        </p:nvGrpSpPr>
        <p:grpSpPr>
          <a:xfrm>
            <a:off x="707935" y="988920"/>
            <a:ext cx="2071098" cy="1809260"/>
            <a:chOff x="10120" y="804557"/>
            <a:chExt cx="2071098" cy="1809260"/>
          </a:xfrm>
        </p:grpSpPr>
        <p:pic>
          <p:nvPicPr>
            <p:cNvPr id="1035" name="Picture 4" descr="C:\Users\brunoaz\AppData\Local\Microsoft\Windows\Temporary Internet Files\Content.IE5\ZICWYC0U\MCj04348430000[1].png"/>
            <p:cNvPicPr>
              <a:picLocks noChangeAspect="1" noChangeArrowheads="1"/>
            </p:cNvPicPr>
            <p:nvPr/>
          </p:nvPicPr>
          <p:blipFill>
            <a:blip r:embed="rId3"/>
            <a:srcRect/>
            <a:stretch>
              <a:fillRect/>
            </a:stretch>
          </p:blipFill>
          <p:spPr bwMode="auto">
            <a:xfrm>
              <a:off x="10120" y="804557"/>
              <a:ext cx="1465537" cy="1173432"/>
            </a:xfrm>
            <a:prstGeom prst="rect">
              <a:avLst/>
            </a:prstGeom>
            <a:noFill/>
            <a:ln w="9525">
              <a:noFill/>
              <a:miter lim="800000"/>
              <a:headEnd/>
              <a:tailEnd/>
            </a:ln>
          </p:spPr>
        </p:pic>
        <p:pic>
          <p:nvPicPr>
            <p:cNvPr id="1038" name="Picture 27" descr="user blue"/>
            <p:cNvPicPr>
              <a:picLocks noChangeAspect="1" noChangeArrowheads="1"/>
            </p:cNvPicPr>
            <p:nvPr/>
          </p:nvPicPr>
          <p:blipFill>
            <a:blip r:embed="rId4"/>
            <a:srcRect/>
            <a:stretch>
              <a:fillRect/>
            </a:stretch>
          </p:blipFill>
          <p:spPr bwMode="auto">
            <a:xfrm>
              <a:off x="1083419" y="967585"/>
              <a:ext cx="784475" cy="1097488"/>
            </a:xfrm>
            <a:prstGeom prst="rect">
              <a:avLst/>
            </a:prstGeom>
            <a:noFill/>
            <a:ln w="9525">
              <a:noFill/>
              <a:miter lim="800000"/>
              <a:headEnd/>
              <a:tailEnd/>
            </a:ln>
          </p:spPr>
        </p:pic>
        <p:pic>
          <p:nvPicPr>
            <p:cNvPr id="26" name="Picture 15" descr="User yellow"/>
            <p:cNvPicPr>
              <a:picLocks noChangeAspect="1" noChangeArrowheads="1"/>
            </p:cNvPicPr>
            <p:nvPr/>
          </p:nvPicPr>
          <p:blipFill>
            <a:blip r:embed="rId5">
              <a:lum bright="-12000"/>
            </a:blip>
            <a:srcRect/>
            <a:stretch>
              <a:fillRect/>
            </a:stretch>
          </p:blipFill>
          <p:spPr bwMode="auto">
            <a:xfrm>
              <a:off x="558981" y="1516329"/>
              <a:ext cx="766250" cy="1097488"/>
            </a:xfrm>
            <a:prstGeom prst="rect">
              <a:avLst/>
            </a:prstGeom>
            <a:noFill/>
            <a:ln w="9525">
              <a:noFill/>
              <a:miter lim="800000"/>
              <a:headEnd/>
              <a:tailEnd/>
            </a:ln>
          </p:spPr>
        </p:pic>
        <p:pic>
          <p:nvPicPr>
            <p:cNvPr id="27" name="Picture 70" descr="User green"/>
            <p:cNvPicPr>
              <a:picLocks noChangeAspect="1" noChangeArrowheads="1"/>
            </p:cNvPicPr>
            <p:nvPr/>
          </p:nvPicPr>
          <p:blipFill>
            <a:blip r:embed="rId6" cstate="print"/>
            <a:srcRect/>
            <a:stretch>
              <a:fillRect/>
            </a:stretch>
          </p:blipFill>
          <p:spPr bwMode="auto">
            <a:xfrm>
              <a:off x="1325231" y="1497913"/>
              <a:ext cx="755987" cy="1097488"/>
            </a:xfrm>
            <a:prstGeom prst="rect">
              <a:avLst/>
            </a:prstGeom>
            <a:noFill/>
            <a:ln w="9525">
              <a:noFill/>
              <a:miter lim="800000"/>
              <a:headEnd/>
              <a:tailEnd/>
            </a:ln>
          </p:spPr>
        </p:pic>
      </p:grpSp>
      <p:grpSp>
        <p:nvGrpSpPr>
          <p:cNvPr id="4" name="Group 52"/>
          <p:cNvGrpSpPr/>
          <p:nvPr/>
        </p:nvGrpSpPr>
        <p:grpSpPr>
          <a:xfrm>
            <a:off x="2627091" y="967442"/>
            <a:ext cx="6389909" cy="1613226"/>
            <a:chOff x="2801259" y="880358"/>
            <a:chExt cx="6389909" cy="1613226"/>
          </a:xfrm>
        </p:grpSpPr>
        <p:grpSp>
          <p:nvGrpSpPr>
            <p:cNvPr id="5" name="Group 32"/>
            <p:cNvGrpSpPr/>
            <p:nvPr/>
          </p:nvGrpSpPr>
          <p:grpSpPr>
            <a:xfrm>
              <a:off x="2801259" y="880358"/>
              <a:ext cx="6389909" cy="1613226"/>
              <a:chOff x="2410193" y="744532"/>
              <a:chExt cx="6389909" cy="1613226"/>
            </a:xfrm>
          </p:grpSpPr>
          <p:sp>
            <p:nvSpPr>
              <p:cNvPr id="43" name="Text Box 74"/>
              <p:cNvSpPr txBox="1">
                <a:spLocks noChangeArrowheads="1"/>
              </p:cNvSpPr>
              <p:nvPr/>
            </p:nvSpPr>
            <p:spPr bwMode="auto">
              <a:xfrm>
                <a:off x="3062513" y="1280540"/>
                <a:ext cx="5737589" cy="1077218"/>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Integration (between financial and operational data).</a:t>
                </a:r>
              </a:p>
              <a:p>
                <a:pPr marL="342900" indent="-342900">
                  <a:spcBef>
                    <a:spcPct val="50000"/>
                  </a:spcBef>
                  <a:buFont typeface="+mj-lt"/>
                  <a:buAutoNum type="arabicPeriod"/>
                  <a:defRPr/>
                </a:pPr>
                <a:r>
                  <a:rPr lang="en-US" sz="1600" dirty="0" smtClean="0"/>
                  <a:t>Information quality and consistency.</a:t>
                </a:r>
              </a:p>
              <a:p>
                <a:pPr marL="342900" indent="-342900">
                  <a:spcBef>
                    <a:spcPct val="50000"/>
                  </a:spcBef>
                  <a:buFont typeface="+mj-lt"/>
                  <a:buAutoNum type="arabicPeriod"/>
                  <a:defRPr/>
                </a:pPr>
                <a:r>
                  <a:rPr lang="en-US" sz="1600" dirty="0" smtClean="0"/>
                  <a:t>Ability to analyze and report on drivers and performance.</a:t>
                </a:r>
              </a:p>
            </p:txBody>
          </p:sp>
          <p:sp>
            <p:nvSpPr>
              <p:cNvPr id="31" name="Title 1"/>
              <p:cNvSpPr txBox="1">
                <a:spLocks/>
              </p:cNvSpPr>
              <p:nvPr/>
            </p:nvSpPr>
            <p:spPr bwMode="auto">
              <a:xfrm>
                <a:off x="2410193" y="744532"/>
                <a:ext cx="6044293"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j-lt"/>
                    <a:ea typeface="+mn-ea"/>
                    <a:cs typeface="Arial" charset="0"/>
                  </a:rPr>
                  <a:t>Manage the Process</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8" name="Oval 47"/>
            <p:cNvSpPr/>
            <p:nvPr/>
          </p:nvSpPr>
          <p:spPr>
            <a:xfrm>
              <a:off x="3337466" y="880358"/>
              <a:ext cx="537025" cy="50698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1</a:t>
              </a:r>
              <a:endParaRPr lang="en-US" sz="2400" b="1" dirty="0"/>
            </a:p>
          </p:txBody>
        </p:sp>
      </p:grpSp>
      <p:grpSp>
        <p:nvGrpSpPr>
          <p:cNvPr id="6" name="Group 50"/>
          <p:cNvGrpSpPr/>
          <p:nvPr/>
        </p:nvGrpSpPr>
        <p:grpSpPr>
          <a:xfrm>
            <a:off x="383200" y="4218851"/>
            <a:ext cx="3742486" cy="1688866"/>
            <a:chOff x="339658" y="4030169"/>
            <a:chExt cx="3742486" cy="1688866"/>
          </a:xfrm>
        </p:grpSpPr>
        <p:grpSp>
          <p:nvGrpSpPr>
            <p:cNvPr id="7" name="Group 33"/>
            <p:cNvGrpSpPr/>
            <p:nvPr/>
          </p:nvGrpSpPr>
          <p:grpSpPr>
            <a:xfrm>
              <a:off x="339658" y="4030169"/>
              <a:ext cx="3742486" cy="1688866"/>
              <a:chOff x="2016881" y="660118"/>
              <a:chExt cx="5870983" cy="1688866"/>
            </a:xfrm>
          </p:grpSpPr>
          <p:sp>
            <p:nvSpPr>
              <p:cNvPr id="35" name="Text Box 74"/>
              <p:cNvSpPr txBox="1">
                <a:spLocks noChangeArrowheads="1"/>
              </p:cNvSpPr>
              <p:nvPr/>
            </p:nvSpPr>
            <p:spPr bwMode="auto">
              <a:xfrm>
                <a:off x="2512736" y="1148655"/>
                <a:ext cx="5375128" cy="1200329"/>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Process for translating a global budget into local targets.</a:t>
                </a:r>
              </a:p>
              <a:p>
                <a:pPr marL="342900" indent="-342900">
                  <a:spcBef>
                    <a:spcPct val="50000"/>
                  </a:spcBef>
                  <a:buFont typeface="+mj-lt"/>
                  <a:buAutoNum type="arabicPeriod"/>
                  <a:defRPr/>
                </a:pPr>
                <a:r>
                  <a:rPr lang="en-US" sz="1600" dirty="0" smtClean="0"/>
                  <a:t>Process for establishing realistic and clear local guidance.</a:t>
                </a:r>
              </a:p>
            </p:txBody>
          </p:sp>
          <p:sp>
            <p:nvSpPr>
              <p:cNvPr id="38" name="Title 1"/>
              <p:cNvSpPr txBox="1">
                <a:spLocks/>
              </p:cNvSpPr>
              <p:nvPr/>
            </p:nvSpPr>
            <p:spPr bwMode="auto">
              <a:xfrm>
                <a:off x="2016881" y="660118"/>
                <a:ext cx="5446275"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Top Down</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9" name="Oval 48"/>
            <p:cNvSpPr/>
            <p:nvPr/>
          </p:nvSpPr>
          <p:spPr>
            <a:xfrm>
              <a:off x="557368" y="4030169"/>
              <a:ext cx="537025" cy="50698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2</a:t>
              </a:r>
              <a:endParaRPr lang="en-US" sz="2400" b="1" dirty="0"/>
            </a:p>
          </p:txBody>
        </p:sp>
      </p:grpSp>
      <p:grpSp>
        <p:nvGrpSpPr>
          <p:cNvPr id="8" name="Group 51"/>
          <p:cNvGrpSpPr/>
          <p:nvPr/>
        </p:nvGrpSpPr>
        <p:grpSpPr>
          <a:xfrm>
            <a:off x="4766627" y="4211294"/>
            <a:ext cx="3876625" cy="1986487"/>
            <a:chOff x="5187541" y="3997212"/>
            <a:chExt cx="3876625" cy="1986487"/>
          </a:xfrm>
        </p:grpSpPr>
        <p:grpSp>
          <p:nvGrpSpPr>
            <p:cNvPr id="9" name="Group 44"/>
            <p:cNvGrpSpPr/>
            <p:nvPr/>
          </p:nvGrpSpPr>
          <p:grpSpPr>
            <a:xfrm>
              <a:off x="5325427" y="4026240"/>
              <a:ext cx="3738739" cy="1957459"/>
              <a:chOff x="2526304" y="773560"/>
              <a:chExt cx="5467636" cy="1957459"/>
            </a:xfrm>
          </p:grpSpPr>
          <p:sp>
            <p:nvSpPr>
              <p:cNvPr id="46" name="Text Box 74"/>
              <p:cNvSpPr txBox="1">
                <a:spLocks noChangeArrowheads="1"/>
              </p:cNvSpPr>
              <p:nvPr/>
            </p:nvSpPr>
            <p:spPr bwMode="auto">
              <a:xfrm>
                <a:off x="2526304" y="1284469"/>
                <a:ext cx="5467636" cy="1446550"/>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dirty="0" smtClean="0"/>
                  <a:t>Process for orchestrating contribution.</a:t>
                </a:r>
              </a:p>
              <a:p>
                <a:pPr marL="342900" indent="-342900">
                  <a:spcBef>
                    <a:spcPct val="50000"/>
                  </a:spcBef>
                  <a:buFont typeface="+mj-lt"/>
                  <a:buAutoNum type="arabicPeriod"/>
                  <a:defRPr/>
                </a:pPr>
                <a:r>
                  <a:rPr lang="en-US" sz="1600" dirty="0" smtClean="0"/>
                  <a:t>Process for consolidating information back-up to corporate budget.</a:t>
                </a:r>
                <a:endParaRPr lang="en-US" sz="1600" dirty="0"/>
              </a:p>
            </p:txBody>
          </p:sp>
          <p:sp>
            <p:nvSpPr>
              <p:cNvPr id="47" name="Title 1"/>
              <p:cNvSpPr txBox="1">
                <a:spLocks/>
              </p:cNvSpPr>
              <p:nvPr/>
            </p:nvSpPr>
            <p:spPr bwMode="auto">
              <a:xfrm>
                <a:off x="2526305" y="773560"/>
                <a:ext cx="4374499"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Bottom Up</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50" name="Oval 49"/>
            <p:cNvSpPr/>
            <p:nvPr/>
          </p:nvSpPr>
          <p:spPr>
            <a:xfrm>
              <a:off x="5187541" y="3997212"/>
              <a:ext cx="537025" cy="50698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buNone/>
              </a:pPr>
              <a:r>
                <a:rPr lang="en-US" sz="2400" b="1" dirty="0" smtClean="0"/>
                <a:t>3</a:t>
              </a:r>
              <a:endParaRPr lang="en-US" sz="2400" b="1" dirty="0"/>
            </a:p>
          </p:txBody>
        </p:sp>
      </p:grpSp>
      <p:sp>
        <p:nvSpPr>
          <p:cNvPr id="54" name="Striped Right Arrow 53"/>
          <p:cNvSpPr/>
          <p:nvPr/>
        </p:nvSpPr>
        <p:spPr bwMode="auto">
          <a:xfrm rot="5400000">
            <a:off x="1424759" y="2880818"/>
            <a:ext cx="931169" cy="1504818"/>
          </a:xfrm>
          <a:prstGeom prst="stripedRightArrow">
            <a:avLst/>
          </a:prstGeom>
          <a:solidFill>
            <a:srgbClr val="0000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p>
        </p:txBody>
      </p:sp>
      <p:sp>
        <p:nvSpPr>
          <p:cNvPr id="55" name="Striped Right Arrow 54"/>
          <p:cNvSpPr/>
          <p:nvPr/>
        </p:nvSpPr>
        <p:spPr bwMode="auto">
          <a:xfrm rot="16200000">
            <a:off x="6145675" y="2820325"/>
            <a:ext cx="931169" cy="1504818"/>
          </a:xfrm>
          <a:prstGeom prst="stripedRightArrow">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7000" cy="563231"/>
          </a:xfrm>
        </p:spPr>
        <p:txBody>
          <a:bodyPr/>
          <a:lstStyle/>
          <a:p>
            <a:pPr>
              <a:defRPr/>
            </a:pPr>
            <a:r>
              <a:rPr lang="en-US" sz="36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Why PerformancePoint Server for budgeting?</a:t>
            </a:r>
            <a:endParaRPr lang="en-US" sz="2000" b="0" spc="-125" dirty="0" smtClean="0">
              <a:ln w="3175">
                <a:noFill/>
              </a:ln>
              <a:solidFill>
                <a:schemeClr val="tx1"/>
              </a:solidFill>
              <a:effectLst>
                <a:outerShdw blurRad="88900" dist="12700" dir="2700000" algn="tl" rotWithShape="0">
                  <a:prstClr val="black"/>
                </a:outerShdw>
              </a:effectLst>
              <a:ea typeface="+mn-ea"/>
              <a:cs typeface="Arial" charset="0"/>
            </a:endParaRPr>
          </a:p>
        </p:txBody>
      </p:sp>
      <p:grpSp>
        <p:nvGrpSpPr>
          <p:cNvPr id="3" name="Group 29"/>
          <p:cNvGrpSpPr/>
          <p:nvPr/>
        </p:nvGrpSpPr>
        <p:grpSpPr>
          <a:xfrm>
            <a:off x="707935" y="988920"/>
            <a:ext cx="2071098" cy="1809260"/>
            <a:chOff x="10120" y="804557"/>
            <a:chExt cx="2071098" cy="1809260"/>
          </a:xfrm>
        </p:grpSpPr>
        <p:pic>
          <p:nvPicPr>
            <p:cNvPr id="1035" name="Picture 4" descr="C:\Users\brunoaz\AppData\Local\Microsoft\Windows\Temporary Internet Files\Content.IE5\ZICWYC0U\MCj04348430000[1].png"/>
            <p:cNvPicPr>
              <a:picLocks noChangeAspect="1" noChangeArrowheads="1"/>
            </p:cNvPicPr>
            <p:nvPr/>
          </p:nvPicPr>
          <p:blipFill>
            <a:blip r:embed="rId3"/>
            <a:srcRect/>
            <a:stretch>
              <a:fillRect/>
            </a:stretch>
          </p:blipFill>
          <p:spPr bwMode="auto">
            <a:xfrm>
              <a:off x="10120" y="804557"/>
              <a:ext cx="1465537" cy="1173432"/>
            </a:xfrm>
            <a:prstGeom prst="rect">
              <a:avLst/>
            </a:prstGeom>
            <a:noFill/>
            <a:ln w="9525">
              <a:noFill/>
              <a:miter lim="800000"/>
              <a:headEnd/>
              <a:tailEnd/>
            </a:ln>
          </p:spPr>
        </p:pic>
        <p:pic>
          <p:nvPicPr>
            <p:cNvPr id="1038" name="Picture 27" descr="user blue"/>
            <p:cNvPicPr>
              <a:picLocks noChangeAspect="1" noChangeArrowheads="1"/>
            </p:cNvPicPr>
            <p:nvPr/>
          </p:nvPicPr>
          <p:blipFill>
            <a:blip r:embed="rId4"/>
            <a:srcRect/>
            <a:stretch>
              <a:fillRect/>
            </a:stretch>
          </p:blipFill>
          <p:spPr bwMode="auto">
            <a:xfrm>
              <a:off x="1083419" y="967585"/>
              <a:ext cx="784475" cy="1097488"/>
            </a:xfrm>
            <a:prstGeom prst="rect">
              <a:avLst/>
            </a:prstGeom>
            <a:noFill/>
            <a:ln w="9525">
              <a:noFill/>
              <a:miter lim="800000"/>
              <a:headEnd/>
              <a:tailEnd/>
            </a:ln>
          </p:spPr>
        </p:pic>
        <p:pic>
          <p:nvPicPr>
            <p:cNvPr id="26" name="Picture 15" descr="User yellow"/>
            <p:cNvPicPr>
              <a:picLocks noChangeAspect="1" noChangeArrowheads="1"/>
            </p:cNvPicPr>
            <p:nvPr/>
          </p:nvPicPr>
          <p:blipFill>
            <a:blip r:embed="rId5">
              <a:lum bright="-12000"/>
            </a:blip>
            <a:srcRect/>
            <a:stretch>
              <a:fillRect/>
            </a:stretch>
          </p:blipFill>
          <p:spPr bwMode="auto">
            <a:xfrm>
              <a:off x="558981" y="1516329"/>
              <a:ext cx="766250" cy="1097488"/>
            </a:xfrm>
            <a:prstGeom prst="rect">
              <a:avLst/>
            </a:prstGeom>
            <a:noFill/>
            <a:ln w="9525">
              <a:noFill/>
              <a:miter lim="800000"/>
              <a:headEnd/>
              <a:tailEnd/>
            </a:ln>
          </p:spPr>
        </p:pic>
        <p:pic>
          <p:nvPicPr>
            <p:cNvPr id="27" name="Picture 70" descr="User green"/>
            <p:cNvPicPr>
              <a:picLocks noChangeAspect="1" noChangeArrowheads="1"/>
            </p:cNvPicPr>
            <p:nvPr/>
          </p:nvPicPr>
          <p:blipFill>
            <a:blip r:embed="rId6" cstate="print"/>
            <a:srcRect/>
            <a:stretch>
              <a:fillRect/>
            </a:stretch>
          </p:blipFill>
          <p:spPr bwMode="auto">
            <a:xfrm>
              <a:off x="1325231" y="1497913"/>
              <a:ext cx="755987" cy="1097488"/>
            </a:xfrm>
            <a:prstGeom prst="rect">
              <a:avLst/>
            </a:prstGeom>
            <a:noFill/>
            <a:ln w="9525">
              <a:noFill/>
              <a:miter lim="800000"/>
              <a:headEnd/>
              <a:tailEnd/>
            </a:ln>
          </p:spPr>
        </p:pic>
      </p:grpSp>
      <p:grpSp>
        <p:nvGrpSpPr>
          <p:cNvPr id="4" name="Group 52"/>
          <p:cNvGrpSpPr/>
          <p:nvPr/>
        </p:nvGrpSpPr>
        <p:grpSpPr>
          <a:xfrm>
            <a:off x="2507345" y="967442"/>
            <a:ext cx="6509655" cy="1859447"/>
            <a:chOff x="2801259" y="880358"/>
            <a:chExt cx="6509655" cy="1859447"/>
          </a:xfrm>
        </p:grpSpPr>
        <p:grpSp>
          <p:nvGrpSpPr>
            <p:cNvPr id="5" name="Group 32"/>
            <p:cNvGrpSpPr/>
            <p:nvPr/>
          </p:nvGrpSpPr>
          <p:grpSpPr>
            <a:xfrm>
              <a:off x="2801259" y="880358"/>
              <a:ext cx="6509655" cy="1859447"/>
              <a:chOff x="2410193" y="744532"/>
              <a:chExt cx="6509655" cy="1859447"/>
            </a:xfrm>
          </p:grpSpPr>
          <p:sp>
            <p:nvSpPr>
              <p:cNvPr id="43" name="Text Box 74"/>
              <p:cNvSpPr txBox="1">
                <a:spLocks noChangeArrowheads="1"/>
              </p:cNvSpPr>
              <p:nvPr/>
            </p:nvSpPr>
            <p:spPr bwMode="auto">
              <a:xfrm>
                <a:off x="3062513" y="1280540"/>
                <a:ext cx="5857335" cy="1323439"/>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b="1" dirty="0" smtClean="0"/>
                  <a:t>Integration: </a:t>
                </a:r>
                <a:r>
                  <a:rPr lang="en-US" sz="1600" dirty="0" smtClean="0"/>
                  <a:t>Business Modeler ETL.</a:t>
                </a:r>
              </a:p>
              <a:p>
                <a:pPr marL="342900" indent="-342900">
                  <a:spcBef>
                    <a:spcPct val="50000"/>
                  </a:spcBef>
                  <a:buFont typeface="+mj-lt"/>
                  <a:buAutoNum type="arabicPeriod"/>
                  <a:defRPr/>
                </a:pPr>
                <a:r>
                  <a:rPr lang="en-US" sz="1600" b="1" dirty="0" smtClean="0"/>
                  <a:t>Quality/Consistency: </a:t>
                </a:r>
                <a:r>
                  <a:rPr lang="en-US" sz="1600" dirty="0" smtClean="0"/>
                  <a:t>Business Modeler Rules and Logic.</a:t>
                </a:r>
              </a:p>
              <a:p>
                <a:pPr marL="342900" indent="-342900">
                  <a:spcBef>
                    <a:spcPct val="50000"/>
                  </a:spcBef>
                  <a:buFont typeface="+mj-lt"/>
                  <a:buAutoNum type="arabicPeriod"/>
                  <a:defRPr/>
                </a:pPr>
                <a:r>
                  <a:rPr lang="en-US" sz="1600" b="1" dirty="0" smtClean="0"/>
                  <a:t>Analyze/Report : </a:t>
                </a:r>
                <a:r>
                  <a:rPr lang="en-US" sz="1600" dirty="0" smtClean="0"/>
                  <a:t>Integrated reports, dashboards and analytics.</a:t>
                </a:r>
                <a:endParaRPr lang="en-US" sz="1600" b="1" dirty="0" smtClean="0"/>
              </a:p>
            </p:txBody>
          </p:sp>
          <p:sp>
            <p:nvSpPr>
              <p:cNvPr id="31" name="Title 1"/>
              <p:cNvSpPr txBox="1">
                <a:spLocks/>
              </p:cNvSpPr>
              <p:nvPr/>
            </p:nvSpPr>
            <p:spPr bwMode="auto">
              <a:xfrm>
                <a:off x="2410193" y="744532"/>
                <a:ext cx="6044293"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j-lt"/>
                    <a:ea typeface="+mn-ea"/>
                    <a:cs typeface="Arial" charset="0"/>
                  </a:rPr>
                  <a:t>Manage the Process</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8" name="Oval 47"/>
            <p:cNvSpPr/>
            <p:nvPr/>
          </p:nvSpPr>
          <p:spPr>
            <a:xfrm>
              <a:off x="3337466" y="880358"/>
              <a:ext cx="537025" cy="50698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1</a:t>
              </a:r>
              <a:endParaRPr lang="en-US" sz="2400" b="1" dirty="0"/>
            </a:p>
          </p:txBody>
        </p:sp>
      </p:grpSp>
      <p:grpSp>
        <p:nvGrpSpPr>
          <p:cNvPr id="6" name="Group 50"/>
          <p:cNvGrpSpPr/>
          <p:nvPr/>
        </p:nvGrpSpPr>
        <p:grpSpPr>
          <a:xfrm>
            <a:off x="112468" y="4218851"/>
            <a:ext cx="3937018" cy="1196423"/>
            <a:chOff x="339658" y="4030169"/>
            <a:chExt cx="3937018" cy="1196423"/>
          </a:xfrm>
        </p:grpSpPr>
        <p:grpSp>
          <p:nvGrpSpPr>
            <p:cNvPr id="7" name="Group 33"/>
            <p:cNvGrpSpPr/>
            <p:nvPr/>
          </p:nvGrpSpPr>
          <p:grpSpPr>
            <a:xfrm>
              <a:off x="339658" y="4030169"/>
              <a:ext cx="3937018" cy="1196423"/>
              <a:chOff x="2016881" y="660118"/>
              <a:chExt cx="6176153" cy="1196423"/>
            </a:xfrm>
          </p:grpSpPr>
          <p:sp>
            <p:nvSpPr>
              <p:cNvPr id="35" name="Text Box 74"/>
              <p:cNvSpPr txBox="1">
                <a:spLocks noChangeArrowheads="1"/>
              </p:cNvSpPr>
              <p:nvPr/>
            </p:nvSpPr>
            <p:spPr bwMode="auto">
              <a:xfrm>
                <a:off x="2512736" y="1148655"/>
                <a:ext cx="5680298" cy="707886"/>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b="1" dirty="0" smtClean="0"/>
                  <a:t>Translation: </a:t>
                </a:r>
                <a:r>
                  <a:rPr lang="en-US" sz="1600" dirty="0" smtClean="0"/>
                  <a:t>Model-to-Model</a:t>
                </a:r>
              </a:p>
              <a:p>
                <a:pPr marL="342900" indent="-342900">
                  <a:spcBef>
                    <a:spcPct val="50000"/>
                  </a:spcBef>
                  <a:buFont typeface="+mj-lt"/>
                  <a:buAutoNum type="arabicPeriod"/>
                  <a:defRPr/>
                </a:pPr>
                <a:r>
                  <a:rPr lang="en-US" sz="1600" b="1" dirty="0" smtClean="0"/>
                  <a:t>Local guidance: </a:t>
                </a:r>
                <a:r>
                  <a:rPr lang="en-US" sz="1600" dirty="0" smtClean="0"/>
                  <a:t>Rules and Logic</a:t>
                </a:r>
              </a:p>
            </p:txBody>
          </p:sp>
          <p:sp>
            <p:nvSpPr>
              <p:cNvPr id="38" name="Title 1"/>
              <p:cNvSpPr txBox="1">
                <a:spLocks/>
              </p:cNvSpPr>
              <p:nvPr/>
            </p:nvSpPr>
            <p:spPr bwMode="auto">
              <a:xfrm>
                <a:off x="2016881" y="660118"/>
                <a:ext cx="5446275"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Top Down</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49" name="Oval 48"/>
            <p:cNvSpPr/>
            <p:nvPr/>
          </p:nvSpPr>
          <p:spPr>
            <a:xfrm>
              <a:off x="557368" y="4030169"/>
              <a:ext cx="537025" cy="50698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en-US" sz="2400" b="1" dirty="0" smtClean="0"/>
                <a:t>2</a:t>
              </a:r>
              <a:endParaRPr lang="en-US" sz="2400" b="1" dirty="0"/>
            </a:p>
          </p:txBody>
        </p:sp>
      </p:grpSp>
      <p:grpSp>
        <p:nvGrpSpPr>
          <p:cNvPr id="8" name="Group 51"/>
          <p:cNvGrpSpPr/>
          <p:nvPr/>
        </p:nvGrpSpPr>
        <p:grpSpPr>
          <a:xfrm>
            <a:off x="4309427" y="4240330"/>
            <a:ext cx="4834573" cy="1494044"/>
            <a:chOff x="5187541" y="3997212"/>
            <a:chExt cx="4834573" cy="1494044"/>
          </a:xfrm>
        </p:grpSpPr>
        <p:grpSp>
          <p:nvGrpSpPr>
            <p:cNvPr id="9" name="Group 44"/>
            <p:cNvGrpSpPr/>
            <p:nvPr/>
          </p:nvGrpSpPr>
          <p:grpSpPr>
            <a:xfrm>
              <a:off x="5325427" y="4026240"/>
              <a:ext cx="4696687" cy="1465016"/>
              <a:chOff x="2526304" y="773560"/>
              <a:chExt cx="6868565" cy="1465016"/>
            </a:xfrm>
          </p:grpSpPr>
          <p:sp>
            <p:nvSpPr>
              <p:cNvPr id="46" name="Text Box 74"/>
              <p:cNvSpPr txBox="1">
                <a:spLocks noChangeArrowheads="1"/>
              </p:cNvSpPr>
              <p:nvPr/>
            </p:nvSpPr>
            <p:spPr bwMode="auto">
              <a:xfrm>
                <a:off x="2526304" y="1284469"/>
                <a:ext cx="6868565" cy="954107"/>
              </a:xfrm>
              <a:prstGeom prst="rect">
                <a:avLst/>
              </a:prstGeom>
              <a:solidFill>
                <a:schemeClr val="bg1">
                  <a:alpha val="0"/>
                </a:schemeClr>
              </a:solid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1600" b="1" dirty="0" smtClean="0"/>
                  <a:t>Orchestration</a:t>
                </a:r>
                <a:r>
                  <a:rPr lang="en-US" sz="1600" dirty="0" smtClean="0"/>
                  <a:t>: templates, cycles, data flows.</a:t>
                </a:r>
              </a:p>
              <a:p>
                <a:pPr marL="342900" indent="-342900">
                  <a:spcBef>
                    <a:spcPct val="50000"/>
                  </a:spcBef>
                  <a:buFont typeface="+mj-lt"/>
                  <a:buAutoNum type="arabicPeriod"/>
                  <a:defRPr/>
                </a:pPr>
                <a:r>
                  <a:rPr lang="en-US" sz="1600" b="1" dirty="0" smtClean="0"/>
                  <a:t>Consolidation</a:t>
                </a:r>
                <a:r>
                  <a:rPr lang="en-US" sz="1600" dirty="0" smtClean="0"/>
                  <a:t>: FI, consolidation, allocations and associations. </a:t>
                </a:r>
                <a:endParaRPr lang="en-US" sz="1600" dirty="0"/>
              </a:p>
            </p:txBody>
          </p:sp>
          <p:sp>
            <p:nvSpPr>
              <p:cNvPr id="47" name="Title 1"/>
              <p:cNvSpPr txBox="1">
                <a:spLocks/>
              </p:cNvSpPr>
              <p:nvPr/>
            </p:nvSpPr>
            <p:spPr bwMode="auto">
              <a:xfrm>
                <a:off x="2526305" y="773560"/>
                <a:ext cx="4374499" cy="510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lang="en-US" sz="32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Bottom Up</a:t>
                </a:r>
                <a:endParaRPr kumimoji="0" lang="en-US" b="0" i="0" u="none" strike="noStrike" kern="0" cap="none" spc="-125" normalizeH="0" baseline="0" noProof="0" dirty="0" smtClean="0">
                  <a:ln w="3175">
                    <a:noFill/>
                  </a:ln>
                  <a:solidFill>
                    <a:schemeClr val="tx1"/>
                  </a:solidFill>
                  <a:effectLst>
                    <a:outerShdw blurRad="88900" dist="12700" dir="2700000" algn="tl" rotWithShape="0">
                      <a:prstClr val="black"/>
                    </a:outerShdw>
                  </a:effectLst>
                  <a:uLnTx/>
                  <a:uFillTx/>
                  <a:latin typeface="+mj-lt"/>
                  <a:ea typeface="+mn-ea"/>
                  <a:cs typeface="Arial" charset="0"/>
                </a:endParaRPr>
              </a:p>
            </p:txBody>
          </p:sp>
        </p:grpSp>
        <p:sp>
          <p:nvSpPr>
            <p:cNvPr id="50" name="Oval 49"/>
            <p:cNvSpPr/>
            <p:nvPr/>
          </p:nvSpPr>
          <p:spPr>
            <a:xfrm>
              <a:off x="5187541" y="3997212"/>
              <a:ext cx="537025" cy="50698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buNone/>
              </a:pPr>
              <a:r>
                <a:rPr lang="en-US" sz="2400" b="1" dirty="0" smtClean="0"/>
                <a:t>3</a:t>
              </a:r>
              <a:endParaRPr lang="en-US" sz="2400" b="1" dirty="0"/>
            </a:p>
          </p:txBody>
        </p:sp>
      </p:grpSp>
      <p:sp>
        <p:nvSpPr>
          <p:cNvPr id="54" name="Striped Right Arrow 53"/>
          <p:cNvSpPr/>
          <p:nvPr/>
        </p:nvSpPr>
        <p:spPr bwMode="auto">
          <a:xfrm rot="5400000">
            <a:off x="1424759" y="2880818"/>
            <a:ext cx="931169" cy="1504818"/>
          </a:xfrm>
          <a:prstGeom prst="stripedRightArrow">
            <a:avLst/>
          </a:prstGeom>
          <a:solidFill>
            <a:srgbClr val="0000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p>
        </p:txBody>
      </p:sp>
      <p:sp>
        <p:nvSpPr>
          <p:cNvPr id="55" name="Striped Right Arrow 54"/>
          <p:cNvSpPr/>
          <p:nvPr/>
        </p:nvSpPr>
        <p:spPr bwMode="auto">
          <a:xfrm rot="16200000">
            <a:off x="5753790" y="2720040"/>
            <a:ext cx="931169" cy="1504818"/>
          </a:xfrm>
          <a:prstGeom prst="stripedRightArrow">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
            <a:ext cx="9144000" cy="664797"/>
          </a:xfrm>
        </p:spPr>
        <p:txBody>
          <a:bodyPr/>
          <a:lstStyle/>
          <a:p>
            <a:r>
              <a:rPr lang="en-US" dirty="0" smtClean="0"/>
              <a:t>What is Performance Management</a:t>
            </a:r>
          </a:p>
        </p:txBody>
      </p:sp>
      <p:sp>
        <p:nvSpPr>
          <p:cNvPr id="6147" name="Rectangle 3"/>
          <p:cNvSpPr>
            <a:spLocks noGrp="1" noChangeArrowheads="1"/>
          </p:cNvSpPr>
          <p:nvPr>
            <p:ph type="body" idx="1"/>
          </p:nvPr>
        </p:nvSpPr>
        <p:spPr>
          <a:xfrm>
            <a:off x="304800" y="1502225"/>
            <a:ext cx="8458200" cy="2603790"/>
          </a:xfrm>
        </p:spPr>
        <p:txBody>
          <a:bodyPr/>
          <a:lstStyle/>
          <a:p>
            <a:pPr algn="ctr">
              <a:buFontTx/>
              <a:buNone/>
            </a:pPr>
            <a:r>
              <a:rPr lang="en-US" sz="3600" dirty="0" smtClean="0"/>
              <a:t>Performance Management is defined by the processes, methodologies and technologies organizations use to </a:t>
            </a:r>
            <a:r>
              <a:rPr lang="en-US" sz="3600" b="1" u="sng" dirty="0" smtClean="0"/>
              <a:t>monitor, analyze and plan</a:t>
            </a:r>
            <a:r>
              <a:rPr lang="en-US" sz="3600" dirty="0" smtClean="0"/>
              <a:t> </a:t>
            </a:r>
          </a:p>
          <a:p>
            <a:pPr algn="ctr">
              <a:buFontTx/>
              <a:buNone/>
            </a:pPr>
            <a:r>
              <a:rPr lang="en-US" sz="3600" dirty="0" smtClean="0"/>
              <a:t>business performance.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ctrTitle"/>
          </p:nvPr>
        </p:nvSpPr>
        <p:spPr>
          <a:xfrm>
            <a:off x="647700" y="2125663"/>
            <a:ext cx="7675563" cy="590550"/>
          </a:xfrm>
        </p:spPr>
        <p:txBody>
          <a:bodyPr/>
          <a:lstStyle/>
          <a:p>
            <a:pPr eaLnBrk="1" hangingPunct="1">
              <a:defRPr/>
            </a:pPr>
            <a:r>
              <a:rPr sz="10000"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cs typeface="+mn-cs"/>
              </a:rPr>
              <a:t>Demo</a:t>
            </a:r>
          </a:p>
        </p:txBody>
      </p:sp>
      <p:sp>
        <p:nvSpPr>
          <p:cNvPr id="30723" name="Subtitle 6"/>
          <p:cNvSpPr>
            <a:spLocks noGrp="1"/>
          </p:cNvSpPr>
          <p:nvPr>
            <p:ph type="subTitle" idx="1"/>
          </p:nvPr>
        </p:nvSpPr>
        <p:spPr>
          <a:xfrm>
            <a:off x="166688" y="3962400"/>
            <a:ext cx="8647112" cy="2259013"/>
          </a:xfrm>
        </p:spPr>
        <p:txBody>
          <a:bodyPr/>
          <a:lstStyle/>
          <a:p>
            <a:pPr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382000" cy="664797"/>
          </a:xfrm>
        </p:spPr>
        <p:txBody>
          <a:bodyPr/>
          <a:lstStyle/>
          <a:p>
            <a:r>
              <a:rPr smtClean="0"/>
              <a:t>What's covered</a:t>
            </a:r>
            <a:endParaRPr lang="en-US" dirty="0"/>
          </a:p>
        </p:txBody>
      </p:sp>
      <p:sp>
        <p:nvSpPr>
          <p:cNvPr id="5" name="Content Placeholder 4"/>
          <p:cNvSpPr>
            <a:spLocks noGrp="1"/>
          </p:cNvSpPr>
          <p:nvPr>
            <p:ph idx="1"/>
          </p:nvPr>
        </p:nvSpPr>
        <p:spPr>
          <a:xfrm>
            <a:off x="239110" y="1050269"/>
            <a:ext cx="8382000" cy="3557897"/>
          </a:xfrm>
        </p:spPr>
        <p:txBody>
          <a:bodyPr/>
          <a:lstStyle/>
          <a:p>
            <a:pPr marL="371926" indent="-371926">
              <a:buFont typeface="+mj-lt"/>
              <a:buAutoNum type="arabicPeriod"/>
            </a:pPr>
            <a:r>
              <a:rPr lang="en-US" b="1" dirty="0" smtClean="0"/>
              <a:t>Create member sets</a:t>
            </a:r>
            <a:endParaRPr lang="en-US" dirty="0" smtClean="0"/>
          </a:p>
          <a:p>
            <a:pPr marL="371926" indent="-371926">
              <a:buFont typeface="+mj-lt"/>
              <a:buAutoNum type="arabicPeriod"/>
            </a:pPr>
            <a:r>
              <a:rPr lang="en-US" b="1" dirty="0" smtClean="0"/>
              <a:t>Create models</a:t>
            </a:r>
            <a:endParaRPr lang="en-US" dirty="0" smtClean="0"/>
          </a:p>
          <a:p>
            <a:pPr marL="702528" lvl="1" indent="-371926"/>
            <a:r>
              <a:rPr lang="en-US" dirty="0" smtClean="0"/>
              <a:t>Business rules</a:t>
            </a:r>
          </a:p>
          <a:p>
            <a:pPr marL="371926" indent="-371926">
              <a:buFont typeface="+mj-lt"/>
              <a:buAutoNum type="arabicPeriod"/>
            </a:pPr>
            <a:r>
              <a:rPr lang="en-US" b="1" dirty="0" smtClean="0"/>
              <a:t>Create associations</a:t>
            </a:r>
            <a:endParaRPr lang="en-US" dirty="0" smtClean="0"/>
          </a:p>
          <a:p>
            <a:pPr marL="702528" lvl="1" indent="-371926"/>
            <a:r>
              <a:rPr lang="en-US" dirty="0" smtClean="0"/>
              <a:t>Dimensions and Member associations</a:t>
            </a:r>
          </a:p>
          <a:p>
            <a:pPr marL="371926" indent="-371926">
              <a:buFont typeface="+mj-lt"/>
              <a:buAutoNum type="arabicPeriod"/>
            </a:pPr>
            <a:r>
              <a:rPr lang="en-US" b="1" dirty="0" smtClean="0"/>
              <a:t>Create forms</a:t>
            </a:r>
          </a:p>
          <a:p>
            <a:pPr marL="371926" indent="-371926">
              <a:buFont typeface="+mj-lt"/>
              <a:buAutoNum type="arabicPeriod"/>
            </a:pPr>
            <a:r>
              <a:rPr lang="en-US" b="1" dirty="0" smtClean="0"/>
              <a:t>Create users and cycles</a:t>
            </a:r>
            <a:endParaRPr lang="en-US" b="1"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 y="748285"/>
            <a:ext cx="9144000" cy="5336846"/>
          </a:xfrm>
        </p:spPr>
        <p:txBody>
          <a:bodyPr/>
          <a:lstStyle/>
          <a:p>
            <a:pPr>
              <a:buFontTx/>
              <a:buNone/>
              <a:defRPr/>
            </a:pP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Technical Portals</a:t>
            </a:r>
            <a:endPar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defRPr/>
            </a:pPr>
            <a:r>
              <a:rPr lang="en-US" sz="1800" dirty="0" smtClean="0"/>
              <a:t>Office Developer Portal </a:t>
            </a:r>
            <a:r>
              <a:rPr lang="en-US" sz="1800" dirty="0" smtClean="0">
                <a:hlinkClick r:id="rId3"/>
              </a:rPr>
              <a:t>here</a:t>
            </a:r>
            <a:endParaRPr lang="en-US" sz="1800" dirty="0" smtClean="0"/>
          </a:p>
          <a:p>
            <a:pPr>
              <a:defRPr/>
            </a:pPr>
            <a:r>
              <a:rPr lang="en-US" sz="1800" dirty="0" smtClean="0"/>
              <a:t>PerformancePoint Server TechCenter </a:t>
            </a:r>
            <a:r>
              <a:rPr lang="en-US" sz="1800" dirty="0" smtClean="0">
                <a:hlinkClick r:id="rId4"/>
              </a:rPr>
              <a:t>here</a:t>
            </a:r>
            <a:endParaRPr lang="en-US" sz="1800" dirty="0" smtClean="0"/>
          </a:p>
          <a:p>
            <a:pPr>
              <a:buFontTx/>
              <a:buNone/>
              <a:defRPr/>
            </a:pPr>
            <a:endParaRPr lang="en-US" sz="1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buFontTx/>
              <a:buNone/>
              <a:defRPr/>
            </a:pP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Technical guides</a:t>
            </a:r>
            <a:endParaRPr lang="en-US" sz="2400" dirty="0" smtClean="0"/>
          </a:p>
          <a:p>
            <a:pPr>
              <a:defRPr/>
            </a:pPr>
            <a:r>
              <a:rPr lang="en-US" sz="1800" dirty="0" smtClean="0"/>
              <a:t>Planning Server Business Rules Development Guide </a:t>
            </a:r>
            <a:r>
              <a:rPr lang="en-US" sz="1800" dirty="0" smtClean="0">
                <a:hlinkClick r:id="rId5"/>
              </a:rPr>
              <a:t>here</a:t>
            </a:r>
            <a:endParaRPr lang="en-US" sz="1800" dirty="0" smtClean="0"/>
          </a:p>
          <a:p>
            <a:pPr>
              <a:defRPr/>
            </a:pPr>
            <a:r>
              <a:rPr lang="en-US" sz="1800" dirty="0" smtClean="0"/>
              <a:t>Monitoring SDK guides </a:t>
            </a:r>
            <a:r>
              <a:rPr lang="en-US" sz="1800" dirty="0" smtClean="0">
                <a:hlinkClick r:id="rId6"/>
              </a:rPr>
              <a:t>here</a:t>
            </a:r>
            <a:endParaRPr lang="en-US" sz="1800" dirty="0" smtClean="0"/>
          </a:p>
          <a:p>
            <a:pPr>
              <a:buFontTx/>
              <a:buNone/>
              <a:defRPr/>
            </a:pPr>
            <a:endParaRPr lang="en-US" sz="1800" dirty="0" smtClean="0"/>
          </a:p>
          <a:p>
            <a:pPr>
              <a:buFontTx/>
              <a:buNone/>
              <a:defRPr/>
            </a:pP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Software downloads, sample data and tools</a:t>
            </a:r>
          </a:p>
          <a:p>
            <a:pPr>
              <a:defRPr/>
            </a:pPr>
            <a:r>
              <a:rPr lang="en-US" sz="1800" dirty="0" smtClean="0"/>
              <a:t>PerformancePoint Server 2007 Evaluation Version (x86) </a:t>
            </a:r>
            <a:r>
              <a:rPr lang="en-US" sz="1800" dirty="0" smtClean="0">
                <a:hlinkClick r:id="rId7"/>
              </a:rPr>
              <a:t>here</a:t>
            </a:r>
            <a:endParaRPr lang="en-US" sz="1800" dirty="0" smtClean="0"/>
          </a:p>
          <a:p>
            <a:pPr>
              <a:defRPr/>
            </a:pPr>
            <a:r>
              <a:rPr lang="en-US" sz="1800" dirty="0" smtClean="0"/>
              <a:t>PerformancePoint Server 2007 Evaluation Version (x64) </a:t>
            </a:r>
            <a:r>
              <a:rPr lang="en-US" sz="1800" dirty="0" smtClean="0">
                <a:hlinkClick r:id="rId8"/>
              </a:rPr>
              <a:t>here</a:t>
            </a:r>
            <a:endParaRPr lang="en-US" sz="1800" dirty="0" smtClean="0"/>
          </a:p>
          <a:p>
            <a:pPr>
              <a:defRPr/>
            </a:pPr>
            <a:r>
              <a:rPr lang="en-US" sz="1800" dirty="0" smtClean="0"/>
              <a:t>PerformancePoint Server 2007 Sample: Monitoring Data </a:t>
            </a:r>
            <a:r>
              <a:rPr lang="en-US" sz="1800" dirty="0" smtClean="0">
                <a:hlinkClick r:id="rId9"/>
              </a:rPr>
              <a:t>here</a:t>
            </a:r>
            <a:endParaRPr lang="en-US" sz="1800" dirty="0" smtClean="0"/>
          </a:p>
          <a:p>
            <a:pPr>
              <a:defRPr/>
            </a:pPr>
            <a:r>
              <a:rPr lang="en-US" sz="1800" dirty="0" smtClean="0"/>
              <a:t>PerformancePoint Server 2007 Sample: Planning Data </a:t>
            </a:r>
            <a:r>
              <a:rPr lang="en-US" sz="1800" dirty="0" smtClean="0">
                <a:hlinkClick r:id="rId10"/>
              </a:rPr>
              <a:t>here</a:t>
            </a:r>
            <a:endParaRPr lang="en-US" sz="1800" dirty="0" smtClean="0"/>
          </a:p>
          <a:p>
            <a:pPr>
              <a:defRPr/>
            </a:pPr>
            <a:r>
              <a:rPr lang="en-US" sz="1800" dirty="0" smtClean="0"/>
              <a:t>Data Import Wizard for Microsoft Dynamics AX Tool </a:t>
            </a:r>
            <a:r>
              <a:rPr lang="en-US" sz="1800" dirty="0" smtClean="0">
                <a:hlinkClick r:id="rId11"/>
              </a:rPr>
              <a:t>here</a:t>
            </a:r>
            <a:endParaRPr lang="en-US" sz="1800" dirty="0" smtClean="0"/>
          </a:p>
          <a:p>
            <a:pPr>
              <a:defRPr/>
            </a:pPr>
            <a:r>
              <a:rPr lang="en-US" sz="1800" dirty="0" smtClean="0"/>
              <a:t>PerformancePoint Server 2007 Tool: Scorecard Migration Tool </a:t>
            </a:r>
            <a:r>
              <a:rPr lang="en-US" sz="1800" dirty="0" smtClean="0">
                <a:hlinkClick r:id="rId12"/>
              </a:rPr>
              <a:t>here</a:t>
            </a:r>
            <a:endParaRPr lang="en-US" sz="1800" dirty="0" smtClean="0"/>
          </a:p>
        </p:txBody>
      </p:sp>
      <p:sp>
        <p:nvSpPr>
          <p:cNvPr id="4" name="Title 3"/>
          <p:cNvSpPr>
            <a:spLocks noGrp="1"/>
          </p:cNvSpPr>
          <p:nvPr>
            <p:ph type="title"/>
          </p:nvPr>
        </p:nvSpPr>
        <p:spPr>
          <a:xfrm>
            <a:off x="0" y="0"/>
            <a:ext cx="9144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Guides and downloads</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38" y="927100"/>
            <a:ext cx="8756650" cy="6161088"/>
          </a:xfrm>
        </p:spPr>
        <p:txBody>
          <a:bodyPr/>
          <a:lstStyle/>
          <a:p>
            <a:pPr marL="514350" indent="-514350">
              <a:buFontTx/>
              <a:buAutoNum type="arabicPeriod"/>
              <a:defRPr/>
            </a:pPr>
            <a:r>
              <a:rPr lang="en-US" sz="2000" dirty="0" smtClean="0">
                <a:hlinkClick r:id="rId3" action="ppaction://hlinkfile"/>
              </a:rPr>
              <a:t>How do I set up a model for shares calculation and consolidation?</a:t>
            </a:r>
            <a:r>
              <a:rPr lang="en-US" sz="2000" dirty="0" smtClean="0"/>
              <a:t> </a:t>
            </a:r>
          </a:p>
          <a:p>
            <a:pPr marL="514350" indent="-514350">
              <a:buFontTx/>
              <a:buAutoNum type="arabicPeriod"/>
              <a:defRPr/>
            </a:pPr>
            <a:r>
              <a:rPr lang="en-US" sz="2000" dirty="0" smtClean="0">
                <a:hlinkClick r:id="rId4" action="ppaction://hlinkfile"/>
              </a:rPr>
              <a:t>How do I create an association to move data between models?</a:t>
            </a:r>
            <a:r>
              <a:rPr lang="en-US" sz="2000" dirty="0" smtClean="0"/>
              <a:t> </a:t>
            </a:r>
          </a:p>
          <a:p>
            <a:pPr marL="514350" indent="-514350">
              <a:buFontTx/>
              <a:buAutoNum type="arabicPeriod"/>
              <a:defRPr/>
            </a:pPr>
            <a:r>
              <a:rPr lang="en-US" sz="2000" dirty="0" smtClean="0">
                <a:hlinkClick r:id="rId5" action="ppaction://hlinkfile"/>
              </a:rPr>
              <a:t>How do I use an assumption model?</a:t>
            </a:r>
            <a:r>
              <a:rPr lang="en-US" sz="2000" dirty="0" smtClean="0"/>
              <a:t> </a:t>
            </a:r>
          </a:p>
          <a:p>
            <a:pPr marL="514350" indent="-514350">
              <a:buFontTx/>
              <a:buAutoNum type="arabicPeriod"/>
              <a:defRPr/>
            </a:pPr>
            <a:r>
              <a:rPr lang="en-US" sz="2000" dirty="0" smtClean="0">
                <a:hlinkClick r:id="rId6" action="ppaction://hlinkfile"/>
              </a:rPr>
              <a:t>How do I write a business rule?</a:t>
            </a:r>
            <a:r>
              <a:rPr lang="en-US" sz="2000" dirty="0" smtClean="0"/>
              <a:t> </a:t>
            </a:r>
          </a:p>
          <a:p>
            <a:pPr marL="514350" indent="-514350">
              <a:buFontTx/>
              <a:buAutoNum type="arabicPeriod"/>
              <a:defRPr/>
            </a:pPr>
            <a:r>
              <a:rPr lang="en-US" sz="2000" dirty="0" smtClean="0">
                <a:hlinkClick r:id="rId7" action="ppaction://hlinkfile"/>
              </a:rPr>
              <a:t>How do I customize a Currency rule template?</a:t>
            </a:r>
            <a:r>
              <a:rPr lang="en-US" sz="2000" dirty="0" smtClean="0"/>
              <a:t> </a:t>
            </a:r>
          </a:p>
          <a:p>
            <a:pPr marL="514350" indent="-514350">
              <a:buFontTx/>
              <a:buAutoNum type="arabicPeriod"/>
              <a:defRPr/>
            </a:pPr>
            <a:r>
              <a:rPr lang="en-US" sz="2000" dirty="0" smtClean="0">
                <a:hlinkClick r:id="rId8" action="ppaction://hlinkfile"/>
              </a:rPr>
              <a:t>How do I customize an Intercompany Reconciliation template?</a:t>
            </a:r>
            <a:r>
              <a:rPr lang="en-US" sz="2000" dirty="0" smtClean="0"/>
              <a:t> </a:t>
            </a:r>
          </a:p>
          <a:p>
            <a:pPr marL="514350" indent="-514350">
              <a:buFontTx/>
              <a:buAutoNum type="arabicPeriod"/>
              <a:defRPr/>
            </a:pPr>
            <a:r>
              <a:rPr lang="en-US" sz="2000" dirty="0" smtClean="0">
                <a:hlinkClick r:id="rId9" action="ppaction://hlinkfile"/>
              </a:rPr>
              <a:t>How do I export data with an outbound rule?</a:t>
            </a:r>
            <a:r>
              <a:rPr lang="en-US" sz="2000" dirty="0" smtClean="0"/>
              <a:t> </a:t>
            </a:r>
          </a:p>
          <a:p>
            <a:pPr marL="514350" indent="-514350">
              <a:buFontTx/>
              <a:buAutoNum type="arabicPeriod"/>
              <a:defRPr/>
            </a:pPr>
            <a:r>
              <a:rPr lang="en-US" sz="2000" dirty="0" smtClean="0">
                <a:hlinkClick r:id="rId10" action="ppaction://hlinkfile"/>
              </a:rPr>
              <a:t>How to: Applications and Models</a:t>
            </a:r>
            <a:r>
              <a:rPr lang="en-US" sz="2000" dirty="0" smtClean="0"/>
              <a:t> </a:t>
            </a:r>
          </a:p>
          <a:p>
            <a:pPr marL="514350" indent="-514350">
              <a:buFontTx/>
              <a:buAutoNum type="arabicPeriod"/>
              <a:defRPr/>
            </a:pPr>
            <a:r>
              <a:rPr lang="en-US" sz="2000" dirty="0" smtClean="0">
                <a:hlinkClick r:id="rId11" action="ppaction://hlinkfile"/>
              </a:rPr>
              <a:t>How to: Dimensions and Members</a:t>
            </a:r>
            <a:r>
              <a:rPr lang="en-US" sz="2000" dirty="0" smtClean="0"/>
              <a:t> </a:t>
            </a:r>
          </a:p>
          <a:p>
            <a:pPr marL="514350" indent="-514350">
              <a:buFontTx/>
              <a:buAutoNum type="arabicPeriod"/>
              <a:defRPr/>
            </a:pPr>
            <a:r>
              <a:rPr lang="en-US" sz="2000" dirty="0" smtClean="0">
                <a:hlinkClick r:id="rId12" action="ppaction://hlinkfile"/>
              </a:rPr>
              <a:t>How to: Business Rules</a:t>
            </a:r>
            <a:r>
              <a:rPr lang="en-US" sz="2000" dirty="0" smtClean="0"/>
              <a:t> </a:t>
            </a:r>
          </a:p>
          <a:p>
            <a:pPr marL="514350" indent="-514350">
              <a:buFontTx/>
              <a:buAutoNum type="arabicPeriod"/>
              <a:defRPr/>
            </a:pPr>
            <a:r>
              <a:rPr lang="en-US" sz="2000" dirty="0" smtClean="0">
                <a:hlinkClick r:id="rId13" action="ppaction://hlinkfile"/>
              </a:rPr>
              <a:t>How to: Associations Between Models</a:t>
            </a:r>
            <a:r>
              <a:rPr lang="en-US" sz="2000" dirty="0" smtClean="0"/>
              <a:t> </a:t>
            </a:r>
          </a:p>
          <a:p>
            <a:pPr marL="514350" indent="-514350">
              <a:buFontTx/>
              <a:buAutoNum type="arabicPeriod"/>
              <a:defRPr/>
            </a:pPr>
            <a:r>
              <a:rPr lang="en-US" sz="2000" dirty="0" smtClean="0">
                <a:hlinkClick r:id="rId14" action="ppaction://hlinkfile"/>
              </a:rPr>
              <a:t>Use multiple data sources in a single Time Intelligence filter</a:t>
            </a:r>
            <a:r>
              <a:rPr lang="en-US" sz="2000" dirty="0" smtClean="0"/>
              <a:t> </a:t>
            </a:r>
          </a:p>
          <a:p>
            <a:pPr marL="514350" indent="-514350">
              <a:buFontTx/>
              <a:buAutoNum type="arabicPeriod"/>
              <a:defRPr/>
            </a:pPr>
            <a:r>
              <a:rPr lang="en-US" sz="2000" dirty="0" smtClean="0">
                <a:hlinkClick r:id="rId15" action="ppaction://hlinkfile"/>
              </a:rPr>
              <a:t>Link KPIs to reports</a:t>
            </a:r>
            <a:r>
              <a:rPr lang="en-US" sz="2000" dirty="0" smtClean="0"/>
              <a:t> </a:t>
            </a:r>
          </a:p>
          <a:p>
            <a:pPr marL="514350" indent="-514350">
              <a:buFontTx/>
              <a:buAutoNum type="arabicPeriod"/>
              <a:defRPr/>
            </a:pPr>
            <a:r>
              <a:rPr lang="en-US" sz="2000" dirty="0" smtClean="0">
                <a:hlinkClick r:id="rId16" action="ppaction://hlinkfile"/>
              </a:rPr>
              <a:t>Move my content from one environment to another</a:t>
            </a:r>
            <a:endParaRPr lang="en-US" sz="2000" dirty="0" smtClean="0"/>
          </a:p>
          <a:p>
            <a:pPr marL="514350" indent="-514350">
              <a:buFontTx/>
              <a:buAutoNum type="arabicPeriod"/>
              <a:defRPr/>
            </a:pPr>
            <a:endParaRPr lang="en-US" sz="2000" dirty="0" smtClean="0"/>
          </a:p>
          <a:p>
            <a:pPr marL="514350" indent="-514350">
              <a:defRPr/>
            </a:pPr>
            <a:endParaRPr lang="en-US" dirty="0" smtClean="0"/>
          </a:p>
        </p:txBody>
      </p:sp>
      <p:sp>
        <p:nvSpPr>
          <p:cNvPr id="4" name="Title 3"/>
          <p:cNvSpPr>
            <a:spLocks noGrp="1"/>
          </p:cNvSpPr>
          <p:nvPr>
            <p:ph type="title"/>
          </p:nvPr>
        </p:nvSpPr>
        <p:spPr>
          <a:xfrm>
            <a:off x="0" y="0"/>
            <a:ext cx="9144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How do I</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Sessions</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graphicFrame>
        <p:nvGraphicFramePr>
          <p:cNvPr id="6" name="Content Placeholder 5"/>
          <p:cNvGraphicFramePr>
            <a:graphicFrameLocks noGrp="1"/>
          </p:cNvGraphicFramePr>
          <p:nvPr>
            <p:ph idx="1"/>
          </p:nvPr>
        </p:nvGraphicFramePr>
        <p:xfrm>
          <a:off x="139700" y="965200"/>
          <a:ext cx="8729662" cy="5029202"/>
        </p:xfrm>
        <a:graphic>
          <a:graphicData uri="http://schemas.openxmlformats.org/drawingml/2006/table">
            <a:tbl>
              <a:tblPr firstRow="1" bandRow="1">
                <a:tableStyleId>{5940675A-B579-460E-94D1-54222C63F5DA}</a:tableStyleId>
              </a:tblPr>
              <a:tblGrid>
                <a:gridCol w="923580"/>
                <a:gridCol w="1578320"/>
                <a:gridCol w="4622800"/>
                <a:gridCol w="1604962"/>
              </a:tblGrid>
              <a:tr h="516751">
                <a:tc>
                  <a:txBody>
                    <a:bodyPr/>
                    <a:lstStyle/>
                    <a:p>
                      <a:pPr marL="0" marR="0" algn="ctr">
                        <a:spcBef>
                          <a:spcPts val="0"/>
                        </a:spcBef>
                        <a:spcAft>
                          <a:spcPts val="0"/>
                        </a:spcAft>
                      </a:pPr>
                      <a:r>
                        <a:rPr lang="en-US" sz="1600" dirty="0" smtClean="0">
                          <a:latin typeface="Aharoni" pitchFamily="2" charset="-79"/>
                          <a:ea typeface="Calibri"/>
                          <a:cs typeface="Aharoni" pitchFamily="2" charset="-79"/>
                        </a:rPr>
                        <a:t>Day</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ea typeface="Calibri"/>
                          <a:cs typeface="Aharoni" pitchFamily="2" charset="-79"/>
                        </a:rPr>
                        <a:t>Time</a:t>
                      </a:r>
                    </a:p>
                    <a:p>
                      <a:pPr marL="0" marR="0" algn="ctr">
                        <a:spcBef>
                          <a:spcPts val="0"/>
                        </a:spcBef>
                        <a:spcAft>
                          <a:spcPts val="0"/>
                        </a:spcAft>
                      </a:pPr>
                      <a:r>
                        <a:rPr lang="en-US" sz="1600" dirty="0" smtClean="0">
                          <a:latin typeface="Aharoni" pitchFamily="2" charset="-79"/>
                          <a:ea typeface="Calibri"/>
                          <a:cs typeface="Aharoni" pitchFamily="2" charset="-79"/>
                        </a:rPr>
                        <a:t>(PST)</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ea typeface="Calibri"/>
                          <a:cs typeface="Aharoni" pitchFamily="2" charset="-79"/>
                        </a:rPr>
                        <a:t>Session</a:t>
                      </a:r>
                      <a:r>
                        <a:rPr lang="en-US" sz="1600" baseline="0" dirty="0" smtClean="0">
                          <a:latin typeface="Aharoni" pitchFamily="2" charset="-79"/>
                          <a:ea typeface="Calibri"/>
                          <a:cs typeface="Aharoni" pitchFamily="2" charset="-79"/>
                        </a:rPr>
                        <a:t> Name</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cs typeface="Aharoni" pitchFamily="2" charset="-79"/>
                        </a:rPr>
                        <a:t>Register</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r>
              <a:tr h="730240">
                <a:tc>
                  <a:txBody>
                    <a:bodyPr/>
                    <a:lstStyle/>
                    <a:p>
                      <a:pPr marL="0" marR="0" algn="ctr">
                        <a:spcBef>
                          <a:spcPts val="0"/>
                        </a:spcBef>
                        <a:spcAft>
                          <a:spcPts val="0"/>
                        </a:spcAft>
                      </a:pPr>
                      <a:r>
                        <a:rPr lang="en-US" sz="1200" dirty="0">
                          <a:latin typeface="+mj-lt"/>
                          <a:cs typeface="Aharoni" pitchFamily="2" charset="-79"/>
                        </a:rPr>
                        <a:t>9/28/07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a:latin typeface="+mj-lt"/>
                          <a:cs typeface="Aharoni" pitchFamily="2" charset="-79"/>
                        </a:rPr>
                        <a:t>1:00 - 2:30p.m.</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smtClean="0">
                          <a:latin typeface="Aharoni" pitchFamily="2" charset="-79"/>
                          <a:cs typeface="Aharoni" pitchFamily="2" charset="-79"/>
                        </a:rPr>
                        <a:t>Introduction</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3"/>
                        </a:rPr>
                        <a:t>Attend</a:t>
                      </a:r>
                      <a:endParaRPr lang="en-US" sz="1200" dirty="0">
                        <a:latin typeface="Aharoni" pitchFamily="2" charset="-79"/>
                        <a:ea typeface="Calibri"/>
                        <a:cs typeface="Aharoni" pitchFamily="2" charset="-79"/>
                      </a:endParaRPr>
                    </a:p>
                  </a:txBody>
                  <a:tcPr marL="68580" marR="68580" marT="0" marB="0" anchor="ctr"/>
                </a:tc>
              </a:tr>
              <a:tr h="730240">
                <a:tc>
                  <a:txBody>
                    <a:bodyPr/>
                    <a:lstStyle/>
                    <a:p>
                      <a:pPr marL="0" marR="0" algn="ctr">
                        <a:spcBef>
                          <a:spcPts val="0"/>
                        </a:spcBef>
                        <a:spcAft>
                          <a:spcPts val="0"/>
                        </a:spcAft>
                      </a:pPr>
                      <a:r>
                        <a:rPr lang="en-US" sz="1200" dirty="0">
                          <a:latin typeface="+mj-lt"/>
                          <a:cs typeface="Aharoni" pitchFamily="2" charset="-79"/>
                        </a:rPr>
                        <a:t>10/11/07</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a:latin typeface="+mj-lt"/>
                          <a:cs typeface="Aharoni" pitchFamily="2" charset="-79"/>
                        </a:rPr>
                        <a:t>2:00 - 3:30p.m.</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400" b="1" u="none" dirty="0" smtClean="0">
                          <a:latin typeface="Aharoni" pitchFamily="2" charset="-79"/>
                          <a:cs typeface="Aharoni" pitchFamily="2" charset="-79"/>
                        </a:rPr>
                        <a:t>Technical </a:t>
                      </a:r>
                      <a:r>
                        <a:rPr lang="en-US" sz="1400" b="1" u="none" dirty="0">
                          <a:latin typeface="Aharoni" pitchFamily="2" charset="-79"/>
                          <a:cs typeface="Aharoni" pitchFamily="2" charset="-79"/>
                        </a:rPr>
                        <a:t>Overview</a:t>
                      </a:r>
                      <a:endParaRPr lang="en-US" sz="1400" b="1" u="none" dirty="0">
                        <a:latin typeface="Aharoni" pitchFamily="2" charset="-79"/>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4"/>
                        </a:rPr>
                        <a:t>Attend</a:t>
                      </a:r>
                      <a:endParaRPr lang="en-US" sz="1200" dirty="0">
                        <a:latin typeface="Aharoni" pitchFamily="2" charset="-79"/>
                        <a:ea typeface="Calibri"/>
                        <a:cs typeface="Aharoni" pitchFamily="2" charset="-79"/>
                      </a:endParaRPr>
                    </a:p>
                  </a:txBody>
                  <a:tcPr marL="68580" marR="68580" marT="0" marB="0" anchor="ctr">
                    <a:noFill/>
                  </a:tcPr>
                </a:tc>
              </a:tr>
              <a:tr h="730240">
                <a:tc>
                  <a:txBody>
                    <a:bodyPr/>
                    <a:lstStyle/>
                    <a:p>
                      <a:pPr marL="0" marR="0" algn="ctr">
                        <a:spcBef>
                          <a:spcPts val="0"/>
                        </a:spcBef>
                        <a:spcAft>
                          <a:spcPts val="0"/>
                        </a:spcAft>
                      </a:pPr>
                      <a:r>
                        <a:rPr lang="en-US" sz="1200" dirty="0">
                          <a:latin typeface="+mj-lt"/>
                          <a:cs typeface="Aharoni" pitchFamily="2" charset="-79"/>
                        </a:rPr>
                        <a:t>10/26/07</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a:latin typeface="+mj-lt"/>
                          <a:cs typeface="Aharoni" pitchFamily="2" charset="-79"/>
                        </a:rPr>
                        <a:t>8:00 - 9:30p.m.</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400" b="1" u="none" dirty="0" smtClean="0">
                          <a:latin typeface="Aharoni" pitchFamily="2" charset="-79"/>
                          <a:cs typeface="Aharoni" pitchFamily="2" charset="-79"/>
                        </a:rPr>
                        <a:t>Budgeting</a:t>
                      </a:r>
                      <a:endParaRPr lang="en-US" sz="1400" b="1" u="none" dirty="0">
                        <a:solidFill>
                          <a:schemeClr val="tx1"/>
                        </a:solidFill>
                        <a:latin typeface="Aharoni" pitchFamily="2" charset="-79"/>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5"/>
                        </a:rPr>
                        <a:t>Attend</a:t>
                      </a:r>
                      <a:endParaRPr lang="en-US" sz="1200" dirty="0">
                        <a:latin typeface="Aharoni" pitchFamily="2" charset="-79"/>
                        <a:ea typeface="Calibri"/>
                        <a:cs typeface="Aharoni" pitchFamily="2" charset="-79"/>
                      </a:endParaRPr>
                    </a:p>
                  </a:txBody>
                  <a:tcPr marL="68580" marR="68580" marT="0" marB="0" anchor="ctr">
                    <a:noFill/>
                  </a:tcPr>
                </a:tc>
              </a:tr>
              <a:tr h="730240">
                <a:tc>
                  <a:txBody>
                    <a:bodyPr/>
                    <a:lstStyle/>
                    <a:p>
                      <a:pPr marL="0" marR="0" algn="ctr">
                        <a:spcBef>
                          <a:spcPts val="0"/>
                        </a:spcBef>
                        <a:spcAft>
                          <a:spcPts val="0"/>
                        </a:spcAft>
                      </a:pPr>
                      <a:r>
                        <a:rPr lang="en-US" sz="1200" dirty="0">
                          <a:latin typeface="+mj-lt"/>
                          <a:cs typeface="Aharoni" pitchFamily="2" charset="-79"/>
                        </a:rPr>
                        <a:t>11/2/07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a:latin typeface="+mj-lt"/>
                          <a:cs typeface="Aharoni" pitchFamily="2" charset="-79"/>
                        </a:rPr>
                        <a:t>11:30 - 1:00p.m.</a:t>
                      </a:r>
                      <a:endParaRPr lang="en-US" sz="120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Revenue </a:t>
                      </a:r>
                      <a:r>
                        <a:rPr lang="en-US" sz="1400" b="1" u="none" dirty="0" smtClean="0">
                          <a:latin typeface="Aharoni" pitchFamily="2" charset="-79"/>
                          <a:cs typeface="Aharoni" pitchFamily="2" charset="-79"/>
                        </a:rPr>
                        <a:t>Forecasting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6"/>
                        </a:rPr>
                        <a:t>Attend</a:t>
                      </a:r>
                      <a:endParaRPr lang="en-US" sz="1200" dirty="0">
                        <a:latin typeface="Aharoni" pitchFamily="2" charset="-79"/>
                        <a:ea typeface="Calibri"/>
                        <a:cs typeface="Aharoni" pitchFamily="2" charset="-79"/>
                      </a:endParaRPr>
                    </a:p>
                  </a:txBody>
                  <a:tcPr marL="68580" marR="68580" marT="0" marB="0" anchor="ctr"/>
                </a:tc>
              </a:tr>
              <a:tr h="730240">
                <a:tc>
                  <a:txBody>
                    <a:bodyPr/>
                    <a:lstStyle/>
                    <a:p>
                      <a:pPr marL="0" marR="0" algn="ctr">
                        <a:spcBef>
                          <a:spcPts val="0"/>
                        </a:spcBef>
                        <a:spcAft>
                          <a:spcPts val="0"/>
                        </a:spcAft>
                      </a:pPr>
                      <a:r>
                        <a:rPr lang="en-US" sz="1200" dirty="0">
                          <a:latin typeface="+mj-lt"/>
                          <a:cs typeface="Aharoni" pitchFamily="2" charset="-79"/>
                        </a:rPr>
                        <a:t>11/16/07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a:latin typeface="+mj-lt"/>
                          <a:cs typeface="Aharoni" pitchFamily="2" charset="-79"/>
                        </a:rPr>
                        <a:t>1:00 - 2:30p.m.</a:t>
                      </a:r>
                      <a:endParaRPr lang="en-US" sz="120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Monthly </a:t>
                      </a:r>
                      <a:r>
                        <a:rPr lang="en-US" sz="1400" b="1" u="none" dirty="0" smtClean="0">
                          <a:latin typeface="Aharoni" pitchFamily="2" charset="-79"/>
                          <a:cs typeface="Aharoni" pitchFamily="2" charset="-79"/>
                        </a:rPr>
                        <a:t>Reporting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7"/>
                        </a:rPr>
                        <a:t>Attend</a:t>
                      </a:r>
                      <a:endParaRPr lang="en-US" sz="1200" dirty="0">
                        <a:latin typeface="Aharoni" pitchFamily="2" charset="-79"/>
                        <a:ea typeface="Calibri"/>
                        <a:cs typeface="Aharoni" pitchFamily="2" charset="-79"/>
                      </a:endParaRPr>
                    </a:p>
                  </a:txBody>
                  <a:tcPr marL="68580" marR="68580" marT="0" marB="0" anchor="ctr"/>
                </a:tc>
              </a:tr>
              <a:tr h="861251">
                <a:tc>
                  <a:txBody>
                    <a:bodyPr/>
                    <a:lstStyle/>
                    <a:p>
                      <a:pPr marL="0" marR="0" algn="ctr">
                        <a:spcBef>
                          <a:spcPts val="0"/>
                        </a:spcBef>
                        <a:spcAft>
                          <a:spcPts val="0"/>
                        </a:spcAft>
                      </a:pPr>
                      <a:r>
                        <a:rPr lang="en-US" sz="1200" dirty="0">
                          <a:latin typeface="+mj-lt"/>
                          <a:cs typeface="Aharoni" pitchFamily="2" charset="-79"/>
                        </a:rPr>
                        <a:t>11/30/07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a:latin typeface="+mj-lt"/>
                          <a:cs typeface="Aharoni" pitchFamily="2" charset="-79"/>
                        </a:rPr>
                        <a:t>1:00 - 2:30p.m.</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Strategic Planning and </a:t>
                      </a:r>
                      <a:r>
                        <a:rPr lang="en-US" sz="1400" b="1" u="none" dirty="0" smtClean="0">
                          <a:latin typeface="Aharoni" pitchFamily="2" charset="-79"/>
                          <a:cs typeface="Aharoni" pitchFamily="2" charset="-79"/>
                        </a:rPr>
                        <a:t>Scorecarding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8"/>
                        </a:rPr>
                        <a:t>Register</a:t>
                      </a:r>
                      <a:endParaRPr lang="en-US" sz="1200" dirty="0">
                        <a:latin typeface="Aharoni" pitchFamily="2" charset="-79"/>
                        <a:ea typeface="Calibri"/>
                        <a:cs typeface="Aharoni" pitchFamily="2" charset="-79"/>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Calls to Action</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sp>
        <p:nvSpPr>
          <p:cNvPr id="20" name="Content Placeholder 2"/>
          <p:cNvSpPr txBox="1">
            <a:spLocks/>
          </p:cNvSpPr>
          <p:nvPr/>
        </p:nvSpPr>
        <p:spPr>
          <a:xfrm>
            <a:off x="152400" y="1346200"/>
            <a:ext cx="8667750" cy="2051050"/>
          </a:xfrm>
          <a:prstGeom prst="rect">
            <a:avLst/>
          </a:prstGeom>
        </p:spPr>
        <p:txBody>
          <a:bodyPr lIns="0" tIns="0" rIns="0" bIns="0"/>
          <a:lstStyle/>
          <a:p>
            <a:pPr marL="514350" indent="-514350" algn="ctr">
              <a:buFontTx/>
              <a:buNone/>
              <a:defRPr/>
            </a:pPr>
            <a:r>
              <a:rPr lang="en-US" sz="3200" spc="-150" dirty="0">
                <a:ln w="3175">
                  <a:noFill/>
                </a:ln>
                <a:effectLst>
                  <a:outerShdw blurRad="50800" dist="38100" dir="2700000" algn="tl" rotWithShape="0">
                    <a:prstClr val="black">
                      <a:alpha val="40000"/>
                    </a:prstClr>
                  </a:outerShdw>
                </a:effectLst>
                <a:latin typeface="Segoe" pitchFamily="34" charset="0"/>
                <a:cs typeface="Arial" charset="0"/>
              </a:rPr>
              <a:t>1) Visit the PerformancePoint Server 2007 site!</a:t>
            </a:r>
          </a:p>
          <a:p>
            <a:pPr marL="457200" indent="-457200" algn="ctr">
              <a:buFontTx/>
              <a:buNone/>
              <a:defRPr/>
            </a:pPr>
            <a:r>
              <a:rPr lang="en-US" sz="2000" dirty="0">
                <a:hlinkClick r:id="rId3"/>
              </a:rPr>
              <a:t>http://www.microsoft.com/performancepoint</a:t>
            </a:r>
          </a:p>
          <a:p>
            <a:pPr marL="457200" indent="-457200" algn="ctr">
              <a:buFontTx/>
              <a:buNone/>
              <a:defRPr/>
            </a:pPr>
            <a:endParaRPr lang="en-US" sz="2400" dirty="0">
              <a:hlinkClick r:id="rId3"/>
            </a:endParaRPr>
          </a:p>
          <a:p>
            <a:pPr marL="514350" indent="-514350" algn="ctr">
              <a:buFontTx/>
              <a:buNone/>
              <a:defRPr/>
            </a:pPr>
            <a:r>
              <a:rPr lang="en-US" sz="3200" spc="-150" dirty="0">
                <a:ln w="3175">
                  <a:noFill/>
                </a:ln>
                <a:effectLst>
                  <a:outerShdw blurRad="50800" dist="38100" dir="2700000" algn="tl" rotWithShape="0">
                    <a:prstClr val="black">
                      <a:alpha val="40000"/>
                    </a:prstClr>
                  </a:outerShdw>
                </a:effectLst>
                <a:latin typeface="Segoe" pitchFamily="34" charset="0"/>
                <a:cs typeface="Arial" charset="0"/>
              </a:rPr>
              <a:t>2) Visit the TechCenter site!</a:t>
            </a:r>
          </a:p>
          <a:p>
            <a:pPr marL="457200" indent="-457200" algn="ctr">
              <a:buFontTx/>
              <a:buNone/>
              <a:defRPr/>
            </a:pPr>
            <a:r>
              <a:rPr lang="en-US" sz="2000" dirty="0">
                <a:hlinkClick r:id="rId3"/>
              </a:rPr>
              <a:t>http://technet.microsoft.com/office/performancepoint/default.aspx</a:t>
            </a:r>
          </a:p>
          <a:p>
            <a:pPr marL="457200" indent="-457200" algn="ctr">
              <a:buFontTx/>
              <a:buNone/>
              <a:defRPr/>
            </a:pPr>
            <a:endParaRPr lang="en-US" sz="2400" dirty="0">
              <a:hlinkClick r:id="rId3"/>
            </a:endParaRPr>
          </a:p>
          <a:p>
            <a:pPr marL="514350" indent="-514350" algn="ctr">
              <a:buFontTx/>
              <a:buNone/>
              <a:defRPr/>
            </a:pPr>
            <a:r>
              <a:rPr lang="en-US" sz="3200" spc="-150" dirty="0">
                <a:ln w="3175">
                  <a:noFill/>
                </a:ln>
                <a:effectLst>
                  <a:outerShdw blurRad="50800" dist="38100" dir="2700000" algn="tl" rotWithShape="0">
                    <a:prstClr val="black">
                      <a:alpha val="40000"/>
                    </a:prstClr>
                  </a:outerShdw>
                </a:effectLst>
                <a:latin typeface="Segoe" pitchFamily="34" charset="0"/>
                <a:cs typeface="Arial" charset="0"/>
              </a:rPr>
              <a:t>3) Attend the upcoming TechNet webcasts!</a:t>
            </a:r>
          </a:p>
          <a:p>
            <a:pPr marL="457200" indent="-457200" algn="ctr">
              <a:buFontTx/>
              <a:buNone/>
              <a:defRPr/>
            </a:pPr>
            <a:r>
              <a:rPr lang="en-US" sz="2000" dirty="0">
                <a:hlinkClick r:id="rId3"/>
              </a:rPr>
              <a:t>www.microsoft.com/technet</a:t>
            </a:r>
          </a:p>
          <a:p>
            <a:pPr marL="457200" indent="-457200" algn="r">
              <a:buFontTx/>
              <a:buNone/>
              <a:defRPr/>
            </a:pPr>
            <a:endParaRPr lang="en-US" sz="2000" dirty="0">
              <a:hlinkClick r:id="rId3"/>
            </a:endParaRPr>
          </a:p>
          <a:p>
            <a:pPr marL="457200" indent="-457200" algn="r">
              <a:buFontTx/>
              <a:buNone/>
              <a:defRPr/>
            </a:pPr>
            <a:endParaRPr lang="en-US" sz="2000" dirty="0">
              <a:hlinkClick r:id="rId3"/>
            </a:endParaRPr>
          </a:p>
          <a:p>
            <a:pPr marL="457200" indent="-457200">
              <a:buFont typeface="+mj-lt"/>
              <a:buAutoNum type="arabicPeriod"/>
              <a:defRPr/>
            </a:pPr>
            <a:endParaRPr lang="en-US" sz="2400" dirty="0"/>
          </a:p>
          <a:p>
            <a:pPr marL="457200" indent="-457200">
              <a:buFont typeface="+mj-lt"/>
              <a:buAutoNum type="arabicPeriod"/>
              <a:defRPr/>
            </a:pP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27000" y="12700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p>
        </p:txBody>
      </p:sp>
      <p:pic>
        <p:nvPicPr>
          <p:cNvPr id="26627" name="Picture 9" descr="8-00229-PlanCircle.png"/>
          <p:cNvPicPr>
            <a:picLocks noChangeAspect="1"/>
          </p:cNvPicPr>
          <p:nvPr/>
        </p:nvPicPr>
        <p:blipFill>
          <a:blip r:embed="rId3"/>
          <a:srcRect/>
          <a:stretch>
            <a:fillRect/>
          </a:stretch>
        </p:blipFill>
        <p:spPr bwMode="auto">
          <a:xfrm>
            <a:off x="1990725" y="1208088"/>
            <a:ext cx="5162550" cy="5145087"/>
          </a:xfrm>
          <a:prstGeom prst="rect">
            <a:avLst/>
          </a:prstGeom>
          <a:noFill/>
          <a:ln w="9525">
            <a:noFill/>
            <a:miter lim="800000"/>
            <a:headEnd/>
            <a:tailEnd/>
          </a:ln>
        </p:spPr>
      </p:pic>
      <p:pic>
        <p:nvPicPr>
          <p:cNvPr id="26628" name="Picture 9" descr="8-00229-PlanCircle.png"/>
          <p:cNvPicPr>
            <a:picLocks noChangeAspect="1"/>
          </p:cNvPicPr>
          <p:nvPr/>
        </p:nvPicPr>
        <p:blipFill>
          <a:blip r:embed="rId4"/>
          <a:srcRect l="58856"/>
          <a:stretch>
            <a:fillRect/>
          </a:stretch>
        </p:blipFill>
        <p:spPr bwMode="auto">
          <a:xfrm>
            <a:off x="5029200" y="1208088"/>
            <a:ext cx="2124075" cy="51450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294438" y="1720850"/>
            <a:ext cx="1855787" cy="1485900"/>
          </a:xfrm>
          <a:prstGeom prst="rect">
            <a:avLst/>
          </a:prstGeom>
          <a:noFill/>
          <a:ln w="9525">
            <a:noFill/>
            <a:miter lim="800000"/>
            <a:headEnd/>
            <a:tailEnd/>
          </a:ln>
        </p:spPr>
      </p:pic>
      <p:sp>
        <p:nvSpPr>
          <p:cNvPr id="42" name="Striped Right Arrow 41"/>
          <p:cNvSpPr/>
          <p:nvPr/>
        </p:nvSpPr>
        <p:spPr bwMode="auto">
          <a:xfrm>
            <a:off x="1903413" y="1865313"/>
            <a:ext cx="4619625" cy="671512"/>
          </a:xfrm>
          <a:prstGeom prst="striped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a:latin typeface="Arial" charset="0"/>
            </a:endParaRPr>
          </a:p>
        </p:txBody>
      </p:sp>
      <p:sp>
        <p:nvSpPr>
          <p:cNvPr id="2" name="Title 1"/>
          <p:cNvSpPr>
            <a:spLocks noGrp="1"/>
          </p:cNvSpPr>
          <p:nvPr>
            <p:ph type="title"/>
          </p:nvPr>
        </p:nvSpPr>
        <p:spPr>
          <a:xfrm>
            <a:off x="0" y="0"/>
            <a:ext cx="9017000" cy="1217256"/>
          </a:xfrm>
        </p:spPr>
        <p:txBody>
          <a:bodyPr/>
          <a:lstStyle/>
          <a:p>
            <a:pPr>
              <a:defRPr/>
            </a:pPr>
            <a:r>
              <a:rPr sz="5000" spc="-125">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rPr>
              <a:t>Architecture</a:t>
            </a:r>
            <a:r>
              <a:rPr lang="en-US" sz="5000" b="0" spc="-125" dirty="0" smtClean="0">
                <a:ln w="3175">
                  <a:noFill/>
                </a:ln>
                <a:solidFill>
                  <a:schemeClr val="tx1"/>
                </a:solidFill>
                <a:effectLst>
                  <a:outerShdw blurRad="88900" dist="12700" dir="2700000" algn="tl" rotWithShape="0">
                    <a:prstClr val="black"/>
                  </a:outerShdw>
                </a:effectLst>
                <a:ea typeface="+mn-ea"/>
                <a:cs typeface="Arial" charset="0"/>
              </a:rPr>
              <a:t/>
            </a:r>
            <a:br>
              <a:rPr lang="en-US" sz="5000" b="0" spc="-125" dirty="0" smtClean="0">
                <a:ln w="3175">
                  <a:noFill/>
                </a:ln>
                <a:solidFill>
                  <a:schemeClr val="tx1"/>
                </a:solidFill>
                <a:effectLst>
                  <a:outerShdw blurRad="88900" dist="12700" dir="2700000" algn="tl" rotWithShape="0">
                    <a:prstClr val="black"/>
                  </a:outerShdw>
                </a:effectLst>
                <a:ea typeface="+mn-ea"/>
                <a:cs typeface="Arial" charset="0"/>
              </a:rPr>
            </a:br>
            <a:r>
              <a:rPr lang="en-US" sz="3600" b="0" spc="-125" dirty="0" smtClean="0">
                <a:ln w="3175">
                  <a:noFill/>
                </a:ln>
                <a:solidFill>
                  <a:schemeClr val="tx1"/>
                </a:solidFill>
                <a:effectLst>
                  <a:outerShdw blurRad="88900" dist="12700" dir="2700000" algn="tl" rotWithShape="0">
                    <a:prstClr val="black"/>
                  </a:outerShdw>
                </a:effectLst>
                <a:ea typeface="+mn-ea"/>
                <a:cs typeface="Arial" charset="0"/>
              </a:rPr>
              <a:t>Monitoring and Analysis</a:t>
            </a:r>
            <a:endParaRPr lang="en-US" sz="5000" b="0" spc="-125" dirty="0" smtClean="0">
              <a:ln w="3175">
                <a:noFill/>
              </a:ln>
              <a:solidFill>
                <a:schemeClr val="tx1"/>
              </a:solidFill>
              <a:effectLst>
                <a:outerShdw blurRad="88900" dist="12700" dir="2700000" algn="tl" rotWithShape="0">
                  <a:prstClr val="black"/>
                </a:outerShdw>
              </a:effectLst>
              <a:ea typeface="+mn-ea"/>
              <a:cs typeface="Arial" charset="0"/>
            </a:endParaRPr>
          </a:p>
        </p:txBody>
      </p:sp>
      <p:sp>
        <p:nvSpPr>
          <p:cNvPr id="22" name="Text Box 74"/>
          <p:cNvSpPr txBox="1">
            <a:spLocks noChangeArrowheads="1"/>
          </p:cNvSpPr>
          <p:nvPr/>
        </p:nvSpPr>
        <p:spPr bwMode="auto">
          <a:xfrm>
            <a:off x="0" y="4427538"/>
            <a:ext cx="2460625" cy="1600200"/>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Access data sources.</a:t>
            </a:r>
          </a:p>
          <a:p>
            <a:pPr marL="342900" indent="-342900">
              <a:spcBef>
                <a:spcPct val="50000"/>
              </a:spcBef>
              <a:buFont typeface="+mj-lt"/>
              <a:buAutoNum type="arabicPeriod"/>
              <a:defRPr/>
            </a:pPr>
            <a:r>
              <a:rPr lang="en-US" sz="1400" dirty="0">
                <a:latin typeface="Arial" charset="0"/>
              </a:rPr>
              <a:t>Build and manage kpis, scorecards, analytics and dashboards.</a:t>
            </a:r>
          </a:p>
          <a:p>
            <a:pPr marL="342900" indent="-342900">
              <a:spcBef>
                <a:spcPct val="50000"/>
              </a:spcBef>
              <a:buFont typeface="+mj-lt"/>
              <a:buAutoNum type="arabicPeriod"/>
              <a:defRPr/>
            </a:pPr>
            <a:r>
              <a:rPr lang="en-US" sz="1400" dirty="0">
                <a:latin typeface="Arial" charset="0"/>
              </a:rPr>
              <a:t>Manage user access and roles.	</a:t>
            </a:r>
          </a:p>
        </p:txBody>
      </p:sp>
      <p:grpSp>
        <p:nvGrpSpPr>
          <p:cNvPr id="3" name="Group 33"/>
          <p:cNvGrpSpPr>
            <a:grpSpLocks/>
          </p:cNvGrpSpPr>
          <p:nvPr/>
        </p:nvGrpSpPr>
        <p:grpSpPr bwMode="auto">
          <a:xfrm>
            <a:off x="2887663" y="1316038"/>
            <a:ext cx="3589337" cy="2830731"/>
            <a:chOff x="2888456" y="1181100"/>
            <a:chExt cx="2667000" cy="1972754"/>
          </a:xfrm>
        </p:grpSpPr>
        <p:sp>
          <p:nvSpPr>
            <p:cNvPr id="19" name="Text Box 74"/>
            <p:cNvSpPr txBox="1">
              <a:spLocks noChangeArrowheads="1"/>
            </p:cNvSpPr>
            <p:nvPr/>
          </p:nvSpPr>
          <p:spPr bwMode="auto">
            <a:xfrm>
              <a:off x="2888456" y="2703422"/>
              <a:ext cx="2667000" cy="450432"/>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Monitoring Server and Database</a:t>
              </a:r>
            </a:p>
          </p:txBody>
        </p:sp>
        <p:grpSp>
          <p:nvGrpSpPr>
            <p:cNvPr id="4" name="Group 32"/>
            <p:cNvGrpSpPr>
              <a:grpSpLocks/>
            </p:cNvGrpSpPr>
            <p:nvPr/>
          </p:nvGrpSpPr>
          <p:grpSpPr bwMode="auto">
            <a:xfrm>
              <a:off x="3582987" y="1181100"/>
              <a:ext cx="1008063" cy="1357313"/>
              <a:chOff x="723900" y="1162050"/>
              <a:chExt cx="1008063" cy="1357313"/>
            </a:xfrm>
          </p:grpSpPr>
          <p:graphicFrame>
            <p:nvGraphicFramePr>
              <p:cNvPr id="256090" name="Object 3"/>
              <p:cNvGraphicFramePr>
                <a:graphicFrameLocks noChangeAspect="1"/>
              </p:cNvGraphicFramePr>
              <p:nvPr/>
            </p:nvGraphicFramePr>
            <p:xfrm>
              <a:off x="723900" y="1162050"/>
              <a:ext cx="1008063" cy="1233488"/>
            </p:xfrm>
            <a:graphic>
              <a:graphicData uri="http://schemas.openxmlformats.org/presentationml/2006/ole">
                <p:oleObj spid="_x0000_s43010" name="Visio" r:id="rId5" imgW="741495" imgH="947725" progId="">
                  <p:embed/>
                </p:oleObj>
              </a:graphicData>
            </a:graphic>
          </p:graphicFrame>
          <p:sp>
            <p:nvSpPr>
              <p:cNvPr id="32" name="Flowchart: Magnetic Disk 31"/>
              <p:cNvSpPr/>
              <p:nvPr/>
            </p:nvSpPr>
            <p:spPr bwMode="auto">
              <a:xfrm>
                <a:off x="1198319" y="1986272"/>
                <a:ext cx="533164" cy="533255"/>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buFontTx/>
                  <a:buNone/>
                  <a:defRPr/>
                </a:pPr>
                <a:endParaRPr lang="en-US" dirty="0">
                  <a:latin typeface="Segoe"/>
                </a:endParaRPr>
              </a:p>
            </p:txBody>
          </p:sp>
        </p:grpSp>
      </p:grpSp>
      <p:grpSp>
        <p:nvGrpSpPr>
          <p:cNvPr id="5" name="Group 37"/>
          <p:cNvGrpSpPr>
            <a:grpSpLocks/>
          </p:cNvGrpSpPr>
          <p:nvPr/>
        </p:nvGrpSpPr>
        <p:grpSpPr bwMode="auto">
          <a:xfrm>
            <a:off x="6765925" y="2192339"/>
            <a:ext cx="2578100" cy="2080658"/>
            <a:chOff x="6788150" y="3252414"/>
            <a:chExt cx="2095500" cy="1644618"/>
          </a:xfrm>
        </p:grpSpPr>
        <p:grpSp>
          <p:nvGrpSpPr>
            <p:cNvPr id="6" name="Group 34"/>
            <p:cNvGrpSpPr>
              <a:grpSpLocks/>
            </p:cNvGrpSpPr>
            <p:nvPr/>
          </p:nvGrpSpPr>
          <p:grpSpPr bwMode="auto">
            <a:xfrm>
              <a:off x="7265027" y="3252414"/>
              <a:ext cx="1028700" cy="1378324"/>
              <a:chOff x="7265027" y="3787776"/>
              <a:chExt cx="1028700" cy="1378324"/>
            </a:xfrm>
          </p:grpSpPr>
          <p:pic>
            <p:nvPicPr>
              <p:cNvPr id="3089" name="Picture 15" descr="User yellow"/>
              <p:cNvPicPr>
                <a:picLocks noChangeAspect="1" noChangeArrowheads="1"/>
              </p:cNvPicPr>
              <p:nvPr/>
            </p:nvPicPr>
            <p:blipFill>
              <a:blip r:embed="rId6">
                <a:lum bright="-12000"/>
              </a:blip>
              <a:srcRect/>
              <a:stretch>
                <a:fillRect/>
              </a:stretch>
            </p:blipFill>
            <p:spPr bwMode="auto">
              <a:xfrm>
                <a:off x="7265027" y="3787776"/>
                <a:ext cx="711201" cy="990600"/>
              </a:xfrm>
              <a:prstGeom prst="rect">
                <a:avLst/>
              </a:prstGeom>
              <a:noFill/>
              <a:ln w="9525">
                <a:noFill/>
                <a:miter lim="800000"/>
                <a:headEnd/>
                <a:tailEnd/>
              </a:ln>
            </p:spPr>
          </p:pic>
          <p:pic>
            <p:nvPicPr>
              <p:cNvPr id="3090" name="Picture 70" descr="User green"/>
              <p:cNvPicPr>
                <a:picLocks noChangeAspect="1" noChangeArrowheads="1"/>
              </p:cNvPicPr>
              <p:nvPr/>
            </p:nvPicPr>
            <p:blipFill>
              <a:blip r:embed="rId7"/>
              <a:srcRect/>
              <a:stretch>
                <a:fillRect/>
              </a:stretch>
            </p:blipFill>
            <p:spPr bwMode="auto">
              <a:xfrm>
                <a:off x="7582526" y="4162052"/>
                <a:ext cx="711201" cy="1004048"/>
              </a:xfrm>
              <a:prstGeom prst="rect">
                <a:avLst/>
              </a:prstGeom>
              <a:noFill/>
              <a:ln w="9525">
                <a:noFill/>
                <a:miter lim="800000"/>
                <a:headEnd/>
                <a:tailEnd/>
              </a:ln>
            </p:spPr>
          </p:pic>
        </p:grpSp>
        <p:sp>
          <p:nvSpPr>
            <p:cNvPr id="37" name="Text Box 74"/>
            <p:cNvSpPr txBox="1">
              <a:spLocks noChangeArrowheads="1"/>
            </p:cNvSpPr>
            <p:nvPr/>
          </p:nvSpPr>
          <p:spPr bwMode="auto">
            <a:xfrm>
              <a:off x="6788150" y="4605100"/>
              <a:ext cx="2095500" cy="291932"/>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Consume</a:t>
              </a:r>
            </a:p>
          </p:txBody>
        </p:sp>
      </p:grpSp>
      <p:sp>
        <p:nvSpPr>
          <p:cNvPr id="43" name="Text Box 74"/>
          <p:cNvSpPr txBox="1">
            <a:spLocks noChangeArrowheads="1"/>
          </p:cNvSpPr>
          <p:nvPr/>
        </p:nvSpPr>
        <p:spPr bwMode="auto">
          <a:xfrm>
            <a:off x="3173413" y="4435475"/>
            <a:ext cx="2846387" cy="1816100"/>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Deploy dashboards to ASP,net, WSS,MOSS and RS.</a:t>
            </a:r>
          </a:p>
          <a:p>
            <a:pPr marL="342900" indent="-342900">
              <a:spcBef>
                <a:spcPct val="50000"/>
              </a:spcBef>
              <a:buFont typeface="+mj-lt"/>
              <a:buAutoNum type="arabicPeriod"/>
              <a:defRPr/>
            </a:pPr>
            <a:r>
              <a:rPr lang="en-US" sz="1400" dirty="0">
                <a:latin typeface="Arial" charset="0"/>
              </a:rPr>
              <a:t>Stores metadata and business logic.</a:t>
            </a:r>
          </a:p>
          <a:p>
            <a:pPr marL="342900" indent="-342900">
              <a:spcBef>
                <a:spcPct val="50000"/>
              </a:spcBef>
              <a:buFont typeface="+mj-lt"/>
              <a:buAutoNum type="arabicPeriod"/>
              <a:defRPr/>
            </a:pPr>
            <a:r>
              <a:rPr lang="en-US" sz="1400" dirty="0">
                <a:latin typeface="Arial" charset="0"/>
              </a:rPr>
              <a:t>Manages Designer application.</a:t>
            </a:r>
          </a:p>
        </p:txBody>
      </p:sp>
      <p:sp>
        <p:nvSpPr>
          <p:cNvPr id="44" name="Text Box 74"/>
          <p:cNvSpPr txBox="1">
            <a:spLocks noChangeArrowheads="1"/>
          </p:cNvSpPr>
          <p:nvPr/>
        </p:nvSpPr>
        <p:spPr bwMode="auto">
          <a:xfrm>
            <a:off x="6446838" y="4427538"/>
            <a:ext cx="2846387" cy="1601787"/>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Consume  complete dashboards over the web.</a:t>
            </a:r>
          </a:p>
          <a:p>
            <a:pPr marL="342900" indent="-342900">
              <a:spcBef>
                <a:spcPct val="50000"/>
              </a:spcBef>
              <a:buFont typeface="+mj-lt"/>
              <a:buAutoNum type="arabicPeriod"/>
              <a:defRPr/>
            </a:pPr>
            <a:r>
              <a:rPr lang="en-US" sz="1400" dirty="0">
                <a:latin typeface="Arial" charset="0"/>
              </a:rPr>
              <a:t>Interact with rich kpis, scorecards and analytics.</a:t>
            </a:r>
          </a:p>
          <a:p>
            <a:pPr marL="342900" indent="-342900">
              <a:spcBef>
                <a:spcPct val="50000"/>
              </a:spcBef>
              <a:buFont typeface="+mj-lt"/>
              <a:buAutoNum type="arabicPeriod"/>
              <a:defRPr/>
            </a:pPr>
            <a:r>
              <a:rPr lang="en-US" sz="1400" dirty="0">
                <a:latin typeface="Arial" charset="0"/>
              </a:rPr>
              <a:t>Export work to Excel and PowerPoint. </a:t>
            </a:r>
          </a:p>
        </p:txBody>
      </p:sp>
      <p:pic>
        <p:nvPicPr>
          <p:cNvPr id="3083"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6675" y="1679575"/>
            <a:ext cx="1855788" cy="1485900"/>
          </a:xfrm>
          <a:prstGeom prst="rect">
            <a:avLst/>
          </a:prstGeom>
          <a:noFill/>
          <a:ln w="9525">
            <a:noFill/>
            <a:miter lim="800000"/>
            <a:headEnd/>
            <a:tailEnd/>
          </a:ln>
        </p:spPr>
      </p:pic>
      <p:grpSp>
        <p:nvGrpSpPr>
          <p:cNvPr id="7" name="Group 38"/>
          <p:cNvGrpSpPr>
            <a:grpSpLocks/>
          </p:cNvGrpSpPr>
          <p:nvPr/>
        </p:nvGrpSpPr>
        <p:grpSpPr bwMode="auto">
          <a:xfrm>
            <a:off x="-290513" y="2432049"/>
            <a:ext cx="2960688" cy="1759982"/>
            <a:chOff x="432520" y="3206830"/>
            <a:chExt cx="2095500" cy="1254317"/>
          </a:xfrm>
        </p:grpSpPr>
        <p:sp>
          <p:nvSpPr>
            <p:cNvPr id="36" name="Text Box 74"/>
            <p:cNvSpPr txBox="1">
              <a:spLocks noChangeArrowheads="1"/>
            </p:cNvSpPr>
            <p:nvPr/>
          </p:nvSpPr>
          <p:spPr bwMode="auto">
            <a:xfrm>
              <a:off x="432520" y="4197929"/>
              <a:ext cx="2095500" cy="263218"/>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Design</a:t>
              </a:r>
            </a:p>
          </p:txBody>
        </p:sp>
        <p:pic>
          <p:nvPicPr>
            <p:cNvPr id="3086" name="Picture 27" descr="user blue"/>
            <p:cNvPicPr>
              <a:picLocks noChangeAspect="1" noChangeArrowheads="1"/>
            </p:cNvPicPr>
            <p:nvPr/>
          </p:nvPicPr>
          <p:blipFill>
            <a:blip r:embed="rId8"/>
            <a:srcRect/>
            <a:stretch>
              <a:fillRect/>
            </a:stretch>
          </p:blipFill>
          <p:spPr bwMode="auto">
            <a:xfrm>
              <a:off x="1112767" y="3206830"/>
              <a:ext cx="711200" cy="990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294438" y="1720850"/>
            <a:ext cx="1855787" cy="1485900"/>
          </a:xfrm>
          <a:prstGeom prst="rect">
            <a:avLst/>
          </a:prstGeom>
          <a:noFill/>
          <a:ln w="9525">
            <a:noFill/>
            <a:miter lim="800000"/>
            <a:headEnd/>
            <a:tailEnd/>
          </a:ln>
        </p:spPr>
      </p:pic>
      <p:sp>
        <p:nvSpPr>
          <p:cNvPr id="42" name="Striped Right Arrow 41"/>
          <p:cNvSpPr/>
          <p:nvPr/>
        </p:nvSpPr>
        <p:spPr bwMode="auto">
          <a:xfrm>
            <a:off x="1903413" y="1865313"/>
            <a:ext cx="4619625" cy="671512"/>
          </a:xfrm>
          <a:prstGeom prst="striped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a:latin typeface="Arial" charset="0"/>
            </a:endParaRPr>
          </a:p>
        </p:txBody>
      </p:sp>
      <p:sp>
        <p:nvSpPr>
          <p:cNvPr id="2" name="Title 1"/>
          <p:cNvSpPr>
            <a:spLocks noGrp="1"/>
          </p:cNvSpPr>
          <p:nvPr>
            <p:ph type="title"/>
          </p:nvPr>
        </p:nvSpPr>
        <p:spPr>
          <a:xfrm>
            <a:off x="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Key Functionality Areas</a:t>
            </a:r>
          </a:p>
        </p:txBody>
      </p:sp>
      <p:sp>
        <p:nvSpPr>
          <p:cNvPr id="22" name="Text Box 74"/>
          <p:cNvSpPr txBox="1">
            <a:spLocks noChangeArrowheads="1"/>
          </p:cNvSpPr>
          <p:nvPr/>
        </p:nvSpPr>
        <p:spPr bwMode="auto">
          <a:xfrm>
            <a:off x="590550" y="4727575"/>
            <a:ext cx="3657600" cy="904875"/>
          </a:xfrm>
          <a:prstGeom prst="rect">
            <a:avLst/>
          </a:prstGeom>
          <a:solidFill>
            <a:schemeClr val="bg1">
              <a:alpha val="0"/>
            </a:schemeClr>
          </a:solidFill>
          <a:ln w="9525">
            <a:noFill/>
            <a:miter lim="800000"/>
            <a:headEnd/>
            <a:tailEnd/>
          </a:ln>
          <a:effectLst/>
        </p:spPr>
        <p:txBody>
          <a:bodyPr>
            <a:spAutoFit/>
          </a:bodyPr>
          <a:lstStyle/>
          <a:p>
            <a:pPr>
              <a:buClr>
                <a:schemeClr val="tx2">
                  <a:lumMod val="95000"/>
                </a:schemeClr>
              </a:buClr>
              <a:buFont typeface="Wingdings" pitchFamily="2" charset="2"/>
              <a:buChar char="Ø"/>
              <a:defRPr/>
            </a:pPr>
            <a:r>
              <a:rPr lang="en-US" sz="2400" dirty="0">
                <a:latin typeface="Arial" charset="0"/>
              </a:rPr>
              <a:t>Scorecard Elements</a:t>
            </a:r>
          </a:p>
          <a:p>
            <a:pPr>
              <a:buClr>
                <a:schemeClr val="tx2">
                  <a:lumMod val="95000"/>
                </a:schemeClr>
              </a:buClr>
              <a:buFont typeface="Wingdings" pitchFamily="2" charset="2"/>
              <a:buChar char="Ø"/>
              <a:defRPr/>
            </a:pPr>
            <a:r>
              <a:rPr lang="en-US" sz="2400" dirty="0">
                <a:latin typeface="Arial" charset="0"/>
              </a:rPr>
              <a:t>Dashboard Elements</a:t>
            </a:r>
          </a:p>
        </p:txBody>
      </p:sp>
      <p:grpSp>
        <p:nvGrpSpPr>
          <p:cNvPr id="3" name="Group 33"/>
          <p:cNvGrpSpPr>
            <a:grpSpLocks/>
          </p:cNvGrpSpPr>
          <p:nvPr/>
        </p:nvGrpSpPr>
        <p:grpSpPr bwMode="auto">
          <a:xfrm>
            <a:off x="2887663" y="1316038"/>
            <a:ext cx="3589337" cy="3111500"/>
            <a:chOff x="2888456" y="1181100"/>
            <a:chExt cx="2667000" cy="2168424"/>
          </a:xfrm>
        </p:grpSpPr>
        <p:sp>
          <p:nvSpPr>
            <p:cNvPr id="19" name="Text Box 74"/>
            <p:cNvSpPr txBox="1">
              <a:spLocks noChangeArrowheads="1"/>
            </p:cNvSpPr>
            <p:nvPr/>
          </p:nvSpPr>
          <p:spPr bwMode="auto">
            <a:xfrm>
              <a:off x="2888456" y="2703422"/>
              <a:ext cx="2667000" cy="646102"/>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Monitoring Server and Database</a:t>
              </a:r>
            </a:p>
          </p:txBody>
        </p:sp>
        <p:grpSp>
          <p:nvGrpSpPr>
            <p:cNvPr id="4" name="Group 32"/>
            <p:cNvGrpSpPr>
              <a:grpSpLocks/>
            </p:cNvGrpSpPr>
            <p:nvPr/>
          </p:nvGrpSpPr>
          <p:grpSpPr bwMode="auto">
            <a:xfrm>
              <a:off x="3582987" y="1181100"/>
              <a:ext cx="1008063" cy="1357313"/>
              <a:chOff x="723900" y="1162050"/>
              <a:chExt cx="1008063" cy="1357313"/>
            </a:xfrm>
          </p:grpSpPr>
          <p:graphicFrame>
            <p:nvGraphicFramePr>
              <p:cNvPr id="256090" name="Object 3"/>
              <p:cNvGraphicFramePr>
                <a:graphicFrameLocks noChangeAspect="1"/>
              </p:cNvGraphicFramePr>
              <p:nvPr/>
            </p:nvGraphicFramePr>
            <p:xfrm>
              <a:off x="723900" y="1162050"/>
              <a:ext cx="1008063" cy="1233488"/>
            </p:xfrm>
            <a:graphic>
              <a:graphicData uri="http://schemas.openxmlformats.org/presentationml/2006/ole">
                <p:oleObj spid="_x0000_s44034" name="Visio" r:id="rId5" imgW="741495" imgH="947725" progId="">
                  <p:embed/>
                </p:oleObj>
              </a:graphicData>
            </a:graphic>
          </p:graphicFrame>
          <p:sp>
            <p:nvSpPr>
              <p:cNvPr id="32" name="Flowchart: Magnetic Disk 31"/>
              <p:cNvSpPr/>
              <p:nvPr/>
            </p:nvSpPr>
            <p:spPr bwMode="auto">
              <a:xfrm>
                <a:off x="1198319" y="1986272"/>
                <a:ext cx="533164" cy="533255"/>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buFontTx/>
                  <a:buNone/>
                  <a:defRPr/>
                </a:pPr>
                <a:endParaRPr lang="en-US" dirty="0">
                  <a:solidFill>
                    <a:schemeClr val="tx1">
                      <a:alpha val="100000"/>
                    </a:schemeClr>
                  </a:solidFill>
                  <a:latin typeface="Segoe"/>
                </a:endParaRPr>
              </a:p>
            </p:txBody>
          </p:sp>
        </p:grpSp>
      </p:grpSp>
      <p:grpSp>
        <p:nvGrpSpPr>
          <p:cNvPr id="5" name="Group 37"/>
          <p:cNvGrpSpPr>
            <a:grpSpLocks/>
          </p:cNvGrpSpPr>
          <p:nvPr/>
        </p:nvGrpSpPr>
        <p:grpSpPr bwMode="auto">
          <a:xfrm>
            <a:off x="6765925" y="2192338"/>
            <a:ext cx="2578100" cy="2178050"/>
            <a:chOff x="6788150" y="3252414"/>
            <a:chExt cx="2095500" cy="1721600"/>
          </a:xfrm>
        </p:grpSpPr>
        <p:grpSp>
          <p:nvGrpSpPr>
            <p:cNvPr id="6" name="Group 34"/>
            <p:cNvGrpSpPr>
              <a:grpSpLocks/>
            </p:cNvGrpSpPr>
            <p:nvPr/>
          </p:nvGrpSpPr>
          <p:grpSpPr bwMode="auto">
            <a:xfrm>
              <a:off x="7265027" y="3252414"/>
              <a:ext cx="1028700" cy="1378324"/>
              <a:chOff x="7265027" y="3787776"/>
              <a:chExt cx="1028700" cy="1378324"/>
            </a:xfrm>
          </p:grpSpPr>
          <p:pic>
            <p:nvPicPr>
              <p:cNvPr id="4112" name="Picture 15" descr="User yellow"/>
              <p:cNvPicPr>
                <a:picLocks noChangeAspect="1" noChangeArrowheads="1"/>
              </p:cNvPicPr>
              <p:nvPr/>
            </p:nvPicPr>
            <p:blipFill>
              <a:blip r:embed="rId6">
                <a:lum bright="-12000"/>
              </a:blip>
              <a:srcRect/>
              <a:stretch>
                <a:fillRect/>
              </a:stretch>
            </p:blipFill>
            <p:spPr bwMode="auto">
              <a:xfrm>
                <a:off x="7265027" y="3787776"/>
                <a:ext cx="711201" cy="990600"/>
              </a:xfrm>
              <a:prstGeom prst="rect">
                <a:avLst/>
              </a:prstGeom>
              <a:noFill/>
              <a:ln w="9525">
                <a:noFill/>
                <a:miter lim="800000"/>
                <a:headEnd/>
                <a:tailEnd/>
              </a:ln>
            </p:spPr>
          </p:pic>
          <p:pic>
            <p:nvPicPr>
              <p:cNvPr id="4113" name="Picture 70" descr="User green"/>
              <p:cNvPicPr>
                <a:picLocks noChangeAspect="1" noChangeArrowheads="1"/>
              </p:cNvPicPr>
              <p:nvPr/>
            </p:nvPicPr>
            <p:blipFill>
              <a:blip r:embed="rId7"/>
              <a:srcRect/>
              <a:stretch>
                <a:fillRect/>
              </a:stretch>
            </p:blipFill>
            <p:spPr bwMode="auto">
              <a:xfrm>
                <a:off x="7582526" y="4162052"/>
                <a:ext cx="711201" cy="1004048"/>
              </a:xfrm>
              <a:prstGeom prst="rect">
                <a:avLst/>
              </a:prstGeom>
              <a:noFill/>
              <a:ln w="9525">
                <a:noFill/>
                <a:miter lim="800000"/>
                <a:headEnd/>
                <a:tailEnd/>
              </a:ln>
            </p:spPr>
          </p:pic>
        </p:grpSp>
        <p:sp>
          <p:nvSpPr>
            <p:cNvPr id="37" name="Text Box 74"/>
            <p:cNvSpPr txBox="1">
              <a:spLocks noChangeArrowheads="1"/>
            </p:cNvSpPr>
            <p:nvPr/>
          </p:nvSpPr>
          <p:spPr bwMode="auto">
            <a:xfrm>
              <a:off x="6788150" y="4605100"/>
              <a:ext cx="2095500" cy="368914"/>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Consume</a:t>
              </a:r>
            </a:p>
          </p:txBody>
        </p:sp>
      </p:grpSp>
      <p:sp>
        <p:nvSpPr>
          <p:cNvPr id="44" name="Text Box 74"/>
          <p:cNvSpPr txBox="1">
            <a:spLocks noChangeArrowheads="1"/>
          </p:cNvSpPr>
          <p:nvPr/>
        </p:nvSpPr>
        <p:spPr bwMode="auto">
          <a:xfrm>
            <a:off x="5164138" y="4727575"/>
            <a:ext cx="4233862" cy="904875"/>
          </a:xfrm>
          <a:prstGeom prst="rect">
            <a:avLst/>
          </a:prstGeom>
          <a:solidFill>
            <a:schemeClr val="bg1">
              <a:alpha val="0"/>
            </a:schemeClr>
          </a:solidFill>
          <a:ln w="9525">
            <a:noFill/>
            <a:miter lim="800000"/>
            <a:headEnd/>
            <a:tailEnd/>
          </a:ln>
          <a:effectLst/>
        </p:spPr>
        <p:txBody>
          <a:bodyPr>
            <a:spAutoFit/>
          </a:bodyPr>
          <a:lstStyle/>
          <a:p>
            <a:pPr>
              <a:buClr>
                <a:schemeClr val="tx2">
                  <a:lumMod val="95000"/>
                </a:schemeClr>
              </a:buClr>
              <a:buFont typeface="Wingdings" pitchFamily="2" charset="2"/>
              <a:buChar char="Ø"/>
              <a:defRPr/>
            </a:pPr>
            <a:r>
              <a:rPr lang="en-US" sz="2400" dirty="0">
                <a:latin typeface="Arial" charset="0"/>
              </a:rPr>
              <a:t>Report Views</a:t>
            </a:r>
          </a:p>
          <a:p>
            <a:pPr>
              <a:buClr>
                <a:schemeClr val="tx2">
                  <a:lumMod val="95000"/>
                </a:schemeClr>
              </a:buClr>
              <a:buFont typeface="Wingdings" pitchFamily="2" charset="2"/>
              <a:buChar char="Ø"/>
              <a:defRPr/>
            </a:pPr>
            <a:r>
              <a:rPr lang="en-US" sz="2400" dirty="0">
                <a:latin typeface="Arial" charset="0"/>
              </a:rPr>
              <a:t>Open APIs</a:t>
            </a:r>
          </a:p>
        </p:txBody>
      </p:sp>
      <p:pic>
        <p:nvPicPr>
          <p:cNvPr id="4106"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6675" y="1679575"/>
            <a:ext cx="1855788" cy="1485900"/>
          </a:xfrm>
          <a:prstGeom prst="rect">
            <a:avLst/>
          </a:prstGeom>
          <a:noFill/>
          <a:ln w="9525">
            <a:noFill/>
            <a:miter lim="800000"/>
            <a:headEnd/>
            <a:tailEnd/>
          </a:ln>
        </p:spPr>
      </p:pic>
      <p:grpSp>
        <p:nvGrpSpPr>
          <p:cNvPr id="7" name="Group 38"/>
          <p:cNvGrpSpPr>
            <a:grpSpLocks/>
          </p:cNvGrpSpPr>
          <p:nvPr/>
        </p:nvGrpSpPr>
        <p:grpSpPr bwMode="auto">
          <a:xfrm>
            <a:off x="-290513" y="2432050"/>
            <a:ext cx="2960688" cy="1908175"/>
            <a:chOff x="432520" y="3206830"/>
            <a:chExt cx="2095500" cy="1359932"/>
          </a:xfrm>
        </p:grpSpPr>
        <p:sp>
          <p:nvSpPr>
            <p:cNvPr id="36" name="Text Box 74"/>
            <p:cNvSpPr txBox="1">
              <a:spLocks noChangeArrowheads="1"/>
            </p:cNvSpPr>
            <p:nvPr/>
          </p:nvSpPr>
          <p:spPr bwMode="auto">
            <a:xfrm>
              <a:off x="432520" y="4197929"/>
              <a:ext cx="2095500" cy="368833"/>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Design</a:t>
              </a:r>
            </a:p>
          </p:txBody>
        </p:sp>
        <p:pic>
          <p:nvPicPr>
            <p:cNvPr id="4109" name="Picture 27" descr="user blue"/>
            <p:cNvPicPr>
              <a:picLocks noChangeAspect="1" noChangeArrowheads="1"/>
            </p:cNvPicPr>
            <p:nvPr/>
          </p:nvPicPr>
          <p:blipFill>
            <a:blip r:embed="rId8"/>
            <a:srcRect/>
            <a:stretch>
              <a:fillRect/>
            </a:stretch>
          </p:blipFill>
          <p:spPr bwMode="auto">
            <a:xfrm>
              <a:off x="1112767" y="3206830"/>
              <a:ext cx="711200" cy="990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More on Architecture</a:t>
            </a:r>
          </a:p>
        </p:txBody>
      </p:sp>
      <p:pic>
        <p:nvPicPr>
          <p:cNvPr id="98306" name="Picture 2" descr="C:\Users\brunoaz\AppData\Local\Temp\Temp1_PPS Artwork.zip\PPS Artwork\ABPP_MS_MonitoringServerTopology.gif"/>
          <p:cNvPicPr>
            <a:picLocks noChangeAspect="1" noChangeArrowheads="1"/>
          </p:cNvPicPr>
          <p:nvPr/>
        </p:nvPicPr>
        <p:blipFill>
          <a:blip r:embed="rId3"/>
          <a:srcRect/>
          <a:stretch>
            <a:fillRect/>
          </a:stretch>
        </p:blipFill>
        <p:spPr bwMode="auto">
          <a:xfrm>
            <a:off x="-19050" y="1341438"/>
            <a:ext cx="3407608" cy="2220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4" name="Picture 10" descr="C:\Users\brunoaz\AppData\Local\Temp\Temp1_PPS Artwork.zip\PPS Artwork\AAPPS_PlanningServerTopology.gif"/>
          <p:cNvPicPr>
            <a:picLocks noChangeAspect="1" noChangeArrowheads="1"/>
          </p:cNvPicPr>
          <p:nvPr/>
        </p:nvPicPr>
        <p:blipFill>
          <a:blip r:embed="rId4"/>
          <a:srcRect/>
          <a:stretch>
            <a:fillRect/>
          </a:stretch>
        </p:blipFill>
        <p:spPr bwMode="auto">
          <a:xfrm>
            <a:off x="285750" y="1827608"/>
            <a:ext cx="3407608" cy="188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grpSp>
        <p:nvGrpSpPr>
          <p:cNvPr id="3" name="Group 8"/>
          <p:cNvGrpSpPr>
            <a:grpSpLocks/>
          </p:cNvGrpSpPr>
          <p:nvPr/>
        </p:nvGrpSpPr>
        <p:grpSpPr bwMode="auto">
          <a:xfrm>
            <a:off x="622300" y="2200275"/>
            <a:ext cx="4151313" cy="2860675"/>
            <a:chOff x="127000" y="3009900"/>
            <a:chExt cx="4150557" cy="2859984"/>
          </a:xfrm>
        </p:grpSpPr>
        <p:pic>
          <p:nvPicPr>
            <p:cNvPr id="98308" name="Picture 4" descr="C:\Users\brunoaz\AppData\Local\Temp\Temp1_PPS Artwork.zip\PPS Artwork\AAPPS_eight_server_topology.GIF"/>
            <p:cNvPicPr>
              <a:picLocks noChangeAspect="1" noChangeArrowheads="1"/>
            </p:cNvPicPr>
            <p:nvPr/>
          </p:nvPicPr>
          <p:blipFill>
            <a:blip r:embed="rId5"/>
            <a:srcRect/>
            <a:stretch>
              <a:fillRect/>
            </a:stretch>
          </p:blipFill>
          <p:spPr bwMode="auto">
            <a:xfrm>
              <a:off x="127000" y="3009900"/>
              <a:ext cx="3407609" cy="188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0" name="Picture 6" descr="C:\Users\brunoaz\AppData\Local\Temp\Temp1_PPS Artwork.zip\PPS Artwork\AAPPS_five_server_topology.GIF"/>
            <p:cNvPicPr>
              <a:picLocks noChangeAspect="1" noChangeArrowheads="1"/>
            </p:cNvPicPr>
            <p:nvPr/>
          </p:nvPicPr>
          <p:blipFill>
            <a:blip r:embed="rId6"/>
            <a:srcRect/>
            <a:stretch>
              <a:fillRect/>
            </a:stretch>
          </p:blipFill>
          <p:spPr bwMode="auto">
            <a:xfrm>
              <a:off x="554793" y="3369371"/>
              <a:ext cx="3407608" cy="197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2" name="Picture 8" descr="C:\Users\brunoaz\AppData\Local\Temp\Temp1_PPS Artwork.zip\PPS Artwork\AAPPS_three_server_topology.GIF"/>
            <p:cNvPicPr>
              <a:picLocks noChangeAspect="1" noChangeArrowheads="1"/>
            </p:cNvPicPr>
            <p:nvPr/>
          </p:nvPicPr>
          <p:blipFill>
            <a:blip r:embed="rId7"/>
            <a:srcRect/>
            <a:stretch>
              <a:fillRect/>
            </a:stretch>
          </p:blipFill>
          <p:spPr bwMode="auto">
            <a:xfrm>
              <a:off x="869950" y="3702799"/>
              <a:ext cx="3407607" cy="216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grpSp>
      <p:sp>
        <p:nvSpPr>
          <p:cNvPr id="10" name="Rectangle 9"/>
          <p:cNvSpPr/>
          <p:nvPr/>
        </p:nvSpPr>
        <p:spPr>
          <a:xfrm>
            <a:off x="4457702" y="1464879"/>
            <a:ext cx="4572000" cy="2431435"/>
          </a:xfrm>
          <a:prstGeom prst="rect">
            <a:avLst/>
          </a:prstGeom>
        </p:spPr>
        <p:txBody>
          <a:bodyPr>
            <a:spAutoFit/>
          </a:bodyPr>
          <a:lstStyle/>
          <a:p>
            <a:pPr algn="ctr">
              <a:buFontTx/>
              <a:buNone/>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Technical Portals</a:t>
            </a:r>
          </a:p>
          <a:p>
            <a:pPr algn="ctr">
              <a:buFontTx/>
              <a:buNone/>
              <a:defRPr/>
            </a:pPr>
            <a:endPar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lgn="ctr">
              <a:buFontTx/>
              <a:buNone/>
              <a:defRPr/>
            </a:pPr>
            <a:r>
              <a:rPr lang="en-US" sz="2400" dirty="0">
                <a:latin typeface="Arial" charset="0"/>
              </a:rPr>
              <a:t>Office Developer Portal </a:t>
            </a:r>
            <a:r>
              <a:rPr lang="en-US" sz="2400" dirty="0">
                <a:latin typeface="Arial" charset="0"/>
                <a:hlinkClick r:id="rId8"/>
              </a:rPr>
              <a:t>here</a:t>
            </a:r>
            <a:endParaRPr lang="en-US" sz="2400" dirty="0">
              <a:latin typeface="Arial" charset="0"/>
            </a:endParaRPr>
          </a:p>
          <a:p>
            <a:pPr algn="ctr">
              <a:buFontTx/>
              <a:buNone/>
              <a:defRPr/>
            </a:pPr>
            <a:endParaRPr lang="en-US" sz="2400" dirty="0">
              <a:latin typeface="Arial" charset="0"/>
            </a:endParaRPr>
          </a:p>
          <a:p>
            <a:pPr algn="ctr">
              <a:buFontTx/>
              <a:buNone/>
              <a:defRPr/>
            </a:pPr>
            <a:r>
              <a:rPr lang="en-US" sz="2400" dirty="0">
                <a:latin typeface="Arial" charset="0"/>
              </a:rPr>
              <a:t>TechCenter </a:t>
            </a:r>
            <a:r>
              <a:rPr lang="en-US" sz="2400" dirty="0">
                <a:latin typeface="Arial" charset="0"/>
                <a:hlinkClick r:id="rId9"/>
              </a:rPr>
              <a:t>here</a:t>
            </a:r>
            <a:endParaRPr lang="en-US" sz="2400" dirty="0">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6257925" y="2460625"/>
            <a:ext cx="2343150" cy="1066800"/>
          </a:xfrm>
          <a:prstGeom prst="roundRect">
            <a:avLst>
              <a:gd name="adj" fmla="val 12917"/>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Why?</a:t>
            </a:r>
          </a:p>
        </p:txBody>
      </p:sp>
      <p:sp>
        <p:nvSpPr>
          <p:cNvPr id="22" name="Rounded Rectangle 21"/>
          <p:cNvSpPr/>
          <p:nvPr/>
        </p:nvSpPr>
        <p:spPr bwMode="auto">
          <a:xfrm>
            <a:off x="457200" y="2460625"/>
            <a:ext cx="2343150" cy="1066800"/>
          </a:xfrm>
          <a:prstGeom prst="roundRect">
            <a:avLst>
              <a:gd name="adj" fmla="val 12917"/>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What happened?</a:t>
            </a:r>
          </a:p>
          <a:p>
            <a:pPr algn="ctr" defTabSz="914099">
              <a:spcBef>
                <a:spcPct val="0"/>
              </a:spcBef>
              <a:buFontTx/>
              <a:buNone/>
              <a:defRPr/>
            </a:pPr>
            <a:r>
              <a:rPr lang="en-US" sz="1600" dirty="0">
                <a:solidFill>
                  <a:srgbClr val="FFFFFF"/>
                </a:solidFill>
                <a:latin typeface="Segoe" pitchFamily="34" charset="0"/>
              </a:rPr>
              <a:t>What is happening?</a:t>
            </a:r>
          </a:p>
        </p:txBody>
      </p:sp>
      <p:sp>
        <p:nvSpPr>
          <p:cNvPr id="23" name="Rounded Rectangle 22"/>
          <p:cNvSpPr/>
          <p:nvPr/>
        </p:nvSpPr>
        <p:spPr bwMode="auto">
          <a:xfrm>
            <a:off x="3276600" y="5384800"/>
            <a:ext cx="2743200" cy="1066800"/>
          </a:xfrm>
          <a:prstGeom prst="roundRect">
            <a:avLst>
              <a:gd name="adj" fmla="val 12917"/>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spcBef>
                <a:spcPct val="0"/>
              </a:spcBef>
              <a:buFontTx/>
              <a:buNone/>
              <a:defRPr/>
            </a:pPr>
            <a:r>
              <a:rPr lang="en-US" sz="1600" dirty="0">
                <a:solidFill>
                  <a:srgbClr val="FFFFFF"/>
                </a:solidFill>
                <a:latin typeface="Segoe" pitchFamily="34" charset="0"/>
              </a:rPr>
              <a:t>What will happen?</a:t>
            </a:r>
            <a:br>
              <a:rPr lang="en-US" sz="1600" dirty="0">
                <a:solidFill>
                  <a:srgbClr val="FFFFFF"/>
                </a:solidFill>
                <a:latin typeface="Segoe" pitchFamily="34" charset="0"/>
              </a:rPr>
            </a:br>
            <a:r>
              <a:rPr lang="en-US" sz="1600" dirty="0">
                <a:solidFill>
                  <a:srgbClr val="FFFFFF"/>
                </a:solidFill>
                <a:latin typeface="Segoe" pitchFamily="34" charset="0"/>
              </a:rPr>
              <a:t>What do I want to happen?</a:t>
            </a:r>
          </a:p>
        </p:txBody>
      </p:sp>
      <p:pic>
        <p:nvPicPr>
          <p:cNvPr id="17413" name="Picture 23" descr="8-00229-Circle.png"/>
          <p:cNvPicPr>
            <a:picLocks noChangeAspect="1"/>
          </p:cNvPicPr>
          <p:nvPr/>
        </p:nvPicPr>
        <p:blipFill>
          <a:blip r:embed="rId3"/>
          <a:srcRect/>
          <a:stretch>
            <a:fillRect/>
          </a:stretch>
        </p:blipFill>
        <p:spPr bwMode="auto">
          <a:xfrm>
            <a:off x="2667000" y="1562100"/>
            <a:ext cx="3962400" cy="3949700"/>
          </a:xfrm>
          <a:prstGeom prst="rect">
            <a:avLst/>
          </a:prstGeom>
          <a:noFill/>
          <a:ln w="9525">
            <a:noFill/>
            <a:miter lim="800000"/>
            <a:headEnd/>
            <a:tailEnd/>
          </a:ln>
        </p:spPr>
      </p:pic>
      <p:sp>
        <p:nvSpPr>
          <p:cNvPr id="7" name="Title 6"/>
          <p:cNvSpPr>
            <a:spLocks noGrp="1"/>
          </p:cNvSpPr>
          <p:nvPr>
            <p:ph type="title"/>
          </p:nvPr>
        </p:nvSpPr>
        <p:spPr>
          <a:xfrm>
            <a:off x="0" y="0"/>
            <a:ext cx="8382000" cy="1217256"/>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r>
              <a:rPr lang="en-US" dirty="0" smtClean="0"/>
              <a:t/>
            </a:r>
            <a:br>
              <a:rPr lang="en-US" dirty="0" smtClean="0"/>
            </a:br>
            <a:r>
              <a:rPr lang="en-US" sz="3600" b="0" dirty="0" smtClean="0"/>
              <a:t>Better execute on strategy</a:t>
            </a:r>
            <a:endParaRPr lang="en-US" b="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Scorecard Elements</a:t>
            </a:r>
          </a:p>
        </p:txBody>
      </p:sp>
      <p:sp>
        <p:nvSpPr>
          <p:cNvPr id="31748" name="Content Placeholder 2"/>
          <p:cNvSpPr>
            <a:spLocks noGrp="1"/>
          </p:cNvSpPr>
          <p:nvPr>
            <p:ph idx="1"/>
          </p:nvPr>
        </p:nvSpPr>
        <p:spPr>
          <a:xfrm>
            <a:off x="2286000" y="847725"/>
            <a:ext cx="6400800" cy="5651500"/>
          </a:xfrm>
        </p:spPr>
        <p:txBody>
          <a:bodyPr/>
          <a:lstStyle/>
          <a:p>
            <a:pPr eaLnBrk="1" hangingPunct="1">
              <a:defRPr/>
            </a:pPr>
            <a:r>
              <a:rPr lang="en-US" sz="1800" b="1" dirty="0" smtClean="0"/>
              <a:t>Definition</a:t>
            </a:r>
          </a:p>
          <a:p>
            <a:pPr lvl="1" eaLnBrk="1" hangingPunct="1">
              <a:defRPr/>
            </a:pPr>
            <a:r>
              <a:rPr lang="en-US" sz="1400" dirty="0" smtClean="0"/>
              <a:t>The</a:t>
            </a:r>
            <a:r>
              <a:rPr lang="en-US" sz="1400" b="1" dirty="0" smtClean="0"/>
              <a:t> </a:t>
            </a:r>
            <a:r>
              <a:rPr lang="en-US" sz="1400" dirty="0" smtClean="0"/>
              <a:t>way a company </a:t>
            </a:r>
            <a:r>
              <a:rPr lang="en-US" sz="1400" b="1" u="sng" dirty="0" smtClean="0"/>
              <a:t>defines and measures </a:t>
            </a:r>
            <a:r>
              <a:rPr lang="en-US" sz="1400" dirty="0" smtClean="0"/>
              <a:t>performance</a:t>
            </a:r>
            <a:endParaRPr lang="en-US" sz="1400" b="1" u="sng" dirty="0" smtClean="0"/>
          </a:p>
          <a:p>
            <a:pPr lvl="1" eaLnBrk="1" hangingPunct="1">
              <a:defRPr/>
            </a:pPr>
            <a:r>
              <a:rPr lang="en-US" sz="1400" dirty="0" smtClean="0"/>
              <a:t>Examples: KPI sourcing, banding, weighting and roll-up.</a:t>
            </a:r>
          </a:p>
          <a:p>
            <a:pPr eaLnBrk="1" hangingPunct="1">
              <a:buFontTx/>
              <a:buNone/>
              <a:defRPr/>
            </a:pPr>
            <a:endParaRPr lang="en-US" sz="1800" dirty="0" smtClean="0">
              <a:solidFill>
                <a:srgbClr val="FF0000"/>
              </a:solidFill>
            </a:endParaRPr>
          </a:p>
          <a:p>
            <a:pPr eaLnBrk="1" hangingPunct="1">
              <a:defRPr/>
            </a:pPr>
            <a:r>
              <a:rPr lang="en-US" sz="1800" b="1" dirty="0" smtClean="0"/>
              <a:t>Typical challenges</a:t>
            </a:r>
          </a:p>
          <a:p>
            <a:pPr lvl="1" eaLnBrk="1" hangingPunct="1">
              <a:defRPr/>
            </a:pPr>
            <a:r>
              <a:rPr lang="en-US" sz="1400" b="1" u="sng" dirty="0" smtClean="0"/>
              <a:t>Sourcing information from multiple data sources </a:t>
            </a:r>
            <a:r>
              <a:rPr lang="en-US" sz="1400" dirty="0" smtClean="0"/>
              <a:t>is often challenging making it difficult for employees to see a complete picture of performance.</a:t>
            </a:r>
          </a:p>
          <a:p>
            <a:pPr lvl="1" eaLnBrk="1" hangingPunct="1">
              <a:defRPr/>
            </a:pPr>
            <a:r>
              <a:rPr lang="en-US" sz="1400" b="1" u="sng" dirty="0" smtClean="0"/>
              <a:t>Building flexible rules and logic </a:t>
            </a:r>
            <a:r>
              <a:rPr lang="en-US" sz="1400" dirty="0" smtClean="0"/>
              <a:t>in KPIs, scorecards is often difficult and it is a capability that is only reserved to a few highly trained analysts or IT staff.</a:t>
            </a:r>
          </a:p>
          <a:p>
            <a:pPr lvl="1" eaLnBrk="1" hangingPunct="1">
              <a:buFontTx/>
              <a:buNone/>
              <a:defRPr/>
            </a:pPr>
            <a:endParaRPr lang="en-US" sz="1400" dirty="0" smtClean="0">
              <a:solidFill>
                <a:srgbClr val="FF0000"/>
              </a:solidFill>
            </a:endParaRPr>
          </a:p>
          <a:p>
            <a:pPr eaLnBrk="1" hangingPunct="1">
              <a:defRPr/>
            </a:pPr>
            <a:r>
              <a:rPr lang="en-US" sz="1800" b="1" dirty="0" smtClean="0"/>
              <a:t>Why are scorecard elements important</a:t>
            </a:r>
            <a:endParaRPr lang="en-US" sz="1800" dirty="0" smtClean="0"/>
          </a:p>
          <a:p>
            <a:pPr lvl="1" eaLnBrk="1" hangingPunct="1">
              <a:defRPr/>
            </a:pPr>
            <a:r>
              <a:rPr lang="en-US" sz="1400" dirty="0" smtClean="0"/>
              <a:t>They are </a:t>
            </a:r>
            <a:r>
              <a:rPr lang="en-US" sz="1400" b="1" u="sng" dirty="0" smtClean="0"/>
              <a:t>centralized</a:t>
            </a:r>
            <a:r>
              <a:rPr lang="en-US" sz="1400" dirty="0" smtClean="0"/>
              <a:t> in PerformancePoint Server, which guarantees </a:t>
            </a:r>
            <a:r>
              <a:rPr lang="en-US" sz="1400" b="1" u="sng" dirty="0" smtClean="0"/>
              <a:t>consistency</a:t>
            </a:r>
            <a:r>
              <a:rPr lang="en-US" sz="1400" dirty="0" smtClean="0"/>
              <a:t> and changes can be deployed with </a:t>
            </a:r>
            <a:r>
              <a:rPr lang="en-US" sz="1400" b="1" u="sng" dirty="0" smtClean="0"/>
              <a:t>more flexibility.</a:t>
            </a:r>
          </a:p>
          <a:p>
            <a:pPr lvl="1" eaLnBrk="1" hangingPunct="1">
              <a:defRPr/>
            </a:pPr>
            <a:r>
              <a:rPr lang="en-US" sz="1400" dirty="0" smtClean="0"/>
              <a:t>PerformancePoint Server </a:t>
            </a:r>
            <a:r>
              <a:rPr lang="en-US" sz="1400" b="1" u="sng" dirty="0" smtClean="0"/>
              <a:t>allows business users </a:t>
            </a:r>
            <a:r>
              <a:rPr lang="en-US" sz="1400" dirty="0" smtClean="0"/>
              <a:t>to manage KPIs and scorecards.</a:t>
            </a:r>
          </a:p>
          <a:p>
            <a:pPr eaLnBrk="1" hangingPunct="1">
              <a:buFontTx/>
              <a:buNone/>
              <a:defRPr/>
            </a:pPr>
            <a:endParaRPr lang="en-US" sz="1800" dirty="0" smtClean="0"/>
          </a:p>
          <a:p>
            <a:pPr lvl="1" eaLnBrk="1" hangingPunct="1">
              <a:buFontTx/>
              <a:buNone/>
              <a:defRPr/>
            </a:pPr>
            <a:endParaRPr lang="en-US" sz="1400" dirty="0" smtClean="0"/>
          </a:p>
          <a:p>
            <a:pPr lvl="1" eaLnBrk="1" hangingPunct="1">
              <a:defRPr/>
            </a:pPr>
            <a:endParaRPr lang="en-US" sz="1400" dirty="0" smtClean="0"/>
          </a:p>
          <a:p>
            <a:pPr eaLnBrk="1" hangingPunct="1">
              <a:defRPr/>
            </a:pPr>
            <a:endParaRPr lang="en-US" sz="1800" dirty="0" smtClean="0"/>
          </a:p>
        </p:txBody>
      </p:sp>
      <p:graphicFrame>
        <p:nvGraphicFramePr>
          <p:cNvPr id="6" name="Diagram 5"/>
          <p:cNvGraphicFramePr/>
          <p:nvPr/>
        </p:nvGraphicFramePr>
        <p:xfrm>
          <a:off x="257176" y="941035"/>
          <a:ext cx="1814220" cy="2750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28"/>
          <p:cNvGrpSpPr>
            <a:grpSpLocks/>
          </p:cNvGrpSpPr>
          <p:nvPr/>
        </p:nvGrpSpPr>
        <p:grpSpPr bwMode="auto">
          <a:xfrm>
            <a:off x="352425" y="3378200"/>
            <a:ext cx="1141413" cy="1662113"/>
            <a:chOff x="287014" y="3377682"/>
            <a:chExt cx="1141412" cy="1662592"/>
          </a:xfrm>
        </p:grpSpPr>
        <p:grpSp>
          <p:nvGrpSpPr>
            <p:cNvPr id="3" name="Group 23"/>
            <p:cNvGrpSpPr>
              <a:grpSpLocks/>
            </p:cNvGrpSpPr>
            <p:nvPr/>
          </p:nvGrpSpPr>
          <p:grpSpPr bwMode="auto">
            <a:xfrm>
              <a:off x="420363" y="3618667"/>
              <a:ext cx="1008063" cy="1421607"/>
              <a:chOff x="420363" y="3618667"/>
              <a:chExt cx="1008063" cy="1421607"/>
            </a:xfrm>
          </p:grpSpPr>
          <p:graphicFrame>
            <p:nvGraphicFramePr>
              <p:cNvPr id="256085" name="Object 2"/>
              <p:cNvGraphicFramePr>
                <a:graphicFrameLocks noChangeAspect="1"/>
              </p:cNvGraphicFramePr>
              <p:nvPr/>
            </p:nvGraphicFramePr>
            <p:xfrm>
              <a:off x="687063" y="3618667"/>
              <a:ext cx="741363" cy="947738"/>
            </p:xfrm>
            <a:graphic>
              <a:graphicData uri="http://schemas.openxmlformats.org/presentationml/2006/ole">
                <p:oleObj spid="_x0000_s45058" name="Visio" r:id="rId8" imgW="741495" imgH="947725" progId="">
                  <p:embed/>
                </p:oleObj>
              </a:graphicData>
            </a:graphic>
          </p:graphicFrame>
          <p:graphicFrame>
            <p:nvGraphicFramePr>
              <p:cNvPr id="256090" name="Object 3"/>
              <p:cNvGraphicFramePr>
                <a:graphicFrameLocks noChangeAspect="1"/>
              </p:cNvGraphicFramePr>
              <p:nvPr/>
            </p:nvGraphicFramePr>
            <p:xfrm>
              <a:off x="420363" y="4092536"/>
              <a:ext cx="741363" cy="947738"/>
            </p:xfrm>
            <a:graphic>
              <a:graphicData uri="http://schemas.openxmlformats.org/presentationml/2006/ole">
                <p:oleObj spid="_x0000_s45059" name="Visio" r:id="rId9" imgW="741495" imgH="947725" progId="">
                  <p:embed/>
                </p:oleObj>
              </a:graphicData>
            </a:graphic>
          </p:graphicFrame>
          <p:pic>
            <p:nvPicPr>
              <p:cNvPr id="15" name="Picture 14" descr="virtuous cycle arrows"/>
              <p:cNvPicPr>
                <a:picLocks noChangeAspect="1" noChangeArrowheads="1"/>
              </p:cNvPicPr>
              <p:nvPr/>
            </p:nvPicPr>
            <p:blipFill>
              <a:blip r:embed="rId10" cstate="screen"/>
              <a:srcRect/>
              <a:stretch>
                <a:fillRect/>
              </a:stretch>
            </p:blipFill>
            <p:spPr bwMode="auto">
              <a:xfrm>
                <a:off x="721600" y="4503927"/>
                <a:ext cx="310955" cy="30252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3" name="Picture 22" descr="virtuous cycle arrows"/>
              <p:cNvPicPr>
                <a:picLocks noChangeAspect="1" noChangeArrowheads="1"/>
              </p:cNvPicPr>
              <p:nvPr/>
            </p:nvPicPr>
            <p:blipFill>
              <a:blip r:embed="rId10" cstate="screen"/>
              <a:srcRect/>
              <a:stretch>
                <a:fillRect/>
              </a:stretch>
            </p:blipFill>
            <p:spPr bwMode="auto">
              <a:xfrm>
                <a:off x="1006248" y="3941274"/>
                <a:ext cx="310955" cy="30252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grpSp>
        <p:sp>
          <p:nvSpPr>
            <p:cNvPr id="26" name="Oval 25"/>
            <p:cNvSpPr/>
            <p:nvPr/>
          </p:nvSpPr>
          <p:spPr bwMode="auto">
            <a:xfrm>
              <a:off x="287014" y="3377682"/>
              <a:ext cx="266700" cy="240985"/>
            </a:xfrm>
            <a:prstGeom prst="ellipse">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sp>
          <p:nvSpPr>
            <p:cNvPr id="27" name="Oval 26"/>
            <p:cNvSpPr/>
            <p:nvPr/>
          </p:nvSpPr>
          <p:spPr bwMode="auto">
            <a:xfrm>
              <a:off x="287014" y="3690958"/>
              <a:ext cx="266700" cy="240985"/>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sp>
          <p:nvSpPr>
            <p:cNvPr id="28" name="Oval 27"/>
            <p:cNvSpPr/>
            <p:nvPr/>
          </p:nvSpPr>
          <p:spPr bwMode="auto">
            <a:xfrm>
              <a:off x="287014" y="4002812"/>
              <a:ext cx="266700" cy="240985"/>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Dashboard Elements</a:t>
            </a:r>
          </a:p>
        </p:txBody>
      </p:sp>
      <p:sp>
        <p:nvSpPr>
          <p:cNvPr id="31748" name="Content Placeholder 2"/>
          <p:cNvSpPr>
            <a:spLocks noGrp="1"/>
          </p:cNvSpPr>
          <p:nvPr>
            <p:ph idx="1"/>
          </p:nvPr>
        </p:nvSpPr>
        <p:spPr>
          <a:xfrm>
            <a:off x="2286000" y="798513"/>
            <a:ext cx="6400800" cy="6051550"/>
          </a:xfrm>
        </p:spPr>
        <p:txBody>
          <a:bodyPr/>
          <a:lstStyle/>
          <a:p>
            <a:pPr eaLnBrk="1" hangingPunct="1">
              <a:defRPr/>
            </a:pPr>
            <a:r>
              <a:rPr lang="en-US" sz="1800" b="1" dirty="0" smtClean="0"/>
              <a:t>Definition</a:t>
            </a:r>
          </a:p>
          <a:p>
            <a:pPr lvl="1" eaLnBrk="1" hangingPunct="1">
              <a:defRPr/>
            </a:pPr>
            <a:r>
              <a:rPr lang="en-US" sz="1400" dirty="0" smtClean="0"/>
              <a:t>The</a:t>
            </a:r>
            <a:r>
              <a:rPr lang="en-US" sz="1400" b="1" dirty="0" smtClean="0"/>
              <a:t> </a:t>
            </a:r>
            <a:r>
              <a:rPr lang="en-US" sz="1400" dirty="0" smtClean="0"/>
              <a:t>way a company can provide a </a:t>
            </a:r>
            <a:r>
              <a:rPr lang="en-US" sz="1400" b="1" u="sng" dirty="0" smtClean="0"/>
              <a:t>relevant and consistent </a:t>
            </a:r>
            <a:r>
              <a:rPr lang="en-US" sz="1400" dirty="0" smtClean="0"/>
              <a:t>view of performance to all employees.</a:t>
            </a:r>
            <a:endParaRPr lang="en-US" sz="1400" b="1" u="sng" dirty="0" smtClean="0"/>
          </a:p>
          <a:p>
            <a:pPr lvl="1" eaLnBrk="1" hangingPunct="1">
              <a:defRPr/>
            </a:pPr>
            <a:r>
              <a:rPr lang="en-US" sz="1400" dirty="0" smtClean="0"/>
              <a:t>Examples: filters, assembly of various scorecards and views in a single location.</a:t>
            </a:r>
          </a:p>
          <a:p>
            <a:pPr eaLnBrk="1" hangingPunct="1">
              <a:buFontTx/>
              <a:buNone/>
              <a:defRPr/>
            </a:pPr>
            <a:endParaRPr lang="en-US" sz="1100" dirty="0" smtClean="0">
              <a:solidFill>
                <a:srgbClr val="FF0000"/>
              </a:solidFill>
            </a:endParaRPr>
          </a:p>
          <a:p>
            <a:pPr eaLnBrk="1" hangingPunct="1">
              <a:defRPr/>
            </a:pPr>
            <a:r>
              <a:rPr lang="en-US" sz="1800" b="1" dirty="0" smtClean="0"/>
              <a:t>Typical challenges</a:t>
            </a:r>
          </a:p>
          <a:p>
            <a:pPr lvl="1" eaLnBrk="1" hangingPunct="1">
              <a:defRPr/>
            </a:pPr>
            <a:r>
              <a:rPr lang="en-US" sz="1400" dirty="0" smtClean="0"/>
              <a:t>Building dashboards that allows employees </a:t>
            </a:r>
            <a:r>
              <a:rPr lang="en-US" sz="1400" b="1" u="sng" dirty="0" smtClean="0"/>
              <a:t>to do more than just look at numbers</a:t>
            </a:r>
            <a:r>
              <a:rPr lang="en-US" sz="1400" b="1" dirty="0" smtClean="0"/>
              <a:t>.</a:t>
            </a:r>
            <a:r>
              <a:rPr lang="en-US" sz="1400" dirty="0" smtClean="0"/>
              <a:t>  Dashboards are often “too flat”.</a:t>
            </a:r>
          </a:p>
          <a:p>
            <a:pPr lvl="1" eaLnBrk="1" hangingPunct="1">
              <a:defRPr/>
            </a:pPr>
            <a:r>
              <a:rPr lang="en-US" sz="1400" dirty="0" smtClean="0"/>
              <a:t>Providing all employees with </a:t>
            </a:r>
            <a:r>
              <a:rPr lang="en-US" sz="1400" b="1" u="sng" dirty="0" smtClean="0"/>
              <a:t>consistent and actionable information</a:t>
            </a:r>
            <a:r>
              <a:rPr lang="en-US" sz="1400" dirty="0" smtClean="0"/>
              <a:t> in web-based dashboards that include KPIs, scorecards and analytics.</a:t>
            </a:r>
          </a:p>
          <a:p>
            <a:pPr lvl="1" eaLnBrk="1" hangingPunct="1">
              <a:buFontTx/>
              <a:buNone/>
              <a:defRPr/>
            </a:pPr>
            <a:endParaRPr lang="en-US" sz="1400" dirty="0" smtClean="0">
              <a:solidFill>
                <a:srgbClr val="FF0000"/>
              </a:solidFill>
            </a:endParaRPr>
          </a:p>
          <a:p>
            <a:pPr eaLnBrk="1" hangingPunct="1">
              <a:defRPr/>
            </a:pPr>
            <a:r>
              <a:rPr lang="en-US" sz="1800" b="1" dirty="0" smtClean="0"/>
              <a:t>Why are dashboard elements important</a:t>
            </a:r>
            <a:endParaRPr lang="en-US" sz="1800" dirty="0" smtClean="0"/>
          </a:p>
          <a:p>
            <a:pPr lvl="1" eaLnBrk="1" hangingPunct="1">
              <a:defRPr/>
            </a:pPr>
            <a:r>
              <a:rPr lang="en-US" sz="1400" dirty="0" smtClean="0"/>
              <a:t>PerformancePoint Server makes it easy for business users to </a:t>
            </a:r>
            <a:r>
              <a:rPr lang="en-US" sz="1400" b="1" u="sng" dirty="0" smtClean="0"/>
              <a:t>quickly assemble and deploy</a:t>
            </a:r>
            <a:r>
              <a:rPr lang="en-US" sz="1400" dirty="0" smtClean="0"/>
              <a:t>  a complete view of their individual, group or organization performance.</a:t>
            </a:r>
          </a:p>
          <a:p>
            <a:pPr lvl="1" eaLnBrk="1" hangingPunct="1">
              <a:defRPr/>
            </a:pPr>
            <a:r>
              <a:rPr lang="en-US" sz="1400" dirty="0" smtClean="0"/>
              <a:t>PerformancePoint Server</a:t>
            </a:r>
            <a:r>
              <a:rPr lang="en-US" sz="1400" b="1" dirty="0" smtClean="0"/>
              <a:t> </a:t>
            </a:r>
            <a:r>
              <a:rPr lang="en-US" sz="1400" dirty="0" smtClean="0"/>
              <a:t>makes is easy for more employees to consume in complete dashboards </a:t>
            </a:r>
            <a:r>
              <a:rPr lang="en-US" sz="1400" b="1" u="sng" dirty="0" smtClean="0"/>
              <a:t>in a browser environment</a:t>
            </a:r>
            <a:r>
              <a:rPr lang="en-US" sz="1400" dirty="0" smtClean="0"/>
              <a:t>.</a:t>
            </a:r>
          </a:p>
          <a:p>
            <a:pPr lvl="1" eaLnBrk="1" hangingPunct="1">
              <a:defRPr/>
            </a:pPr>
            <a:r>
              <a:rPr lang="en-US" sz="1400" dirty="0" smtClean="0"/>
              <a:t>PerformancePoint Server</a:t>
            </a:r>
            <a:r>
              <a:rPr lang="en-US" sz="1400" b="1" dirty="0" smtClean="0"/>
              <a:t> </a:t>
            </a:r>
            <a:r>
              <a:rPr lang="en-US" sz="1400" dirty="0" smtClean="0"/>
              <a:t>dashboards are </a:t>
            </a:r>
            <a:r>
              <a:rPr lang="en-US" sz="1400" b="1" u="sng" dirty="0" smtClean="0"/>
              <a:t>highly interactive </a:t>
            </a:r>
            <a:r>
              <a:rPr lang="en-US" sz="1400" dirty="0" smtClean="0"/>
              <a:t>and allows employees to gain better insight faster.</a:t>
            </a:r>
            <a:endParaRPr lang="en-US" sz="1800" dirty="0" smtClean="0"/>
          </a:p>
          <a:p>
            <a:pPr lvl="1" eaLnBrk="1" hangingPunct="1">
              <a:buFontTx/>
              <a:buNone/>
              <a:defRPr/>
            </a:pPr>
            <a:endParaRPr lang="en-US" sz="1400" dirty="0" smtClean="0"/>
          </a:p>
          <a:p>
            <a:pPr lvl="1" eaLnBrk="1" hangingPunct="1">
              <a:defRPr/>
            </a:pPr>
            <a:endParaRPr lang="en-US" sz="1400" dirty="0" smtClean="0"/>
          </a:p>
          <a:p>
            <a:pPr eaLnBrk="1" hangingPunct="1">
              <a:defRPr/>
            </a:pPr>
            <a:endParaRPr lang="en-US" sz="1800" dirty="0" smtClean="0"/>
          </a:p>
        </p:txBody>
      </p:sp>
      <p:grpSp>
        <p:nvGrpSpPr>
          <p:cNvPr id="2" name="Group 20"/>
          <p:cNvGrpSpPr/>
          <p:nvPr/>
        </p:nvGrpSpPr>
        <p:grpSpPr>
          <a:xfrm>
            <a:off x="127000" y="1493838"/>
            <a:ext cx="2316163" cy="3289300"/>
            <a:chOff x="177800" y="1879600"/>
            <a:chExt cx="2108200" cy="3289300"/>
          </a:xfrm>
          <a:effectLst>
            <a:glow rad="228600">
              <a:schemeClr val="accent1">
                <a:satMod val="175000"/>
                <a:alpha val="40000"/>
              </a:schemeClr>
            </a:glow>
          </a:effectLst>
        </p:grpSpPr>
        <p:sp>
          <p:nvSpPr>
            <p:cNvPr id="14" name="Line 60"/>
            <p:cNvSpPr>
              <a:spLocks noChangeShapeType="1"/>
            </p:cNvSpPr>
            <p:nvPr/>
          </p:nvSpPr>
          <p:spPr bwMode="auto">
            <a:xfrm flipH="1" flipV="1">
              <a:off x="1008654" y="2773362"/>
              <a:ext cx="252868" cy="2305050"/>
            </a:xfrm>
            <a:prstGeom prst="line">
              <a:avLst/>
            </a:prstGeom>
            <a:noFill/>
            <a:ln w="12700">
              <a:solidFill>
                <a:srgbClr val="C0C0C0"/>
              </a:solidFill>
              <a:round/>
              <a:headEnd/>
              <a:tailEnd type="triangle" w="med" len="med"/>
            </a:ln>
          </p:spPr>
          <p:txBody>
            <a:bodyPr/>
            <a:lstStyle/>
            <a:p>
              <a:pPr>
                <a:buFontTx/>
                <a:buNone/>
                <a:defRPr/>
              </a:pPr>
              <a:endParaRPr lang="en-US" dirty="0">
                <a:ln>
                  <a:solidFill>
                    <a:schemeClr val="tx2"/>
                  </a:solidFill>
                </a:ln>
                <a:latin typeface="Arial" charset="0"/>
              </a:endParaRPr>
            </a:p>
          </p:txBody>
        </p:sp>
        <p:sp>
          <p:nvSpPr>
            <p:cNvPr id="13" name="Line 60"/>
            <p:cNvSpPr>
              <a:spLocks noChangeShapeType="1"/>
            </p:cNvSpPr>
            <p:nvPr/>
          </p:nvSpPr>
          <p:spPr bwMode="auto">
            <a:xfrm flipV="1">
              <a:off x="554936" y="2773362"/>
              <a:ext cx="453718" cy="1633538"/>
            </a:xfrm>
            <a:prstGeom prst="line">
              <a:avLst/>
            </a:prstGeom>
            <a:noFill/>
            <a:ln w="12700">
              <a:solidFill>
                <a:srgbClr val="C0C0C0"/>
              </a:solidFill>
              <a:round/>
              <a:headEnd/>
              <a:tailEnd type="triangle" w="med" len="med"/>
            </a:ln>
          </p:spPr>
          <p:txBody>
            <a:bodyPr/>
            <a:lstStyle/>
            <a:p>
              <a:pPr>
                <a:buFontTx/>
                <a:buNone/>
                <a:defRPr/>
              </a:pPr>
              <a:endParaRPr lang="en-US" dirty="0">
                <a:ln>
                  <a:solidFill>
                    <a:schemeClr val="tx2"/>
                  </a:solidFill>
                </a:ln>
                <a:latin typeface="Arial" charset="0"/>
              </a:endParaRPr>
            </a:p>
          </p:txBody>
        </p:sp>
        <p:sp>
          <p:nvSpPr>
            <p:cNvPr id="12" name="Line 60"/>
            <p:cNvSpPr>
              <a:spLocks noChangeShapeType="1"/>
            </p:cNvSpPr>
            <p:nvPr/>
          </p:nvSpPr>
          <p:spPr bwMode="auto">
            <a:xfrm flipH="1" flipV="1">
              <a:off x="1008654" y="2773362"/>
              <a:ext cx="628558" cy="1492250"/>
            </a:xfrm>
            <a:prstGeom prst="line">
              <a:avLst/>
            </a:prstGeom>
            <a:noFill/>
            <a:ln w="12700">
              <a:solidFill>
                <a:srgbClr val="C0C0C0"/>
              </a:solidFill>
              <a:round/>
              <a:headEnd/>
              <a:tailEnd type="triangle" w="med" len="med"/>
            </a:ln>
          </p:spPr>
          <p:txBody>
            <a:bodyPr/>
            <a:lstStyle/>
            <a:p>
              <a:pPr>
                <a:buFontTx/>
                <a:buNone/>
                <a:defRPr/>
              </a:pPr>
              <a:endParaRPr lang="en-US" dirty="0">
                <a:ln>
                  <a:solidFill>
                    <a:schemeClr val="tx2"/>
                  </a:solidFill>
                </a:ln>
                <a:latin typeface="Arial" charset="0"/>
              </a:endParaRPr>
            </a:p>
          </p:txBody>
        </p:sp>
        <p:graphicFrame>
          <p:nvGraphicFramePr>
            <p:cNvPr id="256090" name="Object 3"/>
            <p:cNvGraphicFramePr>
              <a:graphicFrameLocks noChangeAspect="1"/>
            </p:cNvGraphicFramePr>
            <p:nvPr/>
          </p:nvGraphicFramePr>
          <p:xfrm>
            <a:off x="1414309" y="3640739"/>
            <a:ext cx="871691" cy="1141714"/>
          </p:xfrm>
          <a:graphic>
            <a:graphicData uri="http://schemas.openxmlformats.org/presentationml/2006/ole">
              <p:oleObj spid="_x0000_s46082" name="Visio" r:id="rId4" imgW="741495" imgH="947725" progId="">
                <p:embed/>
              </p:oleObj>
            </a:graphicData>
          </a:graphic>
        </p:graphicFrame>
        <p:grpSp>
          <p:nvGrpSpPr>
            <p:cNvPr id="3" name="Group 10"/>
            <p:cNvGrpSpPr>
              <a:grpSpLocks/>
            </p:cNvGrpSpPr>
            <p:nvPr/>
          </p:nvGrpSpPr>
          <p:grpSpPr bwMode="auto">
            <a:xfrm>
              <a:off x="177800" y="3967239"/>
              <a:ext cx="831047" cy="880375"/>
              <a:chOff x="288452" y="3385941"/>
              <a:chExt cx="706796" cy="730800"/>
            </a:xfrm>
          </p:grpSpPr>
          <p:pic>
            <p:nvPicPr>
              <p:cNvPr id="10" name="Picture 44" descr="Microsoft PowerPoint Presentation Icon"/>
              <p:cNvPicPr>
                <a:picLocks noChangeAspect="1" noChangeArrowheads="1"/>
              </p:cNvPicPr>
              <p:nvPr/>
            </p:nvPicPr>
            <p:blipFill>
              <a:blip r:embed="rId5"/>
              <a:srcRect/>
              <a:stretch>
                <a:fillRect/>
              </a:stretch>
            </p:blipFill>
            <p:spPr bwMode="auto">
              <a:xfrm>
                <a:off x="504613" y="3385941"/>
                <a:ext cx="357674" cy="357674"/>
              </a:xfrm>
              <a:prstGeom prst="rect">
                <a:avLst/>
              </a:prstGeom>
              <a:noFill/>
              <a:ln w="9525">
                <a:noFill/>
                <a:miter lim="800000"/>
                <a:headEnd/>
                <a:tailEnd/>
              </a:ln>
              <a:effectLst>
                <a:reflection blurRad="6350" stA="52000" endA="300" endPos="35000" dir="5400000" sy="-100000" algn="bl" rotWithShape="0"/>
              </a:effectLst>
            </p:spPr>
          </p:pic>
          <p:pic>
            <p:nvPicPr>
              <p:cNvPr id="9" name="Picture 43" descr="Microsoft Word Document Icon"/>
              <p:cNvPicPr>
                <a:picLocks noChangeAspect="1" noChangeArrowheads="1"/>
              </p:cNvPicPr>
              <p:nvPr/>
            </p:nvPicPr>
            <p:blipFill>
              <a:blip r:embed="rId6"/>
              <a:srcRect/>
              <a:stretch>
                <a:fillRect/>
              </a:stretch>
            </p:blipFill>
            <p:spPr bwMode="auto">
              <a:xfrm>
                <a:off x="288452" y="3588782"/>
                <a:ext cx="357674" cy="357674"/>
              </a:xfrm>
              <a:prstGeom prst="rect">
                <a:avLst/>
              </a:prstGeom>
              <a:noFill/>
              <a:ln w="9525">
                <a:noFill/>
                <a:miter lim="800000"/>
                <a:headEnd/>
                <a:tailEnd/>
              </a:ln>
              <a:effectLst>
                <a:reflection blurRad="6350" stA="52000" endA="300" endPos="35000" dir="5400000" sy="-100000" algn="bl" rotWithShape="0"/>
              </a:effectLst>
            </p:spPr>
          </p:pic>
          <p:pic>
            <p:nvPicPr>
              <p:cNvPr id="6" name="Picture 66"/>
              <p:cNvPicPr>
                <a:picLocks noChangeAspect="1" noChangeArrowheads="1"/>
              </p:cNvPicPr>
              <p:nvPr/>
            </p:nvPicPr>
            <p:blipFill>
              <a:blip r:embed="rId7"/>
              <a:srcRect/>
              <a:stretch>
                <a:fillRect/>
              </a:stretch>
            </p:blipFill>
            <p:spPr bwMode="auto">
              <a:xfrm>
                <a:off x="646126" y="3767619"/>
                <a:ext cx="349122" cy="349122"/>
              </a:xfrm>
              <a:prstGeom prst="rect">
                <a:avLst/>
              </a:prstGeom>
              <a:noFill/>
              <a:ln w="9525">
                <a:noFill/>
                <a:miter lim="800000"/>
                <a:headEnd/>
                <a:tailEnd/>
              </a:ln>
              <a:effectLst>
                <a:reflection blurRad="6350" stA="52000" endA="300" endPos="35000" dir="5400000" sy="-100000" algn="bl" rotWithShape="0"/>
              </a:effectLst>
            </p:spPr>
          </p:pic>
        </p:grpSp>
        <p:sp>
          <p:nvSpPr>
            <p:cNvPr id="8" name="Flowchart: Magnetic Disk 7"/>
            <p:cNvSpPr/>
            <p:nvPr/>
          </p:nvSpPr>
          <p:spPr bwMode="auto">
            <a:xfrm>
              <a:off x="947965" y="4525962"/>
              <a:ext cx="628558" cy="642938"/>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defRPr/>
              </a:pPr>
              <a:endParaRPr lang="en-US">
                <a:solidFill>
                  <a:schemeClr val="tx1">
                    <a:alpha val="100000"/>
                  </a:schemeClr>
                </a:solidFill>
                <a:effectLst/>
                <a:latin typeface="Segoe"/>
              </a:endParaRPr>
            </a:p>
          </p:txBody>
        </p:sp>
        <p:grpSp>
          <p:nvGrpSpPr>
            <p:cNvPr id="4" name="Group 24"/>
            <p:cNvGrpSpPr>
              <a:grpSpLocks/>
            </p:cNvGrpSpPr>
            <p:nvPr/>
          </p:nvGrpSpPr>
          <p:grpSpPr bwMode="auto">
            <a:xfrm>
              <a:off x="815564" y="1879600"/>
              <a:ext cx="386566" cy="1147224"/>
              <a:chOff x="1368955" y="4271896"/>
              <a:chExt cx="266700" cy="866115"/>
            </a:xfrm>
          </p:grpSpPr>
          <p:sp>
            <p:nvSpPr>
              <p:cNvPr id="18" name="Oval 17"/>
              <p:cNvSpPr/>
              <p:nvPr/>
            </p:nvSpPr>
            <p:spPr bwMode="auto">
              <a:xfrm>
                <a:off x="1368955" y="4271896"/>
                <a:ext cx="266700" cy="240985"/>
              </a:xfrm>
              <a:prstGeom prst="ellipse">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sp>
            <p:nvSpPr>
              <p:cNvPr id="19" name="Oval 18"/>
              <p:cNvSpPr/>
              <p:nvPr/>
            </p:nvSpPr>
            <p:spPr bwMode="auto">
              <a:xfrm>
                <a:off x="1368955" y="4585172"/>
                <a:ext cx="266700" cy="240985"/>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sp>
            <p:nvSpPr>
              <p:cNvPr id="20" name="Oval 19"/>
              <p:cNvSpPr/>
              <p:nvPr/>
            </p:nvSpPr>
            <p:spPr bwMode="auto">
              <a:xfrm>
                <a:off x="1368955" y="4897026"/>
                <a:ext cx="266700" cy="240985"/>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a:latin typeface="Arial" charset="0"/>
                </a:endParaRPr>
              </a:p>
            </p:txBody>
          </p:sp>
        </p:gr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http://www.tx3.biz/solutions%5CReporting%20Services%20Parameter%20Report.png"/>
          <p:cNvPicPr>
            <a:picLocks noChangeAspect="1" noChangeArrowheads="1"/>
          </p:cNvPicPr>
          <p:nvPr/>
        </p:nvPicPr>
        <p:blipFill>
          <a:blip r:embed="rId3" cstate="screen"/>
          <a:srcRect/>
          <a:stretch>
            <a:fillRect/>
          </a:stretch>
        </p:blipFill>
        <p:spPr bwMode="auto">
          <a:xfrm>
            <a:off x="542332" y="1676400"/>
            <a:ext cx="1682907" cy="11433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948" name="Picture 12" descr="http://img352.imageshack.us/img352/3235/75659049eh5.gif"/>
          <p:cNvPicPr>
            <a:picLocks noChangeAspect="1" noChangeArrowheads="1"/>
          </p:cNvPicPr>
          <p:nvPr/>
        </p:nvPicPr>
        <p:blipFill>
          <a:blip r:embed="rId4"/>
          <a:srcRect l="17763" t="21270" r="5035" b="18095"/>
          <a:stretch>
            <a:fillRect/>
          </a:stretch>
        </p:blipFill>
        <p:spPr bwMode="auto">
          <a:xfrm>
            <a:off x="491532" y="3732808"/>
            <a:ext cx="1756314" cy="1171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946" name="Picture 10" descr="http://tkfiles.storage.msn.com/x1pjzF2-RYhxRVKhMjMZF7NejAwnLrKdY9aEb_Na6W-EGvt0DkCRUQnQFfeR238UaAmBkXE-jPyJCZC63BMgZe0p1ucMqB4dHapeda2sX8Vk_8-QI7GWDmITg"/>
          <p:cNvPicPr>
            <a:picLocks noChangeAspect="1" noChangeArrowheads="1"/>
          </p:cNvPicPr>
          <p:nvPr/>
        </p:nvPicPr>
        <p:blipFill>
          <a:blip r:embed="rId5" cstate="screen"/>
          <a:srcRect/>
          <a:stretch>
            <a:fillRect/>
          </a:stretch>
        </p:blipFill>
        <p:spPr bwMode="auto">
          <a:xfrm>
            <a:off x="138211" y="2665588"/>
            <a:ext cx="1598909" cy="12103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699"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Report Views</a:t>
            </a:r>
          </a:p>
        </p:txBody>
      </p:sp>
      <p:sp>
        <p:nvSpPr>
          <p:cNvPr id="29700" name="Content Placeholder 2"/>
          <p:cNvSpPr>
            <a:spLocks noGrp="1"/>
          </p:cNvSpPr>
          <p:nvPr>
            <p:ph idx="1"/>
          </p:nvPr>
        </p:nvSpPr>
        <p:spPr>
          <a:xfrm>
            <a:off x="2146300" y="992188"/>
            <a:ext cx="6858000" cy="5048250"/>
          </a:xfrm>
        </p:spPr>
        <p:txBody>
          <a:bodyPr/>
          <a:lstStyle/>
          <a:p>
            <a:pPr eaLnBrk="1" hangingPunct="1">
              <a:defRPr/>
            </a:pPr>
            <a:r>
              <a:rPr lang="en-US" sz="1800" b="1" dirty="0" smtClean="0"/>
              <a:t>Definition</a:t>
            </a:r>
          </a:p>
          <a:p>
            <a:pPr lvl="1" eaLnBrk="1" hangingPunct="1">
              <a:defRPr/>
            </a:pPr>
            <a:r>
              <a:rPr lang="en-US" sz="1400" dirty="0" smtClean="0"/>
              <a:t>The way additional and </a:t>
            </a:r>
            <a:r>
              <a:rPr lang="en-US" sz="1400" b="1" u="sng" dirty="0" smtClean="0"/>
              <a:t>contextual</a:t>
            </a:r>
            <a:r>
              <a:rPr lang="en-US" sz="1400" dirty="0" smtClean="0"/>
              <a:t> information can be provided to employees to help with better insight and easier investigation.</a:t>
            </a:r>
            <a:endParaRPr lang="en-US" sz="1400" u="sng" dirty="0" smtClean="0"/>
          </a:p>
          <a:p>
            <a:pPr lvl="1" eaLnBrk="1" hangingPunct="1">
              <a:defRPr/>
            </a:pPr>
            <a:r>
              <a:rPr lang="en-US" sz="1400" dirty="0" smtClean="0"/>
              <a:t>Examples: Strategy Maps, Excel Services Report Views, PAS Views, Reporting Services Views, document libraries.</a:t>
            </a:r>
          </a:p>
          <a:p>
            <a:pPr eaLnBrk="1" hangingPunct="1">
              <a:buFontTx/>
              <a:buNone/>
              <a:defRPr/>
            </a:pPr>
            <a:endParaRPr lang="en-US" sz="1100" dirty="0" smtClean="0">
              <a:solidFill>
                <a:srgbClr val="FF0000"/>
              </a:solidFill>
            </a:endParaRPr>
          </a:p>
          <a:p>
            <a:pPr eaLnBrk="1" hangingPunct="1">
              <a:defRPr/>
            </a:pPr>
            <a:r>
              <a:rPr lang="en-US" sz="1800" b="1" dirty="0" smtClean="0"/>
              <a:t>Typical challenges</a:t>
            </a:r>
          </a:p>
          <a:p>
            <a:pPr lvl="1" eaLnBrk="1" hangingPunct="1">
              <a:defRPr/>
            </a:pPr>
            <a:r>
              <a:rPr lang="en-US" sz="1400" dirty="0" smtClean="0"/>
              <a:t>Integrating and displaying additional </a:t>
            </a:r>
            <a:r>
              <a:rPr lang="en-US" sz="1400" b="1" u="sng" dirty="0" smtClean="0"/>
              <a:t>structured and unstructured </a:t>
            </a:r>
            <a:r>
              <a:rPr lang="en-US" sz="1400" dirty="0" smtClean="0"/>
              <a:t>information in a single environment is often challenging.</a:t>
            </a:r>
          </a:p>
          <a:p>
            <a:pPr lvl="1" eaLnBrk="1" hangingPunct="1">
              <a:defRPr/>
            </a:pPr>
            <a:r>
              <a:rPr lang="en-US" sz="1400" dirty="0" smtClean="0"/>
              <a:t>Providing complementary information to scorecards, KPIs is often done outside of the dashboard, making it challenging for employees to </a:t>
            </a:r>
            <a:r>
              <a:rPr lang="en-US" sz="1400" b="1" u="sng" dirty="0" smtClean="0"/>
              <a:t>quickly get a better understanding</a:t>
            </a:r>
            <a:r>
              <a:rPr lang="en-US" sz="1400" dirty="0" smtClean="0"/>
              <a:t> of business performance and act on it.</a:t>
            </a:r>
          </a:p>
          <a:p>
            <a:pPr lvl="1" eaLnBrk="1" hangingPunct="1">
              <a:buFontTx/>
              <a:buNone/>
              <a:defRPr/>
            </a:pPr>
            <a:endParaRPr lang="en-US" sz="1100" dirty="0" smtClean="0">
              <a:solidFill>
                <a:srgbClr val="FF0000"/>
              </a:solidFill>
            </a:endParaRPr>
          </a:p>
          <a:p>
            <a:pPr eaLnBrk="1" hangingPunct="1">
              <a:defRPr/>
            </a:pPr>
            <a:r>
              <a:rPr lang="en-US" sz="1800" b="1" dirty="0" smtClean="0"/>
              <a:t>Why are report views important</a:t>
            </a:r>
            <a:endParaRPr lang="en-US" sz="1800" dirty="0" smtClean="0"/>
          </a:p>
          <a:p>
            <a:pPr lvl="1" eaLnBrk="1" hangingPunct="1">
              <a:defRPr/>
            </a:pPr>
            <a:r>
              <a:rPr lang="en-US" sz="1400" dirty="0" smtClean="0"/>
              <a:t>They are </a:t>
            </a:r>
            <a:r>
              <a:rPr lang="en-US" sz="1400" b="1" u="sng" dirty="0" smtClean="0"/>
              <a:t>centralized</a:t>
            </a:r>
            <a:r>
              <a:rPr lang="en-US" sz="1400" dirty="0" smtClean="0"/>
              <a:t> in PerformancePoint Server, which guarantees </a:t>
            </a:r>
            <a:r>
              <a:rPr lang="en-US" sz="1400" b="1" u="sng" dirty="0" smtClean="0"/>
              <a:t>consistency</a:t>
            </a:r>
            <a:r>
              <a:rPr lang="en-US" sz="1400" dirty="0" smtClean="0"/>
              <a:t> and changes can be deployed with </a:t>
            </a:r>
            <a:r>
              <a:rPr lang="en-US" sz="1400" b="1" u="sng" dirty="0" smtClean="0"/>
              <a:t>more flexibility.</a:t>
            </a:r>
          </a:p>
          <a:p>
            <a:pPr lvl="1" eaLnBrk="1" hangingPunct="1">
              <a:defRPr/>
            </a:pPr>
            <a:r>
              <a:rPr lang="en-US" sz="1400" dirty="0" smtClean="0"/>
              <a:t>PerformancePoint Server allows business users to get additional visual context about their metrics, and become great entry points for </a:t>
            </a:r>
            <a:r>
              <a:rPr lang="en-US" sz="1400" b="1" u="sng" dirty="0" smtClean="0"/>
              <a:t>better, more focused analysis.</a:t>
            </a:r>
          </a:p>
          <a:p>
            <a:pPr eaLnBrk="1" hangingPunct="1">
              <a:defRPr/>
            </a:pPr>
            <a:endParaRPr lang="en-US" sz="18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descr="http://wireless.agilent.com/wireless/helpfiles/n7615b/art/api_code_editor_simplecontrol.gif"/>
          <p:cNvPicPr>
            <a:picLocks noChangeAspect="1" noChangeArrowheads="1"/>
          </p:cNvPicPr>
          <p:nvPr/>
        </p:nvPicPr>
        <p:blipFill>
          <a:blip r:embed="rId3"/>
          <a:srcRect/>
          <a:stretch>
            <a:fillRect/>
          </a:stretch>
        </p:blipFill>
        <p:spPr bwMode="auto">
          <a:xfrm>
            <a:off x="73025" y="1016000"/>
            <a:ext cx="2212975" cy="1601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3" name="Title 1"/>
          <p:cNvSpPr>
            <a:spLocks noGrp="1"/>
          </p:cNvSpPr>
          <p:nvPr>
            <p:ph type="title"/>
          </p:nvPr>
        </p:nvSpPr>
        <p:spPr>
          <a:xfrm>
            <a:off x="0" y="0"/>
            <a:ext cx="8229600" cy="746358"/>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Open APIs</a:t>
            </a:r>
          </a:p>
        </p:txBody>
      </p:sp>
      <p:sp>
        <p:nvSpPr>
          <p:cNvPr id="30724" name="Content Placeholder 2"/>
          <p:cNvSpPr>
            <a:spLocks noGrp="1"/>
          </p:cNvSpPr>
          <p:nvPr>
            <p:ph idx="1"/>
          </p:nvPr>
        </p:nvSpPr>
        <p:spPr>
          <a:xfrm>
            <a:off x="2286000" y="976313"/>
            <a:ext cx="6616700" cy="6254750"/>
          </a:xfrm>
        </p:spPr>
        <p:txBody>
          <a:bodyPr/>
          <a:lstStyle/>
          <a:p>
            <a:pPr eaLnBrk="1" hangingPunct="1">
              <a:buFont typeface="Arial" pitchFamily="34" charset="0"/>
              <a:buChar char="•"/>
              <a:defRPr/>
            </a:pPr>
            <a:r>
              <a:rPr lang="en-US" sz="1800" b="1" dirty="0" smtClean="0"/>
              <a:t>Definition</a:t>
            </a:r>
          </a:p>
          <a:p>
            <a:pPr lvl="1" eaLnBrk="1" hangingPunct="1">
              <a:buFont typeface="Arial" pitchFamily="34" charset="0"/>
              <a:buChar char="•"/>
              <a:defRPr/>
            </a:pPr>
            <a:r>
              <a:rPr lang="en-US" sz="1400" b="1" dirty="0" smtClean="0"/>
              <a:t>APIs </a:t>
            </a:r>
            <a:r>
              <a:rPr lang="en-US" sz="1400" dirty="0" smtClean="0"/>
              <a:t>(</a:t>
            </a:r>
            <a:r>
              <a:rPr lang="en-US" sz="1800" b="1" i="1" dirty="0" smtClean="0"/>
              <a:t>a</a:t>
            </a:r>
            <a:r>
              <a:rPr lang="en-US" sz="1400" i="1" dirty="0" smtClean="0"/>
              <a:t>pplication </a:t>
            </a:r>
            <a:r>
              <a:rPr lang="en-US" sz="1800" b="1" i="1" dirty="0" smtClean="0"/>
              <a:t>p</a:t>
            </a:r>
            <a:r>
              <a:rPr lang="en-US" sz="1400" i="1" dirty="0" smtClean="0"/>
              <a:t>rogram </a:t>
            </a:r>
            <a:r>
              <a:rPr lang="en-US" sz="1800" b="1" i="1" dirty="0" smtClean="0"/>
              <a:t>i</a:t>
            </a:r>
            <a:r>
              <a:rPr lang="en-US" sz="1400" i="1" dirty="0" smtClean="0"/>
              <a:t>nterface)</a:t>
            </a:r>
            <a:r>
              <a:rPr lang="en-US" sz="1400" dirty="0" smtClean="0"/>
              <a:t>: allow developers to extend the original functionality of  the product.</a:t>
            </a:r>
          </a:p>
          <a:p>
            <a:pPr lvl="1" eaLnBrk="1" hangingPunct="1">
              <a:buFont typeface="Arial" pitchFamily="34" charset="0"/>
              <a:buChar char="•"/>
              <a:defRPr/>
            </a:pPr>
            <a:r>
              <a:rPr lang="en-US" sz="1400" dirty="0" smtClean="0"/>
              <a:t>Examples: override urls, integration with other applications, creation of new wizards…etc </a:t>
            </a:r>
            <a:endParaRPr lang="en-US" sz="1050" dirty="0" smtClean="0"/>
          </a:p>
          <a:p>
            <a:pPr eaLnBrk="1" hangingPunct="1">
              <a:buFontTx/>
              <a:buNone/>
              <a:defRPr/>
            </a:pPr>
            <a:endParaRPr lang="en-US" sz="1050" dirty="0" smtClean="0"/>
          </a:p>
          <a:p>
            <a:pPr eaLnBrk="1" hangingPunct="1">
              <a:defRPr/>
            </a:pPr>
            <a:r>
              <a:rPr lang="en-US" sz="1800" b="1" dirty="0" smtClean="0"/>
              <a:t>Typical challenges</a:t>
            </a:r>
          </a:p>
          <a:p>
            <a:pPr lvl="1" eaLnBrk="1" hangingPunct="1">
              <a:buFont typeface="Arial" pitchFamily="34" charset="0"/>
              <a:buChar char="•"/>
              <a:defRPr/>
            </a:pPr>
            <a:r>
              <a:rPr lang="en-US" sz="1400" dirty="0" smtClean="0"/>
              <a:t>Most dashboarding and </a:t>
            </a:r>
            <a:r>
              <a:rPr lang="en-US" sz="1400" dirty="0" err="1" smtClean="0"/>
              <a:t>scorecarding</a:t>
            </a:r>
            <a:r>
              <a:rPr lang="en-US" sz="1400" dirty="0" smtClean="0"/>
              <a:t> solutions are rigid and inflexible.  Some are restricted to certain methodologies, some simply require significant </a:t>
            </a:r>
            <a:r>
              <a:rPr lang="en-US" sz="1400" b="1" u="sng" dirty="0" smtClean="0"/>
              <a:t>customization and configuration </a:t>
            </a:r>
            <a:r>
              <a:rPr lang="en-US" sz="1400" dirty="0" smtClean="0"/>
              <a:t>to adapt to the company needs and business processes.</a:t>
            </a:r>
          </a:p>
          <a:p>
            <a:pPr lvl="1" eaLnBrk="1" hangingPunct="1">
              <a:buFont typeface="Arial" pitchFamily="34" charset="0"/>
              <a:buChar char="•"/>
              <a:defRPr/>
            </a:pPr>
            <a:r>
              <a:rPr lang="en-US" sz="1400" b="1" u="sng" dirty="0" smtClean="0"/>
              <a:t>Lack of openness </a:t>
            </a:r>
            <a:r>
              <a:rPr lang="en-US" sz="1400" dirty="0" smtClean="0"/>
              <a:t>restricts companies to deploy solution that is appropriate to their needs, might they be related to particular extended functionality or additional content.</a:t>
            </a:r>
          </a:p>
          <a:p>
            <a:pPr lvl="1" eaLnBrk="1" hangingPunct="1">
              <a:buFontTx/>
              <a:buNone/>
              <a:defRPr/>
            </a:pPr>
            <a:endParaRPr lang="en-US" sz="1400" dirty="0" smtClean="0"/>
          </a:p>
          <a:p>
            <a:pPr eaLnBrk="1" hangingPunct="1">
              <a:buFont typeface="Arial" pitchFamily="34" charset="0"/>
              <a:buChar char="•"/>
              <a:defRPr/>
            </a:pPr>
            <a:r>
              <a:rPr lang="en-US" sz="1800" b="1" dirty="0" smtClean="0"/>
              <a:t>Why are PerformancePoint</a:t>
            </a:r>
            <a:r>
              <a:rPr lang="en-US" sz="1800" dirty="0" smtClean="0"/>
              <a:t> </a:t>
            </a:r>
            <a:r>
              <a:rPr lang="en-US" sz="1800" b="1" dirty="0" smtClean="0"/>
              <a:t>APIs are important</a:t>
            </a:r>
          </a:p>
          <a:p>
            <a:pPr lvl="1">
              <a:buFont typeface="Arial" pitchFamily="34" charset="0"/>
              <a:buChar char="•"/>
              <a:defRPr/>
            </a:pPr>
            <a:r>
              <a:rPr lang="en-US" sz="1400" dirty="0" smtClean="0"/>
              <a:t>APIs allow individual developers, customers and partners to build customized integration with their </a:t>
            </a:r>
            <a:r>
              <a:rPr lang="en-US" sz="1400" b="1" u="sng" dirty="0" smtClean="0"/>
              <a:t>specific data and business needs</a:t>
            </a:r>
            <a:r>
              <a:rPr lang="en-US" sz="1400" dirty="0" smtClean="0"/>
              <a:t>.</a:t>
            </a:r>
          </a:p>
          <a:p>
            <a:pPr lvl="1">
              <a:buFont typeface="Arial" pitchFamily="34" charset="0"/>
              <a:buChar char="•"/>
              <a:defRPr/>
            </a:pPr>
            <a:r>
              <a:rPr lang="en-US" sz="1400" dirty="0" smtClean="0"/>
              <a:t>APIs allow individual developers, customers and partners </a:t>
            </a:r>
            <a:r>
              <a:rPr lang="en-US" sz="1400" b="1" u="sng" dirty="0" smtClean="0"/>
              <a:t>to extend the current product capabilities </a:t>
            </a:r>
            <a:r>
              <a:rPr lang="en-US" sz="1400" dirty="0" smtClean="0"/>
              <a:t>in order to innovate on the already widely adopted Microsoft platform.</a:t>
            </a:r>
          </a:p>
          <a:p>
            <a:pPr eaLnBrk="1" hangingPunct="1">
              <a:buFont typeface="Arial" pitchFamily="34" charset="0"/>
              <a:buChar char="•"/>
              <a:defRPr/>
            </a:pPr>
            <a:endParaRPr lang="en-US" sz="1800" dirty="0" smtClean="0"/>
          </a:p>
          <a:p>
            <a:pPr lvl="1" eaLnBrk="1" hangingPunct="1">
              <a:defRPr/>
            </a:pPr>
            <a:endParaRPr lang="en-US" sz="1400" dirty="0" smtClean="0"/>
          </a:p>
          <a:p>
            <a:pPr eaLnBrk="1" hangingPunct="1">
              <a:defRPr/>
            </a:pPr>
            <a:endParaRPr lang="en-US" sz="1800" dirty="0" smtClean="0"/>
          </a:p>
        </p:txBody>
      </p:sp>
      <p:pic>
        <p:nvPicPr>
          <p:cNvPr id="5" name="Rectangle 13321"/>
          <p:cNvPicPr>
            <a:picLocks noChangeAspect="1" noChangeArrowheads="1"/>
          </p:cNvPicPr>
          <p:nvPr/>
        </p:nvPicPr>
        <p:blipFill>
          <a:blip r:embed="rId4"/>
          <a:srcRect/>
          <a:stretch>
            <a:fillRect/>
          </a:stretch>
        </p:blipFill>
        <p:spPr bwMode="auto">
          <a:xfrm>
            <a:off x="342900" y="2913063"/>
            <a:ext cx="990600" cy="3001962"/>
          </a:xfrm>
          <a:prstGeom prst="rect">
            <a:avLst/>
          </a:prstGeom>
          <a:noFill/>
          <a:ln w="9525">
            <a:noFill/>
            <a:miter lim="800000"/>
            <a:headEnd/>
            <a:tailEnd/>
          </a:ln>
          <a:effectLst>
            <a:outerShdw sy="23000" kx="1199993" algn="br" rotWithShape="0">
              <a:srgbClr val="000000">
                <a:alpha val="20000"/>
              </a:srgbClr>
            </a:outerShdw>
          </a:effectLst>
        </p:spPr>
      </p:pic>
      <p:pic>
        <p:nvPicPr>
          <p:cNvPr id="8" name="Picture 7" descr="virtuous cycle arrows"/>
          <p:cNvPicPr>
            <a:picLocks noChangeAspect="1" noChangeArrowheads="1"/>
          </p:cNvPicPr>
          <p:nvPr/>
        </p:nvPicPr>
        <p:blipFill>
          <a:blip r:embed="rId5" cstate="screen"/>
          <a:srcRect/>
          <a:stretch>
            <a:fillRect/>
          </a:stretch>
        </p:blipFill>
        <p:spPr bwMode="auto">
          <a:xfrm>
            <a:off x="1880508" y="938213"/>
            <a:ext cx="494392" cy="4809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72" y="553487"/>
            <a:ext cx="8846288" cy="5613845"/>
          </a:xfrm>
        </p:spPr>
        <p:txBody>
          <a:bodyPr/>
          <a:lstStyle/>
          <a:p>
            <a:pPr>
              <a:defRPr/>
            </a:pPr>
            <a:endParaRPr lang="en-US" sz="1800" dirty="0" smtClean="0"/>
          </a:p>
          <a:p>
            <a:pPr>
              <a:defRPr/>
            </a:pPr>
            <a:r>
              <a:rPr lang="en-US" sz="1800" dirty="0" smtClean="0"/>
              <a:t>What is Microsoft Office PerformancePoint Server 2007 </a:t>
            </a:r>
            <a:r>
              <a:rPr lang="en-US" sz="1800" dirty="0" smtClean="0">
                <a:hlinkClick r:id="rId3"/>
              </a:rPr>
              <a:t>here</a:t>
            </a:r>
            <a:endParaRPr lang="en-US" sz="1800" dirty="0" smtClean="0"/>
          </a:p>
          <a:p>
            <a:pPr>
              <a:defRPr/>
            </a:pPr>
            <a:r>
              <a:rPr lang="en-US" sz="1800" dirty="0" smtClean="0"/>
              <a:t>Interactive product demo </a:t>
            </a:r>
            <a:r>
              <a:rPr lang="en-US" sz="1800" dirty="0" smtClean="0">
                <a:hlinkClick r:id="rId4"/>
              </a:rPr>
              <a:t>here</a:t>
            </a:r>
            <a:endParaRPr lang="en-US" sz="1800" dirty="0" smtClean="0"/>
          </a:p>
          <a:p>
            <a:pPr>
              <a:defRPr/>
            </a:pPr>
            <a:r>
              <a:rPr lang="en-US" sz="1800" dirty="0" smtClean="0"/>
              <a:t>Features </a:t>
            </a:r>
            <a:r>
              <a:rPr lang="en-US" sz="1800" dirty="0" smtClean="0">
                <a:hlinkClick r:id="rId5"/>
              </a:rPr>
              <a:t>here</a:t>
            </a:r>
            <a:endParaRPr lang="en-US" sz="1800" dirty="0" smtClean="0"/>
          </a:p>
          <a:p>
            <a:pPr>
              <a:defRPr/>
            </a:pPr>
            <a:r>
              <a:rPr lang="en-US" sz="1800" dirty="0" smtClean="0"/>
              <a:t>Top ten benefits </a:t>
            </a:r>
            <a:r>
              <a:rPr lang="en-US" sz="1800" dirty="0" smtClean="0">
                <a:hlinkClick r:id="rId6"/>
              </a:rPr>
              <a:t>here</a:t>
            </a:r>
            <a:endParaRPr lang="en-US" sz="1800" dirty="0" smtClean="0"/>
          </a:p>
          <a:p>
            <a:pPr>
              <a:defRPr/>
            </a:pPr>
            <a:r>
              <a:rPr lang="en-US" sz="1800" dirty="0" smtClean="0"/>
              <a:t>Case studies </a:t>
            </a:r>
            <a:r>
              <a:rPr lang="en-US" sz="1800" dirty="0" smtClean="0">
                <a:hlinkClick r:id="rId7"/>
              </a:rPr>
              <a:t>here</a:t>
            </a:r>
            <a:endParaRPr lang="en-US" sz="1800" dirty="0" smtClean="0"/>
          </a:p>
          <a:p>
            <a:pPr>
              <a:defRPr/>
            </a:pPr>
            <a:r>
              <a:rPr lang="en-US" sz="1800" dirty="0" smtClean="0"/>
              <a:t>News and Reviews </a:t>
            </a:r>
            <a:r>
              <a:rPr lang="en-US" sz="1800" dirty="0" smtClean="0">
                <a:hlinkClick r:id="rId8"/>
              </a:rPr>
              <a:t>here</a:t>
            </a:r>
            <a:endParaRPr lang="en-US" sz="1800" dirty="0" smtClean="0"/>
          </a:p>
          <a:p>
            <a:pPr>
              <a:defRPr/>
            </a:pPr>
            <a:r>
              <a:rPr lang="en-US" sz="1800" dirty="0" smtClean="0"/>
              <a:t>System requirements </a:t>
            </a:r>
            <a:r>
              <a:rPr lang="en-US" sz="1800" dirty="0" smtClean="0">
                <a:hlinkClick r:id="rId9"/>
              </a:rPr>
              <a:t>here</a:t>
            </a:r>
            <a:endParaRPr lang="en-US" sz="1800" dirty="0" smtClean="0"/>
          </a:p>
          <a:p>
            <a:pPr>
              <a:defRPr/>
            </a:pPr>
            <a:r>
              <a:rPr lang="en-US" sz="1800" dirty="0" smtClean="0"/>
              <a:t>Licensing </a:t>
            </a:r>
            <a:r>
              <a:rPr lang="en-US" sz="1800" dirty="0" smtClean="0">
                <a:hlinkClick r:id="rId10"/>
              </a:rPr>
              <a:t>here</a:t>
            </a:r>
            <a:endParaRPr lang="en-US" sz="1800" dirty="0" smtClean="0"/>
          </a:p>
          <a:p>
            <a:pPr>
              <a:defRPr/>
            </a:pPr>
            <a:r>
              <a:rPr lang="en-US" sz="1800" dirty="0" smtClean="0"/>
              <a:t>More @ </a:t>
            </a:r>
            <a:r>
              <a:rPr lang="en-US" sz="1800" dirty="0" smtClean="0">
                <a:hlinkClick r:id="rId11"/>
              </a:rPr>
              <a:t>http://www.microsoft.com/performancepoint</a:t>
            </a:r>
            <a:endParaRPr lang="en-US" sz="1800" dirty="0" smtClean="0"/>
          </a:p>
          <a:p>
            <a:pPr>
              <a:buFontTx/>
              <a:buNone/>
              <a:defRPr/>
            </a:pPr>
            <a:endParaRPr lang="en-US" sz="800" dirty="0" smtClean="0"/>
          </a:p>
          <a:p>
            <a:pPr>
              <a:buFontTx/>
              <a:buNone/>
              <a:defRPr/>
            </a:pP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Datasheets</a:t>
            </a:r>
            <a:endParaRPr lang="en-US" sz="2400" dirty="0" smtClean="0"/>
          </a:p>
          <a:p>
            <a:pPr>
              <a:defRPr/>
            </a:pPr>
            <a:r>
              <a:rPr lang="en-US" sz="1800" dirty="0" smtClean="0"/>
              <a:t>Overview of PerformancePoint Server 2007 </a:t>
            </a:r>
            <a:r>
              <a:rPr lang="en-US" sz="1800" dirty="0" smtClean="0">
                <a:hlinkClick r:id="rId12"/>
              </a:rPr>
              <a:t>here</a:t>
            </a:r>
            <a:endParaRPr lang="en-US" sz="1800" dirty="0" smtClean="0"/>
          </a:p>
          <a:p>
            <a:pPr>
              <a:defRPr/>
            </a:pPr>
            <a:r>
              <a:rPr lang="en-US" sz="1800" dirty="0" smtClean="0"/>
              <a:t>Monitoring Performance </a:t>
            </a:r>
            <a:r>
              <a:rPr lang="en-US" sz="1800" dirty="0" smtClean="0">
                <a:hlinkClick r:id="rId13"/>
              </a:rPr>
              <a:t>here</a:t>
            </a:r>
            <a:endParaRPr lang="en-US" sz="1800" dirty="0" smtClean="0"/>
          </a:p>
          <a:p>
            <a:pPr>
              <a:defRPr/>
            </a:pPr>
            <a:r>
              <a:rPr lang="en-US" sz="1800" dirty="0" smtClean="0"/>
              <a:t>Data Analysis and Visualization </a:t>
            </a:r>
            <a:r>
              <a:rPr lang="en-US" sz="1800" dirty="0" smtClean="0">
                <a:hlinkClick r:id="rId14"/>
              </a:rPr>
              <a:t>here</a:t>
            </a:r>
            <a:endParaRPr lang="en-US" sz="1800" dirty="0" smtClean="0"/>
          </a:p>
          <a:p>
            <a:pPr>
              <a:defRPr/>
            </a:pPr>
            <a:r>
              <a:rPr lang="en-US" sz="1800" dirty="0" smtClean="0"/>
              <a:t>Planning, Budgeting, Forecasting and Modeling </a:t>
            </a:r>
            <a:r>
              <a:rPr lang="en-US" sz="1800" dirty="0" smtClean="0">
                <a:hlinkClick r:id="rId15"/>
              </a:rPr>
              <a:t>here</a:t>
            </a:r>
            <a:endParaRPr lang="en-US" sz="1800" dirty="0" smtClean="0"/>
          </a:p>
          <a:p>
            <a:pPr>
              <a:defRPr/>
            </a:pPr>
            <a:r>
              <a:rPr lang="en-US" sz="1800" dirty="0" smtClean="0"/>
              <a:t>Management Reporting and Consolidation </a:t>
            </a:r>
            <a:r>
              <a:rPr lang="en-US" sz="1800" dirty="0" smtClean="0">
                <a:hlinkClick r:id="rId16"/>
              </a:rPr>
              <a:t>here</a:t>
            </a:r>
            <a:endParaRPr lang="en-US" sz="1800" dirty="0" smtClean="0"/>
          </a:p>
        </p:txBody>
      </p:sp>
      <p:sp>
        <p:nvSpPr>
          <p:cNvPr id="4" name="Title 3"/>
          <p:cNvSpPr>
            <a:spLocks noGrp="1"/>
          </p:cNvSpPr>
          <p:nvPr>
            <p:ph type="title"/>
          </p:nvPr>
        </p:nvSpPr>
        <p:spPr>
          <a:xfrm>
            <a:off x="0" y="0"/>
            <a:ext cx="8382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Product information</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6496050" y="2498725"/>
            <a:ext cx="234315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Why did it happen?</a:t>
            </a:r>
          </a:p>
          <a:p>
            <a:pPr algn="ctr" defTabSz="914099">
              <a:spcBef>
                <a:spcPct val="0"/>
              </a:spcBef>
              <a:buFontTx/>
              <a:buNone/>
              <a:defRPr/>
            </a:pPr>
            <a:r>
              <a:rPr lang="en-US" b="1" dirty="0">
                <a:solidFill>
                  <a:schemeClr val="tx1"/>
                </a:solidFill>
                <a:latin typeface="Segoe" pitchFamily="34" charset="0"/>
              </a:rPr>
              <a:t>Analytics</a:t>
            </a:r>
          </a:p>
        </p:txBody>
      </p:sp>
      <p:sp>
        <p:nvSpPr>
          <p:cNvPr id="26" name="Rounded Rectangle 25"/>
          <p:cNvSpPr/>
          <p:nvPr/>
        </p:nvSpPr>
        <p:spPr bwMode="auto">
          <a:xfrm>
            <a:off x="457200" y="2498725"/>
            <a:ext cx="234315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happened?</a:t>
            </a:r>
          </a:p>
          <a:p>
            <a:pPr algn="ctr" defTabSz="914099">
              <a:spcBef>
                <a:spcPct val="0"/>
              </a:spcBef>
              <a:buFontTx/>
              <a:buNone/>
              <a:defRPr/>
            </a:pPr>
            <a:r>
              <a:rPr lang="en-US" b="1" dirty="0">
                <a:solidFill>
                  <a:schemeClr val="tx1"/>
                </a:solidFill>
                <a:latin typeface="Segoe" pitchFamily="34" charset="0"/>
              </a:rPr>
              <a:t>Reporting</a:t>
            </a:r>
          </a:p>
        </p:txBody>
      </p:sp>
      <p:sp>
        <p:nvSpPr>
          <p:cNvPr id="27" name="Rounded Rectangle 26"/>
          <p:cNvSpPr/>
          <p:nvPr/>
        </p:nvSpPr>
        <p:spPr bwMode="auto">
          <a:xfrm>
            <a:off x="457200" y="4965700"/>
            <a:ext cx="27432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will happen?</a:t>
            </a:r>
            <a:br>
              <a:rPr lang="en-US" sz="1600" dirty="0">
                <a:solidFill>
                  <a:schemeClr val="tx1"/>
                </a:solidFill>
                <a:latin typeface="Segoe" pitchFamily="34" charset="0"/>
              </a:rPr>
            </a:br>
            <a:r>
              <a:rPr lang="en-US" b="1" dirty="0">
                <a:solidFill>
                  <a:schemeClr val="tx1"/>
                </a:solidFill>
                <a:latin typeface="Segoe" pitchFamily="34" charset="0"/>
              </a:rPr>
              <a:t>Forecasting</a:t>
            </a:r>
          </a:p>
        </p:txBody>
      </p:sp>
      <p:sp>
        <p:nvSpPr>
          <p:cNvPr id="28" name="Rounded Rectangle 27"/>
          <p:cNvSpPr/>
          <p:nvPr/>
        </p:nvSpPr>
        <p:spPr bwMode="auto">
          <a:xfrm>
            <a:off x="6096000" y="4965700"/>
            <a:ext cx="27432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do I want to happen?</a:t>
            </a:r>
          </a:p>
          <a:p>
            <a:pPr algn="ctr" defTabSz="914099">
              <a:spcBef>
                <a:spcPct val="0"/>
              </a:spcBef>
              <a:buFontTx/>
              <a:buNone/>
              <a:defRPr/>
            </a:pPr>
            <a:r>
              <a:rPr lang="en-US" b="1" dirty="0">
                <a:solidFill>
                  <a:schemeClr val="tx1"/>
                </a:solidFill>
                <a:latin typeface="Segoe" pitchFamily="34" charset="0"/>
              </a:rPr>
              <a:t>Planning, Budgeting, </a:t>
            </a:r>
            <a:br>
              <a:rPr lang="en-US" b="1" dirty="0">
                <a:solidFill>
                  <a:schemeClr val="tx1"/>
                </a:solidFill>
                <a:latin typeface="Segoe" pitchFamily="34" charset="0"/>
              </a:rPr>
            </a:br>
            <a:r>
              <a:rPr lang="en-US" b="1" dirty="0">
                <a:solidFill>
                  <a:schemeClr val="tx1"/>
                </a:solidFill>
                <a:latin typeface="Segoe" pitchFamily="34" charset="0"/>
              </a:rPr>
              <a:t>Consolidation</a:t>
            </a:r>
          </a:p>
        </p:txBody>
      </p:sp>
      <p:sp>
        <p:nvSpPr>
          <p:cNvPr id="29" name="Rounded Rectangle 28"/>
          <p:cNvSpPr/>
          <p:nvPr/>
        </p:nvSpPr>
        <p:spPr bwMode="auto">
          <a:xfrm>
            <a:off x="3090863" y="1008063"/>
            <a:ext cx="3390900" cy="1066800"/>
          </a:xfrm>
          <a:prstGeom prst="roundRect">
            <a:avLst>
              <a:gd name="adj" fmla="val 12917"/>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spcBef>
                <a:spcPct val="0"/>
              </a:spcBef>
              <a:buFontTx/>
              <a:buNone/>
              <a:defRPr/>
            </a:pPr>
            <a:r>
              <a:rPr lang="en-US" sz="1600" dirty="0">
                <a:solidFill>
                  <a:schemeClr val="tx1"/>
                </a:solidFill>
                <a:latin typeface="Segoe" pitchFamily="34" charset="0"/>
              </a:rPr>
              <a:t>What is happening?</a:t>
            </a:r>
          </a:p>
          <a:p>
            <a:pPr algn="ctr" defTabSz="914099">
              <a:spcBef>
                <a:spcPct val="0"/>
              </a:spcBef>
              <a:buFontTx/>
              <a:buNone/>
              <a:defRPr/>
            </a:pPr>
            <a:r>
              <a:rPr lang="en-US" b="1" dirty="0">
                <a:solidFill>
                  <a:schemeClr val="tx1"/>
                </a:solidFill>
                <a:latin typeface="Segoe" pitchFamily="34" charset="0"/>
              </a:rPr>
              <a:t>Scorecards and Dashboards</a:t>
            </a:r>
          </a:p>
        </p:txBody>
      </p:sp>
      <p:pic>
        <p:nvPicPr>
          <p:cNvPr id="18439" name="Picture 8" descr="8-00229-Circle.png"/>
          <p:cNvPicPr>
            <a:picLocks noChangeAspect="1"/>
          </p:cNvPicPr>
          <p:nvPr/>
        </p:nvPicPr>
        <p:blipFill>
          <a:blip r:embed="rId3"/>
          <a:srcRect/>
          <a:stretch>
            <a:fillRect/>
          </a:stretch>
        </p:blipFill>
        <p:spPr bwMode="auto">
          <a:xfrm>
            <a:off x="2667000" y="1892300"/>
            <a:ext cx="3962400" cy="3949700"/>
          </a:xfrm>
          <a:prstGeom prst="rect">
            <a:avLst/>
          </a:prstGeom>
          <a:noFill/>
          <a:ln w="9525">
            <a:noFill/>
            <a:miter lim="800000"/>
            <a:headEnd/>
            <a:tailEnd/>
          </a:ln>
        </p:spPr>
      </p:pic>
      <p:sp>
        <p:nvSpPr>
          <p:cNvPr id="10" name="Title 9"/>
          <p:cNvSpPr>
            <a:spLocks noGrp="1"/>
          </p:cNvSpPr>
          <p:nvPr>
            <p:ph type="title"/>
          </p:nvPr>
        </p:nvSpPr>
        <p:spPr>
          <a:xfrm>
            <a:off x="0" y="0"/>
            <a:ext cx="8382000" cy="1164934"/>
          </a:xfrm>
        </p:spPr>
        <p:txBody>
          <a:bodyPr/>
          <a:lstStyle/>
          <a:p>
            <a:pPr eaLnBrk="1" hangingPunct="1">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r>
              <a:rPr lang="en-US" dirty="0" smtClean="0"/>
              <a:t/>
            </a:r>
            <a:br>
              <a:rPr lang="en-US" dirty="0" smtClean="0"/>
            </a:br>
            <a:r>
              <a:rPr lang="en-US" sz="3200" b="0" dirty="0" smtClean="0"/>
              <a:t>Capabilities Delivered</a:t>
            </a:r>
            <a:endParaRPr lang="en-US" b="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8"/>
          <p:cNvSpPr>
            <a:spLocks noGrp="1"/>
          </p:cNvSpPr>
          <p:nvPr>
            <p:ph type="title"/>
          </p:nvPr>
        </p:nvSpPr>
        <p:spPr>
          <a:xfrm>
            <a:off x="127000" y="12700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Performance Management</a:t>
            </a:r>
          </a:p>
        </p:txBody>
      </p:sp>
      <p:pic>
        <p:nvPicPr>
          <p:cNvPr id="19459" name="Picture 11" descr="8-00229-PlanCircle.png"/>
          <p:cNvPicPr>
            <a:picLocks noChangeAspect="1"/>
          </p:cNvPicPr>
          <p:nvPr/>
        </p:nvPicPr>
        <p:blipFill>
          <a:blip r:embed="rId3"/>
          <a:srcRect/>
          <a:stretch>
            <a:fillRect/>
          </a:stretch>
        </p:blipFill>
        <p:spPr bwMode="auto">
          <a:xfrm>
            <a:off x="1990725" y="1208088"/>
            <a:ext cx="5162550" cy="51450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Sessions</a:t>
            </a:r>
            <a:endParaRPr lang="en-US" sz="5000" b="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graphicFrame>
        <p:nvGraphicFramePr>
          <p:cNvPr id="6" name="Content Placeholder 5"/>
          <p:cNvGraphicFramePr>
            <a:graphicFrameLocks noGrp="1"/>
          </p:cNvGraphicFramePr>
          <p:nvPr>
            <p:ph idx="1"/>
          </p:nvPr>
        </p:nvGraphicFramePr>
        <p:xfrm>
          <a:off x="139700" y="965200"/>
          <a:ext cx="8729662" cy="5029202"/>
        </p:xfrm>
        <a:graphic>
          <a:graphicData uri="http://schemas.openxmlformats.org/drawingml/2006/table">
            <a:tbl>
              <a:tblPr firstRow="1" bandRow="1">
                <a:tableStyleId>{5940675A-B579-460E-94D1-54222C63F5DA}</a:tableStyleId>
              </a:tblPr>
              <a:tblGrid>
                <a:gridCol w="923580"/>
                <a:gridCol w="1578320"/>
                <a:gridCol w="4622800"/>
                <a:gridCol w="1604962"/>
              </a:tblGrid>
              <a:tr h="516751">
                <a:tc>
                  <a:txBody>
                    <a:bodyPr/>
                    <a:lstStyle/>
                    <a:p>
                      <a:pPr marL="0" marR="0" algn="ctr">
                        <a:spcBef>
                          <a:spcPts val="0"/>
                        </a:spcBef>
                        <a:spcAft>
                          <a:spcPts val="0"/>
                        </a:spcAft>
                      </a:pPr>
                      <a:r>
                        <a:rPr lang="en-US" sz="1600" dirty="0" smtClean="0">
                          <a:latin typeface="Aharoni" pitchFamily="2" charset="-79"/>
                          <a:ea typeface="Calibri"/>
                          <a:cs typeface="Aharoni" pitchFamily="2" charset="-79"/>
                        </a:rPr>
                        <a:t>Day</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ea typeface="Calibri"/>
                          <a:cs typeface="Aharoni" pitchFamily="2" charset="-79"/>
                        </a:rPr>
                        <a:t>Time</a:t>
                      </a:r>
                    </a:p>
                    <a:p>
                      <a:pPr marL="0" marR="0" algn="ctr">
                        <a:spcBef>
                          <a:spcPts val="0"/>
                        </a:spcBef>
                        <a:spcAft>
                          <a:spcPts val="0"/>
                        </a:spcAft>
                      </a:pPr>
                      <a:r>
                        <a:rPr lang="en-US" sz="1600" dirty="0" smtClean="0">
                          <a:latin typeface="Aharoni" pitchFamily="2" charset="-79"/>
                          <a:ea typeface="Calibri"/>
                          <a:cs typeface="Aharoni" pitchFamily="2" charset="-79"/>
                        </a:rPr>
                        <a:t>(PST)</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ea typeface="Calibri"/>
                          <a:cs typeface="Aharoni" pitchFamily="2" charset="-79"/>
                        </a:rPr>
                        <a:t>Session</a:t>
                      </a:r>
                      <a:r>
                        <a:rPr lang="en-US" sz="1600" baseline="0" dirty="0" smtClean="0">
                          <a:latin typeface="Aharoni" pitchFamily="2" charset="-79"/>
                          <a:ea typeface="Calibri"/>
                          <a:cs typeface="Aharoni" pitchFamily="2" charset="-79"/>
                        </a:rPr>
                        <a:t> Name</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c>
                  <a:txBody>
                    <a:bodyPr/>
                    <a:lstStyle/>
                    <a:p>
                      <a:pPr marL="0" marR="0" algn="ctr">
                        <a:spcBef>
                          <a:spcPts val="0"/>
                        </a:spcBef>
                        <a:spcAft>
                          <a:spcPts val="0"/>
                        </a:spcAft>
                      </a:pPr>
                      <a:r>
                        <a:rPr lang="en-US" sz="1600" dirty="0" smtClean="0">
                          <a:latin typeface="Aharoni" pitchFamily="2" charset="-79"/>
                          <a:cs typeface="Aharoni" pitchFamily="2" charset="-79"/>
                        </a:rPr>
                        <a:t>Register</a:t>
                      </a:r>
                      <a:endParaRPr lang="en-US" sz="1600" dirty="0">
                        <a:latin typeface="Aharoni" pitchFamily="2" charset="-79"/>
                        <a:ea typeface="Calibri"/>
                        <a:cs typeface="Aharoni" pitchFamily="2" charset="-79"/>
                      </a:endParaRPr>
                    </a:p>
                  </a:txBody>
                  <a:tcPr marL="68580" marR="68580" marT="0" marB="0">
                    <a:solidFill>
                      <a:schemeClr val="accent1">
                        <a:lumMod val="10000"/>
                      </a:schemeClr>
                    </a:solidFill>
                  </a:tcPr>
                </a:tc>
              </a:tr>
              <a:tr h="730240">
                <a:tc>
                  <a:txBody>
                    <a:bodyPr/>
                    <a:lstStyle/>
                    <a:p>
                      <a:pPr marL="0" marR="0" algn="ctr">
                        <a:spcBef>
                          <a:spcPts val="0"/>
                        </a:spcBef>
                        <a:spcAft>
                          <a:spcPts val="0"/>
                        </a:spcAft>
                      </a:pPr>
                      <a:r>
                        <a:rPr lang="en-US" sz="1200" dirty="0">
                          <a:latin typeface="+mj-lt"/>
                          <a:cs typeface="Aharoni" pitchFamily="2" charset="-79"/>
                        </a:rPr>
                        <a:t>9/28/07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a:latin typeface="+mj-lt"/>
                          <a:cs typeface="Aharoni" pitchFamily="2" charset="-79"/>
                        </a:rPr>
                        <a:t>1:00 - 2:30p.m.</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smtClean="0">
                          <a:latin typeface="Aharoni" pitchFamily="2" charset="-79"/>
                          <a:cs typeface="Aharoni" pitchFamily="2" charset="-79"/>
                        </a:rPr>
                        <a:t>Introduction</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3"/>
                        </a:rPr>
                        <a:t>Attend</a:t>
                      </a:r>
                      <a:endParaRPr lang="en-US" sz="1200" dirty="0">
                        <a:latin typeface="Aharoni" pitchFamily="2" charset="-79"/>
                        <a:ea typeface="Calibri"/>
                        <a:cs typeface="Aharoni" pitchFamily="2" charset="-79"/>
                      </a:endParaRPr>
                    </a:p>
                  </a:txBody>
                  <a:tcPr marL="68580" marR="68580" marT="0" marB="0" anchor="ctr"/>
                </a:tc>
              </a:tr>
              <a:tr h="730240">
                <a:tc>
                  <a:txBody>
                    <a:bodyPr/>
                    <a:lstStyle/>
                    <a:p>
                      <a:pPr marL="0" marR="0" algn="ctr">
                        <a:spcBef>
                          <a:spcPts val="0"/>
                        </a:spcBef>
                        <a:spcAft>
                          <a:spcPts val="0"/>
                        </a:spcAft>
                      </a:pPr>
                      <a:r>
                        <a:rPr lang="en-US" sz="1200" dirty="0">
                          <a:latin typeface="+mj-lt"/>
                          <a:cs typeface="Aharoni" pitchFamily="2" charset="-79"/>
                        </a:rPr>
                        <a:t>10/11/07</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a:latin typeface="+mj-lt"/>
                          <a:cs typeface="Aharoni" pitchFamily="2" charset="-79"/>
                        </a:rPr>
                        <a:t>2:00 - 3:30p.m.</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400" b="1" u="none" dirty="0" smtClean="0">
                          <a:latin typeface="Aharoni" pitchFamily="2" charset="-79"/>
                          <a:cs typeface="Aharoni" pitchFamily="2" charset="-79"/>
                        </a:rPr>
                        <a:t>Technical </a:t>
                      </a:r>
                      <a:r>
                        <a:rPr lang="en-US" sz="1400" b="1" u="none" dirty="0">
                          <a:latin typeface="Aharoni" pitchFamily="2" charset="-79"/>
                          <a:cs typeface="Aharoni" pitchFamily="2" charset="-79"/>
                        </a:rPr>
                        <a:t>Overview</a:t>
                      </a:r>
                      <a:endParaRPr lang="en-US" sz="1400" b="1" u="none" dirty="0">
                        <a:latin typeface="Aharoni" pitchFamily="2" charset="-79"/>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4"/>
                        </a:rPr>
                        <a:t>Attend</a:t>
                      </a:r>
                      <a:endParaRPr lang="en-US" sz="1200" dirty="0">
                        <a:latin typeface="Aharoni" pitchFamily="2" charset="-79"/>
                        <a:ea typeface="Calibri"/>
                        <a:cs typeface="Aharoni" pitchFamily="2" charset="-79"/>
                      </a:endParaRPr>
                    </a:p>
                  </a:txBody>
                  <a:tcPr marL="68580" marR="68580" marT="0" marB="0" anchor="ctr">
                    <a:noFill/>
                  </a:tcPr>
                </a:tc>
              </a:tr>
              <a:tr h="730240">
                <a:tc>
                  <a:txBody>
                    <a:bodyPr/>
                    <a:lstStyle/>
                    <a:p>
                      <a:pPr marL="0" marR="0" algn="ctr">
                        <a:spcBef>
                          <a:spcPts val="0"/>
                        </a:spcBef>
                        <a:spcAft>
                          <a:spcPts val="0"/>
                        </a:spcAft>
                      </a:pPr>
                      <a:r>
                        <a:rPr lang="en-US" sz="1200" dirty="0">
                          <a:latin typeface="+mj-lt"/>
                          <a:cs typeface="Aharoni" pitchFamily="2" charset="-79"/>
                        </a:rPr>
                        <a:t>10/26/07</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a:latin typeface="+mj-lt"/>
                          <a:cs typeface="Aharoni" pitchFamily="2" charset="-79"/>
                        </a:rPr>
                        <a:t>8:00 - 9:30p.m.</a:t>
                      </a:r>
                      <a:endParaRPr lang="en-US" sz="1200" dirty="0">
                        <a:latin typeface="+mj-lt"/>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400" b="1" u="none" dirty="0" smtClean="0">
                          <a:latin typeface="Aharoni" pitchFamily="2" charset="-79"/>
                          <a:cs typeface="Aharoni" pitchFamily="2" charset="-79"/>
                        </a:rPr>
                        <a:t>Budgeting</a:t>
                      </a:r>
                      <a:endParaRPr lang="en-US" sz="1400" b="1" u="none" dirty="0">
                        <a:solidFill>
                          <a:schemeClr val="tx1"/>
                        </a:solidFill>
                        <a:latin typeface="Aharoni" pitchFamily="2" charset="-79"/>
                        <a:ea typeface="Calibri"/>
                        <a:cs typeface="Aharoni" pitchFamily="2" charset="-79"/>
                      </a:endParaRPr>
                    </a:p>
                  </a:txBody>
                  <a:tcPr marL="68580" marR="68580" marT="0" marB="0" anchor="ctr">
                    <a:noFill/>
                  </a:tcP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5"/>
                        </a:rPr>
                        <a:t>Attend</a:t>
                      </a:r>
                      <a:endParaRPr lang="en-US" sz="1200" dirty="0">
                        <a:latin typeface="Aharoni" pitchFamily="2" charset="-79"/>
                        <a:ea typeface="Calibri"/>
                        <a:cs typeface="Aharoni" pitchFamily="2" charset="-79"/>
                      </a:endParaRPr>
                    </a:p>
                  </a:txBody>
                  <a:tcPr marL="68580" marR="68580" marT="0" marB="0" anchor="ctr">
                    <a:noFill/>
                  </a:tcPr>
                </a:tc>
              </a:tr>
              <a:tr h="730240">
                <a:tc>
                  <a:txBody>
                    <a:bodyPr/>
                    <a:lstStyle/>
                    <a:p>
                      <a:pPr marL="0" marR="0" algn="ctr">
                        <a:spcBef>
                          <a:spcPts val="0"/>
                        </a:spcBef>
                        <a:spcAft>
                          <a:spcPts val="0"/>
                        </a:spcAft>
                      </a:pPr>
                      <a:r>
                        <a:rPr lang="en-US" sz="1200" dirty="0">
                          <a:latin typeface="+mj-lt"/>
                          <a:cs typeface="Aharoni" pitchFamily="2" charset="-79"/>
                        </a:rPr>
                        <a:t>11/2/07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a:latin typeface="+mj-lt"/>
                          <a:cs typeface="Aharoni" pitchFamily="2" charset="-79"/>
                        </a:rPr>
                        <a:t>11:30 - 1:00p.m.</a:t>
                      </a:r>
                      <a:endParaRPr lang="en-US" sz="120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Revenue </a:t>
                      </a:r>
                      <a:r>
                        <a:rPr lang="en-US" sz="1400" b="1" u="none" dirty="0" smtClean="0">
                          <a:latin typeface="Aharoni" pitchFamily="2" charset="-79"/>
                          <a:cs typeface="Aharoni" pitchFamily="2" charset="-79"/>
                        </a:rPr>
                        <a:t>Forecasting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6"/>
                        </a:rPr>
                        <a:t>Attend</a:t>
                      </a:r>
                      <a:endParaRPr lang="en-US" sz="1200" dirty="0">
                        <a:latin typeface="Aharoni" pitchFamily="2" charset="-79"/>
                        <a:ea typeface="Calibri"/>
                        <a:cs typeface="Aharoni" pitchFamily="2" charset="-79"/>
                      </a:endParaRPr>
                    </a:p>
                  </a:txBody>
                  <a:tcPr marL="68580" marR="68580" marT="0" marB="0" anchor="ctr"/>
                </a:tc>
              </a:tr>
              <a:tr h="730240">
                <a:tc>
                  <a:txBody>
                    <a:bodyPr/>
                    <a:lstStyle/>
                    <a:p>
                      <a:pPr marL="0" marR="0" algn="ctr">
                        <a:spcBef>
                          <a:spcPts val="0"/>
                        </a:spcBef>
                        <a:spcAft>
                          <a:spcPts val="0"/>
                        </a:spcAft>
                      </a:pPr>
                      <a:r>
                        <a:rPr lang="en-US" sz="1200" dirty="0">
                          <a:latin typeface="+mj-lt"/>
                          <a:cs typeface="Aharoni" pitchFamily="2" charset="-79"/>
                        </a:rPr>
                        <a:t>11/16/07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a:latin typeface="+mj-lt"/>
                          <a:cs typeface="Aharoni" pitchFamily="2" charset="-79"/>
                        </a:rPr>
                        <a:t>1:00 - 2:30p.m.</a:t>
                      </a:r>
                      <a:endParaRPr lang="en-US" sz="120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Monthly </a:t>
                      </a:r>
                      <a:r>
                        <a:rPr lang="en-US" sz="1400" b="1" u="none" dirty="0" smtClean="0">
                          <a:latin typeface="Aharoni" pitchFamily="2" charset="-79"/>
                          <a:cs typeface="Aharoni" pitchFamily="2" charset="-79"/>
                        </a:rPr>
                        <a:t>Reporting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7"/>
                        </a:rPr>
                        <a:t>Attend</a:t>
                      </a:r>
                      <a:endParaRPr lang="en-US" sz="1200" dirty="0">
                        <a:latin typeface="Aharoni" pitchFamily="2" charset="-79"/>
                        <a:ea typeface="Calibri"/>
                        <a:cs typeface="Aharoni" pitchFamily="2" charset="-79"/>
                      </a:endParaRPr>
                    </a:p>
                  </a:txBody>
                  <a:tcPr marL="68580" marR="68580" marT="0" marB="0" anchor="ctr"/>
                </a:tc>
              </a:tr>
              <a:tr h="861251">
                <a:tc>
                  <a:txBody>
                    <a:bodyPr/>
                    <a:lstStyle/>
                    <a:p>
                      <a:pPr marL="0" marR="0" algn="ctr">
                        <a:spcBef>
                          <a:spcPts val="0"/>
                        </a:spcBef>
                        <a:spcAft>
                          <a:spcPts val="0"/>
                        </a:spcAft>
                      </a:pPr>
                      <a:r>
                        <a:rPr lang="en-US" sz="1200" dirty="0">
                          <a:latin typeface="+mj-lt"/>
                          <a:cs typeface="Aharoni" pitchFamily="2" charset="-79"/>
                        </a:rPr>
                        <a:t>11/30/07</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a:latin typeface="+mj-lt"/>
                          <a:cs typeface="Aharoni" pitchFamily="2" charset="-79"/>
                        </a:rPr>
                        <a:t>1:00 - 2:30p.m.</a:t>
                      </a:r>
                      <a:endParaRPr lang="en-US" sz="1200" dirty="0">
                        <a:latin typeface="+mj-lt"/>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400" b="1" u="none" dirty="0">
                          <a:latin typeface="Aharoni" pitchFamily="2" charset="-79"/>
                          <a:cs typeface="Aharoni" pitchFamily="2" charset="-79"/>
                        </a:rPr>
                        <a:t>Strategic Planning and </a:t>
                      </a:r>
                      <a:r>
                        <a:rPr lang="en-US" sz="1400" b="1" u="none" dirty="0" smtClean="0">
                          <a:latin typeface="Aharoni" pitchFamily="2" charset="-79"/>
                          <a:cs typeface="Aharoni" pitchFamily="2" charset="-79"/>
                        </a:rPr>
                        <a:t>Scorecarding</a:t>
                      </a:r>
                      <a:endParaRPr lang="en-US" sz="1400" b="1" u="none" dirty="0">
                        <a:latin typeface="Aharoni" pitchFamily="2" charset="-79"/>
                        <a:ea typeface="Calibri"/>
                        <a:cs typeface="Aharoni" pitchFamily="2" charset="-79"/>
                      </a:endParaRPr>
                    </a:p>
                  </a:txBody>
                  <a:tcPr marL="68580" marR="68580" marT="0" marB="0" anchor="ctr"/>
                </a:tc>
                <a:tc>
                  <a:txBody>
                    <a:bodyPr/>
                    <a:lstStyle/>
                    <a:p>
                      <a:pPr marL="0" marR="0" algn="ctr">
                        <a:spcBef>
                          <a:spcPts val="0"/>
                        </a:spcBef>
                        <a:spcAft>
                          <a:spcPts val="0"/>
                        </a:spcAft>
                      </a:pPr>
                      <a:r>
                        <a:rPr lang="en-US" sz="1200" dirty="0" smtClean="0">
                          <a:latin typeface="Aharoni" pitchFamily="2" charset="-79"/>
                          <a:ea typeface="Calibri"/>
                          <a:cs typeface="Aharoni" pitchFamily="2" charset="-79"/>
                          <a:hlinkClick r:id="rId8"/>
                        </a:rPr>
                        <a:t>Register</a:t>
                      </a:r>
                      <a:endParaRPr lang="en-US" sz="1200" dirty="0">
                        <a:latin typeface="Aharoni" pitchFamily="2" charset="-79"/>
                        <a:ea typeface="Calibri"/>
                        <a:cs typeface="Aharoni" pitchFamily="2" charset="-79"/>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294438" y="1397000"/>
            <a:ext cx="1855787" cy="1485900"/>
          </a:xfrm>
          <a:prstGeom prst="rect">
            <a:avLst/>
          </a:prstGeom>
          <a:noFill/>
          <a:ln w="9525">
            <a:noFill/>
            <a:miter lim="800000"/>
            <a:headEnd/>
            <a:tailEnd/>
          </a:ln>
        </p:spPr>
      </p:pic>
      <p:sp>
        <p:nvSpPr>
          <p:cNvPr id="42" name="Striped Right Arrow 41"/>
          <p:cNvSpPr/>
          <p:nvPr/>
        </p:nvSpPr>
        <p:spPr bwMode="auto">
          <a:xfrm>
            <a:off x="1903413" y="1541463"/>
            <a:ext cx="4619625" cy="671512"/>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Arial" charset="0"/>
            </a:endParaRPr>
          </a:p>
        </p:txBody>
      </p:sp>
      <p:sp>
        <p:nvSpPr>
          <p:cNvPr id="2" name="Title 1"/>
          <p:cNvSpPr>
            <a:spLocks noGrp="1"/>
          </p:cNvSpPr>
          <p:nvPr>
            <p:ph type="title"/>
          </p:nvPr>
        </p:nvSpPr>
        <p:spPr>
          <a:xfrm>
            <a:off x="0" y="0"/>
            <a:ext cx="9017000" cy="1217256"/>
          </a:xfrm>
        </p:spPr>
        <p:txBody>
          <a:bodyPr/>
          <a:lstStyle/>
          <a:p>
            <a:pPr>
              <a:defRPr/>
            </a:pPr>
            <a:r>
              <a:rPr sz="5000" spc="-125">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rPr>
              <a:t>Architecture</a:t>
            </a:r>
            <a:r>
              <a:rPr lang="en-US" sz="5000" b="0" spc="-125" dirty="0" smtClean="0">
                <a:ln w="3175">
                  <a:noFill/>
                </a:ln>
                <a:solidFill>
                  <a:schemeClr val="tx1"/>
                </a:solidFill>
                <a:effectLst>
                  <a:outerShdw blurRad="88900" dist="12700" dir="2700000" algn="tl" rotWithShape="0">
                    <a:prstClr val="black"/>
                  </a:outerShdw>
                </a:effectLst>
                <a:ea typeface="+mn-ea"/>
                <a:cs typeface="Arial" charset="0"/>
              </a:rPr>
              <a:t/>
            </a:r>
            <a:br>
              <a:rPr lang="en-US" sz="5000" b="0" spc="-125" dirty="0" smtClean="0">
                <a:ln w="3175">
                  <a:noFill/>
                </a:ln>
                <a:solidFill>
                  <a:schemeClr val="tx1"/>
                </a:solidFill>
                <a:effectLst>
                  <a:outerShdw blurRad="88900" dist="12700" dir="2700000" algn="tl" rotWithShape="0">
                    <a:prstClr val="black"/>
                  </a:outerShdw>
                </a:effectLst>
                <a:ea typeface="+mn-ea"/>
                <a:cs typeface="Arial" charset="0"/>
              </a:rPr>
            </a:br>
            <a:r>
              <a:rPr lang="en-US" sz="3600" b="0" spc="-125" dirty="0" smtClean="0">
                <a:ln w="3175">
                  <a:noFill/>
                </a:ln>
                <a:solidFill>
                  <a:schemeClr val="tx1"/>
                </a:solidFill>
                <a:effectLst>
                  <a:outerShdw blurRad="88900" dist="12700" dir="2700000" algn="tl" rotWithShape="0">
                    <a:prstClr val="black"/>
                  </a:outerShdw>
                </a:effectLst>
                <a:ea typeface="+mn-ea"/>
                <a:cs typeface="Arial" charset="0"/>
              </a:rPr>
              <a:t>Planning</a:t>
            </a:r>
          </a:p>
        </p:txBody>
      </p:sp>
      <p:sp>
        <p:nvSpPr>
          <p:cNvPr id="22" name="Text Box 74"/>
          <p:cNvSpPr txBox="1">
            <a:spLocks noChangeArrowheads="1"/>
          </p:cNvSpPr>
          <p:nvPr/>
        </p:nvSpPr>
        <p:spPr bwMode="auto">
          <a:xfrm>
            <a:off x="50800" y="4103688"/>
            <a:ext cx="2460625" cy="1600438"/>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Import and stage data.</a:t>
            </a:r>
          </a:p>
          <a:p>
            <a:pPr marL="342900" indent="-342900">
              <a:spcBef>
                <a:spcPct val="50000"/>
              </a:spcBef>
              <a:buFont typeface="+mj-lt"/>
              <a:buAutoNum type="arabicPeriod"/>
              <a:defRPr/>
            </a:pPr>
            <a:r>
              <a:rPr lang="en-US" sz="1400" dirty="0">
                <a:latin typeface="Arial" charset="0"/>
              </a:rPr>
              <a:t>Build and manage models, cycles, dimensions and hierarchies.</a:t>
            </a:r>
          </a:p>
          <a:p>
            <a:pPr marL="342900" indent="-342900">
              <a:spcBef>
                <a:spcPct val="50000"/>
              </a:spcBef>
              <a:buFont typeface="+mj-lt"/>
              <a:buAutoNum type="arabicPeriod"/>
              <a:defRPr/>
            </a:pPr>
            <a:r>
              <a:rPr lang="en-US" sz="1400" dirty="0">
                <a:latin typeface="Arial" charset="0"/>
              </a:rPr>
              <a:t>Manage user access and roles.	</a:t>
            </a:r>
          </a:p>
        </p:txBody>
      </p:sp>
      <p:grpSp>
        <p:nvGrpSpPr>
          <p:cNvPr id="3" name="Group 33"/>
          <p:cNvGrpSpPr>
            <a:grpSpLocks/>
          </p:cNvGrpSpPr>
          <p:nvPr/>
        </p:nvGrpSpPr>
        <p:grpSpPr bwMode="auto">
          <a:xfrm>
            <a:off x="2887663" y="992188"/>
            <a:ext cx="3589337" cy="2552700"/>
            <a:chOff x="2888456" y="1181100"/>
            <a:chExt cx="2667000" cy="1779426"/>
          </a:xfrm>
        </p:grpSpPr>
        <p:sp>
          <p:nvSpPr>
            <p:cNvPr id="19" name="Text Box 74"/>
            <p:cNvSpPr txBox="1">
              <a:spLocks noChangeArrowheads="1"/>
            </p:cNvSpPr>
            <p:nvPr/>
          </p:nvSpPr>
          <p:spPr bwMode="auto">
            <a:xfrm>
              <a:off x="2888456" y="2702686"/>
              <a:ext cx="2667000" cy="257840"/>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Planning Server and Database</a:t>
              </a:r>
            </a:p>
          </p:txBody>
        </p:sp>
        <p:grpSp>
          <p:nvGrpSpPr>
            <p:cNvPr id="4" name="Group 32"/>
            <p:cNvGrpSpPr>
              <a:grpSpLocks/>
            </p:cNvGrpSpPr>
            <p:nvPr/>
          </p:nvGrpSpPr>
          <p:grpSpPr bwMode="auto">
            <a:xfrm>
              <a:off x="3582987" y="1181100"/>
              <a:ext cx="1008063" cy="1357313"/>
              <a:chOff x="723900" y="1162050"/>
              <a:chExt cx="1008063" cy="1357313"/>
            </a:xfrm>
          </p:grpSpPr>
          <p:graphicFrame>
            <p:nvGraphicFramePr>
              <p:cNvPr id="256090" name="Object 3"/>
              <p:cNvGraphicFramePr>
                <a:graphicFrameLocks noChangeAspect="1"/>
              </p:cNvGraphicFramePr>
              <p:nvPr/>
            </p:nvGraphicFramePr>
            <p:xfrm>
              <a:off x="723900" y="1162050"/>
              <a:ext cx="1008063" cy="1233488"/>
            </p:xfrm>
            <a:graphic>
              <a:graphicData uri="http://schemas.openxmlformats.org/presentationml/2006/ole">
                <p:oleObj spid="_x0000_s40962" name="Visio" r:id="rId5" imgW="741495" imgH="947725" progId="">
                  <p:embed/>
                </p:oleObj>
              </a:graphicData>
            </a:graphic>
          </p:graphicFrame>
          <p:sp>
            <p:nvSpPr>
              <p:cNvPr id="32" name="Flowchart: Magnetic Disk 31"/>
              <p:cNvSpPr/>
              <p:nvPr/>
            </p:nvSpPr>
            <p:spPr bwMode="auto">
              <a:xfrm>
                <a:off x="1198319" y="1986473"/>
                <a:ext cx="533164" cy="533385"/>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buFontTx/>
                  <a:buNone/>
                  <a:defRPr/>
                </a:pPr>
                <a:endParaRPr lang="en-US" dirty="0">
                  <a:latin typeface="Segoe"/>
                </a:endParaRPr>
              </a:p>
            </p:txBody>
          </p:sp>
        </p:grpSp>
      </p:grpSp>
      <p:grpSp>
        <p:nvGrpSpPr>
          <p:cNvPr id="5" name="Group 37"/>
          <p:cNvGrpSpPr>
            <a:grpSpLocks/>
          </p:cNvGrpSpPr>
          <p:nvPr/>
        </p:nvGrpSpPr>
        <p:grpSpPr bwMode="auto">
          <a:xfrm>
            <a:off x="6651625" y="1868489"/>
            <a:ext cx="2578100" cy="2080658"/>
            <a:chOff x="6788150" y="3252414"/>
            <a:chExt cx="2095500" cy="1644618"/>
          </a:xfrm>
        </p:grpSpPr>
        <p:grpSp>
          <p:nvGrpSpPr>
            <p:cNvPr id="6" name="Group 34"/>
            <p:cNvGrpSpPr>
              <a:grpSpLocks/>
            </p:cNvGrpSpPr>
            <p:nvPr/>
          </p:nvGrpSpPr>
          <p:grpSpPr bwMode="auto">
            <a:xfrm>
              <a:off x="7265027" y="3252414"/>
              <a:ext cx="1028700" cy="1378324"/>
              <a:chOff x="7265027" y="3787776"/>
              <a:chExt cx="1028700" cy="1378324"/>
            </a:xfrm>
          </p:grpSpPr>
          <p:pic>
            <p:nvPicPr>
              <p:cNvPr id="1041" name="Picture 15" descr="User yellow"/>
              <p:cNvPicPr>
                <a:picLocks noChangeAspect="1" noChangeArrowheads="1"/>
              </p:cNvPicPr>
              <p:nvPr/>
            </p:nvPicPr>
            <p:blipFill>
              <a:blip r:embed="rId6">
                <a:lum bright="-12000"/>
              </a:blip>
              <a:srcRect/>
              <a:stretch>
                <a:fillRect/>
              </a:stretch>
            </p:blipFill>
            <p:spPr bwMode="auto">
              <a:xfrm>
                <a:off x="7265027" y="3787776"/>
                <a:ext cx="711201" cy="990600"/>
              </a:xfrm>
              <a:prstGeom prst="rect">
                <a:avLst/>
              </a:prstGeom>
              <a:noFill/>
              <a:ln w="9525">
                <a:noFill/>
                <a:miter lim="800000"/>
                <a:headEnd/>
                <a:tailEnd/>
              </a:ln>
            </p:spPr>
          </p:pic>
          <p:pic>
            <p:nvPicPr>
              <p:cNvPr id="1042" name="Picture 70" descr="User green"/>
              <p:cNvPicPr>
                <a:picLocks noChangeAspect="1" noChangeArrowheads="1"/>
              </p:cNvPicPr>
              <p:nvPr/>
            </p:nvPicPr>
            <p:blipFill>
              <a:blip r:embed="rId7"/>
              <a:srcRect/>
              <a:stretch>
                <a:fillRect/>
              </a:stretch>
            </p:blipFill>
            <p:spPr bwMode="auto">
              <a:xfrm>
                <a:off x="7582526" y="4162052"/>
                <a:ext cx="711201" cy="1004048"/>
              </a:xfrm>
              <a:prstGeom prst="rect">
                <a:avLst/>
              </a:prstGeom>
              <a:noFill/>
              <a:ln w="9525">
                <a:noFill/>
                <a:miter lim="800000"/>
                <a:headEnd/>
                <a:tailEnd/>
              </a:ln>
            </p:spPr>
          </p:pic>
        </p:grpSp>
        <p:sp>
          <p:nvSpPr>
            <p:cNvPr id="37" name="Text Box 74"/>
            <p:cNvSpPr txBox="1">
              <a:spLocks noChangeArrowheads="1"/>
            </p:cNvSpPr>
            <p:nvPr/>
          </p:nvSpPr>
          <p:spPr bwMode="auto">
            <a:xfrm>
              <a:off x="6788150" y="4605100"/>
              <a:ext cx="2095500" cy="291932"/>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Consume</a:t>
              </a:r>
            </a:p>
          </p:txBody>
        </p:sp>
      </p:grpSp>
      <p:sp>
        <p:nvSpPr>
          <p:cNvPr id="43" name="Text Box 74"/>
          <p:cNvSpPr txBox="1">
            <a:spLocks noChangeArrowheads="1"/>
          </p:cNvSpPr>
          <p:nvPr/>
        </p:nvSpPr>
        <p:spPr bwMode="auto">
          <a:xfrm>
            <a:off x="3173413" y="4111625"/>
            <a:ext cx="2846387" cy="1816100"/>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Deploy templates to Microsoft Office Excel, and reports SQL Server Reporting Services (RS).</a:t>
            </a:r>
          </a:p>
          <a:p>
            <a:pPr marL="342900" indent="-342900">
              <a:spcBef>
                <a:spcPct val="50000"/>
              </a:spcBef>
              <a:buFont typeface="+mj-lt"/>
              <a:buAutoNum type="arabicPeriod"/>
              <a:defRPr/>
            </a:pPr>
            <a:r>
              <a:rPr lang="en-US" sz="1400" dirty="0">
                <a:latin typeface="Arial" charset="0"/>
              </a:rPr>
              <a:t>Stores metadata and business logic.</a:t>
            </a:r>
          </a:p>
          <a:p>
            <a:pPr marL="342900" indent="-342900">
              <a:spcBef>
                <a:spcPct val="50000"/>
              </a:spcBef>
              <a:buFont typeface="+mj-lt"/>
              <a:buAutoNum type="arabicPeriod"/>
              <a:defRPr/>
            </a:pPr>
            <a:r>
              <a:rPr lang="en-US" sz="1400" dirty="0">
                <a:latin typeface="Arial" charset="0"/>
              </a:rPr>
              <a:t>Manages Planning Add-in.</a:t>
            </a:r>
          </a:p>
        </p:txBody>
      </p:sp>
      <p:sp>
        <p:nvSpPr>
          <p:cNvPr id="44" name="Text Box 74"/>
          <p:cNvSpPr txBox="1">
            <a:spLocks noChangeArrowheads="1"/>
          </p:cNvSpPr>
          <p:nvPr/>
        </p:nvSpPr>
        <p:spPr bwMode="auto">
          <a:xfrm>
            <a:off x="6370638" y="4103688"/>
            <a:ext cx="2846387" cy="2032000"/>
          </a:xfrm>
          <a:prstGeom prst="rect">
            <a:avLst/>
          </a:prstGeom>
          <a:solidFill>
            <a:schemeClr val="bg1">
              <a:alpha val="0"/>
            </a:schemeClr>
          </a:solidFill>
          <a:ln w="9525">
            <a:noFill/>
            <a:miter lim="800000"/>
            <a:headEnd/>
            <a:tailEnd/>
          </a:ln>
          <a:effectLst/>
        </p:spPr>
        <p:txBody>
          <a:bodyPr>
            <a:spAutoFit/>
          </a:bodyPr>
          <a:lstStyle/>
          <a:p>
            <a:pPr marL="342900" indent="-342900">
              <a:spcBef>
                <a:spcPct val="50000"/>
              </a:spcBef>
              <a:buFont typeface="+mj-lt"/>
              <a:buAutoNum type="arabicPeriod"/>
              <a:defRPr/>
            </a:pPr>
            <a:r>
              <a:rPr lang="en-US" sz="1400" dirty="0">
                <a:latin typeface="Arial" charset="0"/>
              </a:rPr>
              <a:t>Contribute to plans, forecasts and budgets in a rich, secure and auditable environment.</a:t>
            </a:r>
          </a:p>
          <a:p>
            <a:pPr marL="342900" indent="-342900">
              <a:spcBef>
                <a:spcPct val="50000"/>
              </a:spcBef>
              <a:buFont typeface="+mj-lt"/>
              <a:buAutoNum type="arabicPeriod"/>
              <a:defRPr/>
            </a:pPr>
            <a:r>
              <a:rPr lang="en-US" sz="1400" dirty="0">
                <a:latin typeface="Arial" charset="0"/>
              </a:rPr>
              <a:t>Work and customize forms and reports.</a:t>
            </a:r>
          </a:p>
          <a:p>
            <a:pPr marL="342900" indent="-342900">
              <a:spcBef>
                <a:spcPct val="50000"/>
              </a:spcBef>
              <a:buFont typeface="+mj-lt"/>
              <a:buAutoNum type="arabicPeriod"/>
              <a:defRPr/>
            </a:pPr>
            <a:r>
              <a:rPr lang="en-US" sz="1400" dirty="0">
                <a:latin typeface="Arial" charset="0"/>
              </a:rPr>
              <a:t>Submit, approve and audit assignments and consolidation jobs.</a:t>
            </a:r>
          </a:p>
        </p:txBody>
      </p:sp>
      <p:pic>
        <p:nvPicPr>
          <p:cNvPr id="1035"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6675" y="1355725"/>
            <a:ext cx="1855788" cy="1485900"/>
          </a:xfrm>
          <a:prstGeom prst="rect">
            <a:avLst/>
          </a:prstGeom>
          <a:noFill/>
          <a:ln w="9525">
            <a:noFill/>
            <a:miter lim="800000"/>
            <a:headEnd/>
            <a:tailEnd/>
          </a:ln>
        </p:spPr>
      </p:pic>
      <p:grpSp>
        <p:nvGrpSpPr>
          <p:cNvPr id="7" name="Group 38"/>
          <p:cNvGrpSpPr>
            <a:grpSpLocks/>
          </p:cNvGrpSpPr>
          <p:nvPr/>
        </p:nvGrpSpPr>
        <p:grpSpPr bwMode="auto">
          <a:xfrm>
            <a:off x="-290513" y="2184400"/>
            <a:ext cx="2960688" cy="1758950"/>
            <a:chOff x="432520" y="3206830"/>
            <a:chExt cx="2095500" cy="1253777"/>
          </a:xfrm>
        </p:grpSpPr>
        <p:sp>
          <p:nvSpPr>
            <p:cNvPr id="36" name="Text Box 74"/>
            <p:cNvSpPr txBox="1">
              <a:spLocks noChangeArrowheads="1"/>
            </p:cNvSpPr>
            <p:nvPr/>
          </p:nvSpPr>
          <p:spPr bwMode="auto">
            <a:xfrm>
              <a:off x="432520" y="4196952"/>
              <a:ext cx="2095500" cy="263655"/>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Model</a:t>
              </a:r>
            </a:p>
          </p:txBody>
        </p:sp>
        <p:pic>
          <p:nvPicPr>
            <p:cNvPr id="1038" name="Picture 27" descr="user blue"/>
            <p:cNvPicPr>
              <a:picLocks noChangeAspect="1" noChangeArrowheads="1"/>
            </p:cNvPicPr>
            <p:nvPr/>
          </p:nvPicPr>
          <p:blipFill>
            <a:blip r:embed="rId8"/>
            <a:srcRect/>
            <a:stretch>
              <a:fillRect/>
            </a:stretch>
          </p:blipFill>
          <p:spPr bwMode="auto">
            <a:xfrm>
              <a:off x="1112767" y="3206830"/>
              <a:ext cx="711200" cy="990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294438" y="1720850"/>
            <a:ext cx="1855787" cy="1485900"/>
          </a:xfrm>
          <a:prstGeom prst="rect">
            <a:avLst/>
          </a:prstGeom>
          <a:noFill/>
          <a:ln w="9525">
            <a:noFill/>
            <a:miter lim="800000"/>
            <a:headEnd/>
            <a:tailEnd/>
          </a:ln>
        </p:spPr>
      </p:pic>
      <p:sp>
        <p:nvSpPr>
          <p:cNvPr id="42" name="Striped Right Arrow 41"/>
          <p:cNvSpPr/>
          <p:nvPr/>
        </p:nvSpPr>
        <p:spPr bwMode="auto">
          <a:xfrm>
            <a:off x="1903413" y="1865313"/>
            <a:ext cx="4619625" cy="671512"/>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Arial" charset="0"/>
            </a:endParaRPr>
          </a:p>
        </p:txBody>
      </p:sp>
      <p:sp>
        <p:nvSpPr>
          <p:cNvPr id="2" name="Title 1"/>
          <p:cNvSpPr>
            <a:spLocks noGrp="1"/>
          </p:cNvSpPr>
          <p:nvPr>
            <p:ph type="title"/>
          </p:nvPr>
        </p:nvSpPr>
        <p:spPr>
          <a:xfrm>
            <a:off x="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Key Functionality Areas</a:t>
            </a:r>
          </a:p>
        </p:txBody>
      </p:sp>
      <p:sp>
        <p:nvSpPr>
          <p:cNvPr id="22" name="Text Box 74"/>
          <p:cNvSpPr txBox="1">
            <a:spLocks noChangeArrowheads="1"/>
          </p:cNvSpPr>
          <p:nvPr/>
        </p:nvSpPr>
        <p:spPr bwMode="auto">
          <a:xfrm>
            <a:off x="6046788" y="4727575"/>
            <a:ext cx="3657600" cy="904875"/>
          </a:xfrm>
          <a:prstGeom prst="rect">
            <a:avLst/>
          </a:prstGeom>
          <a:solidFill>
            <a:schemeClr val="bg1">
              <a:alpha val="0"/>
            </a:schemeClr>
          </a:solidFill>
          <a:ln w="9525">
            <a:noFill/>
            <a:miter lim="800000"/>
            <a:headEnd/>
            <a:tailEnd/>
          </a:ln>
          <a:effectLst/>
        </p:spPr>
        <p:txBody>
          <a:bodyPr>
            <a:spAutoFit/>
          </a:bodyPr>
          <a:lstStyle/>
          <a:p>
            <a:pPr>
              <a:buClr>
                <a:schemeClr val="tx2">
                  <a:lumMod val="95000"/>
                </a:schemeClr>
              </a:buClr>
              <a:buFont typeface="Wingdings" pitchFamily="2" charset="2"/>
              <a:buChar char="Ø"/>
              <a:defRPr/>
            </a:pPr>
            <a:r>
              <a:rPr lang="en-US" sz="2400" dirty="0">
                <a:latin typeface="Arial" charset="0"/>
              </a:rPr>
              <a:t>Cycles</a:t>
            </a:r>
          </a:p>
          <a:p>
            <a:pPr>
              <a:buClr>
                <a:schemeClr val="tx2">
                  <a:lumMod val="95000"/>
                </a:schemeClr>
              </a:buClr>
              <a:buFont typeface="Wingdings" pitchFamily="2" charset="2"/>
              <a:buChar char="Ø"/>
              <a:defRPr/>
            </a:pPr>
            <a:r>
              <a:rPr lang="en-US" sz="2400" dirty="0">
                <a:latin typeface="Arial" charset="0"/>
              </a:rPr>
              <a:t>Roles/Security</a:t>
            </a:r>
          </a:p>
        </p:txBody>
      </p:sp>
      <p:grpSp>
        <p:nvGrpSpPr>
          <p:cNvPr id="3" name="Group 33"/>
          <p:cNvGrpSpPr>
            <a:grpSpLocks/>
          </p:cNvGrpSpPr>
          <p:nvPr/>
        </p:nvGrpSpPr>
        <p:grpSpPr bwMode="auto">
          <a:xfrm>
            <a:off x="2887663" y="1316038"/>
            <a:ext cx="3589337" cy="3111500"/>
            <a:chOff x="2888456" y="1181100"/>
            <a:chExt cx="2667000" cy="2168424"/>
          </a:xfrm>
        </p:grpSpPr>
        <p:sp>
          <p:nvSpPr>
            <p:cNvPr id="19" name="Text Box 74"/>
            <p:cNvSpPr txBox="1">
              <a:spLocks noChangeArrowheads="1"/>
            </p:cNvSpPr>
            <p:nvPr/>
          </p:nvSpPr>
          <p:spPr bwMode="auto">
            <a:xfrm>
              <a:off x="2888456" y="2703422"/>
              <a:ext cx="2667000" cy="646102"/>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Monitoring Server and Database</a:t>
              </a:r>
            </a:p>
          </p:txBody>
        </p:sp>
        <p:grpSp>
          <p:nvGrpSpPr>
            <p:cNvPr id="4" name="Group 32"/>
            <p:cNvGrpSpPr>
              <a:grpSpLocks/>
            </p:cNvGrpSpPr>
            <p:nvPr/>
          </p:nvGrpSpPr>
          <p:grpSpPr bwMode="auto">
            <a:xfrm>
              <a:off x="3582987" y="1181100"/>
              <a:ext cx="1008063" cy="1357313"/>
              <a:chOff x="723900" y="1162050"/>
              <a:chExt cx="1008063" cy="1357313"/>
            </a:xfrm>
          </p:grpSpPr>
          <p:graphicFrame>
            <p:nvGraphicFramePr>
              <p:cNvPr id="256090" name="Object 3"/>
              <p:cNvGraphicFramePr>
                <a:graphicFrameLocks noChangeAspect="1"/>
              </p:cNvGraphicFramePr>
              <p:nvPr/>
            </p:nvGraphicFramePr>
            <p:xfrm>
              <a:off x="723900" y="1162050"/>
              <a:ext cx="1008063" cy="1233488"/>
            </p:xfrm>
            <a:graphic>
              <a:graphicData uri="http://schemas.openxmlformats.org/presentationml/2006/ole">
                <p:oleObj spid="_x0000_s41986" name="Visio" r:id="rId5" imgW="741495" imgH="947725" progId="">
                  <p:embed/>
                </p:oleObj>
              </a:graphicData>
            </a:graphic>
          </p:graphicFrame>
          <p:sp>
            <p:nvSpPr>
              <p:cNvPr id="32" name="Flowchart: Magnetic Disk 31"/>
              <p:cNvSpPr/>
              <p:nvPr/>
            </p:nvSpPr>
            <p:spPr bwMode="auto">
              <a:xfrm>
                <a:off x="1198319" y="1986272"/>
                <a:ext cx="533164" cy="533255"/>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buFontTx/>
                  <a:buNone/>
                  <a:defRPr/>
                </a:pPr>
                <a:endParaRPr lang="en-US" dirty="0">
                  <a:solidFill>
                    <a:schemeClr val="tx1">
                      <a:alpha val="100000"/>
                    </a:schemeClr>
                  </a:solidFill>
                  <a:latin typeface="Segoe"/>
                </a:endParaRPr>
              </a:p>
            </p:txBody>
          </p:sp>
        </p:grpSp>
      </p:grpSp>
      <p:grpSp>
        <p:nvGrpSpPr>
          <p:cNvPr id="5" name="Group 37"/>
          <p:cNvGrpSpPr>
            <a:grpSpLocks/>
          </p:cNvGrpSpPr>
          <p:nvPr/>
        </p:nvGrpSpPr>
        <p:grpSpPr bwMode="auto">
          <a:xfrm>
            <a:off x="6765925" y="2192338"/>
            <a:ext cx="2578100" cy="2178050"/>
            <a:chOff x="6788150" y="3252414"/>
            <a:chExt cx="2095500" cy="1721600"/>
          </a:xfrm>
        </p:grpSpPr>
        <p:grpSp>
          <p:nvGrpSpPr>
            <p:cNvPr id="6" name="Group 34"/>
            <p:cNvGrpSpPr>
              <a:grpSpLocks/>
            </p:cNvGrpSpPr>
            <p:nvPr/>
          </p:nvGrpSpPr>
          <p:grpSpPr bwMode="auto">
            <a:xfrm>
              <a:off x="7265027" y="3252414"/>
              <a:ext cx="1028700" cy="1378324"/>
              <a:chOff x="7265027" y="3787776"/>
              <a:chExt cx="1028700" cy="1378324"/>
            </a:xfrm>
          </p:grpSpPr>
          <p:pic>
            <p:nvPicPr>
              <p:cNvPr id="2064" name="Picture 15" descr="User yellow"/>
              <p:cNvPicPr>
                <a:picLocks noChangeAspect="1" noChangeArrowheads="1"/>
              </p:cNvPicPr>
              <p:nvPr/>
            </p:nvPicPr>
            <p:blipFill>
              <a:blip r:embed="rId6">
                <a:lum bright="-12000"/>
              </a:blip>
              <a:srcRect/>
              <a:stretch>
                <a:fillRect/>
              </a:stretch>
            </p:blipFill>
            <p:spPr bwMode="auto">
              <a:xfrm>
                <a:off x="7265027" y="3787776"/>
                <a:ext cx="711201" cy="990600"/>
              </a:xfrm>
              <a:prstGeom prst="rect">
                <a:avLst/>
              </a:prstGeom>
              <a:noFill/>
              <a:ln w="9525">
                <a:noFill/>
                <a:miter lim="800000"/>
                <a:headEnd/>
                <a:tailEnd/>
              </a:ln>
            </p:spPr>
          </p:pic>
          <p:pic>
            <p:nvPicPr>
              <p:cNvPr id="2065" name="Picture 70" descr="User green"/>
              <p:cNvPicPr>
                <a:picLocks noChangeAspect="1" noChangeArrowheads="1"/>
              </p:cNvPicPr>
              <p:nvPr/>
            </p:nvPicPr>
            <p:blipFill>
              <a:blip r:embed="rId7"/>
              <a:srcRect/>
              <a:stretch>
                <a:fillRect/>
              </a:stretch>
            </p:blipFill>
            <p:spPr bwMode="auto">
              <a:xfrm>
                <a:off x="7582526" y="4162052"/>
                <a:ext cx="711201" cy="1004048"/>
              </a:xfrm>
              <a:prstGeom prst="rect">
                <a:avLst/>
              </a:prstGeom>
              <a:noFill/>
              <a:ln w="9525">
                <a:noFill/>
                <a:miter lim="800000"/>
                <a:headEnd/>
                <a:tailEnd/>
              </a:ln>
            </p:spPr>
          </p:pic>
        </p:grpSp>
        <p:sp>
          <p:nvSpPr>
            <p:cNvPr id="37" name="Text Box 74"/>
            <p:cNvSpPr txBox="1">
              <a:spLocks noChangeArrowheads="1"/>
            </p:cNvSpPr>
            <p:nvPr/>
          </p:nvSpPr>
          <p:spPr bwMode="auto">
            <a:xfrm>
              <a:off x="6788150" y="4605100"/>
              <a:ext cx="2095500" cy="368914"/>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Consume</a:t>
              </a:r>
            </a:p>
          </p:txBody>
        </p:sp>
      </p:grpSp>
      <p:sp>
        <p:nvSpPr>
          <p:cNvPr id="44" name="Text Box 74"/>
          <p:cNvSpPr txBox="1">
            <a:spLocks noChangeArrowheads="1"/>
          </p:cNvSpPr>
          <p:nvPr/>
        </p:nvSpPr>
        <p:spPr bwMode="auto">
          <a:xfrm>
            <a:off x="493713" y="4760913"/>
            <a:ext cx="4233862" cy="904875"/>
          </a:xfrm>
          <a:prstGeom prst="rect">
            <a:avLst/>
          </a:prstGeom>
          <a:solidFill>
            <a:schemeClr val="bg1">
              <a:alpha val="0"/>
            </a:schemeClr>
          </a:solidFill>
          <a:ln w="9525">
            <a:noFill/>
            <a:miter lim="800000"/>
            <a:headEnd/>
            <a:tailEnd/>
          </a:ln>
          <a:effectLst/>
        </p:spPr>
        <p:txBody>
          <a:bodyPr>
            <a:spAutoFit/>
          </a:bodyPr>
          <a:lstStyle/>
          <a:p>
            <a:pPr>
              <a:buClr>
                <a:schemeClr val="tx2">
                  <a:lumMod val="95000"/>
                </a:schemeClr>
              </a:buClr>
              <a:buFont typeface="Wingdings" pitchFamily="2" charset="2"/>
              <a:buChar char="Ø"/>
              <a:defRPr/>
            </a:pPr>
            <a:r>
              <a:rPr lang="en-US" sz="2400" dirty="0">
                <a:latin typeface="Arial" charset="0"/>
              </a:rPr>
              <a:t>Dimensions/Hierarchies</a:t>
            </a:r>
          </a:p>
          <a:p>
            <a:pPr>
              <a:buClr>
                <a:schemeClr val="tx2">
                  <a:lumMod val="95000"/>
                </a:schemeClr>
              </a:buClr>
              <a:buFont typeface="Wingdings" pitchFamily="2" charset="2"/>
              <a:buChar char="Ø"/>
              <a:defRPr/>
            </a:pPr>
            <a:r>
              <a:rPr lang="en-US" sz="2400" dirty="0">
                <a:latin typeface="Arial" charset="0"/>
              </a:rPr>
              <a:t>Models</a:t>
            </a:r>
          </a:p>
        </p:txBody>
      </p:sp>
      <p:pic>
        <p:nvPicPr>
          <p:cNvPr id="2058" name="Picture 4" descr="C:\Users\brunoaz\AppData\Local\Microsoft\Windows\Temporary Internet Files\Content.IE5\ZICWYC0U\MCj04348430000[1].png"/>
          <p:cNvPicPr>
            <a:picLocks noChangeAspect="1" noChangeArrowheads="1"/>
          </p:cNvPicPr>
          <p:nvPr/>
        </p:nvPicPr>
        <p:blipFill>
          <a:blip r:embed="rId4"/>
          <a:srcRect/>
          <a:stretch>
            <a:fillRect/>
          </a:stretch>
        </p:blipFill>
        <p:spPr bwMode="auto">
          <a:xfrm>
            <a:off x="66675" y="1679575"/>
            <a:ext cx="1855788" cy="1485900"/>
          </a:xfrm>
          <a:prstGeom prst="rect">
            <a:avLst/>
          </a:prstGeom>
          <a:noFill/>
          <a:ln w="9525">
            <a:noFill/>
            <a:miter lim="800000"/>
            <a:headEnd/>
            <a:tailEnd/>
          </a:ln>
        </p:spPr>
      </p:pic>
      <p:grpSp>
        <p:nvGrpSpPr>
          <p:cNvPr id="7" name="Group 38"/>
          <p:cNvGrpSpPr>
            <a:grpSpLocks/>
          </p:cNvGrpSpPr>
          <p:nvPr/>
        </p:nvGrpSpPr>
        <p:grpSpPr bwMode="auto">
          <a:xfrm>
            <a:off x="-290513" y="2470150"/>
            <a:ext cx="2960688" cy="1908175"/>
            <a:chOff x="432520" y="3206830"/>
            <a:chExt cx="2095500" cy="1359932"/>
          </a:xfrm>
        </p:grpSpPr>
        <p:sp>
          <p:nvSpPr>
            <p:cNvPr id="36" name="Text Box 74"/>
            <p:cNvSpPr txBox="1">
              <a:spLocks noChangeArrowheads="1"/>
            </p:cNvSpPr>
            <p:nvPr/>
          </p:nvSpPr>
          <p:spPr bwMode="auto">
            <a:xfrm>
              <a:off x="432520" y="4197929"/>
              <a:ext cx="2095500" cy="368833"/>
            </a:xfrm>
            <a:prstGeom prst="rect">
              <a:avLst/>
            </a:prstGeom>
            <a:noFill/>
            <a:ln w="9525">
              <a:noFill/>
              <a:miter lim="800000"/>
              <a:headEnd/>
              <a:tailEnd/>
            </a:ln>
            <a:effectLst/>
          </p:spPr>
          <p:txBody>
            <a:bodyPr>
              <a:spAutoFit/>
            </a:bodyPr>
            <a:lstStyle/>
            <a:p>
              <a:pPr algn="ctr">
                <a:spcBef>
                  <a:spcPct val="50000"/>
                </a:spcBef>
                <a:buFontTx/>
                <a:buNone/>
                <a:defRPr/>
              </a:pPr>
              <a:r>
                <a:rPr lang="en-US" b="1" dirty="0">
                  <a:latin typeface="Arial" charset="0"/>
                </a:rPr>
                <a:t>Design</a:t>
              </a:r>
            </a:p>
          </p:txBody>
        </p:sp>
        <p:pic>
          <p:nvPicPr>
            <p:cNvPr id="2061" name="Picture 27" descr="user blue"/>
            <p:cNvPicPr>
              <a:picLocks noChangeAspect="1" noChangeArrowheads="1"/>
            </p:cNvPicPr>
            <p:nvPr/>
          </p:nvPicPr>
          <p:blipFill>
            <a:blip r:embed="rId8"/>
            <a:srcRect/>
            <a:stretch>
              <a:fillRect/>
            </a:stretch>
          </p:blipFill>
          <p:spPr bwMode="auto">
            <a:xfrm>
              <a:off x="1112767" y="3206830"/>
              <a:ext cx="711200" cy="990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017000" cy="746358"/>
          </a:xfrm>
        </p:spPr>
        <p:txBody>
          <a:bodyPr/>
          <a:lstStyle/>
          <a:p>
            <a:pPr>
              <a:defRPr/>
            </a:pPr>
            <a:r>
              <a:rPr lang="en-US" sz="5000" b="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More on Architecture</a:t>
            </a:r>
          </a:p>
        </p:txBody>
      </p:sp>
      <p:pic>
        <p:nvPicPr>
          <p:cNvPr id="98306" name="Picture 2" descr="C:\Users\brunoaz\AppData\Local\Temp\Temp1_PPS Artwork.zip\PPS Artwork\ABPP_MS_MonitoringServerTopology.gif"/>
          <p:cNvPicPr>
            <a:picLocks noChangeAspect="1" noChangeArrowheads="1"/>
          </p:cNvPicPr>
          <p:nvPr/>
        </p:nvPicPr>
        <p:blipFill>
          <a:blip r:embed="rId3"/>
          <a:srcRect/>
          <a:stretch>
            <a:fillRect/>
          </a:stretch>
        </p:blipFill>
        <p:spPr bwMode="auto">
          <a:xfrm>
            <a:off x="-19050" y="1341438"/>
            <a:ext cx="3407608" cy="2220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4" name="Picture 10" descr="C:\Users\brunoaz\AppData\Local\Temp\Temp1_PPS Artwork.zip\PPS Artwork\AAPPS_PlanningServerTopology.gif"/>
          <p:cNvPicPr>
            <a:picLocks noChangeAspect="1" noChangeArrowheads="1"/>
          </p:cNvPicPr>
          <p:nvPr/>
        </p:nvPicPr>
        <p:blipFill>
          <a:blip r:embed="rId4"/>
          <a:srcRect/>
          <a:stretch>
            <a:fillRect/>
          </a:stretch>
        </p:blipFill>
        <p:spPr bwMode="auto">
          <a:xfrm>
            <a:off x="285750" y="1827608"/>
            <a:ext cx="3407608" cy="188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grpSp>
        <p:nvGrpSpPr>
          <p:cNvPr id="3" name="Group 8"/>
          <p:cNvGrpSpPr>
            <a:grpSpLocks/>
          </p:cNvGrpSpPr>
          <p:nvPr/>
        </p:nvGrpSpPr>
        <p:grpSpPr bwMode="auto">
          <a:xfrm>
            <a:off x="622300" y="2200275"/>
            <a:ext cx="4151313" cy="2860675"/>
            <a:chOff x="127000" y="3009900"/>
            <a:chExt cx="4150557" cy="2859984"/>
          </a:xfrm>
        </p:grpSpPr>
        <p:pic>
          <p:nvPicPr>
            <p:cNvPr id="98308" name="Picture 4" descr="C:\Users\brunoaz\AppData\Local\Temp\Temp1_PPS Artwork.zip\PPS Artwork\AAPPS_eight_server_topology.GIF"/>
            <p:cNvPicPr>
              <a:picLocks noChangeAspect="1" noChangeArrowheads="1"/>
            </p:cNvPicPr>
            <p:nvPr/>
          </p:nvPicPr>
          <p:blipFill>
            <a:blip r:embed="rId5"/>
            <a:srcRect/>
            <a:stretch>
              <a:fillRect/>
            </a:stretch>
          </p:blipFill>
          <p:spPr bwMode="auto">
            <a:xfrm>
              <a:off x="127000" y="3009900"/>
              <a:ext cx="3407609" cy="188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0" name="Picture 6" descr="C:\Users\brunoaz\AppData\Local\Temp\Temp1_PPS Artwork.zip\PPS Artwork\AAPPS_five_server_topology.GIF"/>
            <p:cNvPicPr>
              <a:picLocks noChangeAspect="1" noChangeArrowheads="1"/>
            </p:cNvPicPr>
            <p:nvPr/>
          </p:nvPicPr>
          <p:blipFill>
            <a:blip r:embed="rId6"/>
            <a:srcRect/>
            <a:stretch>
              <a:fillRect/>
            </a:stretch>
          </p:blipFill>
          <p:spPr bwMode="auto">
            <a:xfrm>
              <a:off x="554793" y="3369371"/>
              <a:ext cx="3407608" cy="197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98312" name="Picture 8" descr="C:\Users\brunoaz\AppData\Local\Temp\Temp1_PPS Artwork.zip\PPS Artwork\AAPPS_three_server_topology.GIF"/>
            <p:cNvPicPr>
              <a:picLocks noChangeAspect="1" noChangeArrowheads="1"/>
            </p:cNvPicPr>
            <p:nvPr/>
          </p:nvPicPr>
          <p:blipFill>
            <a:blip r:embed="rId7"/>
            <a:srcRect/>
            <a:stretch>
              <a:fillRect/>
            </a:stretch>
          </p:blipFill>
          <p:spPr bwMode="auto">
            <a:xfrm>
              <a:off x="869950" y="3702799"/>
              <a:ext cx="3407607" cy="216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grpSp>
      <p:sp>
        <p:nvSpPr>
          <p:cNvPr id="10" name="Rectangle 9"/>
          <p:cNvSpPr/>
          <p:nvPr/>
        </p:nvSpPr>
        <p:spPr>
          <a:xfrm>
            <a:off x="4457702" y="1464879"/>
            <a:ext cx="4572000" cy="2431435"/>
          </a:xfrm>
          <a:prstGeom prst="rect">
            <a:avLst/>
          </a:prstGeom>
        </p:spPr>
        <p:txBody>
          <a:bodyPr>
            <a:spAutoFit/>
          </a:bodyPr>
          <a:lstStyle/>
          <a:p>
            <a:pPr algn="ctr">
              <a:buFontTx/>
              <a:buNone/>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Technical Portals</a:t>
            </a:r>
          </a:p>
          <a:p>
            <a:pPr algn="ctr">
              <a:buFontTx/>
              <a:buNone/>
              <a:defRPr/>
            </a:pPr>
            <a:endPar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a:p>
            <a:pPr algn="ctr">
              <a:buFontTx/>
              <a:buNone/>
              <a:defRPr/>
            </a:pPr>
            <a:r>
              <a:rPr lang="en-US" sz="2400" dirty="0">
                <a:latin typeface="Arial" charset="0"/>
              </a:rPr>
              <a:t>Office Developer Portal </a:t>
            </a:r>
            <a:r>
              <a:rPr lang="en-US" sz="2400" dirty="0">
                <a:latin typeface="Arial" charset="0"/>
                <a:hlinkClick r:id="rId8"/>
              </a:rPr>
              <a:t>here</a:t>
            </a:r>
            <a:endParaRPr lang="en-US" sz="2400" dirty="0">
              <a:latin typeface="Arial" charset="0"/>
            </a:endParaRPr>
          </a:p>
          <a:p>
            <a:pPr algn="ctr">
              <a:buFontTx/>
              <a:buNone/>
              <a:defRPr/>
            </a:pPr>
            <a:endParaRPr lang="en-US" sz="2400" dirty="0">
              <a:latin typeface="Arial" charset="0"/>
            </a:endParaRPr>
          </a:p>
          <a:p>
            <a:pPr algn="ctr">
              <a:buFontTx/>
              <a:buNone/>
              <a:defRPr/>
            </a:pPr>
            <a:r>
              <a:rPr lang="en-US" sz="2400" dirty="0">
                <a:latin typeface="Arial" charset="0"/>
              </a:rPr>
              <a:t>TechCenter </a:t>
            </a:r>
            <a:r>
              <a:rPr lang="en-US" sz="2400" dirty="0">
                <a:latin typeface="Arial" charset="0"/>
                <a:hlinkClick r:id="rId9"/>
              </a:rPr>
              <a:t>here</a:t>
            </a:r>
            <a:endParaRPr lang="en-US" sz="2400" dirty="0">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PerformancePoint PPT templateLaunch</Template>
  <TotalTime>0</TotalTime>
  <Words>2215</Words>
  <Application>Microsoft Office PowerPoint</Application>
  <PresentationFormat>On-screen Show (4:3)</PresentationFormat>
  <Paragraphs>454</Paragraphs>
  <Slides>34</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Gray Segoe 4-3 template-template_April-17-2007</vt:lpstr>
      <vt:lpstr>White with Courier font for code slides</vt:lpstr>
      <vt:lpstr>Visio</vt:lpstr>
      <vt:lpstr>Slide 1</vt:lpstr>
      <vt:lpstr>What is Performance Management</vt:lpstr>
      <vt:lpstr>Performance Management Better execute on strategy</vt:lpstr>
      <vt:lpstr>Performance Management Capabilities Delivered</vt:lpstr>
      <vt:lpstr>Performance Management</vt:lpstr>
      <vt:lpstr>Sessions</vt:lpstr>
      <vt:lpstr>Architecture Planning</vt:lpstr>
      <vt:lpstr>Key Functionality Areas</vt:lpstr>
      <vt:lpstr>More on Architecture</vt:lpstr>
      <vt:lpstr>Dimensions and Hierarchies</vt:lpstr>
      <vt:lpstr>Models</vt:lpstr>
      <vt:lpstr>Cycles</vt:lpstr>
      <vt:lpstr>Roles and Security</vt:lpstr>
      <vt:lpstr>Performance Management Better execute on strategy</vt:lpstr>
      <vt:lpstr>Performance Management Capabilities Delivered</vt:lpstr>
      <vt:lpstr>What does budgeting look like?</vt:lpstr>
      <vt:lpstr>Who is involved?</vt:lpstr>
      <vt:lpstr>What are common limitations?</vt:lpstr>
      <vt:lpstr>Why PerformancePoint Server for budgeting?</vt:lpstr>
      <vt:lpstr>Demo</vt:lpstr>
      <vt:lpstr>What's covered</vt:lpstr>
      <vt:lpstr>Guides and downloads</vt:lpstr>
      <vt:lpstr>How do I</vt:lpstr>
      <vt:lpstr>Sessions</vt:lpstr>
      <vt:lpstr>Calls to Action</vt:lpstr>
      <vt:lpstr>Performance Management</vt:lpstr>
      <vt:lpstr>Architecture Monitoring and Analysis</vt:lpstr>
      <vt:lpstr>Key Functionality Areas</vt:lpstr>
      <vt:lpstr>More on Architecture</vt:lpstr>
      <vt:lpstr>Scorecard Elements</vt:lpstr>
      <vt:lpstr>Dashboard Elements</vt:lpstr>
      <vt:lpstr>Report Views</vt:lpstr>
      <vt:lpstr>Open APIs</vt:lpstr>
      <vt:lpstr>Product information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2007-12-05T03:44:49Z</dcterms:created>
  <dcterms:modified xsi:type="dcterms:W3CDTF">2007-12-05T03:45:01Z</dcterms:modified>
</cp:coreProperties>
</file>