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33"/>
  </p:notesMasterIdLst>
  <p:handoutMasterIdLst>
    <p:handoutMasterId r:id="rId34"/>
  </p:handoutMasterIdLst>
  <p:sldIdLst>
    <p:sldId id="256" r:id="rId2"/>
    <p:sldId id="363" r:id="rId3"/>
    <p:sldId id="328" r:id="rId4"/>
    <p:sldId id="329" r:id="rId5"/>
    <p:sldId id="364" r:id="rId6"/>
    <p:sldId id="331" r:id="rId7"/>
    <p:sldId id="332" r:id="rId8"/>
    <p:sldId id="333" r:id="rId9"/>
    <p:sldId id="334" r:id="rId10"/>
    <p:sldId id="366" r:id="rId11"/>
    <p:sldId id="367" r:id="rId12"/>
    <p:sldId id="368" r:id="rId13"/>
    <p:sldId id="365" r:id="rId14"/>
    <p:sldId id="369" r:id="rId15"/>
    <p:sldId id="349" r:id="rId16"/>
    <p:sldId id="350" r:id="rId17"/>
    <p:sldId id="351" r:id="rId18"/>
    <p:sldId id="373" r:id="rId19"/>
    <p:sldId id="355" r:id="rId20"/>
    <p:sldId id="356" r:id="rId21"/>
    <p:sldId id="357" r:id="rId22"/>
    <p:sldId id="374" r:id="rId23"/>
    <p:sldId id="370" r:id="rId24"/>
    <p:sldId id="371" r:id="rId25"/>
    <p:sldId id="375" r:id="rId26"/>
    <p:sldId id="372" r:id="rId27"/>
    <p:sldId id="376" r:id="rId28"/>
    <p:sldId id="377" r:id="rId29"/>
    <p:sldId id="378" r:id="rId30"/>
    <p:sldId id="327" r:id="rId31"/>
    <p:sldId id="379" r:id="rId32"/>
  </p:sldIdLst>
  <p:sldSz cx="9144000" cy="6858000" type="screen4x3"/>
  <p:notesSz cx="6858000" cy="9144000"/>
  <p:custDataLst>
    <p:tags r:id="rId35"/>
  </p:custDataLst>
  <p:defaultTextStyle>
    <a:defPPr>
      <a:defRPr lang="en-US"/>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srgbClr val="FF0000"/>
    </p:penClr>
  </p:showPr>
  <p:clrMru>
    <a:srgbClr val="F77938"/>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55" autoAdjust="0"/>
    <p:restoredTop sz="65647" autoAdjust="0"/>
  </p:normalViewPr>
  <p:slideViewPr>
    <p:cSldViewPr>
      <p:cViewPr varScale="1">
        <p:scale>
          <a:sx n="50" d="100"/>
          <a:sy n="50" d="100"/>
        </p:scale>
        <p:origin x="-1464" y="-102"/>
      </p:cViewPr>
      <p:guideLst>
        <p:guide orient="horz" pos="144"/>
        <p:guide orient="horz" pos="895"/>
        <p:guide orient="horz" pos="1484"/>
        <p:guide orient="horz" pos="1200"/>
        <p:guide orient="horz" pos="2736"/>
        <p:guide orient="horz" pos="4319"/>
        <p:guide pos="2880"/>
        <p:guide pos="240"/>
        <p:guide pos="460"/>
        <p:guide pos="5520"/>
        <p:guide pos="863"/>
        <p:guide pos="5280"/>
      </p:guideLst>
    </p:cSldViewPr>
  </p:slideViewPr>
  <p:outlineViewPr>
    <p:cViewPr>
      <p:scale>
        <a:sx n="33" d="100"/>
        <a:sy n="33" d="100"/>
      </p:scale>
      <p:origin x="0" y="1537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186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1F98DC-DBF7-4591-98E8-8D37A7D89314}"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96FBABE8-369E-4E0C-87DC-F4B81F5576E0}">
      <dgm:prSet phldrT="[Text]"/>
      <dgm:spPr/>
      <dgm:t>
        <a:bodyPr/>
        <a:lstStyle/>
        <a:p>
          <a:r>
            <a:rPr lang="en-US" dirty="0" smtClean="0">
              <a:solidFill>
                <a:schemeClr val="bg2"/>
              </a:solidFill>
            </a:rPr>
            <a:t>SUA</a:t>
          </a:r>
          <a:endParaRPr lang="en-US" dirty="0">
            <a:solidFill>
              <a:schemeClr val="bg2"/>
            </a:solidFill>
          </a:endParaRPr>
        </a:p>
      </dgm:t>
    </dgm:pt>
    <dgm:pt modelId="{D085619F-0A77-4399-A442-657C8B0A252A}" type="parTrans" cxnId="{EDF47AF4-04A5-4FED-8F52-73C80B270A77}">
      <dgm:prSet/>
      <dgm:spPr/>
      <dgm:t>
        <a:bodyPr/>
        <a:lstStyle/>
        <a:p>
          <a:endParaRPr lang="en-US"/>
        </a:p>
      </dgm:t>
    </dgm:pt>
    <dgm:pt modelId="{8450C7D5-C51E-4CD1-88BD-BC991D03BBFB}" type="sibTrans" cxnId="{EDF47AF4-04A5-4FED-8F52-73C80B270A77}">
      <dgm:prSet/>
      <dgm:spPr/>
      <dgm:t>
        <a:bodyPr/>
        <a:lstStyle/>
        <a:p>
          <a:endParaRPr lang="en-US"/>
        </a:p>
      </dgm:t>
    </dgm:pt>
    <dgm:pt modelId="{C9FD39BA-EC3C-4DDE-A771-FB6E960C1B41}">
      <dgm:prSet phldrT="[Text]"/>
      <dgm:spPr>
        <a:solidFill>
          <a:srgbClr val="FFC000"/>
        </a:solidFill>
      </dgm:spPr>
      <dgm:t>
        <a:bodyPr/>
        <a:lstStyle/>
        <a:p>
          <a:r>
            <a:rPr lang="en-US" dirty="0" smtClean="0">
              <a:solidFill>
                <a:schemeClr val="bg2"/>
              </a:solidFill>
            </a:rPr>
            <a:t>Windows</a:t>
          </a:r>
          <a:endParaRPr lang="en-US" dirty="0">
            <a:solidFill>
              <a:schemeClr val="bg2"/>
            </a:solidFill>
          </a:endParaRPr>
        </a:p>
      </dgm:t>
    </dgm:pt>
    <dgm:pt modelId="{1969E985-125C-4AC0-891C-47AA00C57D8F}" type="parTrans" cxnId="{59F1F188-8A35-4693-862E-E1B541A3058C}">
      <dgm:prSet/>
      <dgm:spPr/>
      <dgm:t>
        <a:bodyPr/>
        <a:lstStyle/>
        <a:p>
          <a:endParaRPr lang="en-US"/>
        </a:p>
      </dgm:t>
    </dgm:pt>
    <dgm:pt modelId="{DFD77E7D-644A-4205-AFE0-F423EDF51791}" type="sibTrans" cxnId="{59F1F188-8A35-4693-862E-E1B541A3058C}">
      <dgm:prSet/>
      <dgm:spPr/>
      <dgm:t>
        <a:bodyPr/>
        <a:lstStyle/>
        <a:p>
          <a:endParaRPr lang="en-US"/>
        </a:p>
      </dgm:t>
    </dgm:pt>
    <dgm:pt modelId="{4979F096-913C-4257-823D-C74ABA48131F}" type="pres">
      <dgm:prSet presAssocID="{4E1F98DC-DBF7-4591-98E8-8D37A7D89314}" presName="diagram" presStyleCnt="0">
        <dgm:presLayoutVars>
          <dgm:dir/>
          <dgm:resizeHandles val="exact"/>
        </dgm:presLayoutVars>
      </dgm:prSet>
      <dgm:spPr/>
      <dgm:t>
        <a:bodyPr/>
        <a:lstStyle/>
        <a:p>
          <a:endParaRPr lang="en-US"/>
        </a:p>
      </dgm:t>
    </dgm:pt>
    <dgm:pt modelId="{1FE0A9ED-12DA-4725-9576-2FBF8F51C2EC}" type="pres">
      <dgm:prSet presAssocID="{96FBABE8-369E-4E0C-87DC-F4B81F5576E0}" presName="arrow" presStyleLbl="node1" presStyleIdx="0" presStyleCnt="2" custRadScaleRad="100076" custRadScaleInc="1244">
        <dgm:presLayoutVars>
          <dgm:bulletEnabled val="1"/>
        </dgm:presLayoutVars>
      </dgm:prSet>
      <dgm:spPr>
        <a:prstGeom prst="downArrowCallout">
          <a:avLst/>
        </a:prstGeom>
      </dgm:spPr>
      <dgm:t>
        <a:bodyPr/>
        <a:lstStyle/>
        <a:p>
          <a:endParaRPr lang="en-US"/>
        </a:p>
      </dgm:t>
    </dgm:pt>
    <dgm:pt modelId="{769DCCB4-5A09-4996-9CC1-7872091EBF5C}" type="pres">
      <dgm:prSet presAssocID="{C9FD39BA-EC3C-4DDE-A771-FB6E960C1B41}" presName="arrow" presStyleLbl="node1" presStyleIdx="1" presStyleCnt="2" custRadScaleRad="92287" custRadScaleInc="-1264">
        <dgm:presLayoutVars>
          <dgm:bulletEnabled val="1"/>
        </dgm:presLayoutVars>
      </dgm:prSet>
      <dgm:spPr>
        <a:prstGeom prst="downArrowCallout">
          <a:avLst/>
        </a:prstGeom>
      </dgm:spPr>
      <dgm:t>
        <a:bodyPr/>
        <a:lstStyle/>
        <a:p>
          <a:endParaRPr lang="en-US"/>
        </a:p>
      </dgm:t>
    </dgm:pt>
  </dgm:ptLst>
  <dgm:cxnLst>
    <dgm:cxn modelId="{BAE980B5-20B3-415A-BDA4-5BA1D6A0FB39}" type="presOf" srcId="{96FBABE8-369E-4E0C-87DC-F4B81F5576E0}" destId="{1FE0A9ED-12DA-4725-9576-2FBF8F51C2EC}" srcOrd="0" destOrd="0" presId="urn:microsoft.com/office/officeart/2005/8/layout/arrow5"/>
    <dgm:cxn modelId="{59F1F188-8A35-4693-862E-E1B541A3058C}" srcId="{4E1F98DC-DBF7-4591-98E8-8D37A7D89314}" destId="{C9FD39BA-EC3C-4DDE-A771-FB6E960C1B41}" srcOrd="1" destOrd="0" parTransId="{1969E985-125C-4AC0-891C-47AA00C57D8F}" sibTransId="{DFD77E7D-644A-4205-AFE0-F423EDF51791}"/>
    <dgm:cxn modelId="{EDF47AF4-04A5-4FED-8F52-73C80B270A77}" srcId="{4E1F98DC-DBF7-4591-98E8-8D37A7D89314}" destId="{96FBABE8-369E-4E0C-87DC-F4B81F5576E0}" srcOrd="0" destOrd="0" parTransId="{D085619F-0A77-4399-A442-657C8B0A252A}" sibTransId="{8450C7D5-C51E-4CD1-88BD-BC991D03BBFB}"/>
    <dgm:cxn modelId="{2AC2EF8C-E959-4706-975C-C2BEB189E485}" type="presOf" srcId="{C9FD39BA-EC3C-4DDE-A771-FB6E960C1B41}" destId="{769DCCB4-5A09-4996-9CC1-7872091EBF5C}" srcOrd="0" destOrd="0" presId="urn:microsoft.com/office/officeart/2005/8/layout/arrow5"/>
    <dgm:cxn modelId="{26925008-347F-49ED-AAF6-D3876E5EB6ED}" type="presOf" srcId="{4E1F98DC-DBF7-4591-98E8-8D37A7D89314}" destId="{4979F096-913C-4257-823D-C74ABA48131F}" srcOrd="0" destOrd="0" presId="urn:microsoft.com/office/officeart/2005/8/layout/arrow5"/>
    <dgm:cxn modelId="{DADD50A1-7BC7-412B-84ED-031F366B4C8A}" type="presParOf" srcId="{4979F096-913C-4257-823D-C74ABA48131F}" destId="{1FE0A9ED-12DA-4725-9576-2FBF8F51C2EC}" srcOrd="0" destOrd="0" presId="urn:microsoft.com/office/officeart/2005/8/layout/arrow5"/>
    <dgm:cxn modelId="{C8756954-D520-4BFA-9E74-00CE55EB7818}" type="presParOf" srcId="{4979F096-913C-4257-823D-C74ABA48131F}" destId="{769DCCB4-5A09-4996-9CC1-7872091EBF5C}" srcOrd="1" destOrd="0" presId="urn:microsoft.com/office/officeart/2005/8/layout/arrow5"/>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C8A8E937-E09B-458F-8153-EAB1D21F2413}" type="datetimeFigureOut">
              <a:rPr lang="en-US"/>
              <a:pPr>
                <a:defRPr/>
              </a:pPr>
              <a:t>10/25/2007</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mn-lt"/>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39125D12-7A5D-4B71-A598-48DEC38A0D9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424AA6F2-7A3D-4C25-A888-C34ECBACE20E}" type="datetimeFigureOut">
              <a:rPr lang="en-US"/>
              <a:pPr>
                <a:defRPr/>
              </a:pPr>
              <a:t>10/25/2007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AD5870B2-16E8-4393-ACC5-C7E53BCF271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Software Design Review (SDR)</a:t>
            </a:r>
          </a:p>
        </p:txBody>
      </p:sp>
      <p:sp>
        <p:nvSpPr>
          <p:cNvPr id="5" name="Rectangle 3"/>
          <p:cNvSpPr>
            <a:spLocks noGrp="1" noChangeArrowheads="1"/>
          </p:cNvSpPr>
          <p:nvPr>
            <p:ph type="dt" idx="1"/>
          </p:nvPr>
        </p:nvSpPr>
        <p:spPr>
          <a:ln/>
        </p:spPr>
        <p:txBody>
          <a:bodyPr/>
          <a:lstStyle/>
          <a:p>
            <a:fld id="{C6A2320E-6633-4735-AA10-15583E6A6243}" type="datetime8">
              <a:rPr lang="en-US"/>
              <a:pPr/>
              <a:t>10/25/2007 2:26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2006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529F0AFD-527D-484F-80F3-3D2A06632362}" type="slidenum">
              <a:rPr lang="en-US"/>
              <a:pPr/>
              <a:t>2</a:t>
            </a:fld>
            <a:endParaRPr lang="en-US"/>
          </a:p>
        </p:txBody>
      </p:sp>
      <p:sp>
        <p:nvSpPr>
          <p:cNvPr id="765954" name="Rectangle 2"/>
          <p:cNvSpPr>
            <a:spLocks noGrp="1" noRot="1" noChangeAspect="1" noChangeArrowheads="1" noTextEdit="1"/>
          </p:cNvSpPr>
          <p:nvPr>
            <p:ph type="sldImg"/>
          </p:nvPr>
        </p:nvSpPr>
        <p:spPr>
          <a:xfrm>
            <a:off x="1149350" y="685800"/>
            <a:ext cx="4567238" cy="3427413"/>
          </a:xfrm>
          <a:ln/>
        </p:spPr>
      </p:sp>
      <p:sp>
        <p:nvSpPr>
          <p:cNvPr id="765955" name="Rectangle 3"/>
          <p:cNvSpPr>
            <a:spLocks noGrp="1" noChangeArrowheads="1"/>
          </p:cNvSpPr>
          <p:nvPr>
            <p:ph type="body" idx="1"/>
          </p:nvPr>
        </p:nvSpPr>
        <p:spPr>
          <a:xfrm>
            <a:off x="686421" y="4345587"/>
            <a:ext cx="5485158" cy="4112926"/>
          </a:xfrm>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txBox="1">
            <a:spLocks noGrp="1" noChangeArrowheads="1"/>
          </p:cNvSpPr>
          <p:nvPr/>
        </p:nvSpPr>
        <p:spPr bwMode="auto">
          <a:xfrm>
            <a:off x="2971800" y="8686489"/>
            <a:ext cx="520700" cy="457512"/>
          </a:xfrm>
          <a:prstGeom prst="rect">
            <a:avLst/>
          </a:prstGeom>
          <a:noFill/>
          <a:ln w="9525" algn="ctr">
            <a:noFill/>
            <a:miter lim="800000"/>
            <a:headEnd/>
            <a:tailEnd/>
          </a:ln>
        </p:spPr>
        <p:txBody>
          <a:bodyPr anchor="b"/>
          <a:lstStyle/>
          <a:p>
            <a:pPr algn="r">
              <a:spcBef>
                <a:spcPct val="0"/>
              </a:spcBef>
            </a:pPr>
            <a:fld id="{F65D00E0-25DC-4A3D-991C-76AF9CC86BA3}" type="slidenum">
              <a:rPr lang="en-GB">
                <a:solidFill>
                  <a:schemeClr val="tx1"/>
                </a:solidFill>
                <a:latin typeface="Times New Roman" pitchFamily="18" charset="0"/>
              </a:rPr>
              <a:pPr algn="r">
                <a:spcBef>
                  <a:spcPct val="0"/>
                </a:spcBef>
              </a:pPr>
              <a:t>11</a:t>
            </a:fld>
            <a:endParaRPr lang="en-US">
              <a:solidFill>
                <a:schemeClr val="tx1"/>
              </a:solidFill>
              <a:latin typeface="Times New Roman" pitchFamily="18" charset="0"/>
            </a:endParaRPr>
          </a:p>
        </p:txBody>
      </p:sp>
      <p:sp>
        <p:nvSpPr>
          <p:cNvPr id="41987" name="Rectangle 4"/>
          <p:cNvSpPr>
            <a:spLocks noGrp="1" noRot="1" noChangeAspect="1" noChangeArrowheads="1" noTextEdit="1"/>
          </p:cNvSpPr>
          <p:nvPr>
            <p:ph type="sldImg"/>
          </p:nvPr>
        </p:nvSpPr>
        <p:spPr>
          <a:ln/>
        </p:spPr>
      </p:sp>
      <p:sp>
        <p:nvSpPr>
          <p:cNvPr id="41988" name="Rectangle 5"/>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Software Design Review (SDR)</a:t>
            </a:r>
          </a:p>
        </p:txBody>
      </p:sp>
      <p:sp>
        <p:nvSpPr>
          <p:cNvPr id="5" name="Rectangle 3"/>
          <p:cNvSpPr>
            <a:spLocks noGrp="1" noChangeArrowheads="1"/>
          </p:cNvSpPr>
          <p:nvPr>
            <p:ph type="dt" idx="1"/>
          </p:nvPr>
        </p:nvSpPr>
        <p:spPr>
          <a:ln/>
        </p:spPr>
        <p:txBody>
          <a:bodyPr/>
          <a:lstStyle/>
          <a:p>
            <a:fld id="{28FCBC58-7CBD-462C-98E4-B848CA932E11}" type="datetime8">
              <a:rPr lang="en-US"/>
              <a:pPr/>
              <a:t>10/25/2007 2:26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2006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C9F6489E-98CC-4D15-8896-C0FE79487AF3}" type="slidenum">
              <a:rPr lang="en-US"/>
              <a:pPr/>
              <a:t>13</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499A56C4-FC15-41D9-8539-FDB5A8B5FCBD}" type="datetime8">
              <a:rPr lang="en-US"/>
              <a:pPr/>
              <a:t>10/25/2007 2:26 PM</a:t>
            </a:fld>
            <a:endParaRPr lang="en-US"/>
          </a:p>
        </p:txBody>
      </p:sp>
      <p:sp>
        <p:nvSpPr>
          <p:cNvPr id="5" name="Rectangle 6"/>
          <p:cNvSpPr>
            <a:spLocks noGrp="1" noChangeArrowheads="1"/>
          </p:cNvSpPr>
          <p:nvPr>
            <p:ph type="ftr" sz="quarter" idx="4"/>
          </p:nvPr>
        </p:nvSpPr>
        <p:spPr>
          <a:ln/>
        </p:spPr>
        <p:txBody>
          <a:bodyPr/>
          <a:lstStyle/>
          <a:p>
            <a:pPr eaLnBrk="1" hangingPunct="1"/>
            <a:r>
              <a:rPr lang="en-US"/>
              <a:t>© 2004 Microsoft Corporation. All rights reserved.</a:t>
            </a:r>
          </a:p>
          <a:p>
            <a:r>
              <a:rPr lang="en-US"/>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6663F868-116A-43B3-8E5B-4EA0FB87B83F}" type="slidenum">
              <a:rPr lang="en-US"/>
              <a:pPr/>
              <a:t>14</a:t>
            </a:fld>
            <a:endParaRPr lang="en-US"/>
          </a:p>
        </p:txBody>
      </p:sp>
      <p:sp>
        <p:nvSpPr>
          <p:cNvPr id="858114" name="Rectangle 2"/>
          <p:cNvSpPr>
            <a:spLocks noGrp="1" noRot="1" noChangeAspect="1" noChangeArrowheads="1" noTextEdit="1"/>
          </p:cNvSpPr>
          <p:nvPr>
            <p:ph type="sldImg"/>
          </p:nvPr>
        </p:nvSpPr>
        <p:spPr>
          <a:xfrm>
            <a:off x="2480687" y="684856"/>
            <a:ext cx="3345788" cy="2515860"/>
          </a:xfrm>
          <a:ln/>
        </p:spPr>
      </p:sp>
      <p:sp>
        <p:nvSpPr>
          <p:cNvPr id="858115" name="Rectangle 3"/>
          <p:cNvSpPr>
            <a:spLocks noGrp="1" noChangeArrowheads="1"/>
          </p:cNvSpPr>
          <p:nvPr>
            <p:ph type="body" idx="1"/>
          </p:nvPr>
        </p:nvSpPr>
        <p:spPr>
          <a:xfrm>
            <a:off x="686115" y="3506146"/>
            <a:ext cx="5485772" cy="4953000"/>
          </a:xfrm>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Software Design Review (SDR)</a:t>
            </a:r>
          </a:p>
        </p:txBody>
      </p:sp>
      <p:sp>
        <p:nvSpPr>
          <p:cNvPr id="5" name="Rectangle 3"/>
          <p:cNvSpPr>
            <a:spLocks noGrp="1" noChangeArrowheads="1"/>
          </p:cNvSpPr>
          <p:nvPr>
            <p:ph type="dt" idx="1"/>
          </p:nvPr>
        </p:nvSpPr>
        <p:spPr>
          <a:ln/>
        </p:spPr>
        <p:txBody>
          <a:bodyPr/>
          <a:lstStyle/>
          <a:p>
            <a:fld id="{680984CA-D438-4717-AACB-15059F2E1844}" type="datetime8">
              <a:rPr lang="en-US"/>
              <a:pPr/>
              <a:t>10/25/2007 2:26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2006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B55216EB-74C4-4516-9049-31546C5FC276}" type="slidenum">
              <a:rPr lang="en-US"/>
              <a:pPr/>
              <a:t>15</a:t>
            </a:fld>
            <a:endParaRPr lang="en-US"/>
          </a:p>
        </p:txBody>
      </p:sp>
      <p:sp>
        <p:nvSpPr>
          <p:cNvPr id="753666" name="Rectangle 2"/>
          <p:cNvSpPr>
            <a:spLocks noGrp="1" noRot="1" noChangeAspect="1" noChangeArrowheads="1" noTextEdit="1"/>
          </p:cNvSpPr>
          <p:nvPr>
            <p:ph type="sldImg"/>
          </p:nvPr>
        </p:nvSpPr>
        <p:spPr>
          <a:ln/>
        </p:spPr>
      </p:sp>
      <p:sp>
        <p:nvSpPr>
          <p:cNvPr id="7536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Software Design Review (SDR)</a:t>
            </a:r>
          </a:p>
        </p:txBody>
      </p:sp>
      <p:sp>
        <p:nvSpPr>
          <p:cNvPr id="5" name="Rectangle 3"/>
          <p:cNvSpPr>
            <a:spLocks noGrp="1" noChangeArrowheads="1"/>
          </p:cNvSpPr>
          <p:nvPr>
            <p:ph type="dt" idx="1"/>
          </p:nvPr>
        </p:nvSpPr>
        <p:spPr>
          <a:ln/>
        </p:spPr>
        <p:txBody>
          <a:bodyPr/>
          <a:lstStyle/>
          <a:p>
            <a:fld id="{2B549719-651A-4556-BC43-949EFF326C8C}" type="datetime8">
              <a:rPr lang="en-US"/>
              <a:pPr/>
              <a:t>10/25/2007 2:26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2006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C68CC9CA-1998-486D-A8CD-70EEA3D5D37D}" type="slidenum">
              <a:rPr lang="en-US"/>
              <a:pPr/>
              <a:t>16</a:t>
            </a:fld>
            <a:endParaRPr lang="en-US"/>
          </a:p>
        </p:txBody>
      </p:sp>
      <p:sp>
        <p:nvSpPr>
          <p:cNvPr id="732162" name="Rectangle 2"/>
          <p:cNvSpPr>
            <a:spLocks noGrp="1" noRot="1" noChangeAspect="1" noChangeArrowheads="1" noTextEdit="1"/>
          </p:cNvSpPr>
          <p:nvPr>
            <p:ph type="sldImg"/>
          </p:nvPr>
        </p:nvSpPr>
        <p:spPr>
          <a:ln/>
        </p:spPr>
      </p:sp>
      <p:sp>
        <p:nvSpPr>
          <p:cNvPr id="732163" name="Rectangle 3"/>
          <p:cNvSpPr>
            <a:spLocks noGrp="1" noChangeArrowheads="1"/>
          </p:cNvSpPr>
          <p:nvPr>
            <p:ph type="body" idx="1"/>
          </p:nvPr>
        </p:nvSpPr>
        <p:spPr>
          <a:xfrm>
            <a:off x="916264" y="4344025"/>
            <a:ext cx="5025473" cy="4114488"/>
          </a:xfrm>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Software Design Review (SDR)</a:t>
            </a:r>
          </a:p>
        </p:txBody>
      </p:sp>
      <p:sp>
        <p:nvSpPr>
          <p:cNvPr id="5" name="Rectangle 3"/>
          <p:cNvSpPr>
            <a:spLocks noGrp="1" noChangeArrowheads="1"/>
          </p:cNvSpPr>
          <p:nvPr>
            <p:ph type="dt" idx="1"/>
          </p:nvPr>
        </p:nvSpPr>
        <p:spPr>
          <a:ln/>
        </p:spPr>
        <p:txBody>
          <a:bodyPr/>
          <a:lstStyle/>
          <a:p>
            <a:fld id="{F53C654B-7311-44BF-844F-1433C9C8DA67}" type="datetime8">
              <a:rPr lang="en-US"/>
              <a:pPr/>
              <a:t>10/25/2007 2:26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2006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00F5A731-3C02-4E05-9F8F-CA8BA461408D}" type="slidenum">
              <a:rPr lang="en-US"/>
              <a:pPr/>
              <a:t>17</a:t>
            </a:fld>
            <a:endParaRPr lang="en-US"/>
          </a:p>
        </p:txBody>
      </p:sp>
      <p:sp>
        <p:nvSpPr>
          <p:cNvPr id="757762" name="Rectangle 2"/>
          <p:cNvSpPr>
            <a:spLocks noGrp="1" noRot="1" noChangeAspect="1" noChangeArrowheads="1" noTextEdit="1"/>
          </p:cNvSpPr>
          <p:nvPr>
            <p:ph type="sldImg"/>
          </p:nvPr>
        </p:nvSpPr>
        <p:spPr>
          <a:ln/>
        </p:spPr>
      </p:sp>
      <p:sp>
        <p:nvSpPr>
          <p:cNvPr id="757763" name="Rectangle 3"/>
          <p:cNvSpPr>
            <a:spLocks noGrp="1" noChangeArrowheads="1"/>
          </p:cNvSpPr>
          <p:nvPr>
            <p:ph type="body" idx="1"/>
          </p:nvPr>
        </p:nvSpPr>
        <p:spPr/>
        <p:txBody>
          <a:bodyPr/>
          <a:lstStyle/>
          <a:p>
            <a:pPr>
              <a:buFontTx/>
              <a:buNone/>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Software Design Review (SDR)</a:t>
            </a:r>
          </a:p>
        </p:txBody>
      </p:sp>
      <p:sp>
        <p:nvSpPr>
          <p:cNvPr id="5" name="Rectangle 3"/>
          <p:cNvSpPr>
            <a:spLocks noGrp="1" noChangeArrowheads="1"/>
          </p:cNvSpPr>
          <p:nvPr>
            <p:ph type="dt" idx="1"/>
          </p:nvPr>
        </p:nvSpPr>
        <p:spPr>
          <a:ln/>
        </p:spPr>
        <p:txBody>
          <a:bodyPr/>
          <a:lstStyle/>
          <a:p>
            <a:fld id="{D5E632CA-2BB8-4578-842D-528736EA8A24}" type="datetime8">
              <a:rPr lang="en-US"/>
              <a:pPr/>
              <a:t>10/25/2007 2:26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2006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76E06542-EB20-4FC0-B1BE-1E7A002FDB48}" type="slidenum">
              <a:rPr lang="en-US"/>
              <a:pPr/>
              <a:t>19</a:t>
            </a:fld>
            <a:endParaRPr lang="en-US"/>
          </a:p>
        </p:txBody>
      </p:sp>
      <p:sp>
        <p:nvSpPr>
          <p:cNvPr id="755714" name="Rectangle 2"/>
          <p:cNvSpPr>
            <a:spLocks noGrp="1" noRot="1" noChangeAspect="1" noChangeArrowheads="1" noTextEdit="1"/>
          </p:cNvSpPr>
          <p:nvPr>
            <p:ph type="sldImg"/>
          </p:nvPr>
        </p:nvSpPr>
        <p:spPr>
          <a:ln/>
        </p:spPr>
      </p:sp>
      <p:sp>
        <p:nvSpPr>
          <p:cNvPr id="755715" name="Rectangle 3"/>
          <p:cNvSpPr>
            <a:spLocks noGrp="1" noChangeArrowheads="1"/>
          </p:cNvSpPr>
          <p:nvPr>
            <p:ph type="body" idx="1"/>
          </p:nvPr>
        </p:nvSpPr>
        <p:spPr/>
        <p:txBody>
          <a:bodyPr/>
          <a:lstStyle/>
          <a:p>
            <a:pPr>
              <a:buFontTx/>
              <a:buChar char="•"/>
            </a:pPr>
            <a:endParaRPr lang="es-ES" sz="1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Software Design Review (SDR)</a:t>
            </a:r>
          </a:p>
        </p:txBody>
      </p:sp>
      <p:sp>
        <p:nvSpPr>
          <p:cNvPr id="5" name="Rectangle 3"/>
          <p:cNvSpPr>
            <a:spLocks noGrp="1" noChangeArrowheads="1"/>
          </p:cNvSpPr>
          <p:nvPr>
            <p:ph type="dt" idx="1"/>
          </p:nvPr>
        </p:nvSpPr>
        <p:spPr>
          <a:ln/>
        </p:spPr>
        <p:txBody>
          <a:bodyPr/>
          <a:lstStyle/>
          <a:p>
            <a:fld id="{F48021A7-151E-4E09-B68F-E9D67C76C10D}" type="datetime8">
              <a:rPr lang="en-US"/>
              <a:pPr/>
              <a:t>10/25/2007 2:26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2006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E2916439-9274-4FE8-A022-A92DD813FF20}" type="slidenum">
              <a:rPr lang="en-US"/>
              <a:pPr/>
              <a:t>20</a:t>
            </a:fld>
            <a:endParaRPr lang="en-US"/>
          </a:p>
        </p:txBody>
      </p:sp>
      <p:sp>
        <p:nvSpPr>
          <p:cNvPr id="744450" name="Rectangle 2"/>
          <p:cNvSpPr>
            <a:spLocks noGrp="1" noRot="1" noChangeAspect="1" noChangeArrowheads="1" noTextEdit="1"/>
          </p:cNvSpPr>
          <p:nvPr>
            <p:ph type="sldImg"/>
          </p:nvPr>
        </p:nvSpPr>
        <p:spPr>
          <a:ln/>
        </p:spPr>
      </p:sp>
      <p:sp>
        <p:nvSpPr>
          <p:cNvPr id="744451" name="Rectangle 3"/>
          <p:cNvSpPr>
            <a:spLocks noGrp="1" noChangeArrowheads="1"/>
          </p:cNvSpPr>
          <p:nvPr>
            <p:ph type="body" idx="1"/>
          </p:nvPr>
        </p:nvSpPr>
        <p:spPr>
          <a:xfrm>
            <a:off x="916264" y="4344025"/>
            <a:ext cx="5025473" cy="4114488"/>
          </a:xfrm>
        </p:spPr>
        <p:txBody>
          <a:bodyP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Software Design Review (SDR)</a:t>
            </a:r>
          </a:p>
        </p:txBody>
      </p:sp>
      <p:sp>
        <p:nvSpPr>
          <p:cNvPr id="5" name="Rectangle 3"/>
          <p:cNvSpPr>
            <a:spLocks noGrp="1" noChangeArrowheads="1"/>
          </p:cNvSpPr>
          <p:nvPr>
            <p:ph type="dt" idx="1"/>
          </p:nvPr>
        </p:nvSpPr>
        <p:spPr>
          <a:ln/>
        </p:spPr>
        <p:txBody>
          <a:bodyPr/>
          <a:lstStyle/>
          <a:p>
            <a:fld id="{05D2BF4A-F0AA-4E3D-8C45-6B12B810A785}" type="datetime8">
              <a:rPr lang="en-US"/>
              <a:pPr/>
              <a:t>10/25/2007 2:26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2006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62256C3D-C518-4741-9C9D-283C3431A454}" type="slidenum">
              <a:rPr lang="en-US"/>
              <a:pPr/>
              <a:t>21</a:t>
            </a:fld>
            <a:endParaRPr lang="en-US"/>
          </a:p>
        </p:txBody>
      </p:sp>
      <p:sp>
        <p:nvSpPr>
          <p:cNvPr id="772098" name="Rectangle 2"/>
          <p:cNvSpPr>
            <a:spLocks noGrp="1" noRot="1" noChangeAspect="1" noChangeArrowheads="1" noTextEdit="1"/>
          </p:cNvSpPr>
          <p:nvPr>
            <p:ph type="sldImg"/>
          </p:nvPr>
        </p:nvSpPr>
        <p:spPr>
          <a:xfrm>
            <a:off x="4191000" y="455613"/>
            <a:ext cx="2541588" cy="1906587"/>
          </a:xfrm>
          <a:ln/>
        </p:spPr>
      </p:sp>
      <p:sp>
        <p:nvSpPr>
          <p:cNvPr id="772099" name="Rectangle 3"/>
          <p:cNvSpPr>
            <a:spLocks noGrp="1" noChangeArrowheads="1"/>
          </p:cNvSpPr>
          <p:nvPr>
            <p:ph type="body" idx="1"/>
          </p:nvPr>
        </p:nvSpPr>
        <p:spPr>
          <a:xfrm>
            <a:off x="456579" y="2529590"/>
            <a:ext cx="5982114" cy="5983574"/>
          </a:xfrm>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Software Design Review (SDR)</a:t>
            </a:r>
          </a:p>
        </p:txBody>
      </p:sp>
      <p:sp>
        <p:nvSpPr>
          <p:cNvPr id="5" name="Rectangle 3"/>
          <p:cNvSpPr>
            <a:spLocks noGrp="1" noChangeArrowheads="1"/>
          </p:cNvSpPr>
          <p:nvPr>
            <p:ph type="dt" idx="1"/>
          </p:nvPr>
        </p:nvSpPr>
        <p:spPr>
          <a:ln/>
        </p:spPr>
        <p:txBody>
          <a:bodyPr/>
          <a:lstStyle/>
          <a:p>
            <a:fld id="{28FCBC58-7CBD-462C-98E4-B848CA932E11}" type="datetime8">
              <a:rPr lang="en-US"/>
              <a:pPr/>
              <a:t>10/25/2007 2:26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2006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C9F6489E-98CC-4D15-8896-C0FE79487AF3}" type="slidenum">
              <a:rPr lang="en-US"/>
              <a:pPr/>
              <a:t>23</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Software Design Review (SDR)</a:t>
            </a:r>
          </a:p>
        </p:txBody>
      </p:sp>
      <p:sp>
        <p:nvSpPr>
          <p:cNvPr id="5" name="Rectangle 3"/>
          <p:cNvSpPr>
            <a:spLocks noGrp="1" noChangeArrowheads="1"/>
          </p:cNvSpPr>
          <p:nvPr>
            <p:ph type="dt" idx="1"/>
          </p:nvPr>
        </p:nvSpPr>
        <p:spPr>
          <a:ln/>
        </p:spPr>
        <p:txBody>
          <a:bodyPr/>
          <a:lstStyle/>
          <a:p>
            <a:fld id="{28FCBC58-7CBD-462C-98E4-B848CA932E11}" type="datetime8">
              <a:rPr lang="en-US"/>
              <a:pPr/>
              <a:t>10/25/2007 2:26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2006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C9F6489E-98CC-4D15-8896-C0FE79487AF3}" type="slidenum">
              <a:rPr lang="en-US"/>
              <a:pPr/>
              <a:t>3</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26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Software Design Review (SDR)</a:t>
            </a:r>
          </a:p>
        </p:txBody>
      </p:sp>
      <p:sp>
        <p:nvSpPr>
          <p:cNvPr id="5" name="Rectangle 3"/>
          <p:cNvSpPr>
            <a:spLocks noGrp="1" noChangeArrowheads="1"/>
          </p:cNvSpPr>
          <p:nvPr>
            <p:ph type="dt" idx="1"/>
          </p:nvPr>
        </p:nvSpPr>
        <p:spPr>
          <a:ln/>
        </p:spPr>
        <p:txBody>
          <a:bodyPr/>
          <a:lstStyle/>
          <a:p>
            <a:fld id="{BBB77DA6-149A-40D6-A4E3-8D59048B5394}" type="datetime8">
              <a:rPr lang="en-US"/>
              <a:pPr/>
              <a:t>10/25/2007 2:26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2006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BE12958-7A6E-4833-822B-6C1E8FFE97BD}" type="slidenum">
              <a:rPr lang="en-US"/>
              <a:pPr/>
              <a:t>4</a:t>
            </a:fld>
            <a:endParaRPr lang="en-US"/>
          </a:p>
        </p:txBody>
      </p:sp>
      <p:sp>
        <p:nvSpPr>
          <p:cNvPr id="687106" name="Rectangle 2"/>
          <p:cNvSpPr>
            <a:spLocks noGrp="1" noRot="1" noChangeAspect="1" noChangeArrowheads="1" noTextEdit="1"/>
          </p:cNvSpPr>
          <p:nvPr>
            <p:ph type="sldImg"/>
          </p:nvPr>
        </p:nvSpPr>
        <p:spPr>
          <a:ln/>
        </p:spPr>
      </p:sp>
      <p:sp>
        <p:nvSpPr>
          <p:cNvPr id="687107" name="Rectangle 3"/>
          <p:cNvSpPr>
            <a:spLocks noGrp="1" noChangeArrowheads="1"/>
          </p:cNvSpPr>
          <p:nvPr>
            <p:ph type="body" idx="1"/>
          </p:nvPr>
        </p:nvSpPr>
        <p:spPr/>
        <p:txBody>
          <a:bodyPr/>
          <a:lstStyle/>
          <a:p>
            <a:r>
              <a:rPr lang="en-US" dirty="0" smtClean="0"/>
              <a:t>.</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txBox="1">
            <a:spLocks noGrp="1" noChangeArrowheads="1"/>
          </p:cNvSpPr>
          <p:nvPr/>
        </p:nvSpPr>
        <p:spPr bwMode="auto">
          <a:xfrm>
            <a:off x="2971800" y="8686489"/>
            <a:ext cx="520700" cy="457512"/>
          </a:xfrm>
          <a:prstGeom prst="rect">
            <a:avLst/>
          </a:prstGeom>
          <a:noFill/>
          <a:ln w="9525" algn="ctr">
            <a:noFill/>
            <a:miter lim="800000"/>
            <a:headEnd/>
            <a:tailEnd/>
          </a:ln>
        </p:spPr>
        <p:txBody>
          <a:bodyPr anchor="b"/>
          <a:lstStyle/>
          <a:p>
            <a:pPr algn="r">
              <a:spcBef>
                <a:spcPct val="0"/>
              </a:spcBef>
            </a:pPr>
            <a:fld id="{EF7FC5B4-5EB2-4620-8AF6-A6B90F432A3B}" type="slidenum">
              <a:rPr lang="en-GB">
                <a:solidFill>
                  <a:schemeClr val="tx1"/>
                </a:solidFill>
                <a:latin typeface="Times New Roman" pitchFamily="18" charset="0"/>
              </a:rPr>
              <a:pPr algn="r">
                <a:spcBef>
                  <a:spcPct val="0"/>
                </a:spcBef>
              </a:pPr>
              <a:t>5</a:t>
            </a:fld>
            <a:endParaRPr lang="en-US">
              <a:solidFill>
                <a:schemeClr val="tx1"/>
              </a:solidFill>
              <a:latin typeface="Times New Roman" pitchFamily="18" charset="0"/>
            </a:endParaRPr>
          </a:p>
        </p:txBody>
      </p:sp>
      <p:sp>
        <p:nvSpPr>
          <p:cNvPr id="38915" name="Rectangle 4"/>
          <p:cNvSpPr>
            <a:spLocks noGrp="1" noRot="1" noChangeAspect="1" noChangeArrowheads="1" noTextEdit="1"/>
          </p:cNvSpPr>
          <p:nvPr>
            <p:ph type="sldImg"/>
          </p:nvPr>
        </p:nvSpPr>
        <p:spPr>
          <a:ln/>
        </p:spPr>
      </p:sp>
      <p:sp>
        <p:nvSpPr>
          <p:cNvPr id="38916" name="Rectangle 5"/>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Software Design Review (SDR)</a:t>
            </a:r>
          </a:p>
        </p:txBody>
      </p:sp>
      <p:sp>
        <p:nvSpPr>
          <p:cNvPr id="5" name="Rectangle 3"/>
          <p:cNvSpPr>
            <a:spLocks noGrp="1" noChangeArrowheads="1"/>
          </p:cNvSpPr>
          <p:nvPr>
            <p:ph type="dt" idx="1"/>
          </p:nvPr>
        </p:nvSpPr>
        <p:spPr>
          <a:ln/>
        </p:spPr>
        <p:txBody>
          <a:bodyPr/>
          <a:lstStyle/>
          <a:p>
            <a:fld id="{455A6EF3-1F57-4EDF-BD39-62CF7D63E8D3}" type="datetime8">
              <a:rPr lang="en-US"/>
              <a:pPr/>
              <a:t>10/25/2007 2:26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2006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597B02AC-B60C-4A2D-BC3B-D327F024EC98}" type="slidenum">
              <a:rPr lang="en-US"/>
              <a:pPr/>
              <a:t>6</a:t>
            </a:fld>
            <a:endParaRPr lang="en-US"/>
          </a:p>
        </p:txBody>
      </p:sp>
      <p:sp>
        <p:nvSpPr>
          <p:cNvPr id="691202" name="Rectangle 2"/>
          <p:cNvSpPr>
            <a:spLocks noGrp="1" noRot="1" noChangeAspect="1" noChangeArrowheads="1" noTextEdit="1"/>
          </p:cNvSpPr>
          <p:nvPr>
            <p:ph type="sldImg"/>
          </p:nvPr>
        </p:nvSpPr>
        <p:spPr>
          <a:ln/>
        </p:spPr>
      </p:sp>
      <p:sp>
        <p:nvSpPr>
          <p:cNvPr id="691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Software Design Review (SDR)</a:t>
            </a:r>
          </a:p>
        </p:txBody>
      </p:sp>
      <p:sp>
        <p:nvSpPr>
          <p:cNvPr id="5" name="Rectangle 3"/>
          <p:cNvSpPr>
            <a:spLocks noGrp="1" noChangeArrowheads="1"/>
          </p:cNvSpPr>
          <p:nvPr>
            <p:ph type="dt" idx="1"/>
          </p:nvPr>
        </p:nvSpPr>
        <p:spPr>
          <a:ln/>
        </p:spPr>
        <p:txBody>
          <a:bodyPr/>
          <a:lstStyle/>
          <a:p>
            <a:fld id="{5400A906-D5A6-4B34-AFE1-6F86523B7769}" type="datetime8">
              <a:rPr lang="en-US"/>
              <a:pPr/>
              <a:t>10/25/2007 2:26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2006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2D9848D0-856A-4D79-8567-2DF81740DB49}" type="slidenum">
              <a:rPr lang="en-US"/>
              <a:pPr/>
              <a:t>7</a:t>
            </a:fld>
            <a:endParaRPr lang="en-US"/>
          </a:p>
        </p:txBody>
      </p:sp>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Software Design Review (SDR)</a:t>
            </a:r>
          </a:p>
        </p:txBody>
      </p:sp>
      <p:sp>
        <p:nvSpPr>
          <p:cNvPr id="5" name="Rectangle 3"/>
          <p:cNvSpPr>
            <a:spLocks noGrp="1" noChangeArrowheads="1"/>
          </p:cNvSpPr>
          <p:nvPr>
            <p:ph type="dt" idx="1"/>
          </p:nvPr>
        </p:nvSpPr>
        <p:spPr>
          <a:ln/>
        </p:spPr>
        <p:txBody>
          <a:bodyPr/>
          <a:lstStyle/>
          <a:p>
            <a:fld id="{8560341D-1B8F-4161-8673-CB29A85453F1}" type="datetime8">
              <a:rPr lang="en-US"/>
              <a:pPr/>
              <a:t>10/25/2007 2:26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2006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ABBFF7A9-F57D-4F1E-90D4-E7403FD03641}" type="slidenum">
              <a:rPr lang="en-US"/>
              <a:pPr/>
              <a:t>8</a:t>
            </a:fld>
            <a:endParaRPr lang="en-US"/>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pPr>
              <a:lnSpc>
                <a:spcPct val="90000"/>
              </a:lnSpc>
            </a:pPr>
            <a:endParaRPr lang="en-US" sz="1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Software Design Review (SDR)</a:t>
            </a:r>
          </a:p>
        </p:txBody>
      </p:sp>
      <p:sp>
        <p:nvSpPr>
          <p:cNvPr id="5" name="Rectangle 3"/>
          <p:cNvSpPr>
            <a:spLocks noGrp="1" noChangeArrowheads="1"/>
          </p:cNvSpPr>
          <p:nvPr>
            <p:ph type="dt" idx="1"/>
          </p:nvPr>
        </p:nvSpPr>
        <p:spPr>
          <a:ln/>
        </p:spPr>
        <p:txBody>
          <a:bodyPr/>
          <a:lstStyle/>
          <a:p>
            <a:fld id="{8FD16F98-D957-42A4-A610-A65A6C221F02}" type="datetime8">
              <a:rPr lang="en-US"/>
              <a:pPr/>
              <a:t>10/25/2007 2:26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2006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6C98454C-EE1C-4F73-989B-2DD1684F1948}" type="slidenum">
              <a:rPr lang="en-US"/>
              <a:pPr/>
              <a:t>9</a:t>
            </a:fld>
            <a:endParaRPr lang="en-US"/>
          </a:p>
        </p:txBody>
      </p:sp>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p:txBody>
          <a:bodyPr/>
          <a:lstStyle/>
          <a:p>
            <a:pPr>
              <a:lnSpc>
                <a:spcPct val="90000"/>
              </a:lnSpc>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txBox="1">
            <a:spLocks noGrp="1" noChangeArrowheads="1"/>
          </p:cNvSpPr>
          <p:nvPr/>
        </p:nvSpPr>
        <p:spPr bwMode="auto">
          <a:xfrm>
            <a:off x="2971800" y="8686489"/>
            <a:ext cx="520700" cy="457512"/>
          </a:xfrm>
          <a:prstGeom prst="rect">
            <a:avLst/>
          </a:prstGeom>
          <a:noFill/>
          <a:ln w="9525" algn="ctr">
            <a:noFill/>
            <a:miter lim="800000"/>
            <a:headEnd/>
            <a:tailEnd/>
          </a:ln>
        </p:spPr>
        <p:txBody>
          <a:bodyPr anchor="b"/>
          <a:lstStyle/>
          <a:p>
            <a:pPr algn="r">
              <a:spcBef>
                <a:spcPct val="0"/>
              </a:spcBef>
            </a:pPr>
            <a:fld id="{664466A8-2D93-4C8A-AB26-C9418A9C5019}" type="slidenum">
              <a:rPr lang="en-GB">
                <a:solidFill>
                  <a:schemeClr val="tx1"/>
                </a:solidFill>
                <a:latin typeface="Times New Roman" pitchFamily="18" charset="0"/>
              </a:rPr>
              <a:pPr algn="r">
                <a:spcBef>
                  <a:spcPct val="0"/>
                </a:spcBef>
              </a:pPr>
              <a:t>10</a:t>
            </a:fld>
            <a:endParaRPr lang="en-US">
              <a:solidFill>
                <a:schemeClr val="tx1"/>
              </a:solidFill>
              <a:latin typeface="Times New Roman" pitchFamily="18" charset="0"/>
            </a:endParaRPr>
          </a:p>
        </p:txBody>
      </p:sp>
      <p:sp>
        <p:nvSpPr>
          <p:cNvPr id="40963" name="Rectangle 4"/>
          <p:cNvSpPr>
            <a:spLocks noGrp="1" noRot="1" noChangeAspect="1" noChangeArrowheads="1" noTextEdit="1"/>
          </p:cNvSpPr>
          <p:nvPr>
            <p:ph type="sldImg"/>
          </p:nvPr>
        </p:nvSpPr>
        <p:spPr>
          <a:ln/>
        </p:spPr>
      </p:sp>
      <p:sp>
        <p:nvSpPr>
          <p:cNvPr id="40964" name="Rectangle 5"/>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000240"/>
            <a:ext cx="7681913" cy="1523495"/>
          </a:xfrm>
        </p:spPr>
        <p:txBody>
          <a:bodyPr>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pic>
        <p:nvPicPr>
          <p:cNvPr id="8" name="Picture 5" descr="Windows Server Longhorn h logo.png"/>
          <p:cNvPicPr>
            <a:picLocks noChangeAspect="1"/>
          </p:cNvPicPr>
          <p:nvPr userDrawn="1"/>
        </p:nvPicPr>
        <p:blipFill>
          <a:blip r:embed="rId2"/>
          <a:srcRect/>
          <a:stretch>
            <a:fillRect/>
          </a:stretch>
        </p:blipFill>
        <p:spPr bwMode="auto">
          <a:xfrm>
            <a:off x="1214414" y="714356"/>
            <a:ext cx="6579100" cy="1000132"/>
          </a:xfrm>
          <a:prstGeom prst="rect">
            <a:avLst/>
          </a:prstGeom>
          <a:noFill/>
          <a:ln w="9525">
            <a:noFill/>
            <a:miter lim="800000"/>
            <a:headEnd/>
            <a:tailEnd/>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6" name="Picture 5" descr="Windows Server Longhorn h logo.png"/>
          <p:cNvPicPr>
            <a:picLocks noChangeAspect="1"/>
          </p:cNvPicPr>
          <p:nvPr userDrawn="1"/>
        </p:nvPicPr>
        <p:blipFill>
          <a:blip r:embed="rId2"/>
          <a:srcRect/>
          <a:stretch>
            <a:fillRect/>
          </a:stretch>
        </p:blipFill>
        <p:spPr bwMode="auto">
          <a:xfrm>
            <a:off x="16176" y="6286520"/>
            <a:ext cx="3770006" cy="571480"/>
          </a:xfrm>
          <a:prstGeom prst="rect">
            <a:avLst/>
          </a:prstGeom>
          <a:noFill/>
          <a:ln w="9525">
            <a:noFill/>
            <a:miter lim="800000"/>
            <a:headEnd/>
            <a:tailEnd/>
          </a:ln>
        </p:spPr>
      </p:pic>
      <p:sp>
        <p:nvSpPr>
          <p:cNvPr id="8" name="Title 1"/>
          <p:cNvSpPr txBox="1">
            <a:spLocks/>
          </p:cNvSpPr>
          <p:nvPr userDrawn="1"/>
        </p:nvSpPr>
        <p:spPr>
          <a:xfrm>
            <a:off x="642910" y="2357430"/>
            <a:ext cx="7681913" cy="1523495"/>
          </a:xfrm>
          <a:prstGeom prst="rect">
            <a:avLst/>
          </a:prstGeom>
        </p:spPr>
        <p:txBody>
          <a:bodyPr vert="horz" wrap="square" lIns="0" tIns="0" rIns="0" bIns="0" rtlCol="0" anchor="t">
            <a:noAutofit/>
          </a:bodyPr>
          <a:lstStyle>
            <a:lvl1pPr>
              <a:lnSpc>
                <a:spcPct val="90000"/>
              </a:lnSpc>
              <a:defRPr sz="5400"/>
            </a:lvl1pPr>
          </a:lstStyle>
          <a:p>
            <a:pPr marL="0" marR="0" lvl="0" indent="0" algn="l" defTabSz="912813" rtl="0" eaLnBrk="1" fontAlgn="base" latinLnBrk="0" hangingPunct="1">
              <a:lnSpc>
                <a:spcPct val="90000"/>
              </a:lnSpc>
              <a:spcBef>
                <a:spcPct val="0"/>
              </a:spcBef>
              <a:spcAft>
                <a:spcPct val="0"/>
              </a:spcAft>
              <a:buClrTx/>
              <a:buSzTx/>
              <a:buFontTx/>
              <a:buNone/>
              <a:tabLst/>
              <a:defRPr/>
            </a:pP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
        <p:nvSpPr>
          <p:cNvPr id="10" name="Title 1"/>
          <p:cNvSpPr txBox="1">
            <a:spLocks/>
          </p:cNvSpPr>
          <p:nvPr userDrawn="1"/>
        </p:nvSpPr>
        <p:spPr>
          <a:xfrm>
            <a:off x="500034" y="357166"/>
            <a:ext cx="7358114" cy="1928826"/>
          </a:xfrm>
          <a:prstGeom prst="rect">
            <a:avLst/>
          </a:prstGeom>
        </p:spPr>
        <p:txBody>
          <a:bodyPr vert="horz" wrap="square" lIns="0" tIns="0" rIns="0" bIns="0" rtlCol="0" anchor="t">
            <a:noAutofit/>
          </a:bodyPr>
          <a:lstStyle>
            <a:lvl1pPr>
              <a:lnSpc>
                <a:spcPct val="90000"/>
              </a:lnSpc>
              <a:defRPr sz="5400"/>
            </a:lvl1p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s-ES" sz="8000" b="0" i="1"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pitchFamily="34" charset="0"/>
                <a:ea typeface="+mn-ea"/>
                <a:cs typeface="Arial" charset="0"/>
              </a:rPr>
              <a:t>DEMO</a:t>
            </a:r>
            <a:endParaRPr kumimoji="0" lang="en-US" sz="8000" b="0" i="1"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pitchFamily="34" charset="0"/>
              <a:ea typeface="+mn-ea"/>
              <a:cs typeface="Arial" charset="0"/>
            </a:endParaRPr>
          </a:p>
        </p:txBody>
      </p:sp>
      <p:sp>
        <p:nvSpPr>
          <p:cNvPr id="11" name="Subtitle 2"/>
          <p:cNvSpPr>
            <a:spLocks noGrp="1"/>
          </p:cNvSpPr>
          <p:nvPr>
            <p:ph type="subTitle" idx="1"/>
          </p:nvPr>
        </p:nvSpPr>
        <p:spPr>
          <a:xfrm>
            <a:off x="642910" y="2786058"/>
            <a:ext cx="7681913" cy="461665"/>
          </a:xfrm>
        </p:spPr>
        <p:txBody>
          <a:bodyPr vert="horz" wrap="square" lIns="0" tIns="0" rIns="0" bIns="0" rtlCol="0" anchor="t">
            <a:noAutofit/>
          </a:bodyPr>
          <a:lstStyle>
            <a:lvl1pPr marL="0" indent="0" algn="l">
              <a:lnSpc>
                <a:spcPct val="90000"/>
              </a:lnSpc>
              <a:spcBef>
                <a:spcPts val="0"/>
              </a:spcBef>
              <a:buNone/>
              <a:defRPr kumimoji="0" lang="en-US" sz="4400" b="0" i="1"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pitchFamily="34" charset="0"/>
                <a:ea typeface="+mn-ea"/>
                <a:cs typeface="Arial"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2813" rtl="0" eaLnBrk="1" fontAlgn="base" latinLnBrk="0" hangingPunct="1">
              <a:lnSpc>
                <a:spcPct val="90000"/>
              </a:lnSpc>
              <a:spcBef>
                <a:spcPct val="0"/>
              </a:spcBef>
              <a:spcAft>
                <a:spcPct val="0"/>
              </a:spcAft>
              <a:buClrTx/>
              <a:buSzTx/>
              <a:buFontTx/>
              <a:buNone/>
              <a:tabLst/>
              <a:defRPr/>
            </a:pPr>
            <a:r>
              <a:rPr lang="es-ES" dirty="0" smtClean="0"/>
              <a:t>Haga clic para modificar el estilo de subtítulo del patrón</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a:xfrm>
            <a:off x="381000" y="1214422"/>
            <a:ext cx="8382000" cy="2407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5"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8"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81000" y="1214422"/>
            <a:ext cx="8382000" cy="240931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5"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7"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6"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8"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pic>
        <p:nvPicPr>
          <p:cNvPr id="4"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6"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s-ES" dirty="0" smtClean="0"/>
              <a:t>Haga clic para modificar el estilo de título del patrón</a:t>
            </a:r>
            <a:endParaRPr lang="en-US" dirty="0"/>
          </a:p>
        </p:txBody>
      </p:sp>
      <p:sp>
        <p:nvSpPr>
          <p:cNvPr id="5123"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smtClean="0"/>
          </a:p>
        </p:txBody>
      </p:sp>
      <p:pic>
        <p:nvPicPr>
          <p:cNvPr id="7" name="6 Imagen" descr="TechNet_rgb.jpg"/>
          <p:cNvPicPr>
            <a:picLocks noChangeAspect="1"/>
          </p:cNvPicPr>
          <p:nvPr/>
        </p:nvPicPr>
        <p:blipFill>
          <a:blip r:embed="rId11"/>
          <a:stretch>
            <a:fillRect/>
          </a:stretch>
        </p:blipFill>
        <p:spPr>
          <a:xfrm>
            <a:off x="6336486" y="6286520"/>
            <a:ext cx="2807514" cy="571480"/>
          </a:xfrm>
          <a:prstGeom prst="rect">
            <a:avLst/>
          </a:prstGeom>
        </p:spPr>
      </p:pic>
    </p:spTree>
  </p:cSld>
  <p:clrMap bg1="dk1" tx1="lt1" bg2="dk2" tx2="lt2" accent1="accent1" accent2="accent2" accent3="accent3" accent4="accent4" accent5="accent5" accent6="accent6" hlink="hlink" folHlink="folHlink"/>
  <p:sldLayoutIdLst>
    <p:sldLayoutId id="2147483773" r:id="rId1"/>
    <p:sldLayoutId id="2147483780" r:id="rId2"/>
    <p:sldLayoutId id="2147483775" r:id="rId3"/>
    <p:sldLayoutId id="2147483776" r:id="rId4"/>
    <p:sldLayoutId id="2147483777" r:id="rId5"/>
    <p:sldLayoutId id="2147483779" r:id="rId6"/>
    <p:sldLayoutId id="2147483781" r:id="rId7"/>
    <p:sldLayoutId id="2147483782" r:id="rId8"/>
  </p:sldLayoutIdLst>
  <p:transition>
    <p:fade/>
  </p:transition>
  <p:txStyles>
    <p:titleStyle>
      <a:lvl1pPr algn="l" defTabSz="912813" rtl="0" eaLnBrk="1" fontAlgn="base" hangingPunct="1">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2pPr>
      <a:lvl3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3pPr>
      <a:lvl4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4pPr>
      <a:lvl5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9pPr>
    </p:titleStyle>
    <p:bodyStyle>
      <a:lvl1pPr marL="396875" indent="-396875" algn="l" defTabSz="912813" rtl="0" eaLnBrk="1" fontAlgn="base" hangingPunct="1">
        <a:lnSpc>
          <a:spcPct val="90000"/>
        </a:lnSpc>
        <a:spcBef>
          <a:spcPct val="20000"/>
        </a:spcBef>
        <a:spcAft>
          <a:spcPct val="0"/>
        </a:spcAft>
        <a:buBlip>
          <a:blip r:embed="rId12"/>
        </a:buBlip>
        <a:defRPr sz="3200" kern="1200">
          <a:solidFill>
            <a:schemeClr val="tx1"/>
          </a:solidFill>
          <a:latin typeface="+mn-lt"/>
          <a:ea typeface="+mn-ea"/>
          <a:cs typeface="+mn-cs"/>
        </a:defRPr>
      </a:lvl1pPr>
      <a:lvl2pPr marL="914400" indent="-396875" algn="l" defTabSz="912813" rtl="0" eaLnBrk="1" fontAlgn="base" hangingPunct="1">
        <a:lnSpc>
          <a:spcPct val="90000"/>
        </a:lnSpc>
        <a:spcBef>
          <a:spcPct val="20000"/>
        </a:spcBef>
        <a:spcAft>
          <a:spcPct val="0"/>
        </a:spcAft>
        <a:buBlip>
          <a:blip r:embed="rId13"/>
        </a:buBlip>
        <a:defRPr sz="2800" kern="1200">
          <a:solidFill>
            <a:schemeClr val="tx1"/>
          </a:solidFill>
          <a:latin typeface="+mn-lt"/>
          <a:ea typeface="+mn-ea"/>
          <a:cs typeface="+mn-cs"/>
        </a:defRPr>
      </a:lvl2pPr>
      <a:lvl3pPr marL="1258888" indent="-344488" algn="l" defTabSz="912813" rtl="0" eaLnBrk="1" fontAlgn="base" hangingPunct="1">
        <a:lnSpc>
          <a:spcPct val="90000"/>
        </a:lnSpc>
        <a:spcBef>
          <a:spcPct val="20000"/>
        </a:spcBef>
        <a:spcAft>
          <a:spcPct val="0"/>
        </a:spcAft>
        <a:buBlip>
          <a:blip r:embed="rId13"/>
        </a:buBlip>
        <a:defRPr sz="2400" kern="1200">
          <a:solidFill>
            <a:schemeClr val="tx1"/>
          </a:solidFill>
          <a:latin typeface="+mn-lt"/>
          <a:ea typeface="+mn-ea"/>
          <a:cs typeface="+mn-cs"/>
        </a:defRPr>
      </a:lvl3pPr>
      <a:lvl4pPr marL="1604963" indent="-346075" algn="l" defTabSz="912813" rtl="0" eaLnBrk="1" fontAlgn="base" hangingPunct="1">
        <a:lnSpc>
          <a:spcPct val="90000"/>
        </a:lnSpc>
        <a:spcBef>
          <a:spcPct val="20000"/>
        </a:spcBef>
        <a:spcAft>
          <a:spcPct val="0"/>
        </a:spcAft>
        <a:buBlip>
          <a:blip r:embed="rId13"/>
        </a:buBlip>
        <a:defRPr sz="2400" kern="1200">
          <a:solidFill>
            <a:schemeClr val="tx1"/>
          </a:solidFill>
          <a:latin typeface="+mn-lt"/>
          <a:ea typeface="+mn-ea"/>
          <a:cs typeface="+mn-cs"/>
        </a:defRPr>
      </a:lvl4pPr>
      <a:lvl5pPr marL="1941513" indent="-336550" algn="l" defTabSz="912813" rtl="0" eaLnBrk="1" fontAlgn="base" hangingPunct="1">
        <a:lnSpc>
          <a:spcPct val="90000"/>
        </a:lnSpc>
        <a:spcBef>
          <a:spcPct val="20000"/>
        </a:spcBef>
        <a:spcAft>
          <a:spcPct val="0"/>
        </a:spcAft>
        <a:buBlip>
          <a:blip r:embed="rId1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logs.technet.com/davidcervigon" TargetMode="External"/><Relationship Id="rId2" Type="http://schemas.openxmlformats.org/officeDocument/2006/relationships/hyperlink" Target="mailto:David.cervigon@microsof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xml"/><Relationship Id="rId7" Type="http://schemas.openxmlformats.org/officeDocument/2006/relationships/image" Target="../media/image37.wmf"/><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8.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microsoft.com/downloads/details.aspx?familyid=2BA5C443-D972-4B13-81EF-8AD20F779F51&amp;displaylang=en" TargetMode="External"/><Relationship Id="rId3" Type="http://schemas.openxmlformats.org/officeDocument/2006/relationships/hyperlink" Target="http://msevents.microsoft.com/CUI/WebCastEventDetails.aspx?EventID=1032300500&amp;EventCategory=3&amp;culture=es-ES&amp;CountryCode=ES" TargetMode="External"/><Relationship Id="rId7" Type="http://schemas.openxmlformats.org/officeDocument/2006/relationships/hyperlink" Target="http://technet2.microsoft.com/windowsserver2008/en/library/187ea492-4d0e-41d9-a11c-05f5fea922061033.mspx"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technet2.microsoft.com/windowsserver/en/library/ab66b7d2-9cfb-4d76-b707-30a5e0dd84f31033.mspx" TargetMode="External"/><Relationship Id="rId5" Type="http://schemas.openxmlformats.org/officeDocument/2006/relationships/hyperlink" Target="http://technet2.microsoft.com/windowsserver/en/library/bb1f0664-5f08-4a0c-b1cf-f7363e593c621033.mspx" TargetMode="External"/><Relationship Id="rId4" Type="http://schemas.openxmlformats.org/officeDocument/2006/relationships/hyperlink" Target="http://technet2.microsoft.com/WindowsServer/en/library/695ac415-d314-45df-b464-4c80ddc2b3bc1033.mspx?mfr=tru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microsoft.com/spain/technet/jornadas/default.mspx" TargetMode="External"/><Relationship Id="rId2" Type="http://schemas.openxmlformats.org/officeDocument/2006/relationships/hyperlink" Target="http://www.microsoft.com/spain/technet/prodtechnol/windowsserver/2008/default.mspx" TargetMode="External"/><Relationship Id="rId1" Type="http://schemas.openxmlformats.org/officeDocument/2006/relationships/slideLayout" Target="../slideLayouts/slideLayout4.xml"/><Relationship Id="rId5" Type="http://schemas.openxmlformats.org/officeDocument/2006/relationships/hyperlink" Target="http://forums.microsoft.com/technet-es/default.aspx?siteid=30" TargetMode="External"/><Relationship Id="rId4" Type="http://schemas.openxmlformats.org/officeDocument/2006/relationships/hyperlink" Target="http://www.microsoft.com/spain/technet/jornadas/webcasts/webcasts_ant.aspx?id=1"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technet.microsoft.com/es-es/subscriptions/default.aspx" TargetMode="External"/><Relationship Id="rId2" Type="http://schemas.openxmlformats.org/officeDocument/2006/relationships/hyperlink" Target="http://www.microsoft.com/spain/technet/boletines/default.mspx"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ailto:David.cervigon@microsoft.com"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51.jpeg"/><Relationship Id="rId4" Type="http://schemas.openxmlformats.org/officeDocument/2006/relationships/hyperlink" Target="http://blogs.technet.com/davidcervigon"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msevents.microsoft.com/cui/WelcomePage.aspx?EventID=1032349704&amp;culture=es-ES"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hyperlink" Target="http://www.microsoft.com/downloads/details.aspx?FamilyID=93ff2201-325e-487f-a398-efde5758c47f&amp;DisplayLang=en"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2214554"/>
            <a:ext cx="8358246" cy="1857388"/>
          </a:xfrm>
        </p:spPr>
        <p:txBody>
          <a:bodyPr/>
          <a:lstStyle/>
          <a:p>
            <a:r>
              <a:rPr lang="es-ES" noProof="0" dirty="0" smtClean="0"/>
              <a:t>Interoperabilidad con UNIX en Windows Server 2008</a:t>
            </a:r>
            <a:endParaRPr lang="es-ES" noProof="0" dirty="0"/>
          </a:p>
        </p:txBody>
      </p:sp>
      <p:sp>
        <p:nvSpPr>
          <p:cNvPr id="3" name="2 Subtítulo"/>
          <p:cNvSpPr>
            <a:spLocks noGrp="1"/>
          </p:cNvSpPr>
          <p:nvPr>
            <p:ph type="subTitle" idx="1"/>
          </p:nvPr>
        </p:nvSpPr>
        <p:spPr>
          <a:xfrm>
            <a:off x="4357686" y="4714884"/>
            <a:ext cx="4556131" cy="1298590"/>
          </a:xfrm>
        </p:spPr>
        <p:txBody>
          <a:bodyPr/>
          <a:lstStyle/>
          <a:p>
            <a:r>
              <a:rPr lang="es-ES" sz="2400" noProof="0" smtClean="0"/>
              <a:t>David Cervigón Luna</a:t>
            </a:r>
          </a:p>
          <a:p>
            <a:r>
              <a:rPr lang="es-ES" sz="2000" noProof="0" smtClean="0"/>
              <a:t>IT Pro Evangelist</a:t>
            </a:r>
          </a:p>
          <a:p>
            <a:r>
              <a:rPr lang="es-ES" sz="2000" noProof="0" smtClean="0">
                <a:hlinkClick r:id="rId2"/>
              </a:rPr>
              <a:t>david.cervigon@microsoft.com</a:t>
            </a:r>
            <a:endParaRPr lang="es-ES" sz="2000" noProof="0" smtClean="0"/>
          </a:p>
          <a:p>
            <a:r>
              <a:rPr lang="es-ES" sz="2000" noProof="0" smtClean="0">
                <a:hlinkClick r:id="rId3"/>
              </a:rPr>
              <a:t>http://blogs.technet.com/davidcervigon</a:t>
            </a:r>
            <a:r>
              <a:rPr lang="es-ES" sz="2000" noProof="0" smtClean="0"/>
              <a:t> </a:t>
            </a:r>
            <a:endParaRPr lang="es-ES" sz="2000" noProof="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spcBef>
                <a:spcPct val="0"/>
              </a:spcBef>
            </a:pPr>
            <a:endParaRPr lang="en-GB" sz="3600" b="1">
              <a:solidFill>
                <a:srgbClr val="FFFF99"/>
              </a:solidFill>
            </a:endParaRPr>
          </a:p>
        </p:txBody>
      </p:sp>
      <p:sp>
        <p:nvSpPr>
          <p:cNvPr id="12291" name="Rectangle 11"/>
          <p:cNvSpPr>
            <a:spLocks noGrp="1" noChangeArrowheads="1"/>
          </p:cNvSpPr>
          <p:nvPr>
            <p:ph type="title" idx="4294967295"/>
          </p:nvPr>
        </p:nvSpPr>
        <p:spPr>
          <a:xfrm>
            <a:off x="381000" y="230188"/>
            <a:ext cx="8382000" cy="664797"/>
          </a:xfrm>
        </p:spPr>
        <p:txBody>
          <a:bodyPr/>
          <a:lstStyle/>
          <a:p>
            <a:pPr marL="0" indent="0" defTabSz="914400" eaLnBrk="1" hangingPunct="1"/>
            <a:r>
              <a:rPr lang="en-US" dirty="0" err="1" smtClean="0"/>
              <a:t>Nuevos</a:t>
            </a:r>
            <a:r>
              <a:rPr lang="en-US" dirty="0" smtClean="0"/>
              <a:t> </a:t>
            </a:r>
            <a:r>
              <a:rPr lang="en-US" dirty="0" err="1" smtClean="0"/>
              <a:t>escenarios</a:t>
            </a:r>
            <a:r>
              <a:rPr lang="en-US" dirty="0" smtClean="0"/>
              <a:t> </a:t>
            </a:r>
            <a:r>
              <a:rPr lang="en-US" dirty="0" err="1" smtClean="0"/>
              <a:t>para</a:t>
            </a:r>
            <a:r>
              <a:rPr lang="en-US" dirty="0" smtClean="0"/>
              <a:t> SUA</a:t>
            </a:r>
          </a:p>
        </p:txBody>
      </p:sp>
      <p:pic>
        <p:nvPicPr>
          <p:cNvPr id="12292" name="Picture 5" descr="H:\Saved Files\documents\pictures\Aeshen\Shapes and Graphics\circular shapes\3d Disc shapes\three colored discs.png"/>
          <p:cNvPicPr>
            <a:picLocks noChangeAspect="1" noChangeArrowheads="1"/>
          </p:cNvPicPr>
          <p:nvPr/>
        </p:nvPicPr>
        <p:blipFill>
          <a:blip r:embed="rId3"/>
          <a:srcRect/>
          <a:stretch>
            <a:fillRect/>
          </a:stretch>
        </p:blipFill>
        <p:spPr bwMode="auto">
          <a:xfrm>
            <a:off x="476250" y="2062163"/>
            <a:ext cx="8191500" cy="3629025"/>
          </a:xfrm>
          <a:prstGeom prst="rect">
            <a:avLst/>
          </a:prstGeom>
          <a:noFill/>
          <a:ln w="9525">
            <a:noFill/>
            <a:miter lim="800000"/>
            <a:headEnd/>
            <a:tailEnd/>
          </a:ln>
        </p:spPr>
      </p:pic>
      <p:pic>
        <p:nvPicPr>
          <p:cNvPr id="84998" name="Picture 6" descr="H:\Saved Files\documents\pictures\pictures\Aeshen\Misc hardware and concepts\barrel yellow data storage.png"/>
          <p:cNvPicPr>
            <a:picLocks noChangeAspect="1" noChangeArrowheads="1"/>
          </p:cNvPicPr>
          <p:nvPr/>
        </p:nvPicPr>
        <p:blipFill>
          <a:blip r:embed="rId4"/>
          <a:srcRect/>
          <a:stretch>
            <a:fillRect/>
          </a:stretch>
        </p:blipFill>
        <p:spPr bwMode="auto">
          <a:xfrm>
            <a:off x="2041525" y="2620963"/>
            <a:ext cx="1281113" cy="1584325"/>
          </a:xfrm>
          <a:prstGeom prst="rect">
            <a:avLst/>
          </a:prstGeom>
          <a:noFill/>
          <a:ln w="9525">
            <a:noFill/>
            <a:miter lim="800000"/>
            <a:headEnd/>
            <a:tailEnd/>
          </a:ln>
        </p:spPr>
      </p:pic>
      <p:pic>
        <p:nvPicPr>
          <p:cNvPr id="85000" name="Picture 8" descr="http://images.apple.com/euro/server/macosx/leopard/images/64bittop20060807.png"/>
          <p:cNvPicPr>
            <a:picLocks noChangeAspect="1" noChangeArrowheads="1"/>
          </p:cNvPicPr>
          <p:nvPr/>
        </p:nvPicPr>
        <p:blipFill>
          <a:blip r:embed="rId5"/>
          <a:srcRect/>
          <a:stretch>
            <a:fillRect/>
          </a:stretch>
        </p:blipFill>
        <p:spPr bwMode="auto">
          <a:xfrm>
            <a:off x="3170238" y="1196975"/>
            <a:ext cx="2722562" cy="1708150"/>
          </a:xfrm>
          <a:prstGeom prst="rect">
            <a:avLst/>
          </a:prstGeom>
          <a:noFill/>
          <a:ln w="9525">
            <a:noFill/>
            <a:miter lim="800000"/>
            <a:headEnd/>
            <a:tailEnd/>
          </a:ln>
        </p:spPr>
      </p:pic>
      <p:sp>
        <p:nvSpPr>
          <p:cNvPr id="7" name="TextBox 6"/>
          <p:cNvSpPr txBox="1">
            <a:spLocks noChangeArrowheads="1"/>
          </p:cNvSpPr>
          <p:nvPr/>
        </p:nvSpPr>
        <p:spPr bwMode="auto">
          <a:xfrm>
            <a:off x="1742033" y="4267200"/>
            <a:ext cx="2044149" cy="923330"/>
          </a:xfrm>
          <a:prstGeom prst="rect">
            <a:avLst/>
          </a:prstGeom>
          <a:noFill/>
          <a:ln w="9525">
            <a:noFill/>
            <a:miter lim="800000"/>
            <a:headEnd/>
            <a:tailEnd/>
          </a:ln>
        </p:spPr>
        <p:txBody>
          <a:bodyPr wrap="none">
            <a:spAutoFit/>
          </a:bodyPr>
          <a:lstStyle/>
          <a:p>
            <a:pPr algn="ctr">
              <a:spcBef>
                <a:spcPct val="0"/>
              </a:spcBef>
            </a:pPr>
            <a:r>
              <a:rPr lang="en-US" sz="1800" b="1" dirty="0" err="1" smtClean="0">
                <a:solidFill>
                  <a:schemeClr val="bg1"/>
                </a:solidFill>
              </a:rPr>
              <a:t>Conectividad</a:t>
            </a:r>
            <a:r>
              <a:rPr lang="en-US" sz="1800" b="1" dirty="0" smtClean="0">
                <a:solidFill>
                  <a:schemeClr val="bg1"/>
                </a:solidFill>
              </a:rPr>
              <a:t> </a:t>
            </a:r>
          </a:p>
          <a:p>
            <a:pPr algn="ctr">
              <a:spcBef>
                <a:spcPct val="0"/>
              </a:spcBef>
            </a:pPr>
            <a:r>
              <a:rPr lang="en-US" sz="1800" b="1" dirty="0" smtClean="0">
                <a:solidFill>
                  <a:schemeClr val="bg1"/>
                </a:solidFill>
              </a:rPr>
              <a:t>a bases de </a:t>
            </a:r>
            <a:r>
              <a:rPr lang="en-US" sz="1800" b="1" dirty="0" err="1" smtClean="0">
                <a:solidFill>
                  <a:schemeClr val="bg1"/>
                </a:solidFill>
              </a:rPr>
              <a:t>datos</a:t>
            </a:r>
            <a:endParaRPr lang="en-US" sz="1800" b="1" dirty="0" smtClean="0">
              <a:solidFill>
                <a:schemeClr val="bg1"/>
              </a:solidFill>
            </a:endParaRPr>
          </a:p>
          <a:p>
            <a:pPr algn="ctr">
              <a:spcBef>
                <a:spcPct val="0"/>
              </a:spcBef>
            </a:pPr>
            <a:r>
              <a:rPr lang="en-US" b="1" dirty="0" smtClean="0">
                <a:solidFill>
                  <a:schemeClr val="bg1"/>
                </a:solidFill>
              </a:rPr>
              <a:t>(OCI y ODBC)</a:t>
            </a:r>
            <a:endParaRPr lang="en-US" sz="1800" b="1" dirty="0">
              <a:solidFill>
                <a:schemeClr val="bg1"/>
              </a:solidFill>
            </a:endParaRPr>
          </a:p>
        </p:txBody>
      </p:sp>
      <p:sp>
        <p:nvSpPr>
          <p:cNvPr id="8" name="TextBox 7"/>
          <p:cNvSpPr txBox="1">
            <a:spLocks noChangeArrowheads="1"/>
          </p:cNvSpPr>
          <p:nvPr/>
        </p:nvSpPr>
        <p:spPr bwMode="auto">
          <a:xfrm>
            <a:off x="3616325" y="2905125"/>
            <a:ext cx="1954381" cy="369332"/>
          </a:xfrm>
          <a:prstGeom prst="rect">
            <a:avLst/>
          </a:prstGeom>
          <a:noFill/>
          <a:ln w="9525">
            <a:noFill/>
            <a:miter lim="800000"/>
            <a:headEnd/>
            <a:tailEnd/>
          </a:ln>
        </p:spPr>
        <p:txBody>
          <a:bodyPr wrap="none">
            <a:spAutoFit/>
          </a:bodyPr>
          <a:lstStyle/>
          <a:p>
            <a:pPr>
              <a:spcBef>
                <a:spcPct val="0"/>
              </a:spcBef>
            </a:pPr>
            <a:r>
              <a:rPr lang="en-US" sz="1800" b="1" dirty="0" err="1" smtClean="0">
                <a:solidFill>
                  <a:schemeClr val="bg1"/>
                </a:solidFill>
              </a:rPr>
              <a:t>Soporte</a:t>
            </a:r>
            <a:r>
              <a:rPr lang="en-US" sz="1800" b="1" dirty="0" smtClean="0">
                <a:solidFill>
                  <a:schemeClr val="bg1"/>
                </a:solidFill>
              </a:rPr>
              <a:t> a 64-Bit</a:t>
            </a:r>
            <a:endParaRPr lang="en-US" sz="1800" b="1" dirty="0">
              <a:solidFill>
                <a:schemeClr val="bg1"/>
              </a:solidFill>
            </a:endParaRPr>
          </a:p>
        </p:txBody>
      </p:sp>
      <p:pic>
        <p:nvPicPr>
          <p:cNvPr id="85001" name="Picture 9" descr="H:\Saved Files\documents\pictures\Aeshen\Shapes and Graphics\Bullets\VS icon.png"/>
          <p:cNvPicPr>
            <a:picLocks noChangeAspect="1" noChangeArrowheads="1"/>
          </p:cNvPicPr>
          <p:nvPr/>
        </p:nvPicPr>
        <p:blipFill>
          <a:blip r:embed="rId6"/>
          <a:srcRect/>
          <a:stretch>
            <a:fillRect/>
          </a:stretch>
        </p:blipFill>
        <p:spPr bwMode="auto">
          <a:xfrm>
            <a:off x="5668963" y="3011488"/>
            <a:ext cx="1592262" cy="968375"/>
          </a:xfrm>
          <a:prstGeom prst="rect">
            <a:avLst/>
          </a:prstGeom>
          <a:noFill/>
          <a:ln w="9525">
            <a:noFill/>
            <a:miter lim="800000"/>
            <a:headEnd/>
            <a:tailEnd/>
          </a:ln>
        </p:spPr>
      </p:pic>
      <p:sp>
        <p:nvSpPr>
          <p:cNvPr id="10" name="TextBox 9"/>
          <p:cNvSpPr txBox="1">
            <a:spLocks noChangeArrowheads="1"/>
          </p:cNvSpPr>
          <p:nvPr/>
        </p:nvSpPr>
        <p:spPr bwMode="auto">
          <a:xfrm>
            <a:off x="5127625" y="4265613"/>
            <a:ext cx="2889250" cy="366712"/>
          </a:xfrm>
          <a:prstGeom prst="rect">
            <a:avLst/>
          </a:prstGeom>
          <a:noFill/>
          <a:ln w="9525">
            <a:noFill/>
            <a:miter lim="800000"/>
            <a:headEnd/>
            <a:tailEnd/>
          </a:ln>
        </p:spPr>
        <p:txBody>
          <a:bodyPr wrap="none">
            <a:spAutoFit/>
          </a:bodyPr>
          <a:lstStyle/>
          <a:p>
            <a:pPr>
              <a:spcBef>
                <a:spcPct val="0"/>
              </a:spcBef>
            </a:pPr>
            <a:r>
              <a:rPr lang="en-US" sz="1800" b="1">
                <a:solidFill>
                  <a:schemeClr val="bg1"/>
                </a:solidFill>
              </a:rPr>
              <a:t>Visual Studio Debugging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4998"/>
                                        </p:tgtEl>
                                        <p:attrNameLst>
                                          <p:attrName>style.visibility</p:attrName>
                                        </p:attrNameLst>
                                      </p:cBhvr>
                                      <p:to>
                                        <p:strVal val="visible"/>
                                      </p:to>
                                    </p:set>
                                    <p:animEffect transition="in" filter="dissolve">
                                      <p:cBhvr>
                                        <p:cTn id="7" dur="500"/>
                                        <p:tgtEl>
                                          <p:spTgt spid="8499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85000"/>
                                        </p:tgtEl>
                                        <p:attrNameLst>
                                          <p:attrName>style.visibility</p:attrName>
                                        </p:attrNameLst>
                                      </p:cBhvr>
                                      <p:to>
                                        <p:strVal val="visible"/>
                                      </p:to>
                                    </p:set>
                                    <p:animEffect transition="in" filter="dissolve">
                                      <p:cBhvr>
                                        <p:cTn id="16" dur="500"/>
                                        <p:tgtEl>
                                          <p:spTgt spid="8500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85001"/>
                                        </p:tgtEl>
                                        <p:attrNameLst>
                                          <p:attrName>style.visibility</p:attrName>
                                        </p:attrNameLst>
                                      </p:cBhvr>
                                      <p:to>
                                        <p:strVal val="visible"/>
                                      </p:to>
                                    </p:set>
                                    <p:animEffect transition="in" filter="dissolve">
                                      <p:cBhvr>
                                        <p:cTn id="24" dur="500"/>
                                        <p:tgtEl>
                                          <p:spTgt spid="8500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819150" y="1397000"/>
          <a:ext cx="759936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5"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spcBef>
                <a:spcPct val="0"/>
              </a:spcBef>
            </a:pPr>
            <a:endParaRPr lang="en-GB" sz="3600" b="1">
              <a:solidFill>
                <a:srgbClr val="FFFF99"/>
              </a:solidFill>
            </a:endParaRPr>
          </a:p>
        </p:txBody>
      </p:sp>
      <p:sp>
        <p:nvSpPr>
          <p:cNvPr id="13316" name="Rectangle 11"/>
          <p:cNvSpPr>
            <a:spLocks noGrp="1" noChangeArrowheads="1"/>
          </p:cNvSpPr>
          <p:nvPr>
            <p:ph type="title" idx="4294967295"/>
          </p:nvPr>
        </p:nvSpPr>
        <p:spPr/>
        <p:txBody>
          <a:bodyPr/>
          <a:lstStyle/>
          <a:p>
            <a:pPr marL="0" indent="0" defTabSz="914400" eaLnBrk="1" hangingPunct="1"/>
            <a:r>
              <a:rPr smtClean="0"/>
              <a:t>Modo Mixto</a:t>
            </a:r>
            <a:endParaRPr lang="en-US" dirty="0" smtClean="0"/>
          </a:p>
        </p:txBody>
      </p:sp>
      <p:pic>
        <p:nvPicPr>
          <p:cNvPr id="13318" name="Picture 6" descr="C:\Users\v-sunnib\AppData\Local\Microsoft\Windows\Temporary Internet Files\Content.IE5\CVPBR3H9\MCj02403450000[1].wmf"/>
          <p:cNvPicPr>
            <a:picLocks noChangeAspect="1" noChangeArrowheads="1"/>
          </p:cNvPicPr>
          <p:nvPr/>
        </p:nvPicPr>
        <p:blipFill>
          <a:blip r:embed="rId7"/>
          <a:srcRect/>
          <a:stretch>
            <a:fillRect/>
          </a:stretch>
        </p:blipFill>
        <p:spPr bwMode="auto">
          <a:xfrm>
            <a:off x="3641725" y="2779713"/>
            <a:ext cx="1936750" cy="1163637"/>
          </a:xfrm>
          <a:prstGeom prst="rect">
            <a:avLst/>
          </a:prstGeom>
          <a:noFill/>
          <a:ln w="9525">
            <a:noFill/>
            <a:miter lim="800000"/>
            <a:headEnd/>
            <a:tailEnd/>
          </a:ln>
        </p:spPr>
      </p:pic>
      <p:sp>
        <p:nvSpPr>
          <p:cNvPr id="8" name="Rounded Rectangle 7"/>
          <p:cNvSpPr>
            <a:spLocks noChangeArrowheads="1"/>
          </p:cNvSpPr>
          <p:nvPr/>
        </p:nvSpPr>
        <p:spPr bwMode="auto">
          <a:xfrm>
            <a:off x="1320346" y="3962400"/>
            <a:ext cx="1537142" cy="715089"/>
          </a:xfrm>
          <a:prstGeom prst="roundRect">
            <a:avLst>
              <a:gd name="adj" fmla="val 16667"/>
            </a:avLst>
          </a:prstGeom>
          <a:solidFill>
            <a:srgbClr val="FFC000"/>
          </a:solidFill>
          <a:ln w="12700" algn="ctr">
            <a:solidFill>
              <a:schemeClr val="tx1"/>
            </a:solidFill>
            <a:round/>
            <a:headEnd/>
            <a:tailEnd/>
          </a:ln>
        </p:spPr>
        <p:txBody>
          <a:bodyPr wrap="none" anchor="ctr">
            <a:spAutoFit/>
          </a:bodyPr>
          <a:lstStyle/>
          <a:p>
            <a:pPr algn="ctr">
              <a:spcBef>
                <a:spcPct val="0"/>
              </a:spcBef>
            </a:pPr>
            <a:r>
              <a:rPr lang="en-US" sz="1800" dirty="0" err="1" smtClean="0">
                <a:solidFill>
                  <a:schemeClr val="bg2"/>
                </a:solidFill>
              </a:rPr>
              <a:t>Aplicaciones</a:t>
            </a:r>
            <a:endParaRPr lang="en-US" sz="1800" dirty="0" smtClean="0">
              <a:solidFill>
                <a:schemeClr val="bg2"/>
              </a:solidFill>
            </a:endParaRPr>
          </a:p>
          <a:p>
            <a:pPr algn="ctr">
              <a:spcBef>
                <a:spcPct val="0"/>
              </a:spcBef>
            </a:pPr>
            <a:r>
              <a:rPr lang="en-US" sz="1800" dirty="0" smtClean="0">
                <a:solidFill>
                  <a:schemeClr val="bg2"/>
                </a:solidFill>
              </a:rPr>
              <a:t>UNIX</a:t>
            </a:r>
            <a:endParaRPr lang="en-US" sz="1800" dirty="0">
              <a:solidFill>
                <a:schemeClr val="bg2"/>
              </a:solidFill>
            </a:endParaRPr>
          </a:p>
        </p:txBody>
      </p:sp>
      <p:pic>
        <p:nvPicPr>
          <p:cNvPr id="13319" name="Picture 7" descr="H:\Archive\Sunni's Documents\pictures\pictures\Aeshen\Misc hardware and concepts\Template document.png"/>
          <p:cNvPicPr>
            <a:picLocks noChangeAspect="1" noChangeArrowheads="1"/>
          </p:cNvPicPr>
          <p:nvPr/>
        </p:nvPicPr>
        <p:blipFill>
          <a:blip r:embed="rId8"/>
          <a:srcRect/>
          <a:stretch>
            <a:fillRect/>
          </a:stretch>
        </p:blipFill>
        <p:spPr bwMode="auto">
          <a:xfrm>
            <a:off x="7173913" y="3700463"/>
            <a:ext cx="701675" cy="1506537"/>
          </a:xfrm>
          <a:prstGeom prst="rect">
            <a:avLst/>
          </a:prstGeom>
          <a:noFill/>
          <a:ln w="9525">
            <a:noFill/>
            <a:miter lim="800000"/>
            <a:headEnd/>
            <a:tailEnd/>
          </a:ln>
        </p:spPr>
      </p:pic>
      <p:sp>
        <p:nvSpPr>
          <p:cNvPr id="10" name="TextBox 9"/>
          <p:cNvSpPr txBox="1">
            <a:spLocks noChangeArrowheads="1"/>
          </p:cNvSpPr>
          <p:nvPr/>
        </p:nvSpPr>
        <p:spPr bwMode="auto">
          <a:xfrm>
            <a:off x="6450013" y="3848100"/>
            <a:ext cx="717550" cy="366713"/>
          </a:xfrm>
          <a:prstGeom prst="rect">
            <a:avLst/>
          </a:prstGeom>
          <a:noFill/>
          <a:ln w="9525">
            <a:noFill/>
            <a:miter lim="800000"/>
            <a:headEnd/>
            <a:tailEnd/>
          </a:ln>
        </p:spPr>
        <p:txBody>
          <a:bodyPr wrap="none">
            <a:spAutoFit/>
          </a:bodyPr>
          <a:lstStyle/>
          <a:p>
            <a:pPr>
              <a:spcBef>
                <a:spcPct val="0"/>
              </a:spcBef>
            </a:pPr>
            <a:r>
              <a:rPr lang="en-US" sz="1800" dirty="0">
                <a:solidFill>
                  <a:schemeClr val="bg2"/>
                </a:solidFill>
              </a:rPr>
              <a:t>DLLs</a:t>
            </a:r>
          </a:p>
        </p:txBody>
      </p:sp>
      <p:pic>
        <p:nvPicPr>
          <p:cNvPr id="13320" name="Picture 8" descr="H:\Archive\Sunni's Documents\pictures\pictures\Aeshen\Shapes and Graphics\Arrows - arrow\Curved\bottom curving arrow.png"/>
          <p:cNvPicPr>
            <a:picLocks noChangeAspect="1" noChangeArrowheads="1"/>
          </p:cNvPicPr>
          <p:nvPr/>
        </p:nvPicPr>
        <p:blipFill>
          <a:blip r:embed="rId9"/>
          <a:srcRect/>
          <a:stretch>
            <a:fillRect/>
          </a:stretch>
        </p:blipFill>
        <p:spPr bwMode="auto">
          <a:xfrm rot="285838">
            <a:off x="2506663" y="3944938"/>
            <a:ext cx="4667250" cy="13811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3318"/>
                                        </p:tgtEl>
                                        <p:attrNameLst>
                                          <p:attrName>style.visibility</p:attrName>
                                        </p:attrNameLst>
                                      </p:cBhvr>
                                      <p:to>
                                        <p:strVal val="visible"/>
                                      </p:to>
                                    </p:set>
                                    <p:animEffect transition="in" filter="dissolve">
                                      <p:cBhvr>
                                        <p:cTn id="11" dur="500"/>
                                        <p:tgtEl>
                                          <p:spTgt spid="1331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13319"/>
                                        </p:tgtEl>
                                        <p:attrNameLst>
                                          <p:attrName>style.visibility</p:attrName>
                                        </p:attrNameLst>
                                      </p:cBhvr>
                                      <p:to>
                                        <p:strVal val="visible"/>
                                      </p:to>
                                    </p:set>
                                    <p:animEffect transition="in" filter="dissolve">
                                      <p:cBhvr>
                                        <p:cTn id="20" dur="500"/>
                                        <p:tgtEl>
                                          <p:spTgt spid="1331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13320"/>
                                        </p:tgtEl>
                                        <p:attrNameLst>
                                          <p:attrName>style.visibility</p:attrName>
                                        </p:attrNameLst>
                                      </p:cBhvr>
                                      <p:to>
                                        <p:strVal val="visible"/>
                                      </p:to>
                                    </p:set>
                                    <p:animEffect transition="in" filter="wipe(left)">
                                      <p:cBhvr>
                                        <p:cTn id="27"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a:xfrm>
            <a:off x="285720" y="2786058"/>
            <a:ext cx="8715436" cy="785818"/>
          </a:xfrm>
        </p:spPr>
        <p:txBody>
          <a:bodyPr/>
          <a:lstStyle/>
          <a:p>
            <a:r>
              <a:rPr lang="es-ES" sz="4800" noProof="0" dirty="0" err="1" smtClean="0"/>
              <a:t>Subsystem</a:t>
            </a:r>
            <a:r>
              <a:rPr lang="es-ES" sz="4800" noProof="0" dirty="0" smtClean="0"/>
              <a:t> </a:t>
            </a:r>
            <a:r>
              <a:rPr lang="es-ES" sz="4800" noProof="0" dirty="0" err="1" smtClean="0"/>
              <a:t>for</a:t>
            </a:r>
            <a:r>
              <a:rPr lang="es-ES" sz="4800" noProof="0" dirty="0" smtClean="0"/>
              <a:t> UNIX </a:t>
            </a:r>
            <a:r>
              <a:rPr lang="es-ES" sz="4800" noProof="0" dirty="0" err="1" smtClean="0"/>
              <a:t>Applications</a:t>
            </a:r>
            <a:r>
              <a:rPr lang="es-ES" sz="4800" noProof="0" dirty="0" smtClean="0"/>
              <a:t> (SUA)</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6" name="Rectangle 4"/>
          <p:cNvSpPr>
            <a:spLocks noGrp="1" noChangeArrowheads="1"/>
          </p:cNvSpPr>
          <p:nvPr>
            <p:ph type="title"/>
          </p:nvPr>
        </p:nvSpPr>
        <p:spPr>
          <a:xfrm>
            <a:off x="381000" y="334946"/>
            <a:ext cx="8382000" cy="665162"/>
          </a:xfrm>
        </p:spPr>
        <p:txBody>
          <a:bodyPr/>
          <a:lstStyle/>
          <a:p>
            <a:r>
              <a:rPr lang="es-ES" noProof="0" smtClean="0"/>
              <a:t>Agenda</a:t>
            </a:r>
            <a:endParaRPr lang="es-ES" noProof="0"/>
          </a:p>
        </p:txBody>
      </p:sp>
      <p:sp>
        <p:nvSpPr>
          <p:cNvPr id="684037" name="Rectangle 5"/>
          <p:cNvSpPr>
            <a:spLocks noGrp="1" noChangeArrowheads="1"/>
          </p:cNvSpPr>
          <p:nvPr>
            <p:ph type="body" idx="1"/>
          </p:nvPr>
        </p:nvSpPr>
        <p:spPr>
          <a:xfrm>
            <a:off x="382588" y="2463880"/>
            <a:ext cx="8380412" cy="1717393"/>
          </a:xfrm>
        </p:spPr>
        <p:txBody>
          <a:bodyPr/>
          <a:lstStyle/>
          <a:p>
            <a:r>
              <a:rPr lang="es-ES" sz="3600" noProof="0" dirty="0" smtClean="0">
                <a:solidFill>
                  <a:schemeClr val="bg2"/>
                </a:solidFill>
              </a:rPr>
              <a:t>SUA: </a:t>
            </a:r>
            <a:r>
              <a:rPr lang="es-ES" sz="3600" noProof="0" dirty="0" err="1" smtClean="0">
                <a:solidFill>
                  <a:schemeClr val="bg2"/>
                </a:solidFill>
              </a:rPr>
              <a:t>Subsystem</a:t>
            </a:r>
            <a:r>
              <a:rPr lang="es-ES" sz="3600" noProof="0" dirty="0" smtClean="0">
                <a:solidFill>
                  <a:schemeClr val="bg2"/>
                </a:solidFill>
              </a:rPr>
              <a:t> </a:t>
            </a:r>
            <a:r>
              <a:rPr lang="es-ES" sz="3600" noProof="0" dirty="0" err="1" smtClean="0">
                <a:solidFill>
                  <a:schemeClr val="bg2"/>
                </a:solidFill>
              </a:rPr>
              <a:t>for</a:t>
            </a:r>
            <a:r>
              <a:rPr lang="es-ES" sz="3600" noProof="0" dirty="0" smtClean="0">
                <a:solidFill>
                  <a:schemeClr val="bg2"/>
                </a:solidFill>
              </a:rPr>
              <a:t> UNIX </a:t>
            </a:r>
            <a:r>
              <a:rPr lang="es-ES" sz="3600" noProof="0" dirty="0" err="1" smtClean="0">
                <a:solidFill>
                  <a:schemeClr val="bg2"/>
                </a:solidFill>
              </a:rPr>
              <a:t>Applications</a:t>
            </a:r>
            <a:endParaRPr lang="es-ES" sz="3600" noProof="0" dirty="0" smtClean="0">
              <a:solidFill>
                <a:schemeClr val="bg2"/>
              </a:solidFill>
            </a:endParaRPr>
          </a:p>
          <a:p>
            <a:r>
              <a:rPr lang="es-ES" sz="3600" noProof="0" dirty="0" smtClean="0"/>
              <a:t>Gestión de Identidades para UNIX</a:t>
            </a:r>
          </a:p>
          <a:p>
            <a:r>
              <a:rPr lang="es-ES" sz="3600" dirty="0" smtClean="0">
                <a:solidFill>
                  <a:schemeClr val="bg2"/>
                </a:solidFill>
              </a:rPr>
              <a:t>Servidor y cliente NFS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ChangeArrowheads="1"/>
          </p:cNvSpPr>
          <p:nvPr>
            <p:ph type="title"/>
          </p:nvPr>
        </p:nvSpPr>
        <p:spPr>
          <a:xfrm>
            <a:off x="254000" y="228600"/>
            <a:ext cx="8393113" cy="641350"/>
          </a:xfrm>
        </p:spPr>
        <p:txBody>
          <a:bodyPr/>
          <a:lstStyle/>
          <a:p>
            <a:r>
              <a:rPr lang="es-ES" sz="4000"/>
              <a:t>Gestión de Identidades para UNIX</a:t>
            </a:r>
            <a:endParaRPr lang="es-ES" sz="2400">
              <a:solidFill>
                <a:schemeClr val="accent1"/>
              </a:solidFill>
            </a:endParaRPr>
          </a:p>
        </p:txBody>
      </p:sp>
      <p:sp>
        <p:nvSpPr>
          <p:cNvPr id="857091" name="Rectangle 3"/>
          <p:cNvSpPr>
            <a:spLocks noGrp="1" noChangeArrowheads="1"/>
          </p:cNvSpPr>
          <p:nvPr>
            <p:ph type="body" idx="1"/>
          </p:nvPr>
        </p:nvSpPr>
        <p:spPr>
          <a:xfrm>
            <a:off x="381000" y="1314450"/>
            <a:ext cx="8388350" cy="403225"/>
          </a:xfrm>
        </p:spPr>
        <p:txBody>
          <a:bodyPr/>
          <a:lstStyle/>
          <a:p>
            <a:r>
              <a:rPr lang="es-ES" sz="2400"/>
              <a:t>Administración y Monitorización consolidadas</a:t>
            </a:r>
          </a:p>
        </p:txBody>
      </p:sp>
      <p:pic>
        <p:nvPicPr>
          <p:cNvPr id="857096" name="Picture 8" descr="HP Unix Server"/>
          <p:cNvPicPr>
            <a:picLocks noChangeAspect="1" noChangeArrowheads="1"/>
          </p:cNvPicPr>
          <p:nvPr/>
        </p:nvPicPr>
        <p:blipFill>
          <a:blip r:embed="rId3"/>
          <a:srcRect/>
          <a:stretch>
            <a:fillRect/>
          </a:stretch>
        </p:blipFill>
        <p:spPr bwMode="auto">
          <a:xfrm>
            <a:off x="3349625" y="2911475"/>
            <a:ext cx="384175" cy="571500"/>
          </a:xfrm>
          <a:prstGeom prst="rect">
            <a:avLst/>
          </a:prstGeom>
          <a:noFill/>
        </p:spPr>
      </p:pic>
      <p:sp>
        <p:nvSpPr>
          <p:cNvPr id="857097" name="Text Box 9"/>
          <p:cNvSpPr txBox="1">
            <a:spLocks noChangeAspect="1" noChangeArrowheads="1"/>
          </p:cNvSpPr>
          <p:nvPr/>
        </p:nvSpPr>
        <p:spPr bwMode="auto">
          <a:xfrm>
            <a:off x="3163888" y="2549525"/>
            <a:ext cx="738187" cy="431800"/>
          </a:xfrm>
          <a:prstGeom prst="rect">
            <a:avLst/>
          </a:prstGeom>
          <a:noFill/>
          <a:ln w="12700" algn="ctr">
            <a:noFill/>
            <a:miter lim="800000"/>
            <a:headEnd/>
            <a:tailEnd/>
          </a:ln>
          <a:effectLst/>
        </p:spPr>
        <p:txBody>
          <a:bodyPr wrap="none">
            <a:spAutoFit/>
          </a:bodyPr>
          <a:lstStyle/>
          <a:p>
            <a:pPr algn="ctr" eaLnBrk="0" hangingPunct="0">
              <a:lnSpc>
                <a:spcPct val="80000"/>
              </a:lnSpc>
              <a:spcBef>
                <a:spcPct val="30000"/>
              </a:spcBef>
              <a:buClr>
                <a:schemeClr val="tx2"/>
              </a:buClr>
              <a:buSzPct val="75000"/>
              <a:buFont typeface="Wingdings" pitchFamily="2" charset="2"/>
              <a:buNone/>
            </a:pPr>
            <a:r>
              <a:rPr lang="en-US" sz="1400" b="1">
                <a:solidFill>
                  <a:schemeClr val="tx1"/>
                </a:solidFill>
              </a:rPr>
              <a:t>UNIX</a:t>
            </a:r>
            <a:br>
              <a:rPr lang="en-US" sz="1400" b="1">
                <a:solidFill>
                  <a:schemeClr val="tx1"/>
                </a:solidFill>
              </a:rPr>
            </a:br>
            <a:r>
              <a:rPr lang="en-US" sz="1400" b="1">
                <a:solidFill>
                  <a:schemeClr val="tx1"/>
                </a:solidFill>
              </a:rPr>
              <a:t>Server</a:t>
            </a:r>
          </a:p>
        </p:txBody>
      </p:sp>
      <p:sp>
        <p:nvSpPr>
          <p:cNvPr id="857098" name="Text Box 10"/>
          <p:cNvSpPr txBox="1">
            <a:spLocks noChangeAspect="1" noChangeArrowheads="1"/>
          </p:cNvSpPr>
          <p:nvPr/>
        </p:nvSpPr>
        <p:spPr bwMode="auto">
          <a:xfrm>
            <a:off x="4459288" y="2549525"/>
            <a:ext cx="1011237" cy="431800"/>
          </a:xfrm>
          <a:prstGeom prst="rect">
            <a:avLst/>
          </a:prstGeom>
          <a:noFill/>
          <a:ln w="12700" algn="ctr">
            <a:noFill/>
            <a:miter lim="800000"/>
            <a:headEnd/>
            <a:tailEnd/>
          </a:ln>
          <a:effectLst/>
        </p:spPr>
        <p:txBody>
          <a:bodyPr wrap="none">
            <a:spAutoFit/>
          </a:bodyPr>
          <a:lstStyle/>
          <a:p>
            <a:pPr algn="ctr" eaLnBrk="0" hangingPunct="0">
              <a:lnSpc>
                <a:spcPct val="80000"/>
              </a:lnSpc>
              <a:spcBef>
                <a:spcPct val="30000"/>
              </a:spcBef>
              <a:buClr>
                <a:schemeClr val="tx2"/>
              </a:buClr>
              <a:buSzPct val="75000"/>
              <a:buFont typeface="Wingdings" pitchFamily="2" charset="2"/>
              <a:buNone/>
            </a:pPr>
            <a:r>
              <a:rPr lang="en-US" sz="1400" b="1">
                <a:solidFill>
                  <a:schemeClr val="tx1"/>
                </a:solidFill>
              </a:rPr>
              <a:t>Windows </a:t>
            </a:r>
            <a:br>
              <a:rPr lang="en-US" sz="1400" b="1">
                <a:solidFill>
                  <a:schemeClr val="tx1"/>
                </a:solidFill>
              </a:rPr>
            </a:br>
            <a:r>
              <a:rPr lang="en-US" sz="1400" b="1">
                <a:solidFill>
                  <a:schemeClr val="tx1"/>
                </a:solidFill>
              </a:rPr>
              <a:t>Server</a:t>
            </a:r>
          </a:p>
        </p:txBody>
      </p:sp>
      <p:pic>
        <p:nvPicPr>
          <p:cNvPr id="857099" name="Picture 11" descr="HP Evo D510 e-pc flat panel Windows XP"/>
          <p:cNvPicPr>
            <a:picLocks noChangeAspect="1" noChangeArrowheads="1"/>
          </p:cNvPicPr>
          <p:nvPr/>
        </p:nvPicPr>
        <p:blipFill>
          <a:blip r:embed="rId4" cstate="print"/>
          <a:srcRect/>
          <a:stretch>
            <a:fillRect/>
          </a:stretch>
        </p:blipFill>
        <p:spPr bwMode="auto">
          <a:xfrm>
            <a:off x="5294313" y="3057525"/>
            <a:ext cx="638175" cy="490538"/>
          </a:xfrm>
          <a:prstGeom prst="rect">
            <a:avLst/>
          </a:prstGeom>
          <a:noFill/>
        </p:spPr>
      </p:pic>
      <p:sp>
        <p:nvSpPr>
          <p:cNvPr id="857100" name="Text Box 12"/>
          <p:cNvSpPr txBox="1">
            <a:spLocks noChangeAspect="1" noChangeArrowheads="1"/>
          </p:cNvSpPr>
          <p:nvPr/>
        </p:nvSpPr>
        <p:spPr bwMode="auto">
          <a:xfrm>
            <a:off x="5907088" y="3159125"/>
            <a:ext cx="1206500" cy="431800"/>
          </a:xfrm>
          <a:prstGeom prst="rect">
            <a:avLst/>
          </a:prstGeom>
          <a:noFill/>
          <a:ln w="12700" algn="ctr">
            <a:noFill/>
            <a:miter lim="800000"/>
            <a:headEnd/>
            <a:tailEnd/>
          </a:ln>
          <a:effectLst/>
        </p:spPr>
        <p:txBody>
          <a:bodyPr wrap="none">
            <a:spAutoFit/>
          </a:bodyPr>
          <a:lstStyle/>
          <a:p>
            <a:pPr algn="ctr" eaLnBrk="0" hangingPunct="0">
              <a:lnSpc>
                <a:spcPct val="80000"/>
              </a:lnSpc>
              <a:spcBef>
                <a:spcPct val="30000"/>
              </a:spcBef>
              <a:buClr>
                <a:schemeClr val="tx2"/>
              </a:buClr>
              <a:buSzPct val="75000"/>
              <a:buFont typeface="Wingdings" pitchFamily="2" charset="2"/>
              <a:buNone/>
            </a:pPr>
            <a:r>
              <a:rPr lang="en-US" sz="1400" b="1">
                <a:solidFill>
                  <a:schemeClr val="tx1"/>
                </a:solidFill>
              </a:rPr>
              <a:t>Windows </a:t>
            </a:r>
            <a:br>
              <a:rPr lang="en-US" sz="1400" b="1">
                <a:solidFill>
                  <a:schemeClr val="tx1"/>
                </a:solidFill>
              </a:rPr>
            </a:br>
            <a:r>
              <a:rPr lang="en-US" sz="1400" b="1">
                <a:solidFill>
                  <a:schemeClr val="tx1"/>
                </a:solidFill>
              </a:rPr>
              <a:t>Workstation</a:t>
            </a:r>
          </a:p>
        </p:txBody>
      </p:sp>
      <p:pic>
        <p:nvPicPr>
          <p:cNvPr id="857101" name="Picture 13" descr="DesktopComputer"/>
          <p:cNvPicPr>
            <a:picLocks noChangeAspect="1" noChangeArrowheads="1"/>
          </p:cNvPicPr>
          <p:nvPr/>
        </p:nvPicPr>
        <p:blipFill>
          <a:blip r:embed="rId5" cstate="print"/>
          <a:srcRect/>
          <a:stretch>
            <a:fillRect/>
          </a:stretch>
        </p:blipFill>
        <p:spPr bwMode="auto">
          <a:xfrm>
            <a:off x="2463800" y="3019425"/>
            <a:ext cx="323850" cy="350838"/>
          </a:xfrm>
          <a:prstGeom prst="rect">
            <a:avLst/>
          </a:prstGeom>
          <a:noFill/>
        </p:spPr>
      </p:pic>
      <p:sp>
        <p:nvSpPr>
          <p:cNvPr id="857102" name="Text Box 14"/>
          <p:cNvSpPr txBox="1">
            <a:spLocks noChangeAspect="1" noChangeArrowheads="1"/>
          </p:cNvSpPr>
          <p:nvPr/>
        </p:nvSpPr>
        <p:spPr bwMode="auto">
          <a:xfrm>
            <a:off x="1258888" y="3006725"/>
            <a:ext cx="1209675" cy="431800"/>
          </a:xfrm>
          <a:prstGeom prst="rect">
            <a:avLst/>
          </a:prstGeom>
          <a:noFill/>
          <a:ln w="12700" algn="ctr">
            <a:noFill/>
            <a:miter lim="800000"/>
            <a:headEnd/>
            <a:tailEnd/>
          </a:ln>
          <a:effectLst/>
        </p:spPr>
        <p:txBody>
          <a:bodyPr wrap="none">
            <a:spAutoFit/>
          </a:bodyPr>
          <a:lstStyle/>
          <a:p>
            <a:pPr algn="ctr" eaLnBrk="0" hangingPunct="0">
              <a:lnSpc>
                <a:spcPct val="80000"/>
              </a:lnSpc>
              <a:spcBef>
                <a:spcPct val="30000"/>
              </a:spcBef>
              <a:buClr>
                <a:schemeClr val="tx2"/>
              </a:buClr>
              <a:buSzPct val="75000"/>
              <a:buFont typeface="Wingdings" pitchFamily="2" charset="2"/>
              <a:buNone/>
            </a:pPr>
            <a:r>
              <a:rPr lang="en-US" sz="1400" b="1">
                <a:solidFill>
                  <a:schemeClr val="tx1"/>
                </a:solidFill>
              </a:rPr>
              <a:t>UNIX</a:t>
            </a:r>
            <a:br>
              <a:rPr lang="en-US" sz="1400" b="1">
                <a:solidFill>
                  <a:schemeClr val="tx1"/>
                </a:solidFill>
              </a:rPr>
            </a:br>
            <a:r>
              <a:rPr lang="en-US" sz="1400" b="1">
                <a:solidFill>
                  <a:schemeClr val="tx1"/>
                </a:solidFill>
              </a:rPr>
              <a:t>Workstation</a:t>
            </a:r>
          </a:p>
        </p:txBody>
      </p:sp>
      <p:sp>
        <p:nvSpPr>
          <p:cNvPr id="857103" name="Text Box 15"/>
          <p:cNvSpPr txBox="1">
            <a:spLocks noChangeAspect="1" noChangeArrowheads="1"/>
          </p:cNvSpPr>
          <p:nvPr/>
        </p:nvSpPr>
        <p:spPr bwMode="auto">
          <a:xfrm>
            <a:off x="4459288" y="5064125"/>
            <a:ext cx="1011237" cy="431800"/>
          </a:xfrm>
          <a:prstGeom prst="rect">
            <a:avLst/>
          </a:prstGeom>
          <a:noFill/>
          <a:ln w="12700" algn="ctr">
            <a:noFill/>
            <a:miter lim="800000"/>
            <a:headEnd/>
            <a:tailEnd/>
          </a:ln>
          <a:effectLst/>
        </p:spPr>
        <p:txBody>
          <a:bodyPr wrap="none">
            <a:spAutoFit/>
          </a:bodyPr>
          <a:lstStyle/>
          <a:p>
            <a:pPr algn="ctr" eaLnBrk="0" hangingPunct="0">
              <a:lnSpc>
                <a:spcPct val="80000"/>
              </a:lnSpc>
              <a:spcBef>
                <a:spcPct val="30000"/>
              </a:spcBef>
              <a:buClr>
                <a:schemeClr val="tx2"/>
              </a:buClr>
              <a:buSzPct val="75000"/>
              <a:buFont typeface="Wingdings" pitchFamily="2" charset="2"/>
              <a:buNone/>
            </a:pPr>
            <a:r>
              <a:rPr lang="en-US" sz="1400" b="1">
                <a:solidFill>
                  <a:schemeClr val="tx1"/>
                </a:solidFill>
              </a:rPr>
              <a:t>Windows </a:t>
            </a:r>
            <a:br>
              <a:rPr lang="en-US" sz="1400" b="1">
                <a:solidFill>
                  <a:schemeClr val="tx1"/>
                </a:solidFill>
              </a:rPr>
            </a:br>
            <a:r>
              <a:rPr lang="en-US" sz="1400" b="1">
                <a:solidFill>
                  <a:schemeClr val="tx1"/>
                </a:solidFill>
              </a:rPr>
              <a:t>Server</a:t>
            </a:r>
          </a:p>
        </p:txBody>
      </p:sp>
      <p:pic>
        <p:nvPicPr>
          <p:cNvPr id="857104" name="Picture 16" descr="HP Unix Server"/>
          <p:cNvPicPr>
            <a:picLocks noChangeAspect="1" noChangeArrowheads="1"/>
          </p:cNvPicPr>
          <p:nvPr/>
        </p:nvPicPr>
        <p:blipFill>
          <a:blip r:embed="rId3"/>
          <a:srcRect/>
          <a:stretch>
            <a:fillRect/>
          </a:stretch>
        </p:blipFill>
        <p:spPr bwMode="auto">
          <a:xfrm>
            <a:off x="3341688" y="4419600"/>
            <a:ext cx="384175" cy="571500"/>
          </a:xfrm>
          <a:prstGeom prst="rect">
            <a:avLst/>
          </a:prstGeom>
          <a:noFill/>
        </p:spPr>
      </p:pic>
      <p:sp>
        <p:nvSpPr>
          <p:cNvPr id="857105" name="Text Box 17"/>
          <p:cNvSpPr txBox="1">
            <a:spLocks noChangeAspect="1" noChangeArrowheads="1"/>
          </p:cNvSpPr>
          <p:nvPr/>
        </p:nvSpPr>
        <p:spPr bwMode="auto">
          <a:xfrm>
            <a:off x="3163888" y="5045075"/>
            <a:ext cx="738187" cy="431800"/>
          </a:xfrm>
          <a:prstGeom prst="rect">
            <a:avLst/>
          </a:prstGeom>
          <a:noFill/>
          <a:ln w="12700" algn="ctr">
            <a:noFill/>
            <a:miter lim="800000"/>
            <a:headEnd/>
            <a:tailEnd/>
          </a:ln>
          <a:effectLst/>
        </p:spPr>
        <p:txBody>
          <a:bodyPr wrap="none">
            <a:spAutoFit/>
          </a:bodyPr>
          <a:lstStyle/>
          <a:p>
            <a:pPr algn="ctr" eaLnBrk="0" hangingPunct="0">
              <a:lnSpc>
                <a:spcPct val="80000"/>
              </a:lnSpc>
              <a:spcBef>
                <a:spcPct val="30000"/>
              </a:spcBef>
              <a:buClr>
                <a:schemeClr val="tx2"/>
              </a:buClr>
              <a:buSzPct val="75000"/>
              <a:buFont typeface="Wingdings" pitchFamily="2" charset="2"/>
              <a:buNone/>
            </a:pPr>
            <a:r>
              <a:rPr lang="en-US" sz="1400" b="1">
                <a:solidFill>
                  <a:schemeClr val="tx1"/>
                </a:solidFill>
              </a:rPr>
              <a:t>UNIX</a:t>
            </a:r>
            <a:br>
              <a:rPr lang="en-US" sz="1400" b="1">
                <a:solidFill>
                  <a:schemeClr val="tx1"/>
                </a:solidFill>
              </a:rPr>
            </a:br>
            <a:r>
              <a:rPr lang="en-US" sz="1400" b="1">
                <a:solidFill>
                  <a:schemeClr val="tx1"/>
                </a:solidFill>
              </a:rPr>
              <a:t>Server</a:t>
            </a:r>
          </a:p>
        </p:txBody>
      </p:sp>
      <p:pic>
        <p:nvPicPr>
          <p:cNvPr id="857106" name="Picture 18" descr="DesktopComputer"/>
          <p:cNvPicPr>
            <a:picLocks noChangeAspect="1" noChangeArrowheads="1"/>
          </p:cNvPicPr>
          <p:nvPr/>
        </p:nvPicPr>
        <p:blipFill>
          <a:blip r:embed="rId6" cstate="print"/>
          <a:srcRect/>
          <a:stretch>
            <a:fillRect/>
          </a:stretch>
        </p:blipFill>
        <p:spPr bwMode="auto">
          <a:xfrm>
            <a:off x="2463800" y="3725863"/>
            <a:ext cx="323850" cy="352425"/>
          </a:xfrm>
          <a:prstGeom prst="rect">
            <a:avLst/>
          </a:prstGeom>
          <a:noFill/>
        </p:spPr>
      </p:pic>
      <p:sp>
        <p:nvSpPr>
          <p:cNvPr id="857107" name="Text Box 19"/>
          <p:cNvSpPr txBox="1">
            <a:spLocks noChangeAspect="1" noChangeArrowheads="1"/>
          </p:cNvSpPr>
          <p:nvPr/>
        </p:nvSpPr>
        <p:spPr bwMode="auto">
          <a:xfrm>
            <a:off x="1258888" y="3692525"/>
            <a:ext cx="1209675" cy="433388"/>
          </a:xfrm>
          <a:prstGeom prst="rect">
            <a:avLst/>
          </a:prstGeom>
          <a:noFill/>
          <a:ln w="12700" algn="ctr">
            <a:noFill/>
            <a:miter lim="800000"/>
            <a:headEnd/>
            <a:tailEnd/>
          </a:ln>
          <a:effectLst/>
        </p:spPr>
        <p:txBody>
          <a:bodyPr wrap="none">
            <a:spAutoFit/>
          </a:bodyPr>
          <a:lstStyle/>
          <a:p>
            <a:pPr algn="ctr" eaLnBrk="0" hangingPunct="0">
              <a:lnSpc>
                <a:spcPct val="80000"/>
              </a:lnSpc>
              <a:spcBef>
                <a:spcPct val="30000"/>
              </a:spcBef>
              <a:buClr>
                <a:schemeClr val="tx2"/>
              </a:buClr>
              <a:buSzPct val="75000"/>
              <a:buFont typeface="Wingdings" pitchFamily="2" charset="2"/>
              <a:buNone/>
            </a:pPr>
            <a:r>
              <a:rPr lang="en-US" sz="1400" b="1">
                <a:solidFill>
                  <a:schemeClr val="tx1"/>
                </a:solidFill>
              </a:rPr>
              <a:t>UNIX</a:t>
            </a:r>
            <a:br>
              <a:rPr lang="en-US" sz="1400" b="1">
                <a:solidFill>
                  <a:schemeClr val="tx1"/>
                </a:solidFill>
              </a:rPr>
            </a:br>
            <a:r>
              <a:rPr lang="en-US" sz="1400" b="1">
                <a:solidFill>
                  <a:schemeClr val="tx1"/>
                </a:solidFill>
              </a:rPr>
              <a:t>Workstation</a:t>
            </a:r>
          </a:p>
        </p:txBody>
      </p:sp>
      <p:pic>
        <p:nvPicPr>
          <p:cNvPr id="857108" name="Picture 20" descr="DesktopComputer"/>
          <p:cNvPicPr>
            <a:picLocks noChangeAspect="1" noChangeArrowheads="1"/>
          </p:cNvPicPr>
          <p:nvPr/>
        </p:nvPicPr>
        <p:blipFill>
          <a:blip r:embed="rId5" cstate="print"/>
          <a:srcRect/>
          <a:stretch>
            <a:fillRect/>
          </a:stretch>
        </p:blipFill>
        <p:spPr bwMode="auto">
          <a:xfrm>
            <a:off x="2463800" y="4365625"/>
            <a:ext cx="323850" cy="350838"/>
          </a:xfrm>
          <a:prstGeom prst="rect">
            <a:avLst/>
          </a:prstGeom>
          <a:noFill/>
        </p:spPr>
      </p:pic>
      <p:sp>
        <p:nvSpPr>
          <p:cNvPr id="857109" name="Text Box 21"/>
          <p:cNvSpPr txBox="1">
            <a:spLocks noChangeAspect="1" noChangeArrowheads="1"/>
          </p:cNvSpPr>
          <p:nvPr/>
        </p:nvSpPr>
        <p:spPr bwMode="auto">
          <a:xfrm>
            <a:off x="1258888" y="4378325"/>
            <a:ext cx="1209675" cy="431800"/>
          </a:xfrm>
          <a:prstGeom prst="rect">
            <a:avLst/>
          </a:prstGeom>
          <a:noFill/>
          <a:ln w="12700" algn="ctr">
            <a:noFill/>
            <a:miter lim="800000"/>
            <a:headEnd/>
            <a:tailEnd/>
          </a:ln>
          <a:effectLst/>
        </p:spPr>
        <p:txBody>
          <a:bodyPr wrap="none">
            <a:spAutoFit/>
          </a:bodyPr>
          <a:lstStyle/>
          <a:p>
            <a:pPr algn="ctr" eaLnBrk="0" hangingPunct="0">
              <a:lnSpc>
                <a:spcPct val="80000"/>
              </a:lnSpc>
              <a:spcBef>
                <a:spcPct val="30000"/>
              </a:spcBef>
              <a:buClr>
                <a:schemeClr val="tx2"/>
              </a:buClr>
              <a:buSzPct val="75000"/>
              <a:buFont typeface="Wingdings" pitchFamily="2" charset="2"/>
              <a:buNone/>
            </a:pPr>
            <a:r>
              <a:rPr lang="en-US" sz="1400" b="1">
                <a:solidFill>
                  <a:schemeClr val="tx1"/>
                </a:solidFill>
              </a:rPr>
              <a:t>UNIX</a:t>
            </a:r>
            <a:br>
              <a:rPr lang="en-US" sz="1400" b="1">
                <a:solidFill>
                  <a:schemeClr val="tx1"/>
                </a:solidFill>
              </a:rPr>
            </a:br>
            <a:r>
              <a:rPr lang="en-US" sz="1400" b="1">
                <a:solidFill>
                  <a:schemeClr val="tx1"/>
                </a:solidFill>
              </a:rPr>
              <a:t>Workstation</a:t>
            </a:r>
          </a:p>
        </p:txBody>
      </p:sp>
      <p:pic>
        <p:nvPicPr>
          <p:cNvPr id="857110" name="Picture 22" descr="HP Evo D510 e-pc flat panel Windows XP"/>
          <p:cNvPicPr>
            <a:picLocks noChangeAspect="1" noChangeArrowheads="1"/>
          </p:cNvPicPr>
          <p:nvPr/>
        </p:nvPicPr>
        <p:blipFill>
          <a:blip r:embed="rId4" cstate="print"/>
          <a:srcRect/>
          <a:stretch>
            <a:fillRect/>
          </a:stretch>
        </p:blipFill>
        <p:spPr bwMode="auto">
          <a:xfrm>
            <a:off x="5294313" y="3787775"/>
            <a:ext cx="639762" cy="492125"/>
          </a:xfrm>
          <a:prstGeom prst="rect">
            <a:avLst/>
          </a:prstGeom>
          <a:noFill/>
        </p:spPr>
      </p:pic>
      <p:sp>
        <p:nvSpPr>
          <p:cNvPr id="857111" name="Text Box 23"/>
          <p:cNvSpPr txBox="1">
            <a:spLocks noChangeAspect="1" noChangeArrowheads="1"/>
          </p:cNvSpPr>
          <p:nvPr/>
        </p:nvSpPr>
        <p:spPr bwMode="auto">
          <a:xfrm>
            <a:off x="5907088" y="3844925"/>
            <a:ext cx="1209675" cy="430213"/>
          </a:xfrm>
          <a:prstGeom prst="rect">
            <a:avLst/>
          </a:prstGeom>
          <a:noFill/>
          <a:ln w="12700" algn="ctr">
            <a:noFill/>
            <a:miter lim="800000"/>
            <a:headEnd/>
            <a:tailEnd/>
          </a:ln>
          <a:effectLst/>
        </p:spPr>
        <p:txBody>
          <a:bodyPr wrap="none">
            <a:spAutoFit/>
          </a:bodyPr>
          <a:lstStyle/>
          <a:p>
            <a:pPr algn="ctr" eaLnBrk="0" hangingPunct="0">
              <a:lnSpc>
                <a:spcPct val="80000"/>
              </a:lnSpc>
              <a:spcBef>
                <a:spcPct val="30000"/>
              </a:spcBef>
              <a:buClr>
                <a:schemeClr val="tx2"/>
              </a:buClr>
              <a:buSzPct val="75000"/>
              <a:buFont typeface="Wingdings" pitchFamily="2" charset="2"/>
              <a:buNone/>
            </a:pPr>
            <a:r>
              <a:rPr lang="en-US" sz="1400" b="1">
                <a:solidFill>
                  <a:schemeClr val="tx1"/>
                </a:solidFill>
              </a:rPr>
              <a:t>Windows </a:t>
            </a:r>
            <a:br>
              <a:rPr lang="en-US" sz="1400" b="1">
                <a:solidFill>
                  <a:schemeClr val="tx1"/>
                </a:solidFill>
              </a:rPr>
            </a:br>
            <a:r>
              <a:rPr lang="en-US" sz="1400" b="1">
                <a:solidFill>
                  <a:schemeClr val="tx1"/>
                </a:solidFill>
              </a:rPr>
              <a:t>Workstation</a:t>
            </a:r>
          </a:p>
        </p:txBody>
      </p:sp>
      <p:pic>
        <p:nvPicPr>
          <p:cNvPr id="857112" name="Picture 24" descr="HP Evo D510 e-pc flat panel Windows XP"/>
          <p:cNvPicPr>
            <a:picLocks noChangeAspect="1" noChangeArrowheads="1"/>
          </p:cNvPicPr>
          <p:nvPr/>
        </p:nvPicPr>
        <p:blipFill>
          <a:blip r:embed="rId4" cstate="print"/>
          <a:srcRect/>
          <a:stretch>
            <a:fillRect/>
          </a:stretch>
        </p:blipFill>
        <p:spPr bwMode="auto">
          <a:xfrm>
            <a:off x="5294313" y="4516438"/>
            <a:ext cx="638175" cy="490537"/>
          </a:xfrm>
          <a:prstGeom prst="rect">
            <a:avLst/>
          </a:prstGeom>
          <a:noFill/>
        </p:spPr>
      </p:pic>
      <p:sp>
        <p:nvSpPr>
          <p:cNvPr id="857113" name="Text Box 25"/>
          <p:cNvSpPr txBox="1">
            <a:spLocks noChangeAspect="1" noChangeArrowheads="1"/>
          </p:cNvSpPr>
          <p:nvPr/>
        </p:nvSpPr>
        <p:spPr bwMode="auto">
          <a:xfrm>
            <a:off x="5907088" y="4606925"/>
            <a:ext cx="1206500" cy="431800"/>
          </a:xfrm>
          <a:prstGeom prst="rect">
            <a:avLst/>
          </a:prstGeom>
          <a:noFill/>
          <a:ln w="12700" algn="ctr">
            <a:noFill/>
            <a:miter lim="800000"/>
            <a:headEnd/>
            <a:tailEnd/>
          </a:ln>
          <a:effectLst/>
        </p:spPr>
        <p:txBody>
          <a:bodyPr wrap="none">
            <a:spAutoFit/>
          </a:bodyPr>
          <a:lstStyle/>
          <a:p>
            <a:pPr algn="ctr" eaLnBrk="0" hangingPunct="0">
              <a:lnSpc>
                <a:spcPct val="80000"/>
              </a:lnSpc>
              <a:spcBef>
                <a:spcPct val="30000"/>
              </a:spcBef>
              <a:buClr>
                <a:schemeClr val="tx2"/>
              </a:buClr>
              <a:buSzPct val="75000"/>
              <a:buFont typeface="Wingdings" pitchFamily="2" charset="2"/>
              <a:buNone/>
            </a:pPr>
            <a:r>
              <a:rPr lang="en-US" sz="1400" b="1">
                <a:solidFill>
                  <a:schemeClr val="tx1"/>
                </a:solidFill>
              </a:rPr>
              <a:t>Windows </a:t>
            </a:r>
            <a:br>
              <a:rPr lang="en-US" sz="1400" b="1">
                <a:solidFill>
                  <a:schemeClr val="tx1"/>
                </a:solidFill>
              </a:rPr>
            </a:br>
            <a:r>
              <a:rPr lang="en-US" sz="1400" b="1">
                <a:solidFill>
                  <a:schemeClr val="tx1"/>
                </a:solidFill>
              </a:rPr>
              <a:t>Workstation</a:t>
            </a:r>
          </a:p>
        </p:txBody>
      </p:sp>
      <p:cxnSp>
        <p:nvCxnSpPr>
          <p:cNvPr id="857114" name="AutoShape 26"/>
          <p:cNvCxnSpPr>
            <a:cxnSpLocks noChangeAspect="1" noChangeShapeType="1"/>
            <a:stCxn id="0" idx="3"/>
          </p:cNvCxnSpPr>
          <p:nvPr/>
        </p:nvCxnSpPr>
        <p:spPr bwMode="auto">
          <a:xfrm>
            <a:off x="2787650" y="3902075"/>
            <a:ext cx="1147763" cy="55563"/>
          </a:xfrm>
          <a:prstGeom prst="bentConnector3">
            <a:avLst>
              <a:gd name="adj1" fmla="val 49968"/>
            </a:avLst>
          </a:prstGeom>
          <a:noFill/>
          <a:ln w="28575">
            <a:solidFill>
              <a:schemeClr val="tx1"/>
            </a:solidFill>
            <a:miter lim="800000"/>
            <a:headEnd/>
            <a:tailEnd/>
          </a:ln>
          <a:effectLst/>
        </p:spPr>
      </p:cxnSp>
      <p:cxnSp>
        <p:nvCxnSpPr>
          <p:cNvPr id="857115" name="AutoShape 27"/>
          <p:cNvCxnSpPr>
            <a:cxnSpLocks noChangeAspect="1" noChangeShapeType="1"/>
          </p:cNvCxnSpPr>
          <p:nvPr/>
        </p:nvCxnSpPr>
        <p:spPr bwMode="auto">
          <a:xfrm flipV="1">
            <a:off x="2787650" y="4156075"/>
            <a:ext cx="1147763" cy="711200"/>
          </a:xfrm>
          <a:prstGeom prst="bentConnector3">
            <a:avLst>
              <a:gd name="adj1" fmla="val 29616"/>
            </a:avLst>
          </a:prstGeom>
          <a:noFill/>
          <a:ln w="28575">
            <a:solidFill>
              <a:schemeClr val="tx1"/>
            </a:solidFill>
            <a:miter lim="800000"/>
            <a:headEnd/>
            <a:tailEnd/>
          </a:ln>
          <a:effectLst/>
        </p:spPr>
      </p:cxnSp>
      <p:grpSp>
        <p:nvGrpSpPr>
          <p:cNvPr id="2" name="Group 28"/>
          <p:cNvGrpSpPr>
            <a:grpSpLocks noChangeAspect="1"/>
          </p:cNvGrpSpPr>
          <p:nvPr/>
        </p:nvGrpSpPr>
        <p:grpSpPr bwMode="auto">
          <a:xfrm>
            <a:off x="3708400" y="3163888"/>
            <a:ext cx="234950" cy="371475"/>
            <a:chOff x="2316" y="1020"/>
            <a:chExt cx="295" cy="468"/>
          </a:xfrm>
        </p:grpSpPr>
        <p:sp>
          <p:nvSpPr>
            <p:cNvPr id="857117" name="Line 29"/>
            <p:cNvSpPr>
              <a:spLocks noChangeAspect="1" noChangeShapeType="1"/>
            </p:cNvSpPr>
            <p:nvPr/>
          </p:nvSpPr>
          <p:spPr bwMode="auto">
            <a:xfrm>
              <a:off x="2316" y="1020"/>
              <a:ext cx="121" cy="0"/>
            </a:xfrm>
            <a:prstGeom prst="line">
              <a:avLst/>
            </a:prstGeom>
            <a:noFill/>
            <a:ln w="28575">
              <a:solidFill>
                <a:schemeClr val="tx1"/>
              </a:solidFill>
              <a:round/>
              <a:headEnd/>
              <a:tailEnd/>
            </a:ln>
            <a:effectLst/>
          </p:spPr>
          <p:txBody>
            <a:bodyPr anchor="ctr"/>
            <a:lstStyle/>
            <a:p>
              <a:endParaRPr lang="es-ES"/>
            </a:p>
          </p:txBody>
        </p:sp>
        <p:sp>
          <p:nvSpPr>
            <p:cNvPr id="857118" name="Line 30"/>
            <p:cNvSpPr>
              <a:spLocks noChangeAspect="1" noChangeShapeType="1"/>
            </p:cNvSpPr>
            <p:nvPr/>
          </p:nvSpPr>
          <p:spPr bwMode="auto">
            <a:xfrm>
              <a:off x="2428" y="1020"/>
              <a:ext cx="0" cy="468"/>
            </a:xfrm>
            <a:prstGeom prst="line">
              <a:avLst/>
            </a:prstGeom>
            <a:noFill/>
            <a:ln w="28575">
              <a:solidFill>
                <a:schemeClr val="tx1"/>
              </a:solidFill>
              <a:round/>
              <a:headEnd/>
              <a:tailEnd/>
            </a:ln>
            <a:effectLst/>
          </p:spPr>
          <p:txBody>
            <a:bodyPr anchor="ctr"/>
            <a:lstStyle/>
            <a:p>
              <a:endParaRPr lang="es-ES"/>
            </a:p>
          </p:txBody>
        </p:sp>
        <p:sp>
          <p:nvSpPr>
            <p:cNvPr id="857119" name="Line 31"/>
            <p:cNvSpPr>
              <a:spLocks noChangeAspect="1" noChangeShapeType="1"/>
            </p:cNvSpPr>
            <p:nvPr/>
          </p:nvSpPr>
          <p:spPr bwMode="auto">
            <a:xfrm>
              <a:off x="2419" y="1488"/>
              <a:ext cx="192" cy="0"/>
            </a:xfrm>
            <a:prstGeom prst="line">
              <a:avLst/>
            </a:prstGeom>
            <a:noFill/>
            <a:ln w="28575">
              <a:solidFill>
                <a:schemeClr val="tx1"/>
              </a:solidFill>
              <a:round/>
              <a:headEnd/>
              <a:tailEnd/>
            </a:ln>
            <a:effectLst/>
          </p:spPr>
          <p:txBody>
            <a:bodyPr anchor="ctr"/>
            <a:lstStyle/>
            <a:p>
              <a:endParaRPr lang="es-ES"/>
            </a:p>
          </p:txBody>
        </p:sp>
      </p:grpSp>
      <p:sp>
        <p:nvSpPr>
          <p:cNvPr id="857120" name="Line 32"/>
          <p:cNvSpPr>
            <a:spLocks noChangeAspect="1" noChangeShapeType="1"/>
          </p:cNvSpPr>
          <p:nvPr/>
        </p:nvSpPr>
        <p:spPr bwMode="auto">
          <a:xfrm flipH="1">
            <a:off x="4097338" y="3959225"/>
            <a:ext cx="1330325" cy="1588"/>
          </a:xfrm>
          <a:prstGeom prst="line">
            <a:avLst/>
          </a:prstGeom>
          <a:noFill/>
          <a:ln w="28575">
            <a:solidFill>
              <a:schemeClr val="tx1"/>
            </a:solidFill>
            <a:round/>
            <a:headEnd/>
            <a:tailEnd/>
          </a:ln>
          <a:effectLst/>
        </p:spPr>
        <p:txBody>
          <a:bodyPr anchor="ctr"/>
          <a:lstStyle/>
          <a:p>
            <a:endParaRPr lang="es-ES"/>
          </a:p>
        </p:txBody>
      </p:sp>
      <p:grpSp>
        <p:nvGrpSpPr>
          <p:cNvPr id="3" name="Group 33"/>
          <p:cNvGrpSpPr>
            <a:grpSpLocks noChangeAspect="1"/>
          </p:cNvGrpSpPr>
          <p:nvPr/>
        </p:nvGrpSpPr>
        <p:grpSpPr bwMode="auto">
          <a:xfrm>
            <a:off x="3494088" y="4318000"/>
            <a:ext cx="430212" cy="122238"/>
            <a:chOff x="1921" y="2473"/>
            <a:chExt cx="541" cy="152"/>
          </a:xfrm>
        </p:grpSpPr>
        <p:sp>
          <p:nvSpPr>
            <p:cNvPr id="857122" name="Line 34"/>
            <p:cNvSpPr>
              <a:spLocks noChangeAspect="1" noChangeShapeType="1"/>
            </p:cNvSpPr>
            <p:nvPr/>
          </p:nvSpPr>
          <p:spPr bwMode="auto">
            <a:xfrm flipV="1">
              <a:off x="1921" y="2473"/>
              <a:ext cx="0" cy="152"/>
            </a:xfrm>
            <a:prstGeom prst="line">
              <a:avLst/>
            </a:prstGeom>
            <a:noFill/>
            <a:ln w="28575">
              <a:solidFill>
                <a:schemeClr val="tx1"/>
              </a:solidFill>
              <a:round/>
              <a:headEnd/>
              <a:tailEnd/>
            </a:ln>
            <a:effectLst/>
          </p:spPr>
          <p:txBody>
            <a:bodyPr anchor="ctr"/>
            <a:lstStyle/>
            <a:p>
              <a:endParaRPr lang="es-ES"/>
            </a:p>
          </p:txBody>
        </p:sp>
        <p:sp>
          <p:nvSpPr>
            <p:cNvPr id="857123" name="Line 35"/>
            <p:cNvSpPr>
              <a:spLocks noChangeAspect="1" noChangeShapeType="1"/>
            </p:cNvSpPr>
            <p:nvPr/>
          </p:nvSpPr>
          <p:spPr bwMode="auto">
            <a:xfrm>
              <a:off x="1921" y="2481"/>
              <a:ext cx="541" cy="0"/>
            </a:xfrm>
            <a:prstGeom prst="line">
              <a:avLst/>
            </a:prstGeom>
            <a:noFill/>
            <a:ln w="28575">
              <a:solidFill>
                <a:schemeClr val="tx1"/>
              </a:solidFill>
              <a:round/>
              <a:headEnd/>
              <a:tailEnd/>
            </a:ln>
            <a:effectLst/>
          </p:spPr>
          <p:txBody>
            <a:bodyPr anchor="ctr"/>
            <a:lstStyle/>
            <a:p>
              <a:endParaRPr lang="es-ES"/>
            </a:p>
          </p:txBody>
        </p:sp>
      </p:grpSp>
      <p:grpSp>
        <p:nvGrpSpPr>
          <p:cNvPr id="4" name="Group 36"/>
          <p:cNvGrpSpPr>
            <a:grpSpLocks noChangeAspect="1"/>
          </p:cNvGrpSpPr>
          <p:nvPr/>
        </p:nvGrpSpPr>
        <p:grpSpPr bwMode="auto">
          <a:xfrm>
            <a:off x="4313238" y="3163888"/>
            <a:ext cx="1098550" cy="612775"/>
            <a:chOff x="2951" y="1020"/>
            <a:chExt cx="1382" cy="772"/>
          </a:xfrm>
        </p:grpSpPr>
        <p:sp>
          <p:nvSpPr>
            <p:cNvPr id="857125" name="Line 37"/>
            <p:cNvSpPr>
              <a:spLocks noChangeAspect="1" noChangeShapeType="1"/>
            </p:cNvSpPr>
            <p:nvPr/>
          </p:nvSpPr>
          <p:spPr bwMode="auto">
            <a:xfrm flipH="1">
              <a:off x="4050" y="1020"/>
              <a:ext cx="283" cy="0"/>
            </a:xfrm>
            <a:prstGeom prst="line">
              <a:avLst/>
            </a:prstGeom>
            <a:noFill/>
            <a:ln w="28575">
              <a:solidFill>
                <a:schemeClr val="tx1"/>
              </a:solidFill>
              <a:round/>
              <a:headEnd/>
              <a:tailEnd/>
            </a:ln>
            <a:effectLst/>
          </p:spPr>
          <p:txBody>
            <a:bodyPr anchor="ctr"/>
            <a:lstStyle/>
            <a:p>
              <a:endParaRPr lang="es-ES"/>
            </a:p>
          </p:txBody>
        </p:sp>
        <p:sp>
          <p:nvSpPr>
            <p:cNvPr id="857126" name="Line 38"/>
            <p:cNvSpPr>
              <a:spLocks noChangeAspect="1" noChangeShapeType="1"/>
            </p:cNvSpPr>
            <p:nvPr/>
          </p:nvSpPr>
          <p:spPr bwMode="auto">
            <a:xfrm>
              <a:off x="4059" y="1020"/>
              <a:ext cx="0" cy="772"/>
            </a:xfrm>
            <a:prstGeom prst="line">
              <a:avLst/>
            </a:prstGeom>
            <a:noFill/>
            <a:ln w="28575">
              <a:solidFill>
                <a:schemeClr val="tx1"/>
              </a:solidFill>
              <a:round/>
              <a:headEnd/>
              <a:tailEnd/>
            </a:ln>
            <a:effectLst/>
          </p:spPr>
          <p:txBody>
            <a:bodyPr anchor="ctr"/>
            <a:lstStyle/>
            <a:p>
              <a:endParaRPr lang="es-ES"/>
            </a:p>
          </p:txBody>
        </p:sp>
        <p:sp>
          <p:nvSpPr>
            <p:cNvPr id="857127" name="Line 39"/>
            <p:cNvSpPr>
              <a:spLocks noChangeAspect="1" noChangeShapeType="1"/>
            </p:cNvSpPr>
            <p:nvPr/>
          </p:nvSpPr>
          <p:spPr bwMode="auto">
            <a:xfrm flipH="1">
              <a:off x="2951" y="1783"/>
              <a:ext cx="1099" cy="0"/>
            </a:xfrm>
            <a:prstGeom prst="line">
              <a:avLst/>
            </a:prstGeom>
            <a:noFill/>
            <a:ln w="28575">
              <a:solidFill>
                <a:schemeClr val="tx1"/>
              </a:solidFill>
              <a:round/>
              <a:headEnd/>
              <a:tailEnd/>
            </a:ln>
            <a:effectLst/>
          </p:spPr>
          <p:txBody>
            <a:bodyPr anchor="ctr"/>
            <a:lstStyle/>
            <a:p>
              <a:endParaRPr lang="es-ES"/>
            </a:p>
          </p:txBody>
        </p:sp>
      </p:grpSp>
      <p:grpSp>
        <p:nvGrpSpPr>
          <p:cNvPr id="5" name="Group 40"/>
          <p:cNvGrpSpPr>
            <a:grpSpLocks noChangeAspect="1"/>
          </p:cNvGrpSpPr>
          <p:nvPr/>
        </p:nvGrpSpPr>
        <p:grpSpPr bwMode="auto">
          <a:xfrm>
            <a:off x="4049713" y="4176713"/>
            <a:ext cx="1362075" cy="542925"/>
            <a:chOff x="2620" y="2294"/>
            <a:chExt cx="1713" cy="684"/>
          </a:xfrm>
        </p:grpSpPr>
        <p:sp>
          <p:nvSpPr>
            <p:cNvPr id="857129" name="Line 41"/>
            <p:cNvSpPr>
              <a:spLocks noChangeAspect="1" noChangeShapeType="1"/>
            </p:cNvSpPr>
            <p:nvPr/>
          </p:nvSpPr>
          <p:spPr bwMode="auto">
            <a:xfrm flipH="1">
              <a:off x="4085" y="2969"/>
              <a:ext cx="248" cy="0"/>
            </a:xfrm>
            <a:prstGeom prst="line">
              <a:avLst/>
            </a:prstGeom>
            <a:noFill/>
            <a:ln w="28575">
              <a:solidFill>
                <a:schemeClr val="tx1"/>
              </a:solidFill>
              <a:round/>
              <a:headEnd/>
              <a:tailEnd/>
            </a:ln>
            <a:effectLst/>
          </p:spPr>
          <p:txBody>
            <a:bodyPr anchor="ctr"/>
            <a:lstStyle/>
            <a:p>
              <a:endParaRPr lang="es-ES"/>
            </a:p>
          </p:txBody>
        </p:sp>
        <p:sp>
          <p:nvSpPr>
            <p:cNvPr id="857130" name="Line 42"/>
            <p:cNvSpPr>
              <a:spLocks noChangeAspect="1" noChangeShapeType="1"/>
            </p:cNvSpPr>
            <p:nvPr/>
          </p:nvSpPr>
          <p:spPr bwMode="auto">
            <a:xfrm flipV="1">
              <a:off x="4082" y="2294"/>
              <a:ext cx="0" cy="684"/>
            </a:xfrm>
            <a:prstGeom prst="line">
              <a:avLst/>
            </a:prstGeom>
            <a:noFill/>
            <a:ln w="28575">
              <a:solidFill>
                <a:schemeClr val="tx1"/>
              </a:solidFill>
              <a:round/>
              <a:headEnd/>
              <a:tailEnd/>
            </a:ln>
            <a:effectLst/>
          </p:spPr>
          <p:txBody>
            <a:bodyPr anchor="ctr"/>
            <a:lstStyle/>
            <a:p>
              <a:endParaRPr lang="es-ES"/>
            </a:p>
          </p:txBody>
        </p:sp>
        <p:sp>
          <p:nvSpPr>
            <p:cNvPr id="857131" name="Line 43"/>
            <p:cNvSpPr>
              <a:spLocks noChangeAspect="1" noChangeShapeType="1"/>
            </p:cNvSpPr>
            <p:nvPr/>
          </p:nvSpPr>
          <p:spPr bwMode="auto">
            <a:xfrm flipH="1">
              <a:off x="2620" y="2296"/>
              <a:ext cx="1471" cy="0"/>
            </a:xfrm>
            <a:prstGeom prst="line">
              <a:avLst/>
            </a:prstGeom>
            <a:noFill/>
            <a:ln w="28575">
              <a:solidFill>
                <a:schemeClr val="tx1"/>
              </a:solidFill>
              <a:round/>
              <a:headEnd/>
              <a:tailEnd/>
            </a:ln>
            <a:effectLst/>
          </p:spPr>
          <p:txBody>
            <a:bodyPr anchor="ctr"/>
            <a:lstStyle/>
            <a:p>
              <a:endParaRPr lang="es-ES"/>
            </a:p>
          </p:txBody>
        </p:sp>
      </p:grpSp>
      <p:grpSp>
        <p:nvGrpSpPr>
          <p:cNvPr id="6" name="Group 44"/>
          <p:cNvGrpSpPr>
            <a:grpSpLocks noChangeAspect="1"/>
          </p:cNvGrpSpPr>
          <p:nvPr/>
        </p:nvGrpSpPr>
        <p:grpSpPr bwMode="auto">
          <a:xfrm>
            <a:off x="4284663" y="4319588"/>
            <a:ext cx="528637" cy="122237"/>
            <a:chOff x="2914" y="2475"/>
            <a:chExt cx="665" cy="152"/>
          </a:xfrm>
        </p:grpSpPr>
        <p:sp>
          <p:nvSpPr>
            <p:cNvPr id="857133" name="Line 45"/>
            <p:cNvSpPr>
              <a:spLocks noChangeAspect="1" noChangeShapeType="1"/>
            </p:cNvSpPr>
            <p:nvPr/>
          </p:nvSpPr>
          <p:spPr bwMode="auto">
            <a:xfrm flipH="1">
              <a:off x="2914" y="2483"/>
              <a:ext cx="665" cy="0"/>
            </a:xfrm>
            <a:prstGeom prst="line">
              <a:avLst/>
            </a:prstGeom>
            <a:noFill/>
            <a:ln w="28575">
              <a:solidFill>
                <a:schemeClr val="tx1"/>
              </a:solidFill>
              <a:round/>
              <a:headEnd/>
              <a:tailEnd/>
            </a:ln>
            <a:effectLst/>
          </p:spPr>
          <p:txBody>
            <a:bodyPr anchor="ctr"/>
            <a:lstStyle/>
            <a:p>
              <a:endParaRPr lang="es-ES"/>
            </a:p>
          </p:txBody>
        </p:sp>
        <p:sp>
          <p:nvSpPr>
            <p:cNvPr id="857134" name="Line 46"/>
            <p:cNvSpPr>
              <a:spLocks noChangeAspect="1" noChangeShapeType="1"/>
            </p:cNvSpPr>
            <p:nvPr/>
          </p:nvSpPr>
          <p:spPr bwMode="auto">
            <a:xfrm flipH="1" flipV="1">
              <a:off x="3579" y="2475"/>
              <a:ext cx="0" cy="152"/>
            </a:xfrm>
            <a:prstGeom prst="line">
              <a:avLst/>
            </a:prstGeom>
            <a:noFill/>
            <a:ln w="28575">
              <a:solidFill>
                <a:schemeClr val="tx1"/>
              </a:solidFill>
              <a:round/>
              <a:headEnd/>
              <a:tailEnd/>
            </a:ln>
            <a:effectLst/>
          </p:spPr>
          <p:txBody>
            <a:bodyPr anchor="ctr"/>
            <a:lstStyle/>
            <a:p>
              <a:endParaRPr lang="es-ES"/>
            </a:p>
          </p:txBody>
        </p:sp>
      </p:grpSp>
      <p:grpSp>
        <p:nvGrpSpPr>
          <p:cNvPr id="7" name="Group 47"/>
          <p:cNvGrpSpPr>
            <a:grpSpLocks noChangeAspect="1"/>
          </p:cNvGrpSpPr>
          <p:nvPr/>
        </p:nvGrpSpPr>
        <p:grpSpPr bwMode="auto">
          <a:xfrm>
            <a:off x="2770188" y="3154363"/>
            <a:ext cx="1174750" cy="604837"/>
            <a:chOff x="1009" y="1008"/>
            <a:chExt cx="1479" cy="761"/>
          </a:xfrm>
        </p:grpSpPr>
        <p:sp>
          <p:nvSpPr>
            <p:cNvPr id="857136" name="Line 48"/>
            <p:cNvSpPr>
              <a:spLocks noChangeAspect="1" noChangeShapeType="1"/>
            </p:cNvSpPr>
            <p:nvPr/>
          </p:nvSpPr>
          <p:spPr bwMode="auto">
            <a:xfrm>
              <a:off x="1422" y="1008"/>
              <a:ext cx="0" cy="761"/>
            </a:xfrm>
            <a:prstGeom prst="line">
              <a:avLst/>
            </a:prstGeom>
            <a:noFill/>
            <a:ln w="28575">
              <a:solidFill>
                <a:schemeClr val="tx1"/>
              </a:solidFill>
              <a:round/>
              <a:headEnd/>
              <a:tailEnd/>
            </a:ln>
            <a:effectLst/>
          </p:spPr>
          <p:txBody>
            <a:bodyPr anchor="ctr"/>
            <a:lstStyle/>
            <a:p>
              <a:endParaRPr lang="es-ES"/>
            </a:p>
          </p:txBody>
        </p:sp>
        <p:sp>
          <p:nvSpPr>
            <p:cNvPr id="857137" name="Line 49"/>
            <p:cNvSpPr>
              <a:spLocks noChangeAspect="1" noChangeShapeType="1"/>
            </p:cNvSpPr>
            <p:nvPr/>
          </p:nvSpPr>
          <p:spPr bwMode="auto">
            <a:xfrm>
              <a:off x="1414" y="1764"/>
              <a:ext cx="1074" cy="0"/>
            </a:xfrm>
            <a:prstGeom prst="line">
              <a:avLst/>
            </a:prstGeom>
            <a:noFill/>
            <a:ln w="28575">
              <a:solidFill>
                <a:schemeClr val="tx1"/>
              </a:solidFill>
              <a:round/>
              <a:headEnd/>
              <a:tailEnd/>
            </a:ln>
            <a:effectLst/>
          </p:spPr>
          <p:txBody>
            <a:bodyPr anchor="ctr"/>
            <a:lstStyle/>
            <a:p>
              <a:endParaRPr lang="es-ES"/>
            </a:p>
          </p:txBody>
        </p:sp>
        <p:sp>
          <p:nvSpPr>
            <p:cNvPr id="857138" name="Line 50"/>
            <p:cNvSpPr>
              <a:spLocks noChangeAspect="1" noChangeShapeType="1"/>
            </p:cNvSpPr>
            <p:nvPr/>
          </p:nvSpPr>
          <p:spPr bwMode="auto">
            <a:xfrm>
              <a:off x="1009" y="1017"/>
              <a:ext cx="413" cy="0"/>
            </a:xfrm>
            <a:prstGeom prst="line">
              <a:avLst/>
            </a:prstGeom>
            <a:noFill/>
            <a:ln w="28575">
              <a:solidFill>
                <a:schemeClr val="tx1"/>
              </a:solidFill>
              <a:round/>
              <a:headEnd/>
              <a:tailEnd/>
            </a:ln>
            <a:effectLst/>
          </p:spPr>
          <p:txBody>
            <a:bodyPr anchor="ctr"/>
            <a:lstStyle/>
            <a:p>
              <a:endParaRPr lang="es-ES"/>
            </a:p>
          </p:txBody>
        </p:sp>
      </p:grpSp>
      <p:pic>
        <p:nvPicPr>
          <p:cNvPr id="857139" name="Picture 51" descr="long-db"/>
          <p:cNvPicPr>
            <a:picLocks noChangeAspect="1" noChangeArrowheads="1"/>
          </p:cNvPicPr>
          <p:nvPr/>
        </p:nvPicPr>
        <p:blipFill>
          <a:blip r:embed="rId7"/>
          <a:srcRect/>
          <a:stretch>
            <a:fillRect/>
          </a:stretch>
        </p:blipFill>
        <p:spPr bwMode="auto">
          <a:xfrm>
            <a:off x="3922713" y="3222625"/>
            <a:ext cx="412750" cy="1739900"/>
          </a:xfrm>
          <a:prstGeom prst="rect">
            <a:avLst/>
          </a:prstGeom>
          <a:noFill/>
        </p:spPr>
      </p:pic>
      <p:pic>
        <p:nvPicPr>
          <p:cNvPr id="857140" name="Picture 52" descr="STOP"/>
          <p:cNvPicPr>
            <a:picLocks noChangeAspect="1" noChangeArrowheads="1"/>
          </p:cNvPicPr>
          <p:nvPr/>
        </p:nvPicPr>
        <p:blipFill>
          <a:blip r:embed="rId8"/>
          <a:srcRect/>
          <a:stretch>
            <a:fillRect/>
          </a:stretch>
        </p:blipFill>
        <p:spPr bwMode="auto">
          <a:xfrm>
            <a:off x="3692525" y="3535363"/>
            <a:ext cx="965200" cy="996950"/>
          </a:xfrm>
          <a:prstGeom prst="rect">
            <a:avLst/>
          </a:prstGeom>
          <a:noFill/>
        </p:spPr>
      </p:pic>
      <p:pic>
        <p:nvPicPr>
          <p:cNvPr id="857141" name="Picture 53" descr="green-arrow"/>
          <p:cNvPicPr>
            <a:picLocks noChangeAspect="1" noChangeArrowheads="1"/>
          </p:cNvPicPr>
          <p:nvPr/>
        </p:nvPicPr>
        <p:blipFill>
          <a:blip r:embed="rId9"/>
          <a:srcRect/>
          <a:stretch>
            <a:fillRect/>
          </a:stretch>
        </p:blipFill>
        <p:spPr bwMode="auto">
          <a:xfrm>
            <a:off x="3225800" y="3752850"/>
            <a:ext cx="1844675" cy="515938"/>
          </a:xfrm>
          <a:prstGeom prst="rect">
            <a:avLst/>
          </a:prstGeom>
          <a:noFill/>
        </p:spPr>
      </p:pic>
      <p:pic>
        <p:nvPicPr>
          <p:cNvPr id="857142" name="Picture 54" descr="Stratus-ft-Server_Windows-2"/>
          <p:cNvPicPr>
            <a:picLocks noChangeAspect="1" noChangeArrowheads="1"/>
          </p:cNvPicPr>
          <p:nvPr/>
        </p:nvPicPr>
        <p:blipFill>
          <a:blip r:embed="rId10" cstate="print"/>
          <a:srcRect/>
          <a:stretch>
            <a:fillRect/>
          </a:stretch>
        </p:blipFill>
        <p:spPr bwMode="auto">
          <a:xfrm>
            <a:off x="4752975" y="2895600"/>
            <a:ext cx="371475" cy="593725"/>
          </a:xfrm>
          <a:prstGeom prst="rect">
            <a:avLst/>
          </a:prstGeom>
          <a:noFill/>
        </p:spPr>
      </p:pic>
      <p:pic>
        <p:nvPicPr>
          <p:cNvPr id="857143" name="Picture 55" descr="Stratus-ft-Server_Windows-2"/>
          <p:cNvPicPr>
            <a:picLocks noChangeAspect="1" noChangeArrowheads="1"/>
          </p:cNvPicPr>
          <p:nvPr/>
        </p:nvPicPr>
        <p:blipFill>
          <a:blip r:embed="rId10" cstate="print"/>
          <a:srcRect/>
          <a:stretch>
            <a:fillRect/>
          </a:stretch>
        </p:blipFill>
        <p:spPr bwMode="auto">
          <a:xfrm>
            <a:off x="4724400" y="4413250"/>
            <a:ext cx="371475" cy="59372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57140"/>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indefinite" fill="remove" nodeType="afterEffect">
                                  <p:stCondLst>
                                    <p:cond delay="0"/>
                                  </p:stCondLst>
                                  <p:endCondLst>
                                    <p:cond evt="onNext" delay="0">
                                      <p:tgtEl>
                                        <p:sldTgt/>
                                      </p:tgtEl>
                                    </p:cond>
                                  </p:endCondLst>
                                  <p:childTnLst>
                                    <p:anim calcmode="discrete" valueType="str">
                                      <p:cBhvr>
                                        <p:cTn id="9" dur="2000" fill="hold"/>
                                        <p:tgtEl>
                                          <p:spTgt spid="857140"/>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857140"/>
                                        </p:tgtEl>
                                        <p:attrNameLst>
                                          <p:attrName>style.visibility</p:attrName>
                                        </p:attrNameLst>
                                      </p:cBhvr>
                                      <p:to>
                                        <p:strVal val="hidden"/>
                                      </p:to>
                                    </p:set>
                                  </p:childTnLst>
                                </p:cTn>
                              </p:par>
                              <p:par>
                                <p:cTn id="14" presetID="17" presetClass="entr" presetSubtype="8" fill="hold" nodeType="withEffect">
                                  <p:stCondLst>
                                    <p:cond delay="0"/>
                                  </p:stCondLst>
                                  <p:childTnLst>
                                    <p:set>
                                      <p:cBhvr>
                                        <p:cTn id="15" dur="1" fill="hold">
                                          <p:stCondLst>
                                            <p:cond delay="0"/>
                                          </p:stCondLst>
                                        </p:cTn>
                                        <p:tgtEl>
                                          <p:spTgt spid="857141"/>
                                        </p:tgtEl>
                                        <p:attrNameLst>
                                          <p:attrName>style.visibility</p:attrName>
                                        </p:attrNameLst>
                                      </p:cBhvr>
                                      <p:to>
                                        <p:strVal val="visible"/>
                                      </p:to>
                                    </p:set>
                                    <p:anim calcmode="lin" valueType="num">
                                      <p:cBhvr>
                                        <p:cTn id="16" dur="500" fill="hold"/>
                                        <p:tgtEl>
                                          <p:spTgt spid="857141"/>
                                        </p:tgtEl>
                                        <p:attrNameLst>
                                          <p:attrName>ppt_x</p:attrName>
                                        </p:attrNameLst>
                                      </p:cBhvr>
                                      <p:tavLst>
                                        <p:tav tm="0">
                                          <p:val>
                                            <p:strVal val="#ppt_x-#ppt_w/2"/>
                                          </p:val>
                                        </p:tav>
                                        <p:tav tm="100000">
                                          <p:val>
                                            <p:strVal val="#ppt_x"/>
                                          </p:val>
                                        </p:tav>
                                      </p:tavLst>
                                    </p:anim>
                                    <p:anim calcmode="lin" valueType="num">
                                      <p:cBhvr>
                                        <p:cTn id="17" dur="500" fill="hold"/>
                                        <p:tgtEl>
                                          <p:spTgt spid="857141"/>
                                        </p:tgtEl>
                                        <p:attrNameLst>
                                          <p:attrName>ppt_y</p:attrName>
                                        </p:attrNameLst>
                                      </p:cBhvr>
                                      <p:tavLst>
                                        <p:tav tm="0">
                                          <p:val>
                                            <p:strVal val="#ppt_y"/>
                                          </p:val>
                                        </p:tav>
                                        <p:tav tm="100000">
                                          <p:val>
                                            <p:strVal val="#ppt_y"/>
                                          </p:val>
                                        </p:tav>
                                      </p:tavLst>
                                    </p:anim>
                                    <p:anim calcmode="lin" valueType="num">
                                      <p:cBhvr>
                                        <p:cTn id="18" dur="500" fill="hold"/>
                                        <p:tgtEl>
                                          <p:spTgt spid="857141"/>
                                        </p:tgtEl>
                                        <p:attrNameLst>
                                          <p:attrName>ppt_w</p:attrName>
                                        </p:attrNameLst>
                                      </p:cBhvr>
                                      <p:tavLst>
                                        <p:tav tm="0">
                                          <p:val>
                                            <p:fltVal val="0"/>
                                          </p:val>
                                        </p:tav>
                                        <p:tav tm="100000">
                                          <p:val>
                                            <p:strVal val="#ppt_w"/>
                                          </p:val>
                                        </p:tav>
                                      </p:tavLst>
                                    </p:anim>
                                    <p:anim calcmode="lin" valueType="num">
                                      <p:cBhvr>
                                        <p:cTn id="19" dur="500" fill="hold"/>
                                        <p:tgtEl>
                                          <p:spTgt spid="8571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4" name="Rectangle 4"/>
          <p:cNvSpPr>
            <a:spLocks noGrp="1" noChangeArrowheads="1"/>
          </p:cNvSpPr>
          <p:nvPr>
            <p:ph type="title"/>
          </p:nvPr>
        </p:nvSpPr>
        <p:spPr>
          <a:xfrm>
            <a:off x="382588" y="230188"/>
            <a:ext cx="8380412" cy="1107996"/>
          </a:xfrm>
        </p:spPr>
        <p:txBody>
          <a:bodyPr/>
          <a:lstStyle/>
          <a:p>
            <a:r>
              <a:rPr lang="es-ES" sz="4400" noProof="0" dirty="0" smtClean="0"/>
              <a:t>Gestión de Identidades para UNIX</a:t>
            </a:r>
            <a:br>
              <a:rPr lang="es-ES" sz="4400" noProof="0" dirty="0" smtClean="0"/>
            </a:br>
            <a:r>
              <a:rPr lang="es-ES" sz="3600" dirty="0" smtClean="0"/>
              <a:t>Server </a:t>
            </a:r>
            <a:r>
              <a:rPr lang="es-ES" sz="3600" dirty="0" err="1" smtClean="0"/>
              <a:t>for</a:t>
            </a:r>
            <a:r>
              <a:rPr lang="es-ES" sz="3600" dirty="0" smtClean="0"/>
              <a:t> NIS (SNIS)</a:t>
            </a:r>
            <a:endParaRPr lang="es-ES" sz="3200" noProof="0" dirty="0">
              <a:solidFill>
                <a:schemeClr val="accent1"/>
              </a:solidFill>
            </a:endParaRPr>
          </a:p>
        </p:txBody>
      </p:sp>
      <p:sp>
        <p:nvSpPr>
          <p:cNvPr id="752645" name="Rectangle 5"/>
          <p:cNvSpPr>
            <a:spLocks noGrp="1" noChangeArrowheads="1"/>
          </p:cNvSpPr>
          <p:nvPr>
            <p:ph type="body" idx="1"/>
          </p:nvPr>
        </p:nvSpPr>
        <p:spPr>
          <a:xfrm>
            <a:off x="381000" y="1714488"/>
            <a:ext cx="8380413" cy="4662815"/>
          </a:xfrm>
        </p:spPr>
        <p:txBody>
          <a:bodyPr/>
          <a:lstStyle/>
          <a:p>
            <a:pPr marL="398463" indent="-398463"/>
            <a:r>
              <a:rPr lang="es-ES" sz="2400" noProof="0" dirty="0" smtClean="0"/>
              <a:t>Se instala como una parte del Role de </a:t>
            </a:r>
            <a:r>
              <a:rPr lang="es-ES" sz="2400" noProof="0" dirty="0" err="1" smtClean="0"/>
              <a:t>Directory</a:t>
            </a:r>
            <a:r>
              <a:rPr lang="es-ES" sz="2400" noProof="0" dirty="0" smtClean="0"/>
              <a:t> </a:t>
            </a:r>
            <a:r>
              <a:rPr lang="es-ES" sz="2400" noProof="0" dirty="0" err="1" smtClean="0"/>
              <a:t>Services</a:t>
            </a:r>
            <a:r>
              <a:rPr lang="es-ES" sz="2400" noProof="0" dirty="0" smtClean="0"/>
              <a:t> de Windows Server 2008.</a:t>
            </a:r>
          </a:p>
          <a:p>
            <a:pPr marL="398463" indent="-398463"/>
            <a:r>
              <a:rPr lang="es-ES" sz="2400" noProof="0" dirty="0" smtClean="0"/>
              <a:t>Server </a:t>
            </a:r>
            <a:r>
              <a:rPr lang="es-ES" sz="2400" noProof="0" dirty="0" err="1" smtClean="0"/>
              <a:t>for</a:t>
            </a:r>
            <a:r>
              <a:rPr lang="es-ES" sz="2400" noProof="0" dirty="0" smtClean="0"/>
              <a:t> NIS integra las redes de Windows y la de Network </a:t>
            </a:r>
            <a:r>
              <a:rPr lang="es-ES" sz="2400" noProof="0" dirty="0" err="1" smtClean="0"/>
              <a:t>Information</a:t>
            </a:r>
            <a:r>
              <a:rPr lang="es-ES" sz="2400" noProof="0" dirty="0" smtClean="0"/>
              <a:t> </a:t>
            </a:r>
            <a:r>
              <a:rPr lang="es-ES" sz="2400" noProof="0" dirty="0" err="1" smtClean="0"/>
              <a:t>Service</a:t>
            </a:r>
            <a:r>
              <a:rPr lang="es-ES" sz="2400" noProof="0" dirty="0" smtClean="0"/>
              <a:t> (NIS)</a:t>
            </a:r>
          </a:p>
          <a:p>
            <a:pPr marL="798513" lvl="1" indent="-398463"/>
            <a:r>
              <a:rPr lang="es-ES" sz="2000" dirty="0" smtClean="0"/>
              <a:t>Un Controlador de Dominio Windows tiene la posibilidad de actuar como un </a:t>
            </a:r>
            <a:r>
              <a:rPr lang="es-ES" sz="2000" dirty="0" err="1" smtClean="0"/>
              <a:t>master</a:t>
            </a:r>
            <a:r>
              <a:rPr lang="es-ES" sz="2000" dirty="0" smtClean="0"/>
              <a:t> NIS para uno o varios dominios NIS</a:t>
            </a:r>
            <a:endParaRPr lang="es-ES" sz="2000" noProof="0" dirty="0" smtClean="0"/>
          </a:p>
          <a:p>
            <a:pPr marL="798513" lvl="1" indent="-398463"/>
            <a:r>
              <a:rPr lang="es-ES" sz="2000" noProof="0" dirty="0" smtClean="0"/>
              <a:t>SNIS almacenas los datos de los “NIS </a:t>
            </a:r>
            <a:r>
              <a:rPr lang="es-ES" sz="2000" noProof="0" dirty="0" err="1" smtClean="0"/>
              <a:t>maps</a:t>
            </a:r>
            <a:r>
              <a:rPr lang="es-ES" sz="2000" noProof="0" dirty="0" smtClean="0"/>
              <a:t>” en el Directorio Activo usando un esquema compatible con el RFC 2307.</a:t>
            </a:r>
          </a:p>
          <a:p>
            <a:pPr marL="1147763" lvl="2" indent="-347663"/>
            <a:r>
              <a:rPr lang="es-ES" sz="1800" noProof="0" dirty="0" smtClean="0"/>
              <a:t>Puede usar NIS </a:t>
            </a:r>
            <a:r>
              <a:rPr lang="es-ES" sz="1800" noProof="0" dirty="0" err="1" smtClean="0"/>
              <a:t>maps</a:t>
            </a:r>
            <a:r>
              <a:rPr lang="es-ES" sz="1800" noProof="0" dirty="0" smtClean="0"/>
              <a:t> tanto </a:t>
            </a:r>
            <a:r>
              <a:rPr lang="es-ES" sz="1800" dirty="0" smtClean="0"/>
              <a:t>estándar</a:t>
            </a:r>
            <a:r>
              <a:rPr lang="es-ES" sz="1800" noProof="0" dirty="0" smtClean="0"/>
              <a:t> (</a:t>
            </a:r>
            <a:r>
              <a:rPr lang="es-ES" sz="1800" noProof="0" dirty="0" err="1" smtClean="0"/>
              <a:t>ej</a:t>
            </a:r>
            <a:r>
              <a:rPr lang="es-ES" sz="1800" noProof="0" dirty="0" smtClean="0"/>
              <a:t>: hosts, </a:t>
            </a:r>
            <a:r>
              <a:rPr lang="es-ES" sz="1800" noProof="0" dirty="0" err="1" smtClean="0"/>
              <a:t>group</a:t>
            </a:r>
            <a:r>
              <a:rPr lang="es-ES" sz="1800" noProof="0" dirty="0" smtClean="0"/>
              <a:t>, </a:t>
            </a:r>
            <a:r>
              <a:rPr lang="es-ES" sz="1800" noProof="0" dirty="0" err="1" smtClean="0"/>
              <a:t>protocols</a:t>
            </a:r>
            <a:r>
              <a:rPr lang="es-ES" sz="1800" noProof="0" dirty="0" smtClean="0"/>
              <a:t>) como no estándar.</a:t>
            </a:r>
          </a:p>
          <a:p>
            <a:pPr marL="1147763" lvl="2" indent="-347663"/>
            <a:r>
              <a:rPr lang="es-ES" sz="1800" noProof="0" dirty="0" smtClean="0"/>
              <a:t>Los clientes UNIX and Linux acceden a AD utilizando LDAP</a:t>
            </a:r>
          </a:p>
          <a:p>
            <a:pPr marL="798513" lvl="1" indent="-398463"/>
            <a:r>
              <a:rPr lang="es-ES" sz="2000" noProof="0" dirty="0" smtClean="0"/>
              <a:t>SNIS puede instalarse en otros </a:t>
            </a:r>
            <a:r>
              <a:rPr lang="es-ES" sz="2000" noProof="0" dirty="0" err="1" smtClean="0"/>
              <a:t>DCs</a:t>
            </a:r>
            <a:r>
              <a:rPr lang="es-ES" sz="2000" noProof="0" dirty="0" smtClean="0"/>
              <a:t> del dominio para que actúen como subordinados.</a:t>
            </a:r>
          </a:p>
          <a:p>
            <a:pPr marL="1147763" lvl="2" indent="-347663"/>
            <a:r>
              <a:rPr lang="es-ES" sz="1800" noProof="0" dirty="0" smtClean="0"/>
              <a:t>Los servidores NIS UNIX pueden seguir actuando como subordinados del dominio NIS</a:t>
            </a:r>
            <a:endParaRPr lang="es-ES" sz="1800" noProof="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65" name="Rectangle 29"/>
          <p:cNvSpPr>
            <a:spLocks noGrp="1" noChangeArrowheads="1"/>
          </p:cNvSpPr>
          <p:nvPr>
            <p:ph type="title"/>
          </p:nvPr>
        </p:nvSpPr>
        <p:spPr/>
        <p:txBody>
          <a:bodyPr/>
          <a:lstStyle/>
          <a:p>
            <a:r>
              <a:rPr lang="es-ES" noProof="0" dirty="0" err="1" smtClean="0"/>
              <a:t>Sever</a:t>
            </a:r>
            <a:r>
              <a:rPr lang="es-ES" noProof="0" dirty="0" smtClean="0"/>
              <a:t> </a:t>
            </a:r>
            <a:r>
              <a:rPr lang="es-ES" noProof="0" dirty="0" err="1" smtClean="0"/>
              <a:t>for</a:t>
            </a:r>
            <a:r>
              <a:rPr lang="es-ES" noProof="0" dirty="0" smtClean="0"/>
              <a:t> NIS</a:t>
            </a:r>
            <a:endParaRPr lang="es-ES" noProof="0" dirty="0"/>
          </a:p>
        </p:txBody>
      </p:sp>
      <p:pic>
        <p:nvPicPr>
          <p:cNvPr id="731139" name="Picture 3" descr="up yellow ebossed"/>
          <p:cNvPicPr>
            <a:picLocks noChangeAspect="1" noChangeArrowheads="1"/>
          </p:cNvPicPr>
          <p:nvPr/>
        </p:nvPicPr>
        <p:blipFill>
          <a:blip r:embed="rId3"/>
          <a:srcRect/>
          <a:stretch>
            <a:fillRect/>
          </a:stretch>
        </p:blipFill>
        <p:spPr bwMode="auto">
          <a:xfrm>
            <a:off x="1751013" y="1489075"/>
            <a:ext cx="5634037" cy="1025525"/>
          </a:xfrm>
          <a:prstGeom prst="rect">
            <a:avLst/>
          </a:prstGeom>
          <a:noFill/>
        </p:spPr>
      </p:pic>
      <p:sp>
        <p:nvSpPr>
          <p:cNvPr id="731141" name="AutoShape 5"/>
          <p:cNvSpPr>
            <a:spLocks noChangeAspect="1" noChangeArrowheads="1"/>
          </p:cNvSpPr>
          <p:nvPr/>
        </p:nvSpPr>
        <p:spPr bwMode="auto">
          <a:xfrm>
            <a:off x="465138" y="2657475"/>
            <a:ext cx="8001000" cy="3073400"/>
          </a:xfrm>
          <a:prstGeom prst="rect">
            <a:avLst/>
          </a:prstGeom>
          <a:gradFill rotWithShape="1">
            <a:gsLst>
              <a:gs pos="0">
                <a:schemeClr val="bg2">
                  <a:alpha val="50000"/>
                </a:schemeClr>
              </a:gs>
              <a:gs pos="100000">
                <a:schemeClr val="bg2">
                  <a:alpha val="50000"/>
                </a:schemeClr>
              </a:gs>
            </a:gsLst>
            <a:lin ang="5400000" scaled="1"/>
          </a:gradFill>
          <a:ln w="9525">
            <a:solidFill>
              <a:schemeClr val="folHlink"/>
            </a:solidFill>
            <a:miter lim="800000"/>
            <a:headEnd/>
            <a:tailEnd/>
          </a:ln>
        </p:spPr>
        <p:txBody>
          <a:bodyPr/>
          <a:lstStyle/>
          <a:p>
            <a:endParaRPr lang="es-ES"/>
          </a:p>
        </p:txBody>
      </p:sp>
      <p:sp>
        <p:nvSpPr>
          <p:cNvPr id="731142" name="Text Box 6"/>
          <p:cNvSpPr txBox="1">
            <a:spLocks noChangeArrowheads="1"/>
          </p:cNvSpPr>
          <p:nvPr/>
        </p:nvSpPr>
        <p:spPr bwMode="auto">
          <a:xfrm>
            <a:off x="3798888" y="3101975"/>
            <a:ext cx="2333625" cy="8001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25400">
            <a:solidFill>
              <a:srgbClr val="000000"/>
            </a:solidFill>
            <a:miter lim="800000"/>
            <a:headEnd/>
            <a:tailEnd/>
          </a:ln>
        </p:spPr>
        <p:txBody>
          <a:bodyPr/>
          <a:lstStyle/>
          <a:p>
            <a:pPr algn="ctr" eaLnBrk="0" hangingPunct="0">
              <a:lnSpc>
                <a:spcPct val="90000"/>
              </a:lnSpc>
              <a:spcBef>
                <a:spcPct val="30000"/>
              </a:spcBef>
              <a:buClr>
                <a:schemeClr val="tx2"/>
              </a:buClr>
              <a:buSzPct val="75000"/>
              <a:buFont typeface="Wingdings" pitchFamily="2" charset="2"/>
              <a:buNone/>
            </a:pPr>
            <a:r>
              <a:rPr lang="en-US" sz="1200" b="1" dirty="0">
                <a:effectLst>
                  <a:outerShdw blurRad="38100" dist="38100" dir="2700000" algn="tl">
                    <a:srgbClr val="000000"/>
                  </a:outerShdw>
                </a:effectLst>
              </a:rPr>
              <a:t>Active Directory</a:t>
            </a:r>
          </a:p>
          <a:p>
            <a:pPr algn="ctr" eaLnBrk="0" hangingPunct="0">
              <a:lnSpc>
                <a:spcPct val="90000"/>
              </a:lnSpc>
              <a:spcBef>
                <a:spcPct val="30000"/>
              </a:spcBef>
              <a:buClr>
                <a:schemeClr val="tx2"/>
              </a:buClr>
              <a:buSzPct val="75000"/>
              <a:buFont typeface="Wingdings" pitchFamily="2" charset="2"/>
              <a:buNone/>
            </a:pPr>
            <a:r>
              <a:rPr lang="en-US" sz="1200" b="1" dirty="0">
                <a:effectLst>
                  <a:outerShdw blurRad="38100" dist="38100" dir="2700000" algn="tl">
                    <a:srgbClr val="000000"/>
                  </a:outerShdw>
                </a:effectLst>
              </a:rPr>
              <a:t>+Server for NIS </a:t>
            </a:r>
          </a:p>
          <a:p>
            <a:pPr algn="ctr" eaLnBrk="0" hangingPunct="0">
              <a:lnSpc>
                <a:spcPct val="90000"/>
              </a:lnSpc>
              <a:spcBef>
                <a:spcPct val="30000"/>
              </a:spcBef>
              <a:buClr>
                <a:schemeClr val="tx2"/>
              </a:buClr>
              <a:buSzPct val="75000"/>
              <a:buFont typeface="Wingdings" pitchFamily="2" charset="2"/>
              <a:buNone/>
            </a:pPr>
            <a:r>
              <a:rPr lang="en-US" sz="1200" b="1" dirty="0">
                <a:effectLst>
                  <a:outerShdw blurRad="38100" dist="38100" dir="2700000" algn="tl">
                    <a:srgbClr val="000000"/>
                  </a:outerShdw>
                </a:effectLst>
              </a:rPr>
              <a:t>Master Server</a:t>
            </a:r>
          </a:p>
        </p:txBody>
      </p:sp>
      <p:sp>
        <p:nvSpPr>
          <p:cNvPr id="731143" name="Text Box 7"/>
          <p:cNvSpPr txBox="1">
            <a:spLocks noChangeArrowheads="1"/>
          </p:cNvSpPr>
          <p:nvPr/>
        </p:nvSpPr>
        <p:spPr bwMode="auto">
          <a:xfrm>
            <a:off x="1631950" y="4357688"/>
            <a:ext cx="2166938" cy="344487"/>
          </a:xfrm>
          <a:prstGeom prst="rect">
            <a:avLst/>
          </a:prstGeom>
          <a:gradFill rotWithShape="1">
            <a:gsLst>
              <a:gs pos="0">
                <a:srgbClr val="FFFF00">
                  <a:gamma/>
                  <a:shade val="46275"/>
                  <a:invGamma/>
                </a:srgbClr>
              </a:gs>
              <a:gs pos="50000">
                <a:srgbClr val="FFFF00"/>
              </a:gs>
              <a:gs pos="100000">
                <a:srgbClr val="FFFF00">
                  <a:gamma/>
                  <a:shade val="46275"/>
                  <a:invGamma/>
                </a:srgbClr>
              </a:gs>
            </a:gsLst>
            <a:lin ang="0" scaled="1"/>
          </a:gradFill>
          <a:ln w="25400">
            <a:solidFill>
              <a:srgbClr val="000000"/>
            </a:solidFill>
            <a:miter lim="800000"/>
            <a:headEnd/>
            <a:tailEnd/>
          </a:ln>
        </p:spPr>
        <p:txBody>
          <a:bodyPr anchor="ctr" anchorCtr="1"/>
          <a:lstStyle/>
          <a:p>
            <a:pPr algn="ctr" eaLnBrk="0" hangingPunct="0">
              <a:lnSpc>
                <a:spcPct val="90000"/>
              </a:lnSpc>
              <a:spcBef>
                <a:spcPct val="30000"/>
              </a:spcBef>
              <a:buClr>
                <a:schemeClr val="tx2"/>
              </a:buClr>
              <a:buSzPct val="75000"/>
              <a:buFont typeface="Wingdings" pitchFamily="2" charset="2"/>
              <a:buNone/>
            </a:pPr>
            <a:r>
              <a:rPr lang="en-US" sz="1200" dirty="0">
                <a:solidFill>
                  <a:srgbClr val="22233A"/>
                </a:solidFill>
                <a:effectLst/>
              </a:rPr>
              <a:t>NIS Subordinate Server#1</a:t>
            </a:r>
            <a:endParaRPr lang="en-US" sz="4800" dirty="0">
              <a:solidFill>
                <a:srgbClr val="22233A"/>
              </a:solidFill>
              <a:effectLst>
                <a:outerShdw blurRad="38100" dist="38100" dir="2700000" algn="tl">
                  <a:srgbClr val="000000"/>
                </a:outerShdw>
              </a:effectLst>
            </a:endParaRPr>
          </a:p>
        </p:txBody>
      </p:sp>
      <p:sp>
        <p:nvSpPr>
          <p:cNvPr id="731144" name="Text Box 8"/>
          <p:cNvSpPr txBox="1">
            <a:spLocks noChangeArrowheads="1"/>
          </p:cNvSpPr>
          <p:nvPr/>
        </p:nvSpPr>
        <p:spPr bwMode="auto">
          <a:xfrm>
            <a:off x="5965825" y="4357688"/>
            <a:ext cx="2166938" cy="344487"/>
          </a:xfrm>
          <a:prstGeom prst="rect">
            <a:avLst/>
          </a:prstGeom>
          <a:gradFill rotWithShape="1">
            <a:gsLst>
              <a:gs pos="0">
                <a:srgbClr val="FFFF00">
                  <a:gamma/>
                  <a:shade val="46275"/>
                  <a:invGamma/>
                </a:srgbClr>
              </a:gs>
              <a:gs pos="50000">
                <a:srgbClr val="FFFF00"/>
              </a:gs>
              <a:gs pos="100000">
                <a:srgbClr val="FFFF00">
                  <a:gamma/>
                  <a:shade val="46275"/>
                  <a:invGamma/>
                </a:srgbClr>
              </a:gs>
            </a:gsLst>
            <a:lin ang="0" scaled="1"/>
          </a:gradFill>
          <a:ln w="25400" algn="ctr">
            <a:solidFill>
              <a:srgbClr val="000000"/>
            </a:solidFill>
            <a:miter lim="800000"/>
            <a:headEnd/>
            <a:tailEnd/>
          </a:ln>
          <a:effectLst/>
        </p:spPr>
        <p:txBody>
          <a:bodyPr anchor="ctr" anchorCtr="1"/>
          <a:lstStyle/>
          <a:p>
            <a:pPr algn="ctr" eaLnBrk="0" hangingPunct="0">
              <a:lnSpc>
                <a:spcPct val="90000"/>
              </a:lnSpc>
              <a:spcBef>
                <a:spcPct val="30000"/>
              </a:spcBef>
              <a:buClr>
                <a:schemeClr val="tx2"/>
              </a:buClr>
              <a:buSzPct val="75000"/>
              <a:buFont typeface="Wingdings" pitchFamily="2" charset="2"/>
              <a:buNone/>
            </a:pPr>
            <a:r>
              <a:rPr lang="en-US" sz="1200">
                <a:solidFill>
                  <a:srgbClr val="22233A"/>
                </a:solidFill>
                <a:effectLst/>
              </a:rPr>
              <a:t>NIS Subordinate</a:t>
            </a:r>
            <a:r>
              <a:rPr lang="en-US" sz="1200">
                <a:effectLst/>
              </a:rPr>
              <a:t> </a:t>
            </a:r>
            <a:r>
              <a:rPr lang="en-US" sz="1200">
                <a:solidFill>
                  <a:srgbClr val="22233A"/>
                </a:solidFill>
                <a:effectLst/>
              </a:rPr>
              <a:t>Server#n</a:t>
            </a:r>
          </a:p>
        </p:txBody>
      </p:sp>
      <p:sp>
        <p:nvSpPr>
          <p:cNvPr id="731145" name="Line 9"/>
          <p:cNvSpPr>
            <a:spLocks noChangeShapeType="1"/>
          </p:cNvSpPr>
          <p:nvPr/>
        </p:nvSpPr>
        <p:spPr bwMode="auto">
          <a:xfrm>
            <a:off x="3798888" y="4471988"/>
            <a:ext cx="2166937" cy="1587"/>
          </a:xfrm>
          <a:prstGeom prst="line">
            <a:avLst/>
          </a:prstGeom>
          <a:noFill/>
          <a:ln w="50800" cap="rnd">
            <a:solidFill>
              <a:schemeClr val="tx1"/>
            </a:solidFill>
            <a:prstDash val="sysDot"/>
            <a:round/>
            <a:headEnd/>
            <a:tailEnd/>
          </a:ln>
        </p:spPr>
        <p:txBody>
          <a:bodyPr/>
          <a:lstStyle/>
          <a:p>
            <a:endParaRPr lang="es-ES"/>
          </a:p>
        </p:txBody>
      </p:sp>
      <p:sp>
        <p:nvSpPr>
          <p:cNvPr id="731146" name="Text Box 10"/>
          <p:cNvSpPr txBox="1">
            <a:spLocks noChangeArrowheads="1"/>
          </p:cNvSpPr>
          <p:nvPr/>
        </p:nvSpPr>
        <p:spPr bwMode="auto">
          <a:xfrm>
            <a:off x="631825" y="5272088"/>
            <a:ext cx="1333500" cy="344487"/>
          </a:xfrm>
          <a:prstGeom prst="rect">
            <a:avLst/>
          </a:prstGeom>
          <a:gradFill rotWithShape="1">
            <a:gsLst>
              <a:gs pos="0">
                <a:srgbClr val="FFFF00">
                  <a:gamma/>
                  <a:shade val="46275"/>
                  <a:invGamma/>
                </a:srgbClr>
              </a:gs>
              <a:gs pos="50000">
                <a:srgbClr val="FFFF00"/>
              </a:gs>
              <a:gs pos="100000">
                <a:srgbClr val="FFFF00">
                  <a:gamma/>
                  <a:shade val="46275"/>
                  <a:invGamma/>
                </a:srgbClr>
              </a:gs>
            </a:gsLst>
            <a:lin ang="0" scaled="1"/>
          </a:gradFill>
          <a:ln w="25400">
            <a:solidFill>
              <a:srgbClr val="000000"/>
            </a:solidFill>
            <a:miter lim="800000"/>
            <a:headEnd/>
            <a:tailEnd/>
          </a:ln>
        </p:spPr>
        <p:txBody>
          <a:bodyPr anchor="ctr" anchorCtr="1"/>
          <a:lstStyle/>
          <a:p>
            <a:pPr algn="ctr" eaLnBrk="0" hangingPunct="0">
              <a:lnSpc>
                <a:spcPct val="90000"/>
              </a:lnSpc>
              <a:spcBef>
                <a:spcPct val="30000"/>
              </a:spcBef>
              <a:buClr>
                <a:schemeClr val="tx2"/>
              </a:buClr>
              <a:buSzPct val="75000"/>
              <a:buFont typeface="Wingdings" pitchFamily="2" charset="2"/>
              <a:buNone/>
            </a:pPr>
            <a:r>
              <a:rPr lang="en-US" sz="1200">
                <a:solidFill>
                  <a:srgbClr val="22233A"/>
                </a:solidFill>
                <a:effectLst/>
              </a:rPr>
              <a:t>Client #1</a:t>
            </a:r>
            <a:endParaRPr lang="en-US" sz="4800">
              <a:solidFill>
                <a:srgbClr val="22233A"/>
              </a:solidFill>
              <a:effectLst>
                <a:outerShdw blurRad="38100" dist="38100" dir="2700000" algn="tl">
                  <a:srgbClr val="000000"/>
                </a:outerShdw>
              </a:effectLst>
            </a:endParaRPr>
          </a:p>
        </p:txBody>
      </p:sp>
      <p:sp>
        <p:nvSpPr>
          <p:cNvPr id="731147" name="Text Box 11"/>
          <p:cNvSpPr txBox="1">
            <a:spLocks noChangeArrowheads="1"/>
          </p:cNvSpPr>
          <p:nvPr/>
        </p:nvSpPr>
        <p:spPr bwMode="auto">
          <a:xfrm>
            <a:off x="2298700" y="5272088"/>
            <a:ext cx="1333500" cy="344487"/>
          </a:xfrm>
          <a:prstGeom prst="rect">
            <a:avLst/>
          </a:prstGeom>
          <a:gradFill rotWithShape="1">
            <a:gsLst>
              <a:gs pos="0">
                <a:srgbClr val="FFFF00">
                  <a:gamma/>
                  <a:shade val="46275"/>
                  <a:invGamma/>
                </a:srgbClr>
              </a:gs>
              <a:gs pos="50000">
                <a:srgbClr val="FFFF00"/>
              </a:gs>
              <a:gs pos="100000">
                <a:srgbClr val="FFFF00">
                  <a:gamma/>
                  <a:shade val="46275"/>
                  <a:invGamma/>
                </a:srgbClr>
              </a:gs>
            </a:gsLst>
            <a:lin ang="0" scaled="1"/>
          </a:gradFill>
          <a:ln w="25400">
            <a:solidFill>
              <a:srgbClr val="000000"/>
            </a:solidFill>
            <a:miter lim="800000"/>
            <a:headEnd/>
            <a:tailEnd/>
          </a:ln>
        </p:spPr>
        <p:txBody>
          <a:bodyPr anchor="ctr" anchorCtr="1"/>
          <a:lstStyle/>
          <a:p>
            <a:pPr algn="ctr" eaLnBrk="0" hangingPunct="0">
              <a:lnSpc>
                <a:spcPct val="90000"/>
              </a:lnSpc>
              <a:spcBef>
                <a:spcPct val="30000"/>
              </a:spcBef>
              <a:buClr>
                <a:schemeClr val="tx2"/>
              </a:buClr>
              <a:buSzPct val="75000"/>
              <a:buFont typeface="Wingdings" pitchFamily="2" charset="2"/>
              <a:buNone/>
            </a:pPr>
            <a:r>
              <a:rPr lang="en-US" sz="1200">
                <a:solidFill>
                  <a:srgbClr val="22233A"/>
                </a:solidFill>
                <a:effectLst/>
              </a:rPr>
              <a:t>Client</a:t>
            </a:r>
            <a:r>
              <a:rPr lang="en-US" sz="1200">
                <a:effectLst/>
              </a:rPr>
              <a:t> </a:t>
            </a:r>
            <a:r>
              <a:rPr lang="en-US" sz="1200">
                <a:solidFill>
                  <a:srgbClr val="22233A"/>
                </a:solidFill>
                <a:effectLst/>
              </a:rPr>
              <a:t>#2</a:t>
            </a:r>
            <a:endParaRPr lang="en-US" sz="4800">
              <a:solidFill>
                <a:srgbClr val="22233A"/>
              </a:solidFill>
              <a:effectLst>
                <a:outerShdw blurRad="38100" dist="38100" dir="2700000" algn="tl">
                  <a:srgbClr val="000000"/>
                </a:outerShdw>
              </a:effectLst>
            </a:endParaRPr>
          </a:p>
        </p:txBody>
      </p:sp>
      <p:sp>
        <p:nvSpPr>
          <p:cNvPr id="731148" name="Text Box 12"/>
          <p:cNvSpPr txBox="1">
            <a:spLocks noChangeArrowheads="1"/>
          </p:cNvSpPr>
          <p:nvPr/>
        </p:nvSpPr>
        <p:spPr bwMode="auto">
          <a:xfrm>
            <a:off x="3965575" y="5272088"/>
            <a:ext cx="1333500" cy="344487"/>
          </a:xfrm>
          <a:prstGeom prst="rect">
            <a:avLst/>
          </a:prstGeom>
          <a:gradFill rotWithShape="1">
            <a:gsLst>
              <a:gs pos="0">
                <a:srgbClr val="FFFF00">
                  <a:gamma/>
                  <a:shade val="46275"/>
                  <a:invGamma/>
                </a:srgbClr>
              </a:gs>
              <a:gs pos="50000">
                <a:srgbClr val="FFFF00"/>
              </a:gs>
              <a:gs pos="100000">
                <a:srgbClr val="FFFF00">
                  <a:gamma/>
                  <a:shade val="46275"/>
                  <a:invGamma/>
                </a:srgbClr>
              </a:gs>
            </a:gsLst>
            <a:lin ang="0" scaled="1"/>
          </a:gradFill>
          <a:ln w="25400">
            <a:solidFill>
              <a:srgbClr val="000000"/>
            </a:solidFill>
            <a:miter lim="800000"/>
            <a:headEnd/>
            <a:tailEnd/>
          </a:ln>
        </p:spPr>
        <p:txBody>
          <a:bodyPr anchor="ctr" anchorCtr="1"/>
          <a:lstStyle/>
          <a:p>
            <a:pPr algn="ctr" eaLnBrk="0" hangingPunct="0">
              <a:lnSpc>
                <a:spcPct val="90000"/>
              </a:lnSpc>
              <a:spcBef>
                <a:spcPct val="30000"/>
              </a:spcBef>
              <a:buClr>
                <a:schemeClr val="tx2"/>
              </a:buClr>
              <a:buSzPct val="75000"/>
              <a:buFont typeface="Wingdings" pitchFamily="2" charset="2"/>
              <a:buNone/>
            </a:pPr>
            <a:r>
              <a:rPr lang="en-US" sz="1200">
                <a:solidFill>
                  <a:srgbClr val="22233A"/>
                </a:solidFill>
                <a:effectLst/>
              </a:rPr>
              <a:t>Client</a:t>
            </a:r>
            <a:r>
              <a:rPr lang="en-US" sz="1200">
                <a:effectLst/>
              </a:rPr>
              <a:t> </a:t>
            </a:r>
            <a:r>
              <a:rPr lang="en-US" sz="1200">
                <a:solidFill>
                  <a:srgbClr val="22233A"/>
                </a:solidFill>
                <a:effectLst/>
              </a:rPr>
              <a:t>#3</a:t>
            </a:r>
            <a:endParaRPr lang="en-US" sz="4800">
              <a:solidFill>
                <a:srgbClr val="22233A"/>
              </a:solidFill>
              <a:effectLst>
                <a:outerShdw blurRad="38100" dist="38100" dir="2700000" algn="tl">
                  <a:srgbClr val="000000"/>
                </a:outerShdw>
              </a:effectLst>
            </a:endParaRPr>
          </a:p>
        </p:txBody>
      </p:sp>
      <p:sp>
        <p:nvSpPr>
          <p:cNvPr id="731149" name="Text Box 13"/>
          <p:cNvSpPr txBox="1">
            <a:spLocks noChangeArrowheads="1"/>
          </p:cNvSpPr>
          <p:nvPr/>
        </p:nvSpPr>
        <p:spPr bwMode="auto">
          <a:xfrm>
            <a:off x="6299200" y="5272088"/>
            <a:ext cx="1333500" cy="344487"/>
          </a:xfrm>
          <a:prstGeom prst="rect">
            <a:avLst/>
          </a:prstGeom>
          <a:gradFill rotWithShape="1">
            <a:gsLst>
              <a:gs pos="0">
                <a:srgbClr val="FFFF00">
                  <a:gamma/>
                  <a:shade val="46275"/>
                  <a:invGamma/>
                </a:srgbClr>
              </a:gs>
              <a:gs pos="50000">
                <a:srgbClr val="FFFF00"/>
              </a:gs>
              <a:gs pos="100000">
                <a:srgbClr val="FFFF00">
                  <a:gamma/>
                  <a:shade val="46275"/>
                  <a:invGamma/>
                </a:srgbClr>
              </a:gs>
            </a:gsLst>
            <a:lin ang="0" scaled="1"/>
          </a:gradFill>
          <a:ln w="25400">
            <a:solidFill>
              <a:srgbClr val="000000"/>
            </a:solidFill>
            <a:miter lim="800000"/>
            <a:headEnd/>
            <a:tailEnd/>
          </a:ln>
        </p:spPr>
        <p:txBody>
          <a:bodyPr anchor="ctr" anchorCtr="1"/>
          <a:lstStyle/>
          <a:p>
            <a:pPr algn="ctr" eaLnBrk="0" hangingPunct="0">
              <a:lnSpc>
                <a:spcPct val="90000"/>
              </a:lnSpc>
              <a:spcBef>
                <a:spcPct val="30000"/>
              </a:spcBef>
              <a:buClr>
                <a:schemeClr val="tx2"/>
              </a:buClr>
              <a:buSzPct val="75000"/>
              <a:buFont typeface="Wingdings" pitchFamily="2" charset="2"/>
              <a:buNone/>
            </a:pPr>
            <a:r>
              <a:rPr lang="en-US" sz="1200">
                <a:solidFill>
                  <a:srgbClr val="22233A"/>
                </a:solidFill>
                <a:effectLst/>
              </a:rPr>
              <a:t>Client #</a:t>
            </a:r>
            <a:r>
              <a:rPr lang="en-US" sz="1200" i="1">
                <a:solidFill>
                  <a:srgbClr val="22233A"/>
                </a:solidFill>
                <a:effectLst/>
              </a:rPr>
              <a:t>m</a:t>
            </a:r>
            <a:endParaRPr lang="en-US" sz="4800">
              <a:solidFill>
                <a:srgbClr val="22233A"/>
              </a:solidFill>
              <a:effectLst>
                <a:outerShdw blurRad="38100" dist="38100" dir="2700000" algn="tl">
                  <a:srgbClr val="000000"/>
                </a:outerShdw>
              </a:effectLst>
            </a:endParaRPr>
          </a:p>
        </p:txBody>
      </p:sp>
      <p:sp>
        <p:nvSpPr>
          <p:cNvPr id="731150" name="Line 14"/>
          <p:cNvSpPr>
            <a:spLocks noChangeShapeType="1"/>
          </p:cNvSpPr>
          <p:nvPr/>
        </p:nvSpPr>
        <p:spPr bwMode="auto">
          <a:xfrm flipH="1">
            <a:off x="2798763" y="3900488"/>
            <a:ext cx="1666875" cy="457200"/>
          </a:xfrm>
          <a:prstGeom prst="line">
            <a:avLst/>
          </a:prstGeom>
          <a:noFill/>
          <a:ln w="9525">
            <a:solidFill>
              <a:schemeClr val="tx1"/>
            </a:solidFill>
            <a:round/>
            <a:headEnd type="triangle" w="lg" len="lg"/>
            <a:tailEnd type="triangle" w="lg" len="lg"/>
          </a:ln>
        </p:spPr>
        <p:txBody>
          <a:bodyPr/>
          <a:lstStyle/>
          <a:p>
            <a:endParaRPr lang="es-ES"/>
          </a:p>
        </p:txBody>
      </p:sp>
      <p:sp>
        <p:nvSpPr>
          <p:cNvPr id="731151" name="Line 15"/>
          <p:cNvSpPr>
            <a:spLocks noChangeShapeType="1"/>
          </p:cNvSpPr>
          <p:nvPr/>
        </p:nvSpPr>
        <p:spPr bwMode="auto">
          <a:xfrm>
            <a:off x="5132388" y="3900488"/>
            <a:ext cx="2000250" cy="457200"/>
          </a:xfrm>
          <a:prstGeom prst="line">
            <a:avLst/>
          </a:prstGeom>
          <a:noFill/>
          <a:ln w="9525">
            <a:solidFill>
              <a:schemeClr val="tx1"/>
            </a:solidFill>
            <a:round/>
            <a:headEnd type="triangle" w="lg" len="lg"/>
            <a:tailEnd type="triangle" w="lg" len="lg"/>
          </a:ln>
        </p:spPr>
        <p:txBody>
          <a:bodyPr/>
          <a:lstStyle/>
          <a:p>
            <a:endParaRPr lang="es-ES"/>
          </a:p>
        </p:txBody>
      </p:sp>
      <p:sp>
        <p:nvSpPr>
          <p:cNvPr id="731152" name="Line 16"/>
          <p:cNvSpPr>
            <a:spLocks noChangeShapeType="1"/>
          </p:cNvSpPr>
          <p:nvPr/>
        </p:nvSpPr>
        <p:spPr bwMode="auto">
          <a:xfrm flipH="1">
            <a:off x="1131888" y="4702175"/>
            <a:ext cx="1333500" cy="569913"/>
          </a:xfrm>
          <a:prstGeom prst="line">
            <a:avLst/>
          </a:prstGeom>
          <a:noFill/>
          <a:ln w="9525">
            <a:solidFill>
              <a:schemeClr val="tx1"/>
            </a:solidFill>
            <a:round/>
            <a:headEnd type="triangle" w="lg" len="lg"/>
            <a:tailEnd type="triangle" w="lg" len="lg"/>
          </a:ln>
        </p:spPr>
        <p:txBody>
          <a:bodyPr/>
          <a:lstStyle/>
          <a:p>
            <a:endParaRPr lang="es-ES"/>
          </a:p>
        </p:txBody>
      </p:sp>
      <p:sp>
        <p:nvSpPr>
          <p:cNvPr id="731153" name="Line 17"/>
          <p:cNvSpPr>
            <a:spLocks noChangeShapeType="1"/>
          </p:cNvSpPr>
          <p:nvPr/>
        </p:nvSpPr>
        <p:spPr bwMode="auto">
          <a:xfrm flipH="1">
            <a:off x="2798763" y="4702175"/>
            <a:ext cx="333375" cy="569913"/>
          </a:xfrm>
          <a:prstGeom prst="line">
            <a:avLst/>
          </a:prstGeom>
          <a:noFill/>
          <a:ln w="9525">
            <a:solidFill>
              <a:schemeClr val="tx1"/>
            </a:solidFill>
            <a:round/>
            <a:headEnd type="triangle" w="lg" len="lg"/>
            <a:tailEnd type="triangle" w="lg" len="lg"/>
          </a:ln>
        </p:spPr>
        <p:txBody>
          <a:bodyPr/>
          <a:lstStyle/>
          <a:p>
            <a:endParaRPr lang="es-ES"/>
          </a:p>
        </p:txBody>
      </p:sp>
      <p:sp>
        <p:nvSpPr>
          <p:cNvPr id="731154" name="Line 18"/>
          <p:cNvSpPr>
            <a:spLocks noChangeShapeType="1"/>
          </p:cNvSpPr>
          <p:nvPr/>
        </p:nvSpPr>
        <p:spPr bwMode="auto">
          <a:xfrm flipH="1">
            <a:off x="4465638" y="3900488"/>
            <a:ext cx="333375" cy="1371600"/>
          </a:xfrm>
          <a:prstGeom prst="line">
            <a:avLst/>
          </a:prstGeom>
          <a:noFill/>
          <a:ln w="9525">
            <a:solidFill>
              <a:schemeClr val="tx1"/>
            </a:solidFill>
            <a:round/>
            <a:headEnd type="triangle" w="lg" len="lg"/>
            <a:tailEnd type="triangle" w="lg" len="lg"/>
          </a:ln>
        </p:spPr>
        <p:txBody>
          <a:bodyPr/>
          <a:lstStyle/>
          <a:p>
            <a:endParaRPr lang="es-ES"/>
          </a:p>
        </p:txBody>
      </p:sp>
      <p:sp>
        <p:nvSpPr>
          <p:cNvPr id="731155" name="Line 19"/>
          <p:cNvSpPr>
            <a:spLocks noChangeShapeType="1"/>
          </p:cNvSpPr>
          <p:nvPr/>
        </p:nvSpPr>
        <p:spPr bwMode="auto">
          <a:xfrm>
            <a:off x="6632575" y="4738688"/>
            <a:ext cx="500063" cy="533400"/>
          </a:xfrm>
          <a:prstGeom prst="line">
            <a:avLst/>
          </a:prstGeom>
          <a:noFill/>
          <a:ln w="9525">
            <a:solidFill>
              <a:schemeClr val="tx1"/>
            </a:solidFill>
            <a:round/>
            <a:headEnd type="triangle" w="lg" len="lg"/>
            <a:tailEnd type="triangle" w="lg" len="lg"/>
          </a:ln>
        </p:spPr>
        <p:txBody>
          <a:bodyPr/>
          <a:lstStyle/>
          <a:p>
            <a:endParaRPr lang="es-ES"/>
          </a:p>
        </p:txBody>
      </p:sp>
      <p:sp>
        <p:nvSpPr>
          <p:cNvPr id="731157" name="Rectangle 21"/>
          <p:cNvSpPr>
            <a:spLocks noChangeArrowheads="1"/>
          </p:cNvSpPr>
          <p:nvPr/>
        </p:nvSpPr>
        <p:spPr bwMode="auto">
          <a:xfrm>
            <a:off x="631825" y="2871788"/>
            <a:ext cx="333375" cy="344487"/>
          </a:xfrm>
          <a:prstGeom prst="rect">
            <a:avLst/>
          </a:prstGeom>
          <a:gradFill rotWithShape="1">
            <a:gsLst>
              <a:gs pos="0">
                <a:srgbClr val="FFFF00">
                  <a:gamma/>
                  <a:shade val="46275"/>
                  <a:invGamma/>
                </a:srgbClr>
              </a:gs>
              <a:gs pos="50000">
                <a:srgbClr val="FFFF00"/>
              </a:gs>
              <a:gs pos="100000">
                <a:srgbClr val="FFFF00">
                  <a:gamma/>
                  <a:shade val="46275"/>
                  <a:invGamma/>
                </a:srgbClr>
              </a:gs>
            </a:gsLst>
            <a:lin ang="0" scaled="1"/>
          </a:gradFill>
          <a:ln w="9525">
            <a:solidFill>
              <a:schemeClr val="bg2"/>
            </a:solidFill>
            <a:miter lim="800000"/>
            <a:headEnd/>
            <a:tailEnd/>
          </a:ln>
        </p:spPr>
        <p:txBody>
          <a:bodyPr/>
          <a:lstStyle/>
          <a:p>
            <a:endParaRPr lang="es-ES"/>
          </a:p>
        </p:txBody>
      </p:sp>
      <p:sp>
        <p:nvSpPr>
          <p:cNvPr id="731159" name="Rectangle 23"/>
          <p:cNvSpPr>
            <a:spLocks noChangeArrowheads="1"/>
          </p:cNvSpPr>
          <p:nvPr/>
        </p:nvSpPr>
        <p:spPr bwMode="auto">
          <a:xfrm>
            <a:off x="631825" y="3444875"/>
            <a:ext cx="333375" cy="341313"/>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bg2"/>
            </a:solidFill>
            <a:miter lim="800000"/>
            <a:headEnd/>
            <a:tailEnd/>
          </a:ln>
        </p:spPr>
        <p:txBody>
          <a:bodyPr/>
          <a:lstStyle/>
          <a:p>
            <a:endParaRPr lang="es-ES"/>
          </a:p>
        </p:txBody>
      </p:sp>
      <p:sp>
        <p:nvSpPr>
          <p:cNvPr id="731160" name="Arc 24"/>
          <p:cNvSpPr>
            <a:spLocks/>
          </p:cNvSpPr>
          <p:nvPr/>
        </p:nvSpPr>
        <p:spPr bwMode="auto">
          <a:xfrm rot="10592960">
            <a:off x="6132513" y="2657475"/>
            <a:ext cx="2327275" cy="1371600"/>
          </a:xfrm>
          <a:custGeom>
            <a:avLst/>
            <a:gdLst>
              <a:gd name="G0" fmla="+- 0 0 0"/>
              <a:gd name="G1" fmla="+- 21600 0 0"/>
              <a:gd name="G2" fmla="+- 21600 0 0"/>
              <a:gd name="T0" fmla="*/ 0 w 21600"/>
              <a:gd name="T1" fmla="*/ 0 h 23760"/>
              <a:gd name="T2" fmla="*/ 21492 w 21600"/>
              <a:gd name="T3" fmla="*/ 23760 h 23760"/>
              <a:gd name="T4" fmla="*/ 0 w 21600"/>
              <a:gd name="T5" fmla="*/ 21600 h 23760"/>
            </a:gdLst>
            <a:ahLst/>
            <a:cxnLst>
              <a:cxn ang="0">
                <a:pos x="T0" y="T1"/>
              </a:cxn>
              <a:cxn ang="0">
                <a:pos x="T2" y="T3"/>
              </a:cxn>
              <a:cxn ang="0">
                <a:pos x="T4" y="T5"/>
              </a:cxn>
            </a:cxnLst>
            <a:rect l="0" t="0" r="r" b="b"/>
            <a:pathLst>
              <a:path w="21600" h="23760" fill="none" extrusionOk="0">
                <a:moveTo>
                  <a:pt x="-1" y="0"/>
                </a:moveTo>
                <a:cubicBezTo>
                  <a:pt x="11929" y="0"/>
                  <a:pt x="21600" y="9670"/>
                  <a:pt x="21600" y="21600"/>
                </a:cubicBezTo>
                <a:cubicBezTo>
                  <a:pt x="21600" y="22321"/>
                  <a:pt x="21563" y="23042"/>
                  <a:pt x="21491" y="23759"/>
                </a:cubicBezTo>
              </a:path>
              <a:path w="21600" h="23760" stroke="0" extrusionOk="0">
                <a:moveTo>
                  <a:pt x="-1" y="0"/>
                </a:moveTo>
                <a:cubicBezTo>
                  <a:pt x="11929" y="0"/>
                  <a:pt x="21600" y="9670"/>
                  <a:pt x="21600" y="21600"/>
                </a:cubicBezTo>
                <a:cubicBezTo>
                  <a:pt x="21600" y="22321"/>
                  <a:pt x="21563" y="23042"/>
                  <a:pt x="21491" y="23759"/>
                </a:cubicBezTo>
                <a:lnTo>
                  <a:pt x="0" y="21600"/>
                </a:lnTo>
                <a:close/>
              </a:path>
            </a:pathLst>
          </a:custGeom>
          <a:gradFill rotWithShape="1">
            <a:gsLst>
              <a:gs pos="0">
                <a:schemeClr val="accent2"/>
              </a:gs>
              <a:gs pos="100000">
                <a:schemeClr val="accent2">
                  <a:gamma/>
                  <a:shade val="46275"/>
                  <a:invGamma/>
                </a:schemeClr>
              </a:gs>
            </a:gsLst>
            <a:path path="rect">
              <a:fillToRect t="100000" r="100000"/>
            </a:path>
          </a:gradFill>
          <a:ln w="9525">
            <a:solidFill>
              <a:srgbClr val="CCFFCC"/>
            </a:solidFill>
            <a:round/>
            <a:headEnd/>
            <a:tailEnd/>
          </a:ln>
        </p:spPr>
        <p:txBody>
          <a:bodyPr/>
          <a:lstStyle/>
          <a:p>
            <a:endParaRPr lang="es-ES"/>
          </a:p>
        </p:txBody>
      </p:sp>
      <p:sp>
        <p:nvSpPr>
          <p:cNvPr id="731161" name="Line 25"/>
          <p:cNvSpPr>
            <a:spLocks noChangeShapeType="1"/>
          </p:cNvSpPr>
          <p:nvPr/>
        </p:nvSpPr>
        <p:spPr bwMode="auto">
          <a:xfrm flipV="1">
            <a:off x="6132513" y="3457575"/>
            <a:ext cx="333375" cy="114300"/>
          </a:xfrm>
          <a:prstGeom prst="line">
            <a:avLst/>
          </a:prstGeom>
          <a:noFill/>
          <a:ln w="9525">
            <a:solidFill>
              <a:schemeClr val="tx1"/>
            </a:solidFill>
            <a:round/>
            <a:headEnd type="stealth" w="lg" len="lg"/>
            <a:tailEnd type="stealth" w="lg" len="lg"/>
          </a:ln>
        </p:spPr>
        <p:txBody>
          <a:bodyPr/>
          <a:lstStyle/>
          <a:p>
            <a:endParaRPr lang="es-ES"/>
          </a:p>
        </p:txBody>
      </p:sp>
      <p:sp>
        <p:nvSpPr>
          <p:cNvPr id="731162" name="Text Box 26"/>
          <p:cNvSpPr txBox="1">
            <a:spLocks noChangeArrowheads="1"/>
          </p:cNvSpPr>
          <p:nvPr/>
        </p:nvSpPr>
        <p:spPr bwMode="auto">
          <a:xfrm>
            <a:off x="6632575" y="3000375"/>
            <a:ext cx="1166813" cy="457200"/>
          </a:xfrm>
          <a:prstGeom prst="rect">
            <a:avLst/>
          </a:prstGeom>
          <a:noFill/>
          <a:ln w="9525">
            <a:noFill/>
            <a:miter lim="800000"/>
            <a:headEnd/>
            <a:tailEnd/>
          </a:ln>
        </p:spPr>
        <p:txBody>
          <a:bodyPr/>
          <a:lstStyle/>
          <a:p>
            <a:pPr algn="ctr" eaLnBrk="0" hangingPunct="0">
              <a:lnSpc>
                <a:spcPct val="90000"/>
              </a:lnSpc>
              <a:spcBef>
                <a:spcPct val="30000"/>
              </a:spcBef>
              <a:buClr>
                <a:schemeClr val="tx2"/>
              </a:buClr>
              <a:buSzPct val="75000"/>
              <a:buFont typeface="Wingdings" pitchFamily="2" charset="2"/>
              <a:buNone/>
            </a:pPr>
            <a:r>
              <a:rPr lang="en-US" sz="1200" b="1" dirty="0" err="1" smtClean="0">
                <a:effectLst>
                  <a:outerShdw blurRad="38100" dist="38100" dir="2700000" algn="tl">
                    <a:srgbClr val="000000"/>
                  </a:outerShdw>
                </a:effectLst>
              </a:rPr>
              <a:t>Dominio</a:t>
            </a:r>
            <a:r>
              <a:rPr lang="en-US" sz="1200" b="1" dirty="0" smtClean="0">
                <a:effectLst>
                  <a:outerShdw blurRad="38100" dist="38100" dir="2700000" algn="tl">
                    <a:srgbClr val="000000"/>
                  </a:outerShdw>
                </a:effectLst>
              </a:rPr>
              <a:t> Windows</a:t>
            </a:r>
            <a:endParaRPr lang="en-US" sz="4800" b="1" dirty="0">
              <a:effectLst>
                <a:outerShdw blurRad="38100" dist="38100" dir="2700000" algn="tl">
                  <a:srgbClr val="000000"/>
                </a:outerShdw>
              </a:effectLst>
            </a:endParaRPr>
          </a:p>
        </p:txBody>
      </p:sp>
      <p:sp>
        <p:nvSpPr>
          <p:cNvPr id="731163" name="Text Box 27"/>
          <p:cNvSpPr txBox="1">
            <a:spLocks noChangeArrowheads="1"/>
          </p:cNvSpPr>
          <p:nvPr/>
        </p:nvSpPr>
        <p:spPr bwMode="auto">
          <a:xfrm>
            <a:off x="1017588" y="2857500"/>
            <a:ext cx="1971675" cy="307777"/>
          </a:xfrm>
          <a:prstGeom prst="rect">
            <a:avLst/>
          </a:prstGeom>
          <a:noFill/>
          <a:ln w="19050" algn="ctr">
            <a:noFill/>
            <a:miter lim="800000"/>
            <a:headEnd/>
            <a:tailEnd/>
          </a:ln>
          <a:effectLst/>
        </p:spPr>
        <p:txBody>
          <a:bodyPr>
            <a:spAutoFit/>
          </a:bodyPr>
          <a:lstStyle/>
          <a:p>
            <a:pPr>
              <a:spcBef>
                <a:spcPct val="50000"/>
              </a:spcBef>
            </a:pPr>
            <a:r>
              <a:rPr lang="en-US" sz="1400" dirty="0" err="1" smtClean="0">
                <a:effectLst>
                  <a:outerShdw blurRad="38100" dist="38100" dir="2700000" algn="tl">
                    <a:srgbClr val="000000"/>
                  </a:outerShdw>
                </a:effectLst>
              </a:rPr>
              <a:t>Equipos</a:t>
            </a:r>
            <a:r>
              <a:rPr lang="en-US" sz="1400" dirty="0" smtClean="0">
                <a:effectLst>
                  <a:outerShdw blurRad="38100" dist="38100" dir="2700000" algn="tl">
                    <a:srgbClr val="000000"/>
                  </a:outerShdw>
                </a:effectLst>
              </a:rPr>
              <a:t> UNIX</a:t>
            </a:r>
            <a:endParaRPr lang="en-US" sz="1400" dirty="0">
              <a:effectLst>
                <a:outerShdw blurRad="38100" dist="38100" dir="2700000" algn="tl">
                  <a:srgbClr val="000000"/>
                </a:outerShdw>
              </a:effectLst>
            </a:endParaRPr>
          </a:p>
        </p:txBody>
      </p:sp>
      <p:sp>
        <p:nvSpPr>
          <p:cNvPr id="731164" name="Text Box 28"/>
          <p:cNvSpPr txBox="1">
            <a:spLocks noChangeArrowheads="1"/>
          </p:cNvSpPr>
          <p:nvPr/>
        </p:nvSpPr>
        <p:spPr bwMode="auto">
          <a:xfrm>
            <a:off x="1036638" y="3429000"/>
            <a:ext cx="1971675" cy="307777"/>
          </a:xfrm>
          <a:prstGeom prst="rect">
            <a:avLst/>
          </a:prstGeom>
          <a:noFill/>
          <a:ln w="19050" algn="ctr">
            <a:noFill/>
            <a:miter lim="800000"/>
            <a:headEnd/>
            <a:tailEnd/>
          </a:ln>
          <a:effectLst/>
        </p:spPr>
        <p:txBody>
          <a:bodyPr>
            <a:spAutoFit/>
          </a:bodyPr>
          <a:lstStyle/>
          <a:p>
            <a:pPr>
              <a:spcBef>
                <a:spcPct val="50000"/>
              </a:spcBef>
            </a:pPr>
            <a:r>
              <a:rPr lang="en-US" sz="1400" dirty="0" err="1" smtClean="0">
                <a:effectLst>
                  <a:outerShdw blurRad="38100" dist="38100" dir="2700000" algn="tl">
                    <a:srgbClr val="000000"/>
                  </a:outerShdw>
                </a:effectLst>
              </a:rPr>
              <a:t>Equipos</a:t>
            </a:r>
            <a:r>
              <a:rPr lang="en-US" sz="1400" dirty="0" smtClean="0">
                <a:effectLst>
                  <a:outerShdw blurRad="38100" dist="38100" dir="2700000" algn="tl">
                    <a:srgbClr val="000000"/>
                  </a:outerShdw>
                </a:effectLst>
              </a:rPr>
              <a:t> </a:t>
            </a:r>
            <a:r>
              <a:rPr lang="en-US" sz="1400" dirty="0" err="1" smtClean="0">
                <a:effectLst>
                  <a:outerShdw blurRad="38100" dist="38100" dir="2700000" algn="tl">
                    <a:srgbClr val="000000"/>
                  </a:outerShdw>
                </a:effectLst>
              </a:rPr>
              <a:t>Windowss</a:t>
            </a:r>
            <a:endParaRPr lang="en-US" sz="1400" dirty="0">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40" name="Rectangle 4"/>
          <p:cNvSpPr>
            <a:spLocks noGrp="1" noChangeArrowheads="1"/>
          </p:cNvSpPr>
          <p:nvPr>
            <p:ph type="title"/>
          </p:nvPr>
        </p:nvSpPr>
        <p:spPr>
          <a:xfrm>
            <a:off x="381000" y="230188"/>
            <a:ext cx="8382000" cy="664797"/>
          </a:xfrm>
        </p:spPr>
        <p:txBody>
          <a:bodyPr/>
          <a:lstStyle/>
          <a:p>
            <a:r>
              <a:rPr lang="es-ES" noProof="0" dirty="0" smtClean="0"/>
              <a:t>Herramientas y utilidades SNIS </a:t>
            </a:r>
            <a:endParaRPr lang="es-ES" noProof="0" dirty="0"/>
          </a:p>
        </p:txBody>
      </p:sp>
      <p:sp>
        <p:nvSpPr>
          <p:cNvPr id="756741" name="Rectangle 5"/>
          <p:cNvSpPr>
            <a:spLocks noGrp="1" noChangeArrowheads="1"/>
          </p:cNvSpPr>
          <p:nvPr>
            <p:ph type="body" idx="1"/>
          </p:nvPr>
        </p:nvSpPr>
        <p:spPr>
          <a:xfrm>
            <a:off x="382588" y="1643050"/>
            <a:ext cx="8380412" cy="3834896"/>
          </a:xfrm>
        </p:spPr>
        <p:txBody>
          <a:bodyPr/>
          <a:lstStyle/>
          <a:p>
            <a:pPr marL="398463" indent="-398463"/>
            <a:r>
              <a:rPr lang="es-ES" sz="2400" noProof="0" dirty="0" smtClean="0"/>
              <a:t>Asistente de migración y utilidades en línea de comandos para migrar y gestionar los NIS </a:t>
            </a:r>
            <a:r>
              <a:rPr lang="es-ES" sz="2400" noProof="0" dirty="0" err="1" smtClean="0"/>
              <a:t>maps</a:t>
            </a:r>
            <a:r>
              <a:rPr lang="es-ES" sz="2400" noProof="0" dirty="0" smtClean="0"/>
              <a:t> de UNIX al servidor ejecutando SNIS</a:t>
            </a:r>
          </a:p>
          <a:p>
            <a:pPr marL="915988" lvl="1" indent="-398463"/>
            <a:r>
              <a:rPr lang="es-ES" sz="2000" dirty="0" smtClean="0"/>
              <a:t>nis2ad, </a:t>
            </a:r>
            <a:r>
              <a:rPr lang="es-ES" sz="2000" dirty="0" err="1" smtClean="0"/>
              <a:t>nisadmin</a:t>
            </a:r>
            <a:r>
              <a:rPr lang="es-ES" sz="2000" dirty="0" smtClean="0"/>
              <a:t>, </a:t>
            </a:r>
            <a:r>
              <a:rPr lang="es-ES" sz="2000" dirty="0" err="1" smtClean="0"/>
              <a:t>nismap</a:t>
            </a:r>
            <a:r>
              <a:rPr lang="es-ES" sz="2000" dirty="0" smtClean="0"/>
              <a:t>, </a:t>
            </a:r>
            <a:r>
              <a:rPr lang="es-ES" sz="2000" dirty="0" err="1" smtClean="0"/>
              <a:t>ypcat</a:t>
            </a:r>
            <a:r>
              <a:rPr lang="es-ES" sz="2000" dirty="0" smtClean="0"/>
              <a:t>, </a:t>
            </a:r>
            <a:r>
              <a:rPr lang="es-ES" sz="2000" dirty="0" err="1" smtClean="0"/>
              <a:t>ypclear</a:t>
            </a:r>
            <a:r>
              <a:rPr lang="es-ES" sz="2000" dirty="0" smtClean="0"/>
              <a:t>, </a:t>
            </a:r>
            <a:r>
              <a:rPr lang="es-ES" sz="2000" dirty="0" err="1" smtClean="0"/>
              <a:t>ypmatch</a:t>
            </a:r>
            <a:r>
              <a:rPr lang="es-ES" sz="2000" dirty="0" smtClean="0"/>
              <a:t>, </a:t>
            </a:r>
            <a:r>
              <a:rPr lang="es-ES" sz="2000" dirty="0" err="1" smtClean="0"/>
              <a:t>yppush</a:t>
            </a:r>
            <a:endParaRPr lang="es-ES" sz="2000" noProof="0" dirty="0" smtClean="0"/>
          </a:p>
          <a:p>
            <a:pPr marL="398463" indent="-398463"/>
            <a:r>
              <a:rPr lang="es-ES" sz="2400" noProof="0" dirty="0" smtClean="0"/>
              <a:t>Los clientes pueden utilizar muchas funciones y llamadas de procedimiento remoto para conectar al servicio de red</a:t>
            </a:r>
          </a:p>
          <a:p>
            <a:pPr marL="788988" lvl="1" indent="-388938"/>
            <a:r>
              <a:rPr lang="es-ES" sz="2000" noProof="0" dirty="0" err="1" smtClean="0"/>
              <a:t>yp_match</a:t>
            </a:r>
            <a:r>
              <a:rPr lang="es-ES" sz="2000" noProof="0" dirty="0" smtClean="0"/>
              <a:t>, </a:t>
            </a:r>
            <a:r>
              <a:rPr lang="es-ES" sz="2000" noProof="0" dirty="0" err="1" smtClean="0"/>
              <a:t>yp_first</a:t>
            </a:r>
            <a:r>
              <a:rPr lang="es-ES" sz="2000" noProof="0" dirty="0" smtClean="0"/>
              <a:t>, </a:t>
            </a:r>
            <a:r>
              <a:rPr lang="es-ES" sz="2000" noProof="0" dirty="0" err="1" smtClean="0"/>
              <a:t>yp_next</a:t>
            </a:r>
            <a:r>
              <a:rPr lang="es-ES" sz="2000" noProof="0" dirty="0" smtClean="0"/>
              <a:t>, </a:t>
            </a:r>
            <a:r>
              <a:rPr lang="es-ES" sz="2000" noProof="0" dirty="0" err="1" smtClean="0"/>
              <a:t>yp_all</a:t>
            </a:r>
            <a:r>
              <a:rPr lang="es-ES" sz="2000" noProof="0" dirty="0" smtClean="0"/>
              <a:t>, </a:t>
            </a:r>
            <a:r>
              <a:rPr lang="es-ES" sz="2000" noProof="0" dirty="0" err="1" smtClean="0"/>
              <a:t>yp_order</a:t>
            </a:r>
            <a:r>
              <a:rPr lang="es-ES" sz="2000" noProof="0" dirty="0" smtClean="0"/>
              <a:t>, </a:t>
            </a:r>
            <a:r>
              <a:rPr lang="es-ES" sz="2000" noProof="0" dirty="0" err="1" smtClean="0"/>
              <a:t>yp_master</a:t>
            </a:r>
            <a:r>
              <a:rPr lang="es-ES" sz="2000" noProof="0" dirty="0" smtClean="0"/>
              <a:t>, </a:t>
            </a:r>
            <a:r>
              <a:rPr lang="es-ES" sz="2000" noProof="0" dirty="0" err="1" smtClean="0"/>
              <a:t>yperr_string</a:t>
            </a:r>
            <a:r>
              <a:rPr lang="es-ES" sz="2000" noProof="0" dirty="0" smtClean="0"/>
              <a:t>, and </a:t>
            </a:r>
            <a:r>
              <a:rPr lang="es-ES" sz="2000" noProof="0" dirty="0" err="1" smtClean="0"/>
              <a:t>ypprot_err</a:t>
            </a:r>
            <a:endParaRPr lang="es-ES" sz="2000" noProof="0" dirty="0" smtClean="0"/>
          </a:p>
          <a:p>
            <a:pPr marL="398463" indent="-398463"/>
            <a:r>
              <a:rPr lang="es-ES" sz="2400" noProof="0" dirty="0" smtClean="0"/>
              <a:t>Además, normalmente hay muchas otras herramientas para administrar NIS</a:t>
            </a:r>
          </a:p>
          <a:p>
            <a:pPr marL="788988" lvl="1" indent="-388938"/>
            <a:r>
              <a:rPr lang="es-ES" sz="2000" noProof="0" dirty="0" err="1" smtClean="0"/>
              <a:t>yppoll</a:t>
            </a:r>
            <a:r>
              <a:rPr lang="es-ES" sz="2000" noProof="0" dirty="0" smtClean="0"/>
              <a:t>, </a:t>
            </a:r>
            <a:r>
              <a:rPr lang="es-ES" sz="2000" noProof="0" dirty="0" err="1" smtClean="0"/>
              <a:t>ypset</a:t>
            </a:r>
            <a:r>
              <a:rPr lang="es-ES" sz="2000" noProof="0" dirty="0" smtClean="0"/>
              <a:t>, </a:t>
            </a:r>
            <a:r>
              <a:rPr lang="es-ES" sz="2000" noProof="0" dirty="0" err="1" smtClean="0"/>
              <a:t>domainname</a:t>
            </a:r>
            <a:endParaRPr lang="es-ES" sz="2000" noProof="0"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a:xfrm>
            <a:off x="285720" y="2786058"/>
            <a:ext cx="8715436" cy="785818"/>
          </a:xfrm>
        </p:spPr>
        <p:txBody>
          <a:bodyPr/>
          <a:lstStyle/>
          <a:p>
            <a:r>
              <a:rPr lang="es-ES" sz="4800" noProof="0" dirty="0" smtClean="0"/>
              <a:t>Server </a:t>
            </a:r>
            <a:r>
              <a:rPr lang="es-ES" sz="4800" noProof="0" dirty="0" err="1" smtClean="0"/>
              <a:t>for</a:t>
            </a:r>
            <a:r>
              <a:rPr lang="es-ES" sz="4800" noProof="0" dirty="0" smtClean="0"/>
              <a:t> NIS</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2" name="Rectangle 4"/>
          <p:cNvSpPr>
            <a:spLocks noGrp="1" noChangeArrowheads="1"/>
          </p:cNvSpPr>
          <p:nvPr>
            <p:ph type="title"/>
          </p:nvPr>
        </p:nvSpPr>
        <p:spPr>
          <a:xfrm>
            <a:off x="381000" y="192435"/>
            <a:ext cx="8382000" cy="664797"/>
          </a:xfrm>
        </p:spPr>
        <p:txBody>
          <a:bodyPr/>
          <a:lstStyle/>
          <a:p>
            <a:r>
              <a:rPr lang="es-ES" noProof="0" dirty="0" smtClean="0"/>
              <a:t>Sincronización de contraseñas</a:t>
            </a:r>
            <a:endParaRPr lang="es-ES" noProof="0" dirty="0"/>
          </a:p>
        </p:txBody>
      </p:sp>
      <p:sp>
        <p:nvSpPr>
          <p:cNvPr id="754693" name="Rectangle 5"/>
          <p:cNvSpPr>
            <a:spLocks noGrp="1" noChangeArrowheads="1"/>
          </p:cNvSpPr>
          <p:nvPr>
            <p:ph type="body" idx="1"/>
          </p:nvPr>
        </p:nvSpPr>
        <p:spPr>
          <a:xfrm>
            <a:off x="285720" y="1000108"/>
            <a:ext cx="8715436" cy="5490734"/>
          </a:xfrm>
        </p:spPr>
        <p:txBody>
          <a:bodyPr/>
          <a:lstStyle/>
          <a:p>
            <a:pPr marL="398463" indent="-398463"/>
            <a:r>
              <a:rPr lang="es-ES" sz="2800" dirty="0" smtClean="0"/>
              <a:t>Se instala como una parte del Role de </a:t>
            </a:r>
            <a:r>
              <a:rPr lang="es-ES" sz="2800" dirty="0" err="1" smtClean="0"/>
              <a:t>Directory</a:t>
            </a:r>
            <a:r>
              <a:rPr lang="es-ES" sz="2800" dirty="0" smtClean="0"/>
              <a:t> </a:t>
            </a:r>
            <a:r>
              <a:rPr lang="es-ES" sz="2800" dirty="0" err="1" smtClean="0"/>
              <a:t>Services</a:t>
            </a:r>
            <a:r>
              <a:rPr lang="es-ES" sz="2800" dirty="0" smtClean="0"/>
              <a:t> de Windows Server 2008.</a:t>
            </a:r>
            <a:endParaRPr lang="es-ES" sz="2800" noProof="0" dirty="0" smtClean="0"/>
          </a:p>
          <a:p>
            <a:pPr marL="398463" indent="-398463"/>
            <a:r>
              <a:rPr lang="es-ES" sz="2800" noProof="0" dirty="0" smtClean="0"/>
              <a:t>Permite a los usuarios mantener un único par usuario/contraseña para todo el dominio Windows y los equipos UNIX, y sincronizar las contraseñas cuando se cambian en alguno de los sistemas</a:t>
            </a:r>
          </a:p>
          <a:p>
            <a:pPr marL="798513" lvl="1" indent="-398463"/>
            <a:r>
              <a:rPr lang="es-ES" sz="2400" noProof="0" dirty="0" smtClean="0"/>
              <a:t>La sincronización puede ser en uno o en los dos sentidos</a:t>
            </a:r>
          </a:p>
          <a:p>
            <a:pPr marL="398463" indent="-398463"/>
            <a:r>
              <a:rPr lang="es-ES" sz="2800" noProof="0" dirty="0" smtClean="0"/>
              <a:t>Esto </a:t>
            </a:r>
            <a:r>
              <a:rPr lang="es-ES" sz="2800" dirty="0" smtClean="0"/>
              <a:t>facilita la vida del administrador y de los usuarios</a:t>
            </a:r>
            <a:endParaRPr lang="es-ES" sz="2800" noProof="0" dirty="0" smtClean="0"/>
          </a:p>
          <a:p>
            <a:pPr marL="798513" lvl="1" indent="-398463"/>
            <a:r>
              <a:rPr lang="es-ES" sz="2400" noProof="0" dirty="0" smtClean="0"/>
              <a:t>Sincroniza las contraseñas en equipos Windows Stand-</a:t>
            </a:r>
            <a:r>
              <a:rPr lang="es-ES" sz="2400" dirty="0" err="1" smtClean="0"/>
              <a:t>A</a:t>
            </a:r>
            <a:r>
              <a:rPr lang="es-ES" sz="2400" noProof="0" dirty="0" err="1" smtClean="0"/>
              <a:t>lone</a:t>
            </a:r>
            <a:r>
              <a:rPr lang="es-ES" sz="2400" noProof="0" dirty="0" smtClean="0"/>
              <a:t> o para un dominio de Windows</a:t>
            </a:r>
          </a:p>
          <a:p>
            <a:pPr marL="798513" lvl="1" indent="-398463"/>
            <a:r>
              <a:rPr lang="es-ES" sz="2400" noProof="0" dirty="0" smtClean="0"/>
              <a:t>Gestiona las contraseñas de equipos UNIX individuales o de todos los equipos de un dominio </a:t>
            </a:r>
            <a:r>
              <a:rPr lang="es-ES" sz="2400" dirty="0" smtClean="0"/>
              <a:t>NIS</a:t>
            </a:r>
            <a:endParaRPr lang="es-ES" sz="2400" noProof="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95" name="Rectangle 67"/>
          <p:cNvSpPr>
            <a:spLocks noGrp="1" noChangeArrowheads="1"/>
          </p:cNvSpPr>
          <p:nvPr>
            <p:ph type="title"/>
          </p:nvPr>
        </p:nvSpPr>
        <p:spPr>
          <a:xfrm>
            <a:off x="382588" y="230188"/>
            <a:ext cx="8380412" cy="609398"/>
          </a:xfrm>
        </p:spPr>
        <p:txBody>
          <a:bodyPr/>
          <a:lstStyle/>
          <a:p>
            <a:r>
              <a:rPr lang="es-ES" sz="4400" noProof="0" smtClean="0"/>
              <a:t>Entornos Heterogéneos</a:t>
            </a:r>
            <a:endParaRPr lang="es-ES" sz="4400" noProof="0"/>
          </a:p>
        </p:txBody>
      </p:sp>
      <p:pic>
        <p:nvPicPr>
          <p:cNvPr id="764931" name="Picture 3" descr="Firewall"/>
          <p:cNvPicPr>
            <a:picLocks noChangeAspect="1" noChangeArrowheads="1"/>
          </p:cNvPicPr>
          <p:nvPr/>
        </p:nvPicPr>
        <p:blipFill>
          <a:blip r:embed="rId3"/>
          <a:srcRect/>
          <a:stretch>
            <a:fillRect/>
          </a:stretch>
        </p:blipFill>
        <p:spPr bwMode="auto">
          <a:xfrm>
            <a:off x="4033811" y="1255735"/>
            <a:ext cx="781050" cy="5387975"/>
          </a:xfrm>
          <a:prstGeom prst="rect">
            <a:avLst/>
          </a:prstGeom>
          <a:noFill/>
        </p:spPr>
      </p:pic>
      <p:grpSp>
        <p:nvGrpSpPr>
          <p:cNvPr id="2" name="Group 4"/>
          <p:cNvGrpSpPr>
            <a:grpSpLocks/>
          </p:cNvGrpSpPr>
          <p:nvPr/>
        </p:nvGrpSpPr>
        <p:grpSpPr bwMode="auto">
          <a:xfrm>
            <a:off x="4840261" y="1189060"/>
            <a:ext cx="3729038" cy="4940300"/>
            <a:chOff x="3179" y="805"/>
            <a:chExt cx="2349" cy="3112"/>
          </a:xfrm>
        </p:grpSpPr>
        <p:pic>
          <p:nvPicPr>
            <p:cNvPr id="764933" name="Picture 5" descr="MSN print printer icon"/>
            <p:cNvPicPr>
              <a:picLocks noChangeAspect="1" noChangeArrowheads="1"/>
            </p:cNvPicPr>
            <p:nvPr/>
          </p:nvPicPr>
          <p:blipFill>
            <a:blip r:embed="rId4" cstate="print"/>
            <a:srcRect/>
            <a:stretch>
              <a:fillRect/>
            </a:stretch>
          </p:blipFill>
          <p:spPr bwMode="auto">
            <a:xfrm>
              <a:off x="4899" y="1842"/>
              <a:ext cx="629" cy="1029"/>
            </a:xfrm>
            <a:prstGeom prst="rect">
              <a:avLst/>
            </a:prstGeom>
            <a:noFill/>
          </p:spPr>
        </p:pic>
        <p:pic>
          <p:nvPicPr>
            <p:cNvPr id="764934" name="Picture 6" descr="XP icon closed folder"/>
            <p:cNvPicPr>
              <a:picLocks noChangeAspect="1" noChangeArrowheads="1"/>
            </p:cNvPicPr>
            <p:nvPr/>
          </p:nvPicPr>
          <p:blipFill>
            <a:blip r:embed="rId5" cstate="print"/>
            <a:srcRect/>
            <a:stretch>
              <a:fillRect/>
            </a:stretch>
          </p:blipFill>
          <p:spPr bwMode="auto">
            <a:xfrm>
              <a:off x="4806" y="1260"/>
              <a:ext cx="377" cy="376"/>
            </a:xfrm>
            <a:prstGeom prst="rect">
              <a:avLst/>
            </a:prstGeom>
            <a:noFill/>
          </p:spPr>
        </p:pic>
        <p:sp>
          <p:nvSpPr>
            <p:cNvPr id="764935" name="Text Box 7"/>
            <p:cNvSpPr txBox="1">
              <a:spLocks noChangeArrowheads="1"/>
            </p:cNvSpPr>
            <p:nvPr/>
          </p:nvSpPr>
          <p:spPr bwMode="auto">
            <a:xfrm>
              <a:off x="3179" y="1217"/>
              <a:ext cx="701" cy="272"/>
            </a:xfrm>
            <a:prstGeom prst="rect">
              <a:avLst/>
            </a:prstGeom>
            <a:noFill/>
            <a:ln w="12700" algn="ctr">
              <a:noFill/>
              <a:miter lim="800000"/>
              <a:headEnd/>
              <a:tailEnd/>
            </a:ln>
            <a:effectLst/>
          </p:spPr>
          <p:txBody>
            <a:bodyPr wrap="none">
              <a:spAutoFit/>
            </a:bodyPr>
            <a:lstStyle/>
            <a:p>
              <a:pPr algn="ctr" eaLnBrk="0" hangingPunct="0">
                <a:lnSpc>
                  <a:spcPct val="80000"/>
                </a:lnSpc>
                <a:spcBef>
                  <a:spcPct val="30000"/>
                </a:spcBef>
                <a:buClr>
                  <a:schemeClr val="tx2"/>
                </a:buClr>
                <a:buSzPct val="75000"/>
                <a:buFont typeface="Wingdings" pitchFamily="2" charset="2"/>
                <a:buNone/>
              </a:pPr>
              <a:r>
                <a:rPr lang="en-US" sz="1400" b="1">
                  <a:effectLst>
                    <a:outerShdw blurRad="38100" dist="38100" dir="2700000" algn="tl">
                      <a:srgbClr val="000000"/>
                    </a:outerShdw>
                  </a:effectLst>
                </a:rPr>
                <a:t>Windows</a:t>
              </a:r>
              <a:br>
                <a:rPr lang="en-US" sz="1400" b="1">
                  <a:effectLst>
                    <a:outerShdw blurRad="38100" dist="38100" dir="2700000" algn="tl">
                      <a:srgbClr val="000000"/>
                    </a:outerShdw>
                  </a:effectLst>
                </a:rPr>
              </a:br>
              <a:r>
                <a:rPr lang="en-US" sz="1400" b="1">
                  <a:effectLst>
                    <a:outerShdw blurRad="38100" dist="38100" dir="2700000" algn="tl">
                      <a:srgbClr val="000000"/>
                    </a:outerShdw>
                  </a:effectLst>
                </a:rPr>
                <a:t>Application</a:t>
              </a:r>
            </a:p>
          </p:txBody>
        </p:sp>
        <p:grpSp>
          <p:nvGrpSpPr>
            <p:cNvPr id="3" name="Group 8"/>
            <p:cNvGrpSpPr>
              <a:grpSpLocks/>
            </p:cNvGrpSpPr>
            <p:nvPr/>
          </p:nvGrpSpPr>
          <p:grpSpPr bwMode="auto">
            <a:xfrm>
              <a:off x="3962" y="922"/>
              <a:ext cx="618" cy="703"/>
              <a:chOff x="3962" y="922"/>
              <a:chExt cx="618" cy="703"/>
            </a:xfrm>
          </p:grpSpPr>
          <p:pic>
            <p:nvPicPr>
              <p:cNvPr id="764937" name="Picture 9" descr="file"/>
              <p:cNvPicPr>
                <a:picLocks noChangeAspect="1" noChangeArrowheads="1"/>
              </p:cNvPicPr>
              <p:nvPr/>
            </p:nvPicPr>
            <p:blipFill>
              <a:blip r:embed="rId6" cstate="print"/>
              <a:srcRect/>
              <a:stretch>
                <a:fillRect/>
              </a:stretch>
            </p:blipFill>
            <p:spPr bwMode="auto">
              <a:xfrm>
                <a:off x="4117" y="922"/>
                <a:ext cx="310" cy="402"/>
              </a:xfrm>
              <a:prstGeom prst="rect">
                <a:avLst/>
              </a:prstGeom>
              <a:noFill/>
            </p:spPr>
          </p:pic>
          <p:sp>
            <p:nvSpPr>
              <p:cNvPr id="764938" name="Text Box 10"/>
              <p:cNvSpPr txBox="1">
                <a:spLocks noChangeArrowheads="1"/>
              </p:cNvSpPr>
              <p:nvPr/>
            </p:nvSpPr>
            <p:spPr bwMode="auto">
              <a:xfrm>
                <a:off x="3962" y="1353"/>
                <a:ext cx="618" cy="272"/>
              </a:xfrm>
              <a:prstGeom prst="rect">
                <a:avLst/>
              </a:prstGeom>
              <a:noFill/>
              <a:ln w="12700" algn="ctr">
                <a:noFill/>
                <a:miter lim="800000"/>
                <a:headEnd/>
                <a:tailEnd/>
              </a:ln>
              <a:effectLst/>
            </p:spPr>
            <p:txBody>
              <a:bodyPr wrap="none">
                <a:spAutoFit/>
              </a:bodyPr>
              <a:lstStyle/>
              <a:p>
                <a:pPr algn="ctr" eaLnBrk="0" hangingPunct="0">
                  <a:lnSpc>
                    <a:spcPct val="80000"/>
                  </a:lnSpc>
                  <a:spcBef>
                    <a:spcPct val="30000"/>
                  </a:spcBef>
                  <a:buClr>
                    <a:schemeClr val="tx2"/>
                  </a:buClr>
                  <a:buSzPct val="75000"/>
                  <a:buFont typeface="Wingdings" pitchFamily="2" charset="2"/>
                  <a:buNone/>
                </a:pPr>
                <a:r>
                  <a:rPr lang="en-US" sz="1400" b="1">
                    <a:effectLst>
                      <a:outerShdw blurRad="38100" dist="38100" dir="2700000" algn="tl">
                        <a:srgbClr val="000000"/>
                      </a:outerShdw>
                    </a:effectLst>
                  </a:rPr>
                  <a:t>Windows </a:t>
                </a:r>
                <a:br>
                  <a:rPr lang="en-US" sz="1400" b="1">
                    <a:effectLst>
                      <a:outerShdw blurRad="38100" dist="38100" dir="2700000" algn="tl">
                        <a:srgbClr val="000000"/>
                      </a:outerShdw>
                    </a:effectLst>
                  </a:rPr>
                </a:br>
                <a:r>
                  <a:rPr lang="en-US" sz="1400" b="1">
                    <a:effectLst>
                      <a:outerShdw blurRad="38100" dist="38100" dir="2700000" algn="tl">
                        <a:srgbClr val="000000"/>
                      </a:outerShdw>
                    </a:effectLst>
                  </a:rPr>
                  <a:t>Files</a:t>
                </a:r>
              </a:p>
            </p:txBody>
          </p:sp>
        </p:grpSp>
        <p:sp>
          <p:nvSpPr>
            <p:cNvPr id="764939" name="Text Box 11"/>
            <p:cNvSpPr txBox="1">
              <a:spLocks noChangeArrowheads="1"/>
            </p:cNvSpPr>
            <p:nvPr/>
          </p:nvSpPr>
          <p:spPr bwMode="auto">
            <a:xfrm>
              <a:off x="4710" y="1625"/>
              <a:ext cx="618" cy="272"/>
            </a:xfrm>
            <a:prstGeom prst="rect">
              <a:avLst/>
            </a:prstGeom>
            <a:noFill/>
            <a:ln w="12700" algn="ctr">
              <a:noFill/>
              <a:miter lim="800000"/>
              <a:headEnd/>
              <a:tailEnd/>
            </a:ln>
            <a:effectLst/>
          </p:spPr>
          <p:txBody>
            <a:bodyPr wrap="none">
              <a:spAutoFit/>
            </a:bodyPr>
            <a:lstStyle/>
            <a:p>
              <a:pPr algn="ctr" eaLnBrk="0" hangingPunct="0">
                <a:lnSpc>
                  <a:spcPct val="80000"/>
                </a:lnSpc>
                <a:spcBef>
                  <a:spcPct val="30000"/>
                </a:spcBef>
                <a:buClr>
                  <a:schemeClr val="tx2"/>
                </a:buClr>
                <a:buSzPct val="75000"/>
                <a:buFont typeface="Wingdings" pitchFamily="2" charset="2"/>
                <a:buNone/>
              </a:pPr>
              <a:r>
                <a:rPr lang="en-US" sz="1400" b="1">
                  <a:effectLst>
                    <a:outerShdw blurRad="38100" dist="38100" dir="2700000" algn="tl">
                      <a:srgbClr val="000000"/>
                    </a:outerShdw>
                  </a:effectLst>
                </a:rPr>
                <a:t>Windows </a:t>
              </a:r>
              <a:br>
                <a:rPr lang="en-US" sz="1400" b="1">
                  <a:effectLst>
                    <a:outerShdw blurRad="38100" dist="38100" dir="2700000" algn="tl">
                      <a:srgbClr val="000000"/>
                    </a:outerShdw>
                  </a:effectLst>
                </a:rPr>
              </a:br>
              <a:r>
                <a:rPr lang="en-US" sz="1400" b="1">
                  <a:effectLst>
                    <a:outerShdw blurRad="38100" dist="38100" dir="2700000" algn="tl">
                      <a:srgbClr val="000000"/>
                    </a:outerShdw>
                  </a:effectLst>
                </a:rPr>
                <a:t>Folders</a:t>
              </a:r>
            </a:p>
          </p:txBody>
        </p:sp>
        <p:grpSp>
          <p:nvGrpSpPr>
            <p:cNvPr id="4" name="Group 12"/>
            <p:cNvGrpSpPr>
              <a:grpSpLocks/>
            </p:cNvGrpSpPr>
            <p:nvPr/>
          </p:nvGrpSpPr>
          <p:grpSpPr bwMode="auto">
            <a:xfrm>
              <a:off x="3237" y="1685"/>
              <a:ext cx="618" cy="1064"/>
              <a:chOff x="3192" y="1685"/>
              <a:chExt cx="618" cy="1064"/>
            </a:xfrm>
          </p:grpSpPr>
          <p:pic>
            <p:nvPicPr>
              <p:cNvPr id="764941" name="Picture 13" descr="Stratus ft Server Windows 2000"/>
              <p:cNvPicPr>
                <a:picLocks noChangeAspect="1" noChangeArrowheads="1"/>
              </p:cNvPicPr>
              <p:nvPr/>
            </p:nvPicPr>
            <p:blipFill>
              <a:blip r:embed="rId7" cstate="print"/>
              <a:srcRect/>
              <a:stretch>
                <a:fillRect/>
              </a:stretch>
            </p:blipFill>
            <p:spPr bwMode="auto">
              <a:xfrm>
                <a:off x="3252" y="1685"/>
                <a:ext cx="498" cy="793"/>
              </a:xfrm>
              <a:prstGeom prst="rect">
                <a:avLst/>
              </a:prstGeom>
              <a:noFill/>
            </p:spPr>
          </p:pic>
          <p:sp>
            <p:nvSpPr>
              <p:cNvPr id="764942" name="Text Box 14"/>
              <p:cNvSpPr txBox="1">
                <a:spLocks noChangeArrowheads="1"/>
              </p:cNvSpPr>
              <p:nvPr/>
            </p:nvSpPr>
            <p:spPr bwMode="auto">
              <a:xfrm>
                <a:off x="3192" y="2477"/>
                <a:ext cx="618" cy="272"/>
              </a:xfrm>
              <a:prstGeom prst="rect">
                <a:avLst/>
              </a:prstGeom>
              <a:noFill/>
              <a:ln w="12700" algn="ctr">
                <a:noFill/>
                <a:miter lim="800000"/>
                <a:headEnd/>
                <a:tailEnd/>
              </a:ln>
              <a:effectLst/>
            </p:spPr>
            <p:txBody>
              <a:bodyPr wrap="none">
                <a:spAutoFit/>
              </a:bodyPr>
              <a:lstStyle/>
              <a:p>
                <a:pPr algn="ctr" eaLnBrk="0" hangingPunct="0">
                  <a:lnSpc>
                    <a:spcPct val="80000"/>
                  </a:lnSpc>
                  <a:spcBef>
                    <a:spcPct val="30000"/>
                  </a:spcBef>
                  <a:buClr>
                    <a:schemeClr val="tx2"/>
                  </a:buClr>
                  <a:buSzPct val="75000"/>
                  <a:buFont typeface="Wingdings" pitchFamily="2" charset="2"/>
                  <a:buNone/>
                </a:pPr>
                <a:r>
                  <a:rPr lang="en-US" sz="1400" b="1">
                    <a:effectLst>
                      <a:outerShdw blurRad="38100" dist="38100" dir="2700000" algn="tl">
                        <a:srgbClr val="000000"/>
                      </a:outerShdw>
                    </a:effectLst>
                  </a:rPr>
                  <a:t>Windows </a:t>
                </a:r>
                <a:br>
                  <a:rPr lang="en-US" sz="1400" b="1">
                    <a:effectLst>
                      <a:outerShdw blurRad="38100" dist="38100" dir="2700000" algn="tl">
                        <a:srgbClr val="000000"/>
                      </a:outerShdw>
                    </a:effectLst>
                  </a:rPr>
                </a:br>
                <a:r>
                  <a:rPr lang="en-US" sz="1400" b="1">
                    <a:effectLst>
                      <a:outerShdw blurRad="38100" dist="38100" dir="2700000" algn="tl">
                        <a:srgbClr val="000000"/>
                      </a:outerShdw>
                    </a:effectLst>
                  </a:rPr>
                  <a:t>Server</a:t>
                </a:r>
              </a:p>
            </p:txBody>
          </p:sp>
        </p:grpSp>
        <p:grpSp>
          <p:nvGrpSpPr>
            <p:cNvPr id="5" name="Group 15"/>
            <p:cNvGrpSpPr>
              <a:grpSpLocks/>
            </p:cNvGrpSpPr>
            <p:nvPr/>
          </p:nvGrpSpPr>
          <p:grpSpPr bwMode="auto">
            <a:xfrm>
              <a:off x="3237" y="2895"/>
              <a:ext cx="1002" cy="1022"/>
              <a:chOff x="3301" y="2895"/>
              <a:chExt cx="1002" cy="1022"/>
            </a:xfrm>
          </p:grpSpPr>
          <p:pic>
            <p:nvPicPr>
              <p:cNvPr id="764944" name="Picture 16" descr="HP Evo D510 e-pc flat panel Windows XP"/>
              <p:cNvPicPr>
                <a:picLocks noChangeAspect="1" noChangeArrowheads="1"/>
              </p:cNvPicPr>
              <p:nvPr/>
            </p:nvPicPr>
            <p:blipFill>
              <a:blip r:embed="rId8" cstate="print"/>
              <a:srcRect/>
              <a:stretch>
                <a:fillRect/>
              </a:stretch>
            </p:blipFill>
            <p:spPr bwMode="auto">
              <a:xfrm>
                <a:off x="3301" y="2895"/>
                <a:ext cx="1002" cy="771"/>
              </a:xfrm>
              <a:prstGeom prst="rect">
                <a:avLst/>
              </a:prstGeom>
              <a:noFill/>
            </p:spPr>
          </p:pic>
          <p:sp>
            <p:nvSpPr>
              <p:cNvPr id="764945" name="Text Box 17"/>
              <p:cNvSpPr txBox="1">
                <a:spLocks noChangeArrowheads="1"/>
              </p:cNvSpPr>
              <p:nvPr/>
            </p:nvSpPr>
            <p:spPr bwMode="auto">
              <a:xfrm>
                <a:off x="3432" y="3645"/>
                <a:ext cx="741" cy="272"/>
              </a:xfrm>
              <a:prstGeom prst="rect">
                <a:avLst/>
              </a:prstGeom>
              <a:noFill/>
              <a:ln w="12700" algn="ctr">
                <a:noFill/>
                <a:miter lim="800000"/>
                <a:headEnd/>
                <a:tailEnd/>
              </a:ln>
              <a:effectLst/>
            </p:spPr>
            <p:txBody>
              <a:bodyPr wrap="none">
                <a:spAutoFit/>
              </a:bodyPr>
              <a:lstStyle/>
              <a:p>
                <a:pPr algn="ctr" eaLnBrk="0" hangingPunct="0">
                  <a:lnSpc>
                    <a:spcPct val="80000"/>
                  </a:lnSpc>
                  <a:spcBef>
                    <a:spcPct val="30000"/>
                  </a:spcBef>
                  <a:buClr>
                    <a:schemeClr val="tx2"/>
                  </a:buClr>
                  <a:buSzPct val="75000"/>
                  <a:buFont typeface="Wingdings" pitchFamily="2" charset="2"/>
                  <a:buNone/>
                </a:pPr>
                <a:r>
                  <a:rPr lang="en-US" sz="1400" b="1">
                    <a:effectLst>
                      <a:outerShdw blurRad="38100" dist="38100" dir="2700000" algn="tl">
                        <a:srgbClr val="000000"/>
                      </a:outerShdw>
                    </a:effectLst>
                  </a:rPr>
                  <a:t>Windows </a:t>
                </a:r>
                <a:br>
                  <a:rPr lang="en-US" sz="1400" b="1">
                    <a:effectLst>
                      <a:outerShdw blurRad="38100" dist="38100" dir="2700000" algn="tl">
                        <a:srgbClr val="000000"/>
                      </a:outerShdw>
                    </a:effectLst>
                  </a:rPr>
                </a:br>
                <a:r>
                  <a:rPr lang="en-US" sz="1400" b="1">
                    <a:effectLst>
                      <a:outerShdw blurRad="38100" dist="38100" dir="2700000" algn="tl">
                        <a:srgbClr val="000000"/>
                      </a:outerShdw>
                    </a:effectLst>
                  </a:rPr>
                  <a:t>Workstation</a:t>
                </a:r>
              </a:p>
            </p:txBody>
          </p:sp>
        </p:grpSp>
        <p:grpSp>
          <p:nvGrpSpPr>
            <p:cNvPr id="6" name="Group 18"/>
            <p:cNvGrpSpPr>
              <a:grpSpLocks/>
            </p:cNvGrpSpPr>
            <p:nvPr/>
          </p:nvGrpSpPr>
          <p:grpSpPr bwMode="auto">
            <a:xfrm>
              <a:off x="4181" y="2405"/>
              <a:ext cx="806" cy="784"/>
              <a:chOff x="4132" y="2308"/>
              <a:chExt cx="806" cy="784"/>
            </a:xfrm>
          </p:grpSpPr>
          <p:pic>
            <p:nvPicPr>
              <p:cNvPr id="764947" name="Picture 19" descr="HP Pavillion Notebook 4150 SMALLER"/>
              <p:cNvPicPr>
                <a:picLocks noChangeAspect="1" noChangeArrowheads="1"/>
              </p:cNvPicPr>
              <p:nvPr/>
            </p:nvPicPr>
            <p:blipFill>
              <a:blip r:embed="rId9" cstate="print"/>
              <a:srcRect/>
              <a:stretch>
                <a:fillRect/>
              </a:stretch>
            </p:blipFill>
            <p:spPr bwMode="auto">
              <a:xfrm>
                <a:off x="4132" y="2308"/>
                <a:ext cx="739" cy="615"/>
              </a:xfrm>
              <a:prstGeom prst="rect">
                <a:avLst/>
              </a:prstGeom>
              <a:noFill/>
            </p:spPr>
          </p:pic>
          <p:sp>
            <p:nvSpPr>
              <p:cNvPr id="764948" name="Text Box 20"/>
              <p:cNvSpPr txBox="1">
                <a:spLocks noChangeArrowheads="1"/>
              </p:cNvSpPr>
              <p:nvPr/>
            </p:nvSpPr>
            <p:spPr bwMode="auto">
              <a:xfrm>
                <a:off x="4300" y="2927"/>
                <a:ext cx="638" cy="165"/>
              </a:xfrm>
              <a:prstGeom prst="rect">
                <a:avLst/>
              </a:prstGeom>
              <a:noFill/>
              <a:ln w="12700" algn="ctr">
                <a:noFill/>
                <a:miter lim="800000"/>
                <a:headEnd/>
                <a:tailEnd/>
              </a:ln>
              <a:effectLst/>
            </p:spPr>
            <p:txBody>
              <a:bodyPr wrap="none">
                <a:spAutoFit/>
              </a:bodyPr>
              <a:lstStyle/>
              <a:p>
                <a:pPr algn="ctr" eaLnBrk="0" hangingPunct="0">
                  <a:lnSpc>
                    <a:spcPct val="80000"/>
                  </a:lnSpc>
                  <a:spcBef>
                    <a:spcPct val="30000"/>
                  </a:spcBef>
                  <a:buClr>
                    <a:schemeClr val="tx2"/>
                  </a:buClr>
                  <a:buSzPct val="75000"/>
                  <a:buFont typeface="Wingdings" pitchFamily="2" charset="2"/>
                  <a:buNone/>
                </a:pPr>
                <a:r>
                  <a:rPr lang="en-US" sz="1400" b="1">
                    <a:effectLst>
                      <a:outerShdw blurRad="38100" dist="38100" dir="2700000" algn="tl">
                        <a:srgbClr val="000000"/>
                      </a:outerShdw>
                    </a:effectLst>
                  </a:rPr>
                  <a:t>PC Laptop</a:t>
                </a:r>
              </a:p>
            </p:txBody>
          </p:sp>
        </p:grpSp>
        <p:grpSp>
          <p:nvGrpSpPr>
            <p:cNvPr id="7" name="Group 21"/>
            <p:cNvGrpSpPr>
              <a:grpSpLocks/>
            </p:cNvGrpSpPr>
            <p:nvPr/>
          </p:nvGrpSpPr>
          <p:grpSpPr bwMode="auto">
            <a:xfrm>
              <a:off x="3921" y="1726"/>
              <a:ext cx="657" cy="657"/>
              <a:chOff x="3768" y="1627"/>
              <a:chExt cx="657" cy="657"/>
            </a:xfrm>
          </p:grpSpPr>
          <p:pic>
            <p:nvPicPr>
              <p:cNvPr id="764950" name="Picture 22" descr="barrel yellow data storage"/>
              <p:cNvPicPr>
                <a:picLocks noChangeAspect="1" noChangeArrowheads="1"/>
              </p:cNvPicPr>
              <p:nvPr/>
            </p:nvPicPr>
            <p:blipFill>
              <a:blip r:embed="rId10" cstate="print"/>
              <a:srcRect/>
              <a:stretch>
                <a:fillRect/>
              </a:stretch>
            </p:blipFill>
            <p:spPr bwMode="auto">
              <a:xfrm>
                <a:off x="3914" y="1627"/>
                <a:ext cx="366" cy="401"/>
              </a:xfrm>
              <a:prstGeom prst="rect">
                <a:avLst/>
              </a:prstGeom>
              <a:noFill/>
            </p:spPr>
          </p:pic>
          <p:sp>
            <p:nvSpPr>
              <p:cNvPr id="764951" name="Text Box 23"/>
              <p:cNvSpPr txBox="1">
                <a:spLocks noChangeArrowheads="1"/>
              </p:cNvSpPr>
              <p:nvPr/>
            </p:nvSpPr>
            <p:spPr bwMode="auto">
              <a:xfrm>
                <a:off x="3768" y="2012"/>
                <a:ext cx="657" cy="272"/>
              </a:xfrm>
              <a:prstGeom prst="rect">
                <a:avLst/>
              </a:prstGeom>
              <a:noFill/>
              <a:ln w="12700" algn="ctr">
                <a:noFill/>
                <a:miter lim="800000"/>
                <a:headEnd/>
                <a:tailEnd/>
              </a:ln>
              <a:effectLst/>
            </p:spPr>
            <p:txBody>
              <a:bodyPr wrap="none">
                <a:spAutoFit/>
              </a:bodyPr>
              <a:lstStyle/>
              <a:p>
                <a:pPr algn="ctr" eaLnBrk="0" hangingPunct="0">
                  <a:lnSpc>
                    <a:spcPct val="80000"/>
                  </a:lnSpc>
                  <a:spcBef>
                    <a:spcPct val="30000"/>
                  </a:spcBef>
                  <a:buClr>
                    <a:schemeClr val="tx2"/>
                  </a:buClr>
                  <a:buSzPct val="75000"/>
                  <a:buFont typeface="Wingdings" pitchFamily="2" charset="2"/>
                  <a:buNone/>
                </a:pPr>
                <a:r>
                  <a:rPr lang="en-US" sz="1400" b="1">
                    <a:effectLst>
                      <a:outerShdw blurRad="38100" dist="38100" dir="2700000" algn="tl">
                        <a:srgbClr val="000000"/>
                      </a:outerShdw>
                    </a:effectLst>
                  </a:rPr>
                  <a:t>SQL Server</a:t>
                </a:r>
                <a:br>
                  <a:rPr lang="en-US" sz="1400" b="1">
                    <a:effectLst>
                      <a:outerShdw blurRad="38100" dist="38100" dir="2700000" algn="tl">
                        <a:srgbClr val="000000"/>
                      </a:outerShdw>
                    </a:effectLst>
                  </a:rPr>
                </a:br>
                <a:r>
                  <a:rPr lang="en-US" sz="1400" b="1">
                    <a:effectLst>
                      <a:outerShdw blurRad="38100" dist="38100" dir="2700000" algn="tl">
                        <a:srgbClr val="000000"/>
                      </a:outerShdw>
                    </a:effectLst>
                  </a:rPr>
                  <a:t>Database</a:t>
                </a:r>
              </a:p>
            </p:txBody>
          </p:sp>
        </p:grpSp>
        <p:grpSp>
          <p:nvGrpSpPr>
            <p:cNvPr id="8" name="Group 24"/>
            <p:cNvGrpSpPr>
              <a:grpSpLocks/>
            </p:cNvGrpSpPr>
            <p:nvPr/>
          </p:nvGrpSpPr>
          <p:grpSpPr bwMode="auto">
            <a:xfrm>
              <a:off x="3378" y="868"/>
              <a:ext cx="284" cy="283"/>
              <a:chOff x="6258" y="868"/>
              <a:chExt cx="284" cy="283"/>
            </a:xfrm>
          </p:grpSpPr>
          <p:sp>
            <p:nvSpPr>
              <p:cNvPr id="764953" name="Rectangle 25"/>
              <p:cNvSpPr>
                <a:spLocks noChangeArrowheads="1"/>
              </p:cNvSpPr>
              <p:nvPr/>
            </p:nvSpPr>
            <p:spPr bwMode="auto">
              <a:xfrm>
                <a:off x="6258" y="912"/>
                <a:ext cx="284" cy="239"/>
              </a:xfrm>
              <a:prstGeom prst="rect">
                <a:avLst/>
              </a:prstGeom>
              <a:solidFill>
                <a:srgbClr val="008080"/>
              </a:solidFill>
              <a:ln w="9525">
                <a:noFill/>
                <a:miter lim="800000"/>
                <a:headEnd/>
                <a:tailEnd/>
              </a:ln>
            </p:spPr>
            <p:txBody>
              <a:bodyPr/>
              <a:lstStyle/>
              <a:p>
                <a:endParaRPr lang="es-ES"/>
              </a:p>
            </p:txBody>
          </p:sp>
          <p:sp>
            <p:nvSpPr>
              <p:cNvPr id="764954" name="Rectangle 26"/>
              <p:cNvSpPr>
                <a:spLocks noChangeArrowheads="1"/>
              </p:cNvSpPr>
              <p:nvPr/>
            </p:nvSpPr>
            <p:spPr bwMode="auto">
              <a:xfrm>
                <a:off x="6306" y="1086"/>
                <a:ext cx="236" cy="65"/>
              </a:xfrm>
              <a:prstGeom prst="rect">
                <a:avLst/>
              </a:prstGeom>
              <a:solidFill>
                <a:srgbClr val="C0C0C0"/>
              </a:solidFill>
              <a:ln w="9525">
                <a:noFill/>
                <a:miter lim="800000"/>
                <a:headEnd/>
                <a:tailEnd/>
              </a:ln>
            </p:spPr>
            <p:txBody>
              <a:bodyPr/>
              <a:lstStyle/>
              <a:p>
                <a:endParaRPr lang="es-ES"/>
              </a:p>
            </p:txBody>
          </p:sp>
          <p:sp>
            <p:nvSpPr>
              <p:cNvPr id="764955" name="Freeform 27"/>
              <p:cNvSpPr>
                <a:spLocks noEditPoints="1"/>
              </p:cNvSpPr>
              <p:nvPr/>
            </p:nvSpPr>
            <p:spPr bwMode="auto">
              <a:xfrm>
                <a:off x="6361" y="1115"/>
                <a:ext cx="157" cy="15"/>
              </a:xfrm>
              <a:custGeom>
                <a:avLst/>
                <a:gdLst/>
                <a:ahLst/>
                <a:cxnLst>
                  <a:cxn ang="0">
                    <a:pos x="47" y="15"/>
                  </a:cxn>
                  <a:cxn ang="0">
                    <a:pos x="63" y="15"/>
                  </a:cxn>
                  <a:cxn ang="0">
                    <a:pos x="63" y="0"/>
                  </a:cxn>
                  <a:cxn ang="0">
                    <a:pos x="47" y="0"/>
                  </a:cxn>
                  <a:cxn ang="0">
                    <a:pos x="47" y="15"/>
                  </a:cxn>
                  <a:cxn ang="0">
                    <a:pos x="94" y="15"/>
                  </a:cxn>
                  <a:cxn ang="0">
                    <a:pos x="110" y="15"/>
                  </a:cxn>
                  <a:cxn ang="0">
                    <a:pos x="110" y="0"/>
                  </a:cxn>
                  <a:cxn ang="0">
                    <a:pos x="94" y="0"/>
                  </a:cxn>
                  <a:cxn ang="0">
                    <a:pos x="94" y="15"/>
                  </a:cxn>
                  <a:cxn ang="0">
                    <a:pos x="142" y="15"/>
                  </a:cxn>
                  <a:cxn ang="0">
                    <a:pos x="157" y="15"/>
                  </a:cxn>
                  <a:cxn ang="0">
                    <a:pos x="157" y="0"/>
                  </a:cxn>
                  <a:cxn ang="0">
                    <a:pos x="142" y="0"/>
                  </a:cxn>
                  <a:cxn ang="0">
                    <a:pos x="142" y="15"/>
                  </a:cxn>
                  <a:cxn ang="0">
                    <a:pos x="0" y="15"/>
                  </a:cxn>
                  <a:cxn ang="0">
                    <a:pos x="16" y="15"/>
                  </a:cxn>
                  <a:cxn ang="0">
                    <a:pos x="16" y="0"/>
                  </a:cxn>
                  <a:cxn ang="0">
                    <a:pos x="0" y="0"/>
                  </a:cxn>
                  <a:cxn ang="0">
                    <a:pos x="0" y="15"/>
                  </a:cxn>
                </a:cxnLst>
                <a:rect l="0" t="0" r="r" b="b"/>
                <a:pathLst>
                  <a:path w="157" h="15">
                    <a:moveTo>
                      <a:pt x="47" y="15"/>
                    </a:moveTo>
                    <a:lnTo>
                      <a:pt x="63" y="15"/>
                    </a:lnTo>
                    <a:lnTo>
                      <a:pt x="63" y="0"/>
                    </a:lnTo>
                    <a:lnTo>
                      <a:pt x="47" y="0"/>
                    </a:lnTo>
                    <a:lnTo>
                      <a:pt x="47" y="15"/>
                    </a:lnTo>
                    <a:close/>
                    <a:moveTo>
                      <a:pt x="94" y="15"/>
                    </a:moveTo>
                    <a:lnTo>
                      <a:pt x="110" y="15"/>
                    </a:lnTo>
                    <a:lnTo>
                      <a:pt x="110" y="0"/>
                    </a:lnTo>
                    <a:lnTo>
                      <a:pt x="94" y="0"/>
                    </a:lnTo>
                    <a:lnTo>
                      <a:pt x="94" y="15"/>
                    </a:lnTo>
                    <a:close/>
                    <a:moveTo>
                      <a:pt x="142" y="15"/>
                    </a:moveTo>
                    <a:lnTo>
                      <a:pt x="157" y="15"/>
                    </a:lnTo>
                    <a:lnTo>
                      <a:pt x="157" y="0"/>
                    </a:lnTo>
                    <a:lnTo>
                      <a:pt x="142" y="0"/>
                    </a:lnTo>
                    <a:lnTo>
                      <a:pt x="142" y="15"/>
                    </a:lnTo>
                    <a:close/>
                    <a:moveTo>
                      <a:pt x="0" y="15"/>
                    </a:moveTo>
                    <a:lnTo>
                      <a:pt x="16" y="15"/>
                    </a:lnTo>
                    <a:lnTo>
                      <a:pt x="16" y="0"/>
                    </a:lnTo>
                    <a:lnTo>
                      <a:pt x="0" y="0"/>
                    </a:lnTo>
                    <a:lnTo>
                      <a:pt x="0" y="15"/>
                    </a:lnTo>
                    <a:close/>
                  </a:path>
                </a:pathLst>
              </a:custGeom>
              <a:solidFill>
                <a:srgbClr val="FFFFFF"/>
              </a:solidFill>
              <a:ln w="9525">
                <a:noFill/>
                <a:round/>
                <a:headEnd/>
                <a:tailEnd/>
              </a:ln>
            </p:spPr>
            <p:txBody>
              <a:bodyPr/>
              <a:lstStyle/>
              <a:p>
                <a:endParaRPr lang="es-ES"/>
              </a:p>
            </p:txBody>
          </p:sp>
          <p:sp>
            <p:nvSpPr>
              <p:cNvPr id="764956" name="Freeform 28"/>
              <p:cNvSpPr>
                <a:spLocks noEditPoints="1"/>
              </p:cNvSpPr>
              <p:nvPr/>
            </p:nvSpPr>
            <p:spPr bwMode="auto">
              <a:xfrm>
                <a:off x="6353" y="1108"/>
                <a:ext cx="161" cy="18"/>
              </a:xfrm>
              <a:custGeom>
                <a:avLst/>
                <a:gdLst/>
                <a:ahLst/>
                <a:cxnLst>
                  <a:cxn ang="0">
                    <a:pos x="0" y="18"/>
                  </a:cxn>
                  <a:cxn ang="0">
                    <a:pos x="20" y="18"/>
                  </a:cxn>
                  <a:cxn ang="0">
                    <a:pos x="20" y="0"/>
                  </a:cxn>
                  <a:cxn ang="0">
                    <a:pos x="0" y="0"/>
                  </a:cxn>
                  <a:cxn ang="0">
                    <a:pos x="0" y="18"/>
                  </a:cxn>
                  <a:cxn ang="0">
                    <a:pos x="47" y="18"/>
                  </a:cxn>
                  <a:cxn ang="0">
                    <a:pos x="67" y="18"/>
                  </a:cxn>
                  <a:cxn ang="0">
                    <a:pos x="67" y="0"/>
                  </a:cxn>
                  <a:cxn ang="0">
                    <a:pos x="47" y="0"/>
                  </a:cxn>
                  <a:cxn ang="0">
                    <a:pos x="47" y="18"/>
                  </a:cxn>
                  <a:cxn ang="0">
                    <a:pos x="94" y="18"/>
                  </a:cxn>
                  <a:cxn ang="0">
                    <a:pos x="114" y="18"/>
                  </a:cxn>
                  <a:cxn ang="0">
                    <a:pos x="114" y="0"/>
                  </a:cxn>
                  <a:cxn ang="0">
                    <a:pos x="94" y="0"/>
                  </a:cxn>
                  <a:cxn ang="0">
                    <a:pos x="94" y="18"/>
                  </a:cxn>
                  <a:cxn ang="0">
                    <a:pos x="142" y="18"/>
                  </a:cxn>
                  <a:cxn ang="0">
                    <a:pos x="161" y="18"/>
                  </a:cxn>
                  <a:cxn ang="0">
                    <a:pos x="161" y="0"/>
                  </a:cxn>
                  <a:cxn ang="0">
                    <a:pos x="142" y="0"/>
                  </a:cxn>
                  <a:cxn ang="0">
                    <a:pos x="142" y="18"/>
                  </a:cxn>
                </a:cxnLst>
                <a:rect l="0" t="0" r="r" b="b"/>
                <a:pathLst>
                  <a:path w="161" h="18">
                    <a:moveTo>
                      <a:pt x="0" y="18"/>
                    </a:moveTo>
                    <a:lnTo>
                      <a:pt x="20" y="18"/>
                    </a:lnTo>
                    <a:lnTo>
                      <a:pt x="20" y="0"/>
                    </a:lnTo>
                    <a:lnTo>
                      <a:pt x="0" y="0"/>
                    </a:lnTo>
                    <a:lnTo>
                      <a:pt x="0" y="18"/>
                    </a:lnTo>
                    <a:close/>
                    <a:moveTo>
                      <a:pt x="47" y="18"/>
                    </a:moveTo>
                    <a:lnTo>
                      <a:pt x="67" y="18"/>
                    </a:lnTo>
                    <a:lnTo>
                      <a:pt x="67" y="0"/>
                    </a:lnTo>
                    <a:lnTo>
                      <a:pt x="47" y="0"/>
                    </a:lnTo>
                    <a:lnTo>
                      <a:pt x="47" y="18"/>
                    </a:lnTo>
                    <a:close/>
                    <a:moveTo>
                      <a:pt x="94" y="18"/>
                    </a:moveTo>
                    <a:lnTo>
                      <a:pt x="114" y="18"/>
                    </a:lnTo>
                    <a:lnTo>
                      <a:pt x="114" y="0"/>
                    </a:lnTo>
                    <a:lnTo>
                      <a:pt x="94" y="0"/>
                    </a:lnTo>
                    <a:lnTo>
                      <a:pt x="94" y="18"/>
                    </a:lnTo>
                    <a:close/>
                    <a:moveTo>
                      <a:pt x="142" y="18"/>
                    </a:moveTo>
                    <a:lnTo>
                      <a:pt x="161" y="18"/>
                    </a:lnTo>
                    <a:lnTo>
                      <a:pt x="161" y="0"/>
                    </a:lnTo>
                    <a:lnTo>
                      <a:pt x="142" y="0"/>
                    </a:lnTo>
                    <a:lnTo>
                      <a:pt x="142" y="18"/>
                    </a:lnTo>
                    <a:close/>
                  </a:path>
                </a:pathLst>
              </a:custGeom>
              <a:solidFill>
                <a:srgbClr val="808080"/>
              </a:solidFill>
              <a:ln w="9525">
                <a:noFill/>
                <a:round/>
                <a:headEnd/>
                <a:tailEnd/>
              </a:ln>
            </p:spPr>
            <p:txBody>
              <a:bodyPr/>
              <a:lstStyle/>
              <a:p>
                <a:endParaRPr lang="es-ES"/>
              </a:p>
            </p:txBody>
          </p:sp>
          <p:sp>
            <p:nvSpPr>
              <p:cNvPr id="764957" name="Freeform 29"/>
              <p:cNvSpPr>
                <a:spLocks noEditPoints="1"/>
              </p:cNvSpPr>
              <p:nvPr/>
            </p:nvSpPr>
            <p:spPr bwMode="auto">
              <a:xfrm>
                <a:off x="6306" y="912"/>
                <a:ext cx="236" cy="174"/>
              </a:xfrm>
              <a:custGeom>
                <a:avLst/>
                <a:gdLst/>
                <a:ahLst/>
                <a:cxnLst>
                  <a:cxn ang="0">
                    <a:pos x="223" y="162"/>
                  </a:cxn>
                  <a:cxn ang="0">
                    <a:pos x="236" y="174"/>
                  </a:cxn>
                  <a:cxn ang="0">
                    <a:pos x="236" y="0"/>
                  </a:cxn>
                  <a:cxn ang="0">
                    <a:pos x="223" y="12"/>
                  </a:cxn>
                  <a:cxn ang="0">
                    <a:pos x="223" y="162"/>
                  </a:cxn>
                  <a:cxn ang="0">
                    <a:pos x="223" y="162"/>
                  </a:cxn>
                  <a:cxn ang="0">
                    <a:pos x="236" y="174"/>
                  </a:cxn>
                  <a:cxn ang="0">
                    <a:pos x="0" y="174"/>
                  </a:cxn>
                  <a:cxn ang="0">
                    <a:pos x="12" y="162"/>
                  </a:cxn>
                  <a:cxn ang="0">
                    <a:pos x="223" y="162"/>
                  </a:cxn>
                </a:cxnLst>
                <a:rect l="0" t="0" r="r" b="b"/>
                <a:pathLst>
                  <a:path w="236" h="174">
                    <a:moveTo>
                      <a:pt x="223" y="162"/>
                    </a:moveTo>
                    <a:lnTo>
                      <a:pt x="236" y="174"/>
                    </a:lnTo>
                    <a:lnTo>
                      <a:pt x="236" y="0"/>
                    </a:lnTo>
                    <a:lnTo>
                      <a:pt x="223" y="12"/>
                    </a:lnTo>
                    <a:lnTo>
                      <a:pt x="223" y="162"/>
                    </a:lnTo>
                    <a:close/>
                    <a:moveTo>
                      <a:pt x="223" y="162"/>
                    </a:moveTo>
                    <a:lnTo>
                      <a:pt x="236" y="174"/>
                    </a:lnTo>
                    <a:lnTo>
                      <a:pt x="0" y="174"/>
                    </a:lnTo>
                    <a:lnTo>
                      <a:pt x="12" y="162"/>
                    </a:lnTo>
                    <a:lnTo>
                      <a:pt x="223" y="162"/>
                    </a:lnTo>
                    <a:close/>
                  </a:path>
                </a:pathLst>
              </a:custGeom>
              <a:solidFill>
                <a:srgbClr val="808080"/>
              </a:solidFill>
              <a:ln w="9525">
                <a:noFill/>
                <a:round/>
                <a:headEnd/>
                <a:tailEnd/>
              </a:ln>
            </p:spPr>
            <p:txBody>
              <a:bodyPr/>
              <a:lstStyle/>
              <a:p>
                <a:endParaRPr lang="es-ES"/>
              </a:p>
            </p:txBody>
          </p:sp>
          <p:sp>
            <p:nvSpPr>
              <p:cNvPr id="764958" name="Freeform 30"/>
              <p:cNvSpPr>
                <a:spLocks/>
              </p:cNvSpPr>
              <p:nvPr/>
            </p:nvSpPr>
            <p:spPr bwMode="auto">
              <a:xfrm>
                <a:off x="6306" y="912"/>
                <a:ext cx="236" cy="174"/>
              </a:xfrm>
              <a:custGeom>
                <a:avLst/>
                <a:gdLst/>
                <a:ahLst/>
                <a:cxnLst>
                  <a:cxn ang="0">
                    <a:pos x="0" y="174"/>
                  </a:cxn>
                  <a:cxn ang="0">
                    <a:pos x="236" y="174"/>
                  </a:cxn>
                  <a:cxn ang="0">
                    <a:pos x="236" y="0"/>
                  </a:cxn>
                  <a:cxn ang="0">
                    <a:pos x="233" y="3"/>
                  </a:cxn>
                  <a:cxn ang="0">
                    <a:pos x="233" y="171"/>
                  </a:cxn>
                  <a:cxn ang="0">
                    <a:pos x="3" y="171"/>
                  </a:cxn>
                  <a:cxn ang="0">
                    <a:pos x="0" y="174"/>
                  </a:cxn>
                </a:cxnLst>
                <a:rect l="0" t="0" r="r" b="b"/>
                <a:pathLst>
                  <a:path w="236" h="174">
                    <a:moveTo>
                      <a:pt x="0" y="174"/>
                    </a:moveTo>
                    <a:lnTo>
                      <a:pt x="236" y="174"/>
                    </a:lnTo>
                    <a:lnTo>
                      <a:pt x="236" y="0"/>
                    </a:lnTo>
                    <a:lnTo>
                      <a:pt x="233" y="3"/>
                    </a:lnTo>
                    <a:lnTo>
                      <a:pt x="233" y="171"/>
                    </a:lnTo>
                    <a:lnTo>
                      <a:pt x="3" y="171"/>
                    </a:lnTo>
                    <a:lnTo>
                      <a:pt x="0" y="174"/>
                    </a:lnTo>
                    <a:close/>
                  </a:path>
                </a:pathLst>
              </a:custGeom>
              <a:solidFill>
                <a:srgbClr val="000000"/>
              </a:solidFill>
              <a:ln w="9525">
                <a:noFill/>
                <a:round/>
                <a:headEnd/>
                <a:tailEnd/>
              </a:ln>
            </p:spPr>
            <p:txBody>
              <a:bodyPr/>
              <a:lstStyle/>
              <a:p>
                <a:endParaRPr lang="es-ES"/>
              </a:p>
            </p:txBody>
          </p:sp>
          <p:sp>
            <p:nvSpPr>
              <p:cNvPr id="764959" name="Freeform 31"/>
              <p:cNvSpPr>
                <a:spLocks noEditPoints="1"/>
              </p:cNvSpPr>
              <p:nvPr/>
            </p:nvSpPr>
            <p:spPr bwMode="auto">
              <a:xfrm>
                <a:off x="6306" y="912"/>
                <a:ext cx="236" cy="174"/>
              </a:xfrm>
              <a:custGeom>
                <a:avLst/>
                <a:gdLst/>
                <a:ahLst/>
                <a:cxnLst>
                  <a:cxn ang="0">
                    <a:pos x="223" y="12"/>
                  </a:cxn>
                  <a:cxn ang="0">
                    <a:pos x="236" y="0"/>
                  </a:cxn>
                  <a:cxn ang="0">
                    <a:pos x="0" y="0"/>
                  </a:cxn>
                  <a:cxn ang="0">
                    <a:pos x="12" y="12"/>
                  </a:cxn>
                  <a:cxn ang="0">
                    <a:pos x="223" y="12"/>
                  </a:cxn>
                  <a:cxn ang="0">
                    <a:pos x="12" y="162"/>
                  </a:cxn>
                  <a:cxn ang="0">
                    <a:pos x="0" y="174"/>
                  </a:cxn>
                  <a:cxn ang="0">
                    <a:pos x="0" y="0"/>
                  </a:cxn>
                  <a:cxn ang="0">
                    <a:pos x="12" y="12"/>
                  </a:cxn>
                  <a:cxn ang="0">
                    <a:pos x="12" y="162"/>
                  </a:cxn>
                </a:cxnLst>
                <a:rect l="0" t="0" r="r" b="b"/>
                <a:pathLst>
                  <a:path w="236" h="174">
                    <a:moveTo>
                      <a:pt x="223" y="12"/>
                    </a:moveTo>
                    <a:lnTo>
                      <a:pt x="236" y="0"/>
                    </a:lnTo>
                    <a:lnTo>
                      <a:pt x="0" y="0"/>
                    </a:lnTo>
                    <a:lnTo>
                      <a:pt x="12" y="12"/>
                    </a:lnTo>
                    <a:lnTo>
                      <a:pt x="223" y="12"/>
                    </a:lnTo>
                    <a:close/>
                    <a:moveTo>
                      <a:pt x="12" y="162"/>
                    </a:moveTo>
                    <a:lnTo>
                      <a:pt x="0" y="174"/>
                    </a:lnTo>
                    <a:lnTo>
                      <a:pt x="0" y="0"/>
                    </a:lnTo>
                    <a:lnTo>
                      <a:pt x="12" y="12"/>
                    </a:lnTo>
                    <a:lnTo>
                      <a:pt x="12" y="162"/>
                    </a:lnTo>
                    <a:close/>
                  </a:path>
                </a:pathLst>
              </a:custGeom>
              <a:solidFill>
                <a:srgbClr val="FFFFFF"/>
              </a:solidFill>
              <a:ln w="9525">
                <a:noFill/>
                <a:round/>
                <a:headEnd/>
                <a:tailEnd/>
              </a:ln>
            </p:spPr>
            <p:txBody>
              <a:bodyPr/>
              <a:lstStyle/>
              <a:p>
                <a:endParaRPr lang="es-ES"/>
              </a:p>
            </p:txBody>
          </p:sp>
          <p:sp>
            <p:nvSpPr>
              <p:cNvPr id="764960" name="Rectangle 32"/>
              <p:cNvSpPr>
                <a:spLocks noChangeArrowheads="1"/>
              </p:cNvSpPr>
              <p:nvPr/>
            </p:nvSpPr>
            <p:spPr bwMode="auto">
              <a:xfrm>
                <a:off x="6318" y="924"/>
                <a:ext cx="211" cy="150"/>
              </a:xfrm>
              <a:prstGeom prst="rect">
                <a:avLst/>
              </a:prstGeom>
              <a:solidFill>
                <a:srgbClr val="C0C0C0"/>
              </a:solidFill>
              <a:ln w="9525">
                <a:noFill/>
                <a:miter lim="800000"/>
                <a:headEnd/>
                <a:tailEnd/>
              </a:ln>
            </p:spPr>
            <p:txBody>
              <a:bodyPr/>
              <a:lstStyle/>
              <a:p>
                <a:endParaRPr lang="es-ES"/>
              </a:p>
            </p:txBody>
          </p:sp>
          <p:sp>
            <p:nvSpPr>
              <p:cNvPr id="764961" name="Freeform 33"/>
              <p:cNvSpPr>
                <a:spLocks/>
              </p:cNvSpPr>
              <p:nvPr/>
            </p:nvSpPr>
            <p:spPr bwMode="auto">
              <a:xfrm>
                <a:off x="6377" y="947"/>
                <a:ext cx="112" cy="106"/>
              </a:xfrm>
              <a:custGeom>
                <a:avLst/>
                <a:gdLst/>
                <a:ahLst/>
                <a:cxnLst>
                  <a:cxn ang="0">
                    <a:pos x="56" y="0"/>
                  </a:cxn>
                  <a:cxn ang="0">
                    <a:pos x="0" y="53"/>
                  </a:cxn>
                  <a:cxn ang="0">
                    <a:pos x="56" y="106"/>
                  </a:cxn>
                  <a:cxn ang="0">
                    <a:pos x="112" y="53"/>
                  </a:cxn>
                  <a:cxn ang="0">
                    <a:pos x="56" y="0"/>
                  </a:cxn>
                </a:cxnLst>
                <a:rect l="0" t="0" r="r" b="b"/>
                <a:pathLst>
                  <a:path w="112" h="106">
                    <a:moveTo>
                      <a:pt x="56" y="0"/>
                    </a:moveTo>
                    <a:lnTo>
                      <a:pt x="0" y="53"/>
                    </a:lnTo>
                    <a:lnTo>
                      <a:pt x="56" y="106"/>
                    </a:lnTo>
                    <a:lnTo>
                      <a:pt x="112" y="53"/>
                    </a:lnTo>
                    <a:lnTo>
                      <a:pt x="56" y="0"/>
                    </a:lnTo>
                    <a:close/>
                  </a:path>
                </a:pathLst>
              </a:custGeom>
              <a:solidFill>
                <a:srgbClr val="808080"/>
              </a:solidFill>
              <a:ln w="9525">
                <a:noFill/>
                <a:round/>
                <a:headEnd/>
                <a:tailEnd/>
              </a:ln>
            </p:spPr>
            <p:txBody>
              <a:bodyPr/>
              <a:lstStyle/>
              <a:p>
                <a:endParaRPr lang="es-ES"/>
              </a:p>
            </p:txBody>
          </p:sp>
          <p:sp>
            <p:nvSpPr>
              <p:cNvPr id="764962" name="Rectangle 34"/>
              <p:cNvSpPr>
                <a:spLocks noChangeArrowheads="1"/>
              </p:cNvSpPr>
              <p:nvPr/>
            </p:nvSpPr>
            <p:spPr bwMode="auto">
              <a:xfrm>
                <a:off x="6258" y="868"/>
                <a:ext cx="284" cy="44"/>
              </a:xfrm>
              <a:prstGeom prst="rect">
                <a:avLst/>
              </a:prstGeom>
              <a:solidFill>
                <a:srgbClr val="FF0000"/>
              </a:solidFill>
              <a:ln w="9525">
                <a:noFill/>
                <a:miter lim="800000"/>
                <a:headEnd/>
                <a:tailEnd/>
              </a:ln>
            </p:spPr>
            <p:txBody>
              <a:bodyPr/>
              <a:lstStyle/>
              <a:p>
                <a:endParaRPr lang="es-ES"/>
              </a:p>
            </p:txBody>
          </p:sp>
          <p:sp>
            <p:nvSpPr>
              <p:cNvPr id="764963" name="Rectangle 35"/>
              <p:cNvSpPr>
                <a:spLocks noChangeArrowheads="1"/>
              </p:cNvSpPr>
              <p:nvPr/>
            </p:nvSpPr>
            <p:spPr bwMode="auto">
              <a:xfrm>
                <a:off x="6258" y="868"/>
                <a:ext cx="284" cy="44"/>
              </a:xfrm>
              <a:prstGeom prst="rect">
                <a:avLst/>
              </a:prstGeom>
              <a:noFill/>
              <a:ln w="11113">
                <a:solidFill>
                  <a:srgbClr val="000000"/>
                </a:solidFill>
                <a:miter lim="800000"/>
                <a:headEnd/>
                <a:tailEnd/>
              </a:ln>
            </p:spPr>
            <p:txBody>
              <a:bodyPr/>
              <a:lstStyle/>
              <a:p>
                <a:endParaRPr lang="es-ES"/>
              </a:p>
            </p:txBody>
          </p:sp>
          <p:sp>
            <p:nvSpPr>
              <p:cNvPr id="764964" name="Rectangle 36"/>
              <p:cNvSpPr>
                <a:spLocks noChangeArrowheads="1"/>
              </p:cNvSpPr>
              <p:nvPr/>
            </p:nvSpPr>
            <p:spPr bwMode="auto">
              <a:xfrm>
                <a:off x="6261" y="868"/>
                <a:ext cx="45" cy="44"/>
              </a:xfrm>
              <a:prstGeom prst="rect">
                <a:avLst/>
              </a:prstGeom>
              <a:solidFill>
                <a:srgbClr val="800000"/>
              </a:solidFill>
              <a:ln w="9525">
                <a:noFill/>
                <a:miter lim="800000"/>
                <a:headEnd/>
                <a:tailEnd/>
              </a:ln>
            </p:spPr>
            <p:txBody>
              <a:bodyPr/>
              <a:lstStyle/>
              <a:p>
                <a:endParaRPr lang="es-ES"/>
              </a:p>
            </p:txBody>
          </p:sp>
          <p:sp>
            <p:nvSpPr>
              <p:cNvPr id="764965" name="Rectangle 37"/>
              <p:cNvSpPr>
                <a:spLocks noChangeArrowheads="1"/>
              </p:cNvSpPr>
              <p:nvPr/>
            </p:nvSpPr>
            <p:spPr bwMode="auto">
              <a:xfrm>
                <a:off x="6261" y="868"/>
                <a:ext cx="45" cy="44"/>
              </a:xfrm>
              <a:prstGeom prst="rect">
                <a:avLst/>
              </a:prstGeom>
              <a:noFill/>
              <a:ln w="11113">
                <a:solidFill>
                  <a:srgbClr val="000000"/>
                </a:solidFill>
                <a:miter lim="800000"/>
                <a:headEnd/>
                <a:tailEnd/>
              </a:ln>
            </p:spPr>
            <p:txBody>
              <a:bodyPr/>
              <a:lstStyle/>
              <a:p>
                <a:endParaRPr lang="es-ES"/>
              </a:p>
            </p:txBody>
          </p:sp>
          <p:sp>
            <p:nvSpPr>
              <p:cNvPr id="764966" name="Rectangle 38"/>
              <p:cNvSpPr>
                <a:spLocks noChangeArrowheads="1"/>
              </p:cNvSpPr>
              <p:nvPr/>
            </p:nvSpPr>
            <p:spPr bwMode="auto">
              <a:xfrm>
                <a:off x="6258" y="868"/>
                <a:ext cx="284" cy="283"/>
              </a:xfrm>
              <a:prstGeom prst="rect">
                <a:avLst/>
              </a:prstGeom>
              <a:noFill/>
              <a:ln w="11113">
                <a:solidFill>
                  <a:srgbClr val="000000"/>
                </a:solidFill>
                <a:miter lim="800000"/>
                <a:headEnd/>
                <a:tailEnd/>
              </a:ln>
            </p:spPr>
            <p:txBody>
              <a:bodyPr/>
              <a:lstStyle/>
              <a:p>
                <a:endParaRPr lang="es-ES"/>
              </a:p>
            </p:txBody>
          </p:sp>
          <p:sp>
            <p:nvSpPr>
              <p:cNvPr id="764967" name="Freeform 39"/>
              <p:cNvSpPr>
                <a:spLocks noEditPoints="1"/>
              </p:cNvSpPr>
              <p:nvPr/>
            </p:nvSpPr>
            <p:spPr bwMode="auto">
              <a:xfrm>
                <a:off x="6363" y="1117"/>
                <a:ext cx="151" cy="9"/>
              </a:xfrm>
              <a:custGeom>
                <a:avLst/>
                <a:gdLst/>
                <a:ahLst/>
                <a:cxnLst>
                  <a:cxn ang="0">
                    <a:pos x="0" y="9"/>
                  </a:cxn>
                  <a:cxn ang="0">
                    <a:pos x="10" y="9"/>
                  </a:cxn>
                  <a:cxn ang="0">
                    <a:pos x="10" y="0"/>
                  </a:cxn>
                  <a:cxn ang="0">
                    <a:pos x="0" y="0"/>
                  </a:cxn>
                  <a:cxn ang="0">
                    <a:pos x="0" y="9"/>
                  </a:cxn>
                  <a:cxn ang="0">
                    <a:pos x="47" y="9"/>
                  </a:cxn>
                  <a:cxn ang="0">
                    <a:pos x="57" y="9"/>
                  </a:cxn>
                  <a:cxn ang="0">
                    <a:pos x="57" y="0"/>
                  </a:cxn>
                  <a:cxn ang="0">
                    <a:pos x="47" y="0"/>
                  </a:cxn>
                  <a:cxn ang="0">
                    <a:pos x="47" y="9"/>
                  </a:cxn>
                  <a:cxn ang="0">
                    <a:pos x="94" y="9"/>
                  </a:cxn>
                  <a:cxn ang="0">
                    <a:pos x="104" y="9"/>
                  </a:cxn>
                  <a:cxn ang="0">
                    <a:pos x="104" y="0"/>
                  </a:cxn>
                  <a:cxn ang="0">
                    <a:pos x="94" y="0"/>
                  </a:cxn>
                  <a:cxn ang="0">
                    <a:pos x="94" y="9"/>
                  </a:cxn>
                  <a:cxn ang="0">
                    <a:pos x="142" y="9"/>
                  </a:cxn>
                  <a:cxn ang="0">
                    <a:pos x="151" y="9"/>
                  </a:cxn>
                  <a:cxn ang="0">
                    <a:pos x="151" y="0"/>
                  </a:cxn>
                  <a:cxn ang="0">
                    <a:pos x="142" y="0"/>
                  </a:cxn>
                  <a:cxn ang="0">
                    <a:pos x="142" y="9"/>
                  </a:cxn>
                </a:cxnLst>
                <a:rect l="0" t="0" r="r" b="b"/>
                <a:pathLst>
                  <a:path w="151" h="9">
                    <a:moveTo>
                      <a:pt x="0" y="9"/>
                    </a:moveTo>
                    <a:lnTo>
                      <a:pt x="10" y="9"/>
                    </a:lnTo>
                    <a:lnTo>
                      <a:pt x="10" y="0"/>
                    </a:lnTo>
                    <a:lnTo>
                      <a:pt x="0" y="0"/>
                    </a:lnTo>
                    <a:lnTo>
                      <a:pt x="0" y="9"/>
                    </a:lnTo>
                    <a:close/>
                    <a:moveTo>
                      <a:pt x="47" y="9"/>
                    </a:moveTo>
                    <a:lnTo>
                      <a:pt x="57" y="9"/>
                    </a:lnTo>
                    <a:lnTo>
                      <a:pt x="57" y="0"/>
                    </a:lnTo>
                    <a:lnTo>
                      <a:pt x="47" y="0"/>
                    </a:lnTo>
                    <a:lnTo>
                      <a:pt x="47" y="9"/>
                    </a:lnTo>
                    <a:close/>
                    <a:moveTo>
                      <a:pt x="94" y="9"/>
                    </a:moveTo>
                    <a:lnTo>
                      <a:pt x="104" y="9"/>
                    </a:lnTo>
                    <a:lnTo>
                      <a:pt x="104" y="0"/>
                    </a:lnTo>
                    <a:lnTo>
                      <a:pt x="94" y="0"/>
                    </a:lnTo>
                    <a:lnTo>
                      <a:pt x="94" y="9"/>
                    </a:lnTo>
                    <a:close/>
                    <a:moveTo>
                      <a:pt x="142" y="9"/>
                    </a:moveTo>
                    <a:lnTo>
                      <a:pt x="151" y="9"/>
                    </a:lnTo>
                    <a:lnTo>
                      <a:pt x="151" y="0"/>
                    </a:lnTo>
                    <a:lnTo>
                      <a:pt x="142" y="0"/>
                    </a:lnTo>
                    <a:lnTo>
                      <a:pt x="142" y="9"/>
                    </a:lnTo>
                    <a:close/>
                  </a:path>
                </a:pathLst>
              </a:custGeom>
              <a:solidFill>
                <a:srgbClr val="000000"/>
              </a:solidFill>
              <a:ln w="9525">
                <a:noFill/>
                <a:round/>
                <a:headEnd/>
                <a:tailEnd/>
              </a:ln>
            </p:spPr>
            <p:txBody>
              <a:bodyPr/>
              <a:lstStyle/>
              <a:p>
                <a:endParaRPr lang="es-ES"/>
              </a:p>
            </p:txBody>
          </p:sp>
          <p:sp>
            <p:nvSpPr>
              <p:cNvPr id="764968" name="Freeform 40"/>
              <p:cNvSpPr>
                <a:spLocks/>
              </p:cNvSpPr>
              <p:nvPr/>
            </p:nvSpPr>
            <p:spPr bwMode="auto">
              <a:xfrm>
                <a:off x="6347" y="948"/>
                <a:ext cx="124" cy="105"/>
              </a:xfrm>
              <a:custGeom>
                <a:avLst/>
                <a:gdLst/>
                <a:ahLst/>
                <a:cxnLst>
                  <a:cxn ang="0">
                    <a:pos x="62" y="0"/>
                  </a:cxn>
                  <a:cxn ang="0">
                    <a:pos x="0" y="52"/>
                  </a:cxn>
                  <a:cxn ang="0">
                    <a:pos x="62" y="105"/>
                  </a:cxn>
                  <a:cxn ang="0">
                    <a:pos x="124" y="52"/>
                  </a:cxn>
                  <a:cxn ang="0">
                    <a:pos x="62" y="0"/>
                  </a:cxn>
                </a:cxnLst>
                <a:rect l="0" t="0" r="r" b="b"/>
                <a:pathLst>
                  <a:path w="124" h="105">
                    <a:moveTo>
                      <a:pt x="62" y="0"/>
                    </a:moveTo>
                    <a:lnTo>
                      <a:pt x="0" y="52"/>
                    </a:lnTo>
                    <a:lnTo>
                      <a:pt x="62" y="105"/>
                    </a:lnTo>
                    <a:lnTo>
                      <a:pt x="124" y="52"/>
                    </a:lnTo>
                    <a:lnTo>
                      <a:pt x="62" y="0"/>
                    </a:lnTo>
                    <a:close/>
                  </a:path>
                </a:pathLst>
              </a:custGeom>
              <a:solidFill>
                <a:srgbClr val="FFFFFF"/>
              </a:solidFill>
              <a:ln w="9525">
                <a:noFill/>
                <a:round/>
                <a:headEnd/>
                <a:tailEnd/>
              </a:ln>
            </p:spPr>
            <p:txBody>
              <a:bodyPr/>
              <a:lstStyle/>
              <a:p>
                <a:endParaRPr lang="es-ES"/>
              </a:p>
            </p:txBody>
          </p:sp>
          <p:sp>
            <p:nvSpPr>
              <p:cNvPr id="764969" name="Freeform 41"/>
              <p:cNvSpPr>
                <a:spLocks/>
              </p:cNvSpPr>
              <p:nvPr/>
            </p:nvSpPr>
            <p:spPr bwMode="auto">
              <a:xfrm>
                <a:off x="6347" y="948"/>
                <a:ext cx="62" cy="52"/>
              </a:xfrm>
              <a:custGeom>
                <a:avLst/>
                <a:gdLst/>
                <a:ahLst/>
                <a:cxnLst>
                  <a:cxn ang="0">
                    <a:pos x="62" y="0"/>
                  </a:cxn>
                  <a:cxn ang="0">
                    <a:pos x="0" y="52"/>
                  </a:cxn>
                  <a:cxn ang="0">
                    <a:pos x="10" y="52"/>
                  </a:cxn>
                  <a:cxn ang="0">
                    <a:pos x="62" y="8"/>
                  </a:cxn>
                  <a:cxn ang="0">
                    <a:pos x="62" y="0"/>
                  </a:cxn>
                </a:cxnLst>
                <a:rect l="0" t="0" r="r" b="b"/>
                <a:pathLst>
                  <a:path w="62" h="52">
                    <a:moveTo>
                      <a:pt x="62" y="0"/>
                    </a:moveTo>
                    <a:lnTo>
                      <a:pt x="0" y="52"/>
                    </a:lnTo>
                    <a:lnTo>
                      <a:pt x="10" y="52"/>
                    </a:lnTo>
                    <a:lnTo>
                      <a:pt x="62" y="8"/>
                    </a:lnTo>
                    <a:lnTo>
                      <a:pt x="62" y="0"/>
                    </a:lnTo>
                    <a:close/>
                  </a:path>
                </a:pathLst>
              </a:custGeom>
              <a:solidFill>
                <a:srgbClr val="FF00FF"/>
              </a:solidFill>
              <a:ln w="9525">
                <a:noFill/>
                <a:round/>
                <a:headEnd/>
                <a:tailEnd/>
              </a:ln>
            </p:spPr>
            <p:txBody>
              <a:bodyPr/>
              <a:lstStyle/>
              <a:p>
                <a:endParaRPr lang="es-ES"/>
              </a:p>
            </p:txBody>
          </p:sp>
          <p:sp>
            <p:nvSpPr>
              <p:cNvPr id="764970" name="Freeform 42"/>
              <p:cNvSpPr>
                <a:spLocks/>
              </p:cNvSpPr>
              <p:nvPr/>
            </p:nvSpPr>
            <p:spPr bwMode="auto">
              <a:xfrm>
                <a:off x="6409" y="948"/>
                <a:ext cx="62" cy="52"/>
              </a:xfrm>
              <a:custGeom>
                <a:avLst/>
                <a:gdLst/>
                <a:ahLst/>
                <a:cxnLst>
                  <a:cxn ang="0">
                    <a:pos x="62" y="52"/>
                  </a:cxn>
                  <a:cxn ang="0">
                    <a:pos x="0" y="0"/>
                  </a:cxn>
                  <a:cxn ang="0">
                    <a:pos x="0" y="8"/>
                  </a:cxn>
                  <a:cxn ang="0">
                    <a:pos x="52" y="52"/>
                  </a:cxn>
                  <a:cxn ang="0">
                    <a:pos x="62" y="52"/>
                  </a:cxn>
                </a:cxnLst>
                <a:rect l="0" t="0" r="r" b="b"/>
                <a:pathLst>
                  <a:path w="62" h="52">
                    <a:moveTo>
                      <a:pt x="62" y="52"/>
                    </a:moveTo>
                    <a:lnTo>
                      <a:pt x="0" y="0"/>
                    </a:lnTo>
                    <a:lnTo>
                      <a:pt x="0" y="8"/>
                    </a:lnTo>
                    <a:lnTo>
                      <a:pt x="52" y="52"/>
                    </a:lnTo>
                    <a:lnTo>
                      <a:pt x="62" y="52"/>
                    </a:lnTo>
                    <a:close/>
                  </a:path>
                </a:pathLst>
              </a:custGeom>
              <a:solidFill>
                <a:srgbClr val="00FFFF"/>
              </a:solidFill>
              <a:ln w="9525">
                <a:noFill/>
                <a:round/>
                <a:headEnd/>
                <a:tailEnd/>
              </a:ln>
            </p:spPr>
            <p:txBody>
              <a:bodyPr/>
              <a:lstStyle/>
              <a:p>
                <a:endParaRPr lang="es-ES"/>
              </a:p>
            </p:txBody>
          </p:sp>
          <p:sp>
            <p:nvSpPr>
              <p:cNvPr id="764971" name="Freeform 43"/>
              <p:cNvSpPr>
                <a:spLocks/>
              </p:cNvSpPr>
              <p:nvPr/>
            </p:nvSpPr>
            <p:spPr bwMode="auto">
              <a:xfrm>
                <a:off x="6347" y="1000"/>
                <a:ext cx="62" cy="53"/>
              </a:xfrm>
              <a:custGeom>
                <a:avLst/>
                <a:gdLst/>
                <a:ahLst/>
                <a:cxnLst>
                  <a:cxn ang="0">
                    <a:pos x="62" y="53"/>
                  </a:cxn>
                  <a:cxn ang="0">
                    <a:pos x="0" y="0"/>
                  </a:cxn>
                  <a:cxn ang="0">
                    <a:pos x="10" y="0"/>
                  </a:cxn>
                  <a:cxn ang="0">
                    <a:pos x="62" y="44"/>
                  </a:cxn>
                  <a:cxn ang="0">
                    <a:pos x="62" y="53"/>
                  </a:cxn>
                </a:cxnLst>
                <a:rect l="0" t="0" r="r" b="b"/>
                <a:pathLst>
                  <a:path w="62" h="53">
                    <a:moveTo>
                      <a:pt x="62" y="53"/>
                    </a:moveTo>
                    <a:lnTo>
                      <a:pt x="0" y="0"/>
                    </a:lnTo>
                    <a:lnTo>
                      <a:pt x="10" y="0"/>
                    </a:lnTo>
                    <a:lnTo>
                      <a:pt x="62" y="44"/>
                    </a:lnTo>
                    <a:lnTo>
                      <a:pt x="62" y="53"/>
                    </a:lnTo>
                    <a:close/>
                  </a:path>
                </a:pathLst>
              </a:custGeom>
              <a:solidFill>
                <a:srgbClr val="008000"/>
              </a:solidFill>
              <a:ln w="9525">
                <a:noFill/>
                <a:round/>
                <a:headEnd/>
                <a:tailEnd/>
              </a:ln>
            </p:spPr>
            <p:txBody>
              <a:bodyPr/>
              <a:lstStyle/>
              <a:p>
                <a:endParaRPr lang="es-ES"/>
              </a:p>
            </p:txBody>
          </p:sp>
          <p:sp>
            <p:nvSpPr>
              <p:cNvPr id="764972" name="Freeform 44"/>
              <p:cNvSpPr>
                <a:spLocks/>
              </p:cNvSpPr>
              <p:nvPr/>
            </p:nvSpPr>
            <p:spPr bwMode="auto">
              <a:xfrm>
                <a:off x="6409" y="1000"/>
                <a:ext cx="62" cy="53"/>
              </a:xfrm>
              <a:custGeom>
                <a:avLst/>
                <a:gdLst/>
                <a:ahLst/>
                <a:cxnLst>
                  <a:cxn ang="0">
                    <a:pos x="62" y="0"/>
                  </a:cxn>
                  <a:cxn ang="0">
                    <a:pos x="0" y="53"/>
                  </a:cxn>
                  <a:cxn ang="0">
                    <a:pos x="0" y="44"/>
                  </a:cxn>
                  <a:cxn ang="0">
                    <a:pos x="52" y="0"/>
                  </a:cxn>
                  <a:cxn ang="0">
                    <a:pos x="62" y="0"/>
                  </a:cxn>
                </a:cxnLst>
                <a:rect l="0" t="0" r="r" b="b"/>
                <a:pathLst>
                  <a:path w="62" h="53">
                    <a:moveTo>
                      <a:pt x="62" y="0"/>
                    </a:moveTo>
                    <a:lnTo>
                      <a:pt x="0" y="53"/>
                    </a:lnTo>
                    <a:lnTo>
                      <a:pt x="0" y="44"/>
                    </a:lnTo>
                    <a:lnTo>
                      <a:pt x="52" y="0"/>
                    </a:lnTo>
                    <a:lnTo>
                      <a:pt x="62" y="0"/>
                    </a:lnTo>
                    <a:close/>
                  </a:path>
                </a:pathLst>
              </a:custGeom>
              <a:solidFill>
                <a:srgbClr val="0000FF"/>
              </a:solidFill>
              <a:ln w="9525">
                <a:noFill/>
                <a:round/>
                <a:headEnd/>
                <a:tailEnd/>
              </a:ln>
            </p:spPr>
            <p:txBody>
              <a:bodyPr/>
              <a:lstStyle/>
              <a:p>
                <a:endParaRPr lang="es-ES"/>
              </a:p>
            </p:txBody>
          </p:sp>
        </p:grpSp>
        <p:pic>
          <p:nvPicPr>
            <p:cNvPr id="764973" name="Picture 45" descr="XP icon window"/>
            <p:cNvPicPr>
              <a:picLocks noChangeAspect="1" noChangeArrowheads="1"/>
            </p:cNvPicPr>
            <p:nvPr/>
          </p:nvPicPr>
          <p:blipFill>
            <a:blip r:embed="rId11"/>
            <a:srcRect/>
            <a:stretch>
              <a:fillRect/>
            </a:stretch>
          </p:blipFill>
          <p:spPr bwMode="auto">
            <a:xfrm>
              <a:off x="3274" y="805"/>
              <a:ext cx="508" cy="404"/>
            </a:xfrm>
            <a:prstGeom prst="rect">
              <a:avLst/>
            </a:prstGeom>
            <a:noFill/>
          </p:spPr>
        </p:pic>
      </p:grpSp>
      <p:grpSp>
        <p:nvGrpSpPr>
          <p:cNvPr id="9" name="Group 46"/>
          <p:cNvGrpSpPr>
            <a:grpSpLocks/>
          </p:cNvGrpSpPr>
          <p:nvPr/>
        </p:nvGrpSpPr>
        <p:grpSpPr bwMode="auto">
          <a:xfrm>
            <a:off x="857224" y="1209697"/>
            <a:ext cx="2973387" cy="4840288"/>
            <a:chOff x="670" y="818"/>
            <a:chExt cx="1873" cy="3049"/>
          </a:xfrm>
        </p:grpSpPr>
        <p:grpSp>
          <p:nvGrpSpPr>
            <p:cNvPr id="10" name="Group 47"/>
            <p:cNvGrpSpPr>
              <a:grpSpLocks/>
            </p:cNvGrpSpPr>
            <p:nvPr/>
          </p:nvGrpSpPr>
          <p:grpSpPr bwMode="auto">
            <a:xfrm>
              <a:off x="1583" y="2833"/>
              <a:ext cx="797" cy="1034"/>
              <a:chOff x="1671" y="2833"/>
              <a:chExt cx="797" cy="1034"/>
            </a:xfrm>
          </p:grpSpPr>
          <p:pic>
            <p:nvPicPr>
              <p:cNvPr id="764976" name="Picture 48" descr="DesktopComputer"/>
              <p:cNvPicPr>
                <a:picLocks noChangeAspect="1" noChangeArrowheads="1"/>
              </p:cNvPicPr>
              <p:nvPr/>
            </p:nvPicPr>
            <p:blipFill>
              <a:blip r:embed="rId12" cstate="print"/>
              <a:srcRect/>
              <a:stretch>
                <a:fillRect/>
              </a:stretch>
            </p:blipFill>
            <p:spPr bwMode="auto">
              <a:xfrm>
                <a:off x="1671" y="2833"/>
                <a:ext cx="696" cy="756"/>
              </a:xfrm>
              <a:prstGeom prst="rect">
                <a:avLst/>
              </a:prstGeom>
              <a:noFill/>
            </p:spPr>
          </p:pic>
          <p:sp>
            <p:nvSpPr>
              <p:cNvPr id="764977" name="Text Box 49"/>
              <p:cNvSpPr txBox="1">
                <a:spLocks noChangeArrowheads="1"/>
              </p:cNvSpPr>
              <p:nvPr/>
            </p:nvSpPr>
            <p:spPr bwMode="auto">
              <a:xfrm>
                <a:off x="1727" y="3595"/>
                <a:ext cx="741" cy="272"/>
              </a:xfrm>
              <a:prstGeom prst="rect">
                <a:avLst/>
              </a:prstGeom>
              <a:noFill/>
              <a:ln w="12700" algn="ctr">
                <a:noFill/>
                <a:miter lim="800000"/>
                <a:headEnd/>
                <a:tailEnd/>
              </a:ln>
              <a:effectLst/>
            </p:spPr>
            <p:txBody>
              <a:bodyPr wrap="none">
                <a:spAutoFit/>
              </a:bodyPr>
              <a:lstStyle/>
              <a:p>
                <a:pPr algn="ctr" eaLnBrk="0" hangingPunct="0">
                  <a:lnSpc>
                    <a:spcPct val="80000"/>
                  </a:lnSpc>
                  <a:spcBef>
                    <a:spcPct val="30000"/>
                  </a:spcBef>
                  <a:buClr>
                    <a:schemeClr val="tx2"/>
                  </a:buClr>
                  <a:buSzPct val="75000"/>
                  <a:buFont typeface="Wingdings" pitchFamily="2" charset="2"/>
                  <a:buNone/>
                </a:pPr>
                <a:r>
                  <a:rPr lang="en-US" sz="1400" b="1">
                    <a:effectLst>
                      <a:outerShdw blurRad="38100" dist="38100" dir="2700000" algn="tl">
                        <a:srgbClr val="000000"/>
                      </a:outerShdw>
                    </a:effectLst>
                  </a:rPr>
                  <a:t>UNIX</a:t>
                </a:r>
                <a:br>
                  <a:rPr lang="en-US" sz="1400" b="1">
                    <a:effectLst>
                      <a:outerShdw blurRad="38100" dist="38100" dir="2700000" algn="tl">
                        <a:srgbClr val="000000"/>
                      </a:outerShdw>
                    </a:effectLst>
                  </a:rPr>
                </a:br>
                <a:r>
                  <a:rPr lang="en-US" sz="1400" b="1">
                    <a:effectLst>
                      <a:outerShdw blurRad="38100" dist="38100" dir="2700000" algn="tl">
                        <a:srgbClr val="000000"/>
                      </a:outerShdw>
                    </a:effectLst>
                  </a:rPr>
                  <a:t>Workstation</a:t>
                </a:r>
              </a:p>
            </p:txBody>
          </p:sp>
        </p:grpSp>
        <p:grpSp>
          <p:nvGrpSpPr>
            <p:cNvPr id="11" name="Group 50"/>
            <p:cNvGrpSpPr>
              <a:grpSpLocks/>
            </p:cNvGrpSpPr>
            <p:nvPr/>
          </p:nvGrpSpPr>
          <p:grpSpPr bwMode="auto">
            <a:xfrm>
              <a:off x="670" y="818"/>
              <a:ext cx="1873" cy="2756"/>
              <a:chOff x="670" y="818"/>
              <a:chExt cx="1873" cy="2756"/>
            </a:xfrm>
          </p:grpSpPr>
          <p:pic>
            <p:nvPicPr>
              <p:cNvPr id="764979" name="Picture 51" descr="DesktopComputer"/>
              <p:cNvPicPr>
                <a:picLocks noChangeAspect="1" noChangeArrowheads="1"/>
              </p:cNvPicPr>
              <p:nvPr/>
            </p:nvPicPr>
            <p:blipFill>
              <a:blip r:embed="rId13" cstate="print"/>
              <a:srcRect/>
              <a:stretch>
                <a:fillRect/>
              </a:stretch>
            </p:blipFill>
            <p:spPr bwMode="auto">
              <a:xfrm>
                <a:off x="890" y="2650"/>
                <a:ext cx="577" cy="626"/>
              </a:xfrm>
              <a:prstGeom prst="rect">
                <a:avLst/>
              </a:prstGeom>
              <a:noFill/>
            </p:spPr>
          </p:pic>
          <p:sp>
            <p:nvSpPr>
              <p:cNvPr id="764980" name="Text Box 52"/>
              <p:cNvSpPr txBox="1">
                <a:spLocks noChangeArrowheads="1"/>
              </p:cNvSpPr>
              <p:nvPr/>
            </p:nvSpPr>
            <p:spPr bwMode="auto">
              <a:xfrm>
                <a:off x="1842" y="1217"/>
                <a:ext cx="701" cy="272"/>
              </a:xfrm>
              <a:prstGeom prst="rect">
                <a:avLst/>
              </a:prstGeom>
              <a:noFill/>
              <a:ln w="12700" algn="ctr">
                <a:noFill/>
                <a:miter lim="800000"/>
                <a:headEnd/>
                <a:tailEnd/>
              </a:ln>
              <a:effectLst/>
            </p:spPr>
            <p:txBody>
              <a:bodyPr wrap="none">
                <a:spAutoFit/>
              </a:bodyPr>
              <a:lstStyle/>
              <a:p>
                <a:pPr algn="ctr" eaLnBrk="0" hangingPunct="0">
                  <a:lnSpc>
                    <a:spcPct val="80000"/>
                  </a:lnSpc>
                  <a:spcBef>
                    <a:spcPct val="30000"/>
                  </a:spcBef>
                  <a:buClr>
                    <a:schemeClr val="tx2"/>
                  </a:buClr>
                  <a:buSzPct val="75000"/>
                  <a:buFont typeface="Wingdings" pitchFamily="2" charset="2"/>
                  <a:buNone/>
                </a:pPr>
                <a:r>
                  <a:rPr lang="en-US" sz="1400" b="1">
                    <a:effectLst>
                      <a:outerShdw blurRad="38100" dist="38100" dir="2700000" algn="tl">
                        <a:srgbClr val="000000"/>
                      </a:outerShdw>
                    </a:effectLst>
                  </a:rPr>
                  <a:t>UNIX</a:t>
                </a:r>
                <a:br>
                  <a:rPr lang="en-US" sz="1400" b="1">
                    <a:effectLst>
                      <a:outerShdw blurRad="38100" dist="38100" dir="2700000" algn="tl">
                        <a:srgbClr val="000000"/>
                      </a:outerShdw>
                    </a:effectLst>
                  </a:rPr>
                </a:br>
                <a:r>
                  <a:rPr lang="en-US" sz="1400" b="1">
                    <a:effectLst>
                      <a:outerShdw blurRad="38100" dist="38100" dir="2700000" algn="tl">
                        <a:srgbClr val="000000"/>
                      </a:outerShdw>
                    </a:effectLst>
                  </a:rPr>
                  <a:t>Application</a:t>
                </a:r>
              </a:p>
            </p:txBody>
          </p:sp>
          <p:grpSp>
            <p:nvGrpSpPr>
              <p:cNvPr id="12" name="Group 53"/>
              <p:cNvGrpSpPr>
                <a:grpSpLocks/>
              </p:cNvGrpSpPr>
              <p:nvPr/>
            </p:nvGrpSpPr>
            <p:grpSpPr bwMode="auto">
              <a:xfrm>
                <a:off x="1219" y="922"/>
                <a:ext cx="384" cy="702"/>
                <a:chOff x="1219" y="922"/>
                <a:chExt cx="384" cy="702"/>
              </a:xfrm>
            </p:grpSpPr>
            <p:pic>
              <p:nvPicPr>
                <p:cNvPr id="764982" name="Picture 54" descr="file"/>
                <p:cNvPicPr>
                  <a:picLocks noChangeAspect="1" noChangeArrowheads="1"/>
                </p:cNvPicPr>
                <p:nvPr/>
              </p:nvPicPr>
              <p:blipFill>
                <a:blip r:embed="rId6" cstate="print"/>
                <a:srcRect/>
                <a:stretch>
                  <a:fillRect/>
                </a:stretch>
              </p:blipFill>
              <p:spPr bwMode="auto">
                <a:xfrm>
                  <a:off x="1256" y="922"/>
                  <a:ext cx="310" cy="402"/>
                </a:xfrm>
                <a:prstGeom prst="rect">
                  <a:avLst/>
                </a:prstGeom>
                <a:noFill/>
              </p:spPr>
            </p:pic>
            <p:sp>
              <p:nvSpPr>
                <p:cNvPr id="764983" name="Text Box 55"/>
                <p:cNvSpPr txBox="1">
                  <a:spLocks noChangeArrowheads="1"/>
                </p:cNvSpPr>
                <p:nvPr/>
              </p:nvSpPr>
              <p:spPr bwMode="auto">
                <a:xfrm>
                  <a:off x="1219" y="1352"/>
                  <a:ext cx="384" cy="272"/>
                </a:xfrm>
                <a:prstGeom prst="rect">
                  <a:avLst/>
                </a:prstGeom>
                <a:noFill/>
                <a:ln w="12700" algn="ctr">
                  <a:noFill/>
                  <a:miter lim="800000"/>
                  <a:headEnd/>
                  <a:tailEnd/>
                </a:ln>
                <a:effectLst/>
              </p:spPr>
              <p:txBody>
                <a:bodyPr wrap="none">
                  <a:spAutoFit/>
                </a:bodyPr>
                <a:lstStyle/>
                <a:p>
                  <a:pPr algn="ctr" eaLnBrk="0" hangingPunct="0">
                    <a:lnSpc>
                      <a:spcPct val="80000"/>
                    </a:lnSpc>
                    <a:spcBef>
                      <a:spcPct val="30000"/>
                    </a:spcBef>
                    <a:buClr>
                      <a:schemeClr val="tx2"/>
                    </a:buClr>
                    <a:buSzPct val="75000"/>
                    <a:buFont typeface="Wingdings" pitchFamily="2" charset="2"/>
                    <a:buNone/>
                  </a:pPr>
                  <a:r>
                    <a:rPr lang="en-US" sz="1400" b="1">
                      <a:effectLst>
                        <a:outerShdw blurRad="38100" dist="38100" dir="2700000" algn="tl">
                          <a:srgbClr val="000000"/>
                        </a:outerShdw>
                      </a:effectLst>
                    </a:rPr>
                    <a:t>UNIX</a:t>
                  </a:r>
                  <a:br>
                    <a:rPr lang="en-US" sz="1400" b="1">
                      <a:effectLst>
                        <a:outerShdw blurRad="38100" dist="38100" dir="2700000" algn="tl">
                          <a:srgbClr val="000000"/>
                        </a:outerShdw>
                      </a:effectLst>
                    </a:rPr>
                  </a:br>
                  <a:r>
                    <a:rPr lang="en-US" sz="1400" b="1">
                      <a:effectLst>
                        <a:outerShdw blurRad="38100" dist="38100" dir="2700000" algn="tl">
                          <a:srgbClr val="000000"/>
                        </a:outerShdw>
                      </a:effectLst>
                    </a:rPr>
                    <a:t>Files</a:t>
                  </a:r>
                </a:p>
              </p:txBody>
            </p:sp>
          </p:grpSp>
          <p:grpSp>
            <p:nvGrpSpPr>
              <p:cNvPr id="13" name="Group 56"/>
              <p:cNvGrpSpPr>
                <a:grpSpLocks/>
              </p:cNvGrpSpPr>
              <p:nvPr/>
            </p:nvGrpSpPr>
            <p:grpSpPr bwMode="auto">
              <a:xfrm>
                <a:off x="1254" y="1768"/>
                <a:ext cx="582" cy="700"/>
                <a:chOff x="1345" y="1669"/>
                <a:chExt cx="582" cy="700"/>
              </a:xfrm>
            </p:grpSpPr>
            <p:pic>
              <p:nvPicPr>
                <p:cNvPr id="764985" name="Picture 57" descr="barrel yellow data storage"/>
                <p:cNvPicPr>
                  <a:picLocks noChangeAspect="1" noChangeArrowheads="1"/>
                </p:cNvPicPr>
                <p:nvPr/>
              </p:nvPicPr>
              <p:blipFill>
                <a:blip r:embed="rId10" cstate="print"/>
                <a:srcRect/>
                <a:stretch>
                  <a:fillRect/>
                </a:stretch>
              </p:blipFill>
              <p:spPr bwMode="auto">
                <a:xfrm>
                  <a:off x="1453" y="1669"/>
                  <a:ext cx="366" cy="401"/>
                </a:xfrm>
                <a:prstGeom prst="rect">
                  <a:avLst/>
                </a:prstGeom>
                <a:noFill/>
              </p:spPr>
            </p:pic>
            <p:sp>
              <p:nvSpPr>
                <p:cNvPr id="764986" name="Text Box 58"/>
                <p:cNvSpPr txBox="1">
                  <a:spLocks noChangeArrowheads="1"/>
                </p:cNvSpPr>
                <p:nvPr/>
              </p:nvSpPr>
              <p:spPr bwMode="auto">
                <a:xfrm>
                  <a:off x="1345" y="2097"/>
                  <a:ext cx="582" cy="272"/>
                </a:xfrm>
                <a:prstGeom prst="rect">
                  <a:avLst/>
                </a:prstGeom>
                <a:noFill/>
                <a:ln w="12700" algn="ctr">
                  <a:noFill/>
                  <a:miter lim="800000"/>
                  <a:headEnd/>
                  <a:tailEnd/>
                </a:ln>
                <a:effectLst/>
              </p:spPr>
              <p:txBody>
                <a:bodyPr wrap="none">
                  <a:spAutoFit/>
                </a:bodyPr>
                <a:lstStyle/>
                <a:p>
                  <a:pPr algn="ctr" eaLnBrk="0" hangingPunct="0">
                    <a:lnSpc>
                      <a:spcPct val="80000"/>
                    </a:lnSpc>
                    <a:spcBef>
                      <a:spcPct val="30000"/>
                    </a:spcBef>
                    <a:buClr>
                      <a:schemeClr val="tx2"/>
                    </a:buClr>
                    <a:buSzPct val="75000"/>
                    <a:buFont typeface="Wingdings" pitchFamily="2" charset="2"/>
                    <a:buNone/>
                  </a:pPr>
                  <a:r>
                    <a:rPr lang="en-US" sz="1400" b="1">
                      <a:effectLst>
                        <a:outerShdw blurRad="38100" dist="38100" dir="2700000" algn="tl">
                          <a:srgbClr val="000000"/>
                        </a:outerShdw>
                      </a:effectLst>
                    </a:rPr>
                    <a:t>UNIX</a:t>
                  </a:r>
                  <a:br>
                    <a:rPr lang="en-US" sz="1400" b="1">
                      <a:effectLst>
                        <a:outerShdw blurRad="38100" dist="38100" dir="2700000" algn="tl">
                          <a:srgbClr val="000000"/>
                        </a:outerShdw>
                      </a:effectLst>
                    </a:rPr>
                  </a:br>
                  <a:r>
                    <a:rPr lang="en-US" sz="1400" b="1">
                      <a:effectLst>
                        <a:outerShdw blurRad="38100" dist="38100" dir="2700000" algn="tl">
                          <a:srgbClr val="000000"/>
                        </a:outerShdw>
                      </a:effectLst>
                    </a:rPr>
                    <a:t>Database</a:t>
                  </a:r>
                </a:p>
              </p:txBody>
            </p:sp>
          </p:grpSp>
          <p:grpSp>
            <p:nvGrpSpPr>
              <p:cNvPr id="14" name="Group 59"/>
              <p:cNvGrpSpPr>
                <a:grpSpLocks/>
              </p:cNvGrpSpPr>
              <p:nvPr/>
            </p:nvGrpSpPr>
            <p:grpSpPr bwMode="auto">
              <a:xfrm>
                <a:off x="1980" y="1734"/>
                <a:ext cx="483" cy="1015"/>
                <a:chOff x="2088" y="1734"/>
                <a:chExt cx="483" cy="1015"/>
              </a:xfrm>
            </p:grpSpPr>
            <p:pic>
              <p:nvPicPr>
                <p:cNvPr id="764988" name="Picture 60" descr="HP Unix Server"/>
                <p:cNvPicPr>
                  <a:picLocks noChangeAspect="1" noChangeArrowheads="1"/>
                </p:cNvPicPr>
                <p:nvPr/>
              </p:nvPicPr>
              <p:blipFill>
                <a:blip r:embed="rId14"/>
                <a:srcRect/>
                <a:stretch>
                  <a:fillRect/>
                </a:stretch>
              </p:blipFill>
              <p:spPr bwMode="auto">
                <a:xfrm>
                  <a:off x="2088" y="1734"/>
                  <a:ext cx="483" cy="718"/>
                </a:xfrm>
                <a:prstGeom prst="rect">
                  <a:avLst/>
                </a:prstGeom>
                <a:noFill/>
              </p:spPr>
            </p:pic>
            <p:sp>
              <p:nvSpPr>
                <p:cNvPr id="764989" name="Text Box 61"/>
                <p:cNvSpPr txBox="1">
                  <a:spLocks noChangeArrowheads="1"/>
                </p:cNvSpPr>
                <p:nvPr/>
              </p:nvSpPr>
              <p:spPr bwMode="auto">
                <a:xfrm>
                  <a:off x="2113" y="2477"/>
                  <a:ext cx="430" cy="272"/>
                </a:xfrm>
                <a:prstGeom prst="rect">
                  <a:avLst/>
                </a:prstGeom>
                <a:noFill/>
                <a:ln w="12700" algn="ctr">
                  <a:noFill/>
                  <a:miter lim="800000"/>
                  <a:headEnd/>
                  <a:tailEnd/>
                </a:ln>
                <a:effectLst/>
              </p:spPr>
              <p:txBody>
                <a:bodyPr wrap="none">
                  <a:spAutoFit/>
                </a:bodyPr>
                <a:lstStyle/>
                <a:p>
                  <a:pPr algn="ctr" eaLnBrk="0" hangingPunct="0">
                    <a:lnSpc>
                      <a:spcPct val="80000"/>
                    </a:lnSpc>
                    <a:spcBef>
                      <a:spcPct val="30000"/>
                    </a:spcBef>
                    <a:buClr>
                      <a:schemeClr val="tx2"/>
                    </a:buClr>
                    <a:buSzPct val="75000"/>
                    <a:buFont typeface="Wingdings" pitchFamily="2" charset="2"/>
                    <a:buNone/>
                  </a:pPr>
                  <a:r>
                    <a:rPr lang="en-US" sz="1400" b="1">
                      <a:effectLst>
                        <a:outerShdw blurRad="38100" dist="38100" dir="2700000" algn="tl">
                          <a:srgbClr val="000000"/>
                        </a:outerShdw>
                      </a:effectLst>
                    </a:rPr>
                    <a:t>UNIX</a:t>
                  </a:r>
                  <a:br>
                    <a:rPr lang="en-US" sz="1400" b="1">
                      <a:effectLst>
                        <a:outerShdw blurRad="38100" dist="38100" dir="2700000" algn="tl">
                          <a:srgbClr val="000000"/>
                        </a:outerShdw>
                      </a:effectLst>
                    </a:rPr>
                  </a:br>
                  <a:r>
                    <a:rPr lang="en-US" sz="1400" b="1">
                      <a:effectLst>
                        <a:outerShdw blurRad="38100" dist="38100" dir="2700000" algn="tl">
                          <a:srgbClr val="000000"/>
                        </a:outerShdw>
                      </a:effectLst>
                    </a:rPr>
                    <a:t>Server</a:t>
                  </a:r>
                </a:p>
              </p:txBody>
            </p:sp>
          </p:grpSp>
          <p:grpSp>
            <p:nvGrpSpPr>
              <p:cNvPr id="15" name="Group 62"/>
              <p:cNvGrpSpPr>
                <a:grpSpLocks/>
              </p:cNvGrpSpPr>
              <p:nvPr/>
            </p:nvGrpSpPr>
            <p:grpSpPr bwMode="auto">
              <a:xfrm>
                <a:off x="670" y="1400"/>
                <a:ext cx="484" cy="633"/>
                <a:chOff x="670" y="1400"/>
                <a:chExt cx="484" cy="633"/>
              </a:xfrm>
            </p:grpSpPr>
            <p:sp>
              <p:nvSpPr>
                <p:cNvPr id="764991" name="Text Box 63"/>
                <p:cNvSpPr txBox="1">
                  <a:spLocks noChangeArrowheads="1"/>
                </p:cNvSpPr>
                <p:nvPr/>
              </p:nvSpPr>
              <p:spPr bwMode="auto">
                <a:xfrm>
                  <a:off x="670" y="1761"/>
                  <a:ext cx="484" cy="272"/>
                </a:xfrm>
                <a:prstGeom prst="rect">
                  <a:avLst/>
                </a:prstGeom>
                <a:noFill/>
                <a:ln w="12700" algn="ctr">
                  <a:noFill/>
                  <a:miter lim="800000"/>
                  <a:headEnd/>
                  <a:tailEnd/>
                </a:ln>
                <a:effectLst/>
              </p:spPr>
              <p:txBody>
                <a:bodyPr wrap="none">
                  <a:spAutoFit/>
                </a:bodyPr>
                <a:lstStyle/>
                <a:p>
                  <a:pPr algn="ctr" eaLnBrk="0" hangingPunct="0">
                    <a:lnSpc>
                      <a:spcPct val="80000"/>
                    </a:lnSpc>
                    <a:spcBef>
                      <a:spcPct val="30000"/>
                    </a:spcBef>
                    <a:buClr>
                      <a:schemeClr val="tx2"/>
                    </a:buClr>
                    <a:buSzPct val="75000"/>
                    <a:buFont typeface="Wingdings" pitchFamily="2" charset="2"/>
                    <a:buNone/>
                  </a:pPr>
                  <a:r>
                    <a:rPr lang="en-US" sz="1400" b="1">
                      <a:effectLst>
                        <a:outerShdw blurRad="38100" dist="38100" dir="2700000" algn="tl">
                          <a:srgbClr val="000000"/>
                        </a:outerShdw>
                      </a:effectLst>
                    </a:rPr>
                    <a:t>UNIX</a:t>
                  </a:r>
                  <a:br>
                    <a:rPr lang="en-US" sz="1400" b="1">
                      <a:effectLst>
                        <a:outerShdw blurRad="38100" dist="38100" dir="2700000" algn="tl">
                          <a:srgbClr val="000000"/>
                        </a:outerShdw>
                      </a:effectLst>
                    </a:rPr>
                  </a:br>
                  <a:r>
                    <a:rPr lang="en-US" sz="1400" b="1">
                      <a:effectLst>
                        <a:outerShdw blurRad="38100" dist="38100" dir="2700000" algn="tl">
                          <a:srgbClr val="000000"/>
                        </a:outerShdw>
                      </a:effectLst>
                    </a:rPr>
                    <a:t>Folders</a:t>
                  </a:r>
                </a:p>
              </p:txBody>
            </p:sp>
            <p:pic>
              <p:nvPicPr>
                <p:cNvPr id="764992" name="Picture 64" descr="XP icon closed folder"/>
                <p:cNvPicPr>
                  <a:picLocks noChangeAspect="1" noChangeArrowheads="1"/>
                </p:cNvPicPr>
                <p:nvPr/>
              </p:nvPicPr>
              <p:blipFill>
                <a:blip r:embed="rId5" cstate="print"/>
                <a:srcRect/>
                <a:stretch>
                  <a:fillRect/>
                </a:stretch>
              </p:blipFill>
              <p:spPr bwMode="auto">
                <a:xfrm>
                  <a:off x="724" y="1400"/>
                  <a:ext cx="377" cy="376"/>
                </a:xfrm>
                <a:prstGeom prst="rect">
                  <a:avLst/>
                </a:prstGeom>
                <a:noFill/>
              </p:spPr>
            </p:pic>
          </p:grpSp>
          <p:pic>
            <p:nvPicPr>
              <p:cNvPr id="764993" name="Picture 65" descr="Unix"/>
              <p:cNvPicPr>
                <a:picLocks noChangeArrowheads="1"/>
              </p:cNvPicPr>
              <p:nvPr/>
            </p:nvPicPr>
            <p:blipFill>
              <a:blip r:embed="rId15" cstate="print"/>
              <a:srcRect/>
              <a:stretch>
                <a:fillRect/>
              </a:stretch>
            </p:blipFill>
            <p:spPr bwMode="auto">
              <a:xfrm>
                <a:off x="1953" y="818"/>
                <a:ext cx="507" cy="403"/>
              </a:xfrm>
              <a:prstGeom prst="rect">
                <a:avLst/>
              </a:prstGeom>
              <a:noFill/>
            </p:spPr>
          </p:pic>
          <p:sp>
            <p:nvSpPr>
              <p:cNvPr id="764994" name="Text Box 66"/>
              <p:cNvSpPr txBox="1">
                <a:spLocks noChangeArrowheads="1"/>
              </p:cNvSpPr>
              <p:nvPr/>
            </p:nvSpPr>
            <p:spPr bwMode="auto">
              <a:xfrm>
                <a:off x="749" y="3302"/>
                <a:ext cx="741" cy="272"/>
              </a:xfrm>
              <a:prstGeom prst="rect">
                <a:avLst/>
              </a:prstGeom>
              <a:noFill/>
              <a:ln w="12700" algn="ctr">
                <a:noFill/>
                <a:miter lim="800000"/>
                <a:headEnd/>
                <a:tailEnd/>
              </a:ln>
              <a:effectLst/>
            </p:spPr>
            <p:txBody>
              <a:bodyPr wrap="none">
                <a:spAutoFit/>
              </a:bodyPr>
              <a:lstStyle/>
              <a:p>
                <a:pPr algn="ctr" eaLnBrk="0" hangingPunct="0">
                  <a:lnSpc>
                    <a:spcPct val="80000"/>
                  </a:lnSpc>
                  <a:spcBef>
                    <a:spcPct val="30000"/>
                  </a:spcBef>
                  <a:buClr>
                    <a:schemeClr val="tx2"/>
                  </a:buClr>
                  <a:buSzPct val="75000"/>
                  <a:buFont typeface="Wingdings" pitchFamily="2" charset="2"/>
                  <a:buNone/>
                </a:pPr>
                <a:r>
                  <a:rPr lang="en-US" sz="1400" b="1">
                    <a:effectLst>
                      <a:outerShdw blurRad="38100" dist="38100" dir="2700000" algn="tl">
                        <a:srgbClr val="000000"/>
                      </a:outerShdw>
                    </a:effectLst>
                  </a:rPr>
                  <a:t>UNIX</a:t>
                </a:r>
                <a:br>
                  <a:rPr lang="en-US" sz="1400" b="1">
                    <a:effectLst>
                      <a:outerShdw blurRad="38100" dist="38100" dir="2700000" algn="tl">
                        <a:srgbClr val="000000"/>
                      </a:outerShdw>
                    </a:effectLst>
                  </a:rPr>
                </a:br>
                <a:r>
                  <a:rPr lang="en-US" sz="1400" b="1">
                    <a:effectLst>
                      <a:outerShdw blurRad="38100" dist="38100" dir="2700000" algn="tl">
                        <a:srgbClr val="000000"/>
                      </a:outerShdw>
                    </a:effectLst>
                  </a:rPr>
                  <a:t>Workstation</a:t>
                </a: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2" presetClass="entr" presetSubtype="4" fill="hold" nodeType="afterEffect">
                                  <p:stCondLst>
                                    <p:cond delay="0"/>
                                  </p:stCondLst>
                                  <p:childTnLst>
                                    <p:set>
                                      <p:cBhvr>
                                        <p:cTn id="14" dur="1" fill="hold">
                                          <p:stCondLst>
                                            <p:cond delay="0"/>
                                          </p:stCondLst>
                                        </p:cTn>
                                        <p:tgtEl>
                                          <p:spTgt spid="764931"/>
                                        </p:tgtEl>
                                        <p:attrNameLst>
                                          <p:attrName>style.visibility</p:attrName>
                                        </p:attrNameLst>
                                      </p:cBhvr>
                                      <p:to>
                                        <p:strVal val="visible"/>
                                      </p:to>
                                    </p:set>
                                    <p:animEffect transition="in" filter="slide(fromBottom)">
                                      <p:cBhvr>
                                        <p:cTn id="15" dur="500"/>
                                        <p:tgtEl>
                                          <p:spTgt spid="764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7" name="AutoShape 3"/>
          <p:cNvSpPr>
            <a:spLocks noChangeAspect="1" noChangeArrowheads="1"/>
          </p:cNvSpPr>
          <p:nvPr/>
        </p:nvSpPr>
        <p:spPr bwMode="auto">
          <a:xfrm>
            <a:off x="449263" y="1903413"/>
            <a:ext cx="8229600" cy="3771900"/>
          </a:xfrm>
          <a:prstGeom prst="rect">
            <a:avLst/>
          </a:prstGeom>
          <a:gradFill rotWithShape="1">
            <a:gsLst>
              <a:gs pos="0">
                <a:schemeClr val="bg2">
                  <a:alpha val="50000"/>
                </a:schemeClr>
              </a:gs>
              <a:gs pos="100000">
                <a:schemeClr val="bg2">
                  <a:alpha val="50000"/>
                </a:schemeClr>
              </a:gs>
            </a:gsLst>
            <a:lin ang="5400000" scaled="1"/>
          </a:gradFill>
          <a:ln w="9525">
            <a:solidFill>
              <a:schemeClr val="folHlink"/>
            </a:solidFill>
            <a:miter lim="800000"/>
            <a:headEnd/>
            <a:tailEnd/>
          </a:ln>
        </p:spPr>
        <p:txBody>
          <a:bodyPr/>
          <a:lstStyle/>
          <a:p>
            <a:endParaRPr lang="es-ES"/>
          </a:p>
        </p:txBody>
      </p:sp>
      <p:sp>
        <p:nvSpPr>
          <p:cNvPr id="743452" name="Rectangle 28"/>
          <p:cNvSpPr>
            <a:spLocks noGrp="1" noChangeArrowheads="1"/>
          </p:cNvSpPr>
          <p:nvPr>
            <p:ph type="title"/>
          </p:nvPr>
        </p:nvSpPr>
        <p:spPr/>
        <p:txBody>
          <a:bodyPr/>
          <a:lstStyle/>
          <a:p>
            <a:r>
              <a:rPr lang="es-ES" noProof="0" dirty="0" smtClean="0"/>
              <a:t>Sincronización de contraseñas</a:t>
            </a:r>
            <a:endParaRPr lang="es-ES" noProof="0" dirty="0"/>
          </a:p>
        </p:txBody>
      </p:sp>
      <p:sp>
        <p:nvSpPr>
          <p:cNvPr id="743428" name="Oval 4"/>
          <p:cNvSpPr>
            <a:spLocks noChangeArrowheads="1"/>
          </p:cNvSpPr>
          <p:nvPr/>
        </p:nvSpPr>
        <p:spPr bwMode="auto">
          <a:xfrm>
            <a:off x="449263" y="2017713"/>
            <a:ext cx="1028700" cy="3086100"/>
          </a:xfrm>
          <a:prstGeom prst="ellipse">
            <a:avLst/>
          </a:prstGeom>
          <a:gradFill rotWithShape="1">
            <a:gsLst>
              <a:gs pos="0">
                <a:srgbClr val="FFFF00"/>
              </a:gs>
              <a:gs pos="100000">
                <a:srgbClr val="FFFF00">
                  <a:gamma/>
                  <a:shade val="46275"/>
                  <a:invGamma/>
                </a:srgbClr>
              </a:gs>
            </a:gsLst>
            <a:path path="rect">
              <a:fillToRect t="100000" r="100000"/>
            </a:path>
          </a:gradFill>
          <a:ln w="9525">
            <a:solidFill>
              <a:srgbClr val="FFFF00"/>
            </a:solidFill>
            <a:round/>
            <a:headEnd/>
            <a:tailEnd/>
          </a:ln>
        </p:spPr>
        <p:txBody>
          <a:bodyPr/>
          <a:lstStyle/>
          <a:p>
            <a:endParaRPr lang="es-ES"/>
          </a:p>
        </p:txBody>
      </p:sp>
      <p:sp>
        <p:nvSpPr>
          <p:cNvPr id="743429" name="Text Box 5"/>
          <p:cNvSpPr txBox="1">
            <a:spLocks noChangeArrowheads="1"/>
          </p:cNvSpPr>
          <p:nvPr/>
        </p:nvSpPr>
        <p:spPr bwMode="auto">
          <a:xfrm>
            <a:off x="449263" y="3275013"/>
            <a:ext cx="857250" cy="342900"/>
          </a:xfrm>
          <a:prstGeom prst="rect">
            <a:avLst/>
          </a:prstGeom>
          <a:noFill/>
          <a:ln w="9525">
            <a:noFill/>
            <a:miter lim="800000"/>
            <a:headEnd/>
            <a:tailEnd/>
          </a:ln>
        </p:spPr>
        <p:txBody>
          <a:bodyPr/>
          <a:lstStyle/>
          <a:p>
            <a:pPr algn="ctr"/>
            <a:r>
              <a:rPr lang="en-US" sz="1200" b="1" dirty="0" err="1" smtClean="0">
                <a:solidFill>
                  <a:srgbClr val="22233A"/>
                </a:solidFill>
                <a:effectLst/>
              </a:rPr>
              <a:t>Mundo</a:t>
            </a:r>
            <a:r>
              <a:rPr lang="en-US" sz="1200" b="1" dirty="0" smtClean="0">
                <a:solidFill>
                  <a:srgbClr val="22233A"/>
                </a:solidFill>
                <a:effectLst/>
              </a:rPr>
              <a:t> UNIX</a:t>
            </a:r>
            <a:endParaRPr lang="en-US" dirty="0">
              <a:solidFill>
                <a:srgbClr val="22233A"/>
              </a:solidFill>
              <a:effectLst/>
            </a:endParaRPr>
          </a:p>
        </p:txBody>
      </p:sp>
      <p:sp>
        <p:nvSpPr>
          <p:cNvPr id="743430" name="Oval 6"/>
          <p:cNvSpPr>
            <a:spLocks noChangeArrowheads="1"/>
          </p:cNvSpPr>
          <p:nvPr/>
        </p:nvSpPr>
        <p:spPr bwMode="auto">
          <a:xfrm>
            <a:off x="2335213" y="1903413"/>
            <a:ext cx="6343650" cy="2743200"/>
          </a:xfrm>
          <a:prstGeom prst="ellipse">
            <a:avLst/>
          </a:prstGeom>
          <a:gradFill rotWithShape="1">
            <a:gsLst>
              <a:gs pos="0">
                <a:schemeClr val="bg1">
                  <a:alpha val="50000"/>
                </a:schemeClr>
              </a:gs>
              <a:gs pos="100000">
                <a:schemeClr val="bg1">
                  <a:alpha val="50000"/>
                </a:schemeClr>
              </a:gs>
            </a:gsLst>
            <a:lin ang="5400000" scaled="1"/>
          </a:gradFill>
          <a:ln w="9525">
            <a:solidFill>
              <a:schemeClr val="hlink"/>
            </a:solidFill>
            <a:round/>
            <a:headEnd/>
            <a:tailEnd/>
          </a:ln>
        </p:spPr>
        <p:txBody>
          <a:bodyPr/>
          <a:lstStyle/>
          <a:p>
            <a:endParaRPr lang="es-ES"/>
          </a:p>
        </p:txBody>
      </p:sp>
      <p:sp>
        <p:nvSpPr>
          <p:cNvPr id="743431" name="Text Box 7"/>
          <p:cNvSpPr txBox="1">
            <a:spLocks noChangeArrowheads="1"/>
          </p:cNvSpPr>
          <p:nvPr/>
        </p:nvSpPr>
        <p:spPr bwMode="auto">
          <a:xfrm>
            <a:off x="4735513" y="2017713"/>
            <a:ext cx="1885950" cy="228600"/>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9525">
            <a:solidFill>
              <a:schemeClr val="hlink"/>
            </a:solidFill>
            <a:miter lim="800000"/>
            <a:headEnd/>
            <a:tailEnd/>
          </a:ln>
        </p:spPr>
        <p:txBody>
          <a:bodyPr anchor="ctr" anchorCtr="1"/>
          <a:lstStyle/>
          <a:p>
            <a:pPr algn="ctr"/>
            <a:r>
              <a:rPr lang="en-US" sz="1200" b="1" dirty="0" err="1" smtClean="0">
                <a:effectLst>
                  <a:outerShdw blurRad="38100" dist="38100" dir="2700000" algn="tl">
                    <a:srgbClr val="000000"/>
                  </a:outerShdw>
                </a:effectLst>
              </a:rPr>
              <a:t>Dominio</a:t>
            </a:r>
            <a:r>
              <a:rPr lang="en-US" sz="1200" b="1" dirty="0" smtClean="0">
                <a:effectLst>
                  <a:outerShdw blurRad="38100" dist="38100" dir="2700000" algn="tl">
                    <a:srgbClr val="000000"/>
                  </a:outerShdw>
                </a:effectLst>
              </a:rPr>
              <a:t> Windows</a:t>
            </a:r>
            <a:endParaRPr lang="en-US" dirty="0">
              <a:effectLst>
                <a:outerShdw blurRad="38100" dist="38100" dir="2700000" algn="tl">
                  <a:srgbClr val="000000"/>
                </a:outerShdw>
              </a:effectLst>
            </a:endParaRPr>
          </a:p>
        </p:txBody>
      </p:sp>
      <p:sp>
        <p:nvSpPr>
          <p:cNvPr id="743432" name="Oval 8"/>
          <p:cNvSpPr>
            <a:spLocks noChangeArrowheads="1"/>
          </p:cNvSpPr>
          <p:nvPr/>
        </p:nvSpPr>
        <p:spPr bwMode="auto">
          <a:xfrm>
            <a:off x="2714612" y="2589212"/>
            <a:ext cx="820751" cy="554035"/>
          </a:xfrm>
          <a:prstGeom prst="ellipse">
            <a:avLst/>
          </a:prstGeom>
          <a:gradFill rotWithShape="1">
            <a:gsLst>
              <a:gs pos="0">
                <a:schemeClr val="accent2"/>
              </a:gs>
              <a:gs pos="100000">
                <a:schemeClr val="accent2">
                  <a:gamma/>
                  <a:shade val="46275"/>
                  <a:invGamma/>
                </a:schemeClr>
              </a:gs>
            </a:gsLst>
            <a:path path="rect">
              <a:fillToRect t="100000" r="100000"/>
            </a:path>
          </a:gradFill>
          <a:ln w="38100" cmpd="dbl">
            <a:solidFill>
              <a:schemeClr val="accent2"/>
            </a:solidFill>
            <a:round/>
            <a:headEnd/>
            <a:tailEnd/>
          </a:ln>
        </p:spPr>
        <p:txBody>
          <a:bodyPr anchor="ctr" anchorCtr="1"/>
          <a:lstStyle/>
          <a:p>
            <a:r>
              <a:rPr lang="en-US" sz="1200" b="1" dirty="0">
                <a:effectLst>
                  <a:outerShdw blurRad="38100" dist="38100" dir="2700000" algn="tl">
                    <a:srgbClr val="000000"/>
                  </a:outerShdw>
                </a:effectLst>
              </a:rPr>
              <a:t>DC1</a:t>
            </a:r>
          </a:p>
        </p:txBody>
      </p:sp>
      <p:sp>
        <p:nvSpPr>
          <p:cNvPr id="743433" name="Text Box 9"/>
          <p:cNvSpPr txBox="1">
            <a:spLocks noChangeArrowheads="1"/>
          </p:cNvSpPr>
          <p:nvPr/>
        </p:nvSpPr>
        <p:spPr bwMode="auto">
          <a:xfrm>
            <a:off x="4735513" y="4189413"/>
            <a:ext cx="857250" cy="228600"/>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9525">
            <a:solidFill>
              <a:schemeClr val="hlink"/>
            </a:solidFill>
            <a:miter lim="800000"/>
            <a:headEnd/>
            <a:tailEnd/>
          </a:ln>
        </p:spPr>
        <p:txBody>
          <a:bodyPr anchor="ctr" anchorCtr="1"/>
          <a:lstStyle/>
          <a:p>
            <a:pPr algn="ctr"/>
            <a:r>
              <a:rPr lang="en-US" sz="1200" b="1" dirty="0" smtClean="0">
                <a:effectLst>
                  <a:outerShdw blurRad="38100" dist="38100" dir="2700000" algn="tl">
                    <a:srgbClr val="000000"/>
                  </a:outerShdw>
                </a:effectLst>
              </a:rPr>
              <a:t>Usuario1</a:t>
            </a:r>
            <a:endParaRPr lang="en-US" dirty="0">
              <a:effectLst>
                <a:outerShdw blurRad="38100" dist="38100" dir="2700000" algn="tl">
                  <a:srgbClr val="000000"/>
                </a:outerShdw>
              </a:effectLst>
            </a:endParaRPr>
          </a:p>
        </p:txBody>
      </p:sp>
      <p:sp>
        <p:nvSpPr>
          <p:cNvPr id="743434" name="Text Box 10"/>
          <p:cNvSpPr txBox="1">
            <a:spLocks noChangeArrowheads="1"/>
          </p:cNvSpPr>
          <p:nvPr/>
        </p:nvSpPr>
        <p:spPr bwMode="auto">
          <a:xfrm>
            <a:off x="6450013" y="4189413"/>
            <a:ext cx="857250" cy="228600"/>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9525">
            <a:solidFill>
              <a:schemeClr val="hlink"/>
            </a:solidFill>
            <a:miter lim="800000"/>
            <a:headEnd/>
            <a:tailEnd/>
          </a:ln>
        </p:spPr>
        <p:txBody>
          <a:bodyPr anchor="ctr" anchorCtr="1"/>
          <a:lstStyle/>
          <a:p>
            <a:pPr algn="ctr"/>
            <a:r>
              <a:rPr lang="en-US" sz="1200" b="1" dirty="0" smtClean="0">
                <a:effectLst>
                  <a:outerShdw blurRad="38100" dist="38100" dir="2700000" algn="tl">
                    <a:srgbClr val="000000"/>
                  </a:outerShdw>
                </a:effectLst>
              </a:rPr>
              <a:t>Usuario2</a:t>
            </a:r>
            <a:endParaRPr lang="en-US" dirty="0">
              <a:effectLst>
                <a:outerShdw blurRad="38100" dist="38100" dir="2700000" algn="tl">
                  <a:srgbClr val="000000"/>
                </a:outerShdw>
              </a:effectLst>
            </a:endParaRPr>
          </a:p>
        </p:txBody>
      </p:sp>
      <p:sp>
        <p:nvSpPr>
          <p:cNvPr id="743435" name="Line 11"/>
          <p:cNvSpPr>
            <a:spLocks noChangeShapeType="1"/>
          </p:cNvSpPr>
          <p:nvPr/>
        </p:nvSpPr>
        <p:spPr bwMode="auto">
          <a:xfrm flipV="1">
            <a:off x="6792913" y="3046413"/>
            <a:ext cx="342900" cy="1143000"/>
          </a:xfrm>
          <a:prstGeom prst="line">
            <a:avLst/>
          </a:prstGeom>
          <a:noFill/>
          <a:ln w="9525">
            <a:solidFill>
              <a:schemeClr val="tx2"/>
            </a:solidFill>
            <a:round/>
            <a:headEnd/>
            <a:tailEnd type="triangle" w="med" len="med"/>
          </a:ln>
        </p:spPr>
        <p:txBody>
          <a:bodyPr/>
          <a:lstStyle/>
          <a:p>
            <a:endParaRPr lang="es-ES"/>
          </a:p>
        </p:txBody>
      </p:sp>
      <p:sp>
        <p:nvSpPr>
          <p:cNvPr id="743436" name="Line 12"/>
          <p:cNvSpPr>
            <a:spLocks noChangeShapeType="1"/>
          </p:cNvSpPr>
          <p:nvPr/>
        </p:nvSpPr>
        <p:spPr bwMode="auto">
          <a:xfrm flipH="1" flipV="1">
            <a:off x="3363913" y="2932113"/>
            <a:ext cx="1714500" cy="1257300"/>
          </a:xfrm>
          <a:prstGeom prst="line">
            <a:avLst/>
          </a:prstGeom>
          <a:noFill/>
          <a:ln w="9525">
            <a:solidFill>
              <a:schemeClr val="tx2"/>
            </a:solidFill>
            <a:round/>
            <a:headEnd/>
            <a:tailEnd type="triangle" w="med" len="med"/>
          </a:ln>
        </p:spPr>
        <p:txBody>
          <a:bodyPr/>
          <a:lstStyle/>
          <a:p>
            <a:endParaRPr lang="es-ES"/>
          </a:p>
        </p:txBody>
      </p:sp>
      <p:sp>
        <p:nvSpPr>
          <p:cNvPr id="743437" name="Line 13"/>
          <p:cNvSpPr>
            <a:spLocks noChangeShapeType="1"/>
          </p:cNvSpPr>
          <p:nvPr/>
        </p:nvSpPr>
        <p:spPr bwMode="auto">
          <a:xfrm flipH="1" flipV="1">
            <a:off x="5078413" y="2589213"/>
            <a:ext cx="1714500" cy="114300"/>
          </a:xfrm>
          <a:prstGeom prst="line">
            <a:avLst/>
          </a:prstGeom>
          <a:noFill/>
          <a:ln w="38100" cmpd="dbl">
            <a:solidFill>
              <a:schemeClr val="tx2"/>
            </a:solidFill>
            <a:prstDash val="dash"/>
            <a:round/>
            <a:headEnd type="triangle" w="med" len="med"/>
            <a:tailEnd type="triangle" w="med" len="med"/>
          </a:ln>
        </p:spPr>
        <p:txBody>
          <a:bodyPr/>
          <a:lstStyle/>
          <a:p>
            <a:endParaRPr lang="es-ES"/>
          </a:p>
        </p:txBody>
      </p:sp>
      <p:sp>
        <p:nvSpPr>
          <p:cNvPr id="743438" name="Line 14"/>
          <p:cNvSpPr>
            <a:spLocks noChangeShapeType="1"/>
          </p:cNvSpPr>
          <p:nvPr/>
        </p:nvSpPr>
        <p:spPr bwMode="auto">
          <a:xfrm flipH="1">
            <a:off x="3535363" y="2932113"/>
            <a:ext cx="3257550" cy="0"/>
          </a:xfrm>
          <a:prstGeom prst="line">
            <a:avLst/>
          </a:prstGeom>
          <a:noFill/>
          <a:ln w="38100" cmpd="dbl">
            <a:solidFill>
              <a:schemeClr val="tx2"/>
            </a:solidFill>
            <a:prstDash val="dash"/>
            <a:round/>
            <a:headEnd type="triangle" w="med" len="med"/>
            <a:tailEnd type="triangle" w="med" len="med"/>
          </a:ln>
        </p:spPr>
        <p:txBody>
          <a:bodyPr/>
          <a:lstStyle/>
          <a:p>
            <a:endParaRPr lang="es-ES"/>
          </a:p>
        </p:txBody>
      </p:sp>
      <p:sp>
        <p:nvSpPr>
          <p:cNvPr id="743439" name="Oval 15"/>
          <p:cNvSpPr>
            <a:spLocks noChangeArrowheads="1"/>
          </p:cNvSpPr>
          <p:nvPr/>
        </p:nvSpPr>
        <p:spPr bwMode="auto">
          <a:xfrm>
            <a:off x="2335213" y="4681538"/>
            <a:ext cx="342900" cy="228600"/>
          </a:xfrm>
          <a:prstGeom prst="ellipse">
            <a:avLst/>
          </a:prstGeom>
          <a:gradFill rotWithShape="1">
            <a:gsLst>
              <a:gs pos="0">
                <a:schemeClr val="accent2"/>
              </a:gs>
              <a:gs pos="100000">
                <a:schemeClr val="accent2">
                  <a:gamma/>
                  <a:shade val="46275"/>
                  <a:invGamma/>
                </a:schemeClr>
              </a:gs>
            </a:gsLst>
            <a:path path="rect">
              <a:fillToRect t="100000" r="100000"/>
            </a:path>
          </a:gradFill>
          <a:ln w="38100" cmpd="dbl">
            <a:solidFill>
              <a:schemeClr val="accent2"/>
            </a:solidFill>
            <a:round/>
            <a:headEnd/>
            <a:tailEnd/>
          </a:ln>
        </p:spPr>
        <p:txBody>
          <a:bodyPr/>
          <a:lstStyle/>
          <a:p>
            <a:endParaRPr lang="es-ES"/>
          </a:p>
        </p:txBody>
      </p:sp>
      <p:sp>
        <p:nvSpPr>
          <p:cNvPr id="743440" name="Text Box 16"/>
          <p:cNvSpPr txBox="1">
            <a:spLocks noChangeArrowheads="1"/>
          </p:cNvSpPr>
          <p:nvPr/>
        </p:nvSpPr>
        <p:spPr bwMode="auto">
          <a:xfrm>
            <a:off x="1649413" y="4452938"/>
            <a:ext cx="1028700" cy="342900"/>
          </a:xfrm>
          <a:prstGeom prst="rect">
            <a:avLst/>
          </a:prstGeom>
          <a:noFill/>
          <a:ln w="9525">
            <a:noFill/>
            <a:miter lim="800000"/>
            <a:headEnd/>
            <a:tailEnd/>
          </a:ln>
        </p:spPr>
        <p:txBody>
          <a:bodyPr/>
          <a:lstStyle/>
          <a:p>
            <a:r>
              <a:rPr lang="en-US" sz="1200" b="1">
                <a:solidFill>
                  <a:schemeClr val="folHlink"/>
                </a:solidFill>
                <a:effectLst/>
              </a:rPr>
              <a:t>Legend:</a:t>
            </a:r>
            <a:endParaRPr lang="en-US">
              <a:solidFill>
                <a:schemeClr val="folHlink"/>
              </a:solidFill>
              <a:effectLst/>
            </a:endParaRPr>
          </a:p>
        </p:txBody>
      </p:sp>
      <p:sp>
        <p:nvSpPr>
          <p:cNvPr id="743441" name="Text Box 17"/>
          <p:cNvSpPr txBox="1">
            <a:spLocks noChangeArrowheads="1"/>
          </p:cNvSpPr>
          <p:nvPr/>
        </p:nvSpPr>
        <p:spPr bwMode="auto">
          <a:xfrm>
            <a:off x="2678112" y="4681538"/>
            <a:ext cx="5608663" cy="247660"/>
          </a:xfrm>
          <a:prstGeom prst="rect">
            <a:avLst/>
          </a:prstGeom>
          <a:noFill/>
          <a:ln w="9525">
            <a:noFill/>
            <a:miter lim="800000"/>
            <a:headEnd/>
            <a:tailEnd/>
          </a:ln>
        </p:spPr>
        <p:txBody>
          <a:bodyPr/>
          <a:lstStyle/>
          <a:p>
            <a:r>
              <a:rPr lang="en-US" sz="1200" dirty="0" err="1" smtClean="0">
                <a:effectLst>
                  <a:outerShdw blurRad="38100" dist="38100" dir="2700000" algn="tl">
                    <a:srgbClr val="000000"/>
                  </a:outerShdw>
                </a:effectLst>
              </a:rPr>
              <a:t>Servicio</a:t>
            </a:r>
            <a:r>
              <a:rPr lang="en-US" sz="1200" dirty="0" smtClean="0">
                <a:effectLst>
                  <a:outerShdw blurRad="38100" dist="38100" dir="2700000" algn="tl">
                    <a:srgbClr val="000000"/>
                  </a:outerShdw>
                </a:effectLst>
              </a:rPr>
              <a:t> de </a:t>
            </a:r>
            <a:r>
              <a:rPr lang="en-US" sz="1200" dirty="0" err="1" smtClean="0">
                <a:effectLst>
                  <a:outerShdw blurRad="38100" dist="38100" dir="2700000" algn="tl">
                    <a:srgbClr val="000000"/>
                  </a:outerShdw>
                </a:effectLst>
              </a:rPr>
              <a:t>Sincronización</a:t>
            </a:r>
            <a:r>
              <a:rPr lang="en-US" sz="1200" dirty="0" smtClean="0">
                <a:effectLst>
                  <a:outerShdw blurRad="38100" dist="38100" dir="2700000" algn="tl">
                    <a:srgbClr val="000000"/>
                  </a:outerShdw>
                </a:effectLst>
              </a:rPr>
              <a:t> de </a:t>
            </a:r>
            <a:r>
              <a:rPr lang="en-US" sz="1200" dirty="0" err="1" smtClean="0">
                <a:effectLst>
                  <a:outerShdw blurRad="38100" dist="38100" dir="2700000" algn="tl">
                    <a:srgbClr val="000000"/>
                  </a:outerShdw>
                </a:effectLst>
              </a:rPr>
              <a:t>contraseñas</a:t>
            </a:r>
            <a:r>
              <a:rPr lang="en-US" sz="1200" dirty="0" smtClean="0">
                <a:effectLst>
                  <a:outerShdw blurRad="38100" dist="38100" dir="2700000" algn="tl">
                    <a:srgbClr val="000000"/>
                  </a:outerShdw>
                </a:effectLst>
              </a:rPr>
              <a:t> </a:t>
            </a:r>
            <a:r>
              <a:rPr lang="en-US" sz="1200" dirty="0" err="1" smtClean="0">
                <a:effectLst>
                  <a:outerShdw blurRad="38100" dist="38100" dir="2700000" algn="tl">
                    <a:srgbClr val="000000"/>
                  </a:outerShdw>
                </a:effectLst>
              </a:rPr>
              <a:t>instalado</a:t>
            </a:r>
            <a:endParaRPr lang="en-US" dirty="0">
              <a:effectLst>
                <a:outerShdw blurRad="38100" dist="38100" dir="2700000" algn="tl">
                  <a:srgbClr val="000000"/>
                </a:outerShdw>
              </a:effectLst>
            </a:endParaRPr>
          </a:p>
        </p:txBody>
      </p:sp>
      <p:sp>
        <p:nvSpPr>
          <p:cNvPr id="743442" name="Line 18"/>
          <p:cNvSpPr>
            <a:spLocks noChangeShapeType="1"/>
          </p:cNvSpPr>
          <p:nvPr/>
        </p:nvSpPr>
        <p:spPr bwMode="auto">
          <a:xfrm>
            <a:off x="2163763" y="5024438"/>
            <a:ext cx="514350" cy="0"/>
          </a:xfrm>
          <a:prstGeom prst="line">
            <a:avLst/>
          </a:prstGeom>
          <a:noFill/>
          <a:ln w="9525">
            <a:solidFill>
              <a:schemeClr val="tx2"/>
            </a:solidFill>
            <a:round/>
            <a:headEnd/>
            <a:tailEnd type="triangle" w="med" len="med"/>
          </a:ln>
        </p:spPr>
        <p:txBody>
          <a:bodyPr/>
          <a:lstStyle/>
          <a:p>
            <a:endParaRPr lang="es-ES"/>
          </a:p>
        </p:txBody>
      </p:sp>
      <p:sp>
        <p:nvSpPr>
          <p:cNvPr id="743443" name="Text Box 19"/>
          <p:cNvSpPr txBox="1">
            <a:spLocks noChangeArrowheads="1"/>
          </p:cNvSpPr>
          <p:nvPr/>
        </p:nvSpPr>
        <p:spPr bwMode="auto">
          <a:xfrm>
            <a:off x="2678113" y="4910138"/>
            <a:ext cx="3771900" cy="228600"/>
          </a:xfrm>
          <a:prstGeom prst="rect">
            <a:avLst/>
          </a:prstGeom>
          <a:noFill/>
          <a:ln w="9525">
            <a:noFill/>
            <a:miter lim="800000"/>
            <a:headEnd/>
            <a:tailEnd/>
          </a:ln>
        </p:spPr>
        <p:txBody>
          <a:bodyPr/>
          <a:lstStyle/>
          <a:p>
            <a:r>
              <a:rPr lang="en-US" sz="1200" dirty="0" err="1" smtClean="0">
                <a:effectLst>
                  <a:outerShdw blurRad="38100" dist="38100" dir="2700000" algn="tl">
                    <a:srgbClr val="000000"/>
                  </a:outerShdw>
                </a:effectLst>
              </a:rPr>
              <a:t>Petición</a:t>
            </a:r>
            <a:r>
              <a:rPr lang="en-US" sz="1200" dirty="0" smtClean="0">
                <a:effectLst>
                  <a:outerShdw blurRad="38100" dist="38100" dir="2700000" algn="tl">
                    <a:srgbClr val="000000"/>
                  </a:outerShdw>
                </a:effectLst>
              </a:rPr>
              <a:t> de </a:t>
            </a:r>
            <a:r>
              <a:rPr lang="en-US" sz="1200" dirty="0" err="1" smtClean="0">
                <a:effectLst>
                  <a:outerShdw blurRad="38100" dist="38100" dir="2700000" algn="tl">
                    <a:srgbClr val="000000"/>
                  </a:outerShdw>
                </a:effectLst>
              </a:rPr>
              <a:t>cambio</a:t>
            </a:r>
            <a:r>
              <a:rPr lang="en-US" sz="1200" dirty="0" smtClean="0">
                <a:effectLst>
                  <a:outerShdw blurRad="38100" dist="38100" dir="2700000" algn="tl">
                    <a:srgbClr val="000000"/>
                  </a:outerShdw>
                </a:effectLst>
              </a:rPr>
              <a:t> de </a:t>
            </a:r>
            <a:r>
              <a:rPr lang="en-US" sz="1200" dirty="0" err="1" smtClean="0">
                <a:effectLst>
                  <a:outerShdw blurRad="38100" dist="38100" dir="2700000" algn="tl">
                    <a:srgbClr val="000000"/>
                  </a:outerShdw>
                </a:effectLst>
              </a:rPr>
              <a:t>contraseña</a:t>
            </a:r>
            <a:endParaRPr lang="en-US" dirty="0">
              <a:effectLst>
                <a:outerShdw blurRad="38100" dist="38100" dir="2700000" algn="tl">
                  <a:srgbClr val="000000"/>
                </a:outerShdw>
              </a:effectLst>
            </a:endParaRPr>
          </a:p>
        </p:txBody>
      </p:sp>
      <p:sp>
        <p:nvSpPr>
          <p:cNvPr id="743444" name="Line 20"/>
          <p:cNvSpPr>
            <a:spLocks noChangeShapeType="1"/>
          </p:cNvSpPr>
          <p:nvPr/>
        </p:nvSpPr>
        <p:spPr bwMode="auto">
          <a:xfrm>
            <a:off x="1820863" y="5253038"/>
            <a:ext cx="857250" cy="0"/>
          </a:xfrm>
          <a:prstGeom prst="line">
            <a:avLst/>
          </a:prstGeom>
          <a:noFill/>
          <a:ln w="38100" cmpd="dbl">
            <a:solidFill>
              <a:schemeClr val="tx2"/>
            </a:solidFill>
            <a:prstDash val="dash"/>
            <a:round/>
            <a:headEnd/>
            <a:tailEnd type="triangle" w="med" len="med"/>
          </a:ln>
        </p:spPr>
        <p:txBody>
          <a:bodyPr/>
          <a:lstStyle/>
          <a:p>
            <a:endParaRPr lang="es-ES"/>
          </a:p>
        </p:txBody>
      </p:sp>
      <p:sp>
        <p:nvSpPr>
          <p:cNvPr id="743445" name="Text Box 21"/>
          <p:cNvSpPr txBox="1">
            <a:spLocks noChangeArrowheads="1"/>
          </p:cNvSpPr>
          <p:nvPr/>
        </p:nvSpPr>
        <p:spPr bwMode="auto">
          <a:xfrm>
            <a:off x="2678113" y="5138738"/>
            <a:ext cx="4457700" cy="227012"/>
          </a:xfrm>
          <a:prstGeom prst="rect">
            <a:avLst/>
          </a:prstGeom>
          <a:noFill/>
          <a:ln w="9525">
            <a:noFill/>
            <a:miter lim="800000"/>
            <a:headEnd/>
            <a:tailEnd/>
          </a:ln>
        </p:spPr>
        <p:txBody>
          <a:bodyPr/>
          <a:lstStyle/>
          <a:p>
            <a:r>
              <a:rPr lang="en-US" sz="1200" dirty="0" err="1" smtClean="0">
                <a:effectLst>
                  <a:outerShdw blurRad="38100" dist="38100" dir="2700000" algn="tl">
                    <a:srgbClr val="000000"/>
                  </a:outerShdw>
                </a:effectLst>
              </a:rPr>
              <a:t>Replicación</a:t>
            </a:r>
            <a:r>
              <a:rPr lang="en-US" sz="1200" dirty="0" smtClean="0">
                <a:effectLst>
                  <a:outerShdw blurRad="38100" dist="38100" dir="2700000" algn="tl">
                    <a:srgbClr val="000000"/>
                  </a:outerShdw>
                </a:effectLst>
              </a:rPr>
              <a:t> de </a:t>
            </a:r>
            <a:r>
              <a:rPr lang="en-US" sz="1200" dirty="0" err="1" smtClean="0">
                <a:effectLst>
                  <a:outerShdw blurRad="38100" dist="38100" dir="2700000" algn="tl">
                    <a:srgbClr val="000000"/>
                  </a:outerShdw>
                </a:effectLst>
              </a:rPr>
              <a:t>datos</a:t>
            </a:r>
            <a:r>
              <a:rPr lang="en-US" sz="1200" dirty="0" smtClean="0">
                <a:effectLst>
                  <a:outerShdw blurRad="38100" dist="38100" dir="2700000" algn="tl">
                    <a:srgbClr val="000000"/>
                  </a:outerShdw>
                </a:effectLst>
              </a:rPr>
              <a:t> entre los DCs</a:t>
            </a:r>
            <a:endParaRPr lang="en-US" dirty="0">
              <a:effectLst>
                <a:outerShdw blurRad="38100" dist="38100" dir="2700000" algn="tl">
                  <a:srgbClr val="000000"/>
                </a:outerShdw>
              </a:effectLst>
            </a:endParaRPr>
          </a:p>
        </p:txBody>
      </p:sp>
      <p:sp>
        <p:nvSpPr>
          <p:cNvPr id="743446" name="Line 22"/>
          <p:cNvSpPr>
            <a:spLocks noChangeShapeType="1"/>
          </p:cNvSpPr>
          <p:nvPr/>
        </p:nvSpPr>
        <p:spPr bwMode="auto">
          <a:xfrm flipH="1">
            <a:off x="1135063" y="2817813"/>
            <a:ext cx="1714500" cy="571500"/>
          </a:xfrm>
          <a:prstGeom prst="line">
            <a:avLst/>
          </a:prstGeom>
          <a:noFill/>
          <a:ln w="9525">
            <a:solidFill>
              <a:schemeClr val="tx2"/>
            </a:solidFill>
            <a:round/>
            <a:headEnd type="triangle" w="med" len="med"/>
            <a:tailEnd type="triangle" w="med" len="med"/>
          </a:ln>
        </p:spPr>
        <p:txBody>
          <a:bodyPr/>
          <a:lstStyle/>
          <a:p>
            <a:endParaRPr lang="es-ES"/>
          </a:p>
        </p:txBody>
      </p:sp>
      <p:sp>
        <p:nvSpPr>
          <p:cNvPr id="743447" name="Line 23"/>
          <p:cNvSpPr>
            <a:spLocks noChangeShapeType="1"/>
          </p:cNvSpPr>
          <p:nvPr/>
        </p:nvSpPr>
        <p:spPr bwMode="auto">
          <a:xfrm>
            <a:off x="2163763" y="5481638"/>
            <a:ext cx="514350" cy="0"/>
          </a:xfrm>
          <a:prstGeom prst="line">
            <a:avLst/>
          </a:prstGeom>
          <a:noFill/>
          <a:ln w="9525">
            <a:solidFill>
              <a:schemeClr val="tx2"/>
            </a:solidFill>
            <a:round/>
            <a:headEnd type="triangle" w="med" len="med"/>
            <a:tailEnd type="triangle" w="med" len="med"/>
          </a:ln>
        </p:spPr>
        <p:txBody>
          <a:bodyPr/>
          <a:lstStyle/>
          <a:p>
            <a:endParaRPr lang="es-ES"/>
          </a:p>
        </p:txBody>
      </p:sp>
      <p:sp>
        <p:nvSpPr>
          <p:cNvPr id="743448" name="Text Box 24"/>
          <p:cNvSpPr txBox="1">
            <a:spLocks noChangeArrowheads="1"/>
          </p:cNvSpPr>
          <p:nvPr/>
        </p:nvSpPr>
        <p:spPr bwMode="auto">
          <a:xfrm>
            <a:off x="2678113" y="5367338"/>
            <a:ext cx="5314950" cy="228600"/>
          </a:xfrm>
          <a:prstGeom prst="rect">
            <a:avLst/>
          </a:prstGeom>
          <a:noFill/>
          <a:ln w="9525">
            <a:noFill/>
            <a:miter lim="800000"/>
            <a:headEnd/>
            <a:tailEnd/>
          </a:ln>
        </p:spPr>
        <p:txBody>
          <a:bodyPr/>
          <a:lstStyle/>
          <a:p>
            <a:r>
              <a:rPr lang="en-US" sz="1200" dirty="0" smtClean="0">
                <a:effectLst>
                  <a:outerShdw blurRad="38100" dist="38100" dir="2700000" algn="tl">
                    <a:srgbClr val="000000"/>
                  </a:outerShdw>
                </a:effectLst>
              </a:rPr>
              <a:t>El </a:t>
            </a:r>
            <a:r>
              <a:rPr lang="en-US" sz="1200" dirty="0" err="1" smtClean="0">
                <a:effectLst>
                  <a:outerShdw blurRad="38100" dist="38100" dir="2700000" algn="tl">
                    <a:srgbClr val="000000"/>
                  </a:outerShdw>
                </a:effectLst>
              </a:rPr>
              <a:t>cambio</a:t>
            </a:r>
            <a:r>
              <a:rPr lang="en-US" sz="1200" dirty="0" smtClean="0">
                <a:effectLst>
                  <a:outerShdw blurRad="38100" dist="38100" dir="2700000" algn="tl">
                    <a:srgbClr val="000000"/>
                  </a:outerShdw>
                </a:effectLst>
              </a:rPr>
              <a:t> se </a:t>
            </a:r>
            <a:r>
              <a:rPr lang="en-US" sz="1200" dirty="0" err="1" smtClean="0">
                <a:effectLst>
                  <a:outerShdw blurRad="38100" dist="38100" dir="2700000" algn="tl">
                    <a:srgbClr val="000000"/>
                  </a:outerShdw>
                </a:effectLst>
              </a:rPr>
              <a:t>propaga</a:t>
            </a:r>
            <a:r>
              <a:rPr lang="en-US" sz="1200" dirty="0" smtClean="0">
                <a:effectLst>
                  <a:outerShdw blurRad="38100" dist="38100" dir="2700000" algn="tl">
                    <a:srgbClr val="000000"/>
                  </a:outerShdw>
                </a:effectLst>
              </a:rPr>
              <a:t> al </a:t>
            </a:r>
            <a:r>
              <a:rPr lang="en-US" sz="1200" dirty="0" err="1" smtClean="0">
                <a:effectLst>
                  <a:outerShdw blurRad="38100" dist="38100" dir="2700000" algn="tl">
                    <a:srgbClr val="000000"/>
                  </a:outerShdw>
                </a:effectLst>
              </a:rPr>
              <a:t>entorno</a:t>
            </a:r>
            <a:r>
              <a:rPr lang="en-US" sz="1200" dirty="0" smtClean="0">
                <a:effectLst>
                  <a:outerShdw blurRad="38100" dist="38100" dir="2700000" algn="tl">
                    <a:srgbClr val="000000"/>
                  </a:outerShdw>
                </a:effectLst>
              </a:rPr>
              <a:t> UNIX</a:t>
            </a:r>
            <a:endParaRPr lang="en-US" dirty="0">
              <a:effectLst>
                <a:outerShdw blurRad="38100" dist="38100" dir="2700000" algn="tl">
                  <a:srgbClr val="000000"/>
                </a:outerShdw>
              </a:effectLst>
            </a:endParaRPr>
          </a:p>
        </p:txBody>
      </p:sp>
      <p:sp>
        <p:nvSpPr>
          <p:cNvPr id="743449" name="Line 25"/>
          <p:cNvSpPr>
            <a:spLocks noChangeShapeType="1"/>
          </p:cNvSpPr>
          <p:nvPr/>
        </p:nvSpPr>
        <p:spPr bwMode="auto">
          <a:xfrm flipH="1">
            <a:off x="3535363" y="2589213"/>
            <a:ext cx="857250" cy="114300"/>
          </a:xfrm>
          <a:prstGeom prst="line">
            <a:avLst/>
          </a:prstGeom>
          <a:noFill/>
          <a:ln w="38100" cmpd="dbl">
            <a:solidFill>
              <a:schemeClr val="tx2"/>
            </a:solidFill>
            <a:prstDash val="dash"/>
            <a:round/>
            <a:headEnd type="triangle" w="med" len="med"/>
            <a:tailEnd type="triangle" w="med" len="med"/>
          </a:ln>
        </p:spPr>
        <p:txBody>
          <a:bodyPr/>
          <a:lstStyle/>
          <a:p>
            <a:endParaRPr lang="es-ES"/>
          </a:p>
        </p:txBody>
      </p:sp>
      <p:sp>
        <p:nvSpPr>
          <p:cNvPr id="743450" name="Oval 26"/>
          <p:cNvSpPr>
            <a:spLocks noChangeArrowheads="1"/>
          </p:cNvSpPr>
          <p:nvPr/>
        </p:nvSpPr>
        <p:spPr bwMode="auto">
          <a:xfrm>
            <a:off x="4411662" y="2285992"/>
            <a:ext cx="731841" cy="568321"/>
          </a:xfrm>
          <a:prstGeom prst="ellipse">
            <a:avLst/>
          </a:prstGeom>
          <a:gradFill rotWithShape="1">
            <a:gsLst>
              <a:gs pos="0">
                <a:schemeClr val="accent2"/>
              </a:gs>
              <a:gs pos="100000">
                <a:schemeClr val="accent2">
                  <a:gamma/>
                  <a:shade val="46275"/>
                  <a:invGamma/>
                </a:schemeClr>
              </a:gs>
            </a:gsLst>
            <a:path path="rect">
              <a:fillToRect t="100000" r="100000"/>
            </a:path>
          </a:gradFill>
          <a:ln w="38100" cmpd="dbl">
            <a:solidFill>
              <a:schemeClr val="accent2"/>
            </a:solidFill>
            <a:round/>
            <a:headEnd/>
            <a:tailEnd/>
          </a:ln>
        </p:spPr>
        <p:txBody>
          <a:bodyPr anchor="ctr" anchorCtr="1"/>
          <a:lstStyle/>
          <a:p>
            <a:r>
              <a:rPr lang="en-US" sz="1200" b="1" dirty="0">
                <a:effectLst>
                  <a:outerShdw blurRad="38100" dist="38100" dir="2700000" algn="tl">
                    <a:srgbClr val="000000"/>
                  </a:outerShdw>
                </a:effectLst>
              </a:rPr>
              <a:t>DC3</a:t>
            </a:r>
          </a:p>
        </p:txBody>
      </p:sp>
      <p:sp>
        <p:nvSpPr>
          <p:cNvPr id="743451" name="Oval 27"/>
          <p:cNvSpPr>
            <a:spLocks noChangeArrowheads="1"/>
          </p:cNvSpPr>
          <p:nvPr/>
        </p:nvSpPr>
        <p:spPr bwMode="auto">
          <a:xfrm>
            <a:off x="6773862" y="2500306"/>
            <a:ext cx="727095" cy="546107"/>
          </a:xfrm>
          <a:prstGeom prst="ellipse">
            <a:avLst/>
          </a:prstGeom>
          <a:gradFill rotWithShape="1">
            <a:gsLst>
              <a:gs pos="0">
                <a:schemeClr val="accent2"/>
              </a:gs>
              <a:gs pos="100000">
                <a:schemeClr val="accent2">
                  <a:gamma/>
                  <a:shade val="46275"/>
                  <a:invGamma/>
                </a:schemeClr>
              </a:gs>
            </a:gsLst>
            <a:path path="rect">
              <a:fillToRect t="100000" r="100000"/>
            </a:path>
          </a:gradFill>
          <a:ln w="38100" cmpd="dbl">
            <a:solidFill>
              <a:schemeClr val="accent2"/>
            </a:solidFill>
            <a:round/>
            <a:headEnd/>
            <a:tailEnd/>
          </a:ln>
        </p:spPr>
        <p:txBody>
          <a:bodyPr anchor="ctr" anchorCtr="1"/>
          <a:lstStyle/>
          <a:p>
            <a:r>
              <a:rPr lang="en-US" sz="1200" b="1" dirty="0">
                <a:effectLst>
                  <a:outerShdw blurRad="38100" dist="38100" dir="2700000" algn="tl">
                    <a:srgbClr val="000000"/>
                  </a:outerShdw>
                </a:effectLst>
              </a:rPr>
              <a:t>DC2</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Line 2"/>
          <p:cNvSpPr>
            <a:spLocks noChangeShapeType="1"/>
          </p:cNvSpPr>
          <p:nvPr/>
        </p:nvSpPr>
        <p:spPr bwMode="auto">
          <a:xfrm rot="-5400000">
            <a:off x="491331" y="3518680"/>
            <a:ext cx="1982787" cy="0"/>
          </a:xfrm>
          <a:prstGeom prst="line">
            <a:avLst/>
          </a:prstGeom>
          <a:noFill/>
          <a:ln w="76200">
            <a:solidFill>
              <a:srgbClr val="FFFF00"/>
            </a:solidFill>
            <a:round/>
            <a:headEnd/>
            <a:tailEnd type="triangle" w="med" len="med"/>
          </a:ln>
          <a:effectLst/>
        </p:spPr>
        <p:txBody>
          <a:bodyPr anchor="ctr">
            <a:spAutoFit/>
          </a:bodyPr>
          <a:lstStyle/>
          <a:p>
            <a:endParaRPr lang="es-ES"/>
          </a:p>
        </p:txBody>
      </p:sp>
      <p:sp>
        <p:nvSpPr>
          <p:cNvPr id="771092" name="Rectangle 20"/>
          <p:cNvSpPr>
            <a:spLocks noGrp="1" noChangeArrowheads="1"/>
          </p:cNvSpPr>
          <p:nvPr>
            <p:ph type="title"/>
          </p:nvPr>
        </p:nvSpPr>
        <p:spPr>
          <a:xfrm>
            <a:off x="381000" y="230188"/>
            <a:ext cx="8382000" cy="664797"/>
          </a:xfrm>
        </p:spPr>
        <p:txBody>
          <a:bodyPr/>
          <a:lstStyle/>
          <a:p>
            <a:r>
              <a:rPr lang="es-ES" noProof="0" dirty="0" smtClean="0"/>
              <a:t>Sincronización de Contraseñas</a:t>
            </a:r>
            <a:endParaRPr lang="es-ES" noProof="0" dirty="0"/>
          </a:p>
        </p:txBody>
      </p:sp>
      <p:pic>
        <p:nvPicPr>
          <p:cNvPr id="771076" name="Picture 4"/>
          <p:cNvPicPr>
            <a:picLocks noChangeAspect="1" noChangeArrowheads="1"/>
          </p:cNvPicPr>
          <p:nvPr/>
        </p:nvPicPr>
        <p:blipFill>
          <a:blip r:embed="rId3" cstate="print"/>
          <a:srcRect/>
          <a:stretch>
            <a:fillRect/>
          </a:stretch>
        </p:blipFill>
        <p:spPr bwMode="auto">
          <a:xfrm>
            <a:off x="1282700" y="4386248"/>
            <a:ext cx="1125538" cy="1719263"/>
          </a:xfrm>
          <a:prstGeom prst="rect">
            <a:avLst/>
          </a:prstGeom>
          <a:noFill/>
          <a:ln w="12700" algn="ctr">
            <a:noFill/>
            <a:miter lim="800000"/>
            <a:headEnd/>
            <a:tailEnd/>
          </a:ln>
          <a:effectLst/>
        </p:spPr>
      </p:pic>
      <p:pic>
        <p:nvPicPr>
          <p:cNvPr id="771077" name="Picture 5" descr="Server"/>
          <p:cNvPicPr>
            <a:picLocks noChangeAspect="1" noChangeArrowheads="1"/>
          </p:cNvPicPr>
          <p:nvPr/>
        </p:nvPicPr>
        <p:blipFill>
          <a:blip r:embed="rId4" cstate="print"/>
          <a:srcRect/>
          <a:stretch>
            <a:fillRect/>
          </a:stretch>
        </p:blipFill>
        <p:spPr bwMode="auto">
          <a:xfrm>
            <a:off x="7089775" y="4510073"/>
            <a:ext cx="1133475" cy="1600200"/>
          </a:xfrm>
          <a:prstGeom prst="rect">
            <a:avLst/>
          </a:prstGeom>
          <a:noFill/>
        </p:spPr>
      </p:pic>
      <p:sp>
        <p:nvSpPr>
          <p:cNvPr id="771078" name="AutoShape 6"/>
          <p:cNvSpPr>
            <a:spLocks noChangeArrowheads="1"/>
          </p:cNvSpPr>
          <p:nvPr/>
        </p:nvSpPr>
        <p:spPr bwMode="auto">
          <a:xfrm>
            <a:off x="357188" y="1357298"/>
            <a:ext cx="2020887" cy="1222375"/>
          </a:xfrm>
          <a:prstGeom prst="roundRect">
            <a:avLst>
              <a:gd name="adj" fmla="val 16667"/>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12700">
            <a:solidFill>
              <a:schemeClr val="tx1"/>
            </a:solidFill>
            <a:round/>
            <a:headEnd/>
            <a:tailEnd/>
          </a:ln>
          <a:effectLst/>
        </p:spPr>
        <p:txBody>
          <a:bodyPr wrap="none" anchor="ctr">
            <a:spAutoFit/>
          </a:bodyPr>
          <a:lstStyle/>
          <a:p>
            <a:pPr algn="ctr" eaLnBrk="0" hangingPunct="0">
              <a:lnSpc>
                <a:spcPct val="90000"/>
              </a:lnSpc>
              <a:spcBef>
                <a:spcPct val="30000"/>
              </a:spcBef>
            </a:pPr>
            <a:r>
              <a:rPr lang="en-US" sz="2000">
                <a:effectLst>
                  <a:outerShdw blurRad="38100" dist="38100" dir="2700000" algn="tl">
                    <a:srgbClr val="000000"/>
                  </a:outerShdw>
                </a:effectLst>
              </a:rPr>
              <a:t>Pluggable</a:t>
            </a:r>
          </a:p>
          <a:p>
            <a:pPr algn="ctr" eaLnBrk="0" hangingPunct="0">
              <a:lnSpc>
                <a:spcPct val="90000"/>
              </a:lnSpc>
              <a:spcBef>
                <a:spcPct val="30000"/>
              </a:spcBef>
            </a:pPr>
            <a:r>
              <a:rPr lang="en-US" sz="2000">
                <a:effectLst>
                  <a:outerShdw blurRad="38100" dist="38100" dir="2700000" algn="tl">
                    <a:srgbClr val="000000"/>
                  </a:outerShdw>
                </a:effectLst>
              </a:rPr>
              <a:t>Authentication</a:t>
            </a:r>
          </a:p>
          <a:p>
            <a:pPr algn="ctr" eaLnBrk="0" hangingPunct="0">
              <a:lnSpc>
                <a:spcPct val="90000"/>
              </a:lnSpc>
              <a:spcBef>
                <a:spcPct val="30000"/>
              </a:spcBef>
            </a:pPr>
            <a:r>
              <a:rPr lang="en-US" sz="2000">
                <a:effectLst>
                  <a:outerShdw blurRad="38100" dist="38100" dir="2700000" algn="tl">
                    <a:srgbClr val="000000"/>
                  </a:outerShdw>
                </a:effectLst>
              </a:rPr>
              <a:t>Module (pam)</a:t>
            </a:r>
          </a:p>
        </p:txBody>
      </p:sp>
      <p:sp>
        <p:nvSpPr>
          <p:cNvPr id="771079" name="AutoShape 7"/>
          <p:cNvSpPr>
            <a:spLocks noChangeArrowheads="1"/>
          </p:cNvSpPr>
          <p:nvPr/>
        </p:nvSpPr>
        <p:spPr bwMode="auto">
          <a:xfrm>
            <a:off x="6408738" y="1436673"/>
            <a:ext cx="2316162" cy="1736646"/>
          </a:xfrm>
          <a:prstGeom prst="roundRect">
            <a:avLst>
              <a:gd name="adj" fmla="val 16667"/>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12700">
            <a:solidFill>
              <a:schemeClr val="tx1"/>
            </a:solidFill>
            <a:round/>
            <a:headEnd/>
            <a:tailEnd/>
          </a:ln>
          <a:effectLst/>
        </p:spPr>
        <p:txBody>
          <a:bodyPr anchor="ctr">
            <a:spAutoFit/>
          </a:bodyPr>
          <a:lstStyle/>
          <a:p>
            <a:pPr algn="ctr" eaLnBrk="0" hangingPunct="0">
              <a:lnSpc>
                <a:spcPct val="90000"/>
              </a:lnSpc>
              <a:spcBef>
                <a:spcPct val="30000"/>
              </a:spcBef>
            </a:pPr>
            <a:r>
              <a:rPr lang="en-US" sz="2000" dirty="0" err="1" smtClean="0">
                <a:effectLst>
                  <a:outerShdw blurRad="38100" dist="38100" dir="2700000" algn="tl">
                    <a:srgbClr val="000000"/>
                  </a:outerShdw>
                </a:effectLst>
              </a:rPr>
              <a:t>Servicio</a:t>
            </a:r>
            <a:r>
              <a:rPr lang="en-US" sz="2000" dirty="0" smtClean="0">
                <a:effectLst>
                  <a:outerShdw blurRad="38100" dist="38100" dir="2700000" algn="tl">
                    <a:srgbClr val="000000"/>
                  </a:outerShdw>
                </a:effectLst>
              </a:rPr>
              <a:t> de </a:t>
            </a:r>
            <a:r>
              <a:rPr lang="en-US" sz="2000" dirty="0" err="1" smtClean="0">
                <a:effectLst>
                  <a:outerShdw blurRad="38100" dist="38100" dir="2700000" algn="tl">
                    <a:srgbClr val="000000"/>
                  </a:outerShdw>
                </a:effectLst>
              </a:rPr>
              <a:t>Sincronización</a:t>
            </a:r>
            <a:r>
              <a:rPr lang="en-US" sz="2000" dirty="0" smtClean="0">
                <a:effectLst>
                  <a:outerShdw blurRad="38100" dist="38100" dir="2700000" algn="tl">
                    <a:srgbClr val="000000"/>
                  </a:outerShdw>
                </a:effectLst>
              </a:rPr>
              <a:t> de </a:t>
            </a:r>
            <a:r>
              <a:rPr lang="en-US" sz="2000" dirty="0" err="1" smtClean="0">
                <a:effectLst>
                  <a:outerShdw blurRad="38100" dist="38100" dir="2700000" algn="tl">
                    <a:srgbClr val="000000"/>
                  </a:outerShdw>
                </a:effectLst>
              </a:rPr>
              <a:t>Contraseñas</a:t>
            </a:r>
            <a:r>
              <a:rPr lang="en-US" sz="2000" dirty="0" smtClean="0">
                <a:effectLst>
                  <a:outerShdw blurRad="38100" dist="38100" dir="2700000" algn="tl">
                    <a:srgbClr val="000000"/>
                  </a:outerShdw>
                </a:effectLst>
              </a:rPr>
              <a:t> en</a:t>
            </a:r>
            <a:endParaRPr lang="en-US" sz="2000" dirty="0">
              <a:effectLst>
                <a:outerShdw blurRad="38100" dist="38100" dir="2700000" algn="tl">
                  <a:srgbClr val="000000"/>
                </a:outerShdw>
              </a:effectLst>
            </a:endParaRPr>
          </a:p>
          <a:p>
            <a:pPr algn="ctr" eaLnBrk="0" hangingPunct="0">
              <a:lnSpc>
                <a:spcPct val="90000"/>
              </a:lnSpc>
              <a:spcBef>
                <a:spcPct val="30000"/>
              </a:spcBef>
            </a:pPr>
            <a:r>
              <a:rPr lang="en-US" sz="2000" dirty="0">
                <a:effectLst>
                  <a:outerShdw blurRad="38100" dist="38100" dir="2700000" algn="tl">
                    <a:srgbClr val="000000"/>
                  </a:outerShdw>
                </a:effectLst>
              </a:rPr>
              <a:t>Windows Server</a:t>
            </a:r>
          </a:p>
        </p:txBody>
      </p:sp>
      <p:sp>
        <p:nvSpPr>
          <p:cNvPr id="771080" name="Line 8"/>
          <p:cNvSpPr>
            <a:spLocks noChangeShapeType="1"/>
          </p:cNvSpPr>
          <p:nvPr/>
        </p:nvSpPr>
        <p:spPr bwMode="auto">
          <a:xfrm>
            <a:off x="2320925" y="1968486"/>
            <a:ext cx="4100513" cy="0"/>
          </a:xfrm>
          <a:prstGeom prst="line">
            <a:avLst/>
          </a:prstGeom>
          <a:noFill/>
          <a:ln w="76200">
            <a:solidFill>
              <a:srgbClr val="FFFF00"/>
            </a:solidFill>
            <a:round/>
            <a:headEnd/>
            <a:tailEnd type="triangle" w="med" len="med"/>
          </a:ln>
          <a:effectLst/>
        </p:spPr>
        <p:txBody>
          <a:bodyPr anchor="ctr">
            <a:spAutoFit/>
          </a:bodyPr>
          <a:lstStyle/>
          <a:p>
            <a:endParaRPr lang="es-ES"/>
          </a:p>
        </p:txBody>
      </p:sp>
      <p:sp>
        <p:nvSpPr>
          <p:cNvPr id="771081" name="Line 9"/>
          <p:cNvSpPr>
            <a:spLocks noChangeShapeType="1"/>
          </p:cNvSpPr>
          <p:nvPr/>
        </p:nvSpPr>
        <p:spPr bwMode="auto">
          <a:xfrm rot="5400000">
            <a:off x="7358856" y="3966355"/>
            <a:ext cx="1230313" cy="0"/>
          </a:xfrm>
          <a:prstGeom prst="line">
            <a:avLst/>
          </a:prstGeom>
          <a:noFill/>
          <a:ln w="76200">
            <a:solidFill>
              <a:srgbClr val="FFFF00"/>
            </a:solidFill>
            <a:round/>
            <a:headEnd/>
            <a:tailEnd type="triangle" w="med" len="med"/>
          </a:ln>
          <a:effectLst/>
        </p:spPr>
        <p:txBody>
          <a:bodyPr anchor="ctr">
            <a:spAutoFit/>
          </a:bodyPr>
          <a:lstStyle/>
          <a:p>
            <a:endParaRPr lang="es-ES"/>
          </a:p>
        </p:txBody>
      </p:sp>
      <p:sp>
        <p:nvSpPr>
          <p:cNvPr id="771082" name="Line 10"/>
          <p:cNvSpPr>
            <a:spLocks noChangeShapeType="1"/>
          </p:cNvSpPr>
          <p:nvPr/>
        </p:nvSpPr>
        <p:spPr bwMode="auto">
          <a:xfrm rot="16200000" flipV="1">
            <a:off x="6827043" y="3966355"/>
            <a:ext cx="1230313" cy="0"/>
          </a:xfrm>
          <a:prstGeom prst="line">
            <a:avLst/>
          </a:prstGeom>
          <a:noFill/>
          <a:ln w="76200">
            <a:solidFill>
              <a:schemeClr val="tx1"/>
            </a:solidFill>
            <a:round/>
            <a:headEnd/>
            <a:tailEnd type="triangle" w="med" len="med"/>
          </a:ln>
          <a:effectLst/>
        </p:spPr>
        <p:txBody>
          <a:bodyPr anchor="ctr">
            <a:spAutoFit/>
          </a:bodyPr>
          <a:lstStyle/>
          <a:p>
            <a:endParaRPr lang="es-ES"/>
          </a:p>
        </p:txBody>
      </p:sp>
      <p:sp>
        <p:nvSpPr>
          <p:cNvPr id="771083" name="Line 11"/>
          <p:cNvSpPr>
            <a:spLocks noChangeShapeType="1"/>
          </p:cNvSpPr>
          <p:nvPr/>
        </p:nvSpPr>
        <p:spPr bwMode="auto">
          <a:xfrm flipH="1">
            <a:off x="3802063" y="2959086"/>
            <a:ext cx="2619375" cy="0"/>
          </a:xfrm>
          <a:prstGeom prst="line">
            <a:avLst/>
          </a:prstGeom>
          <a:noFill/>
          <a:ln w="76200">
            <a:solidFill>
              <a:schemeClr val="tx1"/>
            </a:solidFill>
            <a:round/>
            <a:headEnd/>
            <a:tailEnd type="triangle" w="med" len="med"/>
          </a:ln>
          <a:effectLst/>
        </p:spPr>
        <p:txBody>
          <a:bodyPr anchor="ctr">
            <a:spAutoFit/>
          </a:bodyPr>
          <a:lstStyle/>
          <a:p>
            <a:endParaRPr lang="es-ES"/>
          </a:p>
        </p:txBody>
      </p:sp>
      <p:sp>
        <p:nvSpPr>
          <p:cNvPr id="771084" name="Line 12"/>
          <p:cNvSpPr>
            <a:spLocks noChangeShapeType="1"/>
          </p:cNvSpPr>
          <p:nvPr/>
        </p:nvSpPr>
        <p:spPr bwMode="auto">
          <a:xfrm rot="5400000">
            <a:off x="1780382" y="4117167"/>
            <a:ext cx="785812" cy="0"/>
          </a:xfrm>
          <a:prstGeom prst="line">
            <a:avLst/>
          </a:prstGeom>
          <a:noFill/>
          <a:ln w="76200">
            <a:solidFill>
              <a:schemeClr val="tx1"/>
            </a:solidFill>
            <a:round/>
            <a:headEnd/>
            <a:tailEnd type="triangle" w="med" len="med"/>
          </a:ln>
          <a:effectLst/>
        </p:spPr>
        <p:txBody>
          <a:bodyPr anchor="ctr">
            <a:spAutoFit/>
          </a:bodyPr>
          <a:lstStyle/>
          <a:p>
            <a:endParaRPr lang="es-ES"/>
          </a:p>
        </p:txBody>
      </p:sp>
      <p:sp>
        <p:nvSpPr>
          <p:cNvPr id="771085" name="Line 13"/>
          <p:cNvSpPr>
            <a:spLocks noChangeShapeType="1"/>
          </p:cNvSpPr>
          <p:nvPr/>
        </p:nvSpPr>
        <p:spPr bwMode="auto">
          <a:xfrm rot="10800000" flipH="1">
            <a:off x="2500299" y="5449873"/>
            <a:ext cx="857250" cy="0"/>
          </a:xfrm>
          <a:prstGeom prst="line">
            <a:avLst/>
          </a:prstGeom>
          <a:noFill/>
          <a:ln w="76200">
            <a:solidFill>
              <a:schemeClr val="tx1"/>
            </a:solidFill>
            <a:round/>
            <a:headEnd/>
            <a:tailEnd type="triangle" w="med" len="med"/>
          </a:ln>
          <a:effectLst/>
        </p:spPr>
        <p:txBody>
          <a:bodyPr anchor="ctr">
            <a:spAutoFit/>
          </a:bodyPr>
          <a:lstStyle/>
          <a:p>
            <a:endParaRPr lang="es-ES"/>
          </a:p>
        </p:txBody>
      </p:sp>
      <p:sp>
        <p:nvSpPr>
          <p:cNvPr id="771086" name="Line 14"/>
          <p:cNvSpPr>
            <a:spLocks noChangeShapeType="1"/>
          </p:cNvSpPr>
          <p:nvPr/>
        </p:nvSpPr>
        <p:spPr bwMode="auto">
          <a:xfrm rot="10800000" flipH="1">
            <a:off x="2500299" y="5861036"/>
            <a:ext cx="857250" cy="0"/>
          </a:xfrm>
          <a:prstGeom prst="line">
            <a:avLst/>
          </a:prstGeom>
          <a:noFill/>
          <a:ln w="76200">
            <a:solidFill>
              <a:srgbClr val="FFFF00"/>
            </a:solidFill>
            <a:round/>
            <a:headEnd/>
            <a:tailEnd type="triangle" w="med" len="med"/>
          </a:ln>
          <a:effectLst/>
        </p:spPr>
        <p:txBody>
          <a:bodyPr anchor="ctr">
            <a:spAutoFit/>
          </a:bodyPr>
          <a:lstStyle/>
          <a:p>
            <a:endParaRPr lang="es-ES"/>
          </a:p>
        </p:txBody>
      </p:sp>
      <p:sp>
        <p:nvSpPr>
          <p:cNvPr id="771087" name="AutoShape 15"/>
          <p:cNvSpPr>
            <a:spLocks noChangeArrowheads="1"/>
          </p:cNvSpPr>
          <p:nvPr/>
        </p:nvSpPr>
        <p:spPr bwMode="auto">
          <a:xfrm>
            <a:off x="1773238" y="2679686"/>
            <a:ext cx="2024062" cy="1222375"/>
          </a:xfrm>
          <a:prstGeom prst="roundRect">
            <a:avLst>
              <a:gd name="adj" fmla="val 16667"/>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12700">
            <a:solidFill>
              <a:schemeClr val="tx1"/>
            </a:solidFill>
            <a:round/>
            <a:headEnd/>
            <a:tailEnd/>
          </a:ln>
          <a:effectLst/>
        </p:spPr>
        <p:txBody>
          <a:bodyPr wrap="none" anchor="ctr">
            <a:spAutoFit/>
          </a:bodyPr>
          <a:lstStyle/>
          <a:p>
            <a:pPr algn="ctr" eaLnBrk="0" hangingPunct="0">
              <a:lnSpc>
                <a:spcPct val="90000"/>
              </a:lnSpc>
              <a:spcBef>
                <a:spcPct val="30000"/>
              </a:spcBef>
            </a:pPr>
            <a:r>
              <a:rPr lang="en-US" sz="2000">
                <a:effectLst>
                  <a:outerShdw blurRad="38100" dist="38100" dir="2700000" algn="tl">
                    <a:srgbClr val="000000"/>
                  </a:outerShdw>
                </a:effectLst>
              </a:rPr>
              <a:t>Single</a:t>
            </a:r>
          </a:p>
          <a:p>
            <a:pPr algn="ctr" eaLnBrk="0" hangingPunct="0">
              <a:lnSpc>
                <a:spcPct val="90000"/>
              </a:lnSpc>
              <a:spcBef>
                <a:spcPct val="30000"/>
              </a:spcBef>
            </a:pPr>
            <a:r>
              <a:rPr lang="en-US" sz="2000">
                <a:effectLst>
                  <a:outerShdw blurRad="38100" dist="38100" dir="2700000" algn="tl">
                    <a:srgbClr val="000000"/>
                  </a:outerShdw>
                </a:effectLst>
              </a:rPr>
              <a:t>Sign On</a:t>
            </a:r>
          </a:p>
          <a:p>
            <a:pPr algn="ctr" eaLnBrk="0" hangingPunct="0">
              <a:lnSpc>
                <a:spcPct val="90000"/>
              </a:lnSpc>
              <a:spcBef>
                <a:spcPct val="30000"/>
              </a:spcBef>
            </a:pPr>
            <a:r>
              <a:rPr lang="en-US" sz="2000">
                <a:effectLst>
                  <a:outerShdw blurRad="38100" dist="38100" dir="2700000" algn="tl">
                    <a:srgbClr val="000000"/>
                  </a:outerShdw>
                </a:effectLst>
              </a:rPr>
              <a:t>Daemon (ssod)</a:t>
            </a:r>
          </a:p>
        </p:txBody>
      </p:sp>
      <p:sp>
        <p:nvSpPr>
          <p:cNvPr id="771089" name="Text Box 17"/>
          <p:cNvSpPr txBox="1">
            <a:spLocks noChangeArrowheads="1"/>
          </p:cNvSpPr>
          <p:nvPr/>
        </p:nvSpPr>
        <p:spPr bwMode="auto">
          <a:xfrm>
            <a:off x="3394060" y="5302236"/>
            <a:ext cx="3606832" cy="313932"/>
          </a:xfrm>
          <a:prstGeom prst="rect">
            <a:avLst/>
          </a:prstGeom>
          <a:noFill/>
          <a:ln w="12700">
            <a:noFill/>
            <a:miter lim="800000"/>
            <a:headEnd/>
            <a:tailEnd/>
          </a:ln>
          <a:effectLst/>
        </p:spPr>
        <p:txBody>
          <a:bodyPr wrap="square">
            <a:spAutoFit/>
          </a:bodyPr>
          <a:lstStyle/>
          <a:p>
            <a:pPr eaLnBrk="0" hangingPunct="0">
              <a:lnSpc>
                <a:spcPct val="90000"/>
              </a:lnSpc>
              <a:spcBef>
                <a:spcPct val="30000"/>
              </a:spcBef>
            </a:pPr>
            <a:r>
              <a:rPr lang="en-US" sz="1600" b="1" dirty="0" err="1" smtClean="0">
                <a:effectLst>
                  <a:outerShdw blurRad="38100" dist="38100" dir="2700000" algn="tl">
                    <a:srgbClr val="000000"/>
                  </a:outerShdw>
                </a:effectLst>
              </a:rPr>
              <a:t>Cambio</a:t>
            </a:r>
            <a:r>
              <a:rPr lang="en-US" sz="1600" b="1" dirty="0" smtClean="0">
                <a:effectLst>
                  <a:outerShdw blurRad="38100" dist="38100" dir="2700000" algn="tl">
                    <a:srgbClr val="000000"/>
                  </a:outerShdw>
                </a:effectLst>
              </a:rPr>
              <a:t> de </a:t>
            </a:r>
            <a:r>
              <a:rPr lang="en-US" sz="1600" b="1" dirty="0" err="1" smtClean="0">
                <a:effectLst>
                  <a:outerShdw blurRad="38100" dist="38100" dir="2700000" algn="tl">
                    <a:srgbClr val="000000"/>
                  </a:outerShdw>
                </a:effectLst>
              </a:rPr>
              <a:t>contraseña</a:t>
            </a:r>
            <a:r>
              <a:rPr lang="en-US" sz="1600" b="1" dirty="0" smtClean="0">
                <a:effectLst>
                  <a:outerShdw blurRad="38100" dist="38100" dir="2700000" algn="tl">
                    <a:srgbClr val="000000"/>
                  </a:outerShdw>
                </a:effectLst>
              </a:rPr>
              <a:t> en Windows</a:t>
            </a:r>
            <a:endParaRPr lang="en-US" sz="1600" b="1" dirty="0">
              <a:effectLst>
                <a:outerShdw blurRad="38100" dist="38100" dir="2700000" algn="tl">
                  <a:srgbClr val="000000"/>
                </a:outerShdw>
              </a:effectLst>
            </a:endParaRPr>
          </a:p>
        </p:txBody>
      </p:sp>
      <p:sp>
        <p:nvSpPr>
          <p:cNvPr id="771090" name="Text Box 18"/>
          <p:cNvSpPr txBox="1">
            <a:spLocks noChangeArrowheads="1"/>
          </p:cNvSpPr>
          <p:nvPr/>
        </p:nvSpPr>
        <p:spPr bwMode="auto">
          <a:xfrm>
            <a:off x="3408348" y="5692761"/>
            <a:ext cx="3449667" cy="313932"/>
          </a:xfrm>
          <a:prstGeom prst="rect">
            <a:avLst/>
          </a:prstGeom>
          <a:noFill/>
          <a:ln w="12700">
            <a:noFill/>
            <a:miter lim="800000"/>
            <a:headEnd/>
            <a:tailEnd/>
          </a:ln>
          <a:effectLst/>
        </p:spPr>
        <p:txBody>
          <a:bodyPr wrap="square">
            <a:spAutoFit/>
          </a:bodyPr>
          <a:lstStyle/>
          <a:p>
            <a:pPr eaLnBrk="0" hangingPunct="0">
              <a:lnSpc>
                <a:spcPct val="90000"/>
              </a:lnSpc>
              <a:spcBef>
                <a:spcPct val="30000"/>
              </a:spcBef>
            </a:pPr>
            <a:r>
              <a:rPr lang="en-US" sz="1600" b="1" dirty="0" err="1" smtClean="0">
                <a:solidFill>
                  <a:srgbClr val="FFFF00"/>
                </a:solidFill>
                <a:effectLst>
                  <a:outerShdw blurRad="38100" dist="38100" dir="2700000" algn="tl">
                    <a:srgbClr val="000000"/>
                  </a:outerShdw>
                </a:effectLst>
              </a:rPr>
              <a:t>Cambio</a:t>
            </a:r>
            <a:r>
              <a:rPr lang="en-US" sz="1600" b="1" dirty="0" smtClean="0">
                <a:solidFill>
                  <a:srgbClr val="FFFF00"/>
                </a:solidFill>
                <a:effectLst>
                  <a:outerShdw blurRad="38100" dist="38100" dir="2700000" algn="tl">
                    <a:srgbClr val="000000"/>
                  </a:outerShdw>
                </a:effectLst>
              </a:rPr>
              <a:t> de </a:t>
            </a:r>
            <a:r>
              <a:rPr lang="en-US" sz="1600" b="1" dirty="0" err="1" smtClean="0">
                <a:solidFill>
                  <a:srgbClr val="FFFF00"/>
                </a:solidFill>
                <a:effectLst>
                  <a:outerShdw blurRad="38100" dist="38100" dir="2700000" algn="tl">
                    <a:srgbClr val="000000"/>
                  </a:outerShdw>
                </a:effectLst>
              </a:rPr>
              <a:t>contraseña</a:t>
            </a:r>
            <a:r>
              <a:rPr lang="en-US" sz="1600" b="1" dirty="0" smtClean="0">
                <a:solidFill>
                  <a:srgbClr val="FFFF00"/>
                </a:solidFill>
                <a:effectLst>
                  <a:outerShdw blurRad="38100" dist="38100" dir="2700000" algn="tl">
                    <a:srgbClr val="000000"/>
                  </a:outerShdw>
                </a:effectLst>
              </a:rPr>
              <a:t> en UNIX</a:t>
            </a:r>
            <a:endParaRPr lang="en-US" sz="1600" b="1" dirty="0">
              <a:solidFill>
                <a:srgbClr val="FFFF00"/>
              </a:solidFill>
              <a:effectLst>
                <a:outerShdw blurRad="38100" dist="38100" dir="2700000" algn="tl">
                  <a:srgbClr val="000000"/>
                </a:outerShdw>
              </a:effectLst>
            </a:endParaRPr>
          </a:p>
        </p:txBody>
      </p:sp>
      <p:sp>
        <p:nvSpPr>
          <p:cNvPr id="771091" name="Text Box 19"/>
          <p:cNvSpPr txBox="1">
            <a:spLocks noChangeArrowheads="1"/>
          </p:cNvSpPr>
          <p:nvPr/>
        </p:nvSpPr>
        <p:spPr bwMode="auto">
          <a:xfrm>
            <a:off x="415925" y="4179873"/>
            <a:ext cx="1066800" cy="1717393"/>
          </a:xfrm>
          <a:prstGeom prst="rect">
            <a:avLst/>
          </a:prstGeom>
          <a:noFill/>
          <a:ln w="12700">
            <a:noFill/>
            <a:miter lim="800000"/>
            <a:headEnd/>
            <a:tailEnd/>
          </a:ln>
          <a:effectLst/>
        </p:spPr>
        <p:txBody>
          <a:bodyPr>
            <a:spAutoFit/>
          </a:bodyPr>
          <a:lstStyle/>
          <a:p>
            <a:pPr eaLnBrk="0" hangingPunct="0">
              <a:lnSpc>
                <a:spcPct val="90000"/>
              </a:lnSpc>
              <a:spcBef>
                <a:spcPct val="30000"/>
              </a:spcBef>
            </a:pPr>
            <a:r>
              <a:rPr lang="en-US" sz="1600" b="1" dirty="0">
                <a:solidFill>
                  <a:srgbClr val="FFFF00"/>
                </a:solidFill>
                <a:effectLst>
                  <a:outerShdw blurRad="38100" dist="38100" dir="2700000" algn="tl">
                    <a:srgbClr val="000000"/>
                  </a:outerShdw>
                </a:effectLst>
              </a:rPr>
              <a:t>HP-UX</a:t>
            </a:r>
          </a:p>
          <a:p>
            <a:pPr eaLnBrk="0" hangingPunct="0">
              <a:lnSpc>
                <a:spcPct val="90000"/>
              </a:lnSpc>
              <a:spcBef>
                <a:spcPct val="30000"/>
              </a:spcBef>
            </a:pPr>
            <a:r>
              <a:rPr lang="en-US" sz="1600" b="1" dirty="0">
                <a:solidFill>
                  <a:srgbClr val="FFFF00"/>
                </a:solidFill>
                <a:effectLst>
                  <a:outerShdw blurRad="38100" dist="38100" dir="2700000" algn="tl">
                    <a:srgbClr val="000000"/>
                  </a:outerShdw>
                </a:effectLst>
              </a:rPr>
              <a:t>Solaris</a:t>
            </a:r>
          </a:p>
          <a:p>
            <a:pPr eaLnBrk="0" hangingPunct="0">
              <a:lnSpc>
                <a:spcPct val="90000"/>
              </a:lnSpc>
              <a:spcBef>
                <a:spcPct val="30000"/>
              </a:spcBef>
            </a:pPr>
            <a:r>
              <a:rPr lang="en-US" sz="1600" b="1" dirty="0">
                <a:solidFill>
                  <a:srgbClr val="FFFF00"/>
                </a:solidFill>
                <a:effectLst>
                  <a:outerShdw blurRad="38100" dist="38100" dir="2700000" algn="tl">
                    <a:srgbClr val="000000"/>
                  </a:outerShdw>
                </a:effectLst>
              </a:rPr>
              <a:t>AIX</a:t>
            </a:r>
          </a:p>
          <a:p>
            <a:pPr eaLnBrk="0" hangingPunct="0">
              <a:lnSpc>
                <a:spcPct val="90000"/>
              </a:lnSpc>
              <a:spcBef>
                <a:spcPct val="30000"/>
              </a:spcBef>
            </a:pPr>
            <a:r>
              <a:rPr lang="en-US" sz="1600" b="1" dirty="0">
                <a:solidFill>
                  <a:srgbClr val="FFFF00"/>
                </a:solidFill>
                <a:effectLst>
                  <a:outerShdw blurRad="38100" dist="38100" dir="2700000" algn="tl">
                    <a:srgbClr val="000000"/>
                  </a:outerShdw>
                </a:effectLst>
              </a:rPr>
              <a:t>Red Hat </a:t>
            </a:r>
            <a:r>
              <a:rPr lang="en-US" sz="1600" b="1" dirty="0" smtClean="0">
                <a:solidFill>
                  <a:srgbClr val="FFFF00"/>
                </a:solidFill>
                <a:effectLst>
                  <a:outerShdw blurRad="38100" dist="38100" dir="2700000" algn="tl">
                    <a:srgbClr val="000000"/>
                  </a:outerShdw>
                </a:effectLst>
              </a:rPr>
              <a:t>Linux</a:t>
            </a:r>
          </a:p>
          <a:p>
            <a:pPr eaLnBrk="0" hangingPunct="0">
              <a:lnSpc>
                <a:spcPct val="90000"/>
              </a:lnSpc>
              <a:spcBef>
                <a:spcPct val="30000"/>
              </a:spcBef>
            </a:pPr>
            <a:r>
              <a:rPr lang="en-US" sz="1600" b="1" dirty="0" err="1" smtClean="0">
                <a:solidFill>
                  <a:srgbClr val="FFFF00"/>
                </a:solidFill>
                <a:effectLst>
                  <a:outerShdw blurRad="38100" dist="38100" dir="2700000" algn="tl">
                    <a:srgbClr val="000000"/>
                  </a:outerShdw>
                </a:effectLst>
              </a:rPr>
              <a:t>Otros</a:t>
            </a:r>
            <a:endParaRPr lang="en-US" sz="1600" b="1" dirty="0">
              <a:solidFill>
                <a:srgbClr val="FFFF00"/>
              </a:solidFill>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710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10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10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10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108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108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7108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710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710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7108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7108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1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74" grpId="0" animBg="1"/>
      <p:bldP spid="771080" grpId="0" animBg="1"/>
      <p:bldP spid="771081" grpId="0" animBg="1"/>
      <p:bldP spid="771082" grpId="0" animBg="1"/>
      <p:bldP spid="771083" grpId="0" animBg="1"/>
      <p:bldP spid="771084" grpId="0" animBg="1"/>
      <p:bldP spid="771085" grpId="0" animBg="1"/>
      <p:bldP spid="77108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a:xfrm>
            <a:off x="285720" y="2786058"/>
            <a:ext cx="8715436" cy="785818"/>
          </a:xfrm>
        </p:spPr>
        <p:txBody>
          <a:bodyPr/>
          <a:lstStyle/>
          <a:p>
            <a:r>
              <a:rPr lang="es-ES" sz="4800" noProof="0" dirty="0" smtClean="0"/>
              <a:t>Sincronización de contraseñas</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6" name="Rectangle 4"/>
          <p:cNvSpPr>
            <a:spLocks noGrp="1" noChangeArrowheads="1"/>
          </p:cNvSpPr>
          <p:nvPr>
            <p:ph type="title"/>
          </p:nvPr>
        </p:nvSpPr>
        <p:spPr>
          <a:xfrm>
            <a:off x="381000" y="334946"/>
            <a:ext cx="8382000" cy="665162"/>
          </a:xfrm>
        </p:spPr>
        <p:txBody>
          <a:bodyPr/>
          <a:lstStyle/>
          <a:p>
            <a:r>
              <a:rPr lang="es-ES" noProof="0" smtClean="0"/>
              <a:t>Agenda</a:t>
            </a:r>
            <a:endParaRPr lang="es-ES" noProof="0"/>
          </a:p>
        </p:txBody>
      </p:sp>
      <p:sp>
        <p:nvSpPr>
          <p:cNvPr id="684037" name="Rectangle 5"/>
          <p:cNvSpPr>
            <a:spLocks noGrp="1" noChangeArrowheads="1"/>
          </p:cNvSpPr>
          <p:nvPr>
            <p:ph type="body" idx="1"/>
          </p:nvPr>
        </p:nvSpPr>
        <p:spPr>
          <a:xfrm>
            <a:off x="382588" y="2463880"/>
            <a:ext cx="8380412" cy="1717393"/>
          </a:xfrm>
        </p:spPr>
        <p:txBody>
          <a:bodyPr/>
          <a:lstStyle/>
          <a:p>
            <a:r>
              <a:rPr lang="es-ES" sz="3600" noProof="0" dirty="0" smtClean="0">
                <a:solidFill>
                  <a:schemeClr val="bg2"/>
                </a:solidFill>
              </a:rPr>
              <a:t>SUA: </a:t>
            </a:r>
            <a:r>
              <a:rPr lang="es-ES" sz="3600" noProof="0" dirty="0" err="1" smtClean="0">
                <a:solidFill>
                  <a:schemeClr val="bg2"/>
                </a:solidFill>
              </a:rPr>
              <a:t>Subsystem</a:t>
            </a:r>
            <a:r>
              <a:rPr lang="es-ES" sz="3600" noProof="0" dirty="0" smtClean="0">
                <a:solidFill>
                  <a:schemeClr val="bg2"/>
                </a:solidFill>
              </a:rPr>
              <a:t> </a:t>
            </a:r>
            <a:r>
              <a:rPr lang="es-ES" sz="3600" noProof="0" dirty="0" err="1" smtClean="0">
                <a:solidFill>
                  <a:schemeClr val="bg2"/>
                </a:solidFill>
              </a:rPr>
              <a:t>for</a:t>
            </a:r>
            <a:r>
              <a:rPr lang="es-ES" sz="3600" noProof="0" dirty="0" smtClean="0">
                <a:solidFill>
                  <a:schemeClr val="bg2"/>
                </a:solidFill>
              </a:rPr>
              <a:t> UNIX </a:t>
            </a:r>
            <a:r>
              <a:rPr lang="es-ES" sz="3600" noProof="0" dirty="0" err="1" smtClean="0">
                <a:solidFill>
                  <a:schemeClr val="bg2"/>
                </a:solidFill>
              </a:rPr>
              <a:t>Applications</a:t>
            </a:r>
            <a:endParaRPr lang="es-ES" sz="3600" noProof="0" dirty="0" smtClean="0">
              <a:solidFill>
                <a:schemeClr val="bg2"/>
              </a:solidFill>
            </a:endParaRPr>
          </a:p>
          <a:p>
            <a:r>
              <a:rPr lang="es-ES" sz="3600" dirty="0" smtClean="0">
                <a:solidFill>
                  <a:schemeClr val="bg2"/>
                </a:solidFill>
              </a:rPr>
              <a:t>Gestión de Identidades para UNIX</a:t>
            </a:r>
          </a:p>
          <a:p>
            <a:r>
              <a:rPr lang="es-ES" sz="3600" dirty="0" smtClean="0"/>
              <a:t>Servidor y cliente NFS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NFS en Windows Server 2008</a:t>
            </a:r>
            <a:endParaRPr lang="es-ES" dirty="0"/>
          </a:p>
        </p:txBody>
      </p:sp>
      <p:sp>
        <p:nvSpPr>
          <p:cNvPr id="3" name="2 Marcador de contenido"/>
          <p:cNvSpPr>
            <a:spLocks noGrp="1"/>
          </p:cNvSpPr>
          <p:nvPr>
            <p:ph idx="1"/>
          </p:nvPr>
        </p:nvSpPr>
        <p:spPr>
          <a:xfrm>
            <a:off x="357158" y="1142984"/>
            <a:ext cx="8548718" cy="4715137"/>
          </a:xfrm>
        </p:spPr>
        <p:txBody>
          <a:bodyPr/>
          <a:lstStyle/>
          <a:p>
            <a:r>
              <a:rPr lang="es-ES" sz="2400" dirty="0" smtClean="0"/>
              <a:t>Se instalan como parte del Role de servidor de ficheros con el Server Manager</a:t>
            </a:r>
          </a:p>
          <a:p>
            <a:r>
              <a:rPr lang="es-ES" sz="2400" dirty="0" smtClean="0"/>
              <a:t>Active </a:t>
            </a:r>
            <a:r>
              <a:rPr lang="es-ES" sz="2400" dirty="0" err="1" smtClean="0"/>
              <a:t>Directory</a:t>
            </a:r>
            <a:r>
              <a:rPr lang="es-ES" sz="2400" dirty="0" smtClean="0"/>
              <a:t> </a:t>
            </a:r>
            <a:r>
              <a:rPr lang="es-ES" sz="2400" dirty="0" err="1" smtClean="0"/>
              <a:t>Lookup</a:t>
            </a:r>
            <a:r>
              <a:rPr lang="es-ES" sz="2400" dirty="0" smtClean="0"/>
              <a:t>, utilizando los atributos UNIX UID y GID</a:t>
            </a:r>
          </a:p>
          <a:p>
            <a:pPr lvl="1"/>
            <a:r>
              <a:rPr lang="es-ES" sz="2000" dirty="0" smtClean="0"/>
              <a:t>No hay ya servicio de </a:t>
            </a:r>
            <a:r>
              <a:rPr lang="es-ES" sz="2000" dirty="0" err="1" smtClean="0"/>
              <a:t>User</a:t>
            </a:r>
            <a:r>
              <a:rPr lang="es-ES" sz="2000" dirty="0" smtClean="0"/>
              <a:t> </a:t>
            </a:r>
            <a:r>
              <a:rPr lang="es-ES" sz="2000" dirty="0" err="1" smtClean="0"/>
              <a:t>Mappings</a:t>
            </a:r>
            <a:endParaRPr lang="es-ES" sz="2000" dirty="0" smtClean="0"/>
          </a:p>
          <a:p>
            <a:r>
              <a:rPr lang="es-ES" sz="2400" dirty="0" smtClean="0"/>
              <a:t>Soporte a 64-bit</a:t>
            </a:r>
          </a:p>
          <a:p>
            <a:r>
              <a:rPr lang="es-ES" sz="2400" dirty="0" smtClean="0"/>
              <a:t>Mejoras de rendimiento</a:t>
            </a:r>
          </a:p>
          <a:p>
            <a:r>
              <a:rPr lang="es-ES" sz="2400" dirty="0" smtClean="0"/>
              <a:t>Soporte a dispositivos UNIX especiales (</a:t>
            </a:r>
            <a:r>
              <a:rPr lang="es-ES" sz="2400" dirty="0" err="1" smtClean="0"/>
              <a:t>mknod</a:t>
            </a:r>
            <a:r>
              <a:rPr lang="es-ES" sz="2400" dirty="0" smtClean="0"/>
              <a:t>)</a:t>
            </a:r>
          </a:p>
          <a:p>
            <a:r>
              <a:rPr lang="es-ES" sz="2400" dirty="0" smtClean="0"/>
              <a:t>Características de SFU 3.5 no soportadas en Windows Server 2008 (ni en 2003 R2)</a:t>
            </a:r>
          </a:p>
          <a:p>
            <a:pPr lvl="1"/>
            <a:r>
              <a:rPr lang="en-US" sz="2000" dirty="0" smtClean="0"/>
              <a:t>Gateway for NFS</a:t>
            </a:r>
          </a:p>
          <a:p>
            <a:pPr lvl="1"/>
            <a:r>
              <a:rPr lang="en-US" sz="2000" dirty="0" smtClean="0"/>
              <a:t>Server for PCNFS</a:t>
            </a:r>
          </a:p>
          <a:p>
            <a:pPr lvl="1"/>
            <a:r>
              <a:rPr lang="en-US" sz="2000" dirty="0" err="1" smtClean="0"/>
              <a:t>Todos</a:t>
            </a:r>
            <a:r>
              <a:rPr lang="en-US" sz="2000" dirty="0" smtClean="0"/>
              <a:t> los </a:t>
            </a:r>
            <a:r>
              <a:rPr lang="en-US" sz="2000" dirty="0" err="1" smtClean="0"/>
              <a:t>componentes</a:t>
            </a:r>
            <a:r>
              <a:rPr lang="en-US" sz="2000" dirty="0" smtClean="0"/>
              <a:t> PCNFS del </a:t>
            </a:r>
            <a:r>
              <a:rPr lang="en-US" sz="2000" dirty="0" err="1" smtClean="0"/>
              <a:t>cliente</a:t>
            </a:r>
            <a:r>
              <a:rPr lang="en-US" sz="2000" dirty="0" smtClean="0"/>
              <a:t> </a:t>
            </a:r>
            <a:r>
              <a:rPr lang="en-US" sz="2000" dirty="0" err="1" smtClean="0"/>
              <a:t>para</a:t>
            </a:r>
            <a:r>
              <a:rPr lang="en-US" sz="2000" dirty="0" smtClean="0"/>
              <a:t> NFS</a:t>
            </a:r>
            <a:endParaRPr lang="es-ES" sz="2000" dirty="0" smtClean="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a:xfrm>
            <a:off x="285720" y="2786058"/>
            <a:ext cx="8715436" cy="785818"/>
          </a:xfrm>
        </p:spPr>
        <p:txBody>
          <a:bodyPr/>
          <a:lstStyle/>
          <a:p>
            <a:r>
              <a:rPr lang="es-ES" sz="4800" noProof="0" dirty="0" smtClean="0"/>
              <a:t>Servidor y cliente NFS</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Referencias</a:t>
            </a:r>
            <a:endParaRPr lang="es-ES" dirty="0"/>
          </a:p>
        </p:txBody>
      </p:sp>
      <p:sp>
        <p:nvSpPr>
          <p:cNvPr id="3" name="2 Marcador de contenido"/>
          <p:cNvSpPr>
            <a:spLocks noGrp="1"/>
          </p:cNvSpPr>
          <p:nvPr>
            <p:ph idx="1"/>
          </p:nvPr>
        </p:nvSpPr>
        <p:spPr>
          <a:xfrm>
            <a:off x="381000" y="1214422"/>
            <a:ext cx="8382000" cy="4857784"/>
          </a:xfrm>
        </p:spPr>
        <p:txBody>
          <a:bodyPr/>
          <a:lstStyle/>
          <a:p>
            <a:r>
              <a:rPr lang="en-US" sz="2800" dirty="0" smtClean="0"/>
              <a:t>TechNet Webcast: </a:t>
            </a:r>
            <a:r>
              <a:rPr lang="es-ES" sz="2800" dirty="0" smtClean="0">
                <a:hlinkClick r:id="rId3"/>
              </a:rPr>
              <a:t>Interoperabilidad con UNIX en Windows Server R2</a:t>
            </a:r>
            <a:endParaRPr lang="es-ES" sz="2800" dirty="0" smtClean="0"/>
          </a:p>
          <a:p>
            <a:r>
              <a:rPr lang="en-US" sz="2800" dirty="0" smtClean="0">
                <a:hlinkClick r:id="rId4"/>
              </a:rPr>
              <a:t>Welcome to Subsystem for UNIX-based Applications</a:t>
            </a:r>
            <a:endParaRPr lang="en-US" sz="2800" dirty="0" smtClean="0">
              <a:hlinkClick r:id="rId5"/>
            </a:endParaRPr>
          </a:p>
          <a:p>
            <a:r>
              <a:rPr lang="en-US" sz="2800" dirty="0" smtClean="0">
                <a:hlinkClick r:id="rId6"/>
              </a:rPr>
              <a:t>Identity Management for UNIX: Welcome</a:t>
            </a:r>
            <a:endParaRPr lang="en-US" sz="2800" dirty="0" smtClean="0">
              <a:hlinkClick r:id="rId5"/>
            </a:endParaRPr>
          </a:p>
          <a:p>
            <a:r>
              <a:rPr lang="en-US" sz="2800" dirty="0" smtClean="0">
                <a:hlinkClick r:id="rId5"/>
              </a:rPr>
              <a:t>Identity Management for UNIX: Password Synchronization</a:t>
            </a:r>
            <a:endParaRPr lang="en-US" sz="2800" dirty="0" smtClean="0">
              <a:hlinkClick r:id="rId7"/>
            </a:endParaRPr>
          </a:p>
          <a:p>
            <a:r>
              <a:rPr lang="en-US" sz="2800" dirty="0" smtClean="0">
                <a:hlinkClick r:id="rId8"/>
              </a:rPr>
              <a:t>UNIX Side Components for Identity Management for UNIX</a:t>
            </a:r>
            <a:endParaRPr lang="es-ES" sz="2800" dirty="0" smtClean="0"/>
          </a:p>
          <a:p>
            <a:r>
              <a:rPr lang="en-US" sz="2800" dirty="0" smtClean="0">
                <a:hlinkClick r:id="rId7"/>
              </a:rPr>
              <a:t>Windows Server "Longhorn" Beta 3 NFS Step-by-Step Guide</a:t>
            </a:r>
            <a:endParaRPr lang="en-US" sz="2800" dirty="0" smtClean="0"/>
          </a:p>
          <a:p>
            <a:endParaRPr lang="en-US" sz="2800" dirty="0" smtClean="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Recursos TechNet</a:t>
            </a:r>
            <a:endParaRPr lang="es-ES" dirty="0"/>
          </a:p>
        </p:txBody>
      </p:sp>
      <p:sp>
        <p:nvSpPr>
          <p:cNvPr id="3" name="Content Placeholder 2"/>
          <p:cNvSpPr>
            <a:spLocks noGrp="1"/>
          </p:cNvSpPr>
          <p:nvPr>
            <p:ph idx="1"/>
          </p:nvPr>
        </p:nvSpPr>
        <p:spPr>
          <a:xfrm>
            <a:off x="381000" y="1214422"/>
            <a:ext cx="8382000" cy="5219891"/>
          </a:xfrm>
        </p:spPr>
        <p:txBody>
          <a:bodyPr/>
          <a:lstStyle/>
          <a:p>
            <a:pPr>
              <a:buFont typeface="Arial" pitchFamily="34" charset="0"/>
              <a:buChar char="•"/>
            </a:pPr>
            <a:r>
              <a:rPr lang="es-ES" sz="2800" dirty="0" err="1" smtClean="0"/>
              <a:t>TechCenter</a:t>
            </a:r>
            <a:r>
              <a:rPr lang="es-ES" sz="2800" dirty="0" smtClean="0"/>
              <a:t> de Windows Server 2008</a:t>
            </a:r>
          </a:p>
          <a:p>
            <a:pPr>
              <a:buNone/>
            </a:pPr>
            <a:r>
              <a:rPr lang="es-ES" sz="1800" dirty="0" smtClean="0"/>
              <a:t>	</a:t>
            </a:r>
            <a:r>
              <a:rPr lang="es-ES" sz="1800" dirty="0" smtClean="0">
                <a:hlinkClick r:id="rId2"/>
              </a:rPr>
              <a:t>http://www.microsoft.com/spain/technet/prodtechnol/windowsserver/2008/default.mspx</a:t>
            </a:r>
            <a:endParaRPr lang="es-ES" sz="1800" dirty="0" smtClean="0"/>
          </a:p>
          <a:p>
            <a:pPr>
              <a:buFont typeface="Arial" pitchFamily="34" charset="0"/>
              <a:buChar char="•"/>
            </a:pPr>
            <a:r>
              <a:rPr lang="es-ES" sz="2800" dirty="0" smtClean="0"/>
              <a:t>Próximos Webcasts en vivo</a:t>
            </a:r>
          </a:p>
          <a:p>
            <a:pPr>
              <a:buNone/>
            </a:pPr>
            <a:r>
              <a:rPr lang="es-ES" sz="1800" dirty="0" smtClean="0"/>
              <a:t>	</a:t>
            </a:r>
            <a:r>
              <a:rPr lang="es-ES" sz="1800" dirty="0" smtClean="0">
                <a:hlinkClick r:id="rId3"/>
              </a:rPr>
              <a:t>http://www.microsoft.com/spain/technet/jornadas/default.mspx</a:t>
            </a:r>
            <a:endParaRPr lang="es-ES" sz="1800" dirty="0" smtClean="0"/>
          </a:p>
          <a:p>
            <a:pPr>
              <a:buFont typeface="Arial" pitchFamily="34" charset="0"/>
              <a:buChar char="•"/>
            </a:pPr>
            <a:r>
              <a:rPr lang="es-ES" sz="2800" dirty="0" err="1" smtClean="0"/>
              <a:t>Webcasts</a:t>
            </a:r>
            <a:r>
              <a:rPr lang="es-ES" sz="2800" dirty="0" smtClean="0"/>
              <a:t> grabados sobre Windows Server</a:t>
            </a:r>
          </a:p>
          <a:p>
            <a:pPr>
              <a:buNone/>
            </a:pPr>
            <a:r>
              <a:rPr lang="es-ES" sz="1800" dirty="0" smtClean="0"/>
              <a:t>	</a:t>
            </a:r>
            <a:r>
              <a:rPr lang="es-ES" sz="1800" dirty="0" smtClean="0">
                <a:hlinkClick r:id="rId4"/>
              </a:rPr>
              <a:t>http://www.microsoft.com/spain/technet/jornadas/webcasts/webcasts_ant.aspx?id=1</a:t>
            </a:r>
            <a:endParaRPr lang="es-ES" sz="1800" dirty="0" smtClean="0"/>
          </a:p>
          <a:p>
            <a:pPr>
              <a:buFont typeface="Arial" pitchFamily="34" charset="0"/>
              <a:buChar char="•"/>
            </a:pPr>
            <a:r>
              <a:rPr lang="es-ES" sz="2800" dirty="0" err="1" smtClean="0"/>
              <a:t>Webcasts</a:t>
            </a:r>
            <a:r>
              <a:rPr lang="es-ES" sz="2800" dirty="0" smtClean="0"/>
              <a:t> grabados otras tecnologías Microsoft</a:t>
            </a:r>
          </a:p>
          <a:p>
            <a:pPr>
              <a:buNone/>
            </a:pPr>
            <a:r>
              <a:rPr lang="es-ES" sz="1800" dirty="0" smtClean="0"/>
              <a:t>	</a:t>
            </a:r>
            <a:r>
              <a:rPr lang="es-ES" sz="1800" dirty="0" smtClean="0">
                <a:hlinkClick r:id="rId4"/>
              </a:rPr>
              <a:t>http://www.microsoft.com/spain/technet/jornadas/webcasts/webcasts_ant.aspx</a:t>
            </a:r>
            <a:endParaRPr lang="es-ES" sz="1800" dirty="0" smtClean="0"/>
          </a:p>
          <a:p>
            <a:pPr>
              <a:buFont typeface="Arial" pitchFamily="34" charset="0"/>
              <a:buChar char="•"/>
            </a:pPr>
            <a:r>
              <a:rPr lang="es-ES" sz="2800" dirty="0" smtClean="0"/>
              <a:t>Foros técnicos</a:t>
            </a:r>
          </a:p>
          <a:p>
            <a:pPr>
              <a:buNone/>
            </a:pPr>
            <a:r>
              <a:rPr lang="es-ES" sz="1800" dirty="0" smtClean="0"/>
              <a:t>	</a:t>
            </a:r>
            <a:r>
              <a:rPr lang="es-ES" sz="1800" dirty="0" smtClean="0">
                <a:hlinkClick r:id="rId5"/>
              </a:rPr>
              <a:t>http://forums.microsoft.com/technet-es/default.aspx?siteid=30</a:t>
            </a:r>
            <a:endParaRPr lang="es-ES" sz="1800" dirty="0" smtClean="0"/>
          </a:p>
          <a:p>
            <a:pPr>
              <a:buFont typeface="Arial" pitchFamily="34" charset="0"/>
              <a:buChar char="•"/>
            </a:pPr>
            <a:endParaRPr lang="es-ES" dirty="0" smtClean="0"/>
          </a:p>
          <a:p>
            <a:pPr>
              <a:buNone/>
            </a:pPr>
            <a:endParaRPr lang="es-ES" sz="1800"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Recursos TechNet</a:t>
            </a:r>
            <a:endParaRPr lang="es-ES" dirty="0"/>
          </a:p>
        </p:txBody>
      </p:sp>
      <p:sp>
        <p:nvSpPr>
          <p:cNvPr id="3" name="Content Placeholder 2"/>
          <p:cNvSpPr>
            <a:spLocks noGrp="1"/>
          </p:cNvSpPr>
          <p:nvPr>
            <p:ph idx="1"/>
          </p:nvPr>
        </p:nvSpPr>
        <p:spPr>
          <a:xfrm>
            <a:off x="381000" y="1214422"/>
            <a:ext cx="8382000" cy="1640449"/>
          </a:xfrm>
        </p:spPr>
        <p:txBody>
          <a:bodyPr/>
          <a:lstStyle/>
          <a:p>
            <a:pPr>
              <a:buFont typeface="Arial" pitchFamily="34" charset="0"/>
              <a:buChar char="•"/>
            </a:pPr>
            <a:r>
              <a:rPr lang="es-ES" sz="2800" dirty="0" smtClean="0"/>
              <a:t>Registrarse a la </a:t>
            </a:r>
            <a:r>
              <a:rPr lang="es-ES" sz="2800" dirty="0" err="1" smtClean="0"/>
              <a:t>newsletter</a:t>
            </a:r>
            <a:r>
              <a:rPr lang="es-ES" sz="2800" dirty="0" smtClean="0"/>
              <a:t> TechNet Flash</a:t>
            </a:r>
          </a:p>
          <a:p>
            <a:pPr>
              <a:buNone/>
            </a:pPr>
            <a:r>
              <a:rPr lang="es-ES" sz="2800" dirty="0" smtClean="0"/>
              <a:t>	</a:t>
            </a:r>
            <a:r>
              <a:rPr lang="es-ES" sz="1800" dirty="0" smtClean="0">
                <a:hlinkClick r:id="rId2"/>
              </a:rPr>
              <a:t>http://www.microsoft.com/spain/technet/boletines/default.mspx</a:t>
            </a:r>
            <a:endParaRPr lang="es-ES" sz="1800" dirty="0" smtClean="0"/>
          </a:p>
          <a:p>
            <a:pPr>
              <a:buFont typeface="Arial" pitchFamily="34" charset="0"/>
              <a:buChar char="•"/>
            </a:pPr>
            <a:r>
              <a:rPr lang="es-ES" sz="2800" dirty="0" smtClean="0"/>
              <a:t>Obtenga una Suscripción TechNet Plus</a:t>
            </a:r>
          </a:p>
          <a:p>
            <a:pPr>
              <a:buNone/>
            </a:pPr>
            <a:r>
              <a:rPr lang="es-ES" sz="1800" dirty="0" smtClean="0"/>
              <a:t>	</a:t>
            </a:r>
            <a:r>
              <a:rPr lang="es-ES" sz="1800" dirty="0" smtClean="0">
                <a:hlinkClick r:id="rId3"/>
              </a:rPr>
              <a:t>http://technet.microsoft.com/es-es/subscriptions/default.aspx</a:t>
            </a:r>
            <a:endParaRPr lang="es-ES" sz="1800"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1676400"/>
            <a:ext cx="9144000" cy="2057400"/>
          </a:xfrm>
          <a:prstGeom prst="rect">
            <a:avLst/>
          </a:prstGeom>
        </p:spPr>
        <p:txBody>
          <a:bodyPr anchor="ctr"/>
          <a:lstStyle/>
          <a:p>
            <a:pPr algn="ctr" defTabSz="1097280" fontAlgn="auto">
              <a:lnSpc>
                <a:spcPct val="150000"/>
              </a:lnSpc>
              <a:spcAft>
                <a:spcPts val="0"/>
              </a:spcAft>
              <a:defRPr/>
            </a:pPr>
            <a:r>
              <a:rPr lang="es-ES" sz="4000" spc="-150" dirty="0">
                <a:ln w="3175">
                  <a:noFill/>
                </a:ln>
                <a:effectLst>
                  <a:outerShdw blurRad="50800" dist="38100" dir="2700000" algn="tl" rotWithShape="0">
                    <a:prstClr val="black">
                      <a:alpha val="40000"/>
                    </a:prstClr>
                  </a:outerShdw>
                </a:effectLst>
                <a:latin typeface="Segoe" pitchFamily="34" charset="0"/>
                <a:cs typeface="Arial" charset="0"/>
              </a:rPr>
              <a:t>El Rostro de Windows Server  </a:t>
            </a:r>
          </a:p>
          <a:p>
            <a:pPr algn="ctr" defTabSz="1097280" fontAlgn="auto">
              <a:lnSpc>
                <a:spcPct val="150000"/>
              </a:lnSpc>
              <a:spcAft>
                <a:spcPts val="0"/>
              </a:spcAft>
              <a:defRPr/>
            </a:pPr>
            <a:r>
              <a:rPr lang="es-ES" sz="4000" spc="-150" dirty="0">
                <a:ln w="3175">
                  <a:noFill/>
                </a:ln>
                <a:effectLst>
                  <a:outerShdw blurRad="50800" dist="38100" dir="2700000" algn="tl" rotWithShape="0">
                    <a:prstClr val="black">
                      <a:alpha val="40000"/>
                    </a:prstClr>
                  </a:outerShdw>
                </a:effectLst>
                <a:latin typeface="Segoe" pitchFamily="34" charset="0"/>
                <a:cs typeface="Arial" charset="0"/>
              </a:rPr>
              <a:t>está cambiando.</a:t>
            </a:r>
          </a:p>
        </p:txBody>
      </p:sp>
      <p:sp>
        <p:nvSpPr>
          <p:cNvPr id="10" name="Title 1"/>
          <p:cNvSpPr txBox="1">
            <a:spLocks/>
          </p:cNvSpPr>
          <p:nvPr/>
        </p:nvSpPr>
        <p:spPr>
          <a:xfrm>
            <a:off x="0" y="3786188"/>
            <a:ext cx="9144000" cy="1752600"/>
          </a:xfrm>
          <a:prstGeom prst="rect">
            <a:avLst/>
          </a:prstGeom>
        </p:spPr>
        <p:txBody>
          <a:bodyPr anchor="ctr"/>
          <a:lstStyle/>
          <a:p>
            <a:pPr algn="ctr" defTabSz="1097280" fontAlgn="auto">
              <a:lnSpc>
                <a:spcPct val="150000"/>
              </a:lnSpc>
              <a:spcAft>
                <a:spcPts val="0"/>
              </a:spcAft>
              <a:defRPr/>
            </a:pPr>
            <a:r>
              <a:rPr lang="es-ES" sz="4000" i="1" spc="-150" dirty="0">
                <a:ln w="3175">
                  <a:noFill/>
                </a:ln>
                <a:solidFill>
                  <a:schemeClr val="accent1"/>
                </a:solidFill>
                <a:effectLst>
                  <a:outerShdw blurRad="50800" dist="38100" dir="2700000" algn="tl" rotWithShape="0">
                    <a:prstClr val="black">
                      <a:alpha val="40000"/>
                    </a:prstClr>
                  </a:outerShdw>
                </a:effectLst>
                <a:latin typeface="Segoe" pitchFamily="34" charset="0"/>
                <a:cs typeface="Arial" charset="0"/>
              </a:rPr>
              <a:t>Descúbrelo en </a:t>
            </a:r>
          </a:p>
          <a:p>
            <a:pPr algn="ctr" defTabSz="1097280" fontAlgn="auto">
              <a:lnSpc>
                <a:spcPct val="150000"/>
              </a:lnSpc>
              <a:spcAft>
                <a:spcPts val="0"/>
              </a:spcAft>
              <a:defRPr/>
            </a:pPr>
            <a:r>
              <a:rPr lang="es-ES" sz="4000" spc="-150" dirty="0">
                <a:ln w="3175">
                  <a:noFill/>
                </a:ln>
                <a:solidFill>
                  <a:schemeClr val="accent1"/>
                </a:solidFill>
                <a:effectLst>
                  <a:outerShdw blurRad="50800" dist="38100" dir="2700000" algn="tl" rotWithShape="0">
                    <a:prstClr val="black">
                      <a:alpha val="40000"/>
                    </a:prstClr>
                  </a:outerShdw>
                </a:effectLst>
                <a:latin typeface="Segoe" pitchFamily="34" charset="0"/>
                <a:cs typeface="Arial" charset="0"/>
              </a:rPr>
              <a:t>www.microsoft.es/rostros </a:t>
            </a:r>
          </a:p>
        </p:txBody>
      </p:sp>
      <p:pic>
        <p:nvPicPr>
          <p:cNvPr id="13316" name="Picture 13" descr="WS08_h_rgb_r.png"/>
          <p:cNvPicPr>
            <a:picLocks noChangeAspect="1"/>
          </p:cNvPicPr>
          <p:nvPr/>
        </p:nvPicPr>
        <p:blipFill>
          <a:blip r:embed="rId2"/>
          <a:srcRect/>
          <a:stretch>
            <a:fillRect/>
          </a:stretch>
        </p:blipFill>
        <p:spPr bwMode="auto">
          <a:xfrm>
            <a:off x="357188" y="428625"/>
            <a:ext cx="5643562" cy="8572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6" name="Rectangle 4"/>
          <p:cNvSpPr>
            <a:spLocks noGrp="1" noChangeArrowheads="1"/>
          </p:cNvSpPr>
          <p:nvPr>
            <p:ph type="title"/>
          </p:nvPr>
        </p:nvSpPr>
        <p:spPr>
          <a:xfrm>
            <a:off x="381000" y="334946"/>
            <a:ext cx="8382000" cy="665162"/>
          </a:xfrm>
        </p:spPr>
        <p:txBody>
          <a:bodyPr/>
          <a:lstStyle/>
          <a:p>
            <a:r>
              <a:rPr lang="es-ES" noProof="0" dirty="0" smtClean="0"/>
              <a:t>Agenda</a:t>
            </a:r>
            <a:endParaRPr lang="es-ES" noProof="0" dirty="0"/>
          </a:p>
        </p:txBody>
      </p:sp>
      <p:sp>
        <p:nvSpPr>
          <p:cNvPr id="684037" name="Rectangle 5"/>
          <p:cNvSpPr>
            <a:spLocks noGrp="1" noChangeArrowheads="1"/>
          </p:cNvSpPr>
          <p:nvPr>
            <p:ph type="body" idx="1"/>
          </p:nvPr>
        </p:nvSpPr>
        <p:spPr>
          <a:xfrm>
            <a:off x="382588" y="2463880"/>
            <a:ext cx="8380412" cy="1717393"/>
          </a:xfrm>
        </p:spPr>
        <p:txBody>
          <a:bodyPr/>
          <a:lstStyle/>
          <a:p>
            <a:r>
              <a:rPr lang="es-ES" sz="3600" noProof="0" dirty="0" smtClean="0"/>
              <a:t>SUA: </a:t>
            </a:r>
            <a:r>
              <a:rPr lang="es-ES" sz="3600" noProof="0" dirty="0" err="1" smtClean="0"/>
              <a:t>Subsystem</a:t>
            </a:r>
            <a:r>
              <a:rPr lang="es-ES" sz="3600" noProof="0" dirty="0" smtClean="0"/>
              <a:t> </a:t>
            </a:r>
            <a:r>
              <a:rPr lang="es-ES" sz="3600" noProof="0" dirty="0" err="1" smtClean="0"/>
              <a:t>for</a:t>
            </a:r>
            <a:r>
              <a:rPr lang="es-ES" sz="3600" noProof="0" dirty="0" smtClean="0"/>
              <a:t> UNIX </a:t>
            </a:r>
            <a:r>
              <a:rPr lang="es-ES" sz="3600" noProof="0" dirty="0" err="1" smtClean="0"/>
              <a:t>Applications</a:t>
            </a:r>
            <a:endParaRPr lang="es-ES" sz="3600" noProof="0" dirty="0" smtClean="0"/>
          </a:p>
          <a:p>
            <a:r>
              <a:rPr lang="es-ES" sz="3600" noProof="0" dirty="0" smtClean="0"/>
              <a:t>Gestión de Identidades para UNIX</a:t>
            </a:r>
          </a:p>
          <a:p>
            <a:r>
              <a:rPr lang="es-ES" sz="3600" dirty="0" smtClean="0"/>
              <a:t>Servidor y cliente NFS</a:t>
            </a:r>
            <a:endParaRPr lang="es-ES" sz="3600" noProof="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285852" y="2714620"/>
            <a:ext cx="4857784" cy="830997"/>
          </a:xfrm>
        </p:spPr>
        <p:txBody>
          <a:bodyPr/>
          <a:lstStyle/>
          <a:p>
            <a:r>
              <a:rPr lang="es-ES" sz="6000" noProof="0" smtClean="0"/>
              <a:t>Preguntas</a:t>
            </a:r>
            <a:endParaRPr lang="es-ES" noProof="0"/>
          </a:p>
        </p:txBody>
      </p:sp>
      <p:sp>
        <p:nvSpPr>
          <p:cNvPr id="3" name="2 Subtítulo"/>
          <p:cNvSpPr>
            <a:spLocks noGrp="1"/>
          </p:cNvSpPr>
          <p:nvPr>
            <p:ph type="subTitle" idx="4294967295"/>
          </p:nvPr>
        </p:nvSpPr>
        <p:spPr>
          <a:xfrm>
            <a:off x="4587875" y="4714875"/>
            <a:ext cx="4556125" cy="1347788"/>
          </a:xfrm>
        </p:spPr>
        <p:txBody>
          <a:bodyPr/>
          <a:lstStyle/>
          <a:p>
            <a:pPr>
              <a:buNone/>
            </a:pPr>
            <a:r>
              <a:rPr lang="es-ES" sz="2400" noProof="0" dirty="0" smtClean="0"/>
              <a:t>David Cervigón Luna</a:t>
            </a:r>
          </a:p>
          <a:p>
            <a:pPr>
              <a:buNone/>
            </a:pPr>
            <a:r>
              <a:rPr lang="es-ES" sz="2000" noProof="0" dirty="0" smtClean="0"/>
              <a:t>IT Pro </a:t>
            </a:r>
            <a:r>
              <a:rPr lang="es-ES" sz="2000" noProof="0" dirty="0" err="1" smtClean="0"/>
              <a:t>Evangelist</a:t>
            </a:r>
            <a:endParaRPr lang="es-ES" sz="2000" noProof="0" dirty="0" smtClean="0"/>
          </a:p>
          <a:p>
            <a:pPr>
              <a:buNone/>
            </a:pPr>
            <a:r>
              <a:rPr lang="es-ES" sz="2000" noProof="0" dirty="0" smtClean="0">
                <a:hlinkClick r:id="rId3"/>
              </a:rPr>
              <a:t>david.cervigon@microsoft.com</a:t>
            </a:r>
            <a:endParaRPr lang="es-ES" sz="2000" noProof="0" dirty="0" smtClean="0"/>
          </a:p>
          <a:p>
            <a:pPr>
              <a:buNone/>
            </a:pPr>
            <a:r>
              <a:rPr lang="es-ES" sz="2000" noProof="0" dirty="0" smtClean="0">
                <a:hlinkClick r:id="rId4"/>
              </a:rPr>
              <a:t>http://blogs.technet.com/davidcervigon</a:t>
            </a:r>
            <a:r>
              <a:rPr lang="es-ES" sz="2000" noProof="0" dirty="0" smtClean="0"/>
              <a:t> </a:t>
            </a:r>
            <a:endParaRPr lang="es-ES" sz="2000" noProof="0" dirty="0"/>
          </a:p>
        </p:txBody>
      </p:sp>
      <p:pic>
        <p:nvPicPr>
          <p:cNvPr id="6146" name="Picture 2" descr="C:\Datos\Trabajo\ITE\Eventos\Tu Potencial - Logos\Logo_TU_POT_castellano.jpg"/>
          <p:cNvPicPr>
            <a:picLocks noChangeAspect="1" noChangeArrowheads="1"/>
          </p:cNvPicPr>
          <p:nvPr/>
        </p:nvPicPr>
        <p:blipFill>
          <a:blip r:embed="rId5"/>
          <a:srcRect/>
          <a:stretch>
            <a:fillRect/>
          </a:stretch>
        </p:blipFill>
        <p:spPr bwMode="auto">
          <a:xfrm>
            <a:off x="844509" y="571480"/>
            <a:ext cx="7299391" cy="1308634"/>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sp>
        <p:nvSpPr>
          <p:cNvPr id="3" name="Rectangle 2"/>
          <p:cNvSpPr/>
          <p:nvPr/>
        </p:nvSpPr>
        <p:spPr>
          <a:xfrm>
            <a:off x="928662" y="1928802"/>
            <a:ext cx="7143800" cy="1754326"/>
          </a:xfrm>
          <a:prstGeom prst="rect">
            <a:avLst/>
          </a:prstGeom>
        </p:spPr>
        <p:txBody>
          <a:bodyPr wrap="square">
            <a:spAutoFit/>
          </a:bodyPr>
          <a:lstStyle/>
          <a:p>
            <a:r>
              <a:rPr lang="en-US" sz="3600" u="sng" dirty="0" smtClean="0">
                <a:hlinkClick r:id="rId2"/>
              </a:rPr>
              <a:t>https://msevents.microsoft.com/cui/WelcomePage.aspx?EventID=1032349704&amp;culture=es-ES</a:t>
            </a:r>
            <a:endParaRPr lang="es-ES" sz="3600"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4" name="Rectangle 4"/>
          <p:cNvSpPr>
            <a:spLocks noGrp="1" noChangeArrowheads="1"/>
          </p:cNvSpPr>
          <p:nvPr>
            <p:ph type="title"/>
          </p:nvPr>
        </p:nvSpPr>
        <p:spPr/>
        <p:txBody>
          <a:bodyPr/>
          <a:lstStyle/>
          <a:p>
            <a:r>
              <a:rPr lang="es-ES" noProof="0" smtClean="0"/>
              <a:t>Introducción a SUA</a:t>
            </a:r>
            <a:endParaRPr lang="es-ES" noProof="0"/>
          </a:p>
        </p:txBody>
      </p:sp>
      <p:sp>
        <p:nvSpPr>
          <p:cNvPr id="686085" name="Rectangle 5"/>
          <p:cNvSpPr>
            <a:spLocks noGrp="1" noChangeArrowheads="1"/>
          </p:cNvSpPr>
          <p:nvPr>
            <p:ph type="body" idx="1"/>
          </p:nvPr>
        </p:nvSpPr>
        <p:spPr>
          <a:xfrm>
            <a:off x="382588" y="1414463"/>
            <a:ext cx="8380412" cy="4512004"/>
          </a:xfrm>
        </p:spPr>
        <p:txBody>
          <a:bodyPr/>
          <a:lstStyle/>
          <a:p>
            <a:r>
              <a:rPr lang="es-ES" noProof="0" dirty="0" smtClean="0"/>
              <a:t>SUA ofrece la infraestructura básica para correr aplicaciones y scripts UNIX en Windows Server</a:t>
            </a:r>
          </a:p>
          <a:p>
            <a:pPr lvl="1"/>
            <a:r>
              <a:rPr lang="es-ES" noProof="0" dirty="0" smtClean="0"/>
              <a:t>Subsistema nativo que reside sobre el </a:t>
            </a:r>
            <a:r>
              <a:rPr lang="es-ES" noProof="0" dirty="0" err="1" smtClean="0"/>
              <a:t>kernel</a:t>
            </a:r>
            <a:r>
              <a:rPr lang="es-ES" noProof="0" dirty="0" smtClean="0"/>
              <a:t>, al igual que el subsistema win32</a:t>
            </a:r>
          </a:p>
          <a:p>
            <a:pPr lvl="1"/>
            <a:r>
              <a:rPr lang="es-ES" noProof="0" dirty="0" smtClean="0"/>
              <a:t>Semántica y llamadas del sistema UNIX completas</a:t>
            </a:r>
          </a:p>
          <a:p>
            <a:r>
              <a:rPr lang="es-ES" dirty="0" smtClean="0"/>
              <a:t>Se instala como una Característica de Windows Server 2008</a:t>
            </a:r>
          </a:p>
          <a:p>
            <a:pPr lvl="1"/>
            <a:r>
              <a:rPr lang="es-ES" dirty="0" smtClean="0"/>
              <a:t>Soportado en Server </a:t>
            </a:r>
            <a:r>
              <a:rPr lang="es-ES" dirty="0" err="1" smtClean="0"/>
              <a:t>Core</a:t>
            </a:r>
            <a:endParaRPr lang="es-ES"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spcBef>
                <a:spcPct val="0"/>
              </a:spcBef>
            </a:pPr>
            <a:endParaRPr lang="en-GB" sz="3600" b="1">
              <a:solidFill>
                <a:srgbClr val="FFFF99"/>
              </a:solidFill>
            </a:endParaRPr>
          </a:p>
        </p:txBody>
      </p:sp>
      <p:sp>
        <p:nvSpPr>
          <p:cNvPr id="10243" name="Rectangle 11"/>
          <p:cNvSpPr>
            <a:spLocks noGrp="1" noChangeArrowheads="1"/>
          </p:cNvSpPr>
          <p:nvPr>
            <p:ph type="title" idx="4294967295"/>
          </p:nvPr>
        </p:nvSpPr>
        <p:spPr/>
        <p:txBody>
          <a:bodyPr/>
          <a:lstStyle/>
          <a:p>
            <a:pPr marL="0" indent="0" defTabSz="914400" eaLnBrk="1" hangingPunct="1"/>
            <a:r>
              <a:rPr lang="es-ES" noProof="0" dirty="0" smtClean="0"/>
              <a:t>Arquitectura del SUA</a:t>
            </a:r>
          </a:p>
        </p:txBody>
      </p:sp>
      <p:grpSp>
        <p:nvGrpSpPr>
          <p:cNvPr id="2" name="Group 20"/>
          <p:cNvGrpSpPr>
            <a:grpSpLocks noChangeAspect="1"/>
          </p:cNvGrpSpPr>
          <p:nvPr/>
        </p:nvGrpSpPr>
        <p:grpSpPr bwMode="auto">
          <a:xfrm>
            <a:off x="1808163" y="1143000"/>
            <a:ext cx="4224337" cy="3683000"/>
            <a:chOff x="1800" y="5442"/>
            <a:chExt cx="8640" cy="7532"/>
          </a:xfrm>
        </p:grpSpPr>
        <p:sp>
          <p:nvSpPr>
            <p:cNvPr id="10254" name="AutoShape 21"/>
            <p:cNvSpPr>
              <a:spLocks noChangeAspect="1" noChangeArrowheads="1" noTextEdit="1"/>
            </p:cNvSpPr>
            <p:nvPr/>
          </p:nvSpPr>
          <p:spPr bwMode="auto">
            <a:xfrm>
              <a:off x="1800" y="5442"/>
              <a:ext cx="8640" cy="7532"/>
            </a:xfrm>
            <a:prstGeom prst="rect">
              <a:avLst/>
            </a:prstGeom>
            <a:noFill/>
            <a:ln w="9525">
              <a:noFill/>
              <a:miter lim="800000"/>
              <a:headEnd/>
              <a:tailEnd/>
            </a:ln>
          </p:spPr>
          <p:txBody>
            <a:bodyPr/>
            <a:lstStyle/>
            <a:p>
              <a:endParaRPr lang="es-ES"/>
            </a:p>
          </p:txBody>
        </p:sp>
      </p:grpSp>
      <p:pic>
        <p:nvPicPr>
          <p:cNvPr id="9221" name="Picture 22" descr="winkernel"/>
          <p:cNvPicPr>
            <a:picLocks noChangeAspect="1" noChangeArrowheads="1"/>
          </p:cNvPicPr>
          <p:nvPr/>
        </p:nvPicPr>
        <p:blipFill>
          <a:blip r:embed="rId3"/>
          <a:srcRect/>
          <a:stretch>
            <a:fillRect/>
          </a:stretch>
        </p:blipFill>
        <p:spPr bwMode="auto">
          <a:xfrm>
            <a:off x="2679700" y="4776788"/>
            <a:ext cx="4244975" cy="615950"/>
          </a:xfrm>
          <a:prstGeom prst="rect">
            <a:avLst/>
          </a:prstGeom>
          <a:noFill/>
          <a:ln w="9525">
            <a:noFill/>
            <a:miter lim="800000"/>
            <a:headEnd/>
            <a:tailEnd/>
          </a:ln>
        </p:spPr>
      </p:pic>
      <p:pic>
        <p:nvPicPr>
          <p:cNvPr id="9222" name="Picture 23" descr="HAL"/>
          <p:cNvPicPr>
            <a:picLocks noChangeAspect="1" noChangeArrowheads="1"/>
          </p:cNvPicPr>
          <p:nvPr/>
        </p:nvPicPr>
        <p:blipFill>
          <a:blip r:embed="rId4"/>
          <a:srcRect/>
          <a:stretch>
            <a:fillRect/>
          </a:stretch>
        </p:blipFill>
        <p:spPr bwMode="auto">
          <a:xfrm>
            <a:off x="2671763" y="5392738"/>
            <a:ext cx="4252912" cy="365125"/>
          </a:xfrm>
          <a:prstGeom prst="rect">
            <a:avLst/>
          </a:prstGeom>
          <a:noFill/>
          <a:ln w="9525">
            <a:noFill/>
            <a:miter lim="800000"/>
            <a:headEnd/>
            <a:tailEnd/>
          </a:ln>
        </p:spPr>
      </p:pic>
      <p:pic>
        <p:nvPicPr>
          <p:cNvPr id="78875" name="Picture 27" descr="interix"/>
          <p:cNvPicPr>
            <a:picLocks noChangeAspect="1" noChangeArrowheads="1"/>
          </p:cNvPicPr>
          <p:nvPr/>
        </p:nvPicPr>
        <p:blipFill>
          <a:blip r:embed="rId5"/>
          <a:srcRect/>
          <a:stretch>
            <a:fillRect/>
          </a:stretch>
        </p:blipFill>
        <p:spPr bwMode="auto">
          <a:xfrm>
            <a:off x="1581150" y="1827213"/>
            <a:ext cx="3235325" cy="2949575"/>
          </a:xfrm>
          <a:prstGeom prst="rect">
            <a:avLst/>
          </a:prstGeom>
          <a:noFill/>
          <a:ln w="9525">
            <a:noFill/>
            <a:miter lim="800000"/>
            <a:headEnd/>
            <a:tailEnd/>
          </a:ln>
        </p:spPr>
      </p:pic>
      <p:pic>
        <p:nvPicPr>
          <p:cNvPr id="78874" name="Picture 26" descr="interixtopper"/>
          <p:cNvPicPr>
            <a:picLocks noChangeAspect="1" noChangeArrowheads="1"/>
          </p:cNvPicPr>
          <p:nvPr/>
        </p:nvPicPr>
        <p:blipFill>
          <a:blip r:embed="rId6"/>
          <a:srcRect/>
          <a:stretch>
            <a:fillRect/>
          </a:stretch>
        </p:blipFill>
        <p:spPr bwMode="auto">
          <a:xfrm>
            <a:off x="1581150" y="1247775"/>
            <a:ext cx="2730500" cy="2441575"/>
          </a:xfrm>
          <a:prstGeom prst="rect">
            <a:avLst/>
          </a:prstGeom>
          <a:noFill/>
          <a:ln w="9525">
            <a:noFill/>
            <a:miter lim="800000"/>
            <a:headEnd/>
            <a:tailEnd/>
          </a:ln>
        </p:spPr>
      </p:pic>
      <p:pic>
        <p:nvPicPr>
          <p:cNvPr id="9225" name="Picture 25" descr="win32"/>
          <p:cNvPicPr>
            <a:picLocks noChangeAspect="1" noChangeArrowheads="1"/>
          </p:cNvPicPr>
          <p:nvPr/>
        </p:nvPicPr>
        <p:blipFill>
          <a:blip r:embed="rId7"/>
          <a:srcRect/>
          <a:stretch>
            <a:fillRect/>
          </a:stretch>
        </p:blipFill>
        <p:spPr bwMode="auto">
          <a:xfrm>
            <a:off x="4799013" y="2097088"/>
            <a:ext cx="2468562" cy="2679700"/>
          </a:xfrm>
          <a:prstGeom prst="rect">
            <a:avLst/>
          </a:prstGeom>
          <a:noFill/>
          <a:ln w="9525">
            <a:noFill/>
            <a:miter lim="800000"/>
            <a:headEnd/>
            <a:tailEnd/>
          </a:ln>
        </p:spPr>
      </p:pic>
      <p:pic>
        <p:nvPicPr>
          <p:cNvPr id="9226" name="Picture 24" descr="win32topper"/>
          <p:cNvPicPr>
            <a:picLocks noChangeAspect="1" noChangeArrowheads="1"/>
          </p:cNvPicPr>
          <p:nvPr/>
        </p:nvPicPr>
        <p:blipFill>
          <a:blip r:embed="rId8"/>
          <a:srcRect/>
          <a:stretch>
            <a:fillRect/>
          </a:stretch>
        </p:blipFill>
        <p:spPr bwMode="auto">
          <a:xfrm>
            <a:off x="4802188" y="1270000"/>
            <a:ext cx="2492375" cy="2419350"/>
          </a:xfrm>
          <a:prstGeom prst="rect">
            <a:avLst/>
          </a:prstGeom>
          <a:noFill/>
          <a:ln w="9525">
            <a:noFill/>
            <a:miter lim="800000"/>
            <a:headEnd/>
            <a:tailEnd/>
          </a:ln>
        </p:spPr>
      </p:pic>
      <p:sp>
        <p:nvSpPr>
          <p:cNvPr id="10251" name="Rectangle 28"/>
          <p:cNvSpPr>
            <a:spLocks noChangeArrowheads="1"/>
          </p:cNvSpPr>
          <p:nvPr/>
        </p:nvSpPr>
        <p:spPr bwMode="auto">
          <a:xfrm>
            <a:off x="0" y="0"/>
            <a:ext cx="9144000" cy="457200"/>
          </a:xfrm>
          <a:prstGeom prst="rect">
            <a:avLst/>
          </a:prstGeom>
          <a:noFill/>
          <a:ln w="12700">
            <a:noFill/>
            <a:miter lim="800000"/>
            <a:headEnd/>
            <a:tailEnd/>
          </a:ln>
        </p:spPr>
        <p:txBody>
          <a:bodyPr wrap="none" anchor="ctr">
            <a:spAutoFit/>
          </a:bodyPr>
          <a:lstStyle/>
          <a:p>
            <a:pPr>
              <a:spcBef>
                <a:spcPct val="0"/>
              </a:spcBef>
            </a:pPr>
            <a:endParaRPr lang="es-ES" sz="1800">
              <a:solidFill>
                <a:schemeClr val="tx1"/>
              </a:solidFill>
            </a:endParaRPr>
          </a:p>
        </p:txBody>
      </p:sp>
      <p:sp>
        <p:nvSpPr>
          <p:cNvPr id="29" name="TextBox 28"/>
          <p:cNvSpPr txBox="1">
            <a:spLocks noChangeArrowheads="1"/>
          </p:cNvSpPr>
          <p:nvPr/>
        </p:nvSpPr>
        <p:spPr bwMode="auto">
          <a:xfrm>
            <a:off x="1644650" y="4308475"/>
            <a:ext cx="2586038" cy="244475"/>
          </a:xfrm>
          <a:prstGeom prst="rect">
            <a:avLst/>
          </a:prstGeom>
          <a:solidFill>
            <a:srgbClr val="996633"/>
          </a:solidFill>
          <a:ln w="9525">
            <a:noFill/>
            <a:miter lim="800000"/>
            <a:headEnd/>
            <a:tailEnd/>
          </a:ln>
        </p:spPr>
        <p:txBody>
          <a:bodyPr wrap="none">
            <a:spAutoFit/>
          </a:bodyPr>
          <a:lstStyle/>
          <a:p>
            <a:pPr>
              <a:spcBef>
                <a:spcPct val="0"/>
              </a:spcBef>
            </a:pPr>
            <a:r>
              <a:rPr lang="en-US" sz="1000" b="1">
                <a:solidFill>
                  <a:schemeClr val="bg1"/>
                </a:solidFill>
              </a:rPr>
              <a:t>Subsystem for UNIX Applications (SUA)</a:t>
            </a:r>
          </a:p>
        </p:txBody>
      </p:sp>
      <p:sp useBgFill="1">
        <p:nvSpPr>
          <p:cNvPr id="10253" name="Rectangle 9"/>
          <p:cNvSpPr>
            <a:spLocks noChangeArrowheads="1"/>
          </p:cNvSpPr>
          <p:nvPr/>
        </p:nvSpPr>
        <p:spPr bwMode="auto">
          <a:xfrm>
            <a:off x="566738" y="4660900"/>
            <a:ext cx="2105025" cy="366713"/>
          </a:xfrm>
          <a:prstGeom prst="rect">
            <a:avLst/>
          </a:prstGeom>
          <a:ln w="9525">
            <a:noFill/>
            <a:miter lim="800000"/>
            <a:headEnd/>
            <a:tailEnd/>
          </a:ln>
        </p:spPr>
        <p:txBody>
          <a:bodyPr anchor="ctr">
            <a:spAutoFit/>
          </a:bodyPr>
          <a:lstStyle/>
          <a:p>
            <a:pPr eaLnBrk="1" hangingPunct="1">
              <a:spcBef>
                <a:spcPct val="0"/>
              </a:spcBef>
            </a:pPr>
            <a:endParaRPr lang="en-GB" sz="1800">
              <a:solidFill>
                <a:srgbClr val="00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dissolve">
                                      <p:cBhvr>
                                        <p:cTn id="7" dur="500"/>
                                        <p:tgtEl>
                                          <p:spTgt spid="9221"/>
                                        </p:tgtEl>
                                      </p:cBhvr>
                                    </p:animEffect>
                                  </p:childTnLst>
                                </p:cTn>
                              </p:par>
                              <p:par>
                                <p:cTn id="8" presetID="9" presetClass="entr" presetSubtype="0" fill="hold" nodeType="withEffect">
                                  <p:stCondLst>
                                    <p:cond delay="0"/>
                                  </p:stCondLst>
                                  <p:childTnLst>
                                    <p:set>
                                      <p:cBhvr>
                                        <p:cTn id="9" dur="1" fill="hold">
                                          <p:stCondLst>
                                            <p:cond delay="0"/>
                                          </p:stCondLst>
                                        </p:cTn>
                                        <p:tgtEl>
                                          <p:spTgt spid="9222"/>
                                        </p:tgtEl>
                                        <p:attrNameLst>
                                          <p:attrName>style.visibility</p:attrName>
                                        </p:attrNameLst>
                                      </p:cBhvr>
                                      <p:to>
                                        <p:strVal val="visible"/>
                                      </p:to>
                                    </p:set>
                                    <p:animEffect transition="in" filter="dissolve">
                                      <p:cBhvr>
                                        <p:cTn id="10" dur="500"/>
                                        <p:tgtEl>
                                          <p:spTgt spid="9222"/>
                                        </p:tgtEl>
                                      </p:cBhvr>
                                    </p:animEffect>
                                  </p:childTnLst>
                                </p:cTn>
                              </p:par>
                              <p:par>
                                <p:cTn id="11" presetID="9" presetClass="entr" presetSubtype="0" fill="hold" nodeType="withEffect">
                                  <p:stCondLst>
                                    <p:cond delay="0"/>
                                  </p:stCondLst>
                                  <p:childTnLst>
                                    <p:set>
                                      <p:cBhvr>
                                        <p:cTn id="12" dur="1" fill="hold">
                                          <p:stCondLst>
                                            <p:cond delay="0"/>
                                          </p:stCondLst>
                                        </p:cTn>
                                        <p:tgtEl>
                                          <p:spTgt spid="9225"/>
                                        </p:tgtEl>
                                        <p:attrNameLst>
                                          <p:attrName>style.visibility</p:attrName>
                                        </p:attrNameLst>
                                      </p:cBhvr>
                                      <p:to>
                                        <p:strVal val="visible"/>
                                      </p:to>
                                    </p:set>
                                    <p:animEffect transition="in" filter="dissolve">
                                      <p:cBhvr>
                                        <p:cTn id="13" dur="500"/>
                                        <p:tgtEl>
                                          <p:spTgt spid="9225"/>
                                        </p:tgtEl>
                                      </p:cBhvr>
                                    </p:animEffect>
                                  </p:childTnLst>
                                </p:cTn>
                              </p:par>
                              <p:par>
                                <p:cTn id="14" presetID="9" presetClass="entr" presetSubtype="0" fill="hold" nodeType="withEffect">
                                  <p:stCondLst>
                                    <p:cond delay="0"/>
                                  </p:stCondLst>
                                  <p:childTnLst>
                                    <p:set>
                                      <p:cBhvr>
                                        <p:cTn id="15" dur="1" fill="hold">
                                          <p:stCondLst>
                                            <p:cond delay="0"/>
                                          </p:stCondLst>
                                        </p:cTn>
                                        <p:tgtEl>
                                          <p:spTgt spid="9226"/>
                                        </p:tgtEl>
                                        <p:attrNameLst>
                                          <p:attrName>style.visibility</p:attrName>
                                        </p:attrNameLst>
                                      </p:cBhvr>
                                      <p:to>
                                        <p:strVal val="visible"/>
                                      </p:to>
                                    </p:set>
                                    <p:animEffect transition="in" filter="dissolve">
                                      <p:cBhvr>
                                        <p:cTn id="16" dur="500"/>
                                        <p:tgtEl>
                                          <p:spTgt spid="922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8875"/>
                                        </p:tgtEl>
                                        <p:attrNameLst>
                                          <p:attrName>style.visibility</p:attrName>
                                        </p:attrNameLst>
                                      </p:cBhvr>
                                      <p:to>
                                        <p:strVal val="visible"/>
                                      </p:to>
                                    </p:set>
                                    <p:animEffect transition="in" filter="dissolve">
                                      <p:cBhvr>
                                        <p:cTn id="21" dur="500"/>
                                        <p:tgtEl>
                                          <p:spTgt spid="7887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dissolve">
                                      <p:cBhvr>
                                        <p:cTn id="24" dur="500"/>
                                        <p:tgtEl>
                                          <p:spTgt spid="29"/>
                                        </p:tgtEl>
                                      </p:cBhvr>
                                    </p:animEffect>
                                  </p:childTnLst>
                                </p:cTn>
                              </p:par>
                              <p:par>
                                <p:cTn id="25" presetID="9" presetClass="entr" presetSubtype="0" fill="hold" nodeType="withEffect">
                                  <p:stCondLst>
                                    <p:cond delay="0"/>
                                  </p:stCondLst>
                                  <p:childTnLst>
                                    <p:set>
                                      <p:cBhvr>
                                        <p:cTn id="26" dur="1" fill="hold">
                                          <p:stCondLst>
                                            <p:cond delay="0"/>
                                          </p:stCondLst>
                                        </p:cTn>
                                        <p:tgtEl>
                                          <p:spTgt spid="78874"/>
                                        </p:tgtEl>
                                        <p:attrNameLst>
                                          <p:attrName>style.visibility</p:attrName>
                                        </p:attrNameLst>
                                      </p:cBhvr>
                                      <p:to>
                                        <p:strVal val="visible"/>
                                      </p:to>
                                    </p:set>
                                    <p:animEffect transition="in" filter="dissolve">
                                      <p:cBhvr>
                                        <p:cTn id="27" dur="500"/>
                                        <p:tgtEl>
                                          <p:spTgt spid="78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80" name="Rectangle 4"/>
          <p:cNvSpPr>
            <a:spLocks noGrp="1" noChangeArrowheads="1"/>
          </p:cNvSpPr>
          <p:nvPr>
            <p:ph type="title"/>
          </p:nvPr>
        </p:nvSpPr>
        <p:spPr/>
        <p:txBody>
          <a:bodyPr/>
          <a:lstStyle/>
          <a:p>
            <a:r>
              <a:rPr lang="es-ES" noProof="0" dirty="0" smtClean="0"/>
              <a:t>Utilidades y SDK</a:t>
            </a:r>
            <a:endParaRPr lang="es-ES" noProof="0" dirty="0"/>
          </a:p>
        </p:txBody>
      </p:sp>
      <p:sp>
        <p:nvSpPr>
          <p:cNvPr id="690181" name="Rectangle 5"/>
          <p:cNvSpPr>
            <a:spLocks noGrp="1" noChangeArrowheads="1"/>
          </p:cNvSpPr>
          <p:nvPr>
            <p:ph type="body" idx="1"/>
          </p:nvPr>
        </p:nvSpPr>
        <p:spPr>
          <a:xfrm>
            <a:off x="382588" y="1414463"/>
            <a:ext cx="8380412" cy="4518160"/>
          </a:xfrm>
        </p:spPr>
        <p:txBody>
          <a:bodyPr/>
          <a:lstStyle/>
          <a:p>
            <a:r>
              <a:rPr lang="es-ES" noProof="0" dirty="0" smtClean="0"/>
              <a:t>Paquete disponible para descarga desde:</a:t>
            </a:r>
          </a:p>
          <a:p>
            <a:pPr lvl="1"/>
            <a:r>
              <a:rPr lang="es-ES" dirty="0" smtClean="0">
                <a:hlinkClick r:id="rId3"/>
              </a:rPr>
              <a:t>http://www.microsoft.com/downloads/details.aspx?FamilyID=93ff2201-325e-487f-a398-efde5758c47f&amp;DisplayLang=en</a:t>
            </a:r>
            <a:r>
              <a:rPr lang="es-ES" dirty="0" smtClean="0"/>
              <a:t> </a:t>
            </a:r>
          </a:p>
          <a:p>
            <a:r>
              <a:rPr lang="es-ES" noProof="0" dirty="0" smtClean="0"/>
              <a:t>Incluye</a:t>
            </a:r>
          </a:p>
          <a:p>
            <a:pPr lvl="1"/>
            <a:r>
              <a:rPr lang="es-ES" noProof="0" dirty="0" smtClean="0"/>
              <a:t>Utilidades BSD y su SDK</a:t>
            </a:r>
          </a:p>
          <a:p>
            <a:pPr lvl="1"/>
            <a:r>
              <a:rPr lang="es-ES" noProof="0" dirty="0" smtClean="0"/>
              <a:t>Utilidades </a:t>
            </a:r>
            <a:r>
              <a:rPr lang="es-ES" noProof="0" dirty="0" err="1" smtClean="0"/>
              <a:t>System</a:t>
            </a:r>
            <a:r>
              <a:rPr lang="es-ES" noProof="0" dirty="0" smtClean="0"/>
              <a:t>-V </a:t>
            </a:r>
            <a:r>
              <a:rPr lang="es-ES" noProof="0" dirty="0" err="1" smtClean="0"/>
              <a:t>Release</a:t>
            </a:r>
            <a:r>
              <a:rPr lang="es-ES" noProof="0" dirty="0" smtClean="0"/>
              <a:t> 5 </a:t>
            </a:r>
            <a:r>
              <a:rPr lang="es-ES" noProof="0" dirty="0" err="1" smtClean="0"/>
              <a:t>Utilities</a:t>
            </a:r>
            <a:r>
              <a:rPr lang="es-ES" noProof="0" dirty="0" smtClean="0"/>
              <a:t> y su SDK</a:t>
            </a:r>
          </a:p>
          <a:p>
            <a:pPr lvl="1"/>
            <a:r>
              <a:rPr lang="es-ES" noProof="0" dirty="0" smtClean="0"/>
              <a:t>Utilidades GNU y su SDK</a:t>
            </a:r>
          </a:p>
          <a:p>
            <a:pPr lvl="1"/>
            <a:r>
              <a:rPr lang="es-ES" noProof="0" dirty="0" smtClean="0"/>
              <a:t>UNIX Perl</a:t>
            </a:r>
            <a:endParaRPr lang="es-ES" noProof="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a:xfrm>
            <a:off x="381000" y="228600"/>
            <a:ext cx="8380413" cy="664797"/>
          </a:xfrm>
        </p:spPr>
        <p:txBody>
          <a:bodyPr/>
          <a:lstStyle/>
          <a:p>
            <a:r>
              <a:rPr lang="es-ES" noProof="0" dirty="0" smtClean="0"/>
              <a:t>Algunas utilidades incluidas</a:t>
            </a:r>
            <a:endParaRPr lang="es-ES" noProof="0" dirty="0"/>
          </a:p>
        </p:txBody>
      </p:sp>
      <p:sp>
        <p:nvSpPr>
          <p:cNvPr id="692227" name="Rectangle 3"/>
          <p:cNvSpPr>
            <a:spLocks noGrp="1" noChangeArrowheads="1"/>
          </p:cNvSpPr>
          <p:nvPr>
            <p:ph type="body" idx="1"/>
          </p:nvPr>
        </p:nvSpPr>
        <p:spPr>
          <a:xfrm>
            <a:off x="-228600" y="1152509"/>
            <a:ext cx="3352800" cy="6129337"/>
          </a:xfrm>
          <a:noFill/>
          <a:ln w="9525">
            <a:noFill/>
            <a:miter lim="800000"/>
            <a:headEnd/>
            <a:tailEnd/>
          </a:ln>
        </p:spPr>
        <p:txBody>
          <a:bodyPr vert="horz" wrap="square" lIns="0" tIns="0" rIns="0" bIns="0" numCol="1" anchor="t" anchorCtr="0" compatLnSpc="1">
            <a:prstTxWarp prst="textNoShape">
              <a:avLst/>
            </a:prstTxWarp>
            <a:spAutoFit/>
          </a:bodyPr>
          <a:lstStyle/>
          <a:p>
            <a:pPr lvl="2"/>
            <a:r>
              <a:rPr lang="es-ES" b="1" dirty="0" err="1" smtClean="0"/>
              <a:t>Shells</a:t>
            </a:r>
            <a:r>
              <a:rPr lang="es-ES" dirty="0" smtClean="0"/>
              <a:t>	</a:t>
            </a:r>
          </a:p>
          <a:p>
            <a:pPr lvl="3"/>
            <a:r>
              <a:rPr lang="es-ES" dirty="0" smtClean="0"/>
              <a:t>Korn</a:t>
            </a:r>
          </a:p>
          <a:p>
            <a:pPr lvl="3"/>
            <a:r>
              <a:rPr lang="es-ES" dirty="0" smtClean="0"/>
              <a:t>C</a:t>
            </a:r>
          </a:p>
          <a:p>
            <a:pPr lvl="2"/>
            <a:endParaRPr lang="es-ES" dirty="0" smtClean="0"/>
          </a:p>
          <a:p>
            <a:pPr lvl="2"/>
            <a:r>
              <a:rPr lang="es-ES" b="1" dirty="0" smtClean="0"/>
              <a:t>Desarrollo</a:t>
            </a:r>
          </a:p>
          <a:p>
            <a:pPr lvl="3"/>
            <a:r>
              <a:rPr lang="es-ES" dirty="0" err="1" smtClean="0"/>
              <a:t>gcc</a:t>
            </a:r>
            <a:endParaRPr lang="es-ES" dirty="0" smtClean="0"/>
          </a:p>
          <a:p>
            <a:pPr lvl="3"/>
            <a:r>
              <a:rPr lang="es-ES" dirty="0" err="1" smtClean="0"/>
              <a:t>gdb</a:t>
            </a:r>
            <a:endParaRPr lang="es-ES" dirty="0" smtClean="0"/>
          </a:p>
          <a:p>
            <a:pPr lvl="3"/>
            <a:r>
              <a:rPr lang="es-ES" dirty="0" err="1" smtClean="0"/>
              <a:t>make</a:t>
            </a:r>
            <a:endParaRPr lang="es-ES" dirty="0" smtClean="0"/>
          </a:p>
          <a:p>
            <a:pPr lvl="2"/>
            <a:endParaRPr lang="es-ES" dirty="0" smtClean="0"/>
          </a:p>
          <a:p>
            <a:pPr lvl="2"/>
            <a:r>
              <a:rPr lang="es-ES" b="1" dirty="0" smtClean="0"/>
              <a:t>Conectividad</a:t>
            </a:r>
          </a:p>
          <a:p>
            <a:pPr lvl="3"/>
            <a:r>
              <a:rPr lang="es-ES" dirty="0" err="1" smtClean="0"/>
              <a:t>bind</a:t>
            </a:r>
            <a:endParaRPr lang="es-ES" dirty="0" smtClean="0"/>
          </a:p>
          <a:p>
            <a:pPr lvl="3"/>
            <a:r>
              <a:rPr lang="es-ES" dirty="0" err="1" smtClean="0"/>
              <a:t>sendmail</a:t>
            </a:r>
            <a:endParaRPr lang="es-ES" dirty="0" smtClean="0"/>
          </a:p>
          <a:p>
            <a:pPr lvl="3"/>
            <a:r>
              <a:rPr lang="es-ES" dirty="0" smtClean="0"/>
              <a:t>ftp</a:t>
            </a:r>
          </a:p>
          <a:p>
            <a:pPr lvl="2"/>
            <a:endParaRPr lang="es-ES" dirty="0" smtClean="0"/>
          </a:p>
          <a:p>
            <a:endParaRPr lang="es-ES" sz="2400" dirty="0" smtClean="0"/>
          </a:p>
        </p:txBody>
      </p:sp>
      <p:sp>
        <p:nvSpPr>
          <p:cNvPr id="692228" name="Rectangle 4"/>
          <p:cNvSpPr>
            <a:spLocks noChangeArrowheads="1"/>
          </p:cNvSpPr>
          <p:nvPr/>
        </p:nvSpPr>
        <p:spPr bwMode="auto">
          <a:xfrm>
            <a:off x="2590800" y="1150921"/>
            <a:ext cx="3200400" cy="59462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1208088" lvl="2" indent="-373063">
              <a:lnSpc>
                <a:spcPct val="90000"/>
              </a:lnSpc>
              <a:spcBef>
                <a:spcPct val="20000"/>
              </a:spcBef>
              <a:buClr>
                <a:schemeClr val="tx2"/>
              </a:buClr>
              <a:buSzPct val="75000"/>
              <a:buBlip>
                <a:blip r:embed="rId3"/>
              </a:buBlip>
            </a:pPr>
            <a:r>
              <a:rPr lang="en-US" sz="2400" b="1" dirty="0" smtClean="0">
                <a:latin typeface="+mn-lt"/>
                <a:cs typeface="+mn-cs"/>
              </a:rPr>
              <a:t>Jobs</a:t>
            </a:r>
          </a:p>
          <a:p>
            <a:pPr marL="1544638" lvl="3" indent="-334963">
              <a:lnSpc>
                <a:spcPct val="90000"/>
              </a:lnSpc>
              <a:spcBef>
                <a:spcPct val="20000"/>
              </a:spcBef>
              <a:buClr>
                <a:schemeClr val="tx2"/>
              </a:buClr>
              <a:buSzPct val="75000"/>
              <a:buBlip>
                <a:blip r:embed="rId3"/>
              </a:buBlip>
            </a:pPr>
            <a:r>
              <a:rPr lang="en-US" sz="2400" dirty="0" err="1" smtClean="0">
                <a:latin typeface="+mn-lt"/>
                <a:cs typeface="+mn-cs"/>
              </a:rPr>
              <a:t>ps</a:t>
            </a:r>
          </a:p>
          <a:p>
            <a:pPr marL="1544638" lvl="3" indent="-334963">
              <a:lnSpc>
                <a:spcPct val="90000"/>
              </a:lnSpc>
              <a:spcBef>
                <a:spcPct val="20000"/>
              </a:spcBef>
              <a:buClr>
                <a:schemeClr val="tx2"/>
              </a:buClr>
              <a:buSzPct val="75000"/>
              <a:buBlip>
                <a:blip r:embed="rId3"/>
              </a:buBlip>
            </a:pPr>
            <a:r>
              <a:rPr lang="en-US" sz="2400" dirty="0" err="1" smtClean="0">
                <a:latin typeface="+mn-lt"/>
                <a:cs typeface="+mn-cs"/>
              </a:rPr>
              <a:t>nice</a:t>
            </a:r>
          </a:p>
          <a:p>
            <a:pPr marL="1544638" lvl="3" indent="-334963">
              <a:lnSpc>
                <a:spcPct val="90000"/>
              </a:lnSpc>
              <a:spcBef>
                <a:spcPct val="20000"/>
              </a:spcBef>
              <a:buClr>
                <a:schemeClr val="tx2"/>
              </a:buClr>
              <a:buSzPct val="75000"/>
              <a:buBlip>
                <a:blip r:embed="rId3"/>
              </a:buBlip>
            </a:pPr>
            <a:r>
              <a:rPr lang="en-US" sz="2400" dirty="0" err="1" smtClean="0">
                <a:latin typeface="+mn-lt"/>
                <a:cs typeface="+mn-cs"/>
              </a:rPr>
              <a:t>kill</a:t>
            </a:r>
          </a:p>
          <a:p>
            <a:pPr marL="1208088" lvl="2" indent="-373063">
              <a:lnSpc>
                <a:spcPct val="90000"/>
              </a:lnSpc>
              <a:spcBef>
                <a:spcPct val="20000"/>
              </a:spcBef>
              <a:buClr>
                <a:schemeClr val="tx2"/>
              </a:buClr>
              <a:buSzPct val="75000"/>
              <a:buBlip>
                <a:blip r:embed="rId3"/>
              </a:buBlip>
            </a:pPr>
            <a:endParaRPr lang="en-US" sz="2400" dirty="0" err="1" smtClean="0">
              <a:latin typeface="+mn-lt"/>
              <a:cs typeface="+mn-cs"/>
            </a:endParaRPr>
          </a:p>
          <a:p>
            <a:pPr marL="1208088" lvl="2" indent="-373063">
              <a:lnSpc>
                <a:spcPct val="90000"/>
              </a:lnSpc>
              <a:spcBef>
                <a:spcPct val="20000"/>
              </a:spcBef>
              <a:buClr>
                <a:schemeClr val="tx2"/>
              </a:buClr>
              <a:buSzPct val="75000"/>
              <a:buBlip>
                <a:blip r:embed="rId3"/>
              </a:buBlip>
            </a:pPr>
            <a:r>
              <a:rPr lang="en-US" sz="2400" b="1" dirty="0" err="1" smtClean="0">
                <a:latin typeface="+mn-lt"/>
                <a:cs typeface="+mn-cs"/>
              </a:rPr>
              <a:t>Procesado</a:t>
            </a:r>
            <a:r>
              <a:rPr lang="en-US" sz="2400" b="1" dirty="0" smtClean="0">
                <a:latin typeface="+mn-lt"/>
                <a:cs typeface="+mn-cs"/>
              </a:rPr>
              <a:t> de </a:t>
            </a:r>
            <a:r>
              <a:rPr lang="en-US" sz="2400" b="1" dirty="0" err="1" smtClean="0">
                <a:latin typeface="+mn-lt"/>
                <a:cs typeface="+mn-cs"/>
              </a:rPr>
              <a:t>Texto</a:t>
            </a:r>
            <a:endParaRPr lang="en-US" sz="2400" b="1" dirty="0" smtClean="0">
              <a:latin typeface="+mn-lt"/>
              <a:cs typeface="+mn-cs"/>
            </a:endParaRPr>
          </a:p>
          <a:p>
            <a:pPr marL="1544638" lvl="3" indent="-334963">
              <a:lnSpc>
                <a:spcPct val="90000"/>
              </a:lnSpc>
              <a:spcBef>
                <a:spcPct val="20000"/>
              </a:spcBef>
              <a:buClr>
                <a:schemeClr val="tx2"/>
              </a:buClr>
              <a:buSzPct val="75000"/>
              <a:buBlip>
                <a:blip r:embed="rId3"/>
              </a:buBlip>
            </a:pPr>
            <a:r>
              <a:rPr lang="en-US" sz="2400" dirty="0" err="1" smtClean="0">
                <a:latin typeface="+mn-lt"/>
                <a:cs typeface="+mn-cs"/>
              </a:rPr>
              <a:t>grep</a:t>
            </a:r>
          </a:p>
          <a:p>
            <a:pPr marL="1544638" lvl="3" indent="-334963">
              <a:lnSpc>
                <a:spcPct val="90000"/>
              </a:lnSpc>
              <a:spcBef>
                <a:spcPct val="20000"/>
              </a:spcBef>
              <a:buClr>
                <a:schemeClr val="tx2"/>
              </a:buClr>
              <a:buSzPct val="75000"/>
              <a:buBlip>
                <a:blip r:embed="rId3"/>
              </a:buBlip>
            </a:pPr>
            <a:r>
              <a:rPr lang="en-US" sz="2400" dirty="0" err="1" smtClean="0">
                <a:latin typeface="+mn-lt"/>
                <a:cs typeface="+mn-cs"/>
              </a:rPr>
              <a:t>less</a:t>
            </a:r>
          </a:p>
          <a:p>
            <a:pPr marL="1544638" lvl="3" indent="-334963">
              <a:lnSpc>
                <a:spcPct val="90000"/>
              </a:lnSpc>
              <a:spcBef>
                <a:spcPct val="20000"/>
              </a:spcBef>
              <a:buClr>
                <a:schemeClr val="tx2"/>
              </a:buClr>
              <a:buSzPct val="75000"/>
              <a:buBlip>
                <a:blip r:embed="rId3"/>
              </a:buBlip>
            </a:pPr>
            <a:r>
              <a:rPr lang="en-US" sz="2400" dirty="0" err="1" smtClean="0">
                <a:latin typeface="+mn-lt"/>
                <a:cs typeface="+mn-cs"/>
              </a:rPr>
              <a:t>awk</a:t>
            </a:r>
          </a:p>
          <a:p>
            <a:pPr marL="1544638" lvl="3" indent="-334963">
              <a:lnSpc>
                <a:spcPct val="90000"/>
              </a:lnSpc>
              <a:spcBef>
                <a:spcPct val="20000"/>
              </a:spcBef>
              <a:buClr>
                <a:schemeClr val="tx2"/>
              </a:buClr>
              <a:buSzPct val="75000"/>
              <a:buBlip>
                <a:blip r:embed="rId3"/>
              </a:buBlip>
            </a:pPr>
            <a:r>
              <a:rPr lang="en-US" sz="2400" dirty="0" err="1" smtClean="0">
                <a:latin typeface="+mn-lt"/>
                <a:cs typeface="+mn-cs"/>
              </a:rPr>
              <a:t>sed</a:t>
            </a:r>
          </a:p>
          <a:p>
            <a:pPr marL="1544638" lvl="3" indent="-334963">
              <a:lnSpc>
                <a:spcPct val="90000"/>
              </a:lnSpc>
              <a:spcBef>
                <a:spcPct val="20000"/>
              </a:spcBef>
              <a:buClr>
                <a:schemeClr val="tx2"/>
              </a:buClr>
              <a:buSzPct val="75000"/>
              <a:buBlip>
                <a:blip r:embed="rId3"/>
              </a:buBlip>
            </a:pPr>
            <a:r>
              <a:rPr lang="en-US" sz="2400" dirty="0" err="1" smtClean="0">
                <a:latin typeface="+mn-lt"/>
                <a:cs typeface="+mn-cs"/>
              </a:rPr>
              <a:t>pr</a:t>
            </a:r>
          </a:p>
          <a:p>
            <a:pPr marL="1544638" lvl="3" indent="-334963">
              <a:lnSpc>
                <a:spcPct val="90000"/>
              </a:lnSpc>
              <a:spcBef>
                <a:spcPct val="20000"/>
              </a:spcBef>
              <a:buClr>
                <a:schemeClr val="tx2"/>
              </a:buClr>
              <a:buSzPct val="75000"/>
              <a:buBlip>
                <a:blip r:embed="rId3"/>
              </a:buBlip>
            </a:pPr>
            <a:r>
              <a:rPr lang="en-US" sz="2400" dirty="0" err="1" smtClean="0">
                <a:latin typeface="+mn-lt"/>
                <a:cs typeface="+mn-cs"/>
              </a:rPr>
              <a:t>tr</a:t>
            </a:r>
          </a:p>
          <a:p>
            <a:pPr marL="1208088" lvl="2" indent="-373063">
              <a:lnSpc>
                <a:spcPct val="90000"/>
              </a:lnSpc>
              <a:spcBef>
                <a:spcPct val="20000"/>
              </a:spcBef>
              <a:buClr>
                <a:schemeClr val="tx2"/>
              </a:buClr>
              <a:buSzPct val="75000"/>
            </a:pPr>
            <a:endParaRPr lang="en-US" sz="2400" dirty="0" smtClean="0">
              <a:latin typeface="+mn-lt"/>
              <a:cs typeface="+mn-cs"/>
            </a:endParaRPr>
          </a:p>
          <a:p>
            <a:pPr marL="447675" indent="-447675">
              <a:lnSpc>
                <a:spcPct val="90000"/>
              </a:lnSpc>
              <a:spcBef>
                <a:spcPct val="20000"/>
              </a:spcBef>
              <a:buClr>
                <a:schemeClr val="tx2"/>
              </a:buClr>
              <a:buFont typeface="Wingdings 2" pitchFamily="18" charset="2"/>
              <a:buBlip>
                <a:blip r:embed="rId4"/>
              </a:buBlip>
            </a:pPr>
            <a:endParaRPr lang="en-US" sz="2400" dirty="0" smtClean="0">
              <a:latin typeface="+mn-lt"/>
              <a:cs typeface="+mn-cs"/>
            </a:endParaRPr>
          </a:p>
        </p:txBody>
      </p:sp>
      <p:sp>
        <p:nvSpPr>
          <p:cNvPr id="692229" name="Rectangle 5"/>
          <p:cNvSpPr>
            <a:spLocks noChangeArrowheads="1"/>
          </p:cNvSpPr>
          <p:nvPr/>
        </p:nvSpPr>
        <p:spPr bwMode="auto">
          <a:xfrm>
            <a:off x="5486400" y="1142984"/>
            <a:ext cx="3352800" cy="480131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1208088" lvl="2" indent="-373063">
              <a:lnSpc>
                <a:spcPct val="90000"/>
              </a:lnSpc>
              <a:spcBef>
                <a:spcPct val="20000"/>
              </a:spcBef>
              <a:buClr>
                <a:schemeClr val="tx2"/>
              </a:buClr>
              <a:buSzPct val="75000"/>
              <a:buBlip>
                <a:blip r:embed="rId3"/>
              </a:buBlip>
            </a:pPr>
            <a:r>
              <a:rPr lang="en-US" sz="2400" b="1" dirty="0" err="1" smtClean="0">
                <a:latin typeface="+mn-lt"/>
                <a:cs typeface="+mn-cs"/>
              </a:rPr>
              <a:t>Batchs</a:t>
            </a:r>
            <a:endParaRPr lang="en-US" sz="2400" b="1" dirty="0" smtClean="0">
              <a:latin typeface="+mn-lt"/>
              <a:cs typeface="+mn-cs"/>
            </a:endParaRPr>
          </a:p>
          <a:p>
            <a:pPr marL="1544638" lvl="3" indent="-334963">
              <a:lnSpc>
                <a:spcPct val="90000"/>
              </a:lnSpc>
              <a:spcBef>
                <a:spcPct val="20000"/>
              </a:spcBef>
              <a:buClr>
                <a:schemeClr val="tx2"/>
              </a:buClr>
              <a:buSzPct val="75000"/>
              <a:buBlip>
                <a:blip r:embed="rId3"/>
              </a:buBlip>
            </a:pPr>
            <a:r>
              <a:rPr lang="en-US" sz="2400" dirty="0" err="1" smtClean="0">
                <a:latin typeface="+mn-lt"/>
                <a:cs typeface="+mn-cs"/>
              </a:rPr>
              <a:t>at</a:t>
            </a:r>
          </a:p>
          <a:p>
            <a:pPr marL="1544638" lvl="3" indent="-334963">
              <a:lnSpc>
                <a:spcPct val="90000"/>
              </a:lnSpc>
              <a:spcBef>
                <a:spcPct val="20000"/>
              </a:spcBef>
              <a:buClr>
                <a:schemeClr val="tx2"/>
              </a:buClr>
              <a:buSzPct val="75000"/>
              <a:buBlip>
                <a:blip r:embed="rId3"/>
              </a:buBlip>
            </a:pPr>
            <a:r>
              <a:rPr lang="en-US" sz="2400" dirty="0" err="1" smtClean="0">
                <a:latin typeface="+mn-lt"/>
                <a:cs typeface="+mn-cs"/>
              </a:rPr>
              <a:t>cron</a:t>
            </a:r>
          </a:p>
          <a:p>
            <a:pPr marL="1544638" lvl="3" indent="-334963">
              <a:lnSpc>
                <a:spcPct val="90000"/>
              </a:lnSpc>
              <a:spcBef>
                <a:spcPct val="20000"/>
              </a:spcBef>
              <a:buClr>
                <a:schemeClr val="tx2"/>
              </a:buClr>
              <a:buSzPct val="75000"/>
              <a:buBlip>
                <a:blip r:embed="rId3"/>
              </a:buBlip>
            </a:pPr>
            <a:r>
              <a:rPr lang="en-US" sz="2400" dirty="0" err="1" smtClean="0">
                <a:latin typeface="+mn-lt"/>
                <a:cs typeface="+mn-cs"/>
              </a:rPr>
              <a:t>batch</a:t>
            </a:r>
          </a:p>
          <a:p>
            <a:pPr marL="1544638" lvl="3" indent="-334963">
              <a:lnSpc>
                <a:spcPct val="90000"/>
              </a:lnSpc>
              <a:spcBef>
                <a:spcPct val="20000"/>
              </a:spcBef>
              <a:buClr>
                <a:schemeClr val="tx2"/>
              </a:buClr>
              <a:buSzPct val="75000"/>
              <a:buBlip>
                <a:blip r:embed="rId3"/>
              </a:buBlip>
            </a:pPr>
            <a:endParaRPr lang="en-US" sz="2400" dirty="0" err="1" smtClean="0">
              <a:latin typeface="+mn-lt"/>
              <a:cs typeface="+mn-cs"/>
            </a:endParaRPr>
          </a:p>
          <a:p>
            <a:pPr marL="1208088" lvl="2" indent="-373063">
              <a:lnSpc>
                <a:spcPct val="90000"/>
              </a:lnSpc>
              <a:spcBef>
                <a:spcPct val="20000"/>
              </a:spcBef>
              <a:buClr>
                <a:schemeClr val="tx2"/>
              </a:buClr>
              <a:buSzPct val="75000"/>
              <a:buBlip>
                <a:blip r:embed="rId3"/>
              </a:buBlip>
            </a:pPr>
            <a:r>
              <a:rPr lang="en-US" sz="2400" b="1" dirty="0" err="1" smtClean="0">
                <a:latin typeface="+mn-lt"/>
                <a:cs typeface="+mn-cs"/>
              </a:rPr>
              <a:t>Gráficos</a:t>
            </a:r>
            <a:endParaRPr lang="en-US" sz="2400" b="1" dirty="0" smtClean="0">
              <a:latin typeface="+mn-lt"/>
              <a:cs typeface="+mn-cs"/>
            </a:endParaRPr>
          </a:p>
          <a:p>
            <a:pPr marL="1544638" lvl="3" indent="-334963">
              <a:lnSpc>
                <a:spcPct val="90000"/>
              </a:lnSpc>
              <a:spcBef>
                <a:spcPct val="20000"/>
              </a:spcBef>
              <a:buClr>
                <a:schemeClr val="tx2"/>
              </a:buClr>
              <a:buSzPct val="75000"/>
              <a:buBlip>
                <a:blip r:embed="rId3"/>
              </a:buBlip>
            </a:pPr>
            <a:r>
              <a:rPr lang="en-US" sz="2400" dirty="0" err="1" smtClean="0">
                <a:latin typeface="+mn-lt"/>
                <a:cs typeface="+mn-cs"/>
              </a:rPr>
              <a:t>xterm</a:t>
            </a:r>
          </a:p>
          <a:p>
            <a:pPr marL="1544638" lvl="3" indent="-334963">
              <a:lnSpc>
                <a:spcPct val="90000"/>
              </a:lnSpc>
              <a:spcBef>
                <a:spcPct val="20000"/>
              </a:spcBef>
              <a:buClr>
                <a:schemeClr val="tx2"/>
              </a:buClr>
              <a:buSzPct val="75000"/>
              <a:buBlip>
                <a:blip r:embed="rId3"/>
              </a:buBlip>
            </a:pPr>
            <a:r>
              <a:rPr lang="en-US" sz="2400" dirty="0" err="1" smtClean="0">
                <a:latin typeface="+mn-lt"/>
                <a:cs typeface="+mn-cs"/>
              </a:rPr>
              <a:t>xrdb</a:t>
            </a:r>
          </a:p>
          <a:p>
            <a:pPr marL="1544638" lvl="3" indent="-334963">
              <a:lnSpc>
                <a:spcPct val="90000"/>
              </a:lnSpc>
              <a:spcBef>
                <a:spcPct val="20000"/>
              </a:spcBef>
              <a:buClr>
                <a:schemeClr val="tx2"/>
              </a:buClr>
              <a:buSzPct val="75000"/>
              <a:buBlip>
                <a:blip r:embed="rId3"/>
              </a:buBlip>
            </a:pPr>
            <a:r>
              <a:rPr lang="en-US" sz="2400" dirty="0" err="1" smtClean="0">
                <a:latin typeface="+mn-lt"/>
                <a:cs typeface="+mn-cs"/>
              </a:rPr>
              <a:t>xset</a:t>
            </a:r>
          </a:p>
          <a:p>
            <a:pPr marL="1544638" lvl="3" indent="-334963">
              <a:lnSpc>
                <a:spcPct val="90000"/>
              </a:lnSpc>
              <a:spcBef>
                <a:spcPct val="20000"/>
              </a:spcBef>
              <a:buClr>
                <a:schemeClr val="tx2"/>
              </a:buClr>
              <a:buSzPct val="75000"/>
              <a:buBlip>
                <a:blip r:embed="rId3"/>
              </a:buBlip>
            </a:pPr>
            <a:r>
              <a:rPr lang="en-US" sz="2400" dirty="0" err="1" smtClean="0">
                <a:latin typeface="+mn-lt"/>
                <a:cs typeface="+mn-cs"/>
              </a:rPr>
              <a:t>xclock</a:t>
            </a:r>
          </a:p>
          <a:p>
            <a:pPr marL="1208088" lvl="2" indent="-373063">
              <a:lnSpc>
                <a:spcPct val="90000"/>
              </a:lnSpc>
              <a:spcBef>
                <a:spcPct val="20000"/>
              </a:spcBef>
              <a:buClr>
                <a:schemeClr val="tx2"/>
              </a:buClr>
              <a:buSzPct val="75000"/>
              <a:buBlip>
                <a:blip r:embed="rId3"/>
              </a:buBlip>
            </a:pPr>
            <a:endParaRPr lang="en-US" sz="2400" dirty="0" err="1" smtClean="0">
              <a:latin typeface="+mn-lt"/>
              <a:cs typeface="+mn-cs"/>
            </a:endParaRPr>
          </a:p>
          <a:p>
            <a:pPr marL="447675" indent="-447675">
              <a:lnSpc>
                <a:spcPct val="90000"/>
              </a:lnSpc>
              <a:spcBef>
                <a:spcPct val="20000"/>
              </a:spcBef>
              <a:buClr>
                <a:schemeClr val="tx2"/>
              </a:buClr>
              <a:buFont typeface="Wingdings 2" pitchFamily="18" charset="2"/>
              <a:buBlip>
                <a:blip r:embed="rId4"/>
              </a:buBlip>
            </a:pPr>
            <a:endParaRPr lang="en-US" sz="2400" dirty="0" smtClean="0">
              <a:latin typeface="+mn-lt"/>
              <a:cs typeface="+mn-cs"/>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6" name="Rectangle 4"/>
          <p:cNvSpPr>
            <a:spLocks noGrp="1" noChangeArrowheads="1"/>
          </p:cNvSpPr>
          <p:nvPr>
            <p:ph type="title"/>
          </p:nvPr>
        </p:nvSpPr>
        <p:spPr/>
        <p:txBody>
          <a:bodyPr/>
          <a:lstStyle/>
          <a:p>
            <a:r>
              <a:rPr lang="es-ES" noProof="0" dirty="0" smtClean="0"/>
              <a:t>SDK</a:t>
            </a:r>
            <a:endParaRPr lang="es-ES" noProof="0" dirty="0"/>
          </a:p>
        </p:txBody>
      </p:sp>
      <p:sp>
        <p:nvSpPr>
          <p:cNvPr id="694277" name="Rectangle 5"/>
          <p:cNvSpPr>
            <a:spLocks noGrp="1" noChangeArrowheads="1"/>
          </p:cNvSpPr>
          <p:nvPr>
            <p:ph type="body" idx="1"/>
          </p:nvPr>
        </p:nvSpPr>
        <p:spPr>
          <a:xfrm>
            <a:off x="382588" y="1414463"/>
            <a:ext cx="8380412" cy="4684359"/>
          </a:xfrm>
        </p:spPr>
        <p:txBody>
          <a:bodyPr/>
          <a:lstStyle/>
          <a:p>
            <a:r>
              <a:rPr lang="es-ES" noProof="0" dirty="0" smtClean="0"/>
              <a:t>Amplio soporte de </a:t>
            </a:r>
            <a:r>
              <a:rPr lang="es-ES" noProof="0" dirty="0" err="1" smtClean="0"/>
              <a:t>APIs</a:t>
            </a:r>
            <a:r>
              <a:rPr lang="es-ES" noProof="0" dirty="0" smtClean="0"/>
              <a:t>, suficiente para portar aplicaciones UNIX personalizadas con pocos o ningún cambio en el código fuente.</a:t>
            </a:r>
          </a:p>
          <a:p>
            <a:pPr lvl="1"/>
            <a:r>
              <a:rPr lang="es-ES" noProof="0" dirty="0" smtClean="0"/>
              <a:t>C, C++, Fortran, Perl</a:t>
            </a:r>
          </a:p>
          <a:p>
            <a:pPr lvl="1"/>
            <a:r>
              <a:rPr lang="es-ES" noProof="0" dirty="0" err="1" smtClean="0"/>
              <a:t>Math</a:t>
            </a:r>
            <a:r>
              <a:rPr lang="es-ES" noProof="0" dirty="0" smtClean="0"/>
              <a:t>, RPC, Socket, Curses, </a:t>
            </a:r>
            <a:r>
              <a:rPr lang="es-ES" noProof="0" dirty="0" err="1" smtClean="0"/>
              <a:t>Crypt</a:t>
            </a:r>
            <a:r>
              <a:rPr lang="es-ES" noProof="0" dirty="0" smtClean="0"/>
              <a:t>, </a:t>
            </a:r>
            <a:r>
              <a:rPr lang="es-ES" noProof="0" dirty="0" err="1" smtClean="0"/>
              <a:t>Termcap</a:t>
            </a:r>
            <a:endParaRPr lang="es-ES" noProof="0" dirty="0" smtClean="0"/>
          </a:p>
          <a:p>
            <a:pPr lvl="1"/>
            <a:r>
              <a:rPr lang="es-ES" noProof="0" dirty="0" err="1" smtClean="0"/>
              <a:t>Lex</a:t>
            </a:r>
            <a:r>
              <a:rPr lang="es-ES" noProof="0" dirty="0" smtClean="0"/>
              <a:t>, </a:t>
            </a:r>
            <a:r>
              <a:rPr lang="es-ES" noProof="0" dirty="0" err="1" smtClean="0"/>
              <a:t>Yacc</a:t>
            </a:r>
            <a:endParaRPr lang="es-ES" noProof="0" dirty="0" smtClean="0"/>
          </a:p>
          <a:p>
            <a:pPr lvl="1"/>
            <a:r>
              <a:rPr lang="es-ES" noProof="0" dirty="0" err="1" smtClean="0"/>
              <a:t>Pthread</a:t>
            </a:r>
            <a:endParaRPr lang="es-ES" noProof="0" dirty="0" smtClean="0"/>
          </a:p>
          <a:p>
            <a:pPr lvl="1"/>
            <a:r>
              <a:rPr lang="es-ES" noProof="0" dirty="0" smtClean="0"/>
              <a:t>X11R6.6</a:t>
            </a:r>
          </a:p>
          <a:p>
            <a:r>
              <a:rPr lang="es-ES" noProof="0" dirty="0" smtClean="0"/>
              <a:t>Soporte a </a:t>
            </a:r>
            <a:r>
              <a:rPr lang="es-ES" noProof="0" dirty="0" err="1" smtClean="0"/>
              <a:t>Dynamic</a:t>
            </a:r>
            <a:r>
              <a:rPr lang="es-ES" noProof="0" dirty="0" smtClean="0"/>
              <a:t> </a:t>
            </a:r>
            <a:r>
              <a:rPr lang="es-ES" noProof="0" dirty="0" err="1" smtClean="0"/>
              <a:t>linking</a:t>
            </a:r>
            <a:r>
              <a:rPr lang="es-ES" noProof="0" dirty="0" smtClean="0"/>
              <a:t>/</a:t>
            </a:r>
            <a:r>
              <a:rPr lang="es-ES" noProof="0" dirty="0" err="1" smtClean="0"/>
              <a:t>shared</a:t>
            </a:r>
            <a:r>
              <a:rPr lang="es-ES" noProof="0" dirty="0" smtClean="0"/>
              <a:t> </a:t>
            </a:r>
            <a:r>
              <a:rPr lang="es-ES" noProof="0" dirty="0" err="1" smtClean="0"/>
              <a:t>object</a:t>
            </a:r>
            <a:endParaRPr lang="es-ES" noProof="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4" name="Rectangle 24"/>
          <p:cNvSpPr>
            <a:spLocks noGrp="1" noChangeArrowheads="1"/>
          </p:cNvSpPr>
          <p:nvPr>
            <p:ph type="title"/>
          </p:nvPr>
        </p:nvSpPr>
        <p:spPr>
          <a:xfrm>
            <a:off x="382588" y="230188"/>
            <a:ext cx="8380412" cy="609398"/>
          </a:xfrm>
        </p:spPr>
        <p:txBody>
          <a:bodyPr/>
          <a:lstStyle/>
          <a:p>
            <a:r>
              <a:rPr lang="es-ES" sz="4400" noProof="0" dirty="0" smtClean="0"/>
              <a:t>Portar aplicaciones usando SUA</a:t>
            </a:r>
            <a:endParaRPr lang="es-ES" sz="4400" noProof="0" dirty="0"/>
          </a:p>
        </p:txBody>
      </p:sp>
      <p:sp>
        <p:nvSpPr>
          <p:cNvPr id="696345" name="Rectangle 25"/>
          <p:cNvSpPr>
            <a:spLocks noGrp="1" noChangeArrowheads="1"/>
          </p:cNvSpPr>
          <p:nvPr>
            <p:ph type="body" idx="1"/>
          </p:nvPr>
        </p:nvSpPr>
        <p:spPr>
          <a:xfrm>
            <a:off x="382588" y="1285860"/>
            <a:ext cx="8380412" cy="1163395"/>
          </a:xfrm>
        </p:spPr>
        <p:txBody>
          <a:bodyPr/>
          <a:lstStyle/>
          <a:p>
            <a:pPr marL="415925" indent="-415925"/>
            <a:r>
              <a:rPr lang="es-ES" sz="2800" noProof="0" dirty="0" smtClean="0"/>
              <a:t>El esfuerzo de portar aplicaciones  UNIX a Windows es similar a portar la aplicación de un “sabor” de UNIX a otro</a:t>
            </a:r>
            <a:endParaRPr lang="es-ES" sz="2800" noProof="0" dirty="0"/>
          </a:p>
        </p:txBody>
      </p:sp>
      <p:sp>
        <p:nvSpPr>
          <p:cNvPr id="696324" name="AutoShape 4"/>
          <p:cNvSpPr>
            <a:spLocks noChangeArrowheads="1"/>
          </p:cNvSpPr>
          <p:nvPr/>
        </p:nvSpPr>
        <p:spPr bwMode="auto">
          <a:xfrm>
            <a:off x="5618163" y="3011481"/>
            <a:ext cx="2732087" cy="3084513"/>
          </a:xfrm>
          <a:prstGeom prst="roundRect">
            <a:avLst>
              <a:gd name="adj" fmla="val 16667"/>
            </a:avLst>
          </a:prstGeom>
          <a:gradFill rotWithShape="0">
            <a:gsLst>
              <a:gs pos="0">
                <a:schemeClr val="folHlink">
                  <a:gamma/>
                  <a:shade val="66275"/>
                  <a:invGamma/>
                </a:schemeClr>
              </a:gs>
              <a:gs pos="50000">
                <a:schemeClr val="folHlink"/>
              </a:gs>
              <a:gs pos="100000">
                <a:schemeClr val="folHlink">
                  <a:gamma/>
                  <a:shade val="66275"/>
                  <a:invGamma/>
                </a:schemeClr>
              </a:gs>
            </a:gsLst>
            <a:lin ang="2700000" scaled="1"/>
          </a:gradFill>
          <a:ln w="12700" algn="ctr">
            <a:solidFill>
              <a:schemeClr val="folHlink"/>
            </a:solidFill>
            <a:round/>
            <a:headEnd/>
            <a:tailEnd/>
          </a:ln>
          <a:effectLst>
            <a:outerShdw dist="35921" dir="2700000" algn="ctr" rotWithShape="0">
              <a:schemeClr val="bg2"/>
            </a:outerShdw>
          </a:effectLst>
        </p:spPr>
        <p:txBody>
          <a:bodyPr wrap="none" anchor="ctr"/>
          <a:lstStyle/>
          <a:p>
            <a:endParaRPr lang="es-ES"/>
          </a:p>
        </p:txBody>
      </p:sp>
      <p:sp>
        <p:nvSpPr>
          <p:cNvPr id="696325" name="AutoShape 5"/>
          <p:cNvSpPr>
            <a:spLocks noChangeArrowheads="1"/>
          </p:cNvSpPr>
          <p:nvPr/>
        </p:nvSpPr>
        <p:spPr bwMode="auto">
          <a:xfrm>
            <a:off x="5659438" y="3070219"/>
            <a:ext cx="1524000" cy="2965450"/>
          </a:xfrm>
          <a:prstGeom prst="roundRect">
            <a:avLst>
              <a:gd name="adj" fmla="val 26681"/>
            </a:avLst>
          </a:prstGeom>
          <a:solidFill>
            <a:srgbClr val="CC0000"/>
          </a:solidFill>
          <a:ln w="12700" algn="ctr">
            <a:noFill/>
            <a:round/>
            <a:headEnd/>
            <a:tailEnd/>
          </a:ln>
          <a:effectLst>
            <a:outerShdw dist="35921" dir="2700000" algn="ctr" rotWithShape="0">
              <a:schemeClr val="bg2"/>
            </a:outerShdw>
          </a:effectLst>
        </p:spPr>
        <p:txBody>
          <a:bodyPr wrap="none" anchor="ctr"/>
          <a:lstStyle/>
          <a:p>
            <a:endParaRPr lang="es-ES"/>
          </a:p>
        </p:txBody>
      </p:sp>
      <p:sp>
        <p:nvSpPr>
          <p:cNvPr id="696326" name="Rectangle 6"/>
          <p:cNvSpPr>
            <a:spLocks noChangeArrowheads="1"/>
          </p:cNvSpPr>
          <p:nvPr/>
        </p:nvSpPr>
        <p:spPr bwMode="auto">
          <a:xfrm>
            <a:off x="6078538" y="3141656"/>
            <a:ext cx="614362" cy="339725"/>
          </a:xfrm>
          <a:prstGeom prst="rect">
            <a:avLst/>
          </a:prstGeom>
          <a:noFill/>
          <a:ln w="12700" algn="ctr">
            <a:noFill/>
            <a:miter lim="800000"/>
            <a:headEnd/>
            <a:tailEnd/>
          </a:ln>
          <a:effectLst/>
        </p:spPr>
        <p:txBody>
          <a:bodyPr wrap="none">
            <a:spAutoFit/>
          </a:bodyPr>
          <a:lstStyle/>
          <a:p>
            <a:pPr algn="ctr">
              <a:lnSpc>
                <a:spcPct val="90000"/>
              </a:lnSpc>
              <a:spcBef>
                <a:spcPct val="30000"/>
              </a:spcBef>
            </a:pPr>
            <a:r>
              <a:rPr lang="en-US" b="1">
                <a:effectLst>
                  <a:outerShdw blurRad="38100" dist="38100" dir="2700000" algn="tl">
                    <a:srgbClr val="000000"/>
                  </a:outerShdw>
                </a:effectLst>
              </a:rPr>
              <a:t>SUA</a:t>
            </a:r>
          </a:p>
        </p:txBody>
      </p:sp>
      <p:sp>
        <p:nvSpPr>
          <p:cNvPr id="696327" name="AutoShape 7"/>
          <p:cNvSpPr>
            <a:spLocks noChangeArrowheads="1"/>
          </p:cNvSpPr>
          <p:nvPr/>
        </p:nvSpPr>
        <p:spPr bwMode="auto">
          <a:xfrm>
            <a:off x="904875" y="3340094"/>
            <a:ext cx="2205038" cy="2381250"/>
          </a:xfrm>
          <a:prstGeom prst="roundRect">
            <a:avLst>
              <a:gd name="adj" fmla="val 16667"/>
            </a:avLst>
          </a:prstGeom>
          <a:gradFill rotWithShape="0">
            <a:gsLst>
              <a:gs pos="0">
                <a:schemeClr val="folHlink">
                  <a:gamma/>
                  <a:shade val="66275"/>
                  <a:invGamma/>
                </a:schemeClr>
              </a:gs>
              <a:gs pos="50000">
                <a:schemeClr val="folHlink"/>
              </a:gs>
              <a:gs pos="100000">
                <a:schemeClr val="folHlink">
                  <a:gamma/>
                  <a:shade val="66275"/>
                  <a:invGamma/>
                </a:schemeClr>
              </a:gs>
            </a:gsLst>
            <a:lin ang="2700000" scaled="1"/>
          </a:gradFill>
          <a:ln w="12700" algn="ctr">
            <a:solidFill>
              <a:schemeClr val="folHlink"/>
            </a:solidFill>
            <a:round/>
            <a:headEnd/>
            <a:tailEnd/>
          </a:ln>
          <a:effectLst>
            <a:outerShdw dist="35921" dir="2700000" algn="ctr" rotWithShape="0">
              <a:schemeClr val="bg2"/>
            </a:outerShdw>
          </a:effectLst>
        </p:spPr>
        <p:txBody>
          <a:bodyPr wrap="none" anchor="ctr"/>
          <a:lstStyle/>
          <a:p>
            <a:pPr algn="ctr" eaLnBrk="0" hangingPunct="0">
              <a:lnSpc>
                <a:spcPct val="90000"/>
              </a:lnSpc>
              <a:spcBef>
                <a:spcPct val="30000"/>
              </a:spcBef>
            </a:pPr>
            <a:endParaRPr lang="es-ES">
              <a:effectLst>
                <a:outerShdw blurRad="38100" dist="38100" dir="2700000" algn="tl">
                  <a:srgbClr val="000000"/>
                </a:outerShdw>
              </a:effectLst>
            </a:endParaRPr>
          </a:p>
        </p:txBody>
      </p:sp>
      <p:pic>
        <p:nvPicPr>
          <p:cNvPr id="696328" name="Picture 8" descr="Supercomputer2"/>
          <p:cNvPicPr>
            <a:picLocks noChangeAspect="1" noChangeArrowheads="1"/>
          </p:cNvPicPr>
          <p:nvPr/>
        </p:nvPicPr>
        <p:blipFill>
          <a:blip r:embed="rId3" cstate="print"/>
          <a:srcRect/>
          <a:stretch>
            <a:fillRect/>
          </a:stretch>
        </p:blipFill>
        <p:spPr bwMode="auto">
          <a:xfrm>
            <a:off x="1001713" y="3436931"/>
            <a:ext cx="857250" cy="1139825"/>
          </a:xfrm>
          <a:prstGeom prst="rect">
            <a:avLst/>
          </a:prstGeom>
          <a:noFill/>
        </p:spPr>
      </p:pic>
      <p:pic>
        <p:nvPicPr>
          <p:cNvPr id="696329" name="Picture 9" descr="Server"/>
          <p:cNvPicPr>
            <a:picLocks noChangeAspect="1" noChangeArrowheads="1"/>
          </p:cNvPicPr>
          <p:nvPr/>
        </p:nvPicPr>
        <p:blipFill>
          <a:blip r:embed="rId4" cstate="print"/>
          <a:srcRect/>
          <a:stretch>
            <a:fillRect/>
          </a:stretch>
        </p:blipFill>
        <p:spPr bwMode="auto">
          <a:xfrm>
            <a:off x="7446963" y="3108319"/>
            <a:ext cx="688975" cy="1016000"/>
          </a:xfrm>
          <a:prstGeom prst="rect">
            <a:avLst/>
          </a:prstGeom>
          <a:noFill/>
        </p:spPr>
      </p:pic>
      <p:sp>
        <p:nvSpPr>
          <p:cNvPr id="696330" name="Rectangle 10"/>
          <p:cNvSpPr>
            <a:spLocks noChangeArrowheads="1"/>
          </p:cNvSpPr>
          <p:nvPr/>
        </p:nvSpPr>
        <p:spPr bwMode="auto">
          <a:xfrm>
            <a:off x="941388" y="2886069"/>
            <a:ext cx="2136775" cy="466725"/>
          </a:xfrm>
          <a:prstGeom prst="rect">
            <a:avLst/>
          </a:prstGeom>
          <a:noFill/>
          <a:ln w="9525">
            <a:noFill/>
            <a:miter lim="800000"/>
            <a:headEnd/>
            <a:tailEnd/>
          </a:ln>
          <a:effectLst/>
        </p:spPr>
        <p:txBody>
          <a:bodyPr wrap="none" anchor="ctr"/>
          <a:lstStyle/>
          <a:p>
            <a:pPr algn="ctr">
              <a:lnSpc>
                <a:spcPct val="90000"/>
              </a:lnSpc>
              <a:spcBef>
                <a:spcPct val="30000"/>
              </a:spcBef>
            </a:pPr>
            <a:r>
              <a:rPr lang="en-US" sz="2400" b="1">
                <a:solidFill>
                  <a:schemeClr val="tx2"/>
                </a:solidFill>
                <a:effectLst>
                  <a:outerShdw blurRad="38100" dist="38100" dir="2700000" algn="tl">
                    <a:srgbClr val="000000"/>
                  </a:outerShdw>
                </a:effectLst>
              </a:rPr>
              <a:t>UNIX</a:t>
            </a:r>
          </a:p>
        </p:txBody>
      </p:sp>
      <p:sp>
        <p:nvSpPr>
          <p:cNvPr id="696331" name="Rectangle 11"/>
          <p:cNvSpPr>
            <a:spLocks noChangeArrowheads="1"/>
          </p:cNvSpPr>
          <p:nvPr/>
        </p:nvSpPr>
        <p:spPr bwMode="auto">
          <a:xfrm>
            <a:off x="5595938" y="2571744"/>
            <a:ext cx="2733675" cy="439737"/>
          </a:xfrm>
          <a:prstGeom prst="rect">
            <a:avLst/>
          </a:prstGeom>
          <a:noFill/>
          <a:ln w="9525">
            <a:noFill/>
            <a:miter lim="800000"/>
            <a:headEnd/>
            <a:tailEnd/>
          </a:ln>
          <a:effectLst/>
        </p:spPr>
        <p:txBody>
          <a:bodyPr wrap="none" anchor="ctr"/>
          <a:lstStyle/>
          <a:p>
            <a:pPr algn="ctr">
              <a:lnSpc>
                <a:spcPct val="90000"/>
              </a:lnSpc>
              <a:spcBef>
                <a:spcPct val="30000"/>
              </a:spcBef>
            </a:pPr>
            <a:r>
              <a:rPr lang="en-US" sz="2400" b="1">
                <a:solidFill>
                  <a:schemeClr val="tx2"/>
                </a:solidFill>
                <a:effectLst>
                  <a:outerShdw blurRad="38100" dist="38100" dir="2700000" algn="tl">
                    <a:srgbClr val="000000"/>
                  </a:outerShdw>
                </a:effectLst>
              </a:rPr>
              <a:t>Windows Server</a:t>
            </a:r>
          </a:p>
        </p:txBody>
      </p:sp>
      <p:pic>
        <p:nvPicPr>
          <p:cNvPr id="696332" name="Picture 12" descr="arrow 0 blue shadow arrow big horizontal"/>
          <p:cNvPicPr>
            <a:picLocks noChangeAspect="1" noChangeArrowheads="1"/>
          </p:cNvPicPr>
          <p:nvPr/>
        </p:nvPicPr>
        <p:blipFill>
          <a:blip r:embed="rId5" cstate="print"/>
          <a:srcRect/>
          <a:stretch>
            <a:fillRect/>
          </a:stretch>
        </p:blipFill>
        <p:spPr bwMode="auto">
          <a:xfrm>
            <a:off x="2747963" y="3629019"/>
            <a:ext cx="3411537" cy="719137"/>
          </a:xfrm>
          <a:prstGeom prst="rect">
            <a:avLst/>
          </a:prstGeom>
          <a:noFill/>
        </p:spPr>
      </p:pic>
      <p:pic>
        <p:nvPicPr>
          <p:cNvPr id="696333" name="Picture 13" descr="Document"/>
          <p:cNvPicPr>
            <a:picLocks noChangeAspect="1" noChangeArrowheads="1"/>
          </p:cNvPicPr>
          <p:nvPr/>
        </p:nvPicPr>
        <p:blipFill>
          <a:blip r:embed="rId6" cstate="print"/>
          <a:srcRect/>
          <a:stretch>
            <a:fillRect/>
          </a:stretch>
        </p:blipFill>
        <p:spPr bwMode="auto">
          <a:xfrm>
            <a:off x="2314575" y="3532181"/>
            <a:ext cx="369888" cy="793750"/>
          </a:xfrm>
          <a:prstGeom prst="rect">
            <a:avLst/>
          </a:prstGeom>
          <a:noFill/>
        </p:spPr>
      </p:pic>
      <p:sp>
        <p:nvSpPr>
          <p:cNvPr id="696334" name="Text Box 14"/>
          <p:cNvSpPr txBox="1">
            <a:spLocks noChangeArrowheads="1"/>
          </p:cNvSpPr>
          <p:nvPr/>
        </p:nvSpPr>
        <p:spPr bwMode="auto">
          <a:xfrm>
            <a:off x="2052638" y="4325931"/>
            <a:ext cx="868362" cy="339725"/>
          </a:xfrm>
          <a:prstGeom prst="rect">
            <a:avLst/>
          </a:prstGeom>
          <a:noFill/>
          <a:ln w="12700" algn="ctr">
            <a:noFill/>
            <a:miter lim="800000"/>
            <a:headEnd/>
            <a:tailEnd/>
          </a:ln>
          <a:effectLst/>
        </p:spPr>
        <p:txBody>
          <a:bodyPr wrap="none">
            <a:spAutoFit/>
          </a:bodyPr>
          <a:lstStyle/>
          <a:p>
            <a:pPr algn="ctr" eaLnBrk="0" hangingPunct="0">
              <a:lnSpc>
                <a:spcPct val="90000"/>
              </a:lnSpc>
              <a:spcBef>
                <a:spcPct val="30000"/>
              </a:spcBef>
            </a:pPr>
            <a:r>
              <a:rPr lang="de-CH" b="1">
                <a:effectLst>
                  <a:outerShdw blurRad="38100" dist="38100" dir="2700000" algn="tl">
                    <a:srgbClr val="000000"/>
                  </a:outerShdw>
                </a:effectLst>
              </a:rPr>
              <a:t>Scripts</a:t>
            </a:r>
            <a:endParaRPr lang="en-US" b="1">
              <a:effectLst>
                <a:outerShdw blurRad="38100" dist="38100" dir="2700000" algn="tl">
                  <a:srgbClr val="000000"/>
                </a:outerShdw>
              </a:effectLst>
            </a:endParaRPr>
          </a:p>
        </p:txBody>
      </p:sp>
      <p:pic>
        <p:nvPicPr>
          <p:cNvPr id="696335" name="Picture 15" descr="Document"/>
          <p:cNvPicPr>
            <a:picLocks noChangeAspect="1" noChangeArrowheads="1"/>
          </p:cNvPicPr>
          <p:nvPr/>
        </p:nvPicPr>
        <p:blipFill>
          <a:blip r:embed="rId6" cstate="print"/>
          <a:srcRect/>
          <a:stretch>
            <a:fillRect/>
          </a:stretch>
        </p:blipFill>
        <p:spPr bwMode="auto">
          <a:xfrm>
            <a:off x="6242050" y="3532181"/>
            <a:ext cx="369888" cy="793750"/>
          </a:xfrm>
          <a:prstGeom prst="rect">
            <a:avLst/>
          </a:prstGeom>
          <a:noFill/>
        </p:spPr>
      </p:pic>
      <p:sp>
        <p:nvSpPr>
          <p:cNvPr id="696336" name="Text Box 16"/>
          <p:cNvSpPr txBox="1">
            <a:spLocks noChangeArrowheads="1"/>
          </p:cNvSpPr>
          <p:nvPr/>
        </p:nvSpPr>
        <p:spPr bwMode="auto">
          <a:xfrm>
            <a:off x="5980113" y="4325931"/>
            <a:ext cx="868362" cy="339725"/>
          </a:xfrm>
          <a:prstGeom prst="rect">
            <a:avLst/>
          </a:prstGeom>
          <a:noFill/>
          <a:ln w="12700" algn="ctr">
            <a:noFill/>
            <a:miter lim="800000"/>
            <a:headEnd/>
            <a:tailEnd/>
          </a:ln>
          <a:effectLst/>
        </p:spPr>
        <p:txBody>
          <a:bodyPr wrap="none">
            <a:spAutoFit/>
          </a:bodyPr>
          <a:lstStyle/>
          <a:p>
            <a:pPr algn="ctr" eaLnBrk="0" hangingPunct="0">
              <a:lnSpc>
                <a:spcPct val="90000"/>
              </a:lnSpc>
              <a:spcBef>
                <a:spcPct val="30000"/>
              </a:spcBef>
            </a:pPr>
            <a:r>
              <a:rPr lang="de-CH" b="1">
                <a:effectLst>
                  <a:outerShdw blurRad="38100" dist="38100" dir="2700000" algn="tl">
                    <a:srgbClr val="000000"/>
                  </a:outerShdw>
                </a:effectLst>
              </a:rPr>
              <a:t>Scripts</a:t>
            </a:r>
            <a:endParaRPr lang="en-US" b="1">
              <a:effectLst>
                <a:outerShdw blurRad="38100" dist="38100" dir="2700000" algn="tl">
                  <a:srgbClr val="000000"/>
                </a:outerShdw>
              </a:effectLst>
            </a:endParaRPr>
          </a:p>
        </p:txBody>
      </p:sp>
      <p:sp>
        <p:nvSpPr>
          <p:cNvPr id="696337" name="Text Box 17"/>
          <p:cNvSpPr txBox="1">
            <a:spLocks noChangeArrowheads="1"/>
          </p:cNvSpPr>
          <p:nvPr/>
        </p:nvSpPr>
        <p:spPr bwMode="auto">
          <a:xfrm>
            <a:off x="1304925" y="5038719"/>
            <a:ext cx="706438" cy="339725"/>
          </a:xfrm>
          <a:prstGeom prst="rect">
            <a:avLst/>
          </a:prstGeom>
          <a:noFill/>
          <a:ln w="12700" algn="ctr">
            <a:noFill/>
            <a:miter lim="800000"/>
            <a:headEnd/>
            <a:tailEnd/>
          </a:ln>
          <a:effectLst/>
        </p:spPr>
        <p:txBody>
          <a:bodyPr wrap="none">
            <a:spAutoFit/>
          </a:bodyPr>
          <a:lstStyle/>
          <a:p>
            <a:pPr algn="ctr" eaLnBrk="0" hangingPunct="0">
              <a:lnSpc>
                <a:spcPct val="90000"/>
              </a:lnSpc>
              <a:spcBef>
                <a:spcPct val="30000"/>
              </a:spcBef>
            </a:pPr>
            <a:r>
              <a:rPr lang="de-CH" b="1">
                <a:effectLst>
                  <a:outerShdw blurRad="38100" dist="38100" dir="2700000" algn="tl">
                    <a:srgbClr val="000000"/>
                  </a:outerShdw>
                </a:effectLst>
              </a:rPr>
              <a:t>Apps</a:t>
            </a:r>
            <a:endParaRPr lang="en-US" b="1">
              <a:effectLst>
                <a:outerShdw blurRad="38100" dist="38100" dir="2700000" algn="tl">
                  <a:srgbClr val="000000"/>
                </a:outerShdw>
              </a:effectLst>
            </a:endParaRPr>
          </a:p>
        </p:txBody>
      </p:sp>
      <p:pic>
        <p:nvPicPr>
          <p:cNvPr id="696338" name="Picture 18" descr="Template document"/>
          <p:cNvPicPr>
            <a:picLocks noChangeAspect="1" noChangeArrowheads="1"/>
          </p:cNvPicPr>
          <p:nvPr/>
        </p:nvPicPr>
        <p:blipFill>
          <a:blip r:embed="rId7" cstate="print"/>
          <a:srcRect/>
          <a:stretch>
            <a:fillRect/>
          </a:stretch>
        </p:blipFill>
        <p:spPr bwMode="auto">
          <a:xfrm>
            <a:off x="2301875" y="4816469"/>
            <a:ext cx="385763" cy="825500"/>
          </a:xfrm>
          <a:prstGeom prst="rect">
            <a:avLst/>
          </a:prstGeom>
          <a:noFill/>
        </p:spPr>
      </p:pic>
      <p:sp>
        <p:nvSpPr>
          <p:cNvPr id="696339" name="Text Box 19"/>
          <p:cNvSpPr txBox="1">
            <a:spLocks noChangeArrowheads="1"/>
          </p:cNvSpPr>
          <p:nvPr/>
        </p:nvSpPr>
        <p:spPr bwMode="auto">
          <a:xfrm>
            <a:off x="6073775" y="5616569"/>
            <a:ext cx="706438" cy="339725"/>
          </a:xfrm>
          <a:prstGeom prst="rect">
            <a:avLst/>
          </a:prstGeom>
          <a:noFill/>
          <a:ln w="12700" algn="ctr">
            <a:noFill/>
            <a:miter lim="800000"/>
            <a:headEnd/>
            <a:tailEnd/>
          </a:ln>
          <a:effectLst/>
        </p:spPr>
        <p:txBody>
          <a:bodyPr wrap="none">
            <a:spAutoFit/>
          </a:bodyPr>
          <a:lstStyle/>
          <a:p>
            <a:pPr algn="ctr" eaLnBrk="0" hangingPunct="0">
              <a:lnSpc>
                <a:spcPct val="90000"/>
              </a:lnSpc>
              <a:spcBef>
                <a:spcPct val="30000"/>
              </a:spcBef>
            </a:pPr>
            <a:r>
              <a:rPr lang="de-CH" b="1" dirty="0">
                <a:effectLst>
                  <a:outerShdw blurRad="38100" dist="38100" dir="2700000" algn="tl">
                    <a:srgbClr val="000000"/>
                  </a:outerShdw>
                </a:effectLst>
              </a:rPr>
              <a:t>Apps</a:t>
            </a:r>
            <a:endParaRPr lang="en-US" b="1" dirty="0">
              <a:effectLst>
                <a:outerShdw blurRad="38100" dist="38100" dir="2700000" algn="tl">
                  <a:srgbClr val="000000"/>
                </a:outerShdw>
              </a:effectLst>
            </a:endParaRPr>
          </a:p>
        </p:txBody>
      </p:sp>
      <p:pic>
        <p:nvPicPr>
          <p:cNvPr id="696340" name="Picture 20" descr="Template document"/>
          <p:cNvPicPr>
            <a:picLocks noChangeAspect="1" noChangeArrowheads="1"/>
          </p:cNvPicPr>
          <p:nvPr/>
        </p:nvPicPr>
        <p:blipFill>
          <a:blip r:embed="rId7" cstate="print"/>
          <a:srcRect/>
          <a:stretch>
            <a:fillRect/>
          </a:stretch>
        </p:blipFill>
        <p:spPr bwMode="auto">
          <a:xfrm>
            <a:off x="6242050" y="4816469"/>
            <a:ext cx="385763" cy="825500"/>
          </a:xfrm>
          <a:prstGeom prst="rect">
            <a:avLst/>
          </a:prstGeom>
          <a:noFill/>
        </p:spPr>
      </p:pic>
      <p:pic>
        <p:nvPicPr>
          <p:cNvPr id="696341" name="Picture 21" descr="arrow 0 blue shadow arrow big horizontal"/>
          <p:cNvPicPr>
            <a:picLocks noChangeAspect="1" noChangeArrowheads="1"/>
          </p:cNvPicPr>
          <p:nvPr/>
        </p:nvPicPr>
        <p:blipFill>
          <a:blip r:embed="rId8" cstate="print"/>
          <a:srcRect/>
          <a:stretch>
            <a:fillRect/>
          </a:stretch>
        </p:blipFill>
        <p:spPr bwMode="auto">
          <a:xfrm>
            <a:off x="2746375" y="4845044"/>
            <a:ext cx="3451225" cy="719137"/>
          </a:xfrm>
          <a:prstGeom prst="rect">
            <a:avLst/>
          </a:prstGeom>
          <a:noFill/>
        </p:spPr>
      </p:pic>
      <p:sp>
        <p:nvSpPr>
          <p:cNvPr id="696342" name="Text Box 22"/>
          <p:cNvSpPr txBox="1">
            <a:spLocks noChangeArrowheads="1"/>
          </p:cNvSpPr>
          <p:nvPr/>
        </p:nvSpPr>
        <p:spPr bwMode="auto">
          <a:xfrm>
            <a:off x="3792538" y="3432169"/>
            <a:ext cx="1196161" cy="1107996"/>
          </a:xfrm>
          <a:prstGeom prst="rect">
            <a:avLst/>
          </a:prstGeom>
          <a:noFill/>
          <a:ln w="12700" algn="ctr">
            <a:noFill/>
            <a:miter lim="800000"/>
            <a:headEnd/>
            <a:tailEnd/>
          </a:ln>
          <a:effectLst/>
        </p:spPr>
        <p:txBody>
          <a:bodyPr wrap="none">
            <a:spAutoFit/>
          </a:bodyPr>
          <a:lstStyle/>
          <a:p>
            <a:pPr algn="ctr" eaLnBrk="0" hangingPunct="0">
              <a:lnSpc>
                <a:spcPct val="90000"/>
              </a:lnSpc>
              <a:spcBef>
                <a:spcPct val="30000"/>
              </a:spcBef>
            </a:pPr>
            <a:r>
              <a:rPr lang="de-CH" sz="2000" b="1" dirty="0" smtClean="0">
                <a:effectLst>
                  <a:outerShdw blurRad="38100" dist="38100" dir="2700000" algn="tl">
                    <a:srgbClr val="000000"/>
                  </a:outerShdw>
                </a:effectLst>
              </a:rPr>
              <a:t>Copiar</a:t>
            </a:r>
          </a:p>
          <a:p>
            <a:pPr algn="ctr" eaLnBrk="0" hangingPunct="0">
              <a:lnSpc>
                <a:spcPct val="90000"/>
              </a:lnSpc>
              <a:spcBef>
                <a:spcPct val="30000"/>
              </a:spcBef>
            </a:pPr>
            <a:r>
              <a:rPr lang="de-CH" sz="2000" b="1" dirty="0" smtClean="0">
                <a:effectLst>
                  <a:outerShdw blurRad="38100" dist="38100" dir="2700000" algn="tl">
                    <a:srgbClr val="000000"/>
                  </a:outerShdw>
                </a:effectLst>
              </a:rPr>
              <a:t>y</a:t>
            </a:r>
          </a:p>
          <a:p>
            <a:pPr algn="ctr" eaLnBrk="0" hangingPunct="0">
              <a:lnSpc>
                <a:spcPct val="90000"/>
              </a:lnSpc>
              <a:spcBef>
                <a:spcPct val="30000"/>
              </a:spcBef>
            </a:pPr>
            <a:r>
              <a:rPr lang="de-CH" sz="2000" b="1" dirty="0" smtClean="0">
                <a:effectLst>
                  <a:outerShdw blurRad="38100" dist="38100" dir="2700000" algn="tl">
                    <a:srgbClr val="000000"/>
                  </a:outerShdw>
                </a:effectLst>
              </a:rPr>
              <a:t>Ejecutar</a:t>
            </a:r>
            <a:endParaRPr lang="en-US" sz="2000" b="1" dirty="0">
              <a:effectLst>
                <a:outerShdw blurRad="38100" dist="38100" dir="2700000" algn="tl">
                  <a:srgbClr val="000000"/>
                </a:outerShdw>
              </a:effectLst>
            </a:endParaRPr>
          </a:p>
        </p:txBody>
      </p:sp>
      <p:sp>
        <p:nvSpPr>
          <p:cNvPr id="696343" name="Text Box 23"/>
          <p:cNvSpPr txBox="1">
            <a:spLocks noChangeArrowheads="1"/>
          </p:cNvSpPr>
          <p:nvPr/>
        </p:nvSpPr>
        <p:spPr bwMode="auto">
          <a:xfrm>
            <a:off x="3416300" y="5003794"/>
            <a:ext cx="1580882" cy="369332"/>
          </a:xfrm>
          <a:prstGeom prst="rect">
            <a:avLst/>
          </a:prstGeom>
          <a:noFill/>
          <a:ln w="12700" algn="ctr">
            <a:noFill/>
            <a:miter lim="800000"/>
            <a:headEnd/>
            <a:tailEnd/>
          </a:ln>
          <a:effectLst/>
        </p:spPr>
        <p:txBody>
          <a:bodyPr wrap="none">
            <a:spAutoFit/>
          </a:bodyPr>
          <a:lstStyle/>
          <a:p>
            <a:pPr algn="ctr" eaLnBrk="0" hangingPunct="0">
              <a:lnSpc>
                <a:spcPct val="90000"/>
              </a:lnSpc>
              <a:spcBef>
                <a:spcPct val="30000"/>
              </a:spcBef>
            </a:pPr>
            <a:r>
              <a:rPr lang="de-CH" sz="2000" b="1" dirty="0" smtClean="0">
                <a:effectLst>
                  <a:outerShdw blurRad="38100" dist="38100" dir="2700000" algn="tl">
                    <a:srgbClr val="000000"/>
                  </a:outerShdw>
                </a:effectLst>
              </a:rPr>
              <a:t>Recompilar</a:t>
            </a:r>
            <a:endParaRPr lang="en-US" sz="2000" b="1" dirty="0">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26/2007 8:15:12 PM&quot;&gt;&lt;Slide id=&quot;256&quot; dur=&quot;3.8125&quot; bld=&quot;INVLD&quot;/&gt;&lt;Slide id=&quot;257&quot; dur=&quot;1.289063&quot;/&gt;&lt;Slide id=&quot;297&quot; dur=&quot;1.875&quot;/&gt;&lt;Slide id=&quot;257&quot; dur=&quot;1.226563&quot;/&gt;&lt;Slide id=&quot;256&quot; dur=&quot;1044.797&quot;/&gt;&lt;Slide id=&quot;257&quot; dur=&quot;110.6094&quot;/&gt;&lt;Slide id=&quot;297&quot; dur=&quot;173.9141&quot; bld=&quot;|170.1|1.1|.9&quot;/&gt;&lt;Slide id=&quot;300&quot; dur=&quot;35.80469&quot; bld=&quot;|1.4|10.3|6.9|7.4&quot;/&gt;&lt;Slide id=&quot;301&quot; dur=&quot;71.15625&quot; bld=&quot;|3.6|23|28.4&quot;/&gt;&lt;Slide id=&quot;302&quot; dur=&quot;55.66406&quot; bld=&quot;|3.3|32.2&quot;/&gt;&lt;Slide id=&quot;303&quot; dur=&quot;67.63281&quot; bld=&quot;|1.3|22.3&quot;/&gt;&lt;Slide id=&quot;304&quot; dur=&quot;25.03125&quot; bld=&quot;|1.2|11.7&quot;/&gt;&lt;Slide id=&quot;305&quot; dur=&quot;142.875&quot; bld=&quot;|10|85.3&quot;/&gt;&lt;Slide id=&quot;332&quot; dur=&quot;218.9375&quot; bld=&quot;|3.9|21.5|18|71.6|8|32.5|35.6&quot;/&gt;&lt;Slide id=&quot;306&quot; dur=&quot;72.73438&quot;/&gt;&lt;Slide id=&quot;307&quot; dur=&quot;294.1406&quot; bld=&quot;|5.1|123.3|100.1&quot;/&gt;&lt;Slide id=&quot;335&quot; dur=&quot;148.3594&quot;/&gt;&lt;Slide id=&quot;308&quot; dur=&quot;190.5391&quot; bld=&quot;|3.1|34.7|123.5&quot;/&gt;&lt;Slide id=&quot;310&quot; dur=&quot;234&quot; bld=&quot;|17.9|43.8|68.1&quot;/&gt;&lt;Slide id=&quot;342&quot; dur=&quot;170.3516&quot; bld=&quot;|4.3|99.3|24.2&quot;/&gt;&lt;Slide id=&quot;311&quot; dur=&quot;222.2813&quot; bld=&quot;|4|89|48.8&quot;/&gt;&lt;Slide id=&quot;313&quot; dur=&quot;295.9063&quot; bld=&quot;|57.8|40.1|105.9&quot;/&gt;&lt;Slide id=&quot;314&quot; dur=&quot;287.5156&quot; bld=&quot;|14.1|63.7|192.1&quot;/&gt;&lt;Slide id=&quot;316&quot; dur=&quot;288.5469&quot; bld=&quot;|190.1|1.1|83.1&quot;/&gt;&lt;Slide id=&quot;317&quot; dur=&quot;211.8984&quot; bld=&quot;|11.9|15.8|163.5&quot;/&gt;&lt;Slide id=&quot;318&quot; dur=&quot;252&quot; bld=&quot;|137.5|8.5|68.5&quot;/&gt;&lt;Slide id=&quot;339&quot; dur=&quot;37.33594&quot;/&gt;&lt;Slide id=&quot;319&quot; dur=&quot;26.59375&quot;/&gt;&lt;Slide id=&quot;339&quot; dur=&quot;120.875&quot;/&gt;&lt;Slide id=&quot;318&quot; dur=&quot;9.484375&quot;/&gt;&lt;Slide id=&quot;339&quot; dur=&quot;.96875&quot;/&gt;&lt;Slide id=&quot;319&quot; dur=&quot;89.49219&quot; bld=&quot;|76.6|5.5|2|1.4|1.5|.7&quot;/&gt;&lt;Slide id=&quot;334&quot; dur=&quot;111.875&quot; bld=&quot;|19.8|45.4|17|7.6&quot;/&gt;&lt;Slide id=&quot;323&quot; dur=&quot;41.50781&quot;/&gt;&lt;Slide id=&quot;333&quot; dur=&quot;28.125&quot;/&gt;&lt;Slide id=&quot;324&quot; dur=&quot;46.375&quot;/&gt;&lt;Slide id=&quot;325&quot; dur=&quot;1.40625&quot;/&gt;&lt;Slide id=&quot;324&quot; dur=&quot;61.0625&quot;/&gt;&lt;Slide id=&quot;325&quot; dur=&quot;67.27344&quot;/&gt;&lt;Slide id=&quot;326&quot; dur=&quot;30.66406&quot;/&gt;&lt;Slide id=&quot;340&quot; dur=&quot;58.04688&quot;/&gt;&lt;Slide id=&quot;327&quot; dur=&quot;33.03906&quot;/&gt;&lt;Slide id=&quot;330&quot; dur=&quot;47.85156&quot; bld=&quot;|1.2|24.1&quot;/&gt;&lt;Slide id=&quot;331&quot; dur=&quot;30.8125&quot;/&gt;&lt;Slide id=&quot;298&quot; dur=&quot;7.875&quot;/&gt;&lt;Slide id=&quot;295&quot; dur=&quot;26.99219&quot;/&gt;&lt;Slide id=&quot;271&quot; dur=&quot;20.52344&quot;/&gt;&lt;/Timings&gt;&lt;Timings time=&quot;7/26/2007 8:13:38 PM&quot;&gt;&lt;Slide id=&quot;256&quot; dur=&quot;6.273438&quot; bld=&quot;INVLD&quot;/&gt;&lt;Slide id=&quot;257&quot; dur=&quot;1.328125&quot;/&gt;&lt;Slide id=&quot;297&quot; dur=&quot;1.875&quot;/&gt;&lt;Slide id=&quot;257&quot; dur=&quot;1.570313&quot;/&gt;&lt;Slide id=&quot;297&quot; dur=&quot;5&quot; bld=&quot;|.5|1.1|2.1&quot;/&gt;&lt;/Timings&gt;&lt;Timings time=&quot;7/26/2007 4:53:29 AM&quot;&gt;&lt;Slide id=&quot;299&quot; dur=&quot;535.5957&quot; bld=&quot;INVLD&quot;/&gt;&lt;Slide id=&quot;331&quot; dur=&quot;1.671875&quot;/&gt;&lt;Slide id=&quot;299&quot; dur=&quot;2.482422&quot;/&gt;&lt;/Timings&gt;&lt;/WMTools&gt;"/>
</p:tagLst>
</file>

<file path=ppt/theme/theme1.xml><?xml version="1.0" encoding="utf-8"?>
<a:theme xmlns:a="http://schemas.openxmlformats.org/drawingml/2006/main" name="WebCastW2K8">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WebCastW2K8</Template>
  <TotalTime>5064</TotalTime>
  <Words>1567</Words>
  <Application>Microsoft Office PowerPoint</Application>
  <PresentationFormat>On-screen Show (4:3)</PresentationFormat>
  <Paragraphs>327</Paragraphs>
  <Slides>31</Slides>
  <Notes>21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WebCastW2K8</vt:lpstr>
      <vt:lpstr>Interoperabilidad con UNIX en Windows Server 2008</vt:lpstr>
      <vt:lpstr>Entornos Heterogéneos</vt:lpstr>
      <vt:lpstr>Agenda</vt:lpstr>
      <vt:lpstr>Introducción a SUA</vt:lpstr>
      <vt:lpstr>Arquitectura del SUA</vt:lpstr>
      <vt:lpstr>Utilidades y SDK</vt:lpstr>
      <vt:lpstr>Algunas utilidades incluidas</vt:lpstr>
      <vt:lpstr>SDK</vt:lpstr>
      <vt:lpstr>Portar aplicaciones usando SUA</vt:lpstr>
      <vt:lpstr>Nuevos escenarios para SUA</vt:lpstr>
      <vt:lpstr>Modo Mixto</vt:lpstr>
      <vt:lpstr>Slide 12</vt:lpstr>
      <vt:lpstr>Agenda</vt:lpstr>
      <vt:lpstr>Gestión de Identidades para UNIX</vt:lpstr>
      <vt:lpstr>Gestión de Identidades para UNIX Server for NIS (SNIS)</vt:lpstr>
      <vt:lpstr>Sever for NIS</vt:lpstr>
      <vt:lpstr>Herramientas y utilidades SNIS </vt:lpstr>
      <vt:lpstr>Slide 18</vt:lpstr>
      <vt:lpstr>Sincronización de contraseñas</vt:lpstr>
      <vt:lpstr>Sincronización de contraseñas</vt:lpstr>
      <vt:lpstr>Sincronización de Contraseñas</vt:lpstr>
      <vt:lpstr>Slide 22</vt:lpstr>
      <vt:lpstr>Agenda</vt:lpstr>
      <vt:lpstr>NFS en Windows Server 2008</vt:lpstr>
      <vt:lpstr>Slide 25</vt:lpstr>
      <vt:lpstr>Referencias</vt:lpstr>
      <vt:lpstr>Recursos TechNet</vt:lpstr>
      <vt:lpstr>Recursos TechNet</vt:lpstr>
      <vt:lpstr>Slide 29</vt:lpstr>
      <vt:lpstr>Preguntas</vt:lpstr>
      <vt:lpstr>Slide 31</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Administración de Windows Server 2008 con PowerShell</dc:title>
  <dc:creator>David Cervigón Luna</dc:creator>
  <cp:lastModifiedBy>v-ancava</cp:lastModifiedBy>
  <cp:revision>494</cp:revision>
  <dcterms:created xsi:type="dcterms:W3CDTF">2007-08-06T09:50:10Z</dcterms:created>
  <dcterms:modified xsi:type="dcterms:W3CDTF">2007-10-25T12:27:43Z</dcterms:modified>
</cp:coreProperties>
</file>