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Default Extension="tiff" ContentType="image/tif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37"/>
  </p:notesMasterIdLst>
  <p:handoutMasterIdLst>
    <p:handoutMasterId r:id="rId38"/>
  </p:handoutMasterIdLst>
  <p:sldIdLst>
    <p:sldId id="256" r:id="rId2"/>
    <p:sldId id="260" r:id="rId3"/>
    <p:sldId id="281" r:id="rId4"/>
    <p:sldId id="273" r:id="rId5"/>
    <p:sldId id="276" r:id="rId6"/>
    <p:sldId id="308" r:id="rId7"/>
    <p:sldId id="274" r:id="rId8"/>
    <p:sldId id="275" r:id="rId9"/>
    <p:sldId id="301" r:id="rId10"/>
    <p:sldId id="302" r:id="rId11"/>
    <p:sldId id="282" r:id="rId12"/>
    <p:sldId id="257" r:id="rId13"/>
    <p:sldId id="304" r:id="rId14"/>
    <p:sldId id="316" r:id="rId15"/>
    <p:sldId id="317" r:id="rId16"/>
    <p:sldId id="318" r:id="rId17"/>
    <p:sldId id="319" r:id="rId18"/>
    <p:sldId id="320" r:id="rId19"/>
    <p:sldId id="321" r:id="rId20"/>
    <p:sldId id="322" r:id="rId21"/>
    <p:sldId id="309" r:id="rId22"/>
    <p:sldId id="263" r:id="rId23"/>
    <p:sldId id="292" r:id="rId24"/>
    <p:sldId id="293" r:id="rId25"/>
    <p:sldId id="268" r:id="rId26"/>
    <p:sldId id="323" r:id="rId27"/>
    <p:sldId id="269" r:id="rId28"/>
    <p:sldId id="270" r:id="rId29"/>
    <p:sldId id="271" r:id="rId30"/>
    <p:sldId id="284" r:id="rId31"/>
    <p:sldId id="289" r:id="rId32"/>
    <p:sldId id="312" r:id="rId33"/>
    <p:sldId id="313" r:id="rId34"/>
    <p:sldId id="314" r:id="rId35"/>
    <p:sldId id="315" r:id="rId36"/>
  </p:sldIdLst>
  <p:sldSz cx="9144000" cy="6858000" type="screen4x3"/>
  <p:notesSz cx="6858000" cy="9144000"/>
  <p:custDataLst>
    <p:tags r:id="rId39"/>
  </p:custDataLst>
  <p:defaultTextStyle>
    <a:defPPr>
      <a:defRPr lang="en-US"/>
    </a:defPPr>
    <a:lvl1pPr algn="l" defTabSz="912813" rtl="0" fontAlgn="base">
      <a:spcBef>
        <a:spcPct val="0"/>
      </a:spcBef>
      <a:spcAft>
        <a:spcPct val="0"/>
      </a:spcAft>
      <a:defRPr kern="1200">
        <a:solidFill>
          <a:schemeClr val="tx1"/>
        </a:solidFill>
        <a:latin typeface="Arial" charset="0"/>
        <a:ea typeface="+mn-ea"/>
        <a:cs typeface="Arial" charset="0"/>
      </a:defRPr>
    </a:lvl1pPr>
    <a:lvl2pPr marL="455613" indent="1588" algn="l" defTabSz="912813" rtl="0" fontAlgn="base">
      <a:spcBef>
        <a:spcPct val="0"/>
      </a:spcBef>
      <a:spcAft>
        <a:spcPct val="0"/>
      </a:spcAft>
      <a:defRPr kern="1200">
        <a:solidFill>
          <a:schemeClr val="tx1"/>
        </a:solidFill>
        <a:latin typeface="Arial" charset="0"/>
        <a:ea typeface="+mn-ea"/>
        <a:cs typeface="Arial" charset="0"/>
      </a:defRPr>
    </a:lvl2pPr>
    <a:lvl3pPr marL="912813" indent="1588" algn="l" defTabSz="912813" rtl="0" fontAlgn="base">
      <a:spcBef>
        <a:spcPct val="0"/>
      </a:spcBef>
      <a:spcAft>
        <a:spcPct val="0"/>
      </a:spcAft>
      <a:defRPr kern="1200">
        <a:solidFill>
          <a:schemeClr val="tx1"/>
        </a:solidFill>
        <a:latin typeface="Arial" charset="0"/>
        <a:ea typeface="+mn-ea"/>
        <a:cs typeface="Arial" charset="0"/>
      </a:defRPr>
    </a:lvl3pPr>
    <a:lvl4pPr marL="1370013" indent="1588" algn="l" defTabSz="912813" rtl="0" fontAlgn="base">
      <a:spcBef>
        <a:spcPct val="0"/>
      </a:spcBef>
      <a:spcAft>
        <a:spcPct val="0"/>
      </a:spcAft>
      <a:defRPr kern="1200">
        <a:solidFill>
          <a:schemeClr val="tx1"/>
        </a:solidFill>
        <a:latin typeface="Arial" charset="0"/>
        <a:ea typeface="+mn-ea"/>
        <a:cs typeface="Arial" charset="0"/>
      </a:defRPr>
    </a:lvl4pPr>
    <a:lvl5pPr marL="1827213" indent="1588" algn="l" defTabSz="912813"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useTimings="0">
    <p:present/>
    <p:sldAll/>
    <p:penClr>
      <a:srgbClr val="FF0000"/>
    </p:penClr>
  </p:showPr>
  <p:clrMru>
    <a:srgbClr val="F77938"/>
    <a:srgbClr val="F6AE1E"/>
    <a:srgbClr val="FFFFFF"/>
    <a:srgbClr val="FF0066"/>
    <a:srgbClr val="000000"/>
    <a:srgbClr val="F3AF35"/>
    <a:srgbClr val="9C42E6"/>
    <a:srgbClr val="D1943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34555" autoAdjust="0"/>
    <p:restoredTop sz="65700" autoAdjust="0"/>
  </p:normalViewPr>
  <p:slideViewPr>
    <p:cSldViewPr>
      <p:cViewPr varScale="1">
        <p:scale>
          <a:sx n="50" d="100"/>
          <a:sy n="50" d="100"/>
        </p:scale>
        <p:origin x="-1464" y="-102"/>
      </p:cViewPr>
      <p:guideLst>
        <p:guide orient="horz" pos="144"/>
        <p:guide orient="horz" pos="895"/>
        <p:guide orient="horz" pos="1484"/>
        <p:guide orient="horz" pos="1200"/>
        <p:guide orient="horz" pos="2736"/>
        <p:guide orient="horz" pos="4319"/>
        <p:guide pos="2880"/>
        <p:guide pos="240"/>
        <p:guide pos="460"/>
        <p:guide pos="5520"/>
        <p:guide pos="863"/>
        <p:guide pos="52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244" y="-103"/>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 Id="rId4"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wmf"/><Relationship Id="rId1" Type="http://schemas.openxmlformats.org/officeDocument/2006/relationships/image" Target="../media/image27.emf"/><Relationship Id="rId4" Type="http://schemas.openxmlformats.org/officeDocument/2006/relationships/image" Target="../media/image3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a:latin typeface="+mn-lt"/>
                <a:cs typeface="+mn-cs"/>
              </a:defRPr>
            </a:lvl1pPr>
          </a:lstStyle>
          <a:p>
            <a:pPr>
              <a:defRPr/>
            </a:pPr>
            <a:fld id="{C8A8E937-E09B-458F-8153-EAB1D21F2413}" type="datetimeFigureOut">
              <a:rPr lang="en-US"/>
              <a:pPr>
                <a:defRPr/>
              </a:pPr>
              <a:t>10/25/2007</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defTabSz="914363" fontAlgn="auto">
              <a:spcBef>
                <a:spcPts val="0"/>
              </a:spcBef>
              <a:spcAft>
                <a:spcPts val="0"/>
              </a:spcAft>
              <a:defRPr sz="500">
                <a:solidFill>
                  <a:srgbClr val="000000"/>
                </a:solidFill>
                <a:latin typeface="+mn-lt"/>
                <a:cs typeface="+mn-cs"/>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a:latin typeface="+mn-lt"/>
                <a:cs typeface="+mn-cs"/>
              </a:defRPr>
            </a:lvl1pPr>
          </a:lstStyle>
          <a:p>
            <a:pPr>
              <a:defRPr/>
            </a:pPr>
            <a:fld id="{39125D12-7A5D-4B71-A598-48DEC38A0D9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a:latin typeface="+mn-lt"/>
                <a:cs typeface="+mn-cs"/>
              </a:defRPr>
            </a:lvl1pPr>
          </a:lstStyle>
          <a:p>
            <a:pPr>
              <a:defRPr/>
            </a:pPr>
            <a:fld id="{424AA6F2-7A3D-4C25-A888-C34ECBACE20E}" type="datetimeFigureOut">
              <a:rPr lang="en-US"/>
              <a:pPr>
                <a:defRPr/>
              </a:pPr>
              <a:t>10/25/2007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a:solidFill>
                  <a:srgbClr val="000000"/>
                </a:solidFill>
                <a:latin typeface="Segoe" pitchFamily="34" charset="0"/>
                <a:cs typeface="+mn-cs"/>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a:latin typeface="+mn-lt"/>
                <a:cs typeface="+mn-cs"/>
              </a:defRPr>
            </a:lvl1pPr>
          </a:lstStyle>
          <a:p>
            <a:pPr>
              <a:defRPr/>
            </a:pPr>
            <a:fld id="{AD5870B2-16E8-4393-ACC5-C7E53BCF271B}"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912813" rtl="0" eaLnBrk="0" fontAlgn="base" hangingPunct="0">
      <a:lnSpc>
        <a:spcPct val="90000"/>
      </a:lnSpc>
      <a:spcBef>
        <a:spcPct val="30000"/>
      </a:spcBef>
      <a:spcAft>
        <a:spcPts val="338"/>
      </a:spcAft>
      <a:defRPr sz="900" kern="1200">
        <a:solidFill>
          <a:schemeClr val="tx1"/>
        </a:solidFill>
        <a:latin typeface="Segoe" pitchFamily="34" charset="0"/>
        <a:ea typeface="+mn-ea"/>
        <a:cs typeface="+mn-cs"/>
      </a:defRPr>
    </a:lvl1pPr>
    <a:lvl2pPr marL="212725" indent="-104775"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2pPr>
    <a:lvl3pPr marL="327025" indent="-11430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3pPr>
    <a:lvl4pPr marL="482600" indent="-14605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4pPr>
    <a:lvl5pPr marL="614363" indent="-11430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AD5870B2-16E8-4393-ACC5-C7E53BCF271B}"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ftr" sz="quarter" idx="4"/>
          </p:nvPr>
        </p:nvSpPr>
        <p:spPr>
          <a:ln/>
        </p:spPr>
        <p:txBody>
          <a:bodyPr/>
          <a:lstStyle/>
          <a:p>
            <a:r>
              <a:rPr lang="en-GB"/>
              <a:t>INF210</a:t>
            </a:r>
          </a:p>
        </p:txBody>
      </p:sp>
      <p:sp>
        <p:nvSpPr>
          <p:cNvPr id="76802" name="Rectangle 7"/>
          <p:cNvSpPr>
            <a:spLocks noGrp="1" noChangeArrowheads="1"/>
          </p:cNvSpPr>
          <p:nvPr>
            <p:ph type="sldNum" sz="quarter" idx="5"/>
          </p:nvPr>
        </p:nvSpPr>
        <p:spPr>
          <a:noFill/>
        </p:spPr>
        <p:txBody>
          <a:bodyPr/>
          <a:lstStyle/>
          <a:p>
            <a:fld id="{975307B3-2AD0-4D9B-8D88-FB01B36067DD}" type="slidenum">
              <a:rPr lang="en-US" smtClean="0"/>
              <a:pPr/>
              <a:t>12</a:t>
            </a:fld>
            <a:endParaRPr lang="en-US" smtClean="0"/>
          </a:p>
        </p:txBody>
      </p:sp>
      <p:sp>
        <p:nvSpPr>
          <p:cNvPr id="4" name="3 Marcador de notas"/>
          <p:cNvSpPr>
            <a:spLocks noGrp="1"/>
          </p:cNvSpPr>
          <p:nvPr>
            <p:ph type="body" idx="1"/>
          </p:nvPr>
        </p:nvSpPr>
        <p:spPr/>
        <p:txBody>
          <a:bodyPr>
            <a:normAutofit/>
          </a:bodyPr>
          <a:lstStyle/>
          <a:p>
            <a:endParaRPr lang="es-E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CEDEF93-E0C1-467B-A7C7-1F7340DFA99D}" type="slidenum">
              <a:rPr lang="en-US" smtClean="0">
                <a:latin typeface="Arial" pitchFamily="34" charset="0"/>
              </a:rPr>
              <a:pPr/>
              <a:t>13</a:t>
            </a:fld>
            <a:endParaRPr lang="en-US" smtClean="0">
              <a:latin typeface="Arial" pitchFamily="34" charset="0"/>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AD5870B2-16E8-4393-ACC5-C7E53BCF271B}" type="slidenum">
              <a:rPr lang="en-US" smtClean="0"/>
              <a:pPr>
                <a:defRPr/>
              </a:pPr>
              <a:t>15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AD5870B2-16E8-4393-ACC5-C7E53BCF271B}" type="slidenum">
              <a:rPr lang="en-US" smtClean="0"/>
              <a:pPr>
                <a:defRPr/>
              </a:pPr>
              <a:t>16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AD5870B2-16E8-4393-ACC5-C7E53BCF271B}" type="slidenum">
              <a:rPr lang="en-US" smtClean="0"/>
              <a:pPr>
                <a:defRPr/>
              </a:pPr>
              <a:t>17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AD5870B2-16E8-4393-ACC5-C7E53BCF271B}" type="slidenum">
              <a:rPr lang="en-US" smtClean="0"/>
              <a:pPr>
                <a:defRPr/>
              </a:pPr>
              <a:t>21</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baseline="0" dirty="0" smtClean="0"/>
          </a:p>
        </p:txBody>
      </p:sp>
      <p:sp>
        <p:nvSpPr>
          <p:cNvPr id="4" name="3 Marcador de número de diapositiva"/>
          <p:cNvSpPr>
            <a:spLocks noGrp="1"/>
          </p:cNvSpPr>
          <p:nvPr>
            <p:ph type="sldNum" sz="quarter" idx="10"/>
          </p:nvPr>
        </p:nvSpPr>
        <p:spPr/>
        <p:txBody>
          <a:bodyPr/>
          <a:lstStyle/>
          <a:p>
            <a:pPr>
              <a:defRPr/>
            </a:pPr>
            <a:fld id="{AD5870B2-16E8-4393-ACC5-C7E53BCF271B}" type="slidenum">
              <a:rPr lang="en-US" smtClean="0"/>
              <a:pPr>
                <a:defRPr/>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649391F3-E2A4-469B-8627-62DC02254E53}" type="datetime8">
              <a:rPr lang="en-US"/>
              <a:pPr/>
              <a:t>10/25/2007 2:00 PM</a:t>
            </a:fld>
            <a:endParaRPr lang="en-US"/>
          </a:p>
        </p:txBody>
      </p:sp>
      <p:sp>
        <p:nvSpPr>
          <p:cNvPr id="5" name="Rectangle 6"/>
          <p:cNvSpPr>
            <a:spLocks noGrp="1" noChangeArrowheads="1"/>
          </p:cNvSpPr>
          <p:nvPr>
            <p:ph type="ftr" sz="quarter" idx="4"/>
          </p:nvPr>
        </p:nvSpPr>
        <p:spPr>
          <a:ln/>
        </p:spPr>
        <p:txBody>
          <a:bodyPr/>
          <a:lstStyle/>
          <a:p>
            <a:pPr eaLnBrk="1" hangingPunct="1"/>
            <a:r>
              <a:rPr lang="en-US"/>
              <a:t>© 2006 Microsoft Corporation. All rights reserved.</a:t>
            </a:r>
          </a:p>
          <a:p>
            <a:r>
              <a:rPr lang="en-US"/>
              <a:t>This presentation is for informational purposes only. Microsoft makes no warranties, express or implied, in this summary.</a:t>
            </a:r>
          </a:p>
        </p:txBody>
      </p:sp>
      <p:sp>
        <p:nvSpPr>
          <p:cNvPr id="6" name="Rectangle 7"/>
          <p:cNvSpPr>
            <a:spLocks noGrp="1" noChangeArrowheads="1"/>
          </p:cNvSpPr>
          <p:nvPr>
            <p:ph type="sldNum" sz="quarter" idx="5"/>
          </p:nvPr>
        </p:nvSpPr>
        <p:spPr>
          <a:ln/>
        </p:spPr>
        <p:txBody>
          <a:bodyPr/>
          <a:lstStyle/>
          <a:p>
            <a:fld id="{EBEE5DA8-939A-43D1-AD13-4C570AD016FF}" type="slidenum">
              <a:rPr lang="en-US"/>
              <a:pPr/>
              <a:t>23</a:t>
            </a:fld>
            <a:endParaRPr lang="en-US"/>
          </a:p>
        </p:txBody>
      </p:sp>
      <p:sp>
        <p:nvSpPr>
          <p:cNvPr id="808962" name="Rectangle 2"/>
          <p:cNvSpPr>
            <a:spLocks noGrp="1" noRot="1" noChangeAspect="1" noChangeArrowheads="1" noTextEdit="1"/>
          </p:cNvSpPr>
          <p:nvPr>
            <p:ph type="sldImg"/>
          </p:nvPr>
        </p:nvSpPr>
        <p:spPr>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A46F6B88-55FE-4C46-BBCC-E9451215F94D}" type="datetime8">
              <a:rPr lang="en-US"/>
              <a:pPr/>
              <a:t>10/25/2007 2:00 PM</a:t>
            </a:fld>
            <a:endParaRPr lang="en-US"/>
          </a:p>
        </p:txBody>
      </p:sp>
      <p:sp>
        <p:nvSpPr>
          <p:cNvPr id="5" name="Rectangle 6"/>
          <p:cNvSpPr>
            <a:spLocks noGrp="1" noChangeArrowheads="1"/>
          </p:cNvSpPr>
          <p:nvPr>
            <p:ph type="ftr" sz="quarter" idx="4"/>
          </p:nvPr>
        </p:nvSpPr>
        <p:spPr>
          <a:ln/>
        </p:spPr>
        <p:txBody>
          <a:bodyPr/>
          <a:lstStyle/>
          <a:p>
            <a:pPr eaLnBrk="1" hangingPunct="1"/>
            <a:r>
              <a:rPr lang="en-US"/>
              <a:t>© 2006 Microsoft Corporation. All rights reserved.</a:t>
            </a:r>
          </a:p>
          <a:p>
            <a:r>
              <a:rPr lang="en-US"/>
              <a:t>This presentation is for informational purposes only. Microsoft makes no warranties, express or implied, in this summary.</a:t>
            </a:r>
          </a:p>
        </p:txBody>
      </p:sp>
      <p:sp>
        <p:nvSpPr>
          <p:cNvPr id="6" name="Rectangle 7"/>
          <p:cNvSpPr>
            <a:spLocks noGrp="1" noChangeArrowheads="1"/>
          </p:cNvSpPr>
          <p:nvPr>
            <p:ph type="sldNum" sz="quarter" idx="5"/>
          </p:nvPr>
        </p:nvSpPr>
        <p:spPr>
          <a:ln/>
        </p:spPr>
        <p:txBody>
          <a:bodyPr/>
          <a:lstStyle/>
          <a:p>
            <a:fld id="{87E65470-C8B8-4BB1-BFC4-75E086E75C21}" type="slidenum">
              <a:rPr lang="en-US"/>
              <a:pPr/>
              <a:t>24</a:t>
            </a:fld>
            <a:endParaRPr lang="en-US"/>
          </a:p>
        </p:txBody>
      </p:sp>
      <p:sp>
        <p:nvSpPr>
          <p:cNvPr id="796674" name="Rectangle 2"/>
          <p:cNvSpPr>
            <a:spLocks noGrp="1" noRot="1" noChangeAspect="1" noChangeArrowheads="1" noTextEdit="1"/>
          </p:cNvSpPr>
          <p:nvPr>
            <p:ph type="sldImg"/>
          </p:nvPr>
        </p:nvSpPr>
        <p:spPr>
          <a:ln/>
        </p:spPr>
      </p:sp>
      <p:sp>
        <p:nvSpPr>
          <p:cNvPr id="7" name="6 Marcador de notas"/>
          <p:cNvSpPr>
            <a:spLocks noGrp="1"/>
          </p:cNvSpPr>
          <p:nvPr>
            <p:ph type="body" idx="1"/>
          </p:nvPr>
        </p:nvSpPr>
        <p:spPr/>
        <p:txBody>
          <a:bodyPr>
            <a:normAutofit fontScale="92500"/>
          </a:bodyPr>
          <a:lstStyle/>
          <a:p>
            <a:endParaRPr lang="es-E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B666A5E-1DEB-4868-8862-A78C006B8815}" type="slidenum">
              <a:rPr lang="en-US" smtClean="0">
                <a:latin typeface="Arial" pitchFamily="34" charset="0"/>
              </a:rPr>
              <a:pPr/>
              <a:t>25</a:t>
            </a:fld>
            <a:endParaRPr lang="en-US" smtClean="0">
              <a:latin typeface="Arial" pitchFamily="34"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28600" indent="-228600" algn="ctr" eaLnBrk="1" hangingPunct="1">
              <a:spcBef>
                <a:spcPct val="0"/>
              </a:spcBef>
            </a:pP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latin typeface="Arial" pitchFamily="34" charset="0"/>
              </a:rPr>
              <a:t>SITO Summit 2005</a:t>
            </a:r>
          </a:p>
        </p:txBody>
      </p:sp>
      <p:sp>
        <p:nvSpPr>
          <p:cNvPr id="50179"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fld id="{1BE5C867-27CA-429A-A4AF-A967C25106BE}" type="datetime8">
              <a:rPr lang="en-US" smtClean="0">
                <a:latin typeface="Arial" pitchFamily="34" charset="0"/>
              </a:rPr>
              <a:pPr/>
              <a:t>10/25/2007 2:00 PM</a:t>
            </a:fld>
            <a:endParaRPr lang="en-US" smtClean="0">
              <a:latin typeface="Arial" pitchFamily="34" charset="0"/>
            </a:endParaRPr>
          </a:p>
        </p:txBody>
      </p:sp>
      <p:sp>
        <p:nvSpPr>
          <p:cNvPr id="50180"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latin typeface="Arial" pitchFamily="34" charset="0"/>
              </a:rPr>
              <a:t>© 2005 Microsoft Corporation. All rights reserved.</a:t>
            </a:r>
          </a:p>
          <a:p>
            <a:r>
              <a:rPr lang="en-US" smtClean="0">
                <a:latin typeface="Arial" pitchFamily="34" charset="0"/>
              </a:rPr>
              <a:t>This presentation is for informational purposes only. Microsoft makes no warranties, express or implied, in this summary.</a:t>
            </a:r>
          </a:p>
        </p:txBody>
      </p:sp>
      <p:sp>
        <p:nvSpPr>
          <p:cNvPr id="501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BDA4CF4-8AC0-4E4C-8BDA-3E985FD2B713}" type="slidenum">
              <a:rPr lang="en-US" smtClean="0">
                <a:latin typeface="Arial" pitchFamily="34" charset="0"/>
              </a:rPr>
              <a:pPr/>
              <a:t>29</a:t>
            </a:fld>
            <a:endParaRPr lang="en-US" smtClean="0">
              <a:latin typeface="Arial" pitchFamily="34" charset="0"/>
            </a:endParaRPr>
          </a:p>
        </p:txBody>
      </p:sp>
      <p:sp>
        <p:nvSpPr>
          <p:cNvPr id="50182" name="Rectangle 2"/>
          <p:cNvSpPr>
            <a:spLocks noGrp="1" noRot="1" noChangeAspect="1" noChangeArrowheads="1" noTextEdit="1"/>
          </p:cNvSpPr>
          <p:nvPr>
            <p:ph type="sldImg"/>
          </p:nvPr>
        </p:nvSpPr>
        <p:spPr bwMode="auto">
          <a:noFill/>
          <a:ln>
            <a:solidFill>
              <a:srgbClr val="000000"/>
            </a:solidFill>
            <a:miter lim="800000"/>
            <a:headEnd/>
            <a:tailEnd/>
          </a:ln>
        </p:spPr>
      </p:sp>
      <p:graphicFrame>
        <p:nvGraphicFramePr>
          <p:cNvPr id="404521" name="Group 41"/>
          <p:cNvGraphicFramePr>
            <a:graphicFrameLocks noGrp="1"/>
          </p:cNvGraphicFramePr>
          <p:nvPr>
            <p:ph type="body" idx="1"/>
          </p:nvPr>
        </p:nvGraphicFramePr>
        <p:xfrm>
          <a:off x="127000" y="4359275"/>
          <a:ext cx="6597650" cy="4478338"/>
        </p:xfrm>
        <a:graphic>
          <a:graphicData uri="http://schemas.openxmlformats.org/drawingml/2006/table">
            <a:tbl>
              <a:tblPr/>
              <a:tblGrid>
                <a:gridCol w="1368184"/>
                <a:gridCol w="5228914"/>
              </a:tblGrid>
              <a:tr h="224852">
                <a:tc>
                  <a:txBody>
                    <a:bodyPr/>
                    <a:lstStyle/>
                    <a:p>
                      <a:pPr marL="0" marR="0" lvl="0" indent="0" algn="l" defTabSz="914400" rtl="0" eaLnBrk="1" fontAlgn="base" latinLnBrk="0" hangingPunct="1">
                        <a:lnSpc>
                          <a:spcPct val="90000"/>
                        </a:lnSpc>
                        <a:spcBef>
                          <a:spcPct val="30000"/>
                        </a:spcBef>
                        <a:spcAft>
                          <a:spcPct val="0"/>
                        </a:spcAft>
                        <a:buClr>
                          <a:schemeClr val="bg1"/>
                        </a:buClr>
                        <a:buSzTx/>
                        <a:buFontTx/>
                        <a:buNone/>
                        <a:tabLst/>
                      </a:pPr>
                      <a:r>
                        <a:rPr kumimoji="0" lang="en-US" sz="1000" b="1" i="0" u="none" strike="noStrike" cap="none" normalizeH="0" baseline="0" smtClean="0">
                          <a:solidFill>
                            <a:schemeClr val="bg2"/>
                          </a:solidFill>
                          <a:effectLst/>
                          <a:latin typeface="Arial" charset="0"/>
                        </a:rPr>
                        <a:t>Benefit</a:t>
                      </a:r>
                    </a:p>
                  </a:txBody>
                  <a:tcPr marL="89452" marR="89452" marT="44970" marB="44970" horzOverflow="overflow">
                    <a:lnL cap="flat">
                      <a:noFill/>
                    </a:lnL>
                    <a:lnR>
                      <a:noFill/>
                    </a:lnR>
                    <a:lnT cap="flat">
                      <a:noFill/>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30000"/>
                        </a:spcBef>
                        <a:spcAft>
                          <a:spcPct val="0"/>
                        </a:spcAft>
                        <a:buClr>
                          <a:schemeClr val="bg1"/>
                        </a:buClr>
                        <a:buSzTx/>
                        <a:buFontTx/>
                        <a:buNone/>
                        <a:tabLst/>
                      </a:pPr>
                      <a:r>
                        <a:rPr kumimoji="0" lang="en-US" sz="1000" b="1" i="0" u="none" strike="noStrike" cap="none" normalizeH="0" baseline="0" smtClean="0">
                          <a:solidFill>
                            <a:schemeClr val="bg2"/>
                          </a:solidFill>
                          <a:effectLst/>
                          <a:latin typeface="Arial" charset="0"/>
                        </a:rPr>
                        <a:t>Description</a:t>
                      </a:r>
                    </a:p>
                  </a:txBody>
                  <a:tcPr marL="89452" marR="89452" marT="44970" marB="44970" horzOverflow="overflow">
                    <a:lnL>
                      <a:noFill/>
                    </a:lnL>
                    <a:lnR cap="flat">
                      <a:noFill/>
                    </a:lnR>
                    <a:lnT cap="flat">
                      <a:noFill/>
                    </a:lnT>
                    <a:lnB w="12700" cap="flat" cmpd="sng" algn="ctr">
                      <a:solidFill>
                        <a:srgbClr val="777777"/>
                      </a:solidFill>
                      <a:prstDash val="solid"/>
                      <a:round/>
                      <a:headEnd type="none" w="med" len="med"/>
                      <a:tailEnd type="none" w="med" len="med"/>
                    </a:lnB>
                    <a:lnTlToBr>
                      <a:noFill/>
                    </a:lnTlToBr>
                    <a:lnBlToTr>
                      <a:noFill/>
                    </a:lnBlToTr>
                    <a:noFill/>
                  </a:tcPr>
                </a:tc>
              </a:tr>
              <a:tr h="899410">
                <a:tc>
                  <a:txBody>
                    <a:bodyPr/>
                    <a:lstStyle/>
                    <a:p>
                      <a:pPr marL="0" marR="0" lvl="0" indent="0" algn="l" defTabSz="914400" rtl="0" eaLnBrk="1" fontAlgn="base" latinLnBrk="0" hangingPunct="1">
                        <a:lnSpc>
                          <a:spcPct val="90000"/>
                        </a:lnSpc>
                        <a:spcBef>
                          <a:spcPct val="30000"/>
                        </a:spcBef>
                        <a:spcAft>
                          <a:spcPct val="0"/>
                        </a:spcAft>
                        <a:buClr>
                          <a:schemeClr val="bg1"/>
                        </a:buClr>
                        <a:buSzTx/>
                        <a:buFontTx/>
                        <a:buNone/>
                        <a:tabLst/>
                      </a:pPr>
                      <a:r>
                        <a:rPr kumimoji="0" lang="en-US" sz="1000" b="1" i="0" u="none" strike="noStrike" cap="none" normalizeH="0" baseline="0" smtClean="0">
                          <a:solidFill>
                            <a:schemeClr val="bg2"/>
                          </a:solidFill>
                          <a:effectLst/>
                          <a:latin typeface="Arial" charset="0"/>
                        </a:rPr>
                        <a:t>Interoperability and customer choice</a:t>
                      </a:r>
                    </a:p>
                  </a:txBody>
                  <a:tcPr marL="89452" marR="89452" marT="44970" marB="44970"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0C4A96">
                        <a:alpha val="10001"/>
                      </a:srgbClr>
                    </a:solidFill>
                  </a:tcPr>
                </a:tc>
                <a:tc>
                  <a:txBody>
                    <a:bodyPr/>
                    <a:lstStyle/>
                    <a:p>
                      <a:pPr marL="228600" marR="0" lvl="0" indent="-228600" algn="l" defTabSz="914400" rtl="0" eaLnBrk="1" fontAlgn="base" latinLnBrk="0" hangingPunct="1">
                        <a:lnSpc>
                          <a:spcPct val="90000"/>
                        </a:lnSpc>
                        <a:spcBef>
                          <a:spcPct val="30000"/>
                        </a:spcBef>
                        <a:spcAft>
                          <a:spcPct val="0"/>
                        </a:spcAft>
                        <a:buClr>
                          <a:schemeClr val="bg1"/>
                        </a:buClr>
                        <a:buSzTx/>
                        <a:buFontTx/>
                        <a:buChar char="•"/>
                        <a:tabLst/>
                      </a:pPr>
                      <a:r>
                        <a:rPr kumimoji="0" lang="en-US" sz="1000" b="0" i="0" u="none" strike="noStrike" cap="none" normalizeH="0" baseline="0" smtClean="0">
                          <a:solidFill>
                            <a:schemeClr val="bg2"/>
                          </a:solidFill>
                          <a:effectLst/>
                          <a:latin typeface="Arial" charset="0"/>
                        </a:rPr>
                        <a:t>Customers can choose both Cisco NAC and Microsoft NAP together</a:t>
                      </a:r>
                    </a:p>
                    <a:p>
                      <a:pPr marL="228600" marR="0" lvl="0" indent="-228600" algn="l" defTabSz="914400" rtl="0" eaLnBrk="1" fontAlgn="base" latinLnBrk="0" hangingPunct="1">
                        <a:lnSpc>
                          <a:spcPct val="90000"/>
                        </a:lnSpc>
                        <a:spcBef>
                          <a:spcPct val="30000"/>
                        </a:spcBef>
                        <a:spcAft>
                          <a:spcPct val="0"/>
                        </a:spcAft>
                        <a:buClr>
                          <a:schemeClr val="bg1"/>
                        </a:buClr>
                        <a:buSzTx/>
                        <a:buFontTx/>
                        <a:buChar char="•"/>
                        <a:tabLst/>
                      </a:pPr>
                      <a:r>
                        <a:rPr kumimoji="0" lang="en-US" sz="1000" b="0" i="0" u="none" strike="noStrike" cap="none" normalizeH="0" baseline="0" smtClean="0">
                          <a:solidFill>
                            <a:schemeClr val="bg2"/>
                          </a:solidFill>
                          <a:effectLst/>
                          <a:latin typeface="Arial" charset="0"/>
                        </a:rPr>
                        <a:t>Architectural choice and product options that best serve customer needs</a:t>
                      </a:r>
                    </a:p>
                    <a:p>
                      <a:pPr marL="228600" marR="0" lvl="0" indent="-228600" algn="l" defTabSz="914400" rtl="0" eaLnBrk="1" fontAlgn="base" latinLnBrk="0" hangingPunct="1">
                        <a:lnSpc>
                          <a:spcPct val="90000"/>
                        </a:lnSpc>
                        <a:spcBef>
                          <a:spcPct val="30000"/>
                        </a:spcBef>
                        <a:spcAft>
                          <a:spcPct val="0"/>
                        </a:spcAft>
                        <a:buClr>
                          <a:schemeClr val="bg1"/>
                        </a:buClr>
                        <a:buSzTx/>
                        <a:buFontTx/>
                        <a:buChar char="•"/>
                        <a:tabLst/>
                      </a:pPr>
                      <a:r>
                        <a:rPr kumimoji="0" lang="en-US" sz="1000" b="0" i="0" u="none" strike="noStrike" cap="none" normalizeH="0" baseline="0" smtClean="0">
                          <a:solidFill>
                            <a:schemeClr val="bg2"/>
                          </a:solidFill>
                          <a:effectLst/>
                          <a:latin typeface="Arial" charset="0"/>
                        </a:rPr>
                        <a:t>Support for heterogeneous CTA/NAP agent environments</a:t>
                      </a:r>
                    </a:p>
                    <a:p>
                      <a:pPr marL="228600" marR="0" lvl="0" indent="-228600" algn="l" defTabSz="914400" rtl="0" eaLnBrk="1" fontAlgn="base" latinLnBrk="0" hangingPunct="1">
                        <a:lnSpc>
                          <a:spcPct val="90000"/>
                        </a:lnSpc>
                        <a:spcBef>
                          <a:spcPct val="30000"/>
                        </a:spcBef>
                        <a:spcAft>
                          <a:spcPct val="0"/>
                        </a:spcAft>
                        <a:buClr>
                          <a:schemeClr val="bg1"/>
                        </a:buClr>
                        <a:buSzTx/>
                        <a:buFontTx/>
                        <a:buChar char="•"/>
                        <a:tabLst/>
                      </a:pPr>
                      <a:r>
                        <a:rPr kumimoji="0" lang="en-US" sz="1000" b="0" i="0" u="none" strike="noStrike" cap="none" normalizeH="0" baseline="0" smtClean="0">
                          <a:solidFill>
                            <a:srgbClr val="CC0099"/>
                          </a:solidFill>
                          <a:effectLst/>
                          <a:latin typeface="Arial" charset="0"/>
                        </a:rPr>
                        <a:t>Cisco and Microsoft can offer a combined Network and Posture AAA product based on market and customer demands per cross licensing agreement</a:t>
                      </a:r>
                    </a:p>
                  </a:txBody>
                  <a:tcPr marL="89452" marR="89452" marT="44970" marB="44970"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0C4A96">
                        <a:alpha val="10001"/>
                      </a:srgbClr>
                    </a:solidFill>
                  </a:tcPr>
                </a:tc>
              </a:tr>
              <a:tr h="674557">
                <a:tc>
                  <a:txBody>
                    <a:bodyPr/>
                    <a:lstStyle/>
                    <a:p>
                      <a:pPr marL="0" marR="0" lvl="0" indent="0" algn="l" defTabSz="914400" rtl="0" eaLnBrk="1" fontAlgn="base" latinLnBrk="0" hangingPunct="1">
                        <a:lnSpc>
                          <a:spcPct val="90000"/>
                        </a:lnSpc>
                        <a:spcBef>
                          <a:spcPct val="30000"/>
                        </a:spcBef>
                        <a:spcAft>
                          <a:spcPct val="0"/>
                        </a:spcAft>
                        <a:buClr>
                          <a:schemeClr val="bg1"/>
                        </a:buClr>
                        <a:buSzTx/>
                        <a:buFontTx/>
                        <a:buNone/>
                        <a:tabLst/>
                      </a:pPr>
                      <a:r>
                        <a:rPr kumimoji="0" lang="en-US" sz="1000" b="1" i="0" u="none" strike="noStrike" cap="none" normalizeH="0" baseline="0" smtClean="0">
                          <a:solidFill>
                            <a:schemeClr val="bg2"/>
                          </a:solidFill>
                          <a:effectLst/>
                          <a:latin typeface="Arial" charset="0"/>
                        </a:rPr>
                        <a:t>Investment Protection</a:t>
                      </a:r>
                    </a:p>
                  </a:txBody>
                  <a:tcPr marL="89452" marR="89452" marT="44970" marB="44970"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0C4A96">
                        <a:alpha val="10001"/>
                      </a:srgbClr>
                    </a:solidFill>
                  </a:tcPr>
                </a:tc>
                <a:tc>
                  <a:txBody>
                    <a:bodyPr/>
                    <a:lstStyle/>
                    <a:p>
                      <a:pPr marL="228600" marR="0" lvl="0" indent="-228600" algn="l" defTabSz="914400" rtl="0" eaLnBrk="1" fontAlgn="base" latinLnBrk="0" hangingPunct="1">
                        <a:lnSpc>
                          <a:spcPct val="90000"/>
                        </a:lnSpc>
                        <a:spcBef>
                          <a:spcPct val="30000"/>
                        </a:spcBef>
                        <a:spcAft>
                          <a:spcPct val="0"/>
                        </a:spcAft>
                        <a:buClr>
                          <a:schemeClr val="bg1"/>
                        </a:buClr>
                        <a:buSzTx/>
                        <a:buFontTx/>
                        <a:buChar char="•"/>
                        <a:tabLst/>
                      </a:pPr>
                      <a:r>
                        <a:rPr kumimoji="0" lang="en-US" sz="1000" b="0" i="0" u="none" strike="noStrike" cap="none" normalizeH="0" baseline="0" smtClean="0">
                          <a:solidFill>
                            <a:schemeClr val="bg2"/>
                          </a:solidFill>
                          <a:effectLst/>
                          <a:latin typeface="Arial" charset="0"/>
                        </a:rPr>
                        <a:t>Enables customer reuse and investment protection of their NAC and/or NAP deployments. </a:t>
                      </a:r>
                    </a:p>
                    <a:p>
                      <a:pPr marL="228600" marR="0" lvl="0" indent="-228600" algn="l" defTabSz="914400" rtl="0" eaLnBrk="1" fontAlgn="base" latinLnBrk="0" hangingPunct="1">
                        <a:lnSpc>
                          <a:spcPct val="90000"/>
                        </a:lnSpc>
                        <a:spcBef>
                          <a:spcPct val="30000"/>
                        </a:spcBef>
                        <a:spcAft>
                          <a:spcPct val="0"/>
                        </a:spcAft>
                        <a:buClr>
                          <a:schemeClr val="bg1"/>
                        </a:buClr>
                        <a:buSzTx/>
                        <a:buFontTx/>
                        <a:buChar char="•"/>
                        <a:tabLst/>
                      </a:pPr>
                      <a:r>
                        <a:rPr kumimoji="0" lang="en-US" sz="1000" b="0" i="0" u="none" strike="noStrike" cap="none" normalizeH="0" baseline="0" smtClean="0">
                          <a:solidFill>
                            <a:schemeClr val="bg2"/>
                          </a:solidFill>
                          <a:effectLst/>
                          <a:latin typeface="Arial" charset="0"/>
                        </a:rPr>
                        <a:t>Customers can begin deploying NAC today and integrate NAP with their Windows Vista and Windows Server “Longhorn” deployments</a:t>
                      </a:r>
                    </a:p>
                  </a:txBody>
                  <a:tcPr marL="89452" marR="89452" marT="44970" marB="44970"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0C4A96">
                        <a:alpha val="10001"/>
                      </a:srgbClr>
                    </a:solidFill>
                  </a:tcPr>
                </a:tc>
              </a:tr>
              <a:tr h="1034321">
                <a:tc>
                  <a:txBody>
                    <a:bodyPr/>
                    <a:lstStyle/>
                    <a:p>
                      <a:pPr marL="0" marR="0" lvl="0" indent="0" algn="l" defTabSz="914400" rtl="0" eaLnBrk="1" fontAlgn="base" latinLnBrk="0" hangingPunct="1">
                        <a:lnSpc>
                          <a:spcPct val="90000"/>
                        </a:lnSpc>
                        <a:spcBef>
                          <a:spcPct val="30000"/>
                        </a:spcBef>
                        <a:spcAft>
                          <a:spcPct val="0"/>
                        </a:spcAft>
                        <a:buClr>
                          <a:schemeClr val="bg1"/>
                        </a:buClr>
                        <a:buSzTx/>
                        <a:buFontTx/>
                        <a:buNone/>
                        <a:tabLst/>
                      </a:pPr>
                      <a:r>
                        <a:rPr kumimoji="0" lang="en-US" sz="1000" b="1" i="0" u="none" strike="noStrike" cap="none" normalizeH="0" baseline="0" smtClean="0">
                          <a:solidFill>
                            <a:schemeClr val="bg2"/>
                          </a:solidFill>
                          <a:effectLst/>
                          <a:latin typeface="Arial" charset="0"/>
                        </a:rPr>
                        <a:t>Single agent included in Windows Vista</a:t>
                      </a:r>
                    </a:p>
                  </a:txBody>
                  <a:tcPr marL="89452" marR="89452" marT="44970" marB="44970"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0C4A96">
                        <a:alpha val="10001"/>
                      </a:srgbClr>
                    </a:solidFill>
                  </a:tcPr>
                </a:tc>
                <a:tc>
                  <a:txBody>
                    <a:bodyPr/>
                    <a:lstStyle/>
                    <a:p>
                      <a:pPr marL="228600" marR="0" lvl="0" indent="-228600" algn="l" defTabSz="914400" rtl="0" eaLnBrk="1" fontAlgn="base" latinLnBrk="0" hangingPunct="1">
                        <a:lnSpc>
                          <a:spcPct val="90000"/>
                        </a:lnSpc>
                        <a:spcBef>
                          <a:spcPct val="30000"/>
                        </a:spcBef>
                        <a:spcAft>
                          <a:spcPct val="0"/>
                        </a:spcAft>
                        <a:buClr>
                          <a:schemeClr val="bg1"/>
                        </a:buClr>
                        <a:buSzTx/>
                        <a:buFontTx/>
                        <a:buChar char="•"/>
                        <a:tabLst/>
                      </a:pPr>
                      <a:r>
                        <a:rPr kumimoji="0" lang="en-US" sz="1000" b="0" i="0" u="none" strike="noStrike" cap="none" normalizeH="0" baseline="0" smtClean="0">
                          <a:solidFill>
                            <a:schemeClr val="bg2"/>
                          </a:solidFill>
                          <a:effectLst/>
                          <a:latin typeface="Arial" charset="0"/>
                        </a:rPr>
                        <a:t>NAP Agent is part of the core Windows Vista and Windows Server “Longhorn” OS</a:t>
                      </a:r>
                    </a:p>
                    <a:p>
                      <a:pPr marL="228600" marR="0" lvl="0" indent="-228600" algn="l" defTabSz="914400" rtl="0" eaLnBrk="1" fontAlgn="base" latinLnBrk="0" hangingPunct="1">
                        <a:lnSpc>
                          <a:spcPct val="90000"/>
                        </a:lnSpc>
                        <a:spcBef>
                          <a:spcPct val="30000"/>
                        </a:spcBef>
                        <a:spcAft>
                          <a:spcPct val="0"/>
                        </a:spcAft>
                        <a:buClr>
                          <a:schemeClr val="bg1"/>
                        </a:buClr>
                        <a:buSzTx/>
                        <a:buFontTx/>
                        <a:buChar char="•"/>
                        <a:tabLst/>
                      </a:pPr>
                      <a:r>
                        <a:rPr kumimoji="0" lang="en-US" sz="1000" b="0" i="0" u="none" strike="noStrike" cap="none" normalizeH="0" baseline="0" smtClean="0">
                          <a:solidFill>
                            <a:schemeClr val="bg2"/>
                          </a:solidFill>
                          <a:effectLst/>
                          <a:latin typeface="Arial" charset="0"/>
                        </a:rPr>
                        <a:t>NAP Agent will be used for both NAP and NAC on Windows Vista and Windows Server “Longhorn”</a:t>
                      </a:r>
                    </a:p>
                    <a:p>
                      <a:pPr marL="228600" marR="0" lvl="0" indent="-228600" algn="l" defTabSz="914400" rtl="0" eaLnBrk="1" fontAlgn="base" latinLnBrk="0" hangingPunct="1">
                        <a:lnSpc>
                          <a:spcPct val="90000"/>
                        </a:lnSpc>
                        <a:spcBef>
                          <a:spcPct val="30000"/>
                        </a:spcBef>
                        <a:spcAft>
                          <a:spcPct val="0"/>
                        </a:spcAft>
                        <a:buClr>
                          <a:schemeClr val="bg1"/>
                        </a:buClr>
                        <a:buSzTx/>
                        <a:buFontTx/>
                        <a:buChar char="•"/>
                        <a:tabLst/>
                      </a:pPr>
                      <a:r>
                        <a:rPr kumimoji="0" lang="en-US" sz="1000" b="0" i="0" u="none" strike="noStrike" cap="none" normalizeH="0" baseline="0" smtClean="0">
                          <a:solidFill>
                            <a:schemeClr val="bg2"/>
                          </a:solidFill>
                          <a:effectLst/>
                          <a:latin typeface="Arial" charset="0"/>
                        </a:rPr>
                        <a:t>Cisco developed EAP FAST / EAPoUDP modules for Windows Vista and Windows Server “Longhorn”</a:t>
                      </a:r>
                    </a:p>
                    <a:p>
                      <a:pPr marL="228600" marR="0" lvl="0" indent="-228600" algn="l" defTabSz="914400" rtl="0" eaLnBrk="1" fontAlgn="base" latinLnBrk="0" hangingPunct="1">
                        <a:lnSpc>
                          <a:spcPct val="90000"/>
                        </a:lnSpc>
                        <a:spcBef>
                          <a:spcPct val="30000"/>
                        </a:spcBef>
                        <a:spcAft>
                          <a:spcPct val="0"/>
                        </a:spcAft>
                        <a:buClr>
                          <a:schemeClr val="bg1"/>
                        </a:buClr>
                        <a:buSzTx/>
                        <a:buFontTx/>
                        <a:buChar char="•"/>
                        <a:tabLst/>
                      </a:pPr>
                      <a:r>
                        <a:rPr kumimoji="0" lang="en-US" sz="1000" b="0" i="0" u="none" strike="noStrike" cap="none" normalizeH="0" baseline="0" smtClean="0">
                          <a:solidFill>
                            <a:schemeClr val="bg2"/>
                          </a:solidFill>
                          <a:effectLst/>
                          <a:latin typeface="Arial" charset="0"/>
                        </a:rPr>
                        <a:t>CTA and NAP Agent available but not integrated on XP</a:t>
                      </a:r>
                    </a:p>
                  </a:txBody>
                  <a:tcPr marL="89452" marR="89452" marT="44970" marB="44970"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0C4A96">
                        <a:alpha val="10001"/>
                      </a:srgbClr>
                    </a:solidFill>
                  </a:tcPr>
                </a:tc>
              </a:tr>
              <a:tr h="235783">
                <a:tc>
                  <a:txBody>
                    <a:bodyPr/>
                    <a:lstStyle/>
                    <a:p>
                      <a:pPr marL="0" marR="0" lvl="0" indent="0" algn="l" defTabSz="914400" rtl="0" eaLnBrk="1" fontAlgn="base" latinLnBrk="0" hangingPunct="1">
                        <a:lnSpc>
                          <a:spcPct val="90000"/>
                        </a:lnSpc>
                        <a:spcBef>
                          <a:spcPct val="30000"/>
                        </a:spcBef>
                        <a:spcAft>
                          <a:spcPct val="0"/>
                        </a:spcAft>
                        <a:buClr>
                          <a:schemeClr val="bg1"/>
                        </a:buClr>
                        <a:buSzTx/>
                        <a:buFontTx/>
                        <a:buNone/>
                        <a:tabLst/>
                      </a:pPr>
                      <a:r>
                        <a:rPr kumimoji="0" lang="en-US" sz="1000" b="1" i="0" u="none" strike="noStrike" cap="none" normalizeH="0" baseline="0" smtClean="0">
                          <a:solidFill>
                            <a:schemeClr val="bg2"/>
                          </a:solidFill>
                          <a:effectLst/>
                          <a:latin typeface="Arial" charset="0"/>
                        </a:rPr>
                        <a:t>ISV ecosystem</a:t>
                      </a:r>
                    </a:p>
                  </a:txBody>
                  <a:tcPr marL="89452" marR="89452" marT="44970" marB="44970"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0C4A96">
                        <a:alpha val="10001"/>
                      </a:srgbClr>
                    </a:solidFill>
                  </a:tcPr>
                </a:tc>
                <a:tc>
                  <a:txBody>
                    <a:bodyPr/>
                    <a:lstStyle/>
                    <a:p>
                      <a:pPr marL="228600" marR="0" lvl="0" indent="-228600" algn="l" defTabSz="914400" rtl="0" eaLnBrk="1" fontAlgn="base" latinLnBrk="0" hangingPunct="1">
                        <a:lnSpc>
                          <a:spcPct val="90000"/>
                        </a:lnSpc>
                        <a:spcBef>
                          <a:spcPct val="30000"/>
                        </a:spcBef>
                        <a:spcAft>
                          <a:spcPct val="0"/>
                        </a:spcAft>
                        <a:buClr>
                          <a:schemeClr val="bg1"/>
                        </a:buClr>
                        <a:buSzTx/>
                        <a:buFontTx/>
                        <a:buChar char="•"/>
                        <a:tabLst/>
                      </a:pPr>
                      <a:r>
                        <a:rPr kumimoji="0" lang="en-US" sz="1000" b="0" i="0" u="none" strike="noStrike" cap="none" normalizeH="0" baseline="0" smtClean="0">
                          <a:solidFill>
                            <a:schemeClr val="bg2"/>
                          </a:solidFill>
                          <a:effectLst/>
                          <a:latin typeface="Arial" charset="0"/>
                        </a:rPr>
                        <a:t>Single 3rd party API set for Windows Vista and Windows Server “Longhorn”</a:t>
                      </a:r>
                    </a:p>
                  </a:txBody>
                  <a:tcPr marL="89452" marR="89452" marT="44970" marB="44970"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0C4A96">
                        <a:alpha val="10001"/>
                      </a:srgbClr>
                    </a:solidFill>
                  </a:tcPr>
                </a:tc>
              </a:tr>
              <a:tr h="989351">
                <a:tc>
                  <a:txBody>
                    <a:bodyPr/>
                    <a:lstStyle/>
                    <a:p>
                      <a:pPr marL="0" marR="0" lvl="0" indent="0" algn="l" defTabSz="914400" rtl="0" eaLnBrk="1" fontAlgn="base" latinLnBrk="0" hangingPunct="1">
                        <a:lnSpc>
                          <a:spcPct val="90000"/>
                        </a:lnSpc>
                        <a:spcBef>
                          <a:spcPct val="30000"/>
                        </a:spcBef>
                        <a:spcAft>
                          <a:spcPct val="0"/>
                        </a:spcAft>
                        <a:buClr>
                          <a:schemeClr val="bg1"/>
                        </a:buClr>
                        <a:buSzTx/>
                        <a:buFontTx/>
                        <a:buNone/>
                        <a:tabLst/>
                      </a:pPr>
                      <a:r>
                        <a:rPr kumimoji="0" lang="en-US" sz="1000" b="1" i="0" u="none" strike="noStrike" cap="none" normalizeH="0" baseline="0" smtClean="0">
                          <a:solidFill>
                            <a:schemeClr val="bg2"/>
                          </a:solidFill>
                          <a:effectLst/>
                          <a:latin typeface="Arial" charset="0"/>
                        </a:rPr>
                        <a:t>Cross-platform support</a:t>
                      </a:r>
                    </a:p>
                  </a:txBody>
                  <a:tcPr marL="89452" marR="89452" marT="44970" marB="44970"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0C4A96">
                        <a:alpha val="10001"/>
                      </a:srgbClr>
                    </a:solidFill>
                  </a:tcPr>
                </a:tc>
                <a:tc>
                  <a:txBody>
                    <a:bodyPr/>
                    <a:lstStyle/>
                    <a:p>
                      <a:pPr marL="228600" marR="0" lvl="0" indent="-228600" algn="l" defTabSz="914400" rtl="0" eaLnBrk="1" fontAlgn="base" latinLnBrk="0" hangingPunct="1">
                        <a:lnSpc>
                          <a:spcPct val="90000"/>
                        </a:lnSpc>
                        <a:spcBef>
                          <a:spcPct val="30000"/>
                        </a:spcBef>
                        <a:spcAft>
                          <a:spcPct val="0"/>
                        </a:spcAft>
                        <a:buClr>
                          <a:schemeClr val="bg1"/>
                        </a:buClr>
                        <a:buSzTx/>
                        <a:buFontTx/>
                        <a:buChar char="•"/>
                        <a:tabLst/>
                      </a:pPr>
                      <a:r>
                        <a:rPr kumimoji="0" lang="en-US" sz="1000" b="0" i="0" u="none" strike="noStrike" cap="none" normalizeH="0" baseline="0" smtClean="0">
                          <a:solidFill>
                            <a:schemeClr val="bg2"/>
                          </a:solidFill>
                          <a:effectLst/>
                          <a:latin typeface="Arial" charset="0"/>
                        </a:rPr>
                        <a:t>Microsoft to license NAP client APIs and protocols to 3rd parties for implementation on non-Windows OS’s</a:t>
                      </a:r>
                    </a:p>
                    <a:p>
                      <a:pPr marL="228600" marR="0" lvl="0" indent="-228600" algn="l" defTabSz="914400" rtl="0" eaLnBrk="1" fontAlgn="base" latinLnBrk="0" hangingPunct="1">
                        <a:lnSpc>
                          <a:spcPct val="90000"/>
                        </a:lnSpc>
                        <a:spcBef>
                          <a:spcPct val="30000"/>
                        </a:spcBef>
                        <a:spcAft>
                          <a:spcPct val="0"/>
                        </a:spcAft>
                        <a:buClr>
                          <a:schemeClr val="bg1"/>
                        </a:buClr>
                        <a:buSzTx/>
                        <a:buFontTx/>
                        <a:buChar char="•"/>
                        <a:tabLst/>
                      </a:pPr>
                      <a:r>
                        <a:rPr kumimoji="0" lang="en-US" sz="1000" b="0" i="0" u="none" strike="noStrike" cap="none" normalizeH="0" baseline="0" smtClean="0">
                          <a:solidFill>
                            <a:schemeClr val="bg2"/>
                          </a:solidFill>
                          <a:effectLst/>
                          <a:latin typeface="Arial" charset="0"/>
                        </a:rPr>
                        <a:t>Cisco to continue CTA development and support for non-Windows Vista and non-Windows Server “Longhorn” platforms</a:t>
                      </a:r>
                    </a:p>
                    <a:p>
                      <a:pPr marL="228600" marR="0" lvl="0" indent="-228600" algn="l" defTabSz="914400" rtl="0" eaLnBrk="1" fontAlgn="base" latinLnBrk="0" hangingPunct="1">
                        <a:lnSpc>
                          <a:spcPct val="90000"/>
                        </a:lnSpc>
                        <a:spcBef>
                          <a:spcPct val="30000"/>
                        </a:spcBef>
                        <a:spcAft>
                          <a:spcPct val="0"/>
                        </a:spcAft>
                        <a:buClr>
                          <a:schemeClr val="bg1"/>
                        </a:buClr>
                        <a:buSzTx/>
                        <a:buFontTx/>
                        <a:buChar char="•"/>
                        <a:tabLst/>
                      </a:pPr>
                      <a:r>
                        <a:rPr kumimoji="0" lang="en-US" sz="1000" b="0" i="0" u="none" strike="noStrike" cap="none" normalizeH="0" baseline="0" smtClean="0">
                          <a:solidFill>
                            <a:schemeClr val="bg2"/>
                          </a:solidFill>
                          <a:effectLst/>
                          <a:latin typeface="Arial" charset="0"/>
                        </a:rPr>
                        <a:t>Cisco continuing to submit NAC protocols for standardization through open standards processes</a:t>
                      </a:r>
                    </a:p>
                  </a:txBody>
                  <a:tcPr marL="89452" marR="89452" marT="44970" marB="44970"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0C4A96">
                        <a:alpha val="10001"/>
                      </a:srgbClr>
                    </a:solidFill>
                  </a:tcPr>
                </a:tc>
              </a:tr>
              <a:tr h="359764">
                <a:tc>
                  <a:txBody>
                    <a:bodyPr/>
                    <a:lstStyle/>
                    <a:p>
                      <a:pPr marL="0" marR="0" lvl="0" indent="0" algn="l" defTabSz="914400" rtl="0" eaLnBrk="1" fontAlgn="base" latinLnBrk="0" hangingPunct="1">
                        <a:lnSpc>
                          <a:spcPct val="90000"/>
                        </a:lnSpc>
                        <a:spcBef>
                          <a:spcPct val="30000"/>
                        </a:spcBef>
                        <a:spcAft>
                          <a:spcPct val="0"/>
                        </a:spcAft>
                        <a:buClr>
                          <a:schemeClr val="bg1"/>
                        </a:buClr>
                        <a:buSzTx/>
                        <a:buFontTx/>
                        <a:buNone/>
                        <a:tabLst/>
                      </a:pPr>
                      <a:r>
                        <a:rPr kumimoji="0" lang="en-US" sz="1000" b="1" i="0" u="none" strike="noStrike" cap="none" normalizeH="0" baseline="0" smtClean="0">
                          <a:solidFill>
                            <a:schemeClr val="bg2"/>
                          </a:solidFill>
                          <a:effectLst/>
                          <a:latin typeface="Arial" charset="0"/>
                        </a:rPr>
                        <a:t>Agent deployment and update support</a:t>
                      </a:r>
                    </a:p>
                  </a:txBody>
                  <a:tcPr marL="89452" marR="89452" marT="44970" marB="44970"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0C4A96">
                        <a:alpha val="10001"/>
                      </a:srgbClr>
                    </a:solidFill>
                  </a:tcPr>
                </a:tc>
                <a:tc>
                  <a:txBody>
                    <a:bodyPr/>
                    <a:lstStyle/>
                    <a:p>
                      <a:pPr marL="228600" marR="0" lvl="0" indent="-228600" algn="l" defTabSz="914400" rtl="0" eaLnBrk="1" fontAlgn="base" latinLnBrk="0" hangingPunct="1">
                        <a:lnSpc>
                          <a:spcPct val="90000"/>
                        </a:lnSpc>
                        <a:spcBef>
                          <a:spcPct val="30000"/>
                        </a:spcBef>
                        <a:spcAft>
                          <a:spcPct val="0"/>
                        </a:spcAft>
                        <a:buClr>
                          <a:schemeClr val="bg1"/>
                        </a:buClr>
                        <a:buSzTx/>
                        <a:buFontTx/>
                        <a:buChar char="•"/>
                        <a:tabLst/>
                      </a:pPr>
                      <a:r>
                        <a:rPr kumimoji="0" lang="en-US" sz="1000" b="0" i="0" u="none" strike="noStrike" cap="none" normalizeH="0" baseline="0" smtClean="0">
                          <a:solidFill>
                            <a:schemeClr val="bg2"/>
                          </a:solidFill>
                          <a:effectLst/>
                          <a:latin typeface="Arial" charset="0"/>
                        </a:rPr>
                        <a:t>Microsoft to distribute Cisco EAP modules through Windows Update/Windows Server Update Services </a:t>
                      </a:r>
                    </a:p>
                  </a:txBody>
                  <a:tcPr marL="89452" marR="89452" marT="44970" marB="44970"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0C4A96">
                        <a:alpha val="10001"/>
                      </a:srgbClr>
                    </a:solidFill>
                  </a:tcPr>
                </a:tc>
              </a:tr>
            </a:tbl>
          </a:graphicData>
        </a:graphic>
      </p:graphicFrame>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AD5870B2-16E8-4393-ACC5-C7E53BCF271B}" type="slidenum">
              <a:rPr lang="en-US" smtClean="0"/>
              <a:pPr>
                <a:defRPr/>
              </a:pPr>
              <a:t>32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10/25/2007 2:00 PM</a:t>
            </a:fld>
            <a:endParaRPr lang="en-US"/>
          </a:p>
        </p:txBody>
      </p:sp>
      <p:sp>
        <p:nvSpPr>
          <p:cNvPr id="6" name="Footer Placeholder 5"/>
          <p:cNvSpPr>
            <a:spLocks noGrp="1"/>
          </p:cNvSpPr>
          <p:nvPr>
            <p:ph type="ftr" sz="quarter" idx="12"/>
          </p:nvPr>
        </p:nvSpPr>
        <p:spPr/>
        <p:txBody>
          <a:bodyPr/>
          <a:lstStyle/>
          <a:p>
            <a:r>
              <a:rPr lang="en-US" sz="800" smtClean="0"/>
              <a:t>MICROSOFT CONFIDENTIAL</a:t>
            </a:r>
          </a:p>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10/25/2007 2:00 PM</a:t>
            </a:fld>
            <a:endParaRPr lang="en-US"/>
          </a:p>
        </p:txBody>
      </p:sp>
      <p:sp>
        <p:nvSpPr>
          <p:cNvPr id="6" name="Footer Placeholder 5"/>
          <p:cNvSpPr>
            <a:spLocks noGrp="1"/>
          </p:cNvSpPr>
          <p:nvPr>
            <p:ph type="ftr" sz="quarter" idx="12"/>
          </p:nvPr>
        </p:nvSpPr>
        <p:spPr/>
        <p:txBody>
          <a:bodyPr/>
          <a:lstStyle/>
          <a:p>
            <a:r>
              <a:rPr lang="en-US" sz="800" smtClean="0"/>
              <a:t>MICROSOFT CONFIDENTIAL</a:t>
            </a:r>
          </a:p>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10/25/2007 2:00 PM</a:t>
            </a:fld>
            <a:endParaRPr lang="en-US"/>
          </a:p>
        </p:txBody>
      </p:sp>
      <p:sp>
        <p:nvSpPr>
          <p:cNvPr id="6" name="Footer Placeholder 5"/>
          <p:cNvSpPr>
            <a:spLocks noGrp="1"/>
          </p:cNvSpPr>
          <p:nvPr>
            <p:ph type="ftr" sz="quarter" idx="12"/>
          </p:nvPr>
        </p:nvSpPr>
        <p:spPr/>
        <p:txBody>
          <a:bodyPr/>
          <a:lstStyle/>
          <a:p>
            <a:r>
              <a:rPr lang="en-US" sz="800" smtClean="0"/>
              <a:t>MICROSOFT CONFIDENTIAL</a:t>
            </a:r>
          </a:p>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10/25/2007 2:00 PM</a:t>
            </a:fld>
            <a:endParaRPr lang="en-US"/>
          </a:p>
        </p:txBody>
      </p:sp>
      <p:sp>
        <p:nvSpPr>
          <p:cNvPr id="6" name="Footer Placeholder 5"/>
          <p:cNvSpPr>
            <a:spLocks noGrp="1"/>
          </p:cNvSpPr>
          <p:nvPr>
            <p:ph type="ftr" sz="quarter" idx="12"/>
          </p:nvPr>
        </p:nvSpPr>
        <p:spPr/>
        <p:txBody>
          <a:bodyPr/>
          <a:lstStyle/>
          <a:p>
            <a:r>
              <a:rPr lang="en-US" sz="800" smtClean="0"/>
              <a:t>MICROSOFT CONFIDENTIAL</a:t>
            </a:r>
          </a:p>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14348" y="2000240"/>
            <a:ext cx="7681913" cy="1523495"/>
          </a:xfrm>
        </p:spPr>
        <p:txBody>
          <a:bodyPr>
            <a:noAutofit/>
          </a:bodyPr>
          <a:lstStyle>
            <a:lvl1pPr>
              <a:lnSpc>
                <a:spcPct val="90000"/>
              </a:lnSpc>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smtClean="0"/>
              <a:t>Haga clic para modificar el estilo de subtítulo del patrón</a:t>
            </a:r>
            <a:endParaRPr lang="en-US" dirty="0"/>
          </a:p>
        </p:txBody>
      </p:sp>
      <p:pic>
        <p:nvPicPr>
          <p:cNvPr id="8" name="Picture 5" descr="Windows Server Longhorn h logo.png"/>
          <p:cNvPicPr>
            <a:picLocks noChangeAspect="1"/>
          </p:cNvPicPr>
          <p:nvPr userDrawn="1"/>
        </p:nvPicPr>
        <p:blipFill>
          <a:blip r:embed="rId2"/>
          <a:srcRect/>
          <a:stretch>
            <a:fillRect/>
          </a:stretch>
        </p:blipFill>
        <p:spPr bwMode="auto">
          <a:xfrm>
            <a:off x="1214414" y="714356"/>
            <a:ext cx="6579100" cy="1000132"/>
          </a:xfrm>
          <a:prstGeom prst="rect">
            <a:avLst/>
          </a:prstGeom>
          <a:noFill/>
          <a:ln w="9525">
            <a:noFill/>
            <a:miter lim="800000"/>
            <a:headEnd/>
            <a:tailEnd/>
          </a:ln>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pic>
        <p:nvPicPr>
          <p:cNvPr id="6" name="Picture 5" descr="Windows Server Longhorn h logo.png"/>
          <p:cNvPicPr>
            <a:picLocks noChangeAspect="1"/>
          </p:cNvPicPr>
          <p:nvPr userDrawn="1"/>
        </p:nvPicPr>
        <p:blipFill>
          <a:blip r:embed="rId2"/>
          <a:srcRect/>
          <a:stretch>
            <a:fillRect/>
          </a:stretch>
        </p:blipFill>
        <p:spPr bwMode="auto">
          <a:xfrm>
            <a:off x="16176" y="6286520"/>
            <a:ext cx="3770006" cy="571480"/>
          </a:xfrm>
          <a:prstGeom prst="rect">
            <a:avLst/>
          </a:prstGeom>
          <a:noFill/>
          <a:ln w="9525">
            <a:noFill/>
            <a:miter lim="800000"/>
            <a:headEnd/>
            <a:tailEnd/>
          </a:ln>
        </p:spPr>
      </p:pic>
      <p:sp>
        <p:nvSpPr>
          <p:cNvPr id="10" name="Title 1"/>
          <p:cNvSpPr txBox="1">
            <a:spLocks/>
          </p:cNvSpPr>
          <p:nvPr userDrawn="1"/>
        </p:nvSpPr>
        <p:spPr>
          <a:xfrm>
            <a:off x="500034" y="357166"/>
            <a:ext cx="7358114" cy="1928826"/>
          </a:xfrm>
          <a:prstGeom prst="rect">
            <a:avLst/>
          </a:prstGeom>
        </p:spPr>
        <p:txBody>
          <a:bodyPr vert="horz" wrap="square" lIns="0" tIns="0" rIns="0" bIns="0" rtlCol="0" anchor="t">
            <a:noAutofit/>
          </a:bodyPr>
          <a:lstStyle>
            <a:lvl1pPr>
              <a:lnSpc>
                <a:spcPct val="90000"/>
              </a:lnSpc>
              <a:defRPr sz="5400"/>
            </a:lvl1pPr>
          </a:lstStyle>
          <a:p>
            <a:pPr marL="0" marR="0" lvl="0" indent="0" algn="l" defTabSz="912813" rtl="0" eaLnBrk="1" fontAlgn="base" latinLnBrk="0" hangingPunct="1">
              <a:lnSpc>
                <a:spcPct val="90000"/>
              </a:lnSpc>
              <a:spcBef>
                <a:spcPct val="0"/>
              </a:spcBef>
              <a:spcAft>
                <a:spcPct val="0"/>
              </a:spcAft>
              <a:buClrTx/>
              <a:buSzTx/>
              <a:buFontTx/>
              <a:buNone/>
              <a:tabLst/>
              <a:defRPr/>
            </a:pPr>
            <a:r>
              <a:rPr kumimoji="0" lang="es-ES" sz="8000" b="0" i="1"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38100" dist="38100" dir="2700000" algn="tl">
                    <a:srgbClr val="000000">
                      <a:alpha val="43137"/>
                    </a:srgbClr>
                  </a:outerShdw>
                </a:effectLst>
                <a:uLnTx/>
                <a:uFillTx/>
                <a:latin typeface="Segoe" pitchFamily="34" charset="0"/>
                <a:ea typeface="+mn-ea"/>
                <a:cs typeface="Arial" charset="0"/>
              </a:rPr>
              <a:t>DEMO</a:t>
            </a:r>
            <a:endParaRPr kumimoji="0" lang="en-US" sz="8000" b="0" i="1"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38100" dist="38100" dir="2700000" algn="tl">
                  <a:srgbClr val="000000">
                    <a:alpha val="43137"/>
                  </a:srgbClr>
                </a:outerShdw>
              </a:effectLst>
              <a:uLnTx/>
              <a:uFillTx/>
              <a:latin typeface="Segoe" pitchFamily="34" charset="0"/>
              <a:ea typeface="+mn-ea"/>
              <a:cs typeface="Arial" charset="0"/>
            </a:endParaRPr>
          </a:p>
        </p:txBody>
      </p:sp>
      <p:sp>
        <p:nvSpPr>
          <p:cNvPr id="11" name="Subtitle 2"/>
          <p:cNvSpPr>
            <a:spLocks noGrp="1"/>
          </p:cNvSpPr>
          <p:nvPr>
            <p:ph type="subTitle" idx="1"/>
          </p:nvPr>
        </p:nvSpPr>
        <p:spPr>
          <a:xfrm>
            <a:off x="642910" y="4143380"/>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14 Marcador de texto"/>
          <p:cNvSpPr>
            <a:spLocks noGrp="1"/>
          </p:cNvSpPr>
          <p:nvPr>
            <p:ph type="body" sz="quarter" idx="10" hasCustomPrompt="1"/>
          </p:nvPr>
        </p:nvSpPr>
        <p:spPr>
          <a:xfrm>
            <a:off x="571472" y="2621327"/>
            <a:ext cx="7572375" cy="664797"/>
          </a:xfrm>
        </p:spPr>
        <p:txBody>
          <a:bodyPr vert="horz" wrap="square" lIns="0" tIns="0" rIns="0" bIns="0" rtlCol="0" anchor="t">
            <a:spAutoFit/>
          </a:bodyPr>
          <a:lstStyle>
            <a:lvl1pPr marL="396875" marR="0" indent="-396875" algn="l" defTabSz="912813" rtl="0" eaLnBrk="1" fontAlgn="base" latinLnBrk="0" hangingPunct="1">
              <a:lnSpc>
                <a:spcPct val="90000"/>
              </a:lnSpc>
              <a:spcBef>
                <a:spcPct val="20000"/>
              </a:spcBef>
              <a:spcAft>
                <a:spcPct val="0"/>
              </a:spcAft>
              <a:buClrTx/>
              <a:buSzTx/>
              <a:buFont typeface="Arial" pitchFamily="34" charset="0"/>
              <a:buNone/>
              <a:tabLst/>
              <a:defRPr lang="es-ES" sz="4400" kern="1200" spc="-150" baseline="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buFont typeface="Arial" pitchFamily="34" charset="0"/>
              <a:buNone/>
              <a:defRPr sz="1800"/>
            </a:lvl2pPr>
            <a:lvl3pPr>
              <a:buFont typeface="Arial" pitchFamily="34" charset="0"/>
              <a:buNone/>
              <a:defRPr sz="1600"/>
            </a:lvl3pPr>
            <a:lvl4pPr>
              <a:buFont typeface="Arial" pitchFamily="34" charset="0"/>
              <a:buNone/>
              <a:defRPr sz="1600"/>
            </a:lvl4pPr>
            <a:lvl5pPr>
              <a:buFont typeface="Arial" pitchFamily="34" charset="0"/>
              <a:buNone/>
              <a:defRPr sz="1600"/>
            </a:lvl5pPr>
          </a:lstStyle>
          <a:p>
            <a:pPr marL="396875" marR="0" lvl="0" indent="-396875" algn="l" defTabSz="912813" rtl="0" eaLnBrk="1" fontAlgn="base" latinLnBrk="0" hangingPunct="1">
              <a:lnSpc>
                <a:spcPct val="90000"/>
              </a:lnSpc>
              <a:spcBef>
                <a:spcPct val="20000"/>
              </a:spcBef>
              <a:spcAft>
                <a:spcPct val="0"/>
              </a:spcAft>
              <a:buClrTx/>
              <a:buSzTx/>
              <a:buFont typeface="Arial" pitchFamily="34" charset="0"/>
              <a:buNone/>
              <a:tabLst/>
              <a:defRPr/>
            </a:pPr>
            <a:r>
              <a:rPr kumimoji="0" lang="es-ES" sz="48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Segoe" pitchFamily="34" charset="0"/>
                <a:ea typeface="+mn-ea"/>
                <a:cs typeface="Arial" charset="0"/>
              </a:rPr>
              <a:t>Título Demo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6" name="Text Placeholder 5"/>
          <p:cNvSpPr>
            <a:spLocks noGrp="1"/>
          </p:cNvSpPr>
          <p:nvPr>
            <p:ph type="body" sz="quarter" idx="10"/>
          </p:nvPr>
        </p:nvSpPr>
        <p:spPr>
          <a:xfrm>
            <a:off x="381000" y="1214422"/>
            <a:ext cx="8382000" cy="2407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5" name="Picture 4" descr="Technet.jpg"/>
          <p:cNvPicPr>
            <a:picLocks noChangeAspect="1"/>
          </p:cNvPicPr>
          <p:nvPr userDrawn="1"/>
        </p:nvPicPr>
        <p:blipFill>
          <a:blip r:embed="rId2"/>
          <a:srcRect/>
          <a:stretch>
            <a:fillRect/>
          </a:stretch>
        </p:blipFill>
        <p:spPr bwMode="auto">
          <a:xfrm>
            <a:off x="6343650" y="6286500"/>
            <a:ext cx="2800350" cy="571500"/>
          </a:xfrm>
          <a:prstGeom prst="rect">
            <a:avLst/>
          </a:prstGeom>
          <a:noFill/>
          <a:ln w="9525">
            <a:noFill/>
            <a:miter lim="800000"/>
            <a:headEnd/>
            <a:tailEnd/>
          </a:ln>
        </p:spPr>
      </p:pic>
      <p:pic>
        <p:nvPicPr>
          <p:cNvPr id="8" name="Picture 5" descr="Windows Server Longhorn h logo.png"/>
          <p:cNvPicPr>
            <a:picLocks noChangeAspect="1"/>
          </p:cNvPicPr>
          <p:nvPr userDrawn="1"/>
        </p:nvPicPr>
        <p:blipFill>
          <a:blip r:embed="rId3"/>
          <a:srcRect/>
          <a:stretch>
            <a:fillRect/>
          </a:stretch>
        </p:blipFill>
        <p:spPr bwMode="auto">
          <a:xfrm>
            <a:off x="16176" y="6286520"/>
            <a:ext cx="3770006" cy="571480"/>
          </a:xfrm>
          <a:prstGeom prst="rect">
            <a:avLst/>
          </a:prstGeom>
          <a:noFill/>
          <a:ln w="9525">
            <a:noFill/>
            <a:miter lim="800000"/>
            <a:headEnd/>
            <a:tailEnd/>
          </a:ln>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a:xfrm>
            <a:off x="381000" y="1214422"/>
            <a:ext cx="8382000" cy="2409315"/>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5" name="Picture 4" descr="Technet.jpg"/>
          <p:cNvPicPr>
            <a:picLocks noChangeAspect="1"/>
          </p:cNvPicPr>
          <p:nvPr userDrawn="1"/>
        </p:nvPicPr>
        <p:blipFill>
          <a:blip r:embed="rId2"/>
          <a:srcRect/>
          <a:stretch>
            <a:fillRect/>
          </a:stretch>
        </p:blipFill>
        <p:spPr bwMode="auto">
          <a:xfrm>
            <a:off x="6343650" y="6286500"/>
            <a:ext cx="2800350" cy="571500"/>
          </a:xfrm>
          <a:prstGeom prst="rect">
            <a:avLst/>
          </a:prstGeom>
          <a:noFill/>
          <a:ln w="9525">
            <a:noFill/>
            <a:miter lim="800000"/>
            <a:headEnd/>
            <a:tailEnd/>
          </a:ln>
        </p:spPr>
      </p:pic>
      <p:pic>
        <p:nvPicPr>
          <p:cNvPr id="7" name="Picture 5" descr="Windows Server Longhorn h logo.png"/>
          <p:cNvPicPr>
            <a:picLocks noChangeAspect="1"/>
          </p:cNvPicPr>
          <p:nvPr userDrawn="1"/>
        </p:nvPicPr>
        <p:blipFill>
          <a:blip r:embed="rId3"/>
          <a:srcRect/>
          <a:stretch>
            <a:fillRect/>
          </a:stretch>
        </p:blipFill>
        <p:spPr bwMode="auto">
          <a:xfrm>
            <a:off x="16176" y="6286520"/>
            <a:ext cx="3770006" cy="571480"/>
          </a:xfrm>
          <a:prstGeom prst="rect">
            <a:avLst/>
          </a:prstGeom>
          <a:noFill/>
          <a:ln w="9525">
            <a:noFill/>
            <a:miter lim="800000"/>
            <a:headEnd/>
            <a:tailEnd/>
          </a:ln>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6" name="Picture 4" descr="Technet.jpg"/>
          <p:cNvPicPr>
            <a:picLocks noChangeAspect="1"/>
          </p:cNvPicPr>
          <p:nvPr userDrawn="1"/>
        </p:nvPicPr>
        <p:blipFill>
          <a:blip r:embed="rId2"/>
          <a:srcRect/>
          <a:stretch>
            <a:fillRect/>
          </a:stretch>
        </p:blipFill>
        <p:spPr bwMode="auto">
          <a:xfrm>
            <a:off x="6343650" y="6286500"/>
            <a:ext cx="2800350" cy="571500"/>
          </a:xfrm>
          <a:prstGeom prst="rect">
            <a:avLst/>
          </a:prstGeom>
          <a:noFill/>
          <a:ln w="9525">
            <a:noFill/>
            <a:miter lim="800000"/>
            <a:headEnd/>
            <a:tailEnd/>
          </a:ln>
        </p:spPr>
      </p:pic>
      <p:pic>
        <p:nvPicPr>
          <p:cNvPr id="8" name="Picture 5" descr="Windows Server Longhorn h logo.png"/>
          <p:cNvPicPr>
            <a:picLocks noChangeAspect="1"/>
          </p:cNvPicPr>
          <p:nvPr userDrawn="1"/>
        </p:nvPicPr>
        <p:blipFill>
          <a:blip r:embed="rId3"/>
          <a:srcRect/>
          <a:stretch>
            <a:fillRect/>
          </a:stretch>
        </p:blipFill>
        <p:spPr bwMode="auto">
          <a:xfrm>
            <a:off x="16176" y="6286520"/>
            <a:ext cx="3770006" cy="571480"/>
          </a:xfrm>
          <a:prstGeom prst="rect">
            <a:avLst/>
          </a:prstGeom>
          <a:noFill/>
          <a:ln w="9525">
            <a:noFill/>
            <a:miter lim="800000"/>
            <a:headEnd/>
            <a:tailEnd/>
          </a:ln>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pic>
        <p:nvPicPr>
          <p:cNvPr id="4" name="Picture 4" descr="Technet.jpg"/>
          <p:cNvPicPr>
            <a:picLocks noChangeAspect="1"/>
          </p:cNvPicPr>
          <p:nvPr userDrawn="1"/>
        </p:nvPicPr>
        <p:blipFill>
          <a:blip r:embed="rId2"/>
          <a:srcRect/>
          <a:stretch>
            <a:fillRect/>
          </a:stretch>
        </p:blipFill>
        <p:spPr bwMode="auto">
          <a:xfrm>
            <a:off x="6343650" y="6286500"/>
            <a:ext cx="2800350" cy="571500"/>
          </a:xfrm>
          <a:prstGeom prst="rect">
            <a:avLst/>
          </a:prstGeom>
          <a:noFill/>
          <a:ln w="9525">
            <a:noFill/>
            <a:miter lim="800000"/>
            <a:headEnd/>
            <a:tailEnd/>
          </a:ln>
        </p:spPr>
      </p:pic>
      <p:pic>
        <p:nvPicPr>
          <p:cNvPr id="6" name="Picture 5" descr="Windows Server Longhorn h logo.png"/>
          <p:cNvPicPr>
            <a:picLocks noChangeAspect="1"/>
          </p:cNvPicPr>
          <p:nvPr userDrawn="1"/>
        </p:nvPicPr>
        <p:blipFill>
          <a:blip r:embed="rId3"/>
          <a:srcRect/>
          <a:stretch>
            <a:fillRect/>
          </a:stretch>
        </p:blipFill>
        <p:spPr bwMode="auto">
          <a:xfrm>
            <a:off x="16176" y="6286520"/>
            <a:ext cx="3770006" cy="571480"/>
          </a:xfrm>
          <a:prstGeom prst="rect">
            <a:avLst/>
          </a:prstGeom>
          <a:noFill/>
          <a:ln w="9525">
            <a:noFill/>
            <a:miter lim="800000"/>
            <a:headEnd/>
            <a:tailEnd/>
          </a:ln>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2"/>
            <a:ext cx="8382000" cy="2210862"/>
          </a:xfrm>
        </p:spPr>
        <p:txBody>
          <a:bodyPr/>
          <a:lstStyle>
            <a:lvl1pPr>
              <a:buClr>
                <a:schemeClr val="tx1"/>
              </a:buClr>
              <a:buSzPct val="90000"/>
              <a:buFont typeface="Arial" pitchFamily="34" charset="0"/>
              <a:buChar char="•"/>
              <a:defRPr>
                <a:solidFill>
                  <a:schemeClr val="tx2"/>
                </a:solidFill>
              </a:defRPr>
            </a:lvl1pPr>
            <a:lvl2pPr>
              <a:buClr>
                <a:schemeClr val="tx1"/>
              </a:buClr>
              <a:buSzPct val="90000"/>
              <a:buFont typeface="Arial" pitchFamily="34" charset="0"/>
              <a:buChar char="•"/>
              <a:defRPr>
                <a:solidFill>
                  <a:schemeClr val="tx2"/>
                </a:solidFill>
              </a:defRPr>
            </a:lvl2pPr>
            <a:lvl3pPr>
              <a:buClr>
                <a:schemeClr val="tx1"/>
              </a:buClr>
              <a:buSzPct val="90000"/>
              <a:buFont typeface="Arial" pitchFamily="34" charset="0"/>
              <a:buChar char="•"/>
              <a:defRPr>
                <a:solidFill>
                  <a:schemeClr val="tx2"/>
                </a:solidFill>
              </a:defRPr>
            </a:lvl3pPr>
            <a:lvl4pPr>
              <a:buClr>
                <a:schemeClr val="tx1"/>
              </a:buClr>
              <a:buSzPct val="90000"/>
              <a:buFont typeface="Arial" pitchFamily="34" charset="0"/>
              <a:buChar char="•"/>
              <a:defRPr>
                <a:solidFill>
                  <a:schemeClr val="tx2"/>
                </a:solidFill>
              </a:defRPr>
            </a:lvl4pPr>
            <a:lvl5pPr>
              <a:buClr>
                <a:schemeClr val="tx1"/>
              </a:buClr>
              <a:buSzPct val="90000"/>
              <a:buFont typeface="Arial" pitchFamily="34" charset="0"/>
              <a:buChar cha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63" indent="0">
              <a:buNone/>
              <a:defRPr sz="2000" b="1"/>
            </a:lvl2pPr>
            <a:lvl3pPr marL="914327" indent="0">
              <a:buNone/>
              <a:defRPr sz="1800" b="1"/>
            </a:lvl3pPr>
            <a:lvl4pPr marL="1371490" indent="0">
              <a:buNone/>
              <a:defRPr sz="1600" b="1"/>
            </a:lvl4pPr>
            <a:lvl5pPr marL="1828654" indent="0">
              <a:buNone/>
              <a:defRPr sz="1600" b="1"/>
            </a:lvl5pPr>
            <a:lvl6pPr marL="2285818" indent="0">
              <a:buNone/>
              <a:defRPr sz="1600" b="1"/>
            </a:lvl6pPr>
            <a:lvl7pPr marL="2742980" indent="0">
              <a:buNone/>
              <a:defRPr sz="1600" b="1"/>
            </a:lvl7pPr>
            <a:lvl8pPr marL="3200144" indent="0">
              <a:buNone/>
              <a:defRPr sz="1600" b="1"/>
            </a:lvl8pPr>
            <a:lvl9pPr marL="365730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59" indent="-281759">
              <a:defRPr sz="2300"/>
            </a:lvl1pPr>
            <a:lvl2pPr marL="562196" indent="-265885">
              <a:defRPr sz="2000"/>
            </a:lvl2pPr>
            <a:lvl3pPr marL="813529" indent="-243397">
              <a:defRPr sz="1800"/>
            </a:lvl3pPr>
            <a:lvl4pPr marL="1050312" indent="-228847">
              <a:defRPr sz="1700"/>
            </a:lvl4pPr>
            <a:lvl5pPr marL="1279159" indent="-206358">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2" y="1411553"/>
            <a:ext cx="4117019" cy="692498"/>
          </a:xfrm>
        </p:spPr>
        <p:txBody>
          <a:bodyPr anchor="b"/>
          <a:lstStyle>
            <a:lvl1pPr marL="0" indent="0">
              <a:lnSpc>
                <a:spcPct val="90000"/>
              </a:lnSpc>
              <a:spcBef>
                <a:spcPts val="0"/>
              </a:spcBef>
              <a:buNone/>
              <a:defRPr sz="2500" b="1"/>
            </a:lvl1pPr>
            <a:lvl2pPr marL="457163" indent="0">
              <a:buNone/>
              <a:defRPr sz="2000" b="1"/>
            </a:lvl2pPr>
            <a:lvl3pPr marL="914327" indent="0">
              <a:buNone/>
              <a:defRPr sz="1800" b="1"/>
            </a:lvl3pPr>
            <a:lvl4pPr marL="1371490" indent="0">
              <a:buNone/>
              <a:defRPr sz="1600" b="1"/>
            </a:lvl4pPr>
            <a:lvl5pPr marL="1828654" indent="0">
              <a:buNone/>
              <a:defRPr sz="1600" b="1"/>
            </a:lvl5pPr>
            <a:lvl6pPr marL="2285818" indent="0">
              <a:buNone/>
              <a:defRPr sz="1600" b="1"/>
            </a:lvl6pPr>
            <a:lvl7pPr marL="2742980" indent="0">
              <a:buNone/>
              <a:defRPr sz="1600" b="1"/>
            </a:lvl7pPr>
            <a:lvl8pPr marL="3200144" indent="0">
              <a:buNone/>
              <a:defRPr sz="1600" b="1"/>
            </a:lvl8pPr>
            <a:lvl9pPr marL="365730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09" indent="-296309">
              <a:defRPr sz="2300"/>
            </a:lvl1pPr>
            <a:lvl2pPr marL="570132" indent="-273822">
              <a:defRPr sz="2000"/>
            </a:lvl2pPr>
            <a:lvl3pPr marL="821466" indent="-244720">
              <a:defRPr sz="1800"/>
            </a:lvl3pPr>
            <a:lvl4pPr marL="1050312" indent="-236784">
              <a:defRPr sz="1700"/>
            </a:lvl4pPr>
            <a:lvl5pPr marL="1279159" indent="-220910">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s-ES" dirty="0" smtClean="0"/>
              <a:t>Haga clic para modificar el estilo de título del patrón</a:t>
            </a:r>
            <a:endParaRPr lang="en-US" dirty="0"/>
          </a:p>
        </p:txBody>
      </p:sp>
      <p:sp>
        <p:nvSpPr>
          <p:cNvPr id="5123" name="Text Placeholder 2"/>
          <p:cNvSpPr>
            <a:spLocks noGrp="1"/>
          </p:cNvSpPr>
          <p:nvPr>
            <p:ph type="body" idx="1"/>
          </p:nvPr>
        </p:nvSpPr>
        <p:spPr bwMode="auto">
          <a:xfrm>
            <a:off x="381000" y="1412875"/>
            <a:ext cx="8382000" cy="2135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smtClean="0"/>
          </a:p>
        </p:txBody>
      </p:sp>
      <p:pic>
        <p:nvPicPr>
          <p:cNvPr id="7" name="6 Imagen" descr="TechNet_rgb.jpg"/>
          <p:cNvPicPr>
            <a:picLocks noChangeAspect="1"/>
          </p:cNvPicPr>
          <p:nvPr/>
        </p:nvPicPr>
        <p:blipFill>
          <a:blip r:embed="rId12"/>
          <a:stretch>
            <a:fillRect/>
          </a:stretch>
        </p:blipFill>
        <p:spPr>
          <a:xfrm>
            <a:off x="6336486" y="6286520"/>
            <a:ext cx="2807514" cy="571480"/>
          </a:xfrm>
          <a:prstGeom prst="rect">
            <a:avLst/>
          </a:prstGeom>
        </p:spPr>
      </p:pic>
    </p:spTree>
  </p:cSld>
  <p:clrMap bg1="dk1" tx1="lt1" bg2="dk2" tx2="lt2" accent1="accent1" accent2="accent2" accent3="accent3" accent4="accent4" accent5="accent5" accent6="accent6" hlink="hlink" folHlink="folHlink"/>
  <p:sldLayoutIdLst>
    <p:sldLayoutId id="2147483773" r:id="rId1"/>
    <p:sldLayoutId id="2147483780" r:id="rId2"/>
    <p:sldLayoutId id="2147483775" r:id="rId3"/>
    <p:sldLayoutId id="2147483776" r:id="rId4"/>
    <p:sldLayoutId id="2147483777" r:id="rId5"/>
    <p:sldLayoutId id="2147483779" r:id="rId6"/>
    <p:sldLayoutId id="2147483782" r:id="rId7"/>
    <p:sldLayoutId id="2147483783" r:id="rId8"/>
    <p:sldLayoutId id="2147483784" r:id="rId9"/>
  </p:sldLayoutIdLst>
  <p:transition>
    <p:fade/>
  </p:transition>
  <p:txStyles>
    <p:titleStyle>
      <a:lvl1pPr algn="l" defTabSz="912813" rtl="0" eaLnBrk="1" fontAlgn="base" hangingPunct="1">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2pPr>
      <a:lvl3pPr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3pPr>
      <a:lvl4pPr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4pPr>
      <a:lvl5pPr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5pPr>
      <a:lvl6pPr marL="457200"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6pPr>
      <a:lvl7pPr marL="914400"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7pPr>
      <a:lvl8pPr marL="1371600"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8pPr>
      <a:lvl9pPr marL="1828800"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9pPr>
    </p:titleStyle>
    <p:bodyStyle>
      <a:lvl1pPr marL="396875" indent="-396875" algn="l" defTabSz="912813" rtl="0" eaLnBrk="1" fontAlgn="base" hangingPunct="1">
        <a:lnSpc>
          <a:spcPct val="90000"/>
        </a:lnSpc>
        <a:spcBef>
          <a:spcPct val="20000"/>
        </a:spcBef>
        <a:spcAft>
          <a:spcPct val="0"/>
        </a:spcAft>
        <a:buBlip>
          <a:blip r:embed="rId13"/>
        </a:buBlip>
        <a:defRPr sz="3200" kern="1200">
          <a:solidFill>
            <a:schemeClr val="tx1"/>
          </a:solidFill>
          <a:latin typeface="+mn-lt"/>
          <a:ea typeface="+mn-ea"/>
          <a:cs typeface="+mn-cs"/>
        </a:defRPr>
      </a:lvl1pPr>
      <a:lvl2pPr marL="914400" indent="-396875" algn="l" defTabSz="912813" rtl="0" eaLnBrk="1" fontAlgn="base" hangingPunct="1">
        <a:lnSpc>
          <a:spcPct val="90000"/>
        </a:lnSpc>
        <a:spcBef>
          <a:spcPct val="20000"/>
        </a:spcBef>
        <a:spcAft>
          <a:spcPct val="0"/>
        </a:spcAft>
        <a:buBlip>
          <a:blip r:embed="rId14"/>
        </a:buBlip>
        <a:defRPr sz="2800" kern="1200">
          <a:solidFill>
            <a:schemeClr val="tx1"/>
          </a:solidFill>
          <a:latin typeface="+mn-lt"/>
          <a:ea typeface="+mn-ea"/>
          <a:cs typeface="+mn-cs"/>
        </a:defRPr>
      </a:lvl2pPr>
      <a:lvl3pPr marL="1258888" indent="-344488" algn="l" defTabSz="912813" rtl="0" eaLnBrk="1" fontAlgn="base" hangingPunct="1">
        <a:lnSpc>
          <a:spcPct val="90000"/>
        </a:lnSpc>
        <a:spcBef>
          <a:spcPct val="20000"/>
        </a:spcBef>
        <a:spcAft>
          <a:spcPct val="0"/>
        </a:spcAft>
        <a:buBlip>
          <a:blip r:embed="rId14"/>
        </a:buBlip>
        <a:defRPr sz="2400" kern="1200">
          <a:solidFill>
            <a:schemeClr val="tx1"/>
          </a:solidFill>
          <a:latin typeface="+mn-lt"/>
          <a:ea typeface="+mn-ea"/>
          <a:cs typeface="+mn-cs"/>
        </a:defRPr>
      </a:lvl3pPr>
      <a:lvl4pPr marL="1604963" indent="-346075" algn="l" defTabSz="912813" rtl="0" eaLnBrk="1" fontAlgn="base" hangingPunct="1">
        <a:lnSpc>
          <a:spcPct val="90000"/>
        </a:lnSpc>
        <a:spcBef>
          <a:spcPct val="20000"/>
        </a:spcBef>
        <a:spcAft>
          <a:spcPct val="0"/>
        </a:spcAft>
        <a:buBlip>
          <a:blip r:embed="rId14"/>
        </a:buBlip>
        <a:defRPr sz="2400" kern="1200">
          <a:solidFill>
            <a:schemeClr val="tx1"/>
          </a:solidFill>
          <a:latin typeface="+mn-lt"/>
          <a:ea typeface="+mn-ea"/>
          <a:cs typeface="+mn-cs"/>
        </a:defRPr>
      </a:lvl4pPr>
      <a:lvl5pPr marL="1941513" indent="-336550" algn="l" defTabSz="912813" rtl="0" eaLnBrk="1" fontAlgn="base" hangingPunct="1">
        <a:lnSpc>
          <a:spcPct val="90000"/>
        </a:lnSpc>
        <a:spcBef>
          <a:spcPct val="20000"/>
        </a:spcBef>
        <a:spcAft>
          <a:spcPct val="0"/>
        </a:spcAft>
        <a:buBlip>
          <a:blip r:embed="rId1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parada@microsoft.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0.xml"/><Relationship Id="rId7" Type="http://schemas.openxmlformats.org/officeDocument/2006/relationships/oleObject" Target="../embeddings/oleObject18.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17.bin"/><Relationship Id="rId5" Type="http://schemas.openxmlformats.org/officeDocument/2006/relationships/image" Target="../media/image20.png"/><Relationship Id="rId4" Type="http://schemas.openxmlformats.org/officeDocument/2006/relationships/image" Target="../media/image19.emf"/><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www.microsoft.com/nap"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6.xml"/><Relationship Id="rId7" Type="http://schemas.openxmlformats.org/officeDocument/2006/relationships/image" Target="../media/image25.png"/><Relationship Id="rId2" Type="http://schemas.openxmlformats.org/officeDocument/2006/relationships/tags" Target="../tags/tag2.xml"/><Relationship Id="rId1" Type="http://schemas.openxmlformats.org/officeDocument/2006/relationships/vmlDrawing" Target="../drawings/vmlDrawing3.vml"/><Relationship Id="rId6" Type="http://schemas.openxmlformats.org/officeDocument/2006/relationships/image" Target="../media/image20.png"/><Relationship Id="rId5" Type="http://schemas.openxmlformats.org/officeDocument/2006/relationships/image" Target="../media/image24.png"/><Relationship Id="rId4" Type="http://schemas.openxmlformats.org/officeDocument/2006/relationships/notesSlide" Target="../notesSlides/notesSlide15.xml"/><Relationship Id="rId9" Type="http://schemas.openxmlformats.org/officeDocument/2006/relationships/oleObject" Target="../embeddings/oleObject19.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6.png"/><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25.png"/><Relationship Id="rId5" Type="http://schemas.openxmlformats.org/officeDocument/2006/relationships/image" Target="../media/image20.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slideLayout" Target="../slideLayouts/slideLayout6.xml"/><Relationship Id="rId7" Type="http://schemas.openxmlformats.org/officeDocument/2006/relationships/oleObject" Target="../embeddings/oleObject21.bin"/><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19.emf"/><Relationship Id="rId5" Type="http://schemas.openxmlformats.org/officeDocument/2006/relationships/oleObject" Target="../embeddings/oleObject20.bin"/><Relationship Id="rId4" Type="http://schemas.openxmlformats.org/officeDocument/2006/relationships/notesSlide" Target="../notesSlides/notesSlide17.xml"/><Relationship Id="rId9" Type="http://schemas.openxmlformats.org/officeDocument/2006/relationships/oleObject" Target="../embeddings/oleObject23.bin"/></Relationships>
</file>

<file path=ppt/slides/_rels/slide21.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image" Target="../media/image40.png"/><Relationship Id="rId4" Type="http://schemas.openxmlformats.org/officeDocument/2006/relationships/oleObject" Target="../embeddings/oleObject24.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vmlDrawing" Target="../drawings/vmlDrawing6.vml"/><Relationship Id="rId4" Type="http://schemas.openxmlformats.org/officeDocument/2006/relationships/oleObject" Target="../embeddings/oleObject25.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3" Type="http://schemas.openxmlformats.org/officeDocument/2006/relationships/image" Target="../media/image52.png"/><Relationship Id="rId18" Type="http://schemas.openxmlformats.org/officeDocument/2006/relationships/image" Target="../media/image57.png"/><Relationship Id="rId26" Type="http://schemas.openxmlformats.org/officeDocument/2006/relationships/image" Target="../media/image65.png"/><Relationship Id="rId39" Type="http://schemas.openxmlformats.org/officeDocument/2006/relationships/image" Target="../media/image78.png"/><Relationship Id="rId21" Type="http://schemas.openxmlformats.org/officeDocument/2006/relationships/image" Target="../media/image60.png"/><Relationship Id="rId34" Type="http://schemas.openxmlformats.org/officeDocument/2006/relationships/image" Target="../media/image73.png"/><Relationship Id="rId42" Type="http://schemas.openxmlformats.org/officeDocument/2006/relationships/image" Target="../media/image81.png"/><Relationship Id="rId47" Type="http://schemas.openxmlformats.org/officeDocument/2006/relationships/image" Target="../media/image86.png"/><Relationship Id="rId50" Type="http://schemas.openxmlformats.org/officeDocument/2006/relationships/image" Target="../media/image89.png"/><Relationship Id="rId55" Type="http://schemas.openxmlformats.org/officeDocument/2006/relationships/image" Target="../media/image94.png"/><Relationship Id="rId63" Type="http://schemas.openxmlformats.org/officeDocument/2006/relationships/image" Target="../media/image102.png"/><Relationship Id="rId68" Type="http://schemas.openxmlformats.org/officeDocument/2006/relationships/image" Target="../media/image107.png"/><Relationship Id="rId76" Type="http://schemas.openxmlformats.org/officeDocument/2006/relationships/image" Target="../media/image115.png"/><Relationship Id="rId84" Type="http://schemas.openxmlformats.org/officeDocument/2006/relationships/image" Target="../media/image123.png"/><Relationship Id="rId89" Type="http://schemas.openxmlformats.org/officeDocument/2006/relationships/image" Target="../media/image128.png"/><Relationship Id="rId7" Type="http://schemas.openxmlformats.org/officeDocument/2006/relationships/image" Target="../media/image46.png"/><Relationship Id="rId71" Type="http://schemas.openxmlformats.org/officeDocument/2006/relationships/image" Target="../media/image110.png"/><Relationship Id="rId2" Type="http://schemas.openxmlformats.org/officeDocument/2006/relationships/notesSlide" Target="../notesSlides/notesSlide23.xml"/><Relationship Id="rId16" Type="http://schemas.openxmlformats.org/officeDocument/2006/relationships/image" Target="../media/image55.png"/><Relationship Id="rId29" Type="http://schemas.openxmlformats.org/officeDocument/2006/relationships/image" Target="../media/image68.png"/><Relationship Id="rId11" Type="http://schemas.openxmlformats.org/officeDocument/2006/relationships/image" Target="../media/image50.png"/><Relationship Id="rId24" Type="http://schemas.openxmlformats.org/officeDocument/2006/relationships/image" Target="../media/image63.png"/><Relationship Id="rId32" Type="http://schemas.openxmlformats.org/officeDocument/2006/relationships/image" Target="../media/image71.png"/><Relationship Id="rId37" Type="http://schemas.openxmlformats.org/officeDocument/2006/relationships/image" Target="../media/image76.png"/><Relationship Id="rId40" Type="http://schemas.openxmlformats.org/officeDocument/2006/relationships/image" Target="../media/image79.png"/><Relationship Id="rId45" Type="http://schemas.openxmlformats.org/officeDocument/2006/relationships/image" Target="../media/image84.png"/><Relationship Id="rId53" Type="http://schemas.openxmlformats.org/officeDocument/2006/relationships/image" Target="../media/image92.png"/><Relationship Id="rId58" Type="http://schemas.openxmlformats.org/officeDocument/2006/relationships/image" Target="../media/image97.png"/><Relationship Id="rId66" Type="http://schemas.openxmlformats.org/officeDocument/2006/relationships/image" Target="../media/image105.png"/><Relationship Id="rId74" Type="http://schemas.openxmlformats.org/officeDocument/2006/relationships/image" Target="../media/image113.png"/><Relationship Id="rId79" Type="http://schemas.openxmlformats.org/officeDocument/2006/relationships/image" Target="../media/image118.png"/><Relationship Id="rId87" Type="http://schemas.openxmlformats.org/officeDocument/2006/relationships/image" Target="../media/image126.png"/><Relationship Id="rId5" Type="http://schemas.openxmlformats.org/officeDocument/2006/relationships/image" Target="../media/image44.png"/><Relationship Id="rId61" Type="http://schemas.openxmlformats.org/officeDocument/2006/relationships/image" Target="../media/image100.png"/><Relationship Id="rId82" Type="http://schemas.openxmlformats.org/officeDocument/2006/relationships/image" Target="../media/image121.png"/><Relationship Id="rId19" Type="http://schemas.openxmlformats.org/officeDocument/2006/relationships/image" Target="../media/image58.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 Id="rId22" Type="http://schemas.openxmlformats.org/officeDocument/2006/relationships/image" Target="../media/image61.png"/><Relationship Id="rId27" Type="http://schemas.openxmlformats.org/officeDocument/2006/relationships/image" Target="../media/image66.png"/><Relationship Id="rId30" Type="http://schemas.openxmlformats.org/officeDocument/2006/relationships/image" Target="../media/image69.png"/><Relationship Id="rId35" Type="http://schemas.openxmlformats.org/officeDocument/2006/relationships/image" Target="../media/image74.png"/><Relationship Id="rId43" Type="http://schemas.openxmlformats.org/officeDocument/2006/relationships/image" Target="../media/image82.png"/><Relationship Id="rId48" Type="http://schemas.openxmlformats.org/officeDocument/2006/relationships/image" Target="../media/image87.png"/><Relationship Id="rId56" Type="http://schemas.openxmlformats.org/officeDocument/2006/relationships/image" Target="../media/image95.png"/><Relationship Id="rId64" Type="http://schemas.openxmlformats.org/officeDocument/2006/relationships/image" Target="../media/image103.png"/><Relationship Id="rId69" Type="http://schemas.openxmlformats.org/officeDocument/2006/relationships/image" Target="../media/image108.png"/><Relationship Id="rId77" Type="http://schemas.openxmlformats.org/officeDocument/2006/relationships/image" Target="../media/image116.png"/><Relationship Id="rId8" Type="http://schemas.openxmlformats.org/officeDocument/2006/relationships/image" Target="../media/image47.png"/><Relationship Id="rId51" Type="http://schemas.openxmlformats.org/officeDocument/2006/relationships/image" Target="../media/image90.png"/><Relationship Id="rId72" Type="http://schemas.openxmlformats.org/officeDocument/2006/relationships/image" Target="../media/image111.png"/><Relationship Id="rId80" Type="http://schemas.openxmlformats.org/officeDocument/2006/relationships/image" Target="../media/image119.png"/><Relationship Id="rId85" Type="http://schemas.openxmlformats.org/officeDocument/2006/relationships/image" Target="../media/image124.png"/><Relationship Id="rId3" Type="http://schemas.openxmlformats.org/officeDocument/2006/relationships/image" Target="../media/image42.png"/><Relationship Id="rId12" Type="http://schemas.openxmlformats.org/officeDocument/2006/relationships/image" Target="../media/image51.png"/><Relationship Id="rId17" Type="http://schemas.openxmlformats.org/officeDocument/2006/relationships/image" Target="../media/image56.png"/><Relationship Id="rId25" Type="http://schemas.openxmlformats.org/officeDocument/2006/relationships/image" Target="../media/image64.png"/><Relationship Id="rId33" Type="http://schemas.openxmlformats.org/officeDocument/2006/relationships/image" Target="../media/image72.png"/><Relationship Id="rId38" Type="http://schemas.openxmlformats.org/officeDocument/2006/relationships/image" Target="../media/image77.png"/><Relationship Id="rId46" Type="http://schemas.openxmlformats.org/officeDocument/2006/relationships/image" Target="../media/image85.png"/><Relationship Id="rId59" Type="http://schemas.openxmlformats.org/officeDocument/2006/relationships/image" Target="../media/image98.png"/><Relationship Id="rId67" Type="http://schemas.openxmlformats.org/officeDocument/2006/relationships/image" Target="../media/image106.png"/><Relationship Id="rId20" Type="http://schemas.openxmlformats.org/officeDocument/2006/relationships/image" Target="../media/image59.png"/><Relationship Id="rId41" Type="http://schemas.openxmlformats.org/officeDocument/2006/relationships/image" Target="../media/image80.png"/><Relationship Id="rId54" Type="http://schemas.openxmlformats.org/officeDocument/2006/relationships/image" Target="../media/image93.png"/><Relationship Id="rId62" Type="http://schemas.openxmlformats.org/officeDocument/2006/relationships/image" Target="../media/image101.png"/><Relationship Id="rId70" Type="http://schemas.openxmlformats.org/officeDocument/2006/relationships/image" Target="../media/image109.png"/><Relationship Id="rId75" Type="http://schemas.openxmlformats.org/officeDocument/2006/relationships/image" Target="../media/image114.png"/><Relationship Id="rId83" Type="http://schemas.openxmlformats.org/officeDocument/2006/relationships/image" Target="../media/image122.png"/><Relationship Id="rId88" Type="http://schemas.openxmlformats.org/officeDocument/2006/relationships/image" Target="../media/image127.png"/><Relationship Id="rId1" Type="http://schemas.openxmlformats.org/officeDocument/2006/relationships/slideLayout" Target="../slideLayouts/slideLayout3.xml"/><Relationship Id="rId6" Type="http://schemas.openxmlformats.org/officeDocument/2006/relationships/image" Target="../media/image45.png"/><Relationship Id="rId15" Type="http://schemas.openxmlformats.org/officeDocument/2006/relationships/image" Target="../media/image54.png"/><Relationship Id="rId23" Type="http://schemas.openxmlformats.org/officeDocument/2006/relationships/image" Target="../media/image62.png"/><Relationship Id="rId28" Type="http://schemas.openxmlformats.org/officeDocument/2006/relationships/image" Target="../media/image67.png"/><Relationship Id="rId36" Type="http://schemas.openxmlformats.org/officeDocument/2006/relationships/image" Target="../media/image75.png"/><Relationship Id="rId49" Type="http://schemas.openxmlformats.org/officeDocument/2006/relationships/image" Target="../media/image88.png"/><Relationship Id="rId57" Type="http://schemas.openxmlformats.org/officeDocument/2006/relationships/image" Target="../media/image96.png"/><Relationship Id="rId10" Type="http://schemas.openxmlformats.org/officeDocument/2006/relationships/image" Target="../media/image49.png"/><Relationship Id="rId31" Type="http://schemas.openxmlformats.org/officeDocument/2006/relationships/image" Target="../media/image70.png"/><Relationship Id="rId44" Type="http://schemas.openxmlformats.org/officeDocument/2006/relationships/image" Target="../media/image83.png"/><Relationship Id="rId52" Type="http://schemas.openxmlformats.org/officeDocument/2006/relationships/image" Target="../media/image91.png"/><Relationship Id="rId60" Type="http://schemas.openxmlformats.org/officeDocument/2006/relationships/image" Target="../media/image99.png"/><Relationship Id="rId65" Type="http://schemas.openxmlformats.org/officeDocument/2006/relationships/image" Target="../media/image104.png"/><Relationship Id="rId73" Type="http://schemas.openxmlformats.org/officeDocument/2006/relationships/image" Target="../media/image112.png"/><Relationship Id="rId78" Type="http://schemas.openxmlformats.org/officeDocument/2006/relationships/image" Target="../media/image117.png"/><Relationship Id="rId81" Type="http://schemas.openxmlformats.org/officeDocument/2006/relationships/image" Target="../media/image120.png"/><Relationship Id="rId86" Type="http://schemas.openxmlformats.org/officeDocument/2006/relationships/image" Target="../media/image125.png"/></Relationships>
</file>

<file path=ppt/slides/_rels/slide28.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132.wmf"/><Relationship Id="rId5" Type="http://schemas.openxmlformats.org/officeDocument/2006/relationships/image" Target="../media/image131.wmf"/><Relationship Id="rId4" Type="http://schemas.openxmlformats.org/officeDocument/2006/relationships/image" Target="../media/image130.w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oleObject" Target="../embeddings/oleObject10.bin"/><Relationship Id="rId18" Type="http://schemas.openxmlformats.org/officeDocument/2006/relationships/oleObject" Target="../embeddings/oleObject15.bin"/><Relationship Id="rId3" Type="http://schemas.openxmlformats.org/officeDocument/2006/relationships/notesSlide" Target="../notesSlides/notesSlide2.xml"/><Relationship Id="rId7" Type="http://schemas.openxmlformats.org/officeDocument/2006/relationships/oleObject" Target="../embeddings/oleObject4.bin"/><Relationship Id="rId12" Type="http://schemas.openxmlformats.org/officeDocument/2006/relationships/oleObject" Target="../embeddings/oleObject9.bin"/><Relationship Id="rId17" Type="http://schemas.openxmlformats.org/officeDocument/2006/relationships/oleObject" Target="../embeddings/oleObject14.bin"/><Relationship Id="rId2" Type="http://schemas.openxmlformats.org/officeDocument/2006/relationships/slideLayout" Target="../slideLayouts/slideLayout3.xml"/><Relationship Id="rId16" Type="http://schemas.openxmlformats.org/officeDocument/2006/relationships/oleObject" Target="../embeddings/oleObject13.bin"/><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oleObject" Target="../embeddings/oleObject8.bin"/><Relationship Id="rId5" Type="http://schemas.openxmlformats.org/officeDocument/2006/relationships/oleObject" Target="../embeddings/oleObject2.bin"/><Relationship Id="rId15" Type="http://schemas.openxmlformats.org/officeDocument/2006/relationships/oleObject" Target="../embeddings/oleObject12.bin"/><Relationship Id="rId10" Type="http://schemas.openxmlformats.org/officeDocument/2006/relationships/oleObject" Target="../embeddings/oleObject7.bin"/><Relationship Id="rId19" Type="http://schemas.openxmlformats.org/officeDocument/2006/relationships/oleObject" Target="../embeddings/oleObject16.bin"/><Relationship Id="rId4" Type="http://schemas.openxmlformats.org/officeDocument/2006/relationships/oleObject" Target="../embeddings/oleObject1.bin"/><Relationship Id="rId9" Type="http://schemas.openxmlformats.org/officeDocument/2006/relationships/oleObject" Target="../embeddings/oleObject6.bin"/><Relationship Id="rId14" Type="http://schemas.openxmlformats.org/officeDocument/2006/relationships/oleObject" Target="../embeddings/oleObject11.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technet.microsoft.com/en-us/network/bb545879.aspx"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hyperlink" Target="http://www.microsoft.com/downloads/details.aspx?familyid=ac38e5bb-18ce-40cb-8e59-188f7a198897&amp;displaylang=en" TargetMode="External"/><Relationship Id="rId5" Type="http://schemas.openxmlformats.org/officeDocument/2006/relationships/hyperlink" Target="http://forums.microsoft.com/TechNet/ShowForum.aspx?ForumID=576&amp;SiteID=17" TargetMode="External"/><Relationship Id="rId4" Type="http://schemas.openxmlformats.org/officeDocument/2006/relationships/hyperlink" Target="http://blogs.technet.com/nap/default.aspx"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microsoft.com/spain/technet/jornadas/default.mspx" TargetMode="External"/><Relationship Id="rId2" Type="http://schemas.openxmlformats.org/officeDocument/2006/relationships/hyperlink" Target="http://www.microsoft.com/spain/technet/prodtechnol/windowsserver/2008/default.mspx" TargetMode="External"/><Relationship Id="rId1" Type="http://schemas.openxmlformats.org/officeDocument/2006/relationships/slideLayout" Target="../slideLayouts/slideLayout4.xml"/><Relationship Id="rId5" Type="http://schemas.openxmlformats.org/officeDocument/2006/relationships/hyperlink" Target="http://forums.microsoft.com/technet-es/default.aspx?siteid=30" TargetMode="External"/><Relationship Id="rId4" Type="http://schemas.openxmlformats.org/officeDocument/2006/relationships/hyperlink" Target="http://www.microsoft.com/spain/technet/jornadas/webcasts/webcasts_ant.aspx?id=1"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technet.microsoft.com/es-es/subscriptions/default.aspx" TargetMode="External"/><Relationship Id="rId2" Type="http://schemas.openxmlformats.org/officeDocument/2006/relationships/hyperlink" Target="http://www.microsoft.com/spain/technet/boletines/default.mspx"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algn="ctr"/>
            <a:r>
              <a:rPr lang="es-ES" dirty="0" smtClean="0"/>
              <a:t>Protección de acceso a la RED (NAP)</a:t>
            </a:r>
            <a:endParaRPr lang="es-ES" dirty="0"/>
          </a:p>
        </p:txBody>
      </p:sp>
      <p:sp>
        <p:nvSpPr>
          <p:cNvPr id="3" name="2 Subtítulo"/>
          <p:cNvSpPr>
            <a:spLocks noGrp="1"/>
          </p:cNvSpPr>
          <p:nvPr>
            <p:ph type="subTitle" idx="1"/>
          </p:nvPr>
        </p:nvSpPr>
        <p:spPr/>
        <p:txBody>
          <a:bodyPr/>
          <a:lstStyle/>
          <a:p>
            <a:pPr algn="r">
              <a:defRPr/>
            </a:pPr>
            <a:r>
              <a:rPr lang="en-US" sz="2400" dirty="0" smtClean="0"/>
              <a:t>José Parada Gimeno</a:t>
            </a:r>
          </a:p>
          <a:p>
            <a:pPr algn="r">
              <a:defRPr/>
            </a:pPr>
            <a:r>
              <a:rPr lang="en-US" sz="2400" dirty="0" err="1" smtClean="0"/>
              <a:t>ITPro</a:t>
            </a:r>
            <a:r>
              <a:rPr lang="en-US" sz="2400" dirty="0" smtClean="0"/>
              <a:t> Evangelist</a:t>
            </a:r>
          </a:p>
          <a:p>
            <a:pPr algn="r">
              <a:defRPr/>
            </a:pPr>
            <a:r>
              <a:rPr lang="en-US" sz="2400" dirty="0" smtClean="0">
                <a:hlinkClick r:id="rId3"/>
              </a:rPr>
              <a:t>jparada@microsoft.com</a:t>
            </a:r>
            <a:r>
              <a:rPr lang="en-US" sz="2400" dirty="0" smtClean="0"/>
              <a:t> </a:t>
            </a:r>
          </a:p>
          <a:p>
            <a:endParaRPr lang="es-ES" sz="2400"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s-ES" smtClean="0"/>
              <a:t>Procesamiento de Políticas</a:t>
            </a:r>
            <a:endParaRPr lang="es-ES"/>
          </a:p>
        </p:txBody>
      </p:sp>
      <p:sp>
        <p:nvSpPr>
          <p:cNvPr id="3" name="Content Placeholder 2"/>
          <p:cNvSpPr>
            <a:spLocks noGrp="1"/>
          </p:cNvSpPr>
          <p:nvPr>
            <p:ph idx="1"/>
          </p:nvPr>
        </p:nvSpPr>
        <p:spPr>
          <a:xfrm>
            <a:off x="357158" y="1214422"/>
            <a:ext cx="8382000" cy="1288045"/>
          </a:xfrm>
        </p:spPr>
        <p:txBody>
          <a:bodyPr/>
          <a:lstStyle/>
          <a:p>
            <a:r>
              <a:rPr lang="es-ES" sz="2700" dirty="0" smtClean="0"/>
              <a:t>Las políticas son reglas ordenadas secuencialmente</a:t>
            </a:r>
          </a:p>
          <a:p>
            <a:r>
              <a:rPr lang="es-ES" sz="2700" dirty="0" smtClean="0">
                <a:solidFill>
                  <a:schemeClr val="accent1"/>
                </a:solidFill>
              </a:rPr>
              <a:t>Solo una política </a:t>
            </a:r>
            <a:r>
              <a:rPr lang="es-ES" sz="2700" dirty="0" smtClean="0"/>
              <a:t>aplica a una petición de acceso</a:t>
            </a:r>
          </a:p>
          <a:p>
            <a:endParaRPr lang="es-ES" sz="2700" dirty="0"/>
          </a:p>
        </p:txBody>
      </p:sp>
      <p:sp>
        <p:nvSpPr>
          <p:cNvPr id="4" name="AutoShape 3"/>
          <p:cNvSpPr>
            <a:spLocks noChangeArrowheads="1"/>
          </p:cNvSpPr>
          <p:nvPr/>
        </p:nvSpPr>
        <p:spPr bwMode="auto">
          <a:xfrm>
            <a:off x="399142" y="2448434"/>
            <a:ext cx="2344027" cy="387878"/>
          </a:xfrm>
          <a:prstGeom prst="roundRect">
            <a:avLst>
              <a:gd name="adj" fmla="val 16667"/>
            </a:avLst>
          </a:prstGeom>
          <a:gradFill flip="none" rotWithShape="1">
            <a:gsLst>
              <a:gs pos="0">
                <a:schemeClr val="accent4">
                  <a:alpha val="58000"/>
                </a:schemeClr>
              </a:gs>
              <a:gs pos="87000">
                <a:schemeClr val="accent4">
                  <a:alpha val="29000"/>
                </a:scheme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16" tIns="54857" rIns="109716" bIns="54857" numCol="1" rtlCol="0" anchor="ctr" anchorCtr="0" compatLnSpc="1">
            <a:prstTxWarp prst="textNoShape">
              <a:avLst/>
            </a:prstTxWarp>
          </a:bodyPr>
          <a:lstStyle/>
          <a:p>
            <a:pPr algn="ctr">
              <a:spcBef>
                <a:spcPct val="0"/>
              </a:spcBef>
            </a:pPr>
            <a:r>
              <a:rPr lang="es-ES" sz="1500" smtClean="0"/>
              <a:t>Politica 1:  Saludable</a:t>
            </a:r>
            <a:endParaRPr lang="es-ES" sz="1500"/>
          </a:p>
        </p:txBody>
      </p:sp>
      <p:sp>
        <p:nvSpPr>
          <p:cNvPr id="5" name="Text Box 4"/>
          <p:cNvSpPr txBox="1">
            <a:spLocks noChangeArrowheads="1"/>
          </p:cNvSpPr>
          <p:nvPr/>
        </p:nvSpPr>
        <p:spPr bwMode="auto">
          <a:xfrm>
            <a:off x="3256091" y="2365376"/>
            <a:ext cx="5497467" cy="553994"/>
          </a:xfrm>
          <a:prstGeom prst="rect">
            <a:avLst/>
          </a:prstGeom>
          <a:gradFill flip="none" rotWithShape="1">
            <a:gsLst>
              <a:gs pos="0">
                <a:schemeClr val="accent4">
                  <a:alpha val="58000"/>
                </a:schemeClr>
              </a:gs>
              <a:gs pos="87000">
                <a:schemeClr val="accent4">
                  <a:alpha val="29000"/>
                </a:scheme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16" tIns="54857" rIns="109716" bIns="54857" numCol="1" rtlCol="0" anchor="ctr" anchorCtr="0" compatLnSpc="1">
            <a:prstTxWarp prst="textNoShape">
              <a:avLst/>
            </a:prstTxWarp>
          </a:bodyPr>
          <a:lstStyle/>
          <a:p>
            <a:r>
              <a:rPr lang="es-ES" sz="1500" smtClean="0">
                <a:solidFill>
                  <a:schemeClr val="accent1"/>
                </a:solidFill>
              </a:rPr>
              <a:t>If:</a:t>
            </a:r>
            <a:r>
              <a:rPr lang="es-ES" sz="1500" smtClean="0"/>
              <a:t>  Si el equipo es saludable, permite el acceso total</a:t>
            </a:r>
          </a:p>
          <a:p>
            <a:r>
              <a:rPr lang="es-ES" sz="1500" smtClean="0">
                <a:solidFill>
                  <a:schemeClr val="accent1"/>
                </a:solidFill>
              </a:rPr>
              <a:t>Else: </a:t>
            </a:r>
            <a:r>
              <a:rPr lang="es-ES" sz="1400" smtClean="0"/>
              <a:t>Ve a la siguiente  política</a:t>
            </a:r>
            <a:endParaRPr lang="es-ES" sz="1500"/>
          </a:p>
        </p:txBody>
      </p:sp>
      <p:sp>
        <p:nvSpPr>
          <p:cNvPr id="6" name="Text Box 5"/>
          <p:cNvSpPr txBox="1">
            <a:spLocks noChangeArrowheads="1"/>
          </p:cNvSpPr>
          <p:nvPr/>
        </p:nvSpPr>
        <p:spPr bwMode="auto">
          <a:xfrm>
            <a:off x="3246449" y="3280229"/>
            <a:ext cx="5498018" cy="986519"/>
          </a:xfrm>
          <a:prstGeom prst="rect">
            <a:avLst/>
          </a:prstGeom>
          <a:gradFill flip="none" rotWithShape="1">
            <a:gsLst>
              <a:gs pos="0">
                <a:schemeClr val="accent2">
                  <a:alpha val="58000"/>
                </a:schemeClr>
              </a:gs>
              <a:gs pos="87000">
                <a:schemeClr val="accent2">
                  <a:alpha val="29000"/>
                </a:scheme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16" tIns="54857" rIns="109716" bIns="54857" numCol="1" rtlCol="0" anchor="ctr" anchorCtr="0" compatLnSpc="1">
            <a:prstTxWarp prst="textNoShape">
              <a:avLst/>
            </a:prstTxWarp>
          </a:bodyPr>
          <a:lstStyle/>
          <a:p>
            <a:r>
              <a:rPr lang="es-ES" sz="1700" smtClean="0">
                <a:solidFill>
                  <a:schemeClr val="accent1"/>
                </a:solidFill>
              </a:rPr>
              <a:t>If: </a:t>
            </a:r>
            <a:r>
              <a:rPr lang="es-ES" sz="1600" smtClean="0"/>
              <a:t>Si el equipo NO es  Saludable</a:t>
            </a:r>
            <a:r>
              <a:rPr lang="es-ES" sz="1700" smtClean="0"/>
              <a:t>, ponla en una red restringida y obliga a que instale las actualizaciones</a:t>
            </a:r>
          </a:p>
          <a:p>
            <a:r>
              <a:rPr lang="es-ES" sz="1700" smtClean="0">
                <a:solidFill>
                  <a:schemeClr val="accent1"/>
                </a:solidFill>
              </a:rPr>
              <a:t>Else:</a:t>
            </a:r>
            <a:r>
              <a:rPr lang="es-ES" sz="1700" smtClean="0"/>
              <a:t> </a:t>
            </a:r>
            <a:r>
              <a:rPr lang="es-ES" sz="1600" smtClean="0"/>
              <a:t>Ve a la siguiente  política</a:t>
            </a:r>
            <a:endParaRPr lang="es-ES" sz="1700"/>
          </a:p>
        </p:txBody>
      </p:sp>
      <p:sp>
        <p:nvSpPr>
          <p:cNvPr id="7" name="AutoShape 6"/>
          <p:cNvSpPr>
            <a:spLocks noChangeArrowheads="1"/>
          </p:cNvSpPr>
          <p:nvPr/>
        </p:nvSpPr>
        <p:spPr bwMode="auto">
          <a:xfrm>
            <a:off x="381001" y="3581220"/>
            <a:ext cx="2344027" cy="384533"/>
          </a:xfrm>
          <a:prstGeom prst="roundRect">
            <a:avLst>
              <a:gd name="adj" fmla="val 16667"/>
            </a:avLst>
          </a:prstGeom>
          <a:gradFill flip="none" rotWithShape="1">
            <a:gsLst>
              <a:gs pos="0">
                <a:schemeClr val="accent2">
                  <a:alpha val="58000"/>
                </a:schemeClr>
              </a:gs>
              <a:gs pos="87000">
                <a:schemeClr val="accent2">
                  <a:alpha val="29000"/>
                </a:scheme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16" tIns="54857" rIns="109716" bIns="54857" numCol="1" rtlCol="0" anchor="ctr" anchorCtr="0" compatLnSpc="1">
            <a:prstTxWarp prst="textNoShape">
              <a:avLst/>
            </a:prstTxWarp>
          </a:bodyPr>
          <a:lstStyle/>
          <a:p>
            <a:pPr algn="ctr">
              <a:spcBef>
                <a:spcPct val="0"/>
              </a:spcBef>
            </a:pPr>
            <a:r>
              <a:rPr lang="es-ES" sz="1500" smtClean="0"/>
              <a:t>Politica 2:  No Saludable</a:t>
            </a:r>
            <a:endParaRPr lang="es-ES" sz="1500"/>
          </a:p>
        </p:txBody>
      </p:sp>
      <p:sp>
        <p:nvSpPr>
          <p:cNvPr id="8" name="Text Box 7"/>
          <p:cNvSpPr txBox="1">
            <a:spLocks noChangeArrowheads="1"/>
          </p:cNvSpPr>
          <p:nvPr/>
        </p:nvSpPr>
        <p:spPr bwMode="auto">
          <a:xfrm>
            <a:off x="3237946" y="4621755"/>
            <a:ext cx="5514976" cy="553994"/>
          </a:xfrm>
          <a:prstGeom prst="rect">
            <a:avLst/>
          </a:prstGeom>
          <a:gradFill flip="none" rotWithShape="1">
            <a:gsLst>
              <a:gs pos="0">
                <a:schemeClr val="bg2">
                  <a:alpha val="58000"/>
                </a:schemeClr>
              </a:gs>
              <a:gs pos="87000">
                <a:schemeClr val="bg2">
                  <a:alpha val="29000"/>
                </a:scheme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16" tIns="54857" rIns="109716" bIns="54857" numCol="1" rtlCol="0" anchor="ctr" anchorCtr="0" compatLnSpc="1">
            <a:prstTxWarp prst="textNoShape">
              <a:avLst/>
            </a:prstTxWarp>
          </a:bodyPr>
          <a:lstStyle/>
          <a:p>
            <a:r>
              <a:rPr lang="es-ES" sz="1500" smtClean="0">
                <a:solidFill>
                  <a:schemeClr val="accent1"/>
                </a:solidFill>
              </a:rPr>
              <a:t>If: </a:t>
            </a:r>
            <a:r>
              <a:rPr lang="es-ES" sz="1500" smtClean="0"/>
              <a:t> Si el equipo tiene nivel bajo, ponlo en una red restringida</a:t>
            </a:r>
          </a:p>
          <a:p>
            <a:r>
              <a:rPr lang="es-ES" sz="1500" smtClean="0">
                <a:solidFill>
                  <a:schemeClr val="accent1"/>
                </a:solidFill>
              </a:rPr>
              <a:t>Else: </a:t>
            </a:r>
            <a:r>
              <a:rPr lang="es-ES" sz="1500" smtClean="0"/>
              <a:t> Ve a la siguiente  política</a:t>
            </a:r>
            <a:endParaRPr lang="es-ES" sz="1500"/>
          </a:p>
        </p:txBody>
      </p:sp>
      <p:sp>
        <p:nvSpPr>
          <p:cNvPr id="9" name="AutoShape 8"/>
          <p:cNvSpPr>
            <a:spLocks noChangeArrowheads="1"/>
          </p:cNvSpPr>
          <p:nvPr/>
        </p:nvSpPr>
        <p:spPr bwMode="auto">
          <a:xfrm>
            <a:off x="397327" y="4706484"/>
            <a:ext cx="2344027" cy="384533"/>
          </a:xfrm>
          <a:prstGeom prst="roundRect">
            <a:avLst>
              <a:gd name="adj" fmla="val 16667"/>
            </a:avLst>
          </a:prstGeom>
          <a:gradFill flip="none" rotWithShape="1">
            <a:gsLst>
              <a:gs pos="0">
                <a:schemeClr val="bg2">
                  <a:alpha val="58000"/>
                </a:schemeClr>
              </a:gs>
              <a:gs pos="87000">
                <a:schemeClr val="bg2">
                  <a:alpha val="29000"/>
                </a:scheme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16" tIns="54857" rIns="109716" bIns="54857" numCol="1" rtlCol="0" anchor="ctr" anchorCtr="0" compatLnSpc="1">
            <a:prstTxWarp prst="textNoShape">
              <a:avLst/>
            </a:prstTxWarp>
          </a:bodyPr>
          <a:lstStyle/>
          <a:p>
            <a:pPr algn="ctr">
              <a:spcBef>
                <a:spcPct val="0"/>
              </a:spcBef>
            </a:pPr>
            <a:r>
              <a:rPr lang="es-ES" sz="1500" smtClean="0"/>
              <a:t>Politica 3:  Nivel Bajo</a:t>
            </a:r>
            <a:endParaRPr lang="es-ES" sz="1500"/>
          </a:p>
        </p:txBody>
      </p:sp>
      <p:sp>
        <p:nvSpPr>
          <p:cNvPr id="10" name="Line 9"/>
          <p:cNvSpPr>
            <a:spLocks noChangeShapeType="1"/>
          </p:cNvSpPr>
          <p:nvPr/>
        </p:nvSpPr>
        <p:spPr bwMode="auto">
          <a:xfrm>
            <a:off x="1488618" y="2963525"/>
            <a:ext cx="0" cy="457200"/>
          </a:xfrm>
          <a:prstGeom prst="line">
            <a:avLst/>
          </a:prstGeom>
          <a:ln>
            <a:solidFill>
              <a:schemeClr val="tx2"/>
            </a:solidFill>
            <a:headEnd/>
            <a:tailEnd type="triangle" w="med" len="med"/>
          </a:ln>
        </p:spPr>
        <p:style>
          <a:lnRef idx="1">
            <a:schemeClr val="accent2"/>
          </a:lnRef>
          <a:fillRef idx="0">
            <a:schemeClr val="accent2"/>
          </a:fillRef>
          <a:effectRef idx="0">
            <a:schemeClr val="accent2"/>
          </a:effectRef>
          <a:fontRef idx="minor">
            <a:schemeClr val="tx1"/>
          </a:fontRef>
        </p:style>
        <p:txBody>
          <a:bodyPr wrap="none" lIns="91428" tIns="45715" rIns="91428" bIns="45715" anchor="ctr"/>
          <a:lstStyle/>
          <a:p>
            <a:endParaRPr lang="es-ES"/>
          </a:p>
        </p:txBody>
      </p:sp>
      <p:sp>
        <p:nvSpPr>
          <p:cNvPr id="11" name="AutoShape 10"/>
          <p:cNvSpPr>
            <a:spLocks noChangeArrowheads="1"/>
          </p:cNvSpPr>
          <p:nvPr/>
        </p:nvSpPr>
        <p:spPr bwMode="auto">
          <a:xfrm>
            <a:off x="410026" y="5899377"/>
            <a:ext cx="2344027" cy="384533"/>
          </a:xfrm>
          <a:prstGeom prst="roundRect">
            <a:avLst>
              <a:gd name="adj" fmla="val 16667"/>
            </a:avLst>
          </a:prstGeom>
          <a:gradFill flip="none" rotWithShape="1">
            <a:gsLst>
              <a:gs pos="0">
                <a:schemeClr val="accent5">
                  <a:alpha val="58000"/>
                </a:schemeClr>
              </a:gs>
              <a:gs pos="87000">
                <a:schemeClr val="accent5">
                  <a:alpha val="29000"/>
                </a:scheme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16" tIns="54857" rIns="109716" bIns="54857" numCol="1" rtlCol="0" anchor="ctr" anchorCtr="0" compatLnSpc="1">
            <a:prstTxWarp prst="textNoShape">
              <a:avLst/>
            </a:prstTxWarp>
          </a:bodyPr>
          <a:lstStyle/>
          <a:p>
            <a:pPr algn="ctr">
              <a:spcBef>
                <a:spcPct val="0"/>
              </a:spcBef>
            </a:pPr>
            <a:r>
              <a:rPr lang="es-ES" sz="1500" dirty="0" smtClean="0"/>
              <a:t>Por defecto</a:t>
            </a:r>
            <a:endParaRPr lang="es-ES" sz="1500" dirty="0"/>
          </a:p>
        </p:txBody>
      </p:sp>
      <p:sp>
        <p:nvSpPr>
          <p:cNvPr id="12" name="Line 11"/>
          <p:cNvSpPr>
            <a:spLocks noChangeShapeType="1"/>
          </p:cNvSpPr>
          <p:nvPr/>
        </p:nvSpPr>
        <p:spPr bwMode="auto">
          <a:xfrm>
            <a:off x="1488618" y="4092237"/>
            <a:ext cx="0" cy="457200"/>
          </a:xfrm>
          <a:prstGeom prst="line">
            <a:avLst/>
          </a:prstGeom>
          <a:ln>
            <a:solidFill>
              <a:schemeClr val="tx2"/>
            </a:solidFill>
            <a:headEnd/>
            <a:tailEnd type="triangle" w="med" len="med"/>
          </a:ln>
        </p:spPr>
        <p:style>
          <a:lnRef idx="1">
            <a:schemeClr val="accent2"/>
          </a:lnRef>
          <a:fillRef idx="0">
            <a:schemeClr val="accent2"/>
          </a:fillRef>
          <a:effectRef idx="0">
            <a:schemeClr val="accent2"/>
          </a:effectRef>
          <a:fontRef idx="minor">
            <a:schemeClr val="tx1"/>
          </a:fontRef>
        </p:style>
        <p:txBody>
          <a:bodyPr wrap="none" lIns="91428" tIns="45715" rIns="91428" bIns="45715" anchor="ctr"/>
          <a:lstStyle/>
          <a:p>
            <a:endParaRPr lang="es-ES"/>
          </a:p>
        </p:txBody>
      </p:sp>
      <p:sp>
        <p:nvSpPr>
          <p:cNvPr id="13" name="Line 12"/>
          <p:cNvSpPr>
            <a:spLocks noChangeShapeType="1"/>
          </p:cNvSpPr>
          <p:nvPr/>
        </p:nvSpPr>
        <p:spPr bwMode="auto">
          <a:xfrm>
            <a:off x="1488618" y="5259050"/>
            <a:ext cx="0" cy="457200"/>
          </a:xfrm>
          <a:prstGeom prst="line">
            <a:avLst/>
          </a:prstGeom>
          <a:ln>
            <a:solidFill>
              <a:schemeClr val="tx2"/>
            </a:solidFill>
            <a:headEnd/>
            <a:tailEnd type="triangle" w="med" len="med"/>
          </a:ln>
        </p:spPr>
        <p:style>
          <a:lnRef idx="1">
            <a:schemeClr val="accent2"/>
          </a:lnRef>
          <a:fillRef idx="0">
            <a:schemeClr val="accent2"/>
          </a:fillRef>
          <a:effectRef idx="0">
            <a:schemeClr val="accent2"/>
          </a:effectRef>
          <a:fontRef idx="minor">
            <a:schemeClr val="tx1"/>
          </a:fontRef>
        </p:style>
        <p:txBody>
          <a:bodyPr wrap="none" lIns="91428" tIns="45715" rIns="91428" bIns="45715" anchor="ctr"/>
          <a:lstStyle/>
          <a:p>
            <a:endParaRPr lang="es-ES"/>
          </a:p>
        </p:txBody>
      </p:sp>
      <p:sp>
        <p:nvSpPr>
          <p:cNvPr id="14" name="Text Box 14"/>
          <p:cNvSpPr txBox="1">
            <a:spLocks noChangeArrowheads="1"/>
          </p:cNvSpPr>
          <p:nvPr/>
        </p:nvSpPr>
        <p:spPr bwMode="auto">
          <a:xfrm>
            <a:off x="3237946" y="5930062"/>
            <a:ext cx="5523732" cy="323162"/>
          </a:xfrm>
          <a:prstGeom prst="rect">
            <a:avLst/>
          </a:prstGeom>
          <a:gradFill flip="none" rotWithShape="1">
            <a:gsLst>
              <a:gs pos="0">
                <a:schemeClr val="accent5">
                  <a:alpha val="58000"/>
                </a:schemeClr>
              </a:gs>
              <a:gs pos="87000">
                <a:schemeClr val="accent5">
                  <a:alpha val="29000"/>
                </a:scheme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16" tIns="54857" rIns="109716" bIns="54857" numCol="1" rtlCol="0" anchor="ctr" anchorCtr="0" compatLnSpc="1">
            <a:prstTxWarp prst="textNoShape">
              <a:avLst/>
            </a:prstTxWarp>
          </a:bodyPr>
          <a:lstStyle/>
          <a:p>
            <a:r>
              <a:rPr lang="es-ES" sz="1500" smtClean="0">
                <a:solidFill>
                  <a:schemeClr val="accent1"/>
                </a:solidFill>
              </a:rPr>
              <a:t>If: </a:t>
            </a:r>
            <a:r>
              <a:rPr lang="es-ES" sz="1500" smtClean="0"/>
              <a:t> No se aplica ninguna otra política, deniega el acceso  a red</a:t>
            </a:r>
            <a:endParaRPr lang="es-ES" sz="15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p:cNvSpPr>
            <a:spLocks noGrp="1"/>
          </p:cNvSpPr>
          <p:nvPr>
            <p:ph type="title"/>
          </p:nvPr>
        </p:nvSpPr>
        <p:spPr>
          <a:xfrm>
            <a:off x="381000" y="230188"/>
            <a:ext cx="8763000" cy="1329595"/>
          </a:xfrm>
        </p:spPr>
        <p:txBody>
          <a:bodyPr/>
          <a:lstStyle/>
          <a:p>
            <a:pPr eaLnBrk="1" hangingPunct="1"/>
            <a:r>
              <a:rPr lang="es-ES" dirty="0" smtClean="0"/>
              <a:t>NAP: Acceso basado en políticas</a:t>
            </a:r>
          </a:p>
        </p:txBody>
      </p:sp>
      <p:sp>
        <p:nvSpPr>
          <p:cNvPr id="25603" name="Content Placeholder 3"/>
          <p:cNvSpPr>
            <a:spLocks noGrp="1"/>
          </p:cNvSpPr>
          <p:nvPr>
            <p:ph idx="1"/>
          </p:nvPr>
        </p:nvSpPr>
        <p:spPr>
          <a:xfrm>
            <a:off x="381000" y="1411553"/>
            <a:ext cx="8382000" cy="4530471"/>
          </a:xfrm>
        </p:spPr>
        <p:txBody>
          <a:bodyPr/>
          <a:lstStyle/>
          <a:p>
            <a:pPr eaLnBrk="1" hangingPunct="1">
              <a:spcBef>
                <a:spcPct val="50000"/>
              </a:spcBef>
            </a:pPr>
            <a:r>
              <a:rPr lang="es-ES" sz="2300" b="1" dirty="0" smtClean="0"/>
              <a:t>Validación de Políticas:</a:t>
            </a:r>
            <a:r>
              <a:rPr lang="es-ES" sz="2300" dirty="0" smtClean="0"/>
              <a:t> Determina si los equipos cumplen con la política de seguridad de la organización. A los que cumplen se les estima como “Saludables”</a:t>
            </a:r>
          </a:p>
          <a:p>
            <a:pPr eaLnBrk="1" hangingPunct="1">
              <a:spcBef>
                <a:spcPct val="50000"/>
              </a:spcBef>
            </a:pPr>
            <a:r>
              <a:rPr lang="es-ES" sz="2300" b="1" dirty="0" smtClean="0"/>
              <a:t>Restricciones de Red:</a:t>
            </a:r>
            <a:r>
              <a:rPr lang="es-ES" sz="2300" dirty="0" smtClean="0"/>
              <a:t> Restringe el acceso a la red a los equipos en función de su salud.</a:t>
            </a:r>
          </a:p>
          <a:p>
            <a:pPr eaLnBrk="1" hangingPunct="1">
              <a:spcBef>
                <a:spcPct val="50000"/>
              </a:spcBef>
            </a:pPr>
            <a:r>
              <a:rPr lang="es-ES" sz="2300" b="1" dirty="0" smtClean="0"/>
              <a:t>Remediación:</a:t>
            </a:r>
            <a:r>
              <a:rPr lang="es-ES" sz="2300" dirty="0" smtClean="0"/>
              <a:t> Provee las actualizaciones necesarias para permitir que un equipo se vuelva saludable. Una vez que esto ocurre, se le quitan las restricciones de red</a:t>
            </a:r>
          </a:p>
          <a:p>
            <a:pPr eaLnBrk="1" hangingPunct="1">
              <a:spcBef>
                <a:spcPct val="50000"/>
              </a:spcBef>
            </a:pPr>
            <a:r>
              <a:rPr lang="es-ES" sz="2300" b="1" dirty="0" smtClean="0"/>
              <a:t>Cumplimiento sobre la marcha:</a:t>
            </a:r>
            <a:r>
              <a:rPr lang="es-ES" sz="2300" dirty="0" smtClean="0"/>
              <a:t> Los cambios en la política de seguridad de la organización o en la salud de los equipos pueden provocar restricciones de red</a:t>
            </a:r>
          </a:p>
          <a:p>
            <a:pPr eaLnBrk="1" hangingPunct="1">
              <a:spcBef>
                <a:spcPct val="50000"/>
              </a:spcBef>
            </a:pPr>
            <a:endParaRPr lang="es-ES" sz="2300" dirty="0" smtClean="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Straight Connector 923649"/>
          <p:cNvSpPr>
            <a:spLocks noChangeShapeType="1"/>
          </p:cNvSpPr>
          <p:nvPr/>
        </p:nvSpPr>
        <p:spPr bwMode="auto">
          <a:xfrm>
            <a:off x="2514600" y="2538413"/>
            <a:ext cx="1066800" cy="0"/>
          </a:xfrm>
          <a:prstGeom prst="line">
            <a:avLst/>
          </a:prstGeom>
          <a:noFill/>
          <a:ln w="38100" cap="rnd" algn="ctr">
            <a:solidFill>
              <a:schemeClr val="tx1"/>
            </a:solidFill>
            <a:prstDash val="sysDot"/>
            <a:round/>
            <a:headEnd/>
            <a:tailEnd/>
          </a:ln>
        </p:spPr>
        <p:txBody>
          <a:bodyPr/>
          <a:lstStyle/>
          <a:p>
            <a:endParaRPr lang="es-ES"/>
          </a:p>
        </p:txBody>
      </p:sp>
      <p:sp>
        <p:nvSpPr>
          <p:cNvPr id="923651" name="Straight Connector 923650"/>
          <p:cNvSpPr>
            <a:spLocks noChangeShapeType="1"/>
          </p:cNvSpPr>
          <p:nvPr/>
        </p:nvSpPr>
        <p:spPr bwMode="auto">
          <a:xfrm>
            <a:off x="1143000" y="2538413"/>
            <a:ext cx="1066800" cy="0"/>
          </a:xfrm>
          <a:prstGeom prst="line">
            <a:avLst/>
          </a:prstGeom>
          <a:noFill/>
          <a:ln w="38100" cap="rnd" algn="ctr">
            <a:solidFill>
              <a:schemeClr val="tx1"/>
            </a:solidFill>
            <a:prstDash val="sysDot"/>
            <a:round/>
            <a:headEnd/>
            <a:tailEnd/>
          </a:ln>
        </p:spPr>
        <p:txBody>
          <a:bodyPr/>
          <a:lstStyle/>
          <a:p>
            <a:endParaRPr lang="es-ES"/>
          </a:p>
        </p:txBody>
      </p:sp>
      <p:sp>
        <p:nvSpPr>
          <p:cNvPr id="923652" name="Shape 923651"/>
          <p:cNvSpPr>
            <a:spLocks/>
          </p:cNvSpPr>
          <p:nvPr/>
        </p:nvSpPr>
        <p:spPr bwMode="auto">
          <a:xfrm>
            <a:off x="4051300" y="2743200"/>
            <a:ext cx="1768475" cy="1304925"/>
          </a:xfrm>
          <a:custGeom>
            <a:avLst/>
            <a:gdLst>
              <a:gd name="T0" fmla="*/ 0 w 1114"/>
              <a:gd name="T1" fmla="*/ 0 h 822"/>
              <a:gd name="T2" fmla="*/ 2147483647 w 1114"/>
              <a:gd name="T3" fmla="*/ 2147483647 h 822"/>
              <a:gd name="T4" fmla="*/ 0 60000 65536"/>
              <a:gd name="T5" fmla="*/ 0 60000 65536"/>
              <a:gd name="T6" fmla="*/ 0 w 1114"/>
              <a:gd name="T7" fmla="*/ 0 h 822"/>
              <a:gd name="T8" fmla="*/ 1114 w 1114"/>
              <a:gd name="T9" fmla="*/ 822 h 822"/>
            </a:gdLst>
            <a:ahLst/>
            <a:cxnLst>
              <a:cxn ang="T4">
                <a:pos x="T0" y="T1"/>
              </a:cxn>
              <a:cxn ang="T5">
                <a:pos x="T2" y="T3"/>
              </a:cxn>
            </a:cxnLst>
            <a:rect l="T6" t="T7" r="T8" b="T9"/>
            <a:pathLst>
              <a:path w="1114" h="822">
                <a:moveTo>
                  <a:pt x="0" y="0"/>
                </a:moveTo>
                <a:lnTo>
                  <a:pt x="1114" y="822"/>
                </a:lnTo>
              </a:path>
            </a:pathLst>
          </a:custGeom>
          <a:noFill/>
          <a:ln w="38100" cap="rnd" algn="ctr">
            <a:solidFill>
              <a:schemeClr val="tx1"/>
            </a:solidFill>
            <a:prstDash val="sysDot"/>
            <a:round/>
            <a:headEnd/>
            <a:tailEnd type="triangle" w="med" len="med"/>
          </a:ln>
        </p:spPr>
        <p:txBody>
          <a:bodyPr/>
          <a:lstStyle/>
          <a:p>
            <a:endParaRPr lang="es-ES">
              <a:solidFill>
                <a:schemeClr val="bg1"/>
              </a:solidFill>
            </a:endParaRPr>
          </a:p>
        </p:txBody>
      </p:sp>
      <p:sp>
        <p:nvSpPr>
          <p:cNvPr id="923653" name="Straight Connector 923652"/>
          <p:cNvSpPr>
            <a:spLocks noChangeShapeType="1"/>
          </p:cNvSpPr>
          <p:nvPr/>
        </p:nvSpPr>
        <p:spPr bwMode="auto">
          <a:xfrm flipV="1">
            <a:off x="4059238" y="1357313"/>
            <a:ext cx="1833562" cy="906462"/>
          </a:xfrm>
          <a:prstGeom prst="line">
            <a:avLst/>
          </a:prstGeom>
          <a:noFill/>
          <a:ln w="38100" cap="rnd" algn="ctr">
            <a:solidFill>
              <a:schemeClr val="tx1"/>
            </a:solidFill>
            <a:prstDash val="sysDot"/>
            <a:round/>
            <a:headEnd type="triangle" w="med" len="med"/>
            <a:tailEnd type="triangle" w="med" len="med"/>
          </a:ln>
        </p:spPr>
        <p:txBody>
          <a:bodyPr/>
          <a:lstStyle/>
          <a:p>
            <a:endParaRPr lang="es-ES"/>
          </a:p>
        </p:txBody>
      </p:sp>
      <p:sp>
        <p:nvSpPr>
          <p:cNvPr id="1032" name="Rectangle 62"/>
          <p:cNvSpPr>
            <a:spLocks noGrp="1" noChangeArrowheads="1"/>
          </p:cNvSpPr>
          <p:nvPr>
            <p:ph type="title"/>
          </p:nvPr>
        </p:nvSpPr>
        <p:spPr>
          <a:xfrm>
            <a:off x="382588" y="177478"/>
            <a:ext cx="8380412" cy="750888"/>
          </a:xfrm>
        </p:spPr>
        <p:txBody>
          <a:bodyPr/>
          <a:lstStyle/>
          <a:p>
            <a:pPr eaLnBrk="1" hangingPunct="1"/>
            <a:r>
              <a:rPr lang="es-ES" dirty="0" smtClean="0"/>
              <a:t>Network Access </a:t>
            </a:r>
            <a:r>
              <a:rPr lang="es-ES" dirty="0" err="1" smtClean="0"/>
              <a:t>Protection</a:t>
            </a:r>
            <a:r>
              <a:rPr lang="es-ES" dirty="0" smtClean="0"/>
              <a:t/>
            </a:r>
            <a:br>
              <a:rPr lang="es-ES" dirty="0" smtClean="0"/>
            </a:br>
            <a:r>
              <a:rPr lang="es-ES" sz="2400" dirty="0" smtClean="0">
                <a:solidFill>
                  <a:srgbClr val="D1E4F3"/>
                </a:solidFill>
              </a:rPr>
              <a:t>Funcionamiento</a:t>
            </a:r>
          </a:p>
        </p:txBody>
      </p:sp>
      <p:sp>
        <p:nvSpPr>
          <p:cNvPr id="923655" name="Shape 923654"/>
          <p:cNvSpPr>
            <a:spLocks/>
          </p:cNvSpPr>
          <p:nvPr/>
        </p:nvSpPr>
        <p:spPr bwMode="auto">
          <a:xfrm>
            <a:off x="3829050" y="2533650"/>
            <a:ext cx="2800350" cy="9525"/>
          </a:xfrm>
          <a:custGeom>
            <a:avLst/>
            <a:gdLst>
              <a:gd name="T0" fmla="*/ 0 w 1764"/>
              <a:gd name="T1" fmla="*/ 0 h 6"/>
              <a:gd name="T2" fmla="*/ 2147483647 w 1764"/>
              <a:gd name="T3" fmla="*/ 2147483647 h 6"/>
              <a:gd name="T4" fmla="*/ 0 60000 65536"/>
              <a:gd name="T5" fmla="*/ 0 60000 65536"/>
              <a:gd name="T6" fmla="*/ 0 w 1764"/>
              <a:gd name="T7" fmla="*/ 0 h 6"/>
              <a:gd name="T8" fmla="*/ 1764 w 1764"/>
              <a:gd name="T9" fmla="*/ 6 h 6"/>
            </a:gdLst>
            <a:ahLst/>
            <a:cxnLst>
              <a:cxn ang="T4">
                <a:pos x="T0" y="T1"/>
              </a:cxn>
              <a:cxn ang="T5">
                <a:pos x="T2" y="T3"/>
              </a:cxn>
            </a:cxnLst>
            <a:rect l="T6" t="T7" r="T8" b="T9"/>
            <a:pathLst>
              <a:path w="1764" h="6">
                <a:moveTo>
                  <a:pt x="0" y="0"/>
                </a:moveTo>
                <a:lnTo>
                  <a:pt x="1764" y="6"/>
                </a:lnTo>
              </a:path>
            </a:pathLst>
          </a:custGeom>
          <a:noFill/>
          <a:ln w="38100" cap="rnd" algn="ctr">
            <a:solidFill>
              <a:schemeClr val="tx1"/>
            </a:solidFill>
            <a:prstDash val="sysDot"/>
            <a:round/>
            <a:headEnd/>
            <a:tailEnd/>
          </a:ln>
        </p:spPr>
        <p:txBody>
          <a:bodyPr/>
          <a:lstStyle/>
          <a:p>
            <a:endParaRPr lang="es-ES">
              <a:solidFill>
                <a:schemeClr val="bg1"/>
              </a:solidFill>
            </a:endParaRPr>
          </a:p>
        </p:txBody>
      </p:sp>
      <p:sp>
        <p:nvSpPr>
          <p:cNvPr id="923656" name="TextBox 923655"/>
          <p:cNvSpPr txBox="1">
            <a:spLocks noChangeArrowheads="1"/>
          </p:cNvSpPr>
          <p:nvPr/>
        </p:nvSpPr>
        <p:spPr bwMode="auto">
          <a:xfrm>
            <a:off x="4330700" y="2319338"/>
            <a:ext cx="1092200" cy="461655"/>
          </a:xfrm>
          <a:prstGeom prst="rect">
            <a:avLst/>
          </a:prstGeom>
          <a:solidFill>
            <a:schemeClr val="bg1"/>
          </a:solidFill>
          <a:ln w="9525" algn="ctr">
            <a:solidFill>
              <a:schemeClr val="tx1"/>
            </a:solidFill>
            <a:miter lim="800000"/>
            <a:headEnd/>
            <a:tailEnd/>
          </a:ln>
        </p:spPr>
        <p:txBody>
          <a:bodyPr lIns="91430" tIns="45715" rIns="91430" bIns="45715">
            <a:spAutoFit/>
          </a:bodyPr>
          <a:lstStyle/>
          <a:p>
            <a:pPr algn="ctr" eaLnBrk="0" hangingPunct="0">
              <a:spcBef>
                <a:spcPct val="50000"/>
              </a:spcBef>
            </a:pPr>
            <a:r>
              <a:rPr lang="es-ES" sz="1200" b="1" smtClean="0"/>
              <a:t>No Cumple</a:t>
            </a:r>
            <a:br>
              <a:rPr lang="es-ES" sz="1200" b="1" smtClean="0"/>
            </a:br>
            <a:r>
              <a:rPr lang="es-ES" sz="1200" b="1" smtClean="0"/>
              <a:t>la Política</a:t>
            </a:r>
            <a:endParaRPr lang="es-ES"/>
          </a:p>
        </p:txBody>
      </p:sp>
      <p:sp>
        <p:nvSpPr>
          <p:cNvPr id="923657" name="Oval 923656"/>
          <p:cNvSpPr>
            <a:spLocks noChangeArrowheads="1"/>
          </p:cNvSpPr>
          <p:nvPr/>
        </p:nvSpPr>
        <p:spPr bwMode="auto">
          <a:xfrm>
            <a:off x="1463675" y="2019300"/>
            <a:ext cx="352425" cy="352425"/>
          </a:xfrm>
          <a:prstGeom prst="ellipse">
            <a:avLst/>
          </a:prstGeom>
          <a:solidFill>
            <a:schemeClr val="bg1"/>
          </a:solidFill>
          <a:ln w="9525" algn="ctr">
            <a:solidFill>
              <a:schemeClr val="tx1"/>
            </a:solidFill>
            <a:round/>
            <a:headEnd/>
            <a:tailEnd/>
          </a:ln>
        </p:spPr>
        <p:txBody>
          <a:bodyPr wrap="none" lIns="91430" tIns="45715" rIns="91430" bIns="45715" anchor="ctr"/>
          <a:lstStyle/>
          <a:p>
            <a:pPr algn="ctr" eaLnBrk="0" hangingPunct="0"/>
            <a:r>
              <a:rPr lang="es-ES" sz="1200" smtClean="0"/>
              <a:t>1</a:t>
            </a:r>
            <a:endParaRPr lang="es-ES"/>
          </a:p>
        </p:txBody>
      </p:sp>
      <p:grpSp>
        <p:nvGrpSpPr>
          <p:cNvPr id="2" name="Group 10"/>
          <p:cNvGrpSpPr>
            <a:grpSpLocks/>
          </p:cNvGrpSpPr>
          <p:nvPr/>
        </p:nvGrpSpPr>
        <p:grpSpPr bwMode="auto">
          <a:xfrm>
            <a:off x="5800725" y="2362200"/>
            <a:ext cx="1524000" cy="1524000"/>
            <a:chOff x="3752" y="1488"/>
            <a:chExt cx="960" cy="960"/>
          </a:xfrm>
        </p:grpSpPr>
        <p:sp>
          <p:nvSpPr>
            <p:cNvPr id="1084" name="Flowchart: Alternate Process 2103"/>
            <p:cNvSpPr>
              <a:spLocks noChangeArrowheads="1"/>
            </p:cNvSpPr>
            <p:nvPr/>
          </p:nvSpPr>
          <p:spPr bwMode="auto">
            <a:xfrm>
              <a:off x="3815" y="1488"/>
              <a:ext cx="833" cy="960"/>
            </a:xfrm>
            <a:prstGeom prst="flowChartAlternateProcess">
              <a:avLst/>
            </a:prstGeom>
            <a:solidFill>
              <a:srgbClr val="99CCFF">
                <a:alpha val="20000"/>
              </a:srgbClr>
            </a:solidFill>
            <a:ln w="38100" algn="ctr">
              <a:solidFill>
                <a:srgbClr val="000080"/>
              </a:solidFill>
              <a:miter lim="800000"/>
              <a:headEnd/>
              <a:tailEnd/>
            </a:ln>
          </p:spPr>
          <p:txBody>
            <a:bodyPr wrap="none" anchor="ctr"/>
            <a:lstStyle/>
            <a:p>
              <a:endParaRPr lang="es-ES"/>
            </a:p>
          </p:txBody>
        </p:sp>
        <p:sp>
          <p:nvSpPr>
            <p:cNvPr id="1085" name="TextBox 923659"/>
            <p:cNvSpPr txBox="1">
              <a:spLocks noChangeArrowheads="1"/>
            </p:cNvSpPr>
            <p:nvPr/>
          </p:nvSpPr>
          <p:spPr bwMode="auto">
            <a:xfrm>
              <a:off x="3752" y="1825"/>
              <a:ext cx="960" cy="262"/>
            </a:xfrm>
            <a:prstGeom prst="rect">
              <a:avLst/>
            </a:prstGeom>
            <a:noFill/>
            <a:ln w="9525" algn="ctr">
              <a:noFill/>
              <a:miter lim="800000"/>
              <a:headEnd/>
              <a:tailEnd/>
            </a:ln>
          </p:spPr>
          <p:txBody>
            <a:bodyPr lIns="91430" tIns="45715" rIns="91430" bIns="45715">
              <a:spAutoFit/>
            </a:bodyPr>
            <a:lstStyle/>
            <a:p>
              <a:pPr algn="ctr" eaLnBrk="0" hangingPunct="0">
                <a:lnSpc>
                  <a:spcPct val="75000"/>
                </a:lnSpc>
                <a:spcBef>
                  <a:spcPct val="20000"/>
                </a:spcBef>
              </a:pPr>
              <a:r>
                <a:rPr lang="es-ES" sz="1400" b="1" smtClean="0"/>
                <a:t>Red</a:t>
              </a:r>
              <a:br>
                <a:rPr lang="es-ES" sz="1400" b="1" smtClean="0"/>
              </a:br>
              <a:r>
                <a:rPr lang="es-ES" sz="1400" b="1" smtClean="0"/>
                <a:t>Restringida</a:t>
              </a:r>
              <a:endParaRPr lang="es-ES" sz="1400" b="1"/>
            </a:p>
          </p:txBody>
        </p:sp>
      </p:grpSp>
      <p:grpSp>
        <p:nvGrpSpPr>
          <p:cNvPr id="3" name="Group 13"/>
          <p:cNvGrpSpPr>
            <a:grpSpLocks/>
          </p:cNvGrpSpPr>
          <p:nvPr/>
        </p:nvGrpSpPr>
        <p:grpSpPr bwMode="auto">
          <a:xfrm>
            <a:off x="355600" y="3765625"/>
            <a:ext cx="4978400" cy="523875"/>
            <a:chOff x="240" y="2488"/>
            <a:chExt cx="3312" cy="330"/>
          </a:xfrm>
        </p:grpSpPr>
        <p:sp>
          <p:nvSpPr>
            <p:cNvPr id="3130" name="TextBox 923661"/>
            <p:cNvSpPr txBox="1">
              <a:spLocks noChangeArrowheads="1"/>
            </p:cNvSpPr>
            <p:nvPr/>
          </p:nvSpPr>
          <p:spPr bwMode="auto">
            <a:xfrm>
              <a:off x="501" y="2488"/>
              <a:ext cx="3051" cy="330"/>
            </a:xfrm>
            <a:prstGeom prst="rect">
              <a:avLst/>
            </a:prstGeom>
            <a:noFill/>
            <a:ln w="9525" algn="ctr">
              <a:noFill/>
              <a:miter lim="800000"/>
              <a:headEnd/>
              <a:tailEnd/>
            </a:ln>
          </p:spPr>
          <p:txBody>
            <a:bodyPr lIns="91430" tIns="45715" rIns="91430" bIns="45715">
              <a:spAutoFit/>
            </a:bodyPr>
            <a:lstStyle/>
            <a:p>
              <a:pPr eaLnBrk="0" hangingPunct="0">
                <a:spcBef>
                  <a:spcPct val="50000"/>
                </a:spcBef>
                <a:defRPr/>
              </a:pPr>
              <a:r>
                <a:rPr lang="es-ES" sz="1400" dirty="0" smtClean="0">
                  <a:latin typeface="+mn-lt"/>
                </a:rPr>
                <a:t>El cliente solicita acceso a la red y presenta su estado de salud actual</a:t>
              </a:r>
              <a:endParaRPr lang="es-ES" dirty="0">
                <a:latin typeface="+mn-lt"/>
              </a:endParaRPr>
            </a:p>
          </p:txBody>
        </p:sp>
        <p:sp>
          <p:nvSpPr>
            <p:cNvPr id="3131" name="Oval 923662"/>
            <p:cNvSpPr>
              <a:spLocks noChangeArrowheads="1"/>
            </p:cNvSpPr>
            <p:nvPr/>
          </p:nvSpPr>
          <p:spPr bwMode="auto">
            <a:xfrm>
              <a:off x="240" y="2488"/>
              <a:ext cx="239" cy="222"/>
            </a:xfrm>
            <a:prstGeom prst="ellipse">
              <a:avLst/>
            </a:prstGeom>
            <a:solidFill>
              <a:schemeClr val="bg1"/>
            </a:solidFill>
            <a:ln w="9525" algn="ctr">
              <a:solidFill>
                <a:schemeClr val="tx1"/>
              </a:solidFill>
              <a:round/>
              <a:headEnd/>
              <a:tailEnd/>
            </a:ln>
          </p:spPr>
          <p:txBody>
            <a:bodyPr wrap="none" lIns="91430" tIns="45715" rIns="91430" bIns="45715" anchor="ctr"/>
            <a:lstStyle/>
            <a:p>
              <a:pPr algn="ctr" eaLnBrk="0" hangingPunct="0">
                <a:defRPr/>
              </a:pPr>
              <a:r>
                <a:rPr lang="es-ES" sz="1200" smtClean="0">
                  <a:latin typeface="+mn-lt"/>
                </a:rPr>
                <a:t>1</a:t>
              </a:r>
              <a:endParaRPr lang="es-ES">
                <a:latin typeface="+mn-lt"/>
              </a:endParaRPr>
            </a:p>
          </p:txBody>
        </p:sp>
      </p:grpSp>
      <p:grpSp>
        <p:nvGrpSpPr>
          <p:cNvPr id="4" name="Group 16"/>
          <p:cNvGrpSpPr>
            <a:grpSpLocks/>
          </p:cNvGrpSpPr>
          <p:nvPr/>
        </p:nvGrpSpPr>
        <p:grpSpPr bwMode="auto">
          <a:xfrm>
            <a:off x="355600" y="5289625"/>
            <a:ext cx="5156200" cy="738188"/>
            <a:chOff x="224" y="3456"/>
            <a:chExt cx="3248" cy="465"/>
          </a:xfrm>
        </p:grpSpPr>
        <p:sp>
          <p:nvSpPr>
            <p:cNvPr id="3128" name="Oval 923664"/>
            <p:cNvSpPr>
              <a:spLocks noChangeArrowheads="1"/>
            </p:cNvSpPr>
            <p:nvPr/>
          </p:nvSpPr>
          <p:spPr bwMode="auto">
            <a:xfrm>
              <a:off x="224" y="3524"/>
              <a:ext cx="222" cy="222"/>
            </a:xfrm>
            <a:prstGeom prst="ellipse">
              <a:avLst/>
            </a:prstGeom>
            <a:solidFill>
              <a:schemeClr val="bg1"/>
            </a:solidFill>
            <a:ln w="9525" algn="ctr">
              <a:solidFill>
                <a:schemeClr val="tx1"/>
              </a:solidFill>
              <a:round/>
              <a:headEnd/>
              <a:tailEnd/>
            </a:ln>
          </p:spPr>
          <p:txBody>
            <a:bodyPr wrap="none" lIns="91430" tIns="45715" rIns="91430" bIns="45715" anchor="ctr"/>
            <a:lstStyle/>
            <a:p>
              <a:pPr algn="ctr" eaLnBrk="0" hangingPunct="0">
                <a:defRPr/>
              </a:pPr>
              <a:r>
                <a:rPr lang="es-ES" sz="1200" smtClean="0">
                  <a:latin typeface="+mn-lt"/>
                </a:rPr>
                <a:t>4</a:t>
              </a:r>
              <a:endParaRPr lang="es-ES">
                <a:latin typeface="+mn-lt"/>
              </a:endParaRPr>
            </a:p>
          </p:txBody>
        </p:sp>
        <p:sp>
          <p:nvSpPr>
            <p:cNvPr id="3129" name="TextBox 923665"/>
            <p:cNvSpPr txBox="1">
              <a:spLocks noChangeArrowheads="1"/>
            </p:cNvSpPr>
            <p:nvPr/>
          </p:nvSpPr>
          <p:spPr bwMode="auto">
            <a:xfrm>
              <a:off x="464" y="3456"/>
              <a:ext cx="3008" cy="465"/>
            </a:xfrm>
            <a:prstGeom prst="rect">
              <a:avLst/>
            </a:prstGeom>
            <a:noFill/>
            <a:ln w="9525" algn="ctr">
              <a:noFill/>
              <a:miter lim="800000"/>
              <a:headEnd/>
              <a:tailEnd/>
            </a:ln>
          </p:spPr>
          <p:txBody>
            <a:bodyPr lIns="91430" tIns="45715" rIns="91430" bIns="45715">
              <a:spAutoFit/>
            </a:bodyPr>
            <a:lstStyle/>
            <a:p>
              <a:pPr eaLnBrk="0" hangingPunct="0">
                <a:spcBef>
                  <a:spcPct val="50000"/>
                </a:spcBef>
                <a:defRPr/>
              </a:pPr>
              <a:r>
                <a:rPr lang="es-ES" sz="1400" dirty="0" smtClean="0">
                  <a:latin typeface="+mn-lt"/>
                </a:rPr>
                <a:t>Si no cumple la política el cliente solo tiene acceso a una VLAN restringida donde hay recursos para solucionar sus problemas, descargar actualizaciones, firmas(Repetir 1-4)</a:t>
              </a:r>
              <a:endParaRPr lang="es-ES" dirty="0">
                <a:latin typeface="+mn-lt"/>
              </a:endParaRPr>
            </a:p>
          </p:txBody>
        </p:sp>
      </p:grpSp>
      <p:grpSp>
        <p:nvGrpSpPr>
          <p:cNvPr id="5" name="Group 19"/>
          <p:cNvGrpSpPr>
            <a:grpSpLocks/>
          </p:cNvGrpSpPr>
          <p:nvPr/>
        </p:nvGrpSpPr>
        <p:grpSpPr bwMode="auto">
          <a:xfrm>
            <a:off x="355600" y="4264100"/>
            <a:ext cx="5283200" cy="574675"/>
            <a:chOff x="240" y="2800"/>
            <a:chExt cx="3432" cy="362"/>
          </a:xfrm>
        </p:grpSpPr>
        <p:sp>
          <p:nvSpPr>
            <p:cNvPr id="3126" name="Oval 923667"/>
            <p:cNvSpPr>
              <a:spLocks noChangeArrowheads="1"/>
            </p:cNvSpPr>
            <p:nvPr/>
          </p:nvSpPr>
          <p:spPr bwMode="auto">
            <a:xfrm>
              <a:off x="240" y="2800"/>
              <a:ext cx="222" cy="222"/>
            </a:xfrm>
            <a:prstGeom prst="ellipse">
              <a:avLst/>
            </a:prstGeom>
            <a:solidFill>
              <a:schemeClr val="bg1"/>
            </a:solidFill>
            <a:ln w="9525" algn="ctr">
              <a:solidFill>
                <a:schemeClr val="tx1"/>
              </a:solidFill>
              <a:round/>
              <a:headEnd/>
              <a:tailEnd/>
            </a:ln>
          </p:spPr>
          <p:txBody>
            <a:bodyPr wrap="none" lIns="91430" tIns="45715" rIns="91430" bIns="45715" anchor="ctr"/>
            <a:lstStyle/>
            <a:p>
              <a:pPr algn="ctr" eaLnBrk="0" hangingPunct="0">
                <a:defRPr/>
              </a:pPr>
              <a:r>
                <a:rPr lang="es-ES" sz="1200" smtClean="0">
                  <a:latin typeface="+mn-lt"/>
                </a:rPr>
                <a:t>2</a:t>
              </a:r>
              <a:endParaRPr lang="es-ES">
                <a:latin typeface="+mn-lt"/>
              </a:endParaRPr>
            </a:p>
          </p:txBody>
        </p:sp>
        <p:sp>
          <p:nvSpPr>
            <p:cNvPr id="3127" name="TextBox 923668"/>
            <p:cNvSpPr txBox="1">
              <a:spLocks noChangeArrowheads="1"/>
            </p:cNvSpPr>
            <p:nvPr/>
          </p:nvSpPr>
          <p:spPr bwMode="auto">
            <a:xfrm>
              <a:off x="480" y="2832"/>
              <a:ext cx="3192" cy="330"/>
            </a:xfrm>
            <a:prstGeom prst="rect">
              <a:avLst/>
            </a:prstGeom>
            <a:noFill/>
            <a:ln w="9525" algn="ctr">
              <a:noFill/>
              <a:miter lim="800000"/>
              <a:headEnd/>
              <a:tailEnd/>
            </a:ln>
          </p:spPr>
          <p:txBody>
            <a:bodyPr lIns="91430" tIns="45715" rIns="91430" bIns="45715">
              <a:spAutoFit/>
            </a:bodyPr>
            <a:lstStyle/>
            <a:p>
              <a:pPr eaLnBrk="0" hangingPunct="0">
                <a:spcBef>
                  <a:spcPct val="50000"/>
                </a:spcBef>
                <a:defRPr/>
              </a:pPr>
              <a:r>
                <a:rPr lang="es-ES" sz="1400" dirty="0" smtClean="0">
                  <a:latin typeface="+mn-lt"/>
                </a:rPr>
                <a:t>DHCP, VPN o </a:t>
              </a:r>
              <a:r>
                <a:rPr lang="es-ES" sz="1400" dirty="0" err="1" smtClean="0">
                  <a:latin typeface="+mn-lt"/>
                </a:rPr>
                <a:t>Switch</a:t>
              </a:r>
              <a:r>
                <a:rPr lang="es-ES" sz="1400" dirty="0" smtClean="0">
                  <a:latin typeface="+mn-lt"/>
                </a:rPr>
                <a:t>/</a:t>
              </a:r>
              <a:r>
                <a:rPr lang="es-ES" sz="1400" dirty="0" err="1" smtClean="0">
                  <a:latin typeface="+mn-lt"/>
                </a:rPr>
                <a:t>Router</a:t>
              </a:r>
              <a:r>
                <a:rPr lang="es-ES" sz="1400" dirty="0" smtClean="0">
                  <a:latin typeface="+mn-lt"/>
                </a:rPr>
                <a:t> envía el estado de salud al Servidor  de Políticas de Red (RADIUS)</a:t>
              </a:r>
              <a:endParaRPr lang="es-ES" dirty="0">
                <a:latin typeface="+mn-lt"/>
              </a:endParaRPr>
            </a:p>
          </p:txBody>
        </p:sp>
      </p:grpSp>
      <p:grpSp>
        <p:nvGrpSpPr>
          <p:cNvPr id="6" name="Group 22"/>
          <p:cNvGrpSpPr>
            <a:grpSpLocks/>
          </p:cNvGrpSpPr>
          <p:nvPr/>
        </p:nvGrpSpPr>
        <p:grpSpPr bwMode="auto">
          <a:xfrm>
            <a:off x="355600" y="6004000"/>
            <a:ext cx="5969000" cy="561975"/>
            <a:chOff x="224" y="4008"/>
            <a:chExt cx="3560" cy="354"/>
          </a:xfrm>
        </p:grpSpPr>
        <p:sp>
          <p:nvSpPr>
            <p:cNvPr id="3124" name="Oval 923670"/>
            <p:cNvSpPr>
              <a:spLocks noChangeArrowheads="1"/>
            </p:cNvSpPr>
            <p:nvPr/>
          </p:nvSpPr>
          <p:spPr bwMode="auto">
            <a:xfrm>
              <a:off x="224" y="4008"/>
              <a:ext cx="229" cy="222"/>
            </a:xfrm>
            <a:prstGeom prst="ellipse">
              <a:avLst/>
            </a:prstGeom>
            <a:solidFill>
              <a:schemeClr val="bg1"/>
            </a:solidFill>
            <a:ln w="9525" algn="ctr">
              <a:solidFill>
                <a:schemeClr val="tx1"/>
              </a:solidFill>
              <a:round/>
              <a:headEnd/>
              <a:tailEnd/>
            </a:ln>
          </p:spPr>
          <p:txBody>
            <a:bodyPr wrap="none" lIns="91430" tIns="45715" rIns="91430" bIns="45715" anchor="ctr"/>
            <a:lstStyle/>
            <a:p>
              <a:pPr algn="ctr" eaLnBrk="0" hangingPunct="0">
                <a:defRPr/>
              </a:pPr>
              <a:r>
                <a:rPr lang="es-ES" sz="1200" smtClean="0">
                  <a:latin typeface="+mn-lt"/>
                </a:rPr>
                <a:t>5</a:t>
              </a:r>
              <a:endParaRPr lang="es-ES">
                <a:latin typeface="+mn-lt"/>
              </a:endParaRPr>
            </a:p>
          </p:txBody>
        </p:sp>
        <p:sp>
          <p:nvSpPr>
            <p:cNvPr id="3125" name="TextBox 923671"/>
            <p:cNvSpPr txBox="1">
              <a:spLocks noChangeArrowheads="1"/>
            </p:cNvSpPr>
            <p:nvPr/>
          </p:nvSpPr>
          <p:spPr bwMode="auto">
            <a:xfrm>
              <a:off x="457" y="4032"/>
              <a:ext cx="3327" cy="330"/>
            </a:xfrm>
            <a:prstGeom prst="rect">
              <a:avLst/>
            </a:prstGeom>
            <a:noFill/>
            <a:ln w="9525" algn="ctr">
              <a:noFill/>
              <a:miter lim="800000"/>
              <a:headEnd/>
              <a:tailEnd/>
            </a:ln>
          </p:spPr>
          <p:txBody>
            <a:bodyPr lIns="91430" tIns="45715" rIns="91430" bIns="45715">
              <a:spAutoFit/>
            </a:bodyPr>
            <a:lstStyle/>
            <a:p>
              <a:pPr eaLnBrk="0" hangingPunct="0">
                <a:spcBef>
                  <a:spcPct val="50000"/>
                </a:spcBef>
                <a:defRPr/>
              </a:pPr>
              <a:r>
                <a:rPr lang="es-ES" sz="1400" dirty="0" smtClean="0">
                  <a:latin typeface="+mn-lt"/>
                </a:rPr>
                <a:t>Si cumple la política al cliente se le permite el acceso total a la red corporativa</a:t>
              </a:r>
              <a:endParaRPr lang="es-ES" dirty="0">
                <a:latin typeface="+mn-lt"/>
              </a:endParaRPr>
            </a:p>
          </p:txBody>
        </p:sp>
      </p:grpSp>
      <p:grpSp>
        <p:nvGrpSpPr>
          <p:cNvPr id="7" name="Group 25"/>
          <p:cNvGrpSpPr>
            <a:grpSpLocks/>
          </p:cNvGrpSpPr>
          <p:nvPr/>
        </p:nvGrpSpPr>
        <p:grpSpPr bwMode="auto">
          <a:xfrm>
            <a:off x="3276600" y="2098675"/>
            <a:ext cx="1447800" cy="1101725"/>
            <a:chOff x="2064" y="1322"/>
            <a:chExt cx="912" cy="694"/>
          </a:xfrm>
        </p:grpSpPr>
        <p:sp>
          <p:nvSpPr>
            <p:cNvPr id="1074" name="TextBox 923672"/>
            <p:cNvSpPr txBox="1">
              <a:spLocks noChangeArrowheads="1"/>
            </p:cNvSpPr>
            <p:nvPr/>
          </p:nvSpPr>
          <p:spPr bwMode="auto">
            <a:xfrm>
              <a:off x="2064" y="1824"/>
              <a:ext cx="912" cy="192"/>
            </a:xfrm>
            <a:prstGeom prst="rect">
              <a:avLst/>
            </a:prstGeom>
            <a:noFill/>
            <a:ln w="9525" algn="ctr">
              <a:noFill/>
              <a:miter lim="800000"/>
              <a:headEnd/>
              <a:tailEnd/>
            </a:ln>
          </p:spPr>
          <p:txBody>
            <a:bodyPr lIns="91430" tIns="45715" rIns="91430" bIns="45715">
              <a:spAutoFit/>
            </a:bodyPr>
            <a:lstStyle/>
            <a:p>
              <a:pPr eaLnBrk="0" hangingPunct="0">
                <a:spcBef>
                  <a:spcPct val="50000"/>
                </a:spcBef>
              </a:pPr>
              <a:r>
                <a:rPr lang="es-ES" sz="1400" smtClean="0"/>
                <a:t>MSFT NPS </a:t>
              </a:r>
              <a:endParaRPr lang="es-ES"/>
            </a:p>
          </p:txBody>
        </p:sp>
        <p:pic>
          <p:nvPicPr>
            <p:cNvPr id="1075" name="Rectangle 2064"/>
            <p:cNvPicPr>
              <a:picLocks noChangeAspect="1" noChangeArrowheads="1"/>
            </p:cNvPicPr>
            <p:nvPr/>
          </p:nvPicPr>
          <p:blipFill>
            <a:blip r:embed="rId4"/>
            <a:srcRect/>
            <a:stretch>
              <a:fillRect/>
            </a:stretch>
          </p:blipFill>
          <p:spPr bwMode="auto">
            <a:xfrm>
              <a:off x="2176" y="1322"/>
              <a:ext cx="376" cy="624"/>
            </a:xfrm>
            <a:prstGeom prst="rect">
              <a:avLst/>
            </a:prstGeom>
            <a:noFill/>
            <a:ln w="9525">
              <a:noFill/>
              <a:miter lim="800000"/>
              <a:headEnd/>
              <a:tailEnd/>
            </a:ln>
          </p:spPr>
        </p:pic>
      </p:grpSp>
      <p:sp>
        <p:nvSpPr>
          <p:cNvPr id="923675" name="Oval 923674"/>
          <p:cNvSpPr>
            <a:spLocks noChangeArrowheads="1"/>
          </p:cNvSpPr>
          <p:nvPr/>
        </p:nvSpPr>
        <p:spPr bwMode="auto">
          <a:xfrm>
            <a:off x="5233988" y="1400175"/>
            <a:ext cx="352425" cy="352425"/>
          </a:xfrm>
          <a:prstGeom prst="ellipse">
            <a:avLst/>
          </a:prstGeom>
          <a:solidFill>
            <a:schemeClr val="bg1"/>
          </a:solidFill>
          <a:ln w="9525" algn="ctr">
            <a:solidFill>
              <a:schemeClr val="tx1"/>
            </a:solidFill>
            <a:round/>
            <a:headEnd/>
            <a:tailEnd/>
          </a:ln>
        </p:spPr>
        <p:txBody>
          <a:bodyPr wrap="none" lIns="91430" tIns="45715" rIns="91430" bIns="45715" anchor="ctr"/>
          <a:lstStyle/>
          <a:p>
            <a:pPr algn="ctr" eaLnBrk="0" hangingPunct="0"/>
            <a:r>
              <a:rPr lang="es-ES" sz="1200" smtClean="0"/>
              <a:t>3</a:t>
            </a:r>
            <a:endParaRPr lang="es-ES"/>
          </a:p>
        </p:txBody>
      </p:sp>
      <p:sp>
        <p:nvSpPr>
          <p:cNvPr id="1043" name="TextBox 2066"/>
          <p:cNvSpPr txBox="1">
            <a:spLocks noChangeArrowheads="1"/>
          </p:cNvSpPr>
          <p:nvPr/>
        </p:nvSpPr>
        <p:spPr bwMode="auto">
          <a:xfrm>
            <a:off x="4403725" y="5761113"/>
            <a:ext cx="184150" cy="366712"/>
          </a:xfrm>
          <a:prstGeom prst="rect">
            <a:avLst/>
          </a:prstGeom>
          <a:noFill/>
          <a:ln w="9525">
            <a:noFill/>
            <a:miter lim="800000"/>
            <a:headEnd/>
            <a:tailEnd/>
          </a:ln>
        </p:spPr>
        <p:txBody>
          <a:bodyPr wrap="none" lIns="91430" tIns="45715" rIns="91430" bIns="45715">
            <a:spAutoFit/>
          </a:bodyPr>
          <a:lstStyle/>
          <a:p>
            <a:endParaRPr lang="es-ES">
              <a:solidFill>
                <a:schemeClr val="bg1"/>
              </a:solidFill>
            </a:endParaRPr>
          </a:p>
        </p:txBody>
      </p:sp>
      <p:grpSp>
        <p:nvGrpSpPr>
          <p:cNvPr id="8" name="Group 30"/>
          <p:cNvGrpSpPr>
            <a:grpSpLocks/>
          </p:cNvGrpSpPr>
          <p:nvPr/>
        </p:nvGrpSpPr>
        <p:grpSpPr bwMode="auto">
          <a:xfrm>
            <a:off x="5915025" y="914400"/>
            <a:ext cx="1816100" cy="1293813"/>
            <a:chOff x="3760" y="576"/>
            <a:chExt cx="1144" cy="815"/>
          </a:xfrm>
        </p:grpSpPr>
        <p:sp>
          <p:nvSpPr>
            <p:cNvPr id="1070" name="Flowchart: Alternate Process 2067"/>
            <p:cNvSpPr>
              <a:spLocks noChangeArrowheads="1"/>
            </p:cNvSpPr>
            <p:nvPr/>
          </p:nvSpPr>
          <p:spPr bwMode="auto">
            <a:xfrm>
              <a:off x="3760" y="576"/>
              <a:ext cx="1144" cy="815"/>
            </a:xfrm>
            <a:prstGeom prst="flowChartAlternateProcess">
              <a:avLst/>
            </a:prstGeom>
            <a:solidFill>
              <a:schemeClr val="accent2">
                <a:alpha val="20000"/>
              </a:schemeClr>
            </a:solidFill>
            <a:ln w="38100" algn="ctr">
              <a:solidFill>
                <a:schemeClr val="accent2"/>
              </a:solidFill>
              <a:miter lim="800000"/>
              <a:headEnd/>
              <a:tailEnd/>
            </a:ln>
          </p:spPr>
          <p:txBody>
            <a:bodyPr wrap="none" anchor="ctr"/>
            <a:lstStyle/>
            <a:p>
              <a:endParaRPr lang="es-ES"/>
            </a:p>
          </p:txBody>
        </p:sp>
        <p:sp>
          <p:nvSpPr>
            <p:cNvPr id="1071" name="TextBox 923677"/>
            <p:cNvSpPr txBox="1">
              <a:spLocks noChangeArrowheads="1"/>
            </p:cNvSpPr>
            <p:nvPr/>
          </p:nvSpPr>
          <p:spPr bwMode="auto">
            <a:xfrm>
              <a:off x="3763" y="609"/>
              <a:ext cx="1141" cy="446"/>
            </a:xfrm>
            <a:prstGeom prst="rect">
              <a:avLst/>
            </a:prstGeom>
            <a:noFill/>
            <a:ln w="9525" algn="ctr">
              <a:noFill/>
              <a:miter lim="800000"/>
              <a:headEnd/>
              <a:tailEnd/>
            </a:ln>
          </p:spPr>
          <p:txBody>
            <a:bodyPr lIns="91430" tIns="45715" rIns="91430" bIns="45715">
              <a:spAutoFit/>
            </a:bodyPr>
            <a:lstStyle/>
            <a:p>
              <a:pPr algn="ctr" eaLnBrk="0" hangingPunct="0">
                <a:spcBef>
                  <a:spcPct val="15000"/>
                </a:spcBef>
              </a:pPr>
              <a:r>
                <a:rPr lang="es-ES" sz="1400" b="1" smtClean="0"/>
                <a:t>Servidor de Políticas </a:t>
              </a:r>
              <a:r>
                <a:rPr lang="es-ES" sz="1200" smtClean="0"/>
                <a:t>e.g. Patch, AV</a:t>
              </a:r>
              <a:endParaRPr lang="es-ES" sz="1200"/>
            </a:p>
          </p:txBody>
        </p:sp>
        <p:pic>
          <p:nvPicPr>
            <p:cNvPr id="1072" name="Rectangle 2069"/>
            <p:cNvPicPr>
              <a:picLocks noChangeAspect="1" noChangeArrowheads="1"/>
            </p:cNvPicPr>
            <p:nvPr/>
          </p:nvPicPr>
          <p:blipFill>
            <a:blip r:embed="rId4"/>
            <a:srcRect/>
            <a:stretch>
              <a:fillRect/>
            </a:stretch>
          </p:blipFill>
          <p:spPr bwMode="auto">
            <a:xfrm>
              <a:off x="4064" y="912"/>
              <a:ext cx="290" cy="434"/>
            </a:xfrm>
            <a:prstGeom prst="rect">
              <a:avLst/>
            </a:prstGeom>
            <a:noFill/>
            <a:ln w="9525">
              <a:noFill/>
              <a:miter lim="800000"/>
              <a:headEnd/>
              <a:tailEnd/>
            </a:ln>
          </p:spPr>
        </p:pic>
        <p:pic>
          <p:nvPicPr>
            <p:cNvPr id="1073" name="Rectangle 2070"/>
            <p:cNvPicPr>
              <a:picLocks noChangeAspect="1" noChangeArrowheads="1"/>
            </p:cNvPicPr>
            <p:nvPr/>
          </p:nvPicPr>
          <p:blipFill>
            <a:blip r:embed="rId4"/>
            <a:srcRect/>
            <a:stretch>
              <a:fillRect/>
            </a:stretch>
          </p:blipFill>
          <p:spPr bwMode="auto">
            <a:xfrm>
              <a:off x="4289" y="912"/>
              <a:ext cx="291" cy="434"/>
            </a:xfrm>
            <a:prstGeom prst="rect">
              <a:avLst/>
            </a:prstGeom>
            <a:noFill/>
            <a:ln w="9525">
              <a:noFill/>
              <a:miter lim="800000"/>
              <a:headEnd/>
              <a:tailEnd/>
            </a:ln>
          </p:spPr>
        </p:pic>
      </p:grpSp>
      <p:sp>
        <p:nvSpPr>
          <p:cNvPr id="923681" name="TextBox 923680"/>
          <p:cNvSpPr txBox="1">
            <a:spLocks noChangeArrowheads="1"/>
          </p:cNvSpPr>
          <p:nvPr/>
        </p:nvSpPr>
        <p:spPr bwMode="auto">
          <a:xfrm>
            <a:off x="4572000" y="3276600"/>
            <a:ext cx="977900" cy="461655"/>
          </a:xfrm>
          <a:prstGeom prst="rect">
            <a:avLst/>
          </a:prstGeom>
          <a:solidFill>
            <a:schemeClr val="bg1"/>
          </a:solidFill>
          <a:ln w="9525" algn="ctr">
            <a:solidFill>
              <a:schemeClr val="tx1"/>
            </a:solidFill>
            <a:miter lim="800000"/>
            <a:headEnd/>
            <a:tailEnd/>
          </a:ln>
        </p:spPr>
        <p:txBody>
          <a:bodyPr lIns="91430" tIns="45715" rIns="91430" bIns="45715">
            <a:spAutoFit/>
          </a:bodyPr>
          <a:lstStyle/>
          <a:p>
            <a:pPr algn="ctr" eaLnBrk="0" hangingPunct="0">
              <a:spcBef>
                <a:spcPct val="50000"/>
              </a:spcBef>
            </a:pPr>
            <a:r>
              <a:rPr lang="es-ES" sz="1200" b="1" smtClean="0"/>
              <a:t>Cumple  la</a:t>
            </a:r>
            <a:br>
              <a:rPr lang="es-ES" sz="1200" b="1" smtClean="0"/>
            </a:br>
            <a:r>
              <a:rPr lang="es-ES" sz="1200" b="1" smtClean="0"/>
              <a:t>Política</a:t>
            </a:r>
            <a:endParaRPr lang="es-ES"/>
          </a:p>
        </p:txBody>
      </p:sp>
      <p:pic>
        <p:nvPicPr>
          <p:cNvPr id="1046" name="Rectangle 2072"/>
          <p:cNvPicPr>
            <a:picLocks noChangeAspect="1" noChangeArrowheads="1"/>
          </p:cNvPicPr>
          <p:nvPr/>
        </p:nvPicPr>
        <p:blipFill>
          <a:blip r:embed="rId5"/>
          <a:srcRect/>
          <a:stretch>
            <a:fillRect/>
          </a:stretch>
        </p:blipFill>
        <p:spPr bwMode="auto">
          <a:xfrm>
            <a:off x="579438" y="2290763"/>
            <a:ext cx="784225" cy="576262"/>
          </a:xfrm>
          <a:prstGeom prst="rect">
            <a:avLst/>
          </a:prstGeom>
          <a:noFill/>
          <a:ln w="9525">
            <a:noFill/>
            <a:miter lim="800000"/>
            <a:headEnd/>
            <a:tailEnd/>
          </a:ln>
        </p:spPr>
      </p:pic>
      <p:grpSp>
        <p:nvGrpSpPr>
          <p:cNvPr id="9" name="Group 36"/>
          <p:cNvGrpSpPr>
            <a:grpSpLocks/>
          </p:cNvGrpSpPr>
          <p:nvPr/>
        </p:nvGrpSpPr>
        <p:grpSpPr bwMode="auto">
          <a:xfrm>
            <a:off x="355600" y="4784800"/>
            <a:ext cx="5448300" cy="574675"/>
            <a:chOff x="240" y="2800"/>
            <a:chExt cx="3432" cy="362"/>
          </a:xfrm>
        </p:grpSpPr>
        <p:sp>
          <p:nvSpPr>
            <p:cNvPr id="3116" name="Oval 923684"/>
            <p:cNvSpPr>
              <a:spLocks noChangeArrowheads="1"/>
            </p:cNvSpPr>
            <p:nvPr/>
          </p:nvSpPr>
          <p:spPr bwMode="auto">
            <a:xfrm>
              <a:off x="240" y="2800"/>
              <a:ext cx="222" cy="222"/>
            </a:xfrm>
            <a:prstGeom prst="ellipse">
              <a:avLst/>
            </a:prstGeom>
            <a:solidFill>
              <a:schemeClr val="bg1"/>
            </a:solidFill>
            <a:ln w="9525" algn="ctr">
              <a:solidFill>
                <a:schemeClr val="tx1"/>
              </a:solidFill>
              <a:round/>
              <a:headEnd/>
              <a:tailEnd/>
            </a:ln>
          </p:spPr>
          <p:txBody>
            <a:bodyPr wrap="none" lIns="91430" tIns="45715" rIns="91430" bIns="45715" anchor="ctr"/>
            <a:lstStyle/>
            <a:p>
              <a:pPr algn="ctr" eaLnBrk="0" hangingPunct="0">
                <a:defRPr/>
              </a:pPr>
              <a:r>
                <a:rPr lang="es-ES" sz="1200" smtClean="0">
                  <a:latin typeface="+mn-lt"/>
                </a:rPr>
                <a:t>3</a:t>
              </a:r>
              <a:endParaRPr lang="es-ES">
                <a:latin typeface="+mn-lt"/>
              </a:endParaRPr>
            </a:p>
          </p:txBody>
        </p:sp>
        <p:sp>
          <p:nvSpPr>
            <p:cNvPr id="3117" name="TextBox 923685"/>
            <p:cNvSpPr txBox="1">
              <a:spLocks noChangeArrowheads="1"/>
            </p:cNvSpPr>
            <p:nvPr/>
          </p:nvSpPr>
          <p:spPr bwMode="auto">
            <a:xfrm>
              <a:off x="480" y="2832"/>
              <a:ext cx="3192" cy="330"/>
            </a:xfrm>
            <a:prstGeom prst="rect">
              <a:avLst/>
            </a:prstGeom>
            <a:noFill/>
            <a:ln w="9525" algn="ctr">
              <a:noFill/>
              <a:miter lim="800000"/>
              <a:headEnd/>
              <a:tailEnd/>
            </a:ln>
          </p:spPr>
          <p:txBody>
            <a:bodyPr lIns="91430" tIns="45715" rIns="91430" bIns="45715">
              <a:spAutoFit/>
            </a:bodyPr>
            <a:lstStyle/>
            <a:p>
              <a:pPr eaLnBrk="0" hangingPunct="0">
                <a:spcBef>
                  <a:spcPct val="50000"/>
                </a:spcBef>
                <a:defRPr/>
              </a:pPr>
              <a:r>
                <a:rPr lang="es-ES" sz="1400" dirty="0" smtClean="0">
                  <a:latin typeface="+mn-lt"/>
                </a:rPr>
                <a:t>El Servidor de Políticas (NPS) valida contra la política de salud definida por IT</a:t>
              </a:r>
              <a:endParaRPr lang="es-ES" dirty="0">
                <a:latin typeface="+mn-lt"/>
              </a:endParaRPr>
            </a:p>
          </p:txBody>
        </p:sp>
      </p:grpSp>
      <p:sp>
        <p:nvSpPr>
          <p:cNvPr id="923687" name="Oval 923686"/>
          <p:cNvSpPr>
            <a:spLocks noChangeArrowheads="1"/>
          </p:cNvSpPr>
          <p:nvPr/>
        </p:nvSpPr>
        <p:spPr bwMode="auto">
          <a:xfrm>
            <a:off x="3048000" y="2019300"/>
            <a:ext cx="352425" cy="352425"/>
          </a:xfrm>
          <a:prstGeom prst="ellipse">
            <a:avLst/>
          </a:prstGeom>
          <a:solidFill>
            <a:schemeClr val="bg1"/>
          </a:solidFill>
          <a:ln w="9525" algn="ctr">
            <a:solidFill>
              <a:schemeClr val="tx1"/>
            </a:solidFill>
            <a:round/>
            <a:headEnd/>
            <a:tailEnd/>
          </a:ln>
        </p:spPr>
        <p:txBody>
          <a:bodyPr wrap="none" lIns="91430" tIns="45715" rIns="91430" bIns="45715" anchor="ctr"/>
          <a:lstStyle/>
          <a:p>
            <a:pPr algn="ctr" eaLnBrk="0" hangingPunct="0"/>
            <a:r>
              <a:rPr lang="es-ES" sz="1200" smtClean="0"/>
              <a:t>2</a:t>
            </a:r>
            <a:endParaRPr lang="es-ES"/>
          </a:p>
        </p:txBody>
      </p:sp>
      <p:sp>
        <p:nvSpPr>
          <p:cNvPr id="1049" name="TextBox 923687"/>
          <p:cNvSpPr txBox="1">
            <a:spLocks noChangeArrowheads="1"/>
          </p:cNvSpPr>
          <p:nvPr/>
        </p:nvSpPr>
        <p:spPr bwMode="auto">
          <a:xfrm>
            <a:off x="215900" y="3048000"/>
            <a:ext cx="1447800" cy="307766"/>
          </a:xfrm>
          <a:prstGeom prst="rect">
            <a:avLst/>
          </a:prstGeom>
          <a:noFill/>
          <a:ln w="9525" algn="ctr">
            <a:noFill/>
            <a:miter lim="800000"/>
            <a:headEnd/>
            <a:tailEnd/>
          </a:ln>
        </p:spPr>
        <p:txBody>
          <a:bodyPr lIns="91430" tIns="45715" rIns="91430" bIns="45715">
            <a:spAutoFit/>
          </a:bodyPr>
          <a:lstStyle/>
          <a:p>
            <a:pPr algn="ctr" eaLnBrk="0" hangingPunct="0">
              <a:lnSpc>
                <a:spcPct val="50000"/>
              </a:lnSpc>
              <a:spcBef>
                <a:spcPct val="50000"/>
              </a:spcBef>
            </a:pPr>
            <a:r>
              <a:rPr lang="es-ES" sz="1400" smtClean="0"/>
              <a:t>Cliente</a:t>
            </a:r>
            <a:br>
              <a:rPr lang="es-ES" sz="1400" smtClean="0"/>
            </a:br>
            <a:r>
              <a:rPr lang="es-ES" sz="1400" smtClean="0"/>
              <a:t>Windows</a:t>
            </a:r>
            <a:endParaRPr lang="es-ES" sz="1400"/>
          </a:p>
        </p:txBody>
      </p:sp>
      <p:grpSp>
        <p:nvGrpSpPr>
          <p:cNvPr id="10" name="Group 42"/>
          <p:cNvGrpSpPr>
            <a:grpSpLocks/>
          </p:cNvGrpSpPr>
          <p:nvPr/>
        </p:nvGrpSpPr>
        <p:grpSpPr bwMode="auto">
          <a:xfrm>
            <a:off x="1600200" y="1866901"/>
            <a:ext cx="1447800" cy="1851026"/>
            <a:chOff x="1008" y="1176"/>
            <a:chExt cx="912" cy="1166"/>
          </a:xfrm>
        </p:grpSpPr>
        <p:sp>
          <p:nvSpPr>
            <p:cNvPr id="1066" name="TextBox 923682"/>
            <p:cNvSpPr txBox="1">
              <a:spLocks noChangeArrowheads="1"/>
            </p:cNvSpPr>
            <p:nvPr/>
          </p:nvSpPr>
          <p:spPr bwMode="auto">
            <a:xfrm>
              <a:off x="1008" y="2080"/>
              <a:ext cx="912" cy="262"/>
            </a:xfrm>
            <a:prstGeom prst="rect">
              <a:avLst/>
            </a:prstGeom>
            <a:noFill/>
            <a:ln w="9525" algn="ctr">
              <a:noFill/>
              <a:miter lim="800000"/>
              <a:headEnd/>
              <a:tailEnd/>
            </a:ln>
          </p:spPr>
          <p:txBody>
            <a:bodyPr lIns="91430" tIns="45715" rIns="91430" bIns="45715">
              <a:spAutoFit/>
            </a:bodyPr>
            <a:lstStyle/>
            <a:p>
              <a:pPr algn="ctr" eaLnBrk="0" hangingPunct="0">
                <a:lnSpc>
                  <a:spcPct val="50000"/>
                </a:lnSpc>
                <a:spcBef>
                  <a:spcPct val="50000"/>
                </a:spcBef>
              </a:pPr>
              <a:r>
                <a:rPr lang="es-ES" sz="1400" smtClean="0"/>
                <a:t>DHCP, VPN</a:t>
              </a:r>
              <a:endParaRPr lang="es-ES" smtClean="0"/>
            </a:p>
            <a:p>
              <a:pPr algn="ctr" eaLnBrk="0" hangingPunct="0">
                <a:lnSpc>
                  <a:spcPct val="50000"/>
                </a:lnSpc>
                <a:spcBef>
                  <a:spcPct val="50000"/>
                </a:spcBef>
              </a:pPr>
              <a:r>
                <a:rPr lang="es-ES" sz="1400" smtClean="0"/>
                <a:t>Switch/Router </a:t>
              </a:r>
              <a:endParaRPr lang="es-ES" sz="1400"/>
            </a:p>
          </p:txBody>
        </p:sp>
        <p:graphicFrame>
          <p:nvGraphicFramePr>
            <p:cNvPr id="1026" name="Object 41"/>
            <p:cNvGraphicFramePr>
              <a:graphicFrameLocks noChangeAspect="1"/>
            </p:cNvGraphicFramePr>
            <p:nvPr/>
          </p:nvGraphicFramePr>
          <p:xfrm>
            <a:off x="1349" y="1176"/>
            <a:ext cx="229" cy="229"/>
          </p:xfrm>
          <a:graphic>
            <a:graphicData uri="http://schemas.openxmlformats.org/presentationml/2006/ole">
              <p:oleObj spid="_x0000_s1026" name="Visio" r:id="rId6" imgW="363855" imgH="363728" progId="">
                <p:embed/>
              </p:oleObj>
            </a:graphicData>
          </a:graphic>
        </p:graphicFrame>
        <p:graphicFrame>
          <p:nvGraphicFramePr>
            <p:cNvPr id="1027" name="Object 42"/>
            <p:cNvGraphicFramePr>
              <a:graphicFrameLocks noChangeAspect="1"/>
            </p:cNvGraphicFramePr>
            <p:nvPr/>
          </p:nvGraphicFramePr>
          <p:xfrm>
            <a:off x="1299" y="1415"/>
            <a:ext cx="329" cy="291"/>
          </p:xfrm>
          <a:graphic>
            <a:graphicData uri="http://schemas.openxmlformats.org/presentationml/2006/ole">
              <p:oleObj spid="_x0000_s1027" name="Visio" r:id="rId7" imgW="521589" imgH="462483" progId="">
                <p:embed/>
              </p:oleObj>
            </a:graphicData>
          </a:graphic>
        </p:graphicFrame>
        <p:pic>
          <p:nvPicPr>
            <p:cNvPr id="1067" name="Rectangle 2077"/>
            <p:cNvPicPr>
              <a:picLocks noChangeAspect="1" noChangeArrowheads="1"/>
            </p:cNvPicPr>
            <p:nvPr/>
          </p:nvPicPr>
          <p:blipFill>
            <a:blip r:embed="rId4"/>
            <a:srcRect/>
            <a:stretch>
              <a:fillRect/>
            </a:stretch>
          </p:blipFill>
          <p:spPr bwMode="auto">
            <a:xfrm>
              <a:off x="1334" y="1680"/>
              <a:ext cx="260" cy="432"/>
            </a:xfrm>
            <a:prstGeom prst="rect">
              <a:avLst/>
            </a:prstGeom>
            <a:noFill/>
            <a:ln w="9525">
              <a:noFill/>
              <a:miter lim="800000"/>
              <a:headEnd/>
              <a:tailEnd/>
            </a:ln>
          </p:spPr>
        </p:pic>
      </p:grpSp>
      <p:grpSp>
        <p:nvGrpSpPr>
          <p:cNvPr id="11" name="Group 44"/>
          <p:cNvGrpSpPr>
            <a:grpSpLocks/>
          </p:cNvGrpSpPr>
          <p:nvPr/>
        </p:nvGrpSpPr>
        <p:grpSpPr bwMode="auto">
          <a:xfrm>
            <a:off x="7391400" y="2362200"/>
            <a:ext cx="1524000" cy="1524000"/>
            <a:chOff x="4656" y="1488"/>
            <a:chExt cx="960" cy="960"/>
          </a:xfrm>
        </p:grpSpPr>
        <p:sp>
          <p:nvSpPr>
            <p:cNvPr id="1062" name="Flowchart: Alternate Process 2089"/>
            <p:cNvSpPr>
              <a:spLocks noChangeArrowheads="1"/>
            </p:cNvSpPr>
            <p:nvPr/>
          </p:nvSpPr>
          <p:spPr bwMode="auto">
            <a:xfrm>
              <a:off x="4704" y="1488"/>
              <a:ext cx="833" cy="960"/>
            </a:xfrm>
            <a:prstGeom prst="flowChartAlternateProcess">
              <a:avLst/>
            </a:prstGeom>
            <a:solidFill>
              <a:srgbClr val="99CCFF">
                <a:alpha val="20000"/>
              </a:srgbClr>
            </a:solidFill>
            <a:ln w="38100" algn="ctr">
              <a:solidFill>
                <a:srgbClr val="000080"/>
              </a:solidFill>
              <a:miter lim="800000"/>
              <a:headEnd/>
              <a:tailEnd/>
            </a:ln>
          </p:spPr>
          <p:txBody>
            <a:bodyPr wrap="none" anchor="ctr"/>
            <a:lstStyle/>
            <a:p>
              <a:endParaRPr lang="es-ES"/>
            </a:p>
          </p:txBody>
        </p:sp>
        <p:pic>
          <p:nvPicPr>
            <p:cNvPr id="1063" name="Rectangle 2090"/>
            <p:cNvPicPr>
              <a:picLocks noChangeAspect="1" noChangeArrowheads="1"/>
            </p:cNvPicPr>
            <p:nvPr/>
          </p:nvPicPr>
          <p:blipFill>
            <a:blip r:embed="rId4"/>
            <a:srcRect/>
            <a:stretch>
              <a:fillRect/>
            </a:stretch>
          </p:blipFill>
          <p:spPr bwMode="auto">
            <a:xfrm>
              <a:off x="4896" y="2014"/>
              <a:ext cx="290" cy="434"/>
            </a:xfrm>
            <a:prstGeom prst="rect">
              <a:avLst/>
            </a:prstGeom>
            <a:noFill/>
            <a:ln w="9525">
              <a:noFill/>
              <a:miter lim="800000"/>
              <a:headEnd/>
              <a:tailEnd/>
            </a:ln>
          </p:spPr>
        </p:pic>
        <p:pic>
          <p:nvPicPr>
            <p:cNvPr id="1064" name="Rectangle 2091"/>
            <p:cNvPicPr>
              <a:picLocks noChangeAspect="1" noChangeArrowheads="1"/>
            </p:cNvPicPr>
            <p:nvPr/>
          </p:nvPicPr>
          <p:blipFill>
            <a:blip r:embed="rId4"/>
            <a:srcRect/>
            <a:stretch>
              <a:fillRect/>
            </a:stretch>
          </p:blipFill>
          <p:spPr bwMode="auto">
            <a:xfrm>
              <a:off x="5121" y="2014"/>
              <a:ext cx="291" cy="434"/>
            </a:xfrm>
            <a:prstGeom prst="rect">
              <a:avLst/>
            </a:prstGeom>
            <a:noFill/>
            <a:ln w="9525">
              <a:noFill/>
              <a:miter lim="800000"/>
              <a:headEnd/>
              <a:tailEnd/>
            </a:ln>
          </p:spPr>
        </p:pic>
        <p:sp>
          <p:nvSpPr>
            <p:cNvPr id="1065" name="TextBox 923695"/>
            <p:cNvSpPr txBox="1">
              <a:spLocks noChangeArrowheads="1"/>
            </p:cNvSpPr>
            <p:nvPr/>
          </p:nvSpPr>
          <p:spPr bwMode="auto">
            <a:xfrm>
              <a:off x="4656" y="1536"/>
              <a:ext cx="960" cy="396"/>
            </a:xfrm>
            <a:prstGeom prst="rect">
              <a:avLst/>
            </a:prstGeom>
            <a:noFill/>
            <a:ln w="9525" algn="ctr">
              <a:noFill/>
              <a:miter lim="800000"/>
              <a:headEnd/>
              <a:tailEnd/>
            </a:ln>
          </p:spPr>
          <p:txBody>
            <a:bodyPr lIns="91430" tIns="45715" rIns="91430" bIns="45715">
              <a:spAutoFit/>
            </a:bodyPr>
            <a:lstStyle/>
            <a:p>
              <a:pPr algn="ctr" eaLnBrk="0" hangingPunct="0">
                <a:lnSpc>
                  <a:spcPct val="75000"/>
                </a:lnSpc>
                <a:spcBef>
                  <a:spcPct val="20000"/>
                </a:spcBef>
              </a:pPr>
              <a:r>
                <a:rPr lang="es-ES" sz="1400" b="1" smtClean="0"/>
                <a:t>Fix Up</a:t>
              </a:r>
              <a:endParaRPr lang="es-ES" smtClean="0"/>
            </a:p>
            <a:p>
              <a:pPr algn="ctr" eaLnBrk="0" hangingPunct="0">
                <a:lnSpc>
                  <a:spcPct val="75000"/>
                </a:lnSpc>
                <a:spcBef>
                  <a:spcPct val="20000"/>
                </a:spcBef>
              </a:pPr>
              <a:r>
                <a:rPr lang="es-ES" sz="1400" b="1" smtClean="0"/>
                <a:t>Servers</a:t>
              </a:r>
            </a:p>
            <a:p>
              <a:pPr algn="ctr" eaLnBrk="0" hangingPunct="0">
                <a:lnSpc>
                  <a:spcPct val="75000"/>
                </a:lnSpc>
                <a:spcBef>
                  <a:spcPct val="20000"/>
                </a:spcBef>
              </a:pPr>
              <a:r>
                <a:rPr lang="es-ES" sz="1200" smtClean="0"/>
                <a:t>e.g. Patch</a:t>
              </a:r>
              <a:endParaRPr lang="es-ES" sz="1200"/>
            </a:p>
          </p:txBody>
        </p:sp>
      </p:grpSp>
      <p:grpSp>
        <p:nvGrpSpPr>
          <p:cNvPr id="12" name="Group 49"/>
          <p:cNvGrpSpPr>
            <a:grpSpLocks/>
          </p:cNvGrpSpPr>
          <p:nvPr/>
        </p:nvGrpSpPr>
        <p:grpSpPr bwMode="auto">
          <a:xfrm>
            <a:off x="5915025" y="4025900"/>
            <a:ext cx="2298700" cy="1155700"/>
            <a:chOff x="3784" y="2536"/>
            <a:chExt cx="1448" cy="728"/>
          </a:xfrm>
        </p:grpSpPr>
        <p:sp>
          <p:nvSpPr>
            <p:cNvPr id="1056" name="Flowchart: Alternate Process 2083"/>
            <p:cNvSpPr>
              <a:spLocks noChangeArrowheads="1"/>
            </p:cNvSpPr>
            <p:nvPr/>
          </p:nvSpPr>
          <p:spPr bwMode="auto">
            <a:xfrm>
              <a:off x="3784" y="2536"/>
              <a:ext cx="1448" cy="728"/>
            </a:xfrm>
            <a:prstGeom prst="flowChartAlternateProcess">
              <a:avLst/>
            </a:prstGeom>
            <a:solidFill>
              <a:schemeClr val="accent2">
                <a:alpha val="20000"/>
              </a:schemeClr>
            </a:solidFill>
            <a:ln w="38100" algn="ctr">
              <a:solidFill>
                <a:schemeClr val="accent2"/>
              </a:solidFill>
              <a:miter lim="800000"/>
              <a:headEnd/>
              <a:tailEnd/>
            </a:ln>
          </p:spPr>
          <p:txBody>
            <a:bodyPr wrap="none" anchor="ctr"/>
            <a:lstStyle/>
            <a:p>
              <a:endParaRPr lang="es-ES"/>
            </a:p>
          </p:txBody>
        </p:sp>
        <p:sp>
          <p:nvSpPr>
            <p:cNvPr id="1057" name="TextBox 923698"/>
            <p:cNvSpPr txBox="1">
              <a:spLocks noChangeArrowheads="1"/>
            </p:cNvSpPr>
            <p:nvPr/>
          </p:nvSpPr>
          <p:spPr bwMode="auto">
            <a:xfrm>
              <a:off x="3888" y="2544"/>
              <a:ext cx="1208" cy="192"/>
            </a:xfrm>
            <a:prstGeom prst="rect">
              <a:avLst/>
            </a:prstGeom>
            <a:noFill/>
            <a:ln w="9525" algn="ctr">
              <a:noFill/>
              <a:miter lim="800000"/>
              <a:headEnd/>
              <a:tailEnd/>
            </a:ln>
          </p:spPr>
          <p:txBody>
            <a:bodyPr lIns="91430" tIns="45715" rIns="91430" bIns="45715">
              <a:spAutoFit/>
            </a:bodyPr>
            <a:lstStyle/>
            <a:p>
              <a:pPr algn="r" eaLnBrk="0" hangingPunct="0">
                <a:spcBef>
                  <a:spcPct val="50000"/>
                </a:spcBef>
              </a:pPr>
              <a:r>
                <a:rPr lang="es-ES" sz="1400" b="1" smtClean="0"/>
                <a:t>Red Corporativa</a:t>
              </a:r>
              <a:endParaRPr lang="es-ES"/>
            </a:p>
          </p:txBody>
        </p:sp>
        <p:pic>
          <p:nvPicPr>
            <p:cNvPr id="1058" name="Rectangle 2085"/>
            <p:cNvPicPr>
              <a:picLocks noChangeAspect="1" noChangeArrowheads="1"/>
            </p:cNvPicPr>
            <p:nvPr/>
          </p:nvPicPr>
          <p:blipFill>
            <a:blip r:embed="rId4"/>
            <a:srcRect/>
            <a:stretch>
              <a:fillRect/>
            </a:stretch>
          </p:blipFill>
          <p:spPr bwMode="auto">
            <a:xfrm>
              <a:off x="3889" y="2786"/>
              <a:ext cx="298" cy="445"/>
            </a:xfrm>
            <a:prstGeom prst="rect">
              <a:avLst/>
            </a:prstGeom>
            <a:noFill/>
            <a:ln w="9525">
              <a:noFill/>
              <a:miter lim="800000"/>
              <a:headEnd/>
              <a:tailEnd/>
            </a:ln>
          </p:spPr>
        </p:pic>
        <p:pic>
          <p:nvPicPr>
            <p:cNvPr id="1059" name="Rectangle 2086"/>
            <p:cNvPicPr>
              <a:picLocks noChangeAspect="1" noChangeArrowheads="1"/>
            </p:cNvPicPr>
            <p:nvPr/>
          </p:nvPicPr>
          <p:blipFill>
            <a:blip r:embed="rId4"/>
            <a:srcRect/>
            <a:stretch>
              <a:fillRect/>
            </a:stretch>
          </p:blipFill>
          <p:spPr bwMode="auto">
            <a:xfrm>
              <a:off x="4032" y="2786"/>
              <a:ext cx="299" cy="445"/>
            </a:xfrm>
            <a:prstGeom prst="rect">
              <a:avLst/>
            </a:prstGeom>
            <a:noFill/>
            <a:ln w="9525">
              <a:noFill/>
              <a:miter lim="800000"/>
              <a:headEnd/>
              <a:tailEnd/>
            </a:ln>
          </p:spPr>
        </p:pic>
        <p:pic>
          <p:nvPicPr>
            <p:cNvPr id="1060" name="Rectangle 2087"/>
            <p:cNvPicPr>
              <a:picLocks noChangeAspect="1" noChangeArrowheads="1"/>
            </p:cNvPicPr>
            <p:nvPr/>
          </p:nvPicPr>
          <p:blipFill>
            <a:blip r:embed="rId8"/>
            <a:srcRect/>
            <a:stretch>
              <a:fillRect/>
            </a:stretch>
          </p:blipFill>
          <p:spPr bwMode="auto">
            <a:xfrm>
              <a:off x="4848" y="2882"/>
              <a:ext cx="288" cy="212"/>
            </a:xfrm>
            <a:prstGeom prst="rect">
              <a:avLst/>
            </a:prstGeom>
            <a:noFill/>
            <a:ln w="9525">
              <a:noFill/>
              <a:miter lim="800000"/>
              <a:headEnd/>
              <a:tailEnd/>
            </a:ln>
          </p:spPr>
        </p:pic>
        <p:pic>
          <p:nvPicPr>
            <p:cNvPr id="1061" name="Rectangle 2088"/>
            <p:cNvPicPr>
              <a:picLocks noChangeAspect="1" noChangeArrowheads="1"/>
            </p:cNvPicPr>
            <p:nvPr/>
          </p:nvPicPr>
          <p:blipFill>
            <a:blip r:embed="rId9"/>
            <a:srcRect/>
            <a:stretch>
              <a:fillRect/>
            </a:stretch>
          </p:blipFill>
          <p:spPr bwMode="auto">
            <a:xfrm>
              <a:off x="4416" y="2810"/>
              <a:ext cx="336" cy="334"/>
            </a:xfrm>
            <a:prstGeom prst="rect">
              <a:avLst/>
            </a:prstGeom>
            <a:noFill/>
            <a:ln w="9525">
              <a:noFill/>
              <a:miter lim="800000"/>
              <a:headEnd/>
              <a:tailEnd/>
            </a:ln>
          </p:spPr>
        </p:pic>
      </p:grpSp>
      <p:sp>
        <p:nvSpPr>
          <p:cNvPr id="923704" name="Shape 923703"/>
          <p:cNvSpPr>
            <a:spLocks/>
          </p:cNvSpPr>
          <p:nvPr/>
        </p:nvSpPr>
        <p:spPr bwMode="auto">
          <a:xfrm>
            <a:off x="6753225" y="2538413"/>
            <a:ext cx="1019175" cy="1587"/>
          </a:xfrm>
          <a:custGeom>
            <a:avLst/>
            <a:gdLst>
              <a:gd name="T0" fmla="*/ 0 w 642"/>
              <a:gd name="T1" fmla="*/ 0 h 1"/>
              <a:gd name="T2" fmla="*/ 2147483647 w 642"/>
              <a:gd name="T3" fmla="*/ 0 h 1"/>
              <a:gd name="T4" fmla="*/ 0 60000 65536"/>
              <a:gd name="T5" fmla="*/ 0 60000 65536"/>
              <a:gd name="T6" fmla="*/ 0 w 642"/>
              <a:gd name="T7" fmla="*/ 0 h 1"/>
              <a:gd name="T8" fmla="*/ 642 w 642"/>
              <a:gd name="T9" fmla="*/ 1 h 1"/>
            </a:gdLst>
            <a:ahLst/>
            <a:cxnLst>
              <a:cxn ang="T4">
                <a:pos x="T0" y="T1"/>
              </a:cxn>
              <a:cxn ang="T5">
                <a:pos x="T2" y="T3"/>
              </a:cxn>
            </a:cxnLst>
            <a:rect l="T6" t="T7" r="T8" b="T9"/>
            <a:pathLst>
              <a:path w="642" h="1">
                <a:moveTo>
                  <a:pt x="0" y="0"/>
                </a:moveTo>
                <a:lnTo>
                  <a:pt x="642" y="0"/>
                </a:lnTo>
              </a:path>
            </a:pathLst>
          </a:custGeom>
          <a:noFill/>
          <a:ln w="38100" cap="rnd" algn="ctr">
            <a:solidFill>
              <a:schemeClr val="tx1"/>
            </a:solidFill>
            <a:prstDash val="sysDot"/>
            <a:round/>
            <a:headEnd/>
            <a:tailEnd type="triangle" w="med" len="med"/>
          </a:ln>
        </p:spPr>
        <p:txBody>
          <a:bodyPr/>
          <a:lstStyle/>
          <a:p>
            <a:endParaRPr lang="es-ES">
              <a:solidFill>
                <a:schemeClr val="bg1"/>
              </a:solidFill>
            </a:endParaRPr>
          </a:p>
        </p:txBody>
      </p:sp>
      <p:sp>
        <p:nvSpPr>
          <p:cNvPr id="923705" name="Oval 923704"/>
          <p:cNvSpPr>
            <a:spLocks noChangeArrowheads="1"/>
          </p:cNvSpPr>
          <p:nvPr/>
        </p:nvSpPr>
        <p:spPr bwMode="auto">
          <a:xfrm>
            <a:off x="5830888" y="3965575"/>
            <a:ext cx="352425" cy="352425"/>
          </a:xfrm>
          <a:prstGeom prst="ellipse">
            <a:avLst/>
          </a:prstGeom>
          <a:solidFill>
            <a:schemeClr val="bg1"/>
          </a:solidFill>
          <a:ln w="9525" algn="ctr">
            <a:solidFill>
              <a:schemeClr val="tx1"/>
            </a:solidFill>
            <a:round/>
            <a:headEnd/>
            <a:tailEnd/>
          </a:ln>
        </p:spPr>
        <p:txBody>
          <a:bodyPr wrap="none" lIns="91430" tIns="45715" rIns="91430" bIns="45715" anchor="ctr"/>
          <a:lstStyle/>
          <a:p>
            <a:pPr algn="ctr" eaLnBrk="0" hangingPunct="0"/>
            <a:r>
              <a:rPr lang="es-ES" sz="1200" smtClean="0"/>
              <a:t>5</a:t>
            </a:r>
            <a:endParaRPr lang="es-ES"/>
          </a:p>
        </p:txBody>
      </p:sp>
      <p:sp>
        <p:nvSpPr>
          <p:cNvPr id="923706" name="Oval 923705"/>
          <p:cNvSpPr>
            <a:spLocks noChangeArrowheads="1"/>
          </p:cNvSpPr>
          <p:nvPr/>
        </p:nvSpPr>
        <p:spPr bwMode="auto">
          <a:xfrm>
            <a:off x="6391275" y="2362200"/>
            <a:ext cx="352425" cy="352425"/>
          </a:xfrm>
          <a:prstGeom prst="ellipse">
            <a:avLst/>
          </a:prstGeom>
          <a:solidFill>
            <a:schemeClr val="bg1"/>
          </a:solidFill>
          <a:ln w="9525" algn="ctr">
            <a:solidFill>
              <a:schemeClr val="tx1"/>
            </a:solidFill>
            <a:round/>
            <a:headEnd/>
            <a:tailEnd/>
          </a:ln>
        </p:spPr>
        <p:txBody>
          <a:bodyPr wrap="none" lIns="91430" tIns="45715" rIns="91430" bIns="45715" anchor="ctr"/>
          <a:lstStyle/>
          <a:p>
            <a:pPr algn="ctr" eaLnBrk="0" hangingPunct="0"/>
            <a:r>
              <a:rPr lang="es-ES" sz="1200" smtClean="0"/>
              <a:t>4</a:t>
            </a:r>
            <a:endParaRPr lang="es-E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3657"/>
                                        </p:tgtEl>
                                        <p:attrNameLst>
                                          <p:attrName>style.visibility</p:attrName>
                                        </p:attrNameLst>
                                      </p:cBhvr>
                                      <p:to>
                                        <p:strVal val="visible"/>
                                      </p:to>
                                    </p:set>
                                    <p:animEffect transition="in" filter="fade">
                                      <p:cBhvr>
                                        <p:cTn id="7" dur="500"/>
                                        <p:tgtEl>
                                          <p:spTgt spid="92365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23651"/>
                                        </p:tgtEl>
                                        <p:attrNameLst>
                                          <p:attrName>style.visibility</p:attrName>
                                        </p:attrNameLst>
                                      </p:cBhvr>
                                      <p:to>
                                        <p:strVal val="visible"/>
                                      </p:to>
                                    </p:set>
                                    <p:animEffect transition="in" filter="wipe(left)">
                                      <p:cBhvr>
                                        <p:cTn id="10" dur="500"/>
                                        <p:tgtEl>
                                          <p:spTgt spid="923651"/>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3687"/>
                                        </p:tgtEl>
                                        <p:attrNameLst>
                                          <p:attrName>style.visibility</p:attrName>
                                        </p:attrNameLst>
                                      </p:cBhvr>
                                      <p:to>
                                        <p:strVal val="visible"/>
                                      </p:to>
                                    </p:set>
                                    <p:animEffect transition="in" filter="fade">
                                      <p:cBhvr>
                                        <p:cTn id="22" dur="500"/>
                                        <p:tgtEl>
                                          <p:spTgt spid="92368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23650"/>
                                        </p:tgtEl>
                                        <p:attrNameLst>
                                          <p:attrName>style.visibility</p:attrName>
                                        </p:attrNameLst>
                                      </p:cBhvr>
                                      <p:to>
                                        <p:strVal val="visible"/>
                                      </p:to>
                                    </p:set>
                                    <p:animEffect transition="in" filter="wipe(left)">
                                      <p:cBhvr>
                                        <p:cTn id="25" dur="500"/>
                                        <p:tgtEl>
                                          <p:spTgt spid="923650"/>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23675"/>
                                        </p:tgtEl>
                                        <p:attrNameLst>
                                          <p:attrName>style.visibility</p:attrName>
                                        </p:attrNameLst>
                                      </p:cBhvr>
                                      <p:to>
                                        <p:strVal val="visible"/>
                                      </p:to>
                                    </p:set>
                                    <p:animEffect transition="in" filter="fade">
                                      <p:cBhvr>
                                        <p:cTn id="37" dur="500"/>
                                        <p:tgtEl>
                                          <p:spTgt spid="92367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923653"/>
                                        </p:tgtEl>
                                        <p:attrNameLst>
                                          <p:attrName>style.visibility</p:attrName>
                                        </p:attrNameLst>
                                      </p:cBhvr>
                                      <p:to>
                                        <p:strVal val="visible"/>
                                      </p:to>
                                    </p:set>
                                    <p:animEffect transition="in" filter="wipe(left)">
                                      <p:cBhvr>
                                        <p:cTn id="40" dur="500"/>
                                        <p:tgtEl>
                                          <p:spTgt spid="923653"/>
                                        </p:tgtEl>
                                      </p:cBhvr>
                                    </p:animEffect>
                                  </p:childTnLst>
                                </p:cTn>
                              </p:par>
                              <p:par>
                                <p:cTn id="41" presetID="10"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923655"/>
                                        </p:tgtEl>
                                        <p:attrNameLst>
                                          <p:attrName>style.visibility</p:attrName>
                                        </p:attrNameLst>
                                      </p:cBhvr>
                                      <p:to>
                                        <p:strVal val="visible"/>
                                      </p:to>
                                    </p:set>
                                    <p:animEffect transition="in" filter="wipe(left)">
                                      <p:cBhvr>
                                        <p:cTn id="55" dur="500"/>
                                        <p:tgtEl>
                                          <p:spTgt spid="92365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923656"/>
                                        </p:tgtEl>
                                        <p:attrNameLst>
                                          <p:attrName>style.visibility</p:attrName>
                                        </p:attrNameLst>
                                      </p:cBhvr>
                                      <p:to>
                                        <p:strVal val="visible"/>
                                      </p:to>
                                    </p:set>
                                    <p:animEffect transition="in" filter="fade">
                                      <p:cBhvr>
                                        <p:cTn id="58" dur="500"/>
                                        <p:tgtEl>
                                          <p:spTgt spid="923656"/>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923706"/>
                                        </p:tgtEl>
                                        <p:attrNameLst>
                                          <p:attrName>style.visibility</p:attrName>
                                        </p:attrNameLst>
                                      </p:cBhvr>
                                      <p:to>
                                        <p:strVal val="visible"/>
                                      </p:to>
                                    </p:set>
                                    <p:animEffect transition="in" filter="fade">
                                      <p:cBhvr>
                                        <p:cTn id="62" dur="500"/>
                                        <p:tgtEl>
                                          <p:spTgt spid="923706"/>
                                        </p:tgtEl>
                                      </p:cBhvr>
                                    </p:animEffect>
                                  </p:childTnLst>
                                </p:cTn>
                              </p:par>
                            </p:childTnLst>
                          </p:cTn>
                        </p:par>
                        <p:par>
                          <p:cTn id="63" fill="hold">
                            <p:stCondLst>
                              <p:cond delay="1000"/>
                            </p:stCondLst>
                            <p:childTnLst>
                              <p:par>
                                <p:cTn id="64" presetID="10" presetClass="entr" presetSubtype="0" fill="hold" nodeType="after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fade">
                                      <p:cBhvr>
                                        <p:cTn id="66" dur="500"/>
                                        <p:tgtEl>
                                          <p:spTgt spid="2"/>
                                        </p:tgtEl>
                                      </p:cBhvr>
                                    </p:animEffect>
                                  </p:childTnLst>
                                </p:cTn>
                              </p:par>
                            </p:childTnLst>
                          </p:cTn>
                        </p:par>
                        <p:par>
                          <p:cTn id="67" fill="hold">
                            <p:stCondLst>
                              <p:cond delay="1500"/>
                            </p:stCondLst>
                            <p:childTnLst>
                              <p:par>
                                <p:cTn id="68" presetID="22" presetClass="entr" presetSubtype="8" fill="hold" grpId="0" nodeType="afterEffect">
                                  <p:stCondLst>
                                    <p:cond delay="0"/>
                                  </p:stCondLst>
                                  <p:childTnLst>
                                    <p:set>
                                      <p:cBhvr>
                                        <p:cTn id="69" dur="1" fill="hold">
                                          <p:stCondLst>
                                            <p:cond delay="0"/>
                                          </p:stCondLst>
                                        </p:cTn>
                                        <p:tgtEl>
                                          <p:spTgt spid="923704"/>
                                        </p:tgtEl>
                                        <p:attrNameLst>
                                          <p:attrName>style.visibility</p:attrName>
                                        </p:attrNameLst>
                                      </p:cBhvr>
                                      <p:to>
                                        <p:strVal val="visible"/>
                                      </p:to>
                                    </p:set>
                                    <p:animEffect transition="in" filter="wipe(left)">
                                      <p:cBhvr>
                                        <p:cTn id="70" dur="500"/>
                                        <p:tgtEl>
                                          <p:spTgt spid="923704"/>
                                        </p:tgtEl>
                                      </p:cBhvr>
                                    </p:animEffect>
                                  </p:childTnLst>
                                </p:cTn>
                              </p:par>
                            </p:childTnLst>
                          </p:cTn>
                        </p:par>
                        <p:par>
                          <p:cTn id="71" fill="hold">
                            <p:stCondLst>
                              <p:cond delay="2000"/>
                            </p:stCondLst>
                            <p:childTnLst>
                              <p:par>
                                <p:cTn id="72" presetID="10" presetClass="entr" presetSubtype="0" fill="hold" nodeType="after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500"/>
                                        <p:tgtEl>
                                          <p:spTgt spid="11"/>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fade">
                                      <p:cBhvr>
                                        <p:cTn id="79" dur="500"/>
                                        <p:tgtEl>
                                          <p:spTgt spid="6"/>
                                        </p:tgtEl>
                                      </p:cBhvr>
                                    </p:animEffect>
                                  </p:childTnLst>
                                </p:cTn>
                              </p:par>
                            </p:childTnLst>
                          </p:cTn>
                        </p:par>
                        <p:par>
                          <p:cTn id="80" fill="hold">
                            <p:stCondLst>
                              <p:cond delay="500"/>
                            </p:stCondLst>
                            <p:childTnLst>
                              <p:par>
                                <p:cTn id="81" presetID="22" presetClass="entr" presetSubtype="1" fill="hold" grpId="0" nodeType="afterEffect">
                                  <p:stCondLst>
                                    <p:cond delay="0"/>
                                  </p:stCondLst>
                                  <p:childTnLst>
                                    <p:set>
                                      <p:cBhvr>
                                        <p:cTn id="82" dur="1" fill="hold">
                                          <p:stCondLst>
                                            <p:cond delay="0"/>
                                          </p:stCondLst>
                                        </p:cTn>
                                        <p:tgtEl>
                                          <p:spTgt spid="923652"/>
                                        </p:tgtEl>
                                        <p:attrNameLst>
                                          <p:attrName>style.visibility</p:attrName>
                                        </p:attrNameLst>
                                      </p:cBhvr>
                                      <p:to>
                                        <p:strVal val="visible"/>
                                      </p:to>
                                    </p:set>
                                    <p:animEffect transition="in" filter="wipe(up)">
                                      <p:cBhvr>
                                        <p:cTn id="83" dur="500"/>
                                        <p:tgtEl>
                                          <p:spTgt spid="92365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923681"/>
                                        </p:tgtEl>
                                        <p:attrNameLst>
                                          <p:attrName>style.visibility</p:attrName>
                                        </p:attrNameLst>
                                      </p:cBhvr>
                                      <p:to>
                                        <p:strVal val="visible"/>
                                      </p:to>
                                    </p:set>
                                    <p:animEffect transition="in" filter="fade">
                                      <p:cBhvr>
                                        <p:cTn id="86" dur="500"/>
                                        <p:tgtEl>
                                          <p:spTgt spid="923681"/>
                                        </p:tgtEl>
                                      </p:cBhvr>
                                    </p:animEffect>
                                  </p:childTnLst>
                                </p:cTn>
                              </p:par>
                            </p:childTnLst>
                          </p:cTn>
                        </p:par>
                        <p:par>
                          <p:cTn id="87" fill="hold">
                            <p:stCondLst>
                              <p:cond delay="1000"/>
                            </p:stCondLst>
                            <p:childTnLst>
                              <p:par>
                                <p:cTn id="88" presetID="10" presetClass="entr" presetSubtype="0" fill="hold" grpId="0" nodeType="afterEffect">
                                  <p:stCondLst>
                                    <p:cond delay="0"/>
                                  </p:stCondLst>
                                  <p:childTnLst>
                                    <p:set>
                                      <p:cBhvr>
                                        <p:cTn id="89" dur="1" fill="hold">
                                          <p:stCondLst>
                                            <p:cond delay="0"/>
                                          </p:stCondLst>
                                        </p:cTn>
                                        <p:tgtEl>
                                          <p:spTgt spid="923705"/>
                                        </p:tgtEl>
                                        <p:attrNameLst>
                                          <p:attrName>style.visibility</p:attrName>
                                        </p:attrNameLst>
                                      </p:cBhvr>
                                      <p:to>
                                        <p:strVal val="visible"/>
                                      </p:to>
                                    </p:set>
                                    <p:animEffect transition="in" filter="fade">
                                      <p:cBhvr>
                                        <p:cTn id="90" dur="500"/>
                                        <p:tgtEl>
                                          <p:spTgt spid="923705"/>
                                        </p:tgtEl>
                                      </p:cBhvr>
                                    </p:animEffect>
                                  </p:childTnLst>
                                </p:cTn>
                              </p:par>
                            </p:childTnLst>
                          </p:cTn>
                        </p:par>
                        <p:par>
                          <p:cTn id="91" fill="hold">
                            <p:stCondLst>
                              <p:cond delay="1500"/>
                            </p:stCondLst>
                            <p:childTnLst>
                              <p:par>
                                <p:cTn id="92" presetID="22" presetClass="entr" presetSubtype="8"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left)">
                                      <p:cBhvr>
                                        <p:cTn id="9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650" grpId="0" animBg="1"/>
      <p:bldP spid="923651" grpId="0" animBg="1"/>
      <p:bldP spid="923652" grpId="0" animBg="1"/>
      <p:bldP spid="923653" grpId="0" animBg="1"/>
      <p:bldP spid="923655" grpId="0" animBg="1"/>
      <p:bldP spid="923656" grpId="0" animBg="1"/>
      <p:bldP spid="923657" grpId="0" animBg="1"/>
      <p:bldP spid="923675" grpId="0" animBg="1"/>
      <p:bldP spid="923681" grpId="0" animBg="1"/>
      <p:bldP spid="923704" grpId="0" animBg="1"/>
      <p:bldP spid="923705" grpId="0" animBg="1"/>
      <p:bldP spid="92370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 name="Rectangle 35"/>
          <p:cNvSpPr>
            <a:spLocks noGrp="1" noChangeArrowheads="1"/>
          </p:cNvSpPr>
          <p:nvPr>
            <p:ph type="title"/>
          </p:nvPr>
        </p:nvSpPr>
        <p:spPr>
          <a:xfrm>
            <a:off x="381000" y="230188"/>
            <a:ext cx="8382000" cy="664797"/>
          </a:xfrm>
          <a:noFill/>
        </p:spPr>
        <p:txBody>
          <a:bodyPr/>
          <a:lstStyle/>
          <a:p>
            <a:pPr eaLnBrk="1" hangingPunct="1"/>
            <a:r>
              <a:rPr lang="es-ES" smtClean="0"/>
              <a:t>Opciones de Forzado</a:t>
            </a:r>
          </a:p>
        </p:txBody>
      </p:sp>
      <p:graphicFrame>
        <p:nvGraphicFramePr>
          <p:cNvPr id="31781" name="Group 37"/>
          <p:cNvGraphicFramePr>
            <a:graphicFrameLocks noGrp="1"/>
          </p:cNvGraphicFramePr>
          <p:nvPr>
            <p:ph idx="1"/>
          </p:nvPr>
        </p:nvGraphicFramePr>
        <p:xfrm>
          <a:off x="428596" y="898226"/>
          <a:ext cx="8229600" cy="5245418"/>
        </p:xfrm>
        <a:graphic>
          <a:graphicData uri="http://schemas.openxmlformats.org/drawingml/2006/table">
            <a:tbl>
              <a:tblPr>
                <a:tableStyleId>{8A107856-5554-42FB-B03E-39F5DBC370BA}</a:tableStyleId>
              </a:tblPr>
              <a:tblGrid>
                <a:gridCol w="2252662"/>
                <a:gridCol w="2755900"/>
                <a:gridCol w="3221038"/>
              </a:tblGrid>
              <a:tr h="663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400" u="none" strike="noStrike" cap="none" normalizeH="0" baseline="0" noProof="0" smtClean="0">
                          <a:solidFill>
                            <a:schemeClr val="tx1"/>
                          </a:solidFill>
                          <a:effectLst/>
                        </a:rPr>
                        <a:t>Forzado</a:t>
                      </a:r>
                      <a:endParaRPr kumimoji="0" lang="es-ES" sz="2400" b="1" i="0" u="none" strike="noStrike" cap="none" normalizeH="0" baseline="0" noProof="0" smtClean="0">
                        <a:solidFill>
                          <a:schemeClr val="tx1"/>
                        </a:solidFill>
                        <a:effectLst/>
                        <a:latin typeface="Arial" charset="0"/>
                        <a:cs typeface="Arial" charset="0"/>
                      </a:endParaRPr>
                    </a:p>
                  </a:txBody>
                  <a:tcPr anchor="ctr" horzOverflow="overflow">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400" u="none" strike="noStrike" cap="none" normalizeH="0" baseline="0" noProof="0" smtClean="0">
                          <a:solidFill>
                            <a:schemeClr val="tx1"/>
                          </a:solidFill>
                          <a:effectLst/>
                        </a:rPr>
                        <a:t>Cliente Saludable</a:t>
                      </a:r>
                      <a:endParaRPr kumimoji="0" lang="es-ES" sz="2400" b="1" i="0" u="none" strike="noStrike" cap="none" normalizeH="0" baseline="0" noProof="0" smtClean="0">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400" u="none" strike="noStrike" cap="none" normalizeH="0" baseline="0" noProof="0" smtClean="0">
                          <a:solidFill>
                            <a:schemeClr val="tx1"/>
                          </a:solidFill>
                          <a:effectLst/>
                        </a:rPr>
                        <a:t>Cliente no Saludable</a:t>
                      </a:r>
                      <a:endParaRPr kumimoji="0" lang="es-ES" sz="2400" b="1" i="0" u="none" strike="noStrike" cap="none" normalizeH="0" baseline="0" noProof="0" smtClean="0">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r>
              <a:tr h="819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u="none" strike="noStrike" cap="none" normalizeH="0" baseline="0" noProof="0" smtClean="0">
                          <a:effectLst/>
                        </a:rPr>
                        <a:t>DHCP</a:t>
                      </a:r>
                      <a:endParaRPr kumimoji="0" lang="es-ES" sz="2000" b="0" i="0" u="none" strike="noStrike" cap="none" normalizeH="0" baseline="0" noProof="0" smtClean="0">
                        <a:solidFill>
                          <a:schemeClr val="tx1"/>
                        </a:solidFill>
                        <a:effectLst/>
                        <a:latin typeface="Arial" charset="0"/>
                        <a:cs typeface="Arial" charset="0"/>
                      </a:endParaRPr>
                    </a:p>
                  </a:txBody>
                  <a:tcPr anchor="ctr" horzOverflow="overflow">
                    <a:lnR w="12700" cap="flat" cmpd="sng" algn="ctr">
                      <a:solidFill>
                        <a:schemeClr val="accent2">
                          <a:lumMod val="60000"/>
                          <a:lumOff val="40000"/>
                        </a:schemeClr>
                      </a:solidFill>
                      <a:prstDash val="solid"/>
                      <a:round/>
                      <a:headEnd type="none" w="med" len="med"/>
                      <a:tailEnd type="none" w="med" len="med"/>
                    </a:lnR>
                    <a:lnT w="12700" cmpd="sng">
                      <a:noFill/>
                    </a:lnT>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u="none" strike="noStrike" cap="none" normalizeH="0" baseline="0" noProof="0" smtClean="0">
                          <a:effectLst/>
                        </a:rPr>
                        <a:t>Configuración IP completa</a:t>
                      </a:r>
                      <a:r>
                        <a:rPr kumimoji="0" lang="es-ES" sz="2000" u="none" strike="noStrike" cap="none" normalizeH="0" baseline="0" noProof="0" smtClean="0">
                          <a:solidFill>
                            <a:schemeClr val="bg1"/>
                          </a:solidFill>
                          <a:effectLst/>
                        </a:rPr>
                        <a:t>.</a:t>
                      </a:r>
                      <a:r>
                        <a:rPr kumimoji="0" lang="es-ES" sz="2000" b="0" i="0" u="none" strike="noStrike" cap="none" normalizeH="0" baseline="0" noProof="0" smtClean="0">
                          <a:solidFill>
                            <a:schemeClr val="bg1"/>
                          </a:solidFill>
                          <a:effectLst/>
                          <a:latin typeface="Arial" charset="0"/>
                          <a:cs typeface="Arial" charset="0"/>
                        </a:rPr>
                        <a:t> Acceso Total</a:t>
                      </a:r>
                      <a:endParaRPr kumimoji="0" lang="es-ES" sz="2000" u="none" strike="noStrike" cap="none" normalizeH="0" baseline="0" noProof="0" smtClean="0">
                        <a:solidFill>
                          <a:schemeClr val="bg1"/>
                        </a:solidFill>
                        <a:effectLst/>
                      </a:endParaRPr>
                    </a:p>
                  </a:txBody>
                  <a:tcPr anchor="ctr" horzOverflow="overflow">
                    <a:lnL w="12700" cap="flat" cmpd="sng" algn="ctr">
                      <a:solidFill>
                        <a:schemeClr val="accent2">
                          <a:lumMod val="60000"/>
                          <a:lumOff val="40000"/>
                        </a:schemeClr>
                      </a:solidFill>
                      <a:prstDash val="solid"/>
                      <a:round/>
                      <a:headEnd type="none" w="med" len="med"/>
                      <a:tailEnd type="none" w="med" len="med"/>
                    </a:lnL>
                    <a:lnT w="12700" cmpd="sng">
                      <a:noFill/>
                    </a:lnT>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u="none" strike="noStrike" cap="none" normalizeH="0" baseline="0" noProof="0" smtClean="0">
                          <a:effectLst/>
                        </a:rPr>
                        <a:t>Conjunto de rutas restringido</a:t>
                      </a:r>
                      <a:endParaRPr kumimoji="0" lang="es-ES" sz="2000" b="0" i="0" u="none" strike="noStrike" cap="none" normalizeH="0" baseline="0" noProof="0" smtClean="0">
                        <a:solidFill>
                          <a:schemeClr val="tx1"/>
                        </a:solidFill>
                        <a:effectLst/>
                        <a:latin typeface="Arial" charset="0"/>
                        <a:cs typeface="Arial" charset="0"/>
                      </a:endParaRPr>
                    </a:p>
                  </a:txBody>
                  <a:tcPr anchor="ctr" horzOverflow="overflow">
                    <a:lnT w="12700" cmpd="sng">
                      <a:noFill/>
                    </a:lnT>
                  </a:tcPr>
                </a:tc>
              </a:tr>
              <a:tr h="819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u="none" strike="noStrike" cap="none" normalizeH="0" baseline="0" noProof="0" smtClean="0">
                          <a:effectLst/>
                        </a:rPr>
                        <a:t>VPN (Microsoft and 3</a:t>
                      </a:r>
                      <a:r>
                        <a:rPr kumimoji="0" lang="es-ES" sz="2000" u="none" strike="noStrike" cap="none" normalizeH="0" baseline="30000" noProof="0" smtClean="0">
                          <a:effectLst/>
                        </a:rPr>
                        <a:t>rd</a:t>
                      </a:r>
                      <a:r>
                        <a:rPr kumimoji="0" lang="es-ES" sz="2000" u="none" strike="noStrike" cap="none" normalizeH="0" baseline="0" noProof="0" smtClean="0">
                          <a:effectLst/>
                        </a:rPr>
                        <a:t> Party)</a:t>
                      </a:r>
                      <a:endParaRPr kumimoji="0" lang="es-ES" sz="2000" b="0" i="0" u="none" strike="noStrike" cap="none" normalizeH="0" baseline="0" noProof="0" smtClean="0">
                        <a:solidFill>
                          <a:schemeClr val="tx1"/>
                        </a:solidFill>
                        <a:effectLst/>
                        <a:latin typeface="Arial" charset="0"/>
                        <a:cs typeface="Arial"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u="none" strike="noStrike" cap="none" normalizeH="0" baseline="0" noProof="0" smtClean="0">
                          <a:effectLst/>
                        </a:rPr>
                        <a:t>Acceso Total</a:t>
                      </a:r>
                      <a:endParaRPr kumimoji="0" lang="es-ES" sz="2000" b="0" i="0" u="none" strike="noStrike" cap="none" normalizeH="0" baseline="0" noProof="0" smtClean="0">
                        <a:solidFill>
                          <a:schemeClr val="tx1"/>
                        </a:solidFill>
                        <a:effectLst/>
                        <a:latin typeface="Arial" charset="0"/>
                        <a:cs typeface="Arial"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u="none" strike="noStrike" cap="none" normalizeH="0" baseline="0" noProof="0" smtClean="0">
                          <a:effectLst/>
                        </a:rPr>
                        <a:t>VLAN Restringida</a:t>
                      </a:r>
                      <a:endParaRPr kumimoji="0" lang="es-ES" sz="2000" b="0" i="0" u="none" strike="noStrike" cap="none" normalizeH="0" baseline="0" noProof="0" smtClean="0">
                        <a:solidFill>
                          <a:schemeClr val="tx1"/>
                        </a:solidFill>
                        <a:effectLst/>
                        <a:latin typeface="Arial" charset="0"/>
                        <a:cs typeface="Arial" charset="0"/>
                      </a:endParaRPr>
                    </a:p>
                  </a:txBody>
                  <a:tcPr anchor="ctr" horzOverflow="overflow"/>
                </a:tc>
              </a:tr>
              <a:tr h="715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u="none" strike="noStrike" cap="none" normalizeH="0" baseline="0" noProof="0" smtClean="0">
                          <a:effectLst/>
                        </a:rPr>
                        <a:t>802.1X</a:t>
                      </a:r>
                      <a:endParaRPr kumimoji="0" lang="es-ES" sz="2000" b="0" i="0" u="none" strike="noStrike" cap="none" normalizeH="0" baseline="0" noProof="0" smtClean="0">
                        <a:solidFill>
                          <a:schemeClr val="tx1"/>
                        </a:solidFill>
                        <a:effectLst/>
                        <a:latin typeface="Arial" charset="0"/>
                        <a:cs typeface="Arial"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u="none" strike="noStrike" cap="none" normalizeH="0" baseline="0" noProof="0" smtClean="0">
                          <a:effectLst/>
                        </a:rPr>
                        <a:t>Acceso Total</a:t>
                      </a:r>
                      <a:endParaRPr kumimoji="0" lang="es-ES" sz="2000" b="0" i="0" u="none" strike="noStrike" cap="none" normalizeH="0" baseline="0" noProof="0" smtClean="0">
                        <a:solidFill>
                          <a:schemeClr val="tx1"/>
                        </a:solidFill>
                        <a:effectLst/>
                        <a:latin typeface="Arial" charset="0"/>
                        <a:cs typeface="Arial"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u="none" strike="noStrike" cap="none" normalizeH="0" baseline="0" noProof="0" smtClean="0">
                          <a:effectLst/>
                        </a:rPr>
                        <a:t>VLAN Restringida</a:t>
                      </a:r>
                      <a:endParaRPr kumimoji="0" lang="es-ES" sz="2000" b="0" i="0" u="none" strike="noStrike" cap="none" normalizeH="0" baseline="0" noProof="0" smtClean="0">
                        <a:solidFill>
                          <a:schemeClr val="tx1"/>
                        </a:solidFill>
                        <a:effectLst/>
                        <a:latin typeface="Arial" charset="0"/>
                        <a:cs typeface="Arial" charset="0"/>
                      </a:endParaRPr>
                    </a:p>
                  </a:txBody>
                  <a:tcPr anchor="ctr" horzOverflow="overflow"/>
                </a:tc>
              </a:tr>
              <a:tr h="1005840">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u="none" strike="noStrike" cap="none" normalizeH="0" baseline="0" noProof="0" smtClean="0">
                          <a:effectLst/>
                        </a:rPr>
                        <a:t>IPsec</a:t>
                      </a:r>
                      <a:endParaRPr kumimoji="0" lang="es-ES" sz="2000" b="0" i="0" u="none" strike="noStrike" cap="none" normalizeH="0" baseline="0" noProof="0" smtClean="0">
                        <a:solidFill>
                          <a:schemeClr val="tx1"/>
                        </a:solidFill>
                        <a:effectLst/>
                        <a:latin typeface="Arial" charset="0"/>
                        <a:cs typeface="Arial"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u="none" strike="noStrike" cap="none" normalizeH="0" baseline="0" noProof="0" smtClean="0">
                          <a:effectLst/>
                        </a:rPr>
                        <a:t>Puede comunicar con cualquier nodo en que confie</a:t>
                      </a:r>
                      <a:endParaRPr kumimoji="0" lang="es-ES" sz="2000" b="0" i="0" u="none" strike="noStrike" cap="none" normalizeH="0" baseline="0" noProof="0" smtClean="0">
                        <a:solidFill>
                          <a:schemeClr val="tx1"/>
                        </a:solidFill>
                        <a:effectLst/>
                        <a:latin typeface="Arial" charset="0"/>
                        <a:cs typeface="Arial"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u="none" strike="noStrike" cap="none" normalizeH="0" baseline="0" noProof="0" smtClean="0">
                          <a:effectLst/>
                        </a:rPr>
                        <a:t>Nodos saludables rechazan la conexión de sistemas no Saludables</a:t>
                      </a:r>
                      <a:endParaRPr kumimoji="0" lang="es-ES" sz="2000" b="0" i="0" u="none" strike="noStrike" cap="none" normalizeH="0" baseline="0" noProof="0" smtClean="0">
                        <a:solidFill>
                          <a:schemeClr val="tx1"/>
                        </a:solidFill>
                        <a:effectLst/>
                        <a:latin typeface="Arial" charset="0"/>
                        <a:cs typeface="Arial" charset="0"/>
                      </a:endParaRPr>
                    </a:p>
                  </a:txBody>
                  <a:tcPr anchor="ctr" horzOverflow="overflow"/>
                </a:tc>
              </a:tr>
              <a:tr h="1035050">
                <a:tc vMerge="1">
                  <a:txBody>
                    <a:bodyPr/>
                    <a:lstStyle/>
                    <a:p>
                      <a:endParaRPr lang="en-US"/>
                    </a:p>
                  </a:txBody>
                  <a:tcPr/>
                </a:tc>
                <a:tc gridSpan="2">
                  <a:txBody>
                    <a:bodyPr/>
                    <a:lstStyle/>
                    <a:p>
                      <a:pPr marL="0" marR="0" lvl="0" indent="233363" algn="l" defTabSz="914400" rtl="0" eaLnBrk="1" fontAlgn="base" latinLnBrk="0" hangingPunct="1">
                        <a:lnSpc>
                          <a:spcPct val="75000"/>
                        </a:lnSpc>
                        <a:spcBef>
                          <a:spcPct val="20000"/>
                        </a:spcBef>
                        <a:spcAft>
                          <a:spcPct val="0"/>
                        </a:spcAft>
                        <a:buClrTx/>
                        <a:buSzTx/>
                        <a:buFontTx/>
                        <a:buChar char="•"/>
                        <a:tabLst/>
                      </a:pPr>
                      <a:r>
                        <a:rPr kumimoji="0" lang="es-ES" sz="2000" u="none" strike="noStrike" cap="none" normalizeH="0" baseline="0" noProof="0" dirty="0" smtClean="0">
                          <a:effectLst/>
                        </a:rPr>
                        <a:t>Complementa la protección a nivel 2</a:t>
                      </a:r>
                    </a:p>
                    <a:p>
                      <a:pPr marL="0" marR="0" lvl="0" indent="233363" algn="l" defTabSz="914400" rtl="0" eaLnBrk="1" fontAlgn="base" latinLnBrk="0" hangingPunct="1">
                        <a:lnSpc>
                          <a:spcPct val="75000"/>
                        </a:lnSpc>
                        <a:spcBef>
                          <a:spcPct val="20000"/>
                        </a:spcBef>
                        <a:spcAft>
                          <a:spcPct val="0"/>
                        </a:spcAft>
                        <a:buClrTx/>
                        <a:buSzTx/>
                        <a:buFontTx/>
                        <a:buChar char="•"/>
                        <a:tabLst/>
                      </a:pPr>
                      <a:r>
                        <a:rPr kumimoji="0" lang="es-ES" sz="2000" u="none" strike="noStrike" cap="none" normalizeH="0" baseline="0" noProof="0" dirty="0" smtClean="0">
                          <a:effectLst/>
                        </a:rPr>
                        <a:t>Funciona con la infraestructura existente</a:t>
                      </a:r>
                    </a:p>
                    <a:p>
                      <a:pPr marL="0" marR="0" lvl="0" indent="233363" algn="l" defTabSz="914400" rtl="0" eaLnBrk="1" fontAlgn="base" latinLnBrk="0" hangingPunct="1">
                        <a:lnSpc>
                          <a:spcPct val="75000"/>
                        </a:lnSpc>
                        <a:spcBef>
                          <a:spcPct val="20000"/>
                        </a:spcBef>
                        <a:spcAft>
                          <a:spcPct val="0"/>
                        </a:spcAft>
                        <a:buClrTx/>
                        <a:buSzTx/>
                        <a:buFontTx/>
                        <a:buChar char="•"/>
                        <a:tabLst/>
                      </a:pPr>
                      <a:r>
                        <a:rPr kumimoji="0" lang="es-ES" sz="2000" u="none" strike="noStrike" cap="none" normalizeH="0" baseline="0" noProof="0" dirty="0" smtClean="0">
                          <a:effectLst/>
                        </a:rPr>
                        <a:t>Aislamiento Flexible</a:t>
                      </a:r>
                      <a:endParaRPr kumimoji="0" lang="es-ES" sz="2000" b="0" i="0" u="none" strike="noStrike" cap="none" normalizeH="0" baseline="0" noProof="0" dirty="0" smtClean="0">
                        <a:solidFill>
                          <a:schemeClr val="tx1"/>
                        </a:solidFill>
                        <a:effectLst/>
                        <a:latin typeface="Arial" charset="0"/>
                        <a:cs typeface="Arial" charset="0"/>
                      </a:endParaRPr>
                    </a:p>
                  </a:txBody>
                  <a:tcPr anchor="ctr" horzOverflow="overflow"/>
                </a:tc>
                <a:tc hMerge="1">
                  <a:txBody>
                    <a:bodyPr/>
                    <a:lstStyle/>
                    <a:p>
                      <a:endParaRPr lang="en-US"/>
                    </a:p>
                  </a:txBody>
                  <a:tcPr/>
                </a:tc>
              </a:tr>
            </a:tbl>
          </a:graphicData>
        </a:graphic>
      </p:graphicFrame>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Forzado DHCP</a:t>
            </a:r>
            <a:endParaRPr lang="es-ES" dirty="0"/>
          </a:p>
        </p:txBody>
      </p:sp>
      <p:sp>
        <p:nvSpPr>
          <p:cNvPr id="3" name="2 Marcador de contenido"/>
          <p:cNvSpPr>
            <a:spLocks noGrp="1"/>
          </p:cNvSpPr>
          <p:nvPr>
            <p:ph idx="1"/>
          </p:nvPr>
        </p:nvSpPr>
        <p:spPr>
          <a:xfrm>
            <a:off x="381000" y="1214422"/>
            <a:ext cx="8620156" cy="5386090"/>
          </a:xfrm>
        </p:spPr>
        <p:txBody>
          <a:bodyPr/>
          <a:lstStyle/>
          <a:p>
            <a:r>
              <a:rPr lang="es-ES" dirty="0" smtClean="0"/>
              <a:t>Configurar NPS</a:t>
            </a:r>
          </a:p>
          <a:p>
            <a:pPr lvl="1"/>
            <a:r>
              <a:rPr lang="es-ES" dirty="0" smtClean="0"/>
              <a:t>Configurar los Validadores de salud del Sistema</a:t>
            </a:r>
          </a:p>
          <a:p>
            <a:pPr lvl="1"/>
            <a:r>
              <a:rPr lang="es-ES" dirty="0" smtClean="0"/>
              <a:t>Configurar la Política de Salud</a:t>
            </a:r>
          </a:p>
          <a:p>
            <a:pPr lvl="1"/>
            <a:r>
              <a:rPr lang="es-ES" dirty="0" smtClean="0"/>
              <a:t>Configurar las Políticas de Red</a:t>
            </a:r>
          </a:p>
          <a:p>
            <a:r>
              <a:rPr lang="es-ES" dirty="0" smtClean="0"/>
              <a:t>Configurar DHCP</a:t>
            </a:r>
          </a:p>
          <a:p>
            <a:pPr lvl="1"/>
            <a:r>
              <a:rPr lang="es-ES" dirty="0" smtClean="0"/>
              <a:t>Configurar y habilitar Ámbito para clientes NAP</a:t>
            </a:r>
          </a:p>
          <a:p>
            <a:pPr lvl="1"/>
            <a:r>
              <a:rPr lang="es-ES" dirty="0" smtClean="0"/>
              <a:t>Configurar Clases (Usuario por defecto y NAP)</a:t>
            </a:r>
          </a:p>
          <a:p>
            <a:r>
              <a:rPr lang="es-ES" dirty="0" smtClean="0"/>
              <a:t>Configurar Cliente</a:t>
            </a:r>
          </a:p>
          <a:p>
            <a:pPr lvl="1"/>
            <a:r>
              <a:rPr lang="es-ES" dirty="0" smtClean="0"/>
              <a:t>Habilitar los servicios de NAPA</a:t>
            </a:r>
          </a:p>
          <a:p>
            <a:pPr lvl="1"/>
            <a:r>
              <a:rPr lang="es-ES" dirty="0" smtClean="0"/>
              <a:t>Habilitar el Cliente de Cuarentena DHCP y el CS</a:t>
            </a:r>
          </a:p>
          <a:p>
            <a:endParaRPr lang="es-E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49194"/>
            <a:ext cx="8382000" cy="665162"/>
          </a:xfrm>
        </p:spPr>
        <p:txBody>
          <a:bodyPr/>
          <a:lstStyle/>
          <a:p>
            <a:r>
              <a:rPr lang="es-ES" dirty="0" smtClean="0"/>
              <a:t>Forzado 802.1X</a:t>
            </a:r>
            <a:endParaRPr lang="es-ES" dirty="0"/>
          </a:p>
        </p:txBody>
      </p:sp>
      <p:sp>
        <p:nvSpPr>
          <p:cNvPr id="3" name="2 Marcador de contenido"/>
          <p:cNvSpPr>
            <a:spLocks noGrp="1"/>
          </p:cNvSpPr>
          <p:nvPr>
            <p:ph idx="1"/>
          </p:nvPr>
        </p:nvSpPr>
        <p:spPr>
          <a:xfrm>
            <a:off x="285720" y="571480"/>
            <a:ext cx="8643998" cy="5792355"/>
          </a:xfrm>
        </p:spPr>
        <p:txBody>
          <a:bodyPr/>
          <a:lstStyle/>
          <a:p>
            <a:r>
              <a:rPr lang="es-ES" dirty="0" smtClean="0"/>
              <a:t>Configurar el </a:t>
            </a:r>
            <a:r>
              <a:rPr lang="es-ES" dirty="0" err="1" smtClean="0"/>
              <a:t>Switch</a:t>
            </a:r>
            <a:r>
              <a:rPr lang="es-ES" dirty="0" smtClean="0"/>
              <a:t> 802.1X</a:t>
            </a:r>
          </a:p>
          <a:p>
            <a:r>
              <a:rPr lang="es-ES" dirty="0" smtClean="0"/>
              <a:t>Configurar NPS</a:t>
            </a:r>
          </a:p>
          <a:p>
            <a:pPr lvl="1"/>
            <a:r>
              <a:rPr lang="es-ES" dirty="0" smtClean="0"/>
              <a:t>Obtener Certificado de equipo</a:t>
            </a:r>
          </a:p>
          <a:p>
            <a:pPr lvl="1"/>
            <a:r>
              <a:rPr lang="es-ES" dirty="0" smtClean="0"/>
              <a:t>Configurar el Cliente RADIUS</a:t>
            </a:r>
          </a:p>
          <a:p>
            <a:pPr lvl="1"/>
            <a:r>
              <a:rPr lang="es-ES" dirty="0" smtClean="0"/>
              <a:t>Configurar la Política de solicitud de Conexión</a:t>
            </a:r>
          </a:p>
          <a:p>
            <a:pPr lvl="1"/>
            <a:r>
              <a:rPr lang="es-ES" dirty="0" smtClean="0"/>
              <a:t>Configurar los Validadores de salud del sistema</a:t>
            </a:r>
          </a:p>
          <a:p>
            <a:pPr lvl="1"/>
            <a:r>
              <a:rPr lang="es-ES" dirty="0" smtClean="0"/>
              <a:t>Configurar la Política de Salud</a:t>
            </a:r>
          </a:p>
          <a:p>
            <a:pPr lvl="1"/>
            <a:r>
              <a:rPr lang="es-ES" dirty="0" smtClean="0"/>
              <a:t>Configurar las Políticas de Red</a:t>
            </a:r>
          </a:p>
          <a:p>
            <a:r>
              <a:rPr lang="es-ES" dirty="0" smtClean="0"/>
              <a:t>Configurar Cliente</a:t>
            </a:r>
          </a:p>
          <a:p>
            <a:pPr lvl="1"/>
            <a:r>
              <a:rPr lang="es-ES" dirty="0" smtClean="0"/>
              <a:t>Habilitar los servicios de NAPA y WA</a:t>
            </a:r>
          </a:p>
          <a:p>
            <a:pPr lvl="1"/>
            <a:r>
              <a:rPr lang="es-ES" dirty="0" smtClean="0"/>
              <a:t>Habilitar el Cliente de Cuarentena EAP y el CS</a:t>
            </a:r>
          </a:p>
          <a:p>
            <a:pPr lvl="1"/>
            <a:r>
              <a:rPr lang="es-ES" dirty="0" smtClean="0"/>
              <a:t>Configurar los métodos de Autenticación</a:t>
            </a:r>
            <a:endParaRPr lang="es-E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209397"/>
            <a:ext cx="8382000" cy="665162"/>
          </a:xfrm>
        </p:spPr>
        <p:txBody>
          <a:bodyPr/>
          <a:lstStyle/>
          <a:p>
            <a:r>
              <a:rPr lang="es-ES" dirty="0" smtClean="0"/>
              <a:t>Forzado </a:t>
            </a:r>
            <a:r>
              <a:rPr lang="es-ES" dirty="0" err="1" smtClean="0"/>
              <a:t>IPSec</a:t>
            </a:r>
            <a:r>
              <a:rPr lang="es-ES" dirty="0" smtClean="0"/>
              <a:t> I</a:t>
            </a:r>
            <a:endParaRPr lang="es-ES" dirty="0"/>
          </a:p>
        </p:txBody>
      </p:sp>
      <p:sp>
        <p:nvSpPr>
          <p:cNvPr id="4" name="2 Marcador de contenido"/>
          <p:cNvSpPr txBox="1">
            <a:spLocks/>
          </p:cNvSpPr>
          <p:nvPr/>
        </p:nvSpPr>
        <p:spPr bwMode="auto">
          <a:xfrm>
            <a:off x="214282" y="923753"/>
            <a:ext cx="8715436" cy="53183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96875" marR="0" lvl="0" indent="-396875" algn="l" defTabSz="912813" rtl="0" eaLnBrk="1" fontAlgn="base" latinLnBrk="0" hangingPunct="1">
              <a:lnSpc>
                <a:spcPct val="90000"/>
              </a:lnSpc>
              <a:spcBef>
                <a:spcPct val="20000"/>
              </a:spcBef>
              <a:spcAft>
                <a:spcPct val="0"/>
              </a:spcAft>
              <a:buClrTx/>
              <a:buSzTx/>
              <a:buFontTx/>
              <a:buBlip>
                <a:blip r:embed="rId3"/>
              </a:buBlip>
              <a:tabLst/>
              <a:defRPr/>
            </a:pPr>
            <a:r>
              <a:rPr kumimoji="0" lang="es-ES" sz="3200" b="0" i="0" u="none" strike="noStrike" kern="1200" cap="none" spc="0" normalizeH="0" baseline="0" noProof="0" dirty="0" smtClean="0">
                <a:ln>
                  <a:noFill/>
                </a:ln>
                <a:solidFill>
                  <a:schemeClr val="tx1"/>
                </a:solidFill>
                <a:effectLst/>
                <a:uLnTx/>
                <a:uFillTx/>
                <a:latin typeface="+mn-lt"/>
                <a:ea typeface="+mn-ea"/>
                <a:cs typeface="+mn-cs"/>
              </a:rPr>
              <a:t>Configurar DC y CA</a:t>
            </a:r>
          </a:p>
          <a:p>
            <a:pPr marL="852488" lvl="1" indent="-396875">
              <a:lnSpc>
                <a:spcPct val="90000"/>
              </a:lnSpc>
              <a:spcBef>
                <a:spcPct val="20000"/>
              </a:spcBef>
              <a:buFontTx/>
              <a:buBlip>
                <a:blip r:embed="rId3"/>
              </a:buBlip>
            </a:pPr>
            <a:r>
              <a:rPr kumimoji="0" lang="es-ES" sz="3200" b="0" i="0" u="none" strike="noStrike" kern="1200" cap="none" spc="0" normalizeH="0" baseline="0" noProof="0" dirty="0" smtClean="0">
                <a:ln>
                  <a:noFill/>
                </a:ln>
                <a:solidFill>
                  <a:schemeClr val="tx1"/>
                </a:solidFill>
                <a:effectLst/>
                <a:uLnTx/>
                <a:uFillTx/>
                <a:latin typeface="+mn-lt"/>
                <a:ea typeface="+mn-ea"/>
                <a:cs typeface="+mn-cs"/>
              </a:rPr>
              <a:t>Crear</a:t>
            </a:r>
            <a:r>
              <a:rPr kumimoji="0" lang="es-ES" sz="3200" b="0" i="0" u="none" strike="noStrike" kern="1200" cap="none" spc="0" normalizeH="0" noProof="0" dirty="0" smtClean="0">
                <a:ln>
                  <a:noFill/>
                </a:ln>
                <a:solidFill>
                  <a:schemeClr val="tx1"/>
                </a:solidFill>
                <a:effectLst/>
                <a:uLnTx/>
                <a:uFillTx/>
                <a:latin typeface="+mn-lt"/>
                <a:ea typeface="+mn-ea"/>
                <a:cs typeface="+mn-cs"/>
              </a:rPr>
              <a:t> Grupo de Exentos </a:t>
            </a:r>
            <a:r>
              <a:rPr kumimoji="0" lang="es-ES" sz="3200" b="0" i="0" u="none" strike="noStrike" kern="1200" cap="none" spc="0" normalizeH="0" noProof="0" dirty="0" err="1" smtClean="0">
                <a:ln>
                  <a:noFill/>
                </a:ln>
                <a:solidFill>
                  <a:schemeClr val="tx1"/>
                </a:solidFill>
                <a:effectLst/>
                <a:uLnTx/>
                <a:uFillTx/>
                <a:latin typeface="+mn-lt"/>
                <a:ea typeface="+mn-ea"/>
                <a:cs typeface="+mn-cs"/>
              </a:rPr>
              <a:t>IPSec</a:t>
            </a:r>
            <a:endParaRPr kumimoji="0" lang="es-ES" sz="3200" b="0" i="0" u="none" strike="noStrike" kern="1200" cap="none" spc="0" normalizeH="0" noProof="0" dirty="0" smtClean="0">
              <a:ln>
                <a:noFill/>
              </a:ln>
              <a:solidFill>
                <a:schemeClr val="tx1"/>
              </a:solidFill>
              <a:effectLst/>
              <a:uLnTx/>
              <a:uFillTx/>
              <a:latin typeface="+mn-lt"/>
              <a:ea typeface="+mn-ea"/>
              <a:cs typeface="+mn-cs"/>
            </a:endParaRPr>
          </a:p>
          <a:p>
            <a:pPr marL="852488" lvl="1" indent="-396875">
              <a:lnSpc>
                <a:spcPct val="90000"/>
              </a:lnSpc>
              <a:spcBef>
                <a:spcPct val="20000"/>
              </a:spcBef>
              <a:buFontTx/>
              <a:buBlip>
                <a:blip r:embed="rId3"/>
              </a:buBlip>
            </a:pPr>
            <a:r>
              <a:rPr lang="es-ES" sz="3200" baseline="0" dirty="0" smtClean="0">
                <a:latin typeface="+mn-lt"/>
                <a:cs typeface="+mn-cs"/>
              </a:rPr>
              <a:t>Crear</a:t>
            </a:r>
            <a:r>
              <a:rPr lang="es-ES" sz="3200" dirty="0" smtClean="0">
                <a:latin typeface="+mn-lt"/>
                <a:cs typeface="+mn-cs"/>
              </a:rPr>
              <a:t> y Publicar Plantilla de Certificado</a:t>
            </a:r>
          </a:p>
          <a:p>
            <a:pPr marL="1309688" lvl="2" indent="-396875">
              <a:lnSpc>
                <a:spcPct val="90000"/>
              </a:lnSpc>
              <a:spcBef>
                <a:spcPct val="20000"/>
              </a:spcBef>
              <a:buFontTx/>
              <a:buBlip>
                <a:blip r:embed="rId3"/>
              </a:buBlip>
            </a:pPr>
            <a:r>
              <a:rPr kumimoji="0" lang="es-ES" sz="3200" b="0" i="0" u="none" strike="noStrike" kern="1200" cap="none" spc="0" normalizeH="0" baseline="0" noProof="0" dirty="0" smtClean="0">
                <a:ln>
                  <a:noFill/>
                </a:ln>
                <a:solidFill>
                  <a:schemeClr val="tx1"/>
                </a:solidFill>
                <a:effectLst/>
                <a:uLnTx/>
                <a:uFillTx/>
                <a:latin typeface="+mn-lt"/>
                <a:ea typeface="+mn-ea"/>
                <a:cs typeface="+mn-cs"/>
              </a:rPr>
              <a:t>Autenticación de Cliente</a:t>
            </a:r>
          </a:p>
          <a:p>
            <a:pPr marL="1309688" lvl="2" indent="-396875">
              <a:lnSpc>
                <a:spcPct val="90000"/>
              </a:lnSpc>
              <a:spcBef>
                <a:spcPct val="20000"/>
              </a:spcBef>
              <a:buFontTx/>
              <a:buBlip>
                <a:blip r:embed="rId3"/>
              </a:buBlip>
            </a:pPr>
            <a:r>
              <a:rPr lang="es-ES" sz="3200" dirty="0" smtClean="0">
                <a:latin typeface="+mn-lt"/>
                <a:cs typeface="+mn-cs"/>
              </a:rPr>
              <a:t>Autenticación de Salud del Sistema</a:t>
            </a:r>
          </a:p>
          <a:p>
            <a:pPr marL="852488" lvl="1" indent="-396875">
              <a:lnSpc>
                <a:spcPct val="90000"/>
              </a:lnSpc>
              <a:spcBef>
                <a:spcPct val="20000"/>
              </a:spcBef>
              <a:buFontTx/>
              <a:buBlip>
                <a:blip r:embed="rId3"/>
              </a:buBlip>
            </a:pPr>
            <a:r>
              <a:rPr kumimoji="0" lang="es-ES" sz="3200" b="0" i="0" u="none" strike="noStrike" kern="1200" cap="none" spc="0" normalizeH="0" baseline="0" noProof="0" dirty="0" smtClean="0">
                <a:ln>
                  <a:noFill/>
                </a:ln>
                <a:solidFill>
                  <a:schemeClr val="tx1"/>
                </a:solidFill>
                <a:effectLst/>
                <a:uLnTx/>
                <a:uFillTx/>
                <a:latin typeface="+mn-lt"/>
                <a:ea typeface="+mn-ea"/>
                <a:cs typeface="+mn-cs"/>
              </a:rPr>
              <a:t>Habilitar</a:t>
            </a:r>
            <a:r>
              <a:rPr kumimoji="0" lang="es-ES" sz="3200" b="0" i="0" u="none" strike="noStrike" kern="1200" cap="none" spc="0" normalizeH="0" noProof="0" dirty="0" smtClean="0">
                <a:ln>
                  <a:noFill/>
                </a:ln>
                <a:solidFill>
                  <a:schemeClr val="tx1"/>
                </a:solidFill>
                <a:effectLst/>
                <a:uLnTx/>
                <a:uFillTx/>
                <a:latin typeface="+mn-lt"/>
                <a:ea typeface="+mn-ea"/>
                <a:cs typeface="+mn-cs"/>
              </a:rPr>
              <a:t> </a:t>
            </a:r>
            <a:r>
              <a:rPr kumimoji="0" lang="es-ES" sz="3200" b="0" i="0" u="none" strike="noStrike" kern="1200" cap="none" spc="0" normalizeH="0" baseline="0" noProof="0" dirty="0" smtClean="0">
                <a:ln>
                  <a:noFill/>
                </a:ln>
                <a:solidFill>
                  <a:schemeClr val="tx1"/>
                </a:solidFill>
                <a:effectLst/>
                <a:uLnTx/>
                <a:uFillTx/>
                <a:latin typeface="+mn-lt"/>
                <a:ea typeface="+mn-ea"/>
                <a:cs typeface="+mn-cs"/>
              </a:rPr>
              <a:t> Auto-enrolamiento del certificados</a:t>
            </a:r>
          </a:p>
          <a:p>
            <a:pPr marL="396875" indent="-396875">
              <a:lnSpc>
                <a:spcPct val="90000"/>
              </a:lnSpc>
              <a:spcBef>
                <a:spcPct val="20000"/>
              </a:spcBef>
              <a:buFontTx/>
              <a:buBlip>
                <a:blip r:embed="rId3"/>
              </a:buBlip>
            </a:pPr>
            <a:r>
              <a:rPr lang="es-ES" sz="3200" dirty="0" smtClean="0">
                <a:latin typeface="+mn-lt"/>
                <a:cs typeface="+mn-cs"/>
              </a:rPr>
              <a:t>Instalar y configurar una CA Subordinada</a:t>
            </a:r>
          </a:p>
          <a:p>
            <a:pPr marL="396875" indent="-396875">
              <a:lnSpc>
                <a:spcPct val="90000"/>
              </a:lnSpc>
              <a:spcBef>
                <a:spcPct val="20000"/>
              </a:spcBef>
              <a:buFontTx/>
              <a:buBlip>
                <a:blip r:embed="rId3"/>
              </a:buBlip>
            </a:pPr>
            <a:r>
              <a:rPr lang="es-ES" sz="3200" dirty="0" smtClean="0">
                <a:latin typeface="+mn-lt"/>
                <a:cs typeface="+mn-cs"/>
              </a:rPr>
              <a:t>Instalar y configurar un HRA </a:t>
            </a:r>
          </a:p>
          <a:p>
            <a:pPr marL="852488" lvl="1" indent="-396875">
              <a:lnSpc>
                <a:spcPct val="90000"/>
              </a:lnSpc>
              <a:spcBef>
                <a:spcPct val="20000"/>
              </a:spcBef>
              <a:buFontTx/>
              <a:buBlip>
                <a:blip r:embed="rId3"/>
              </a:buBlip>
            </a:pPr>
            <a:r>
              <a:rPr lang="es-ES" sz="3200" dirty="0" smtClean="0">
                <a:latin typeface="+mn-lt"/>
                <a:cs typeface="+mn-cs"/>
              </a:rPr>
              <a:t>Permisos de HRA en CA</a:t>
            </a:r>
          </a:p>
          <a:p>
            <a:pPr marL="852488" lvl="1" indent="-396875">
              <a:lnSpc>
                <a:spcPct val="90000"/>
              </a:lnSpc>
              <a:spcBef>
                <a:spcPct val="20000"/>
              </a:spcBef>
              <a:buFontTx/>
              <a:buBlip>
                <a:blip r:embed="rId3"/>
              </a:buBlip>
            </a:pPr>
            <a:r>
              <a:rPr lang="es-ES" sz="3200" dirty="0" smtClean="0">
                <a:latin typeface="+mn-lt"/>
                <a:cs typeface="+mn-cs"/>
              </a:rPr>
              <a:t>Propiedades de la CA en el HRA</a:t>
            </a:r>
            <a:endParaRPr kumimoji="0" lang="es-E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Forzado </a:t>
            </a:r>
            <a:r>
              <a:rPr lang="es-ES" dirty="0" err="1" smtClean="0"/>
              <a:t>IPSec</a:t>
            </a:r>
            <a:r>
              <a:rPr lang="es-ES" dirty="0" smtClean="0"/>
              <a:t> II</a:t>
            </a:r>
            <a:endParaRPr lang="es-ES" dirty="0"/>
          </a:p>
        </p:txBody>
      </p:sp>
      <p:sp>
        <p:nvSpPr>
          <p:cNvPr id="3" name="2 Marcador de contenido"/>
          <p:cNvSpPr>
            <a:spLocks noGrp="1"/>
          </p:cNvSpPr>
          <p:nvPr>
            <p:ph idx="1"/>
          </p:nvPr>
        </p:nvSpPr>
        <p:spPr>
          <a:xfrm>
            <a:off x="357158" y="1142984"/>
            <a:ext cx="8786842" cy="4302716"/>
          </a:xfrm>
        </p:spPr>
        <p:txBody>
          <a:bodyPr/>
          <a:lstStyle/>
          <a:p>
            <a:pPr lvl="0">
              <a:defRPr/>
            </a:pPr>
            <a:r>
              <a:rPr lang="es-ES" dirty="0" smtClean="0"/>
              <a:t>Configurar NPS</a:t>
            </a:r>
          </a:p>
          <a:p>
            <a:pPr lvl="1">
              <a:defRPr/>
            </a:pPr>
            <a:r>
              <a:rPr lang="es-ES" dirty="0" smtClean="0"/>
              <a:t>Configurar los Validadores de salud del sistema</a:t>
            </a:r>
          </a:p>
          <a:p>
            <a:pPr lvl="1">
              <a:defRPr/>
            </a:pPr>
            <a:r>
              <a:rPr lang="es-ES" dirty="0" smtClean="0"/>
              <a:t>Configurar la Política de Salud</a:t>
            </a:r>
          </a:p>
          <a:p>
            <a:pPr lvl="1">
              <a:defRPr/>
            </a:pPr>
            <a:r>
              <a:rPr lang="es-ES" dirty="0" smtClean="0"/>
              <a:t>Configurar las Políticas de Red</a:t>
            </a:r>
          </a:p>
          <a:p>
            <a:pPr lvl="0">
              <a:defRPr/>
            </a:pPr>
            <a:r>
              <a:rPr lang="es-ES" dirty="0" smtClean="0"/>
              <a:t>Configurar Cliente</a:t>
            </a:r>
          </a:p>
          <a:p>
            <a:pPr lvl="1">
              <a:defRPr/>
            </a:pPr>
            <a:r>
              <a:rPr lang="es-ES" dirty="0" smtClean="0"/>
              <a:t>Habilitar los servicios de NAPA y WA</a:t>
            </a:r>
          </a:p>
          <a:p>
            <a:pPr lvl="1">
              <a:defRPr/>
            </a:pPr>
            <a:r>
              <a:rPr lang="es-ES" dirty="0" smtClean="0"/>
              <a:t>Habilitar el Centro de Seguridad</a:t>
            </a:r>
          </a:p>
          <a:p>
            <a:pPr lvl="1">
              <a:defRPr/>
            </a:pPr>
            <a:r>
              <a:rPr lang="es-ES" dirty="0" smtClean="0"/>
              <a:t>Habilitar el Usuario de confianza </a:t>
            </a:r>
            <a:r>
              <a:rPr lang="es-ES" dirty="0" err="1" smtClean="0"/>
              <a:t>IPSec</a:t>
            </a:r>
            <a:endParaRPr lang="es-ES" dirty="0" smtClean="0"/>
          </a:p>
          <a:p>
            <a:pPr lvl="1">
              <a:defRPr/>
            </a:pPr>
            <a:r>
              <a:rPr lang="es-ES" dirty="0" smtClean="0"/>
              <a:t>Configurar el HRA como servidor de confianza</a:t>
            </a:r>
          </a:p>
        </p:txBody>
      </p:sp>
      <p:sp>
        <p:nvSpPr>
          <p:cNvPr id="4" name="3 CuadroTexto"/>
          <p:cNvSpPr txBox="1"/>
          <p:nvPr/>
        </p:nvSpPr>
        <p:spPr>
          <a:xfrm>
            <a:off x="71470" y="5586257"/>
            <a:ext cx="9144000" cy="1200329"/>
          </a:xfrm>
          <a:prstGeom prst="rect">
            <a:avLst/>
          </a:prstGeom>
          <a:noFill/>
        </p:spPr>
        <p:txBody>
          <a:bodyPr wrap="square" rtlCol="0">
            <a:spAutoFit/>
          </a:bodyPr>
          <a:lstStyle/>
          <a:p>
            <a:r>
              <a:rPr lang="es-ES" sz="3600" dirty="0" smtClean="0"/>
              <a:t>Consulta Guías en </a:t>
            </a:r>
            <a:r>
              <a:rPr lang="es-ES" sz="3600" dirty="0" smtClean="0">
                <a:hlinkClick r:id="rId3"/>
              </a:rPr>
              <a:t>www.microsoft.com/nap</a:t>
            </a:r>
            <a:r>
              <a:rPr lang="es-ES" sz="3600" dirty="0" smtClean="0"/>
              <a:t> </a:t>
            </a:r>
          </a:p>
          <a:p>
            <a:endParaRPr lang="es-ES" sz="3600" dirty="0"/>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pPr eaLnBrk="1" hangingPunct="1"/>
            <a:r>
              <a:rPr lang="es-ES" dirty="0" smtClean="0">
                <a:latin typeface="+mn-lt"/>
              </a:rPr>
              <a:t>Protección LAN con NAP</a:t>
            </a:r>
          </a:p>
        </p:txBody>
      </p:sp>
      <p:sp>
        <p:nvSpPr>
          <p:cNvPr id="3" name="Text Box 2"/>
          <p:cNvSpPr txBox="1">
            <a:spLocks noChangeArrowheads="1"/>
          </p:cNvSpPr>
          <p:nvPr/>
        </p:nvSpPr>
        <p:spPr bwMode="auto">
          <a:xfrm>
            <a:off x="1388611" y="3965823"/>
            <a:ext cx="2424112" cy="707872"/>
          </a:xfrm>
          <a:prstGeom prst="rect">
            <a:avLst/>
          </a:prstGeom>
          <a:noFill/>
          <a:ln w="9525">
            <a:noFill/>
            <a:miter lim="800000"/>
            <a:headEnd/>
            <a:tailEnd/>
          </a:ln>
          <a:effectLst/>
        </p:spPr>
        <p:txBody>
          <a:bodyPr wrap="square" lIns="91426" tIns="45713" rIns="91426" bIns="45713">
            <a:spAutoFit/>
          </a:bodyPr>
          <a:lstStyle/>
          <a:p>
            <a:pPr eaLnBrk="0" hangingPunct="0">
              <a:defRPr/>
            </a:pPr>
            <a:r>
              <a:rPr lang="es-ES" sz="2000" dirty="0" smtClean="0">
                <a:effectLst>
                  <a:outerShdw blurRad="38100" dist="38100" dir="2700000" algn="tl">
                    <a:srgbClr val="000000">
                      <a:alpha val="43137"/>
                    </a:srgbClr>
                  </a:outerShdw>
                </a:effectLst>
                <a:latin typeface="Arial" pitchFamily="34" charset="0"/>
                <a:cs typeface="Arial" pitchFamily="34" charset="0"/>
              </a:rPr>
              <a:t>Solicitando Acceso. </a:t>
            </a:r>
            <a:br>
              <a:rPr lang="es-ES" sz="2000" dirty="0" smtClean="0">
                <a:effectLst>
                  <a:outerShdw blurRad="38100" dist="38100" dir="2700000" algn="tl">
                    <a:srgbClr val="000000">
                      <a:alpha val="43137"/>
                    </a:srgbClr>
                  </a:outerShdw>
                </a:effectLst>
                <a:latin typeface="Arial" pitchFamily="34" charset="0"/>
                <a:cs typeface="Arial" pitchFamily="34" charset="0"/>
              </a:rPr>
            </a:br>
            <a:r>
              <a:rPr lang="es-ES" sz="2000" dirty="0" smtClean="0">
                <a:effectLst>
                  <a:outerShdw blurRad="38100" dist="38100" dir="2700000" algn="tl">
                    <a:srgbClr val="000000">
                      <a:alpha val="43137"/>
                    </a:srgbClr>
                  </a:outerShdw>
                </a:effectLst>
                <a:latin typeface="Arial" pitchFamily="34" charset="0"/>
                <a:cs typeface="Arial" pitchFamily="34" charset="0"/>
              </a:rPr>
              <a:t>Mi estado de salud</a:t>
            </a:r>
            <a:endParaRPr lang="es-ES" sz="2000" dirty="0">
              <a:effectLst>
                <a:outerShdw blurRad="38100" dist="38100" dir="2700000" algn="tl">
                  <a:srgbClr val="000000">
                    <a:alpha val="43137"/>
                  </a:srgbClr>
                </a:outerShdw>
              </a:effectLst>
              <a:latin typeface="Arial" pitchFamily="34" charset="0"/>
              <a:cs typeface="Arial" pitchFamily="34" charset="0"/>
            </a:endParaRPr>
          </a:p>
        </p:txBody>
      </p:sp>
      <p:sp>
        <p:nvSpPr>
          <p:cNvPr id="4" name="Line 3"/>
          <p:cNvSpPr>
            <a:spLocks noChangeShapeType="1"/>
          </p:cNvSpPr>
          <p:nvPr/>
        </p:nvSpPr>
        <p:spPr bwMode="auto">
          <a:xfrm rot="-5400000">
            <a:off x="1300957" y="3682227"/>
            <a:ext cx="5043487" cy="25400"/>
          </a:xfrm>
          <a:prstGeom prst="line">
            <a:avLst/>
          </a:prstGeom>
          <a:noFill/>
          <a:ln w="38100">
            <a:solidFill>
              <a:srgbClr val="FAA906">
                <a:alpha val="75000"/>
              </a:srgbClr>
            </a:solidFill>
            <a:round/>
            <a:headEnd/>
            <a:tailEnd/>
          </a:ln>
          <a:effectLst/>
        </p:spPr>
        <p:txBody>
          <a:bodyPr lIns="91436" tIns="45718" rIns="91436" bIns="45718"/>
          <a:lstStyle/>
          <a:p>
            <a:pPr>
              <a:defRPr/>
            </a:pPr>
            <a:endParaRPr lang="es-ES">
              <a:effectLst>
                <a:outerShdw blurRad="38100" dist="38100" dir="2700000" algn="tl">
                  <a:srgbClr val="000000">
                    <a:alpha val="43137"/>
                  </a:srgbClr>
                </a:outerShdw>
              </a:effectLst>
            </a:endParaRPr>
          </a:p>
        </p:txBody>
      </p:sp>
      <p:pic>
        <p:nvPicPr>
          <p:cNvPr id="5" name="Picture 5" descr="application server"/>
          <p:cNvPicPr>
            <a:picLocks noChangeAspect="1" noChangeArrowheads="1"/>
          </p:cNvPicPr>
          <p:nvPr/>
        </p:nvPicPr>
        <p:blipFill>
          <a:blip r:embed="rId5"/>
          <a:srcRect/>
          <a:stretch>
            <a:fillRect/>
          </a:stretch>
        </p:blipFill>
        <p:spPr bwMode="auto">
          <a:xfrm>
            <a:off x="7724775" y="4195783"/>
            <a:ext cx="635000" cy="923925"/>
          </a:xfrm>
          <a:prstGeom prst="rect">
            <a:avLst/>
          </a:prstGeom>
          <a:noFill/>
          <a:ln w="9525">
            <a:noFill/>
            <a:miter lim="800000"/>
            <a:headEnd/>
            <a:tailEnd/>
          </a:ln>
        </p:spPr>
      </p:pic>
      <p:sp>
        <p:nvSpPr>
          <p:cNvPr id="6" name="Rectangle 6"/>
          <p:cNvSpPr>
            <a:spLocks noChangeArrowheads="1"/>
          </p:cNvSpPr>
          <p:nvPr/>
        </p:nvSpPr>
        <p:spPr bwMode="auto">
          <a:xfrm>
            <a:off x="8147979" y="4031128"/>
            <a:ext cx="1160462" cy="336550"/>
          </a:xfrm>
          <a:prstGeom prst="rect">
            <a:avLst/>
          </a:prstGeom>
          <a:noFill/>
          <a:ln w="9525">
            <a:noFill/>
            <a:miter lim="800000"/>
            <a:headEnd/>
            <a:tailEnd/>
          </a:ln>
          <a:effectLst/>
        </p:spPr>
        <p:txBody>
          <a:bodyPr wrap="none" lIns="91436" tIns="45718" rIns="91436" bIns="45718" anchor="ctr"/>
          <a:lstStyle/>
          <a:p>
            <a:pPr>
              <a:defRPr/>
            </a:pPr>
            <a:r>
              <a:rPr lang="es-ES" sz="1600" b="1" dirty="0" smtClean="0">
                <a:effectLst>
                  <a:outerShdw blurRad="38100" dist="38100" dir="2700000" algn="tl">
                    <a:srgbClr val="000000">
                      <a:alpha val="43137"/>
                    </a:srgbClr>
                  </a:outerShdw>
                </a:effectLst>
              </a:rPr>
              <a:t>MS NPS</a:t>
            </a:r>
            <a:endParaRPr lang="es-ES" sz="1600" b="1" dirty="0">
              <a:effectLst>
                <a:outerShdw blurRad="38100" dist="38100" dir="2700000" algn="tl">
                  <a:srgbClr val="000000">
                    <a:alpha val="43137"/>
                  </a:srgbClr>
                </a:outerShdw>
              </a:effectLst>
            </a:endParaRPr>
          </a:p>
        </p:txBody>
      </p:sp>
      <p:pic>
        <p:nvPicPr>
          <p:cNvPr id="7" name="Picture 7" descr="laptop"/>
          <p:cNvPicPr>
            <a:picLocks noChangeAspect="1" noChangeArrowheads="1"/>
          </p:cNvPicPr>
          <p:nvPr/>
        </p:nvPicPr>
        <p:blipFill>
          <a:blip r:embed="rId6"/>
          <a:srcRect/>
          <a:stretch>
            <a:fillRect/>
          </a:stretch>
        </p:blipFill>
        <p:spPr bwMode="auto">
          <a:xfrm>
            <a:off x="503238" y="4476544"/>
            <a:ext cx="784225" cy="576262"/>
          </a:xfrm>
          <a:prstGeom prst="rect">
            <a:avLst/>
          </a:prstGeom>
          <a:noFill/>
          <a:ln w="9525">
            <a:noFill/>
            <a:miter lim="800000"/>
            <a:headEnd/>
            <a:tailEnd/>
          </a:ln>
        </p:spPr>
      </p:pic>
      <p:sp>
        <p:nvSpPr>
          <p:cNvPr id="8" name="Rectangle 8"/>
          <p:cNvSpPr>
            <a:spLocks noChangeArrowheads="1"/>
          </p:cNvSpPr>
          <p:nvPr/>
        </p:nvSpPr>
        <p:spPr bwMode="auto">
          <a:xfrm>
            <a:off x="583520" y="5237410"/>
            <a:ext cx="511175" cy="334963"/>
          </a:xfrm>
          <a:prstGeom prst="rect">
            <a:avLst/>
          </a:prstGeom>
          <a:noFill/>
          <a:ln w="9525">
            <a:noFill/>
            <a:miter lim="800000"/>
            <a:headEnd/>
            <a:tailEnd/>
          </a:ln>
          <a:effectLst/>
        </p:spPr>
        <p:txBody>
          <a:bodyPr wrap="none" lIns="91436" tIns="45718" rIns="91436" bIns="45718" anchor="ctr"/>
          <a:lstStyle/>
          <a:p>
            <a:pPr>
              <a:defRPr/>
            </a:pPr>
            <a:r>
              <a:rPr lang="es-ES" sz="2000" b="1" dirty="0" smtClean="0">
                <a:effectLst>
                  <a:outerShdw blurRad="38100" dist="38100" dir="2700000" algn="tl">
                    <a:srgbClr val="000000">
                      <a:alpha val="43137"/>
                    </a:srgbClr>
                  </a:outerShdw>
                </a:effectLst>
                <a:latin typeface="Arial" pitchFamily="34" charset="0"/>
                <a:cs typeface="Arial" pitchFamily="34" charset="0"/>
              </a:rPr>
              <a:t>Cliente</a:t>
            </a:r>
            <a:endParaRPr lang="es-ES" sz="2000" b="1" dirty="0">
              <a:effectLst>
                <a:outerShdw blurRad="38100" dist="38100" dir="2700000" algn="tl">
                  <a:srgbClr val="000000">
                    <a:alpha val="43137"/>
                  </a:srgbClr>
                </a:outerShdw>
              </a:effectLst>
              <a:latin typeface="Arial" pitchFamily="34" charset="0"/>
              <a:cs typeface="Arial" pitchFamily="34" charset="0"/>
            </a:endParaRPr>
          </a:p>
        </p:txBody>
      </p:sp>
      <p:sp>
        <p:nvSpPr>
          <p:cNvPr id="9" name="Rectangle 9"/>
          <p:cNvSpPr>
            <a:spLocks noChangeArrowheads="1"/>
          </p:cNvSpPr>
          <p:nvPr/>
        </p:nvSpPr>
        <p:spPr bwMode="auto">
          <a:xfrm>
            <a:off x="4075113" y="5141933"/>
            <a:ext cx="738187" cy="1144587"/>
          </a:xfrm>
          <a:prstGeom prst="rect">
            <a:avLst/>
          </a:prstGeom>
          <a:noFill/>
          <a:ln w="9525">
            <a:noFill/>
            <a:miter lim="800000"/>
            <a:headEnd/>
            <a:tailEnd/>
          </a:ln>
          <a:effectLst/>
        </p:spPr>
        <p:txBody>
          <a:bodyPr wrap="none" lIns="91436" tIns="45718" rIns="91436" bIns="45718" anchor="ctr"/>
          <a:lstStyle/>
          <a:p>
            <a:pPr>
              <a:defRPr/>
            </a:pPr>
            <a:r>
              <a:rPr lang="es-ES" sz="1600" dirty="0" err="1" smtClean="0">
                <a:effectLst>
                  <a:outerShdw blurRad="38100" dist="38100" dir="2700000" algn="tl">
                    <a:srgbClr val="000000">
                      <a:alpha val="43137"/>
                    </a:srgbClr>
                  </a:outerShdw>
                </a:effectLst>
              </a:rPr>
              <a:t>Switch</a:t>
            </a:r>
            <a:r>
              <a:rPr lang="es-ES" sz="1600" dirty="0" smtClean="0">
                <a:effectLst>
                  <a:outerShdw blurRad="38100" dist="38100" dir="2700000" algn="tl">
                    <a:srgbClr val="000000">
                      <a:alpha val="43137"/>
                    </a:srgbClr>
                  </a:outerShdw>
                </a:effectLst>
              </a:rPr>
              <a:t> </a:t>
            </a:r>
          </a:p>
          <a:p>
            <a:pPr>
              <a:defRPr/>
            </a:pPr>
            <a:r>
              <a:rPr lang="es-ES" sz="1600" dirty="0" smtClean="0">
                <a:effectLst>
                  <a:outerShdw blurRad="38100" dist="38100" dir="2700000" algn="tl">
                    <a:srgbClr val="000000">
                      <a:alpha val="43137"/>
                    </a:srgbClr>
                  </a:outerShdw>
                </a:effectLst>
              </a:rPr>
              <a:t>802.1X</a:t>
            </a:r>
          </a:p>
          <a:p>
            <a:pPr>
              <a:defRPr/>
            </a:pPr>
            <a:endParaRPr lang="es-ES" sz="1400" dirty="0">
              <a:effectLst>
                <a:outerShdw blurRad="38100" dist="38100" dir="2700000" algn="tl">
                  <a:srgbClr val="000000">
                    <a:alpha val="43137"/>
                  </a:srgbClr>
                </a:outerShdw>
              </a:effectLst>
            </a:endParaRPr>
          </a:p>
        </p:txBody>
      </p:sp>
      <p:grpSp>
        <p:nvGrpSpPr>
          <p:cNvPr id="2" name="Group 10"/>
          <p:cNvGrpSpPr>
            <a:grpSpLocks/>
          </p:cNvGrpSpPr>
          <p:nvPr/>
        </p:nvGrpSpPr>
        <p:grpSpPr bwMode="auto">
          <a:xfrm>
            <a:off x="4164013" y="2078058"/>
            <a:ext cx="581025" cy="687387"/>
            <a:chOff x="3703" y="1281"/>
            <a:chExt cx="366" cy="433"/>
          </a:xfrm>
        </p:grpSpPr>
        <p:pic>
          <p:nvPicPr>
            <p:cNvPr id="4135" name="Picture 11" descr="application server"/>
            <p:cNvPicPr>
              <a:picLocks noChangeAspect="1" noChangeArrowheads="1"/>
            </p:cNvPicPr>
            <p:nvPr/>
          </p:nvPicPr>
          <p:blipFill>
            <a:blip r:embed="rId7"/>
            <a:srcRect/>
            <a:stretch>
              <a:fillRect/>
            </a:stretch>
          </p:blipFill>
          <p:spPr bwMode="auto">
            <a:xfrm>
              <a:off x="3842" y="1332"/>
              <a:ext cx="227" cy="382"/>
            </a:xfrm>
            <a:prstGeom prst="rect">
              <a:avLst/>
            </a:prstGeom>
            <a:noFill/>
            <a:ln w="9525">
              <a:noFill/>
              <a:miter lim="800000"/>
              <a:headEnd/>
              <a:tailEnd/>
            </a:ln>
          </p:spPr>
        </p:pic>
        <p:pic>
          <p:nvPicPr>
            <p:cNvPr id="4136" name="Picture 12" descr="application server"/>
            <p:cNvPicPr>
              <a:picLocks noChangeAspect="1" noChangeArrowheads="1"/>
            </p:cNvPicPr>
            <p:nvPr/>
          </p:nvPicPr>
          <p:blipFill>
            <a:blip r:embed="rId8"/>
            <a:srcRect/>
            <a:stretch>
              <a:fillRect/>
            </a:stretch>
          </p:blipFill>
          <p:spPr bwMode="auto">
            <a:xfrm>
              <a:off x="3703" y="1281"/>
              <a:ext cx="249" cy="421"/>
            </a:xfrm>
            <a:prstGeom prst="rect">
              <a:avLst/>
            </a:prstGeom>
            <a:noFill/>
            <a:ln w="9525">
              <a:noFill/>
              <a:miter lim="800000"/>
              <a:headEnd/>
              <a:tailEnd/>
            </a:ln>
          </p:spPr>
        </p:pic>
      </p:grpSp>
      <p:sp>
        <p:nvSpPr>
          <p:cNvPr id="13" name="Rectangle 13"/>
          <p:cNvSpPr>
            <a:spLocks noChangeArrowheads="1"/>
          </p:cNvSpPr>
          <p:nvPr/>
        </p:nvSpPr>
        <p:spPr bwMode="auto">
          <a:xfrm>
            <a:off x="3815442" y="1324641"/>
            <a:ext cx="1566867" cy="584771"/>
          </a:xfrm>
          <a:prstGeom prst="rect">
            <a:avLst/>
          </a:prstGeom>
          <a:noFill/>
          <a:ln w="9525">
            <a:noFill/>
            <a:miter lim="800000"/>
            <a:headEnd/>
            <a:tailEnd/>
          </a:ln>
          <a:effectLst/>
        </p:spPr>
        <p:txBody>
          <a:bodyPr wrap="square" lIns="91436" tIns="45718" rIns="91436" bIns="45718" anchor="ctr">
            <a:spAutoFit/>
          </a:bodyPr>
          <a:lstStyle/>
          <a:p>
            <a:pPr>
              <a:defRPr/>
            </a:pPr>
            <a:r>
              <a:rPr lang="es-ES" sz="1600" b="1" dirty="0" smtClean="0">
                <a:effectLst>
                  <a:outerShdw blurRad="38100" dist="38100" dir="2700000" algn="tl">
                    <a:srgbClr val="000000">
                      <a:alpha val="43137"/>
                    </a:srgbClr>
                  </a:outerShdw>
                </a:effectLst>
              </a:rPr>
              <a:t>Servidores de Remediación</a:t>
            </a:r>
            <a:endParaRPr lang="es-ES" sz="1600" dirty="0">
              <a:effectLst>
                <a:outerShdw blurRad="38100" dist="38100" dir="2700000" algn="tl">
                  <a:srgbClr val="000000">
                    <a:alpha val="43137"/>
                  </a:srgbClr>
                </a:outerShdw>
              </a:effectLst>
            </a:endParaRPr>
          </a:p>
        </p:txBody>
      </p:sp>
      <p:sp>
        <p:nvSpPr>
          <p:cNvPr id="14" name="Line 14"/>
          <p:cNvSpPr>
            <a:spLocks noChangeShapeType="1"/>
          </p:cNvSpPr>
          <p:nvPr/>
        </p:nvSpPr>
        <p:spPr bwMode="auto">
          <a:xfrm>
            <a:off x="1935163" y="4654570"/>
            <a:ext cx="1554162" cy="0"/>
          </a:xfrm>
          <a:prstGeom prst="line">
            <a:avLst/>
          </a:prstGeom>
          <a:noFill/>
          <a:ln w="12700">
            <a:solidFill>
              <a:srgbClr val="DDDDDD"/>
            </a:solidFill>
            <a:round/>
            <a:headEnd/>
            <a:tailEnd type="arrow" w="med" len="med"/>
          </a:ln>
          <a:effectLst/>
        </p:spPr>
        <p:txBody>
          <a:bodyPr lIns="91436" tIns="45718" rIns="91436" bIns="45718" anchor="ctr"/>
          <a:lstStyle/>
          <a:p>
            <a:pPr>
              <a:defRPr/>
            </a:pPr>
            <a:endParaRPr lang="es-ES" sz="2000">
              <a:effectLst>
                <a:outerShdw blurRad="38100" dist="38100" dir="2700000" algn="tl">
                  <a:srgbClr val="000000">
                    <a:alpha val="43137"/>
                  </a:srgbClr>
                </a:outerShdw>
              </a:effectLst>
              <a:latin typeface="Arial" pitchFamily="34" charset="0"/>
              <a:cs typeface="Arial" pitchFamily="34" charset="0"/>
            </a:endParaRPr>
          </a:p>
        </p:txBody>
      </p:sp>
      <p:sp>
        <p:nvSpPr>
          <p:cNvPr id="15" name="Line 15"/>
          <p:cNvSpPr>
            <a:spLocks noChangeShapeType="1"/>
          </p:cNvSpPr>
          <p:nvPr/>
        </p:nvSpPr>
        <p:spPr bwMode="auto">
          <a:xfrm>
            <a:off x="5434013" y="4664095"/>
            <a:ext cx="1685925" cy="0"/>
          </a:xfrm>
          <a:prstGeom prst="line">
            <a:avLst/>
          </a:prstGeom>
          <a:noFill/>
          <a:ln w="12700">
            <a:solidFill>
              <a:srgbClr val="DDDDDD"/>
            </a:solidFill>
            <a:round/>
            <a:headEnd/>
            <a:tailEnd type="arrow" w="med" len="med"/>
          </a:ln>
          <a:effectLst/>
        </p:spPr>
        <p:txBody>
          <a:bodyPr lIns="91436" tIns="45718" rIns="91436" bIns="45718" anchor="ctr"/>
          <a:lstStyle/>
          <a:p>
            <a:pPr>
              <a:defRPr/>
            </a:pPr>
            <a:endParaRPr lang="es-ES" sz="2000">
              <a:effectLst>
                <a:outerShdw blurRad="38100" dist="38100" dir="2700000" algn="tl">
                  <a:srgbClr val="000000">
                    <a:alpha val="43137"/>
                  </a:srgbClr>
                </a:outerShdw>
              </a:effectLst>
              <a:latin typeface="Arial" pitchFamily="34" charset="0"/>
              <a:cs typeface="Arial" pitchFamily="34" charset="0"/>
            </a:endParaRPr>
          </a:p>
        </p:txBody>
      </p:sp>
      <p:sp>
        <p:nvSpPr>
          <p:cNvPr id="16" name="Line 16"/>
          <p:cNvSpPr>
            <a:spLocks noChangeShapeType="1"/>
          </p:cNvSpPr>
          <p:nvPr/>
        </p:nvSpPr>
        <p:spPr bwMode="auto">
          <a:xfrm>
            <a:off x="5434013" y="4778395"/>
            <a:ext cx="1685925" cy="0"/>
          </a:xfrm>
          <a:prstGeom prst="line">
            <a:avLst/>
          </a:prstGeom>
          <a:noFill/>
          <a:ln w="12700">
            <a:solidFill>
              <a:srgbClr val="DDDDDD"/>
            </a:solidFill>
            <a:round/>
            <a:headEnd type="arrow" w="med" len="med"/>
            <a:tailEnd/>
          </a:ln>
          <a:effectLst/>
        </p:spPr>
        <p:txBody>
          <a:bodyPr lIns="91436" tIns="45718" rIns="91436" bIns="45718" anchor="ctr"/>
          <a:lstStyle/>
          <a:p>
            <a:pPr>
              <a:defRPr/>
            </a:pPr>
            <a:endParaRPr lang="es-ES" sz="2000">
              <a:effectLst>
                <a:outerShdw blurRad="38100" dist="38100" dir="2700000" algn="tl">
                  <a:srgbClr val="000000">
                    <a:alpha val="43137"/>
                  </a:srgbClr>
                </a:outerShdw>
              </a:effectLst>
              <a:latin typeface="Arial" pitchFamily="34" charset="0"/>
              <a:cs typeface="Arial" pitchFamily="34" charset="0"/>
            </a:endParaRPr>
          </a:p>
        </p:txBody>
      </p:sp>
      <p:sp>
        <p:nvSpPr>
          <p:cNvPr id="17" name="Line 17"/>
          <p:cNvSpPr>
            <a:spLocks noChangeShapeType="1"/>
          </p:cNvSpPr>
          <p:nvPr/>
        </p:nvSpPr>
        <p:spPr bwMode="auto">
          <a:xfrm>
            <a:off x="1916113" y="4778395"/>
            <a:ext cx="1554162" cy="0"/>
          </a:xfrm>
          <a:prstGeom prst="line">
            <a:avLst/>
          </a:prstGeom>
          <a:noFill/>
          <a:ln w="12700">
            <a:solidFill>
              <a:srgbClr val="DDDDDD"/>
            </a:solidFill>
            <a:round/>
            <a:headEnd type="arrow" w="med" len="med"/>
            <a:tailEnd/>
          </a:ln>
          <a:effectLst/>
        </p:spPr>
        <p:txBody>
          <a:bodyPr lIns="91436" tIns="45718" rIns="91436" bIns="45718" anchor="ctr"/>
          <a:lstStyle/>
          <a:p>
            <a:pPr>
              <a:defRPr/>
            </a:pPr>
            <a:endParaRPr lang="es-ES" sz="2000">
              <a:effectLst>
                <a:outerShdw blurRad="38100" dist="38100" dir="2700000" algn="tl">
                  <a:srgbClr val="000000">
                    <a:alpha val="43137"/>
                  </a:srgbClr>
                </a:outerShdw>
              </a:effectLst>
              <a:latin typeface="Arial" pitchFamily="34" charset="0"/>
              <a:cs typeface="Arial" pitchFamily="34" charset="0"/>
            </a:endParaRPr>
          </a:p>
        </p:txBody>
      </p:sp>
      <p:sp>
        <p:nvSpPr>
          <p:cNvPr id="18" name="Text Box 18"/>
          <p:cNvSpPr txBox="1">
            <a:spLocks noChangeArrowheads="1"/>
          </p:cNvSpPr>
          <p:nvPr/>
        </p:nvSpPr>
        <p:spPr bwMode="auto">
          <a:xfrm>
            <a:off x="1004208" y="3916820"/>
            <a:ext cx="2922813" cy="707872"/>
          </a:xfrm>
          <a:prstGeom prst="rect">
            <a:avLst/>
          </a:prstGeom>
          <a:noFill/>
          <a:ln w="9525">
            <a:noFill/>
            <a:miter lim="800000"/>
            <a:headEnd/>
            <a:tailEnd/>
          </a:ln>
          <a:effectLst/>
        </p:spPr>
        <p:txBody>
          <a:bodyPr wrap="square" lIns="91426" tIns="45713" rIns="91426" bIns="45713">
            <a:spAutoFit/>
          </a:bodyPr>
          <a:lstStyle/>
          <a:p>
            <a:pPr eaLnBrk="0" hangingPunct="0">
              <a:defRPr/>
            </a:pPr>
            <a:r>
              <a:rPr lang="es-ES" sz="2000" dirty="0" smtClean="0">
                <a:effectLst>
                  <a:outerShdw blurRad="38100" dist="38100" dir="2700000" algn="tl">
                    <a:srgbClr val="000000">
                      <a:alpha val="43137"/>
                    </a:srgbClr>
                  </a:outerShdw>
                </a:effectLst>
                <a:latin typeface="Arial" pitchFamily="34" charset="0"/>
                <a:cs typeface="Arial" pitchFamily="34" charset="0"/>
              </a:rPr>
              <a:t>¿Puedo acceder? Aquí esta mi estado de Salud </a:t>
            </a:r>
            <a:endParaRPr lang="es-ES" sz="2000" dirty="0">
              <a:effectLst>
                <a:outerShdw blurRad="38100" dist="38100" dir="2700000" algn="tl">
                  <a:srgbClr val="000000">
                    <a:alpha val="43137"/>
                  </a:srgbClr>
                </a:outerShdw>
              </a:effectLst>
              <a:latin typeface="Arial" pitchFamily="34" charset="0"/>
              <a:cs typeface="Arial" pitchFamily="34" charset="0"/>
            </a:endParaRPr>
          </a:p>
        </p:txBody>
      </p:sp>
      <p:sp>
        <p:nvSpPr>
          <p:cNvPr id="19" name="Text Box 19"/>
          <p:cNvSpPr txBox="1">
            <a:spLocks noChangeArrowheads="1"/>
          </p:cNvSpPr>
          <p:nvPr/>
        </p:nvSpPr>
        <p:spPr bwMode="auto">
          <a:xfrm>
            <a:off x="5437187" y="5045323"/>
            <a:ext cx="3706813" cy="1015649"/>
          </a:xfrm>
          <a:prstGeom prst="rect">
            <a:avLst/>
          </a:prstGeom>
          <a:noFill/>
          <a:ln w="9525">
            <a:noFill/>
            <a:miter lim="800000"/>
            <a:headEnd/>
            <a:tailEnd/>
          </a:ln>
          <a:effectLst/>
        </p:spPr>
        <p:txBody>
          <a:bodyPr wrap="square" lIns="91426" tIns="45713" rIns="91426" bIns="45713">
            <a:spAutoFit/>
          </a:bodyPr>
          <a:lstStyle/>
          <a:p>
            <a:pPr eaLnBrk="0" hangingPunct="0">
              <a:defRPr/>
            </a:pPr>
            <a:r>
              <a:rPr lang="es-ES" sz="2000" dirty="0" smtClean="0">
                <a:effectLst>
                  <a:outerShdw blurRad="38100" dist="38100" dir="2700000" algn="tl">
                    <a:srgbClr val="000000">
                      <a:alpha val="43137"/>
                    </a:srgbClr>
                  </a:outerShdw>
                </a:effectLst>
                <a:latin typeface="Arial" pitchFamily="34" charset="0"/>
                <a:cs typeface="Arial" pitchFamily="34" charset="0"/>
              </a:rPr>
              <a:t>¿Debe este cliente ser restringido  basándonos en su estado de salud? </a:t>
            </a:r>
            <a:endParaRPr lang="es-ES" sz="2000" dirty="0">
              <a:effectLst>
                <a:outerShdw blurRad="38100" dist="38100" dir="2700000" algn="tl">
                  <a:srgbClr val="000000">
                    <a:alpha val="43137"/>
                  </a:srgbClr>
                </a:outerShdw>
              </a:effectLst>
              <a:latin typeface="Arial" pitchFamily="34" charset="0"/>
              <a:cs typeface="Arial" pitchFamily="34" charset="0"/>
            </a:endParaRPr>
          </a:p>
        </p:txBody>
      </p:sp>
      <p:sp>
        <p:nvSpPr>
          <p:cNvPr id="20" name="Text Box 20"/>
          <p:cNvSpPr txBox="1">
            <a:spLocks noChangeArrowheads="1"/>
          </p:cNvSpPr>
          <p:nvPr/>
        </p:nvSpPr>
        <p:spPr bwMode="auto">
          <a:xfrm>
            <a:off x="5348288" y="3200421"/>
            <a:ext cx="2489200" cy="1015649"/>
          </a:xfrm>
          <a:prstGeom prst="rect">
            <a:avLst/>
          </a:prstGeom>
          <a:noFill/>
          <a:ln w="9525">
            <a:noFill/>
            <a:miter lim="800000"/>
            <a:headEnd/>
            <a:tailEnd/>
          </a:ln>
          <a:effectLst/>
        </p:spPr>
        <p:txBody>
          <a:bodyPr lIns="91426" tIns="45713" rIns="91426" bIns="45713">
            <a:spAutoFit/>
          </a:bodyPr>
          <a:lstStyle/>
          <a:p>
            <a:pPr algn="r" eaLnBrk="0" hangingPunct="0">
              <a:defRPr/>
            </a:pPr>
            <a:r>
              <a:rPr lang="es-ES" sz="2000" dirty="0" smtClean="0">
                <a:effectLst>
                  <a:outerShdw blurRad="38100" dist="38100" dir="2700000" algn="tl">
                    <a:srgbClr val="000000">
                      <a:alpha val="43137"/>
                    </a:srgbClr>
                  </a:outerShdw>
                </a:effectLst>
                <a:latin typeface="Arial" pitchFamily="34" charset="0"/>
                <a:cs typeface="Arial" pitchFamily="34" charset="0"/>
              </a:rPr>
              <a:t>Actualización de políticas al servidor NPS</a:t>
            </a:r>
            <a:endParaRPr lang="es-ES" sz="2000" dirty="0">
              <a:effectLst>
                <a:outerShdw blurRad="38100" dist="38100" dir="2700000" algn="tl">
                  <a:srgbClr val="000000">
                    <a:alpha val="43137"/>
                  </a:srgbClr>
                </a:outerShdw>
              </a:effectLst>
              <a:latin typeface="Arial" pitchFamily="34" charset="0"/>
              <a:cs typeface="Arial" pitchFamily="34" charset="0"/>
            </a:endParaRPr>
          </a:p>
        </p:txBody>
      </p:sp>
      <p:sp>
        <p:nvSpPr>
          <p:cNvPr id="21" name="Text Box 21"/>
          <p:cNvSpPr txBox="1">
            <a:spLocks noChangeArrowheads="1"/>
          </p:cNvSpPr>
          <p:nvPr/>
        </p:nvSpPr>
        <p:spPr bwMode="auto">
          <a:xfrm>
            <a:off x="1750332" y="4982956"/>
            <a:ext cx="2478088" cy="1015649"/>
          </a:xfrm>
          <a:prstGeom prst="rect">
            <a:avLst/>
          </a:prstGeom>
          <a:noFill/>
          <a:ln w="9525">
            <a:noFill/>
            <a:miter lim="800000"/>
            <a:headEnd/>
            <a:tailEnd/>
          </a:ln>
          <a:effectLst/>
        </p:spPr>
        <p:txBody>
          <a:bodyPr lIns="91426" tIns="45713" rIns="91426" bIns="45713">
            <a:spAutoFit/>
          </a:bodyPr>
          <a:lstStyle/>
          <a:p>
            <a:pPr eaLnBrk="0" hangingPunct="0">
              <a:defRPr/>
            </a:pPr>
            <a:r>
              <a:rPr lang="es-ES" sz="2000" dirty="0" smtClean="0">
                <a:effectLst>
                  <a:outerShdw blurRad="38100" dist="38100" dir="2700000" algn="tl">
                    <a:srgbClr val="000000">
                      <a:alpha val="43137"/>
                    </a:srgbClr>
                  </a:outerShdw>
                </a:effectLst>
                <a:latin typeface="Arial" pitchFamily="34" charset="0"/>
                <a:cs typeface="Arial" pitchFamily="34" charset="0"/>
              </a:rPr>
              <a:t>Tienes acceso restringido hasta que te actualices</a:t>
            </a:r>
            <a:endParaRPr lang="es-ES" sz="2000" dirty="0">
              <a:effectLst>
                <a:outerShdw blurRad="38100" dist="38100" dir="2700000" algn="tl">
                  <a:srgbClr val="000000">
                    <a:alpha val="43137"/>
                  </a:srgbClr>
                </a:outerShdw>
              </a:effectLst>
              <a:latin typeface="Arial" pitchFamily="34" charset="0"/>
              <a:cs typeface="Arial" pitchFamily="34" charset="0"/>
            </a:endParaRPr>
          </a:p>
        </p:txBody>
      </p:sp>
      <p:sp>
        <p:nvSpPr>
          <p:cNvPr id="22" name="Text Box 22"/>
          <p:cNvSpPr txBox="1">
            <a:spLocks noChangeArrowheads="1"/>
          </p:cNvSpPr>
          <p:nvPr/>
        </p:nvSpPr>
        <p:spPr bwMode="auto">
          <a:xfrm>
            <a:off x="583721" y="2635020"/>
            <a:ext cx="2281943" cy="707872"/>
          </a:xfrm>
          <a:prstGeom prst="rect">
            <a:avLst/>
          </a:prstGeom>
          <a:noFill/>
          <a:ln w="9525">
            <a:noFill/>
            <a:miter lim="800000"/>
            <a:headEnd/>
            <a:tailEnd/>
          </a:ln>
          <a:effectLst/>
        </p:spPr>
        <p:txBody>
          <a:bodyPr wrap="square" lIns="91426" tIns="45713" rIns="91426" bIns="45713">
            <a:spAutoFit/>
          </a:bodyPr>
          <a:lstStyle/>
          <a:p>
            <a:pPr eaLnBrk="0" hangingPunct="0">
              <a:defRPr/>
            </a:pPr>
            <a:r>
              <a:rPr lang="es-ES" sz="2000" dirty="0" smtClean="0">
                <a:effectLst>
                  <a:outerShdw blurRad="38100" dist="38100" dir="2700000" algn="tl">
                    <a:srgbClr val="000000">
                      <a:alpha val="43137"/>
                    </a:srgbClr>
                  </a:outerShdw>
                </a:effectLst>
                <a:latin typeface="Arial" pitchFamily="34" charset="0"/>
                <a:cs typeface="Arial" pitchFamily="34" charset="0"/>
              </a:rPr>
              <a:t>¿Puedo obtener Actualizaciones?</a:t>
            </a:r>
            <a:endParaRPr lang="es-ES" sz="2000" dirty="0">
              <a:effectLst>
                <a:outerShdw blurRad="38100" dist="38100" dir="2700000" algn="tl">
                  <a:srgbClr val="000000">
                    <a:alpha val="43137"/>
                  </a:srgbClr>
                </a:outerShdw>
              </a:effectLst>
              <a:latin typeface="Arial" pitchFamily="34" charset="0"/>
              <a:cs typeface="Arial" pitchFamily="34" charset="0"/>
            </a:endParaRPr>
          </a:p>
        </p:txBody>
      </p:sp>
      <p:sp>
        <p:nvSpPr>
          <p:cNvPr id="23" name="Text Box 23"/>
          <p:cNvSpPr txBox="1">
            <a:spLocks noChangeArrowheads="1"/>
          </p:cNvSpPr>
          <p:nvPr/>
        </p:nvSpPr>
        <p:spPr bwMode="auto">
          <a:xfrm>
            <a:off x="1047054" y="2510511"/>
            <a:ext cx="2128854" cy="400095"/>
          </a:xfrm>
          <a:prstGeom prst="rect">
            <a:avLst/>
          </a:prstGeom>
          <a:noFill/>
          <a:ln w="9525">
            <a:noFill/>
            <a:miter lim="800000"/>
            <a:headEnd/>
            <a:tailEnd/>
          </a:ln>
          <a:effectLst/>
        </p:spPr>
        <p:txBody>
          <a:bodyPr wrap="square" lIns="91426" tIns="45713" rIns="91426" bIns="45713">
            <a:spAutoFit/>
          </a:bodyPr>
          <a:lstStyle/>
          <a:p>
            <a:pPr eaLnBrk="0" hangingPunct="0">
              <a:defRPr/>
            </a:pPr>
            <a:r>
              <a:rPr lang="es-ES" sz="2000" dirty="0" smtClean="0">
                <a:effectLst>
                  <a:outerShdw blurRad="38100" dist="38100" dir="2700000" algn="tl">
                    <a:srgbClr val="000000">
                      <a:alpha val="43137"/>
                    </a:srgbClr>
                  </a:outerShdw>
                </a:effectLst>
                <a:latin typeface="Arial" pitchFamily="34" charset="0"/>
                <a:cs typeface="Arial" pitchFamily="34" charset="0"/>
              </a:rPr>
              <a:t>Aquí las tienes.</a:t>
            </a:r>
            <a:endParaRPr lang="es-ES" sz="2000" dirty="0">
              <a:effectLst>
                <a:outerShdw blurRad="38100" dist="38100" dir="2700000" algn="tl">
                  <a:srgbClr val="000000">
                    <a:alpha val="43137"/>
                  </a:srgbClr>
                </a:outerShdw>
              </a:effectLst>
              <a:latin typeface="Arial" pitchFamily="34" charset="0"/>
              <a:cs typeface="Arial" pitchFamily="34" charset="0"/>
            </a:endParaRPr>
          </a:p>
        </p:txBody>
      </p:sp>
      <p:sp>
        <p:nvSpPr>
          <p:cNvPr id="24" name="Text Box 24"/>
          <p:cNvSpPr txBox="1">
            <a:spLocks noChangeArrowheads="1"/>
          </p:cNvSpPr>
          <p:nvPr/>
        </p:nvSpPr>
        <p:spPr bwMode="auto">
          <a:xfrm>
            <a:off x="5316997" y="4963897"/>
            <a:ext cx="4120918" cy="1446536"/>
          </a:xfrm>
          <a:prstGeom prst="rect">
            <a:avLst/>
          </a:prstGeom>
          <a:noFill/>
          <a:ln w="9525">
            <a:noFill/>
            <a:miter lim="800000"/>
            <a:headEnd/>
            <a:tailEnd/>
          </a:ln>
          <a:effectLst/>
        </p:spPr>
        <p:txBody>
          <a:bodyPr wrap="square" lIns="91426" tIns="45713" rIns="91426" bIns="45713">
            <a:spAutoFit/>
          </a:bodyPr>
          <a:lstStyle/>
          <a:p>
            <a:pPr eaLnBrk="0" hangingPunct="0">
              <a:defRPr/>
            </a:pPr>
            <a:r>
              <a:rPr lang="es-ES" sz="2000" dirty="0" smtClean="0">
                <a:effectLst>
                  <a:outerShdw blurRad="38100" dist="38100" dir="2700000" algn="tl">
                    <a:srgbClr val="000000">
                      <a:alpha val="43137"/>
                    </a:srgbClr>
                  </a:outerShdw>
                </a:effectLst>
                <a:latin typeface="Arial" pitchFamily="34" charset="0"/>
                <a:cs typeface="Arial" pitchFamily="34" charset="0"/>
              </a:rPr>
              <a:t>Según las políticas, el cliente no esta al día.</a:t>
            </a:r>
          </a:p>
          <a:p>
            <a:pPr eaLnBrk="0" hangingPunct="0">
              <a:defRPr/>
            </a:pPr>
            <a:r>
              <a:rPr lang="es-ES" sz="2000" dirty="0" smtClean="0">
                <a:effectLst>
                  <a:outerShdw blurRad="38100" dist="38100" dir="2700000" algn="tl">
                    <a:srgbClr val="000000">
                      <a:alpha val="43137"/>
                    </a:srgbClr>
                  </a:outerShdw>
                </a:effectLst>
                <a:latin typeface="Arial" pitchFamily="34" charset="0"/>
                <a:cs typeface="Arial" pitchFamily="34" charset="0"/>
              </a:rPr>
              <a:t>Poner en cuarentena y solicitar actualización.</a:t>
            </a:r>
            <a:endParaRPr lang="es-ES" sz="2000" dirty="0">
              <a:effectLst>
                <a:outerShdw blurRad="38100" dist="38100" dir="2700000" algn="tl">
                  <a:srgbClr val="000000">
                    <a:alpha val="43137"/>
                  </a:srgbClr>
                </a:outerShdw>
              </a:effectLst>
              <a:latin typeface="Arial" pitchFamily="34" charset="0"/>
              <a:cs typeface="Arial" pitchFamily="34" charset="0"/>
            </a:endParaRPr>
          </a:p>
        </p:txBody>
      </p:sp>
      <p:sp>
        <p:nvSpPr>
          <p:cNvPr id="25" name="Text Box 26"/>
          <p:cNvSpPr txBox="1">
            <a:spLocks noChangeArrowheads="1"/>
          </p:cNvSpPr>
          <p:nvPr/>
        </p:nvSpPr>
        <p:spPr bwMode="auto">
          <a:xfrm>
            <a:off x="590550" y="1230333"/>
            <a:ext cx="1757204" cy="338550"/>
          </a:xfrm>
          <a:prstGeom prst="rect">
            <a:avLst/>
          </a:prstGeom>
          <a:noFill/>
          <a:ln w="12700">
            <a:noFill/>
            <a:miter lim="800000"/>
            <a:headEnd/>
            <a:tailEnd/>
          </a:ln>
          <a:effectLst/>
        </p:spPr>
        <p:txBody>
          <a:bodyPr wrap="none" lIns="91436" tIns="45718" rIns="91436" bIns="45718">
            <a:spAutoFit/>
          </a:bodyPr>
          <a:lstStyle/>
          <a:p>
            <a:pPr>
              <a:defRPr/>
            </a:pPr>
            <a:r>
              <a:rPr lang="es-ES" sz="1600" b="1" smtClean="0">
                <a:effectLst>
                  <a:outerShdw blurRad="38100" dist="38100" dir="2700000" algn="tl">
                    <a:srgbClr val="000000">
                      <a:alpha val="43137"/>
                    </a:srgbClr>
                  </a:outerShdw>
                </a:effectLst>
              </a:rPr>
              <a:t>Red Restringida</a:t>
            </a:r>
            <a:endParaRPr lang="es-ES" sz="1600" b="1">
              <a:effectLst>
                <a:outerShdw blurRad="38100" dist="38100" dir="2700000" algn="tl">
                  <a:srgbClr val="000000">
                    <a:alpha val="43137"/>
                  </a:srgbClr>
                </a:outerShdw>
              </a:effectLst>
            </a:endParaRPr>
          </a:p>
        </p:txBody>
      </p:sp>
      <p:sp>
        <p:nvSpPr>
          <p:cNvPr id="26" name="Rectangle 27"/>
          <p:cNvSpPr>
            <a:spLocks noChangeArrowheads="1"/>
          </p:cNvSpPr>
          <p:nvPr/>
        </p:nvSpPr>
        <p:spPr bwMode="auto">
          <a:xfrm>
            <a:off x="5498650" y="5118652"/>
            <a:ext cx="2782459" cy="707882"/>
          </a:xfrm>
          <a:prstGeom prst="rect">
            <a:avLst/>
          </a:prstGeom>
          <a:noFill/>
          <a:ln w="12700">
            <a:noFill/>
            <a:miter lim="800000"/>
            <a:headEnd/>
            <a:tailEnd/>
          </a:ln>
          <a:effectLst/>
        </p:spPr>
        <p:txBody>
          <a:bodyPr wrap="square" lIns="91436" tIns="45718" rIns="91436" bIns="45718" anchor="ctr">
            <a:spAutoFit/>
          </a:bodyPr>
          <a:lstStyle/>
          <a:p>
            <a:pPr>
              <a:defRPr/>
            </a:pPr>
            <a:r>
              <a:rPr lang="es-ES" sz="2000" b="1" dirty="0" smtClean="0">
                <a:effectLst>
                  <a:outerShdw blurRad="38100" dist="38100" dir="2700000" algn="tl">
                    <a:srgbClr val="000000">
                      <a:alpha val="43137"/>
                    </a:srgbClr>
                  </a:outerShdw>
                </a:effectLst>
                <a:latin typeface="Arial" pitchFamily="34" charset="0"/>
                <a:cs typeface="Arial" pitchFamily="34" charset="0"/>
              </a:rPr>
              <a:t>Se permite el acceso total al Cliente</a:t>
            </a:r>
            <a:endParaRPr lang="es-ES" sz="2000" b="1" dirty="0">
              <a:effectLst>
                <a:outerShdw blurRad="38100" dist="38100" dir="2700000" algn="tl">
                  <a:srgbClr val="000000">
                    <a:alpha val="43137"/>
                  </a:srgbClr>
                </a:outerShdw>
              </a:effectLst>
              <a:latin typeface="Arial" pitchFamily="34" charset="0"/>
              <a:cs typeface="Arial" pitchFamily="34" charset="0"/>
            </a:endParaRPr>
          </a:p>
        </p:txBody>
      </p:sp>
      <p:sp>
        <p:nvSpPr>
          <p:cNvPr id="27" name="PubL"/>
          <p:cNvSpPr>
            <a:spLocks noEditPoints="1" noChangeArrowheads="1"/>
          </p:cNvSpPr>
          <p:nvPr/>
        </p:nvSpPr>
        <p:spPr bwMode="auto">
          <a:xfrm rot="5400000">
            <a:off x="361951" y="1298596"/>
            <a:ext cx="5102225" cy="4822825"/>
          </a:xfrm>
          <a:custGeom>
            <a:avLst/>
            <a:gdLst>
              <a:gd name="G0" fmla="+- 0 0 0"/>
              <a:gd name="G1" fmla="*/ 9270 1 2"/>
              <a:gd name="G2" fmla="+- 9270 0 0"/>
              <a:gd name="G3" fmla="+- 5 0 0"/>
              <a:gd name="G4" fmla="*/ 5 1 2"/>
              <a:gd name="G5" fmla="+- 10800 G4 0"/>
              <a:gd name="T0" fmla="*/ 4635 w 21600"/>
              <a:gd name="T1" fmla="*/ 0 h 21600"/>
              <a:gd name="T2" fmla="*/ 0 w 21600"/>
              <a:gd name="T3" fmla="*/ 10800 h 21600"/>
              <a:gd name="T4" fmla="*/ 10800 w 21600"/>
              <a:gd name="T5" fmla="*/ 21600 h 21600"/>
              <a:gd name="T6" fmla="*/ 21600 w 21600"/>
              <a:gd name="T7" fmla="*/ 10803 h 21600"/>
              <a:gd name="T8" fmla="*/ 17694720 60000 65536"/>
              <a:gd name="T9" fmla="*/ 11796480 60000 65536"/>
              <a:gd name="T10" fmla="*/ 5898240 60000 65536"/>
              <a:gd name="T11" fmla="*/ 0 60000 65536"/>
              <a:gd name="T12" fmla="*/ 0 w 21600"/>
              <a:gd name="T13" fmla="*/ G3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5"/>
                </a:lnTo>
                <a:lnTo>
                  <a:pt x="9270" y="5"/>
                </a:lnTo>
                <a:lnTo>
                  <a:pt x="9270" y="0"/>
                </a:lnTo>
                <a:close/>
              </a:path>
            </a:pathLst>
          </a:custGeom>
          <a:noFill/>
          <a:ln w="19050">
            <a:solidFill>
              <a:srgbClr val="00FF99"/>
            </a:solidFill>
            <a:prstDash val="dash"/>
            <a:miter lim="800000"/>
            <a:headEnd/>
            <a:tailEnd/>
          </a:ln>
          <a:effectLst/>
        </p:spPr>
        <p:txBody>
          <a:bodyPr lIns="91436" tIns="45718" rIns="91436" bIns="45718"/>
          <a:lstStyle/>
          <a:p>
            <a:pPr>
              <a:defRPr/>
            </a:pPr>
            <a:endParaRPr lang="es-ES">
              <a:effectLst>
                <a:outerShdw blurRad="38100" dist="38100" dir="2700000" algn="tl">
                  <a:srgbClr val="000000">
                    <a:alpha val="43137"/>
                  </a:srgbClr>
                </a:outerShdw>
              </a:effectLst>
            </a:endParaRPr>
          </a:p>
        </p:txBody>
      </p:sp>
      <p:grpSp>
        <p:nvGrpSpPr>
          <p:cNvPr id="10" name="Group 29"/>
          <p:cNvGrpSpPr>
            <a:grpSpLocks/>
          </p:cNvGrpSpPr>
          <p:nvPr/>
        </p:nvGrpSpPr>
        <p:grpSpPr bwMode="auto">
          <a:xfrm>
            <a:off x="7143768" y="1142984"/>
            <a:ext cx="1572111" cy="1714512"/>
            <a:chOff x="4678" y="953"/>
            <a:chExt cx="758" cy="773"/>
          </a:xfrm>
        </p:grpSpPr>
        <p:sp>
          <p:nvSpPr>
            <p:cNvPr id="29" name="Rectangle 30"/>
            <p:cNvSpPr>
              <a:spLocks noChangeArrowheads="1"/>
            </p:cNvSpPr>
            <p:nvPr/>
          </p:nvSpPr>
          <p:spPr bwMode="auto">
            <a:xfrm>
              <a:off x="4678" y="953"/>
              <a:ext cx="758" cy="375"/>
            </a:xfrm>
            <a:prstGeom prst="rect">
              <a:avLst/>
            </a:prstGeom>
            <a:noFill/>
            <a:ln w="9525">
              <a:noFill/>
              <a:miter lim="800000"/>
              <a:headEnd/>
              <a:tailEnd/>
            </a:ln>
            <a:effectLst/>
          </p:spPr>
          <p:txBody>
            <a:bodyPr wrap="square" anchor="ctr">
              <a:spAutoFit/>
            </a:bodyPr>
            <a:lstStyle/>
            <a:p>
              <a:pPr>
                <a:defRPr/>
              </a:pPr>
              <a:r>
                <a:rPr lang="es-ES" sz="1600" b="1" dirty="0" smtClean="0">
                  <a:effectLst>
                    <a:outerShdw blurRad="38100" dist="38100" dir="2700000" algn="tl">
                      <a:srgbClr val="000000">
                        <a:alpha val="43137"/>
                      </a:srgbClr>
                    </a:outerShdw>
                  </a:effectLst>
                </a:rPr>
                <a:t>Servidores de Chequeo de Salud</a:t>
              </a:r>
              <a:endParaRPr lang="es-ES" sz="1600" dirty="0">
                <a:effectLst>
                  <a:outerShdw blurRad="38100" dist="38100" dir="2700000" algn="tl">
                    <a:srgbClr val="000000">
                      <a:alpha val="43137"/>
                    </a:srgbClr>
                  </a:outerShdw>
                </a:effectLst>
              </a:endParaRPr>
            </a:p>
          </p:txBody>
        </p:sp>
        <p:grpSp>
          <p:nvGrpSpPr>
            <p:cNvPr id="11" name="Group 31"/>
            <p:cNvGrpSpPr>
              <a:grpSpLocks/>
            </p:cNvGrpSpPr>
            <p:nvPr/>
          </p:nvGrpSpPr>
          <p:grpSpPr bwMode="auto">
            <a:xfrm>
              <a:off x="4853" y="1293"/>
              <a:ext cx="366" cy="433"/>
              <a:chOff x="4789" y="1293"/>
              <a:chExt cx="366" cy="433"/>
            </a:xfrm>
          </p:grpSpPr>
          <p:pic>
            <p:nvPicPr>
              <p:cNvPr id="4133" name="Picture 32" descr="application server"/>
              <p:cNvPicPr>
                <a:picLocks noChangeAspect="1" noChangeArrowheads="1"/>
              </p:cNvPicPr>
              <p:nvPr/>
            </p:nvPicPr>
            <p:blipFill>
              <a:blip r:embed="rId7"/>
              <a:srcRect/>
              <a:stretch>
                <a:fillRect/>
              </a:stretch>
            </p:blipFill>
            <p:spPr bwMode="auto">
              <a:xfrm>
                <a:off x="4928" y="1344"/>
                <a:ext cx="227" cy="382"/>
              </a:xfrm>
              <a:prstGeom prst="rect">
                <a:avLst/>
              </a:prstGeom>
              <a:noFill/>
              <a:ln w="9525">
                <a:noFill/>
                <a:miter lim="800000"/>
                <a:headEnd/>
                <a:tailEnd/>
              </a:ln>
            </p:spPr>
          </p:pic>
          <p:pic>
            <p:nvPicPr>
              <p:cNvPr id="4134" name="Picture 33" descr="application server"/>
              <p:cNvPicPr>
                <a:picLocks noChangeAspect="1" noChangeArrowheads="1"/>
              </p:cNvPicPr>
              <p:nvPr/>
            </p:nvPicPr>
            <p:blipFill>
              <a:blip r:embed="rId8"/>
              <a:srcRect/>
              <a:stretch>
                <a:fillRect/>
              </a:stretch>
            </p:blipFill>
            <p:spPr bwMode="auto">
              <a:xfrm>
                <a:off x="4789" y="1293"/>
                <a:ext cx="249" cy="421"/>
              </a:xfrm>
              <a:prstGeom prst="rect">
                <a:avLst/>
              </a:prstGeom>
              <a:noFill/>
              <a:ln w="9525">
                <a:noFill/>
                <a:miter lim="800000"/>
                <a:headEnd/>
                <a:tailEnd/>
              </a:ln>
            </p:spPr>
          </p:pic>
        </p:grpSp>
      </p:grpSp>
      <p:grpSp>
        <p:nvGrpSpPr>
          <p:cNvPr id="12" name="Group 34"/>
          <p:cNvGrpSpPr>
            <a:grpSpLocks/>
          </p:cNvGrpSpPr>
          <p:nvPr/>
        </p:nvGrpSpPr>
        <p:grpSpPr bwMode="auto">
          <a:xfrm>
            <a:off x="7924800" y="3092470"/>
            <a:ext cx="304800" cy="889000"/>
            <a:chOff x="5056" y="1904"/>
            <a:chExt cx="192" cy="560"/>
          </a:xfrm>
        </p:grpSpPr>
        <p:sp>
          <p:nvSpPr>
            <p:cNvPr id="34" name="Line 35"/>
            <p:cNvSpPr>
              <a:spLocks noChangeShapeType="1"/>
            </p:cNvSpPr>
            <p:nvPr/>
          </p:nvSpPr>
          <p:spPr bwMode="auto">
            <a:xfrm flipH="1">
              <a:off x="5056" y="1904"/>
              <a:ext cx="48" cy="560"/>
            </a:xfrm>
            <a:prstGeom prst="line">
              <a:avLst/>
            </a:prstGeom>
            <a:noFill/>
            <a:ln w="15875">
              <a:solidFill>
                <a:srgbClr val="FF0000"/>
              </a:solidFill>
              <a:prstDash val="dash"/>
              <a:round/>
              <a:headEnd/>
              <a:tailEnd type="arrow" w="med" len="med"/>
            </a:ln>
            <a:effectLst/>
          </p:spPr>
          <p:txBody>
            <a:bodyPr wrap="none" anchor="ctr"/>
            <a:lstStyle/>
            <a:p>
              <a:pPr>
                <a:defRPr/>
              </a:pPr>
              <a:endParaRPr lang="es-ES" sz="2000">
                <a:effectLst>
                  <a:outerShdw blurRad="38100" dist="38100" dir="2700000" algn="tl">
                    <a:srgbClr val="000000">
                      <a:alpha val="43137"/>
                    </a:srgbClr>
                  </a:outerShdw>
                </a:effectLst>
                <a:latin typeface="Arial" pitchFamily="34" charset="0"/>
                <a:cs typeface="Arial" pitchFamily="34" charset="0"/>
              </a:endParaRPr>
            </a:p>
          </p:txBody>
        </p:sp>
        <p:sp>
          <p:nvSpPr>
            <p:cNvPr id="35" name="Line 36"/>
            <p:cNvSpPr>
              <a:spLocks noChangeShapeType="1"/>
            </p:cNvSpPr>
            <p:nvPr/>
          </p:nvSpPr>
          <p:spPr bwMode="auto">
            <a:xfrm>
              <a:off x="5184" y="1912"/>
              <a:ext cx="64" cy="552"/>
            </a:xfrm>
            <a:prstGeom prst="line">
              <a:avLst/>
            </a:prstGeom>
            <a:noFill/>
            <a:ln w="15875">
              <a:solidFill>
                <a:srgbClr val="FF0000"/>
              </a:solidFill>
              <a:prstDash val="dash"/>
              <a:round/>
              <a:headEnd/>
              <a:tailEnd type="arrow" w="med" len="med"/>
            </a:ln>
            <a:effectLst/>
          </p:spPr>
          <p:txBody>
            <a:bodyPr wrap="none" anchor="ctr"/>
            <a:lstStyle/>
            <a:p>
              <a:pPr>
                <a:defRPr/>
              </a:pPr>
              <a:endParaRPr lang="es-ES" sz="2000">
                <a:effectLst>
                  <a:outerShdw blurRad="38100" dist="38100" dir="2700000" algn="tl">
                    <a:srgbClr val="000000">
                      <a:alpha val="43137"/>
                    </a:srgbClr>
                  </a:outerShdw>
                </a:effectLst>
                <a:latin typeface="Arial" pitchFamily="34" charset="0"/>
                <a:cs typeface="Arial" pitchFamily="34" charset="0"/>
              </a:endParaRPr>
            </a:p>
          </p:txBody>
        </p:sp>
        <p:sp>
          <p:nvSpPr>
            <p:cNvPr id="36" name="Line 37"/>
            <p:cNvSpPr>
              <a:spLocks noChangeShapeType="1"/>
            </p:cNvSpPr>
            <p:nvPr/>
          </p:nvSpPr>
          <p:spPr bwMode="auto">
            <a:xfrm>
              <a:off x="5144" y="1920"/>
              <a:ext cx="0" cy="528"/>
            </a:xfrm>
            <a:prstGeom prst="line">
              <a:avLst/>
            </a:prstGeom>
            <a:noFill/>
            <a:ln w="15875">
              <a:solidFill>
                <a:srgbClr val="FF0000"/>
              </a:solidFill>
              <a:prstDash val="dash"/>
              <a:round/>
              <a:headEnd/>
              <a:tailEnd type="arrow" w="med" len="med"/>
            </a:ln>
            <a:effectLst/>
          </p:spPr>
          <p:txBody>
            <a:bodyPr wrap="none" anchor="ctr"/>
            <a:lstStyle/>
            <a:p>
              <a:pPr>
                <a:defRPr/>
              </a:pPr>
              <a:endParaRPr lang="es-ES" sz="2000">
                <a:effectLst>
                  <a:outerShdw blurRad="38100" dist="38100" dir="2700000" algn="tl">
                    <a:srgbClr val="000000">
                      <a:alpha val="43137"/>
                    </a:srgbClr>
                  </a:outerShdw>
                </a:effectLst>
                <a:latin typeface="Arial" pitchFamily="34" charset="0"/>
                <a:cs typeface="Arial" pitchFamily="34" charset="0"/>
              </a:endParaRPr>
            </a:p>
          </p:txBody>
        </p:sp>
      </p:grpSp>
      <p:sp>
        <p:nvSpPr>
          <p:cNvPr id="37" name="Text Box 38"/>
          <p:cNvSpPr txBox="1">
            <a:spLocks noChangeArrowheads="1"/>
          </p:cNvSpPr>
          <p:nvPr/>
        </p:nvSpPr>
        <p:spPr bwMode="auto">
          <a:xfrm>
            <a:off x="5398640" y="4990800"/>
            <a:ext cx="4080096" cy="707872"/>
          </a:xfrm>
          <a:prstGeom prst="rect">
            <a:avLst/>
          </a:prstGeom>
          <a:noFill/>
          <a:ln w="9525">
            <a:noFill/>
            <a:miter lim="800000"/>
            <a:headEnd/>
            <a:tailEnd/>
          </a:ln>
          <a:effectLst/>
        </p:spPr>
        <p:txBody>
          <a:bodyPr wrap="square" lIns="91426" tIns="45713" rIns="91426" bIns="45713">
            <a:spAutoFit/>
          </a:bodyPr>
          <a:lstStyle/>
          <a:p>
            <a:pPr eaLnBrk="0" hangingPunct="0">
              <a:defRPr/>
            </a:pPr>
            <a:r>
              <a:rPr lang="es-ES" sz="2000" dirty="0" smtClean="0">
                <a:effectLst>
                  <a:outerShdw blurRad="38100" dist="38100" dir="2700000" algn="tl">
                    <a:srgbClr val="000000">
                      <a:alpha val="43137"/>
                    </a:srgbClr>
                  </a:outerShdw>
                </a:effectLst>
                <a:latin typeface="Arial" pitchFamily="34" charset="0"/>
                <a:cs typeface="Arial" pitchFamily="34" charset="0"/>
              </a:rPr>
              <a:t>Según las políticas, el cliente cumple. Permitir Acceso.</a:t>
            </a:r>
            <a:endParaRPr lang="es-ES" sz="2000" dirty="0">
              <a:effectLst>
                <a:outerShdw blurRad="38100" dist="38100" dir="2700000" algn="tl">
                  <a:srgbClr val="000000">
                    <a:alpha val="43137"/>
                  </a:srgbClr>
                </a:outerShdw>
              </a:effectLst>
              <a:latin typeface="Arial" pitchFamily="34" charset="0"/>
              <a:cs typeface="Arial" pitchFamily="34" charset="0"/>
            </a:endParaRPr>
          </a:p>
        </p:txBody>
      </p:sp>
      <p:sp>
        <p:nvSpPr>
          <p:cNvPr id="38" name="Line 39"/>
          <p:cNvSpPr>
            <a:spLocks noChangeShapeType="1"/>
          </p:cNvSpPr>
          <p:nvPr/>
        </p:nvSpPr>
        <p:spPr bwMode="auto">
          <a:xfrm flipV="1">
            <a:off x="1600201" y="2711470"/>
            <a:ext cx="1971675" cy="1270000"/>
          </a:xfrm>
          <a:prstGeom prst="line">
            <a:avLst/>
          </a:prstGeom>
          <a:noFill/>
          <a:ln w="12700">
            <a:solidFill>
              <a:srgbClr val="FF0000"/>
            </a:solidFill>
            <a:round/>
            <a:headEnd/>
            <a:tailEnd type="triangle" w="med" len="med"/>
          </a:ln>
          <a:effectLst/>
        </p:spPr>
        <p:txBody>
          <a:bodyPr lIns="91436" tIns="45718" rIns="91436" bIns="45718" anchor="ctr"/>
          <a:lstStyle/>
          <a:p>
            <a:pPr>
              <a:defRPr/>
            </a:pPr>
            <a:endParaRPr lang="es-ES" sz="2000">
              <a:effectLst>
                <a:outerShdw blurRad="38100" dist="38100" dir="2700000" algn="tl">
                  <a:srgbClr val="000000">
                    <a:alpha val="43137"/>
                  </a:srgbClr>
                </a:outerShdw>
              </a:effectLst>
              <a:latin typeface="Arial" pitchFamily="34" charset="0"/>
              <a:cs typeface="Arial" pitchFamily="34" charset="0"/>
            </a:endParaRPr>
          </a:p>
        </p:txBody>
      </p:sp>
      <p:sp>
        <p:nvSpPr>
          <p:cNvPr id="39" name="Line 40"/>
          <p:cNvSpPr>
            <a:spLocks noChangeShapeType="1"/>
          </p:cNvSpPr>
          <p:nvPr/>
        </p:nvSpPr>
        <p:spPr bwMode="auto">
          <a:xfrm flipH="1">
            <a:off x="1752600" y="2863870"/>
            <a:ext cx="1797050" cy="1193800"/>
          </a:xfrm>
          <a:prstGeom prst="line">
            <a:avLst/>
          </a:prstGeom>
          <a:noFill/>
          <a:ln w="12700">
            <a:solidFill>
              <a:srgbClr val="FF0000"/>
            </a:solidFill>
            <a:round/>
            <a:headEnd/>
            <a:tailEnd type="triangle" w="med" len="med"/>
          </a:ln>
          <a:effectLst/>
        </p:spPr>
        <p:txBody>
          <a:bodyPr lIns="91436" tIns="45718" rIns="91436" bIns="45718" anchor="ctr"/>
          <a:lstStyle/>
          <a:p>
            <a:pPr>
              <a:defRPr/>
            </a:pPr>
            <a:endParaRPr lang="es-ES" sz="2000">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4098" name="Object 3"/>
          <p:cNvGraphicFramePr>
            <a:graphicFrameLocks noChangeAspect="1"/>
          </p:cNvGraphicFramePr>
          <p:nvPr/>
        </p:nvGraphicFramePr>
        <p:xfrm>
          <a:off x="3962628" y="4537549"/>
          <a:ext cx="1169987" cy="1219200"/>
        </p:xfrm>
        <a:graphic>
          <a:graphicData uri="http://schemas.openxmlformats.org/presentationml/2006/ole">
            <p:oleObj spid="_x0000_s65538" name="Visio" r:id="rId9" imgW="757954" imgH="789204" progId="">
              <p:embed/>
            </p:oleObj>
          </a:graphicData>
        </a:graphic>
      </p:graphicFrame>
      <p:sp>
        <p:nvSpPr>
          <p:cNvPr id="41" name="Rectangle 41"/>
          <p:cNvSpPr/>
          <p:nvPr/>
        </p:nvSpPr>
        <p:spPr bwMode="auto">
          <a:xfrm>
            <a:off x="745671" y="3581400"/>
            <a:ext cx="504825" cy="504825"/>
          </a:xfrm>
          <a:prstGeom prst="rect">
            <a:avLst/>
          </a:prstGeom>
          <a:solidFill>
            <a:srgbClr val="C00000"/>
          </a:solidFill>
          <a:ln w="22225" cap="flat" cmpd="sng" algn="ctr">
            <a:solidFill>
              <a:schemeClr val="bg2"/>
            </a:solidFill>
            <a:prstDash val="solid"/>
            <a:round/>
            <a:headEnd type="none" w="med" len="med"/>
            <a:tailEnd type="none" w="med" len="med"/>
          </a:ln>
          <a:effectLst/>
        </p:spPr>
        <p:txBody>
          <a:bodyPr wrap="none" anchor="ctr"/>
          <a:lstStyle/>
          <a:p>
            <a:pPr algn="ctr">
              <a:defRPr/>
            </a:pPr>
            <a:r>
              <a:rPr lang="en-US" sz="1200" b="1" dirty="0">
                <a:latin typeface="Segoe Semibold" pitchFamily="8" charset="0"/>
              </a:rPr>
              <a:t>Patch</a:t>
            </a:r>
          </a:p>
          <a:p>
            <a:pPr algn="ctr">
              <a:defRPr/>
            </a:pPr>
            <a:r>
              <a:rPr lang="en-US" sz="1200" b="1" dirty="0">
                <a:latin typeface="Segoe Semibold" pitchFamily="8" charset="0"/>
              </a:rPr>
              <a:t>Status</a:t>
            </a:r>
          </a:p>
        </p:txBody>
      </p:sp>
      <p:sp>
        <p:nvSpPr>
          <p:cNvPr id="42" name="Rectangle 40"/>
          <p:cNvSpPr/>
          <p:nvPr/>
        </p:nvSpPr>
        <p:spPr bwMode="auto">
          <a:xfrm>
            <a:off x="593271" y="3848100"/>
            <a:ext cx="504825" cy="504825"/>
          </a:xfrm>
          <a:prstGeom prst="rect">
            <a:avLst/>
          </a:prstGeom>
          <a:solidFill>
            <a:srgbClr val="C00000"/>
          </a:solidFill>
          <a:ln w="22225" cap="flat" cmpd="sng" algn="ctr">
            <a:solidFill>
              <a:schemeClr val="bg1">
                <a:lumMod val="75000"/>
              </a:schemeClr>
            </a:solidFill>
            <a:prstDash val="solid"/>
            <a:round/>
            <a:headEnd type="none" w="med" len="med"/>
            <a:tailEnd type="none" w="med" len="med"/>
          </a:ln>
          <a:effectLst/>
        </p:spPr>
        <p:txBody>
          <a:bodyPr wrap="none" anchor="ctr"/>
          <a:lstStyle/>
          <a:p>
            <a:pPr algn="ctr">
              <a:defRPr/>
            </a:pPr>
            <a:r>
              <a:rPr lang="en-US" sz="1200" b="1" dirty="0">
                <a:latin typeface="Segoe Semibold" pitchFamily="8" charset="0"/>
              </a:rPr>
              <a:t>AV </a:t>
            </a:r>
          </a:p>
          <a:p>
            <a:pPr algn="ctr">
              <a:defRPr/>
            </a:pPr>
            <a:r>
              <a:rPr lang="en-US" sz="1200" b="1" dirty="0">
                <a:latin typeface="Segoe Semibold" pitchFamily="8" charset="0"/>
              </a:rPr>
              <a:t>Status</a:t>
            </a:r>
          </a:p>
        </p:txBody>
      </p:sp>
    </p:spTree>
    <p:custDataLst>
      <p:tags r:id="rId2"/>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up)">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grpId="0" nodeType="clickEffect">
                                  <p:stCondLst>
                                    <p:cond delay="0"/>
                                  </p:stCondLst>
                                  <p:childTnLst>
                                    <p:animEffect transition="out" filter="dissolve">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par>
                                <p:cTn id="24" presetID="9" presetClass="emph" presetSubtype="0" nodeType="withEffect">
                                  <p:stCondLst>
                                    <p:cond delay="0"/>
                                  </p:stCondLst>
                                  <p:childTnLst>
                                    <p:set>
                                      <p:cBhvr rctx="PPT">
                                        <p:cTn id="25" dur="indefinite"/>
                                        <p:tgtEl>
                                          <p:spTgt spid="12"/>
                                        </p:tgtEl>
                                        <p:attrNameLst>
                                          <p:attrName>style.opacity</p:attrName>
                                        </p:attrNameLst>
                                      </p:cBhvr>
                                      <p:to>
                                        <p:strVal val="0.5"/>
                                      </p:to>
                                    </p:set>
                                    <p:animEffect filter="image" prLst="opacity: 0.5">
                                      <p:cBhvr rctx="IE">
                                        <p:cTn id="26" dur="indefinite"/>
                                        <p:tgtEl>
                                          <p:spTgt spid="12"/>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500"/>
                                        <p:tgtEl>
                                          <p:spTgt spid="19"/>
                                        </p:tgtEl>
                                      </p:cBhvr>
                                    </p:animEffect>
                                  </p:childTnLst>
                                </p:cTn>
                              </p:par>
                              <p:par>
                                <p:cTn id="41" presetID="9" presetClass="exit" presetSubtype="0" fill="hold" grpId="1" nodeType="withEffect">
                                  <p:stCondLst>
                                    <p:cond delay="0"/>
                                  </p:stCondLst>
                                  <p:childTnLst>
                                    <p:animEffect transition="out" filter="dissolve">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par>
                                <p:cTn id="44" presetID="9" presetClass="exit" presetSubtype="0" fill="hold" grpId="1" nodeType="withEffect">
                                  <p:stCondLst>
                                    <p:cond delay="0"/>
                                  </p:stCondLst>
                                  <p:childTnLst>
                                    <p:animEffect transition="out" filter="dissolve">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right)">
                                      <p:cBhvr>
                                        <p:cTn id="54" dur="500"/>
                                        <p:tgtEl>
                                          <p:spTgt spid="24"/>
                                        </p:tgtEl>
                                      </p:cBhvr>
                                    </p:animEffect>
                                  </p:childTnLst>
                                </p:cTn>
                              </p:par>
                              <p:par>
                                <p:cTn id="55" presetID="9" presetClass="exit" presetSubtype="0" fill="hold" grpId="1" nodeType="withEffect">
                                  <p:stCondLst>
                                    <p:cond delay="0"/>
                                  </p:stCondLst>
                                  <p:childTnLst>
                                    <p:animEffect transition="out" filter="dissolve">
                                      <p:cBhvr>
                                        <p:cTn id="56" dur="500"/>
                                        <p:tgtEl>
                                          <p:spTgt spid="19"/>
                                        </p:tgtEl>
                                      </p:cBhvr>
                                    </p:animEffect>
                                    <p:set>
                                      <p:cBhvr>
                                        <p:cTn id="57" dur="1" fill="hold">
                                          <p:stCondLst>
                                            <p:cond delay="499"/>
                                          </p:stCondLst>
                                        </p:cTn>
                                        <p:tgtEl>
                                          <p:spTgt spid="19"/>
                                        </p:tgtEl>
                                        <p:attrNameLst>
                                          <p:attrName>style.visibility</p:attrName>
                                        </p:attrNameLst>
                                      </p:cBhvr>
                                      <p:to>
                                        <p:strVal val="hidden"/>
                                      </p:to>
                                    </p:set>
                                  </p:childTnLst>
                                </p:cTn>
                              </p:par>
                              <p:par>
                                <p:cTn id="58" presetID="9" presetClass="exit" presetSubtype="0" fill="hold" grpId="1" nodeType="withEffect">
                                  <p:stCondLst>
                                    <p:cond delay="0"/>
                                  </p:stCondLst>
                                  <p:childTnLst>
                                    <p:animEffect transition="out" filter="dissolve">
                                      <p:cBhvr>
                                        <p:cTn id="59" dur="500"/>
                                        <p:tgtEl>
                                          <p:spTgt spid="15"/>
                                        </p:tgtEl>
                                      </p:cBhvr>
                                    </p:animEffect>
                                    <p:set>
                                      <p:cBhvr>
                                        <p:cTn id="60" dur="1" fill="hold">
                                          <p:stCondLst>
                                            <p:cond delay="499"/>
                                          </p:stCondLst>
                                        </p:cTn>
                                        <p:tgtEl>
                                          <p:spTgt spid="15"/>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right)">
                                      <p:cBhvr>
                                        <p:cTn id="65" dur="500"/>
                                        <p:tgtEl>
                                          <p:spTgt spid="17"/>
                                        </p:tgtEl>
                                      </p:cBhvr>
                                    </p:animEffect>
                                  </p:childTnLst>
                                </p:cTn>
                              </p:par>
                              <p:par>
                                <p:cTn id="66" presetID="22" presetClass="entr" presetSubtype="2"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wipe(right)">
                                      <p:cBhvr>
                                        <p:cTn id="68" dur="500"/>
                                        <p:tgtEl>
                                          <p:spTgt spid="21"/>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wipe(left)">
                                      <p:cBhvr>
                                        <p:cTn id="72" dur="500"/>
                                        <p:tgtEl>
                                          <p:spTgt spid="25"/>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down)">
                                      <p:cBhvr>
                                        <p:cTn id="75" dur="1000"/>
                                        <p:tgtEl>
                                          <p:spTgt spid="27"/>
                                        </p:tgtEl>
                                      </p:cBhvr>
                                    </p:animEffect>
                                  </p:childTnLst>
                                </p:cTn>
                              </p:par>
                              <p:par>
                                <p:cTn id="76" presetID="24" presetClass="emph" presetSubtype="0" fill="hold" grpId="0" nodeType="withEffect">
                                  <p:stCondLst>
                                    <p:cond delay="0"/>
                                  </p:stCondLst>
                                  <p:childTnLst>
                                    <p:animClr clrSpc="hsl" dir="cw">
                                      <p:cBhvr override="childStyle">
                                        <p:cTn id="77" dur="500" fill="hold"/>
                                        <p:tgtEl>
                                          <p:spTgt spid="4"/>
                                        </p:tgtEl>
                                        <p:attrNameLst>
                                          <p:attrName>style.color</p:attrName>
                                        </p:attrNameLst>
                                      </p:cBhvr>
                                      <p:by>
                                        <p:hsl h="0" s="-12549" l="-25098"/>
                                      </p:by>
                                    </p:animClr>
                                    <p:animClr clrSpc="hsl" dir="cw">
                                      <p:cBhvr>
                                        <p:cTn id="78" dur="500" fill="hold"/>
                                        <p:tgtEl>
                                          <p:spTgt spid="4"/>
                                        </p:tgtEl>
                                        <p:attrNameLst>
                                          <p:attrName>fillcolor</p:attrName>
                                        </p:attrNameLst>
                                      </p:cBhvr>
                                      <p:by>
                                        <p:hsl h="0" s="-12549" l="-25098"/>
                                      </p:by>
                                    </p:animClr>
                                    <p:animClr clrSpc="hsl" dir="cw">
                                      <p:cBhvr>
                                        <p:cTn id="79" dur="500" fill="hold"/>
                                        <p:tgtEl>
                                          <p:spTgt spid="4"/>
                                        </p:tgtEl>
                                        <p:attrNameLst>
                                          <p:attrName>stroke.color</p:attrName>
                                        </p:attrNameLst>
                                      </p:cBhvr>
                                      <p:by>
                                        <p:hsl h="0" s="-12549" l="-25098"/>
                                      </p:by>
                                    </p:animClr>
                                    <p:set>
                                      <p:cBhvr>
                                        <p:cTn id="80" dur="500" fill="hold"/>
                                        <p:tgtEl>
                                          <p:spTgt spid="4"/>
                                        </p:tgtEl>
                                        <p:attrNameLst>
                                          <p:attrName>fill.type</p:attrName>
                                        </p:attrNameLst>
                                      </p:cBhvr>
                                      <p:to>
                                        <p:strVal val="solid"/>
                                      </p:to>
                                    </p:set>
                                  </p:childTnLst>
                                </p:cTn>
                              </p:par>
                              <p:par>
                                <p:cTn id="81" presetID="9" presetClass="exit" presetSubtype="0" fill="hold" grpId="1" nodeType="withEffect">
                                  <p:stCondLst>
                                    <p:cond delay="0"/>
                                  </p:stCondLst>
                                  <p:childTnLst>
                                    <p:animEffect transition="out" filter="dissolve">
                                      <p:cBhvr>
                                        <p:cTn id="82" dur="500"/>
                                        <p:tgtEl>
                                          <p:spTgt spid="16"/>
                                        </p:tgtEl>
                                      </p:cBhvr>
                                    </p:animEffect>
                                    <p:set>
                                      <p:cBhvr>
                                        <p:cTn id="83" dur="1" fill="hold">
                                          <p:stCondLst>
                                            <p:cond delay="499"/>
                                          </p:stCondLst>
                                        </p:cTn>
                                        <p:tgtEl>
                                          <p:spTgt spid="16"/>
                                        </p:tgtEl>
                                        <p:attrNameLst>
                                          <p:attrName>style.visibility</p:attrName>
                                        </p:attrNameLst>
                                      </p:cBhvr>
                                      <p:to>
                                        <p:strVal val="hidden"/>
                                      </p:to>
                                    </p:set>
                                  </p:childTnLst>
                                </p:cTn>
                              </p:par>
                              <p:par>
                                <p:cTn id="84" presetID="9" presetClass="exit" presetSubtype="0" fill="hold" grpId="1" nodeType="withEffect">
                                  <p:stCondLst>
                                    <p:cond delay="0"/>
                                  </p:stCondLst>
                                  <p:childTnLst>
                                    <p:animEffect transition="out" filter="dissolve">
                                      <p:cBhvr>
                                        <p:cTn id="85" dur="500"/>
                                        <p:tgtEl>
                                          <p:spTgt spid="24"/>
                                        </p:tgtEl>
                                      </p:cBhvr>
                                    </p:animEffect>
                                    <p:set>
                                      <p:cBhvr>
                                        <p:cTn id="86" dur="1" fill="hold">
                                          <p:stCondLst>
                                            <p:cond delay="499"/>
                                          </p:stCondLst>
                                        </p:cTn>
                                        <p:tgtEl>
                                          <p:spTgt spid="24"/>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down)">
                                      <p:cBhvr>
                                        <p:cTn id="91" dur="500"/>
                                        <p:tgtEl>
                                          <p:spTgt spid="38"/>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wipe(left)">
                                      <p:cBhvr>
                                        <p:cTn id="94" dur="500"/>
                                        <p:tgtEl>
                                          <p:spTgt spid="22"/>
                                        </p:tgtEl>
                                      </p:cBhvr>
                                    </p:animEffect>
                                  </p:childTnLst>
                                </p:cTn>
                              </p:par>
                              <p:par>
                                <p:cTn id="95" presetID="9" presetClass="exit" presetSubtype="0" fill="hold" grpId="1" nodeType="withEffect">
                                  <p:stCondLst>
                                    <p:cond delay="0"/>
                                  </p:stCondLst>
                                  <p:childTnLst>
                                    <p:animEffect transition="out" filter="dissolve">
                                      <p:cBhvr>
                                        <p:cTn id="96" dur="500"/>
                                        <p:tgtEl>
                                          <p:spTgt spid="17"/>
                                        </p:tgtEl>
                                      </p:cBhvr>
                                    </p:animEffect>
                                    <p:set>
                                      <p:cBhvr>
                                        <p:cTn id="97" dur="1" fill="hold">
                                          <p:stCondLst>
                                            <p:cond delay="499"/>
                                          </p:stCondLst>
                                        </p:cTn>
                                        <p:tgtEl>
                                          <p:spTgt spid="17"/>
                                        </p:tgtEl>
                                        <p:attrNameLst>
                                          <p:attrName>style.visibility</p:attrName>
                                        </p:attrNameLst>
                                      </p:cBhvr>
                                      <p:to>
                                        <p:strVal val="hidden"/>
                                      </p:to>
                                    </p:set>
                                  </p:childTnLst>
                                </p:cTn>
                              </p:par>
                              <p:par>
                                <p:cTn id="98" presetID="9" presetClass="exit" presetSubtype="0" fill="hold" grpId="1" nodeType="withEffect">
                                  <p:stCondLst>
                                    <p:cond delay="0"/>
                                  </p:stCondLst>
                                  <p:childTnLst>
                                    <p:animEffect transition="out" filter="dissolve">
                                      <p:cBhvr>
                                        <p:cTn id="99" dur="500"/>
                                        <p:tgtEl>
                                          <p:spTgt spid="21"/>
                                        </p:tgtEl>
                                      </p:cBhvr>
                                    </p:animEffect>
                                    <p:set>
                                      <p:cBhvr>
                                        <p:cTn id="100" dur="1" fill="hold">
                                          <p:stCondLst>
                                            <p:cond delay="499"/>
                                          </p:stCondLst>
                                        </p:cTn>
                                        <p:tgtEl>
                                          <p:spTgt spid="21"/>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22" presetClass="entr" presetSubtype="1" fill="hold" grpId="0" nodeType="click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wipe(up)">
                                      <p:cBhvr>
                                        <p:cTn id="105" dur="500"/>
                                        <p:tgtEl>
                                          <p:spTgt spid="39"/>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23"/>
                                        </p:tgtEl>
                                        <p:attrNameLst>
                                          <p:attrName>style.visibility</p:attrName>
                                        </p:attrNameLst>
                                      </p:cBhvr>
                                      <p:to>
                                        <p:strVal val="visible"/>
                                      </p:to>
                                    </p:set>
                                    <p:animEffect transition="in" filter="wipe(right)">
                                      <p:cBhvr>
                                        <p:cTn id="108" dur="500"/>
                                        <p:tgtEl>
                                          <p:spTgt spid="23"/>
                                        </p:tgtEl>
                                      </p:cBhvr>
                                    </p:animEffect>
                                  </p:childTnLst>
                                </p:cTn>
                              </p:par>
                              <p:par>
                                <p:cTn id="109" presetID="10" presetClass="exit" presetSubtype="0" fill="hold" grpId="1" nodeType="withEffect">
                                  <p:stCondLst>
                                    <p:cond delay="0"/>
                                  </p:stCondLst>
                                  <p:childTnLst>
                                    <p:animEffect transition="out" filter="fade">
                                      <p:cBhvr>
                                        <p:cTn id="110" dur="500"/>
                                        <p:tgtEl>
                                          <p:spTgt spid="38"/>
                                        </p:tgtEl>
                                      </p:cBhvr>
                                    </p:animEffect>
                                    <p:set>
                                      <p:cBhvr>
                                        <p:cTn id="111" dur="1" fill="hold">
                                          <p:stCondLst>
                                            <p:cond delay="499"/>
                                          </p:stCondLst>
                                        </p:cTn>
                                        <p:tgtEl>
                                          <p:spTgt spid="38"/>
                                        </p:tgtEl>
                                        <p:attrNameLst>
                                          <p:attrName>style.visibility</p:attrName>
                                        </p:attrNameLst>
                                      </p:cBhvr>
                                      <p:to>
                                        <p:strVal val="hidden"/>
                                      </p:to>
                                    </p:set>
                                  </p:childTnLst>
                                </p:cTn>
                              </p:par>
                              <p:par>
                                <p:cTn id="112" presetID="9" presetClass="exit" presetSubtype="0" fill="hold" grpId="1" nodeType="withEffect">
                                  <p:stCondLst>
                                    <p:cond delay="0"/>
                                  </p:stCondLst>
                                  <p:childTnLst>
                                    <p:animEffect transition="out" filter="dissolve">
                                      <p:cBhvr>
                                        <p:cTn id="113" dur="500"/>
                                        <p:tgtEl>
                                          <p:spTgt spid="22"/>
                                        </p:tgtEl>
                                      </p:cBhvr>
                                    </p:animEffect>
                                    <p:set>
                                      <p:cBhvr>
                                        <p:cTn id="114" dur="1" fill="hold">
                                          <p:stCondLst>
                                            <p:cond delay="499"/>
                                          </p:stCondLst>
                                        </p:cTn>
                                        <p:tgtEl>
                                          <p:spTgt spid="22"/>
                                        </p:tgtEl>
                                        <p:attrNameLst>
                                          <p:attrName>style.visibility</p:attrName>
                                        </p:attrNameLst>
                                      </p:cBhvr>
                                      <p:to>
                                        <p:strVal val="hidden"/>
                                      </p:to>
                                    </p:set>
                                  </p:childTnLst>
                                </p:cTn>
                              </p:par>
                              <p:par>
                                <p:cTn id="115" presetID="1" presetClass="emph" presetSubtype="2" fill="hold" nodeType="withEffect">
                                  <p:stCondLst>
                                    <p:cond delay="0"/>
                                  </p:stCondLst>
                                  <p:childTnLst>
                                    <p:animClr clrSpc="rgb" dir="cw">
                                      <p:cBhvr>
                                        <p:cTn id="116" dur="500" fill="hold"/>
                                        <p:tgtEl>
                                          <p:spTgt spid="41"/>
                                        </p:tgtEl>
                                        <p:attrNameLst>
                                          <p:attrName>fillcolor</p:attrName>
                                        </p:attrNameLst>
                                      </p:cBhvr>
                                      <p:to>
                                        <a:schemeClr val="accent2"/>
                                      </p:to>
                                    </p:animClr>
                                    <p:set>
                                      <p:cBhvr>
                                        <p:cTn id="117" dur="500" fill="hold"/>
                                        <p:tgtEl>
                                          <p:spTgt spid="41"/>
                                        </p:tgtEl>
                                        <p:attrNameLst>
                                          <p:attrName>fill.type</p:attrName>
                                        </p:attrNameLst>
                                      </p:cBhvr>
                                      <p:to>
                                        <p:strVal val="solid"/>
                                      </p:to>
                                    </p:set>
                                    <p:set>
                                      <p:cBhvr>
                                        <p:cTn id="118" dur="500" fill="hold"/>
                                        <p:tgtEl>
                                          <p:spTgt spid="41"/>
                                        </p:tgtEl>
                                        <p:attrNameLst>
                                          <p:attrName>fill.on</p:attrName>
                                        </p:attrNameLst>
                                      </p:cBhvr>
                                      <p:to>
                                        <p:strVal val="true"/>
                                      </p:to>
                                    </p:set>
                                  </p:childTnLst>
                                </p:cTn>
                              </p:par>
                              <p:par>
                                <p:cTn id="119" presetID="1" presetClass="emph" presetSubtype="2" fill="hold" nodeType="withEffect">
                                  <p:stCondLst>
                                    <p:cond delay="0"/>
                                  </p:stCondLst>
                                  <p:childTnLst>
                                    <p:animClr clrSpc="rgb" dir="cw">
                                      <p:cBhvr>
                                        <p:cTn id="120" dur="500" fill="hold"/>
                                        <p:tgtEl>
                                          <p:spTgt spid="42"/>
                                        </p:tgtEl>
                                        <p:attrNameLst>
                                          <p:attrName>fillcolor</p:attrName>
                                        </p:attrNameLst>
                                      </p:cBhvr>
                                      <p:to>
                                        <a:schemeClr val="accent2"/>
                                      </p:to>
                                    </p:animClr>
                                    <p:set>
                                      <p:cBhvr>
                                        <p:cTn id="121" dur="500" fill="hold"/>
                                        <p:tgtEl>
                                          <p:spTgt spid="42"/>
                                        </p:tgtEl>
                                        <p:attrNameLst>
                                          <p:attrName>fill.type</p:attrName>
                                        </p:attrNameLst>
                                      </p:cBhvr>
                                      <p:to>
                                        <p:strVal val="solid"/>
                                      </p:to>
                                    </p:set>
                                    <p:set>
                                      <p:cBhvr>
                                        <p:cTn id="122" dur="500" fill="hold"/>
                                        <p:tgtEl>
                                          <p:spTgt spid="42"/>
                                        </p:tgtEl>
                                        <p:attrNameLst>
                                          <p:attrName>fill.on</p:attrName>
                                        </p:attrNameLst>
                                      </p:cBhvr>
                                      <p:to>
                                        <p:strVal val="true"/>
                                      </p:to>
                                    </p:se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2" nodeType="clickEffect">
                                  <p:stCondLst>
                                    <p:cond delay="0"/>
                                  </p:stCondLst>
                                  <p:childTnLst>
                                    <p:set>
                                      <p:cBhvr>
                                        <p:cTn id="126" dur="1" fill="hold">
                                          <p:stCondLst>
                                            <p:cond delay="0"/>
                                          </p:stCondLst>
                                        </p:cTn>
                                        <p:tgtEl>
                                          <p:spTgt spid="14"/>
                                        </p:tgtEl>
                                        <p:attrNameLst>
                                          <p:attrName>style.visibility</p:attrName>
                                        </p:attrNameLst>
                                      </p:cBhvr>
                                      <p:to>
                                        <p:strVal val="visible"/>
                                      </p:to>
                                    </p:set>
                                    <p:animEffect transition="in" filter="wipe(left)">
                                      <p:cBhvr>
                                        <p:cTn id="127" dur="500"/>
                                        <p:tgtEl>
                                          <p:spTgt spid="14"/>
                                        </p:tgtEl>
                                      </p:cBhvr>
                                    </p:animEffect>
                                  </p:childTnLst>
                                </p:cTn>
                              </p:par>
                              <p:par>
                                <p:cTn id="128" presetID="22" presetClass="entr" presetSubtype="8" fill="hold" grpId="0" nodeType="withEffect">
                                  <p:stCondLst>
                                    <p:cond delay="0"/>
                                  </p:stCondLst>
                                  <p:childTnLst>
                                    <p:set>
                                      <p:cBhvr>
                                        <p:cTn id="129" dur="1" fill="hold">
                                          <p:stCondLst>
                                            <p:cond delay="0"/>
                                          </p:stCondLst>
                                        </p:cTn>
                                        <p:tgtEl>
                                          <p:spTgt spid="3"/>
                                        </p:tgtEl>
                                        <p:attrNameLst>
                                          <p:attrName>style.visibility</p:attrName>
                                        </p:attrNameLst>
                                      </p:cBhvr>
                                      <p:to>
                                        <p:strVal val="visible"/>
                                      </p:to>
                                    </p:set>
                                    <p:animEffect transition="in" filter="wipe(left)">
                                      <p:cBhvr>
                                        <p:cTn id="130" dur="500"/>
                                        <p:tgtEl>
                                          <p:spTgt spid="3"/>
                                        </p:tgtEl>
                                      </p:cBhvr>
                                    </p:animEffect>
                                  </p:childTnLst>
                                </p:cTn>
                              </p:par>
                              <p:par>
                                <p:cTn id="131" presetID="10" presetClass="exit" presetSubtype="0" fill="hold" grpId="1" nodeType="withEffect">
                                  <p:stCondLst>
                                    <p:cond delay="0"/>
                                  </p:stCondLst>
                                  <p:childTnLst>
                                    <p:animEffect transition="out" filter="fade">
                                      <p:cBhvr>
                                        <p:cTn id="132" dur="500"/>
                                        <p:tgtEl>
                                          <p:spTgt spid="39"/>
                                        </p:tgtEl>
                                      </p:cBhvr>
                                    </p:animEffect>
                                    <p:set>
                                      <p:cBhvr>
                                        <p:cTn id="133" dur="1" fill="hold">
                                          <p:stCondLst>
                                            <p:cond delay="499"/>
                                          </p:stCondLst>
                                        </p:cTn>
                                        <p:tgtEl>
                                          <p:spTgt spid="39"/>
                                        </p:tgtEl>
                                        <p:attrNameLst>
                                          <p:attrName>style.visibility</p:attrName>
                                        </p:attrNameLst>
                                      </p:cBhvr>
                                      <p:to>
                                        <p:strVal val="hidden"/>
                                      </p:to>
                                    </p:set>
                                  </p:childTnLst>
                                </p:cTn>
                              </p:par>
                              <p:par>
                                <p:cTn id="134" presetID="9" presetClass="exit" presetSubtype="0" fill="hold" grpId="1" nodeType="withEffect">
                                  <p:stCondLst>
                                    <p:cond delay="0"/>
                                  </p:stCondLst>
                                  <p:childTnLst>
                                    <p:animEffect transition="out" filter="dissolve">
                                      <p:cBhvr>
                                        <p:cTn id="135" dur="500"/>
                                        <p:tgtEl>
                                          <p:spTgt spid="23"/>
                                        </p:tgtEl>
                                      </p:cBhvr>
                                    </p:animEffect>
                                    <p:set>
                                      <p:cBhvr>
                                        <p:cTn id="136" dur="1" fill="hold">
                                          <p:stCondLst>
                                            <p:cond delay="499"/>
                                          </p:stCondLst>
                                        </p:cTn>
                                        <p:tgtEl>
                                          <p:spTgt spid="23"/>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22" presetClass="entr" presetSubtype="8" fill="hold" grpId="2" nodeType="clickEffect">
                                  <p:stCondLst>
                                    <p:cond delay="0"/>
                                  </p:stCondLst>
                                  <p:childTnLst>
                                    <p:set>
                                      <p:cBhvr>
                                        <p:cTn id="140" dur="1" fill="hold">
                                          <p:stCondLst>
                                            <p:cond delay="0"/>
                                          </p:stCondLst>
                                        </p:cTn>
                                        <p:tgtEl>
                                          <p:spTgt spid="15"/>
                                        </p:tgtEl>
                                        <p:attrNameLst>
                                          <p:attrName>style.visibility</p:attrName>
                                        </p:attrNameLst>
                                      </p:cBhvr>
                                      <p:to>
                                        <p:strVal val="visible"/>
                                      </p:to>
                                    </p:set>
                                    <p:animEffect transition="in" filter="wipe(left)">
                                      <p:cBhvr>
                                        <p:cTn id="141" dur="500"/>
                                        <p:tgtEl>
                                          <p:spTgt spid="15"/>
                                        </p:tgtEl>
                                      </p:cBhvr>
                                    </p:animEffect>
                                  </p:childTnLst>
                                </p:cTn>
                              </p:par>
                              <p:par>
                                <p:cTn id="142" presetID="22" presetClass="entr" presetSubtype="8" fill="hold" grpId="2" nodeType="withEffect">
                                  <p:stCondLst>
                                    <p:cond delay="0"/>
                                  </p:stCondLst>
                                  <p:childTnLst>
                                    <p:set>
                                      <p:cBhvr>
                                        <p:cTn id="143" dur="1" fill="hold">
                                          <p:stCondLst>
                                            <p:cond delay="0"/>
                                          </p:stCondLst>
                                        </p:cTn>
                                        <p:tgtEl>
                                          <p:spTgt spid="19"/>
                                        </p:tgtEl>
                                        <p:attrNameLst>
                                          <p:attrName>style.visibility</p:attrName>
                                        </p:attrNameLst>
                                      </p:cBhvr>
                                      <p:to>
                                        <p:strVal val="visible"/>
                                      </p:to>
                                    </p:set>
                                    <p:animEffect transition="in" filter="wipe(left)">
                                      <p:cBhvr>
                                        <p:cTn id="144" dur="500"/>
                                        <p:tgtEl>
                                          <p:spTgt spid="19"/>
                                        </p:tgtEl>
                                      </p:cBhvr>
                                    </p:animEffect>
                                  </p:childTnLst>
                                </p:cTn>
                              </p:par>
                              <p:par>
                                <p:cTn id="145" presetID="9" presetClass="exit" presetSubtype="0" fill="hold" grpId="1" nodeType="withEffect">
                                  <p:stCondLst>
                                    <p:cond delay="0"/>
                                  </p:stCondLst>
                                  <p:childTnLst>
                                    <p:animEffect transition="out" filter="dissolve">
                                      <p:cBhvr>
                                        <p:cTn id="146" dur="500"/>
                                        <p:tgtEl>
                                          <p:spTgt spid="3"/>
                                        </p:tgtEl>
                                      </p:cBhvr>
                                    </p:animEffect>
                                    <p:set>
                                      <p:cBhvr>
                                        <p:cTn id="147" dur="1" fill="hold">
                                          <p:stCondLst>
                                            <p:cond delay="499"/>
                                          </p:stCondLst>
                                        </p:cTn>
                                        <p:tgtEl>
                                          <p:spTgt spid="3"/>
                                        </p:tgtEl>
                                        <p:attrNameLst>
                                          <p:attrName>style.visibility</p:attrName>
                                        </p:attrNameLst>
                                      </p:cBhvr>
                                      <p:to>
                                        <p:strVal val="hidden"/>
                                      </p:to>
                                    </p:set>
                                  </p:childTnLst>
                                </p:cTn>
                              </p:par>
                              <p:par>
                                <p:cTn id="148" presetID="9" presetClass="exit" presetSubtype="0" fill="hold" grpId="3" nodeType="withEffect">
                                  <p:stCondLst>
                                    <p:cond delay="0"/>
                                  </p:stCondLst>
                                  <p:childTnLst>
                                    <p:animEffect transition="out" filter="dissolve">
                                      <p:cBhvr>
                                        <p:cTn id="149" dur="500"/>
                                        <p:tgtEl>
                                          <p:spTgt spid="14"/>
                                        </p:tgtEl>
                                      </p:cBhvr>
                                    </p:animEffect>
                                    <p:set>
                                      <p:cBhvr>
                                        <p:cTn id="150" dur="1" fill="hold">
                                          <p:stCondLst>
                                            <p:cond delay="499"/>
                                          </p:stCondLst>
                                        </p:cTn>
                                        <p:tgtEl>
                                          <p:spTgt spid="14"/>
                                        </p:tgtEl>
                                        <p:attrNameLst>
                                          <p:attrName>style.visibility</p:attrName>
                                        </p:attrNameLst>
                                      </p:cBhvr>
                                      <p:to>
                                        <p:strVal val="hidden"/>
                                      </p:to>
                                    </p:set>
                                  </p:childTnLst>
                                </p:cTn>
                              </p:par>
                            </p:childTnLst>
                          </p:cTn>
                        </p:par>
                      </p:childTnLst>
                    </p:cTn>
                  </p:par>
                  <p:par>
                    <p:cTn id="151" fill="hold">
                      <p:stCondLst>
                        <p:cond delay="indefinite"/>
                      </p:stCondLst>
                      <p:childTnLst>
                        <p:par>
                          <p:cTn id="152" fill="hold">
                            <p:stCondLst>
                              <p:cond delay="0"/>
                            </p:stCondLst>
                            <p:childTnLst>
                              <p:par>
                                <p:cTn id="153" presetID="22" presetClass="entr" presetSubtype="2" fill="hold" grpId="2" nodeType="clickEffect">
                                  <p:stCondLst>
                                    <p:cond delay="0"/>
                                  </p:stCondLst>
                                  <p:childTnLst>
                                    <p:set>
                                      <p:cBhvr>
                                        <p:cTn id="154" dur="1" fill="hold">
                                          <p:stCondLst>
                                            <p:cond delay="0"/>
                                          </p:stCondLst>
                                        </p:cTn>
                                        <p:tgtEl>
                                          <p:spTgt spid="16"/>
                                        </p:tgtEl>
                                        <p:attrNameLst>
                                          <p:attrName>style.visibility</p:attrName>
                                        </p:attrNameLst>
                                      </p:cBhvr>
                                      <p:to>
                                        <p:strVal val="visible"/>
                                      </p:to>
                                    </p:set>
                                    <p:animEffect transition="in" filter="wipe(right)">
                                      <p:cBhvr>
                                        <p:cTn id="155" dur="500"/>
                                        <p:tgtEl>
                                          <p:spTgt spid="16"/>
                                        </p:tgtEl>
                                      </p:cBhvr>
                                    </p:animEffect>
                                  </p:childTnLst>
                                </p:cTn>
                              </p:par>
                              <p:par>
                                <p:cTn id="156" presetID="22" presetClass="entr" presetSubtype="2" fill="hold" grpId="0" nodeType="withEffect">
                                  <p:stCondLst>
                                    <p:cond delay="0"/>
                                  </p:stCondLst>
                                  <p:childTnLst>
                                    <p:set>
                                      <p:cBhvr>
                                        <p:cTn id="157" dur="1" fill="hold">
                                          <p:stCondLst>
                                            <p:cond delay="0"/>
                                          </p:stCondLst>
                                        </p:cTn>
                                        <p:tgtEl>
                                          <p:spTgt spid="37"/>
                                        </p:tgtEl>
                                        <p:attrNameLst>
                                          <p:attrName>style.visibility</p:attrName>
                                        </p:attrNameLst>
                                      </p:cBhvr>
                                      <p:to>
                                        <p:strVal val="visible"/>
                                      </p:to>
                                    </p:set>
                                    <p:animEffect transition="in" filter="wipe(right)">
                                      <p:cBhvr>
                                        <p:cTn id="158" dur="500"/>
                                        <p:tgtEl>
                                          <p:spTgt spid="37"/>
                                        </p:tgtEl>
                                      </p:cBhvr>
                                    </p:animEffect>
                                  </p:childTnLst>
                                </p:cTn>
                              </p:par>
                              <p:par>
                                <p:cTn id="159" presetID="9" presetClass="exit" presetSubtype="0" fill="hold" grpId="3" nodeType="withEffect">
                                  <p:stCondLst>
                                    <p:cond delay="0"/>
                                  </p:stCondLst>
                                  <p:childTnLst>
                                    <p:animEffect transition="out" filter="dissolve">
                                      <p:cBhvr>
                                        <p:cTn id="160" dur="500"/>
                                        <p:tgtEl>
                                          <p:spTgt spid="19"/>
                                        </p:tgtEl>
                                      </p:cBhvr>
                                    </p:animEffect>
                                    <p:set>
                                      <p:cBhvr>
                                        <p:cTn id="161" dur="1" fill="hold">
                                          <p:stCondLst>
                                            <p:cond delay="499"/>
                                          </p:stCondLst>
                                        </p:cTn>
                                        <p:tgtEl>
                                          <p:spTgt spid="19"/>
                                        </p:tgtEl>
                                        <p:attrNameLst>
                                          <p:attrName>style.visibility</p:attrName>
                                        </p:attrNameLst>
                                      </p:cBhvr>
                                      <p:to>
                                        <p:strVal val="hidden"/>
                                      </p:to>
                                    </p:set>
                                  </p:childTnLst>
                                </p:cTn>
                              </p:par>
                              <p:par>
                                <p:cTn id="162" presetID="9" presetClass="exit" presetSubtype="0" fill="hold" grpId="3" nodeType="withEffect">
                                  <p:stCondLst>
                                    <p:cond delay="0"/>
                                  </p:stCondLst>
                                  <p:childTnLst>
                                    <p:animEffect transition="out" filter="dissolve">
                                      <p:cBhvr>
                                        <p:cTn id="163" dur="500"/>
                                        <p:tgtEl>
                                          <p:spTgt spid="15"/>
                                        </p:tgtEl>
                                      </p:cBhvr>
                                    </p:animEffect>
                                    <p:set>
                                      <p:cBhvr>
                                        <p:cTn id="164" dur="1" fill="hold">
                                          <p:stCondLst>
                                            <p:cond delay="499"/>
                                          </p:stCondLst>
                                        </p:cTn>
                                        <p:tgtEl>
                                          <p:spTgt spid="15"/>
                                        </p:tgtEl>
                                        <p:attrNameLst>
                                          <p:attrName>style.visibility</p:attrName>
                                        </p:attrNameLst>
                                      </p:cBhvr>
                                      <p:to>
                                        <p:strVal val="hidden"/>
                                      </p:to>
                                    </p:set>
                                  </p:childTnLst>
                                </p:cTn>
                              </p:par>
                            </p:childTnLst>
                          </p:cTn>
                        </p:par>
                        <p:par>
                          <p:cTn id="165" fill="hold">
                            <p:stCondLst>
                              <p:cond delay="500"/>
                            </p:stCondLst>
                            <p:childTnLst>
                              <p:par>
                                <p:cTn id="166" presetID="9" presetClass="exit" presetSubtype="0" fill="hold" grpId="1" nodeType="afterEffect">
                                  <p:stCondLst>
                                    <p:cond delay="0"/>
                                  </p:stCondLst>
                                  <p:childTnLst>
                                    <p:animEffect transition="out" filter="dissolve">
                                      <p:cBhvr>
                                        <p:cTn id="167" dur="500"/>
                                        <p:tgtEl>
                                          <p:spTgt spid="27"/>
                                        </p:tgtEl>
                                      </p:cBhvr>
                                    </p:animEffect>
                                    <p:set>
                                      <p:cBhvr>
                                        <p:cTn id="168" dur="1" fill="hold">
                                          <p:stCondLst>
                                            <p:cond delay="499"/>
                                          </p:stCondLst>
                                        </p:cTn>
                                        <p:tgtEl>
                                          <p:spTgt spid="27"/>
                                        </p:tgtEl>
                                        <p:attrNameLst>
                                          <p:attrName>style.visibility</p:attrName>
                                        </p:attrNameLst>
                                      </p:cBhvr>
                                      <p:to>
                                        <p:strVal val="hidden"/>
                                      </p:to>
                                    </p:set>
                                  </p:childTnLst>
                                </p:cTn>
                              </p:par>
                              <p:par>
                                <p:cTn id="169" presetID="9" presetClass="exit" presetSubtype="0" fill="hold" grpId="1" nodeType="withEffect">
                                  <p:stCondLst>
                                    <p:cond delay="0"/>
                                  </p:stCondLst>
                                  <p:childTnLst>
                                    <p:animEffect transition="out" filter="dissolve">
                                      <p:cBhvr>
                                        <p:cTn id="170" dur="500"/>
                                        <p:tgtEl>
                                          <p:spTgt spid="25"/>
                                        </p:tgtEl>
                                      </p:cBhvr>
                                    </p:animEffect>
                                    <p:set>
                                      <p:cBhvr>
                                        <p:cTn id="171" dur="1" fill="hold">
                                          <p:stCondLst>
                                            <p:cond delay="499"/>
                                          </p:stCondLst>
                                        </p:cTn>
                                        <p:tgtEl>
                                          <p:spTgt spid="25"/>
                                        </p:tgtEl>
                                        <p:attrNameLst>
                                          <p:attrName>style.visibility</p:attrName>
                                        </p:attrNameLst>
                                      </p:cBhvr>
                                      <p:to>
                                        <p:strVal val="hidden"/>
                                      </p:to>
                                    </p:set>
                                  </p:childTnLst>
                                </p:cTn>
                              </p:par>
                              <p:par>
                                <p:cTn id="172" presetID="30" presetClass="emph" presetSubtype="0" fill="hold" grpId="1" nodeType="withEffect">
                                  <p:stCondLst>
                                    <p:cond delay="0"/>
                                  </p:stCondLst>
                                  <p:childTnLst>
                                    <p:animClr clrSpc="hsl" dir="cw">
                                      <p:cBhvr override="childStyle">
                                        <p:cTn id="173" dur="500" fill="hold"/>
                                        <p:tgtEl>
                                          <p:spTgt spid="4"/>
                                        </p:tgtEl>
                                        <p:attrNameLst>
                                          <p:attrName>style.color</p:attrName>
                                        </p:attrNameLst>
                                      </p:cBhvr>
                                      <p:by>
                                        <p:hsl h="0" s="12549" l="25098"/>
                                      </p:by>
                                    </p:animClr>
                                    <p:animClr clrSpc="hsl" dir="cw">
                                      <p:cBhvr>
                                        <p:cTn id="174" dur="500" fill="hold"/>
                                        <p:tgtEl>
                                          <p:spTgt spid="4"/>
                                        </p:tgtEl>
                                        <p:attrNameLst>
                                          <p:attrName>fillcolor</p:attrName>
                                        </p:attrNameLst>
                                      </p:cBhvr>
                                      <p:by>
                                        <p:hsl h="0" s="12549" l="25098"/>
                                      </p:by>
                                    </p:animClr>
                                    <p:animClr clrSpc="hsl" dir="cw">
                                      <p:cBhvr>
                                        <p:cTn id="175" dur="500" fill="hold"/>
                                        <p:tgtEl>
                                          <p:spTgt spid="4"/>
                                        </p:tgtEl>
                                        <p:attrNameLst>
                                          <p:attrName>stroke.color</p:attrName>
                                        </p:attrNameLst>
                                      </p:cBhvr>
                                      <p:by>
                                        <p:hsl h="0" s="12549" l="25098"/>
                                      </p:by>
                                    </p:animClr>
                                    <p:set>
                                      <p:cBhvr>
                                        <p:cTn id="176" dur="500" fill="hold"/>
                                        <p:tgtEl>
                                          <p:spTgt spid="4"/>
                                        </p:tgtEl>
                                        <p:attrNameLst>
                                          <p:attrName>fill.type</p:attrName>
                                        </p:attrNameLst>
                                      </p:cBhvr>
                                      <p:to>
                                        <p:strVal val="solid"/>
                                      </p:to>
                                    </p:set>
                                  </p:childTnLst>
                                </p:cTn>
                              </p:par>
                            </p:childTnLst>
                          </p:cTn>
                        </p:par>
                        <p:par>
                          <p:cTn id="177" fill="hold">
                            <p:stCondLst>
                              <p:cond delay="1000"/>
                            </p:stCondLst>
                            <p:childTnLst>
                              <p:par>
                                <p:cTn id="178" presetID="35" presetClass="path" presetSubtype="0" accel="50000" decel="50000" fill="hold" grpId="2" nodeType="afterEffect">
                                  <p:stCondLst>
                                    <p:cond delay="0"/>
                                  </p:stCondLst>
                                  <p:childTnLst>
                                    <p:animMotion origin="layout" path="M 8.33333E-7 2.96296E-6 L -0.12292 2.96296E-6 " pathEditMode="relative" rAng="0" ptsTypes="AA">
                                      <p:cBhvr>
                                        <p:cTn id="179" dur="2000" fill="hold"/>
                                        <p:tgtEl>
                                          <p:spTgt spid="4"/>
                                        </p:tgtEl>
                                        <p:attrNameLst>
                                          <p:attrName>ppt_x</p:attrName>
                                          <p:attrName>ppt_y</p:attrName>
                                        </p:attrNameLst>
                                      </p:cBhvr>
                                      <p:rCtr x="-61" y="0"/>
                                    </p:animMotion>
                                  </p:childTnLst>
                                </p:cTn>
                              </p:par>
                            </p:childTnLst>
                          </p:cTn>
                        </p:par>
                        <p:par>
                          <p:cTn id="180" fill="hold">
                            <p:stCondLst>
                              <p:cond delay="3000"/>
                            </p:stCondLst>
                            <p:childTnLst>
                              <p:par>
                                <p:cTn id="181" presetID="63" presetClass="path" presetSubtype="0" accel="50000" decel="50000" fill="hold" nodeType="afterEffect">
                                  <p:stCondLst>
                                    <p:cond delay="0"/>
                                  </p:stCondLst>
                                  <p:childTnLst>
                                    <p:animMotion origin="layout" path="M 4.44444E-6 1.48148E-6 L 0.24618 1.48148E-6 " pathEditMode="relative" rAng="0" ptsTypes="AA">
                                      <p:cBhvr>
                                        <p:cTn id="182" dur="2000" fill="hold"/>
                                        <p:tgtEl>
                                          <p:spTgt spid="7"/>
                                        </p:tgtEl>
                                        <p:attrNameLst>
                                          <p:attrName>ppt_x</p:attrName>
                                          <p:attrName>ppt_y</p:attrName>
                                        </p:attrNameLst>
                                      </p:cBhvr>
                                      <p:rCtr x="123" y="0"/>
                                    </p:animMotion>
                                  </p:childTnLst>
                                </p:cTn>
                              </p:par>
                              <p:par>
                                <p:cTn id="183" presetID="63" presetClass="path" presetSubtype="0" accel="50000" decel="50000" fill="hold" grpId="0" nodeType="withEffect">
                                  <p:stCondLst>
                                    <p:cond delay="0"/>
                                  </p:stCondLst>
                                  <p:childTnLst>
                                    <p:animMotion origin="layout" path="M 1.11111E-6 -2.96296E-6 L 0.2316 -2.96296E-6 " pathEditMode="relative" rAng="0" ptsTypes="AA">
                                      <p:cBhvr>
                                        <p:cTn id="184" dur="2000" fill="hold"/>
                                        <p:tgtEl>
                                          <p:spTgt spid="8"/>
                                        </p:tgtEl>
                                        <p:attrNameLst>
                                          <p:attrName>ppt_x</p:attrName>
                                          <p:attrName>ppt_y</p:attrName>
                                        </p:attrNameLst>
                                      </p:cBhvr>
                                      <p:rCtr x="116" y="0"/>
                                    </p:animMotion>
                                  </p:childTnLst>
                                </p:cTn>
                              </p:par>
                              <p:par>
                                <p:cTn id="185" presetID="30" presetClass="emph" presetSubtype="0" fill="hold" grpId="0" nodeType="withEffect">
                                  <p:stCondLst>
                                    <p:cond delay="0"/>
                                  </p:stCondLst>
                                  <p:childTnLst>
                                    <p:animClr clrSpc="hsl" dir="cw">
                                      <p:cBhvr override="childStyle">
                                        <p:cTn id="186" dur="500" fill="hold"/>
                                        <p:tgtEl>
                                          <p:spTgt spid="9"/>
                                        </p:tgtEl>
                                        <p:attrNameLst>
                                          <p:attrName>style.color</p:attrName>
                                        </p:attrNameLst>
                                      </p:cBhvr>
                                      <p:by>
                                        <p:hsl h="0" s="12549" l="25098"/>
                                      </p:by>
                                    </p:animClr>
                                    <p:animClr clrSpc="hsl" dir="cw">
                                      <p:cBhvr>
                                        <p:cTn id="187" dur="500" fill="hold"/>
                                        <p:tgtEl>
                                          <p:spTgt spid="9"/>
                                        </p:tgtEl>
                                        <p:attrNameLst>
                                          <p:attrName>fillcolor</p:attrName>
                                        </p:attrNameLst>
                                      </p:cBhvr>
                                      <p:by>
                                        <p:hsl h="0" s="12549" l="25098"/>
                                      </p:by>
                                    </p:animClr>
                                    <p:animClr clrSpc="hsl" dir="cw">
                                      <p:cBhvr>
                                        <p:cTn id="188" dur="500" fill="hold"/>
                                        <p:tgtEl>
                                          <p:spTgt spid="9"/>
                                        </p:tgtEl>
                                        <p:attrNameLst>
                                          <p:attrName>stroke.color</p:attrName>
                                        </p:attrNameLst>
                                      </p:cBhvr>
                                      <p:by>
                                        <p:hsl h="0" s="12549" l="25098"/>
                                      </p:by>
                                    </p:animClr>
                                    <p:set>
                                      <p:cBhvr>
                                        <p:cTn id="189" dur="500" fill="hold"/>
                                        <p:tgtEl>
                                          <p:spTgt spid="9"/>
                                        </p:tgtEl>
                                        <p:attrNameLst>
                                          <p:attrName>fill.type</p:attrName>
                                        </p:attrNameLst>
                                      </p:cBhvr>
                                      <p:to>
                                        <p:strVal val="solid"/>
                                      </p:to>
                                    </p:set>
                                  </p:childTnLst>
                                </p:cTn>
                              </p:par>
                              <p:par>
                                <p:cTn id="190" presetID="30" presetClass="emph" presetSubtype="0" fill="hold" nodeType="withEffect">
                                  <p:stCondLst>
                                    <p:cond delay="0"/>
                                  </p:stCondLst>
                                  <p:childTnLst>
                                    <p:animClr clrSpc="hsl" dir="cw">
                                      <p:cBhvr override="childStyle">
                                        <p:cTn id="191" dur="500" fill="hold"/>
                                        <p:tgtEl>
                                          <p:spTgt spid="5"/>
                                        </p:tgtEl>
                                        <p:attrNameLst>
                                          <p:attrName>style.color</p:attrName>
                                        </p:attrNameLst>
                                      </p:cBhvr>
                                      <p:by>
                                        <p:hsl h="0" s="12549" l="25098"/>
                                      </p:by>
                                    </p:animClr>
                                    <p:animClr clrSpc="hsl" dir="cw">
                                      <p:cBhvr>
                                        <p:cTn id="192" dur="500" fill="hold"/>
                                        <p:tgtEl>
                                          <p:spTgt spid="5"/>
                                        </p:tgtEl>
                                        <p:attrNameLst>
                                          <p:attrName>fillcolor</p:attrName>
                                        </p:attrNameLst>
                                      </p:cBhvr>
                                      <p:by>
                                        <p:hsl h="0" s="12549" l="25098"/>
                                      </p:by>
                                    </p:animClr>
                                    <p:animClr clrSpc="hsl" dir="cw">
                                      <p:cBhvr>
                                        <p:cTn id="193" dur="500" fill="hold"/>
                                        <p:tgtEl>
                                          <p:spTgt spid="5"/>
                                        </p:tgtEl>
                                        <p:attrNameLst>
                                          <p:attrName>stroke.color</p:attrName>
                                        </p:attrNameLst>
                                      </p:cBhvr>
                                      <p:by>
                                        <p:hsl h="0" s="12549" l="25098"/>
                                      </p:by>
                                    </p:animClr>
                                    <p:set>
                                      <p:cBhvr>
                                        <p:cTn id="194" dur="500" fill="hold"/>
                                        <p:tgtEl>
                                          <p:spTgt spid="5"/>
                                        </p:tgtEl>
                                        <p:attrNameLst>
                                          <p:attrName>fill.type</p:attrName>
                                        </p:attrNameLst>
                                      </p:cBhvr>
                                      <p:to>
                                        <p:strVal val="solid"/>
                                      </p:to>
                                    </p:set>
                                  </p:childTnLst>
                                </p:cTn>
                              </p:par>
                              <p:par>
                                <p:cTn id="195" presetID="30" presetClass="emph" presetSubtype="0" fill="hold" grpId="0" nodeType="withEffect">
                                  <p:stCondLst>
                                    <p:cond delay="0"/>
                                  </p:stCondLst>
                                  <p:childTnLst>
                                    <p:animClr clrSpc="hsl" dir="cw">
                                      <p:cBhvr override="childStyle">
                                        <p:cTn id="196" dur="500" fill="hold"/>
                                        <p:tgtEl>
                                          <p:spTgt spid="6"/>
                                        </p:tgtEl>
                                        <p:attrNameLst>
                                          <p:attrName>style.color</p:attrName>
                                        </p:attrNameLst>
                                      </p:cBhvr>
                                      <p:by>
                                        <p:hsl h="0" s="12549" l="25098"/>
                                      </p:by>
                                    </p:animClr>
                                    <p:animClr clrSpc="hsl" dir="cw">
                                      <p:cBhvr>
                                        <p:cTn id="197" dur="500" fill="hold"/>
                                        <p:tgtEl>
                                          <p:spTgt spid="6"/>
                                        </p:tgtEl>
                                        <p:attrNameLst>
                                          <p:attrName>fillcolor</p:attrName>
                                        </p:attrNameLst>
                                      </p:cBhvr>
                                      <p:by>
                                        <p:hsl h="0" s="12549" l="25098"/>
                                      </p:by>
                                    </p:animClr>
                                    <p:animClr clrSpc="hsl" dir="cw">
                                      <p:cBhvr>
                                        <p:cTn id="198" dur="500" fill="hold"/>
                                        <p:tgtEl>
                                          <p:spTgt spid="6"/>
                                        </p:tgtEl>
                                        <p:attrNameLst>
                                          <p:attrName>stroke.color</p:attrName>
                                        </p:attrNameLst>
                                      </p:cBhvr>
                                      <p:by>
                                        <p:hsl h="0" s="12549" l="25098"/>
                                      </p:by>
                                    </p:animClr>
                                    <p:set>
                                      <p:cBhvr>
                                        <p:cTn id="199" dur="500" fill="hold"/>
                                        <p:tgtEl>
                                          <p:spTgt spid="6"/>
                                        </p:tgtEl>
                                        <p:attrNameLst>
                                          <p:attrName>fill.type</p:attrName>
                                        </p:attrNameLst>
                                      </p:cBhvr>
                                      <p:to>
                                        <p:strVal val="solid"/>
                                      </p:to>
                                    </p:set>
                                  </p:childTnLst>
                                </p:cTn>
                              </p:par>
                            </p:childTnLst>
                          </p:cTn>
                        </p:par>
                        <p:par>
                          <p:cTn id="200" fill="hold">
                            <p:stCondLst>
                              <p:cond delay="5000"/>
                            </p:stCondLst>
                            <p:childTnLst>
                              <p:par>
                                <p:cTn id="201" presetID="9" presetClass="exit" presetSubtype="0" fill="hold" grpId="3" nodeType="afterEffect">
                                  <p:stCondLst>
                                    <p:cond delay="0"/>
                                  </p:stCondLst>
                                  <p:childTnLst>
                                    <p:animEffect transition="out" filter="dissolve">
                                      <p:cBhvr>
                                        <p:cTn id="202" dur="500"/>
                                        <p:tgtEl>
                                          <p:spTgt spid="16"/>
                                        </p:tgtEl>
                                      </p:cBhvr>
                                    </p:animEffect>
                                    <p:set>
                                      <p:cBhvr>
                                        <p:cTn id="203" dur="1" fill="hold">
                                          <p:stCondLst>
                                            <p:cond delay="499"/>
                                          </p:stCondLst>
                                        </p:cTn>
                                        <p:tgtEl>
                                          <p:spTgt spid="16"/>
                                        </p:tgtEl>
                                        <p:attrNameLst>
                                          <p:attrName>style.visibility</p:attrName>
                                        </p:attrNameLst>
                                      </p:cBhvr>
                                      <p:to>
                                        <p:strVal val="hidden"/>
                                      </p:to>
                                    </p:set>
                                  </p:childTnLst>
                                </p:cTn>
                              </p:par>
                              <p:par>
                                <p:cTn id="204" presetID="9" presetClass="exit" presetSubtype="0" fill="hold" grpId="1" nodeType="withEffect">
                                  <p:stCondLst>
                                    <p:cond delay="0"/>
                                  </p:stCondLst>
                                  <p:childTnLst>
                                    <p:animEffect transition="out" filter="dissolve">
                                      <p:cBhvr>
                                        <p:cTn id="205" dur="500"/>
                                        <p:tgtEl>
                                          <p:spTgt spid="37"/>
                                        </p:tgtEl>
                                      </p:cBhvr>
                                    </p:animEffect>
                                    <p:set>
                                      <p:cBhvr>
                                        <p:cTn id="206" dur="1" fill="hold">
                                          <p:stCondLst>
                                            <p:cond delay="499"/>
                                          </p:stCondLst>
                                        </p:cTn>
                                        <p:tgtEl>
                                          <p:spTgt spid="37"/>
                                        </p:tgtEl>
                                        <p:attrNameLst>
                                          <p:attrName>style.visibility</p:attrName>
                                        </p:attrNameLst>
                                      </p:cBhvr>
                                      <p:to>
                                        <p:strVal val="hidden"/>
                                      </p:to>
                                    </p:set>
                                  </p:childTnLst>
                                </p:cTn>
                              </p:par>
                            </p:childTnLst>
                          </p:cTn>
                        </p:par>
                        <p:par>
                          <p:cTn id="207" fill="hold">
                            <p:stCondLst>
                              <p:cond delay="5500"/>
                            </p:stCondLst>
                            <p:childTnLst>
                              <p:par>
                                <p:cTn id="208" presetID="10" presetClass="entr" presetSubtype="0" fill="hold" grpId="0" nodeType="afterEffect">
                                  <p:stCondLst>
                                    <p:cond delay="0"/>
                                  </p:stCondLst>
                                  <p:childTnLst>
                                    <p:set>
                                      <p:cBhvr>
                                        <p:cTn id="209" dur="1" fill="hold">
                                          <p:stCondLst>
                                            <p:cond delay="0"/>
                                          </p:stCondLst>
                                        </p:cTn>
                                        <p:tgtEl>
                                          <p:spTgt spid="26"/>
                                        </p:tgtEl>
                                        <p:attrNameLst>
                                          <p:attrName>style.visibility</p:attrName>
                                        </p:attrNameLst>
                                      </p:cBhvr>
                                      <p:to>
                                        <p:strVal val="visible"/>
                                      </p:to>
                                    </p:set>
                                    <p:animEffect transition="in" filter="fade">
                                      <p:cBhvr>
                                        <p:cTn id="210" dur="500"/>
                                        <p:tgtEl>
                                          <p:spTgt spid="26"/>
                                        </p:tgtEl>
                                      </p:cBhvr>
                                    </p:animEffect>
                                  </p:childTnLst>
                                </p:cTn>
                              </p:par>
                              <p:par>
                                <p:cTn id="211" presetID="9" presetClass="exit" presetSubtype="0" fill="hold" grpId="2" nodeType="withEffect">
                                  <p:stCondLst>
                                    <p:cond delay="0"/>
                                  </p:stCondLst>
                                  <p:childTnLst>
                                    <p:animEffect transition="out" filter="dissolve">
                                      <p:cBhvr>
                                        <p:cTn id="212" dur="500"/>
                                        <p:tgtEl>
                                          <p:spTgt spid="37"/>
                                        </p:tgtEl>
                                      </p:cBhvr>
                                    </p:animEffect>
                                    <p:set>
                                      <p:cBhvr>
                                        <p:cTn id="213" dur="1" fill="hold">
                                          <p:stCondLst>
                                            <p:cond delay="499"/>
                                          </p:stCondLst>
                                        </p:cTn>
                                        <p:tgtEl>
                                          <p:spTgt spid="37"/>
                                        </p:tgtEl>
                                        <p:attrNameLst>
                                          <p:attrName>style.visibility</p:attrName>
                                        </p:attrNameLst>
                                      </p:cBhvr>
                                      <p:to>
                                        <p:strVal val="hidden"/>
                                      </p:to>
                                    </p:set>
                                  </p:childTnLst>
                                </p:cTn>
                              </p:par>
                              <p:par>
                                <p:cTn id="214" presetID="9" presetClass="exit" presetSubtype="0" fill="hold" grpId="4" nodeType="withEffect">
                                  <p:stCondLst>
                                    <p:cond delay="0"/>
                                  </p:stCondLst>
                                  <p:childTnLst>
                                    <p:animEffect transition="out" filter="dissolve">
                                      <p:cBhvr>
                                        <p:cTn id="215" dur="500"/>
                                        <p:tgtEl>
                                          <p:spTgt spid="16"/>
                                        </p:tgtEl>
                                      </p:cBhvr>
                                    </p:animEffect>
                                    <p:set>
                                      <p:cBhvr>
                                        <p:cTn id="216" dur="1" fill="hold">
                                          <p:stCondLst>
                                            <p:cond delay="499"/>
                                          </p:stCondLst>
                                        </p:cTn>
                                        <p:tgtEl>
                                          <p:spTgt spid="16"/>
                                        </p:tgtEl>
                                        <p:attrNameLst>
                                          <p:attrName>style.visibility</p:attrName>
                                        </p:attrNameLst>
                                      </p:cBhvr>
                                      <p:to>
                                        <p:strVal val="hidden"/>
                                      </p:to>
                                    </p:set>
                                  </p:childTnLst>
                                </p:cTn>
                              </p:par>
                              <p:par>
                                <p:cTn id="217" presetID="63" presetClass="path" presetSubtype="0" accel="50000" decel="50000" fill="hold" grpId="0" nodeType="withEffect">
                                  <p:stCondLst>
                                    <p:cond delay="0"/>
                                  </p:stCondLst>
                                  <p:childTnLst>
                                    <p:animMotion origin="layout" path="M 0 0  L 0.25 0  E" pathEditMode="relative" ptsTypes="">
                                      <p:cBhvr>
                                        <p:cTn id="218" dur="2000" fill="hold"/>
                                        <p:tgtEl>
                                          <p:spTgt spid="42"/>
                                        </p:tgtEl>
                                        <p:attrNameLst>
                                          <p:attrName>ppt_x</p:attrName>
                                          <p:attrName>ppt_y</p:attrName>
                                        </p:attrNameLst>
                                      </p:cBhvr>
                                    </p:animMotion>
                                  </p:childTnLst>
                                </p:cTn>
                              </p:par>
                              <p:par>
                                <p:cTn id="219" presetID="63" presetClass="path" presetSubtype="0" accel="50000" decel="50000" fill="hold" grpId="0" nodeType="withEffect">
                                  <p:stCondLst>
                                    <p:cond delay="0"/>
                                  </p:stCondLst>
                                  <p:childTnLst>
                                    <p:animMotion origin="layout" path="M 0 0  L 0.25 0  E" pathEditMode="relative" ptsTypes="">
                                      <p:cBhvr>
                                        <p:cTn id="220" dur="2000" fill="hold"/>
                                        <p:tgtEl>
                                          <p:spTgt spid="4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4" grpId="1" animBg="1"/>
      <p:bldP spid="4" grpId="2" animBg="1"/>
      <p:bldP spid="6" grpId="0"/>
      <p:bldP spid="8" grpId="0"/>
      <p:bldP spid="9" grpId="0"/>
      <p:bldP spid="14" grpId="0" animBg="1"/>
      <p:bldP spid="14" grpId="1" animBg="1"/>
      <p:bldP spid="14" grpId="2" animBg="1"/>
      <p:bldP spid="14" grpId="3" animBg="1"/>
      <p:bldP spid="15" grpId="0" animBg="1"/>
      <p:bldP spid="15" grpId="1" animBg="1"/>
      <p:bldP spid="15" grpId="2" animBg="1"/>
      <p:bldP spid="15" grpId="3" animBg="1"/>
      <p:bldP spid="16" grpId="0" animBg="1"/>
      <p:bldP spid="16" grpId="1" animBg="1"/>
      <p:bldP spid="16" grpId="2" animBg="1"/>
      <p:bldP spid="16" grpId="3" animBg="1"/>
      <p:bldP spid="16" grpId="4" animBg="1"/>
      <p:bldP spid="17" grpId="0" animBg="1"/>
      <p:bldP spid="17" grpId="1" animBg="1"/>
      <p:bldP spid="18" grpId="0"/>
      <p:bldP spid="18" grpId="1"/>
      <p:bldP spid="19" grpId="0"/>
      <p:bldP spid="19" grpId="1"/>
      <p:bldP spid="19" grpId="2"/>
      <p:bldP spid="19" grpId="3"/>
      <p:bldP spid="20" grpId="0"/>
      <p:bldP spid="20" grpId="1"/>
      <p:bldP spid="21" grpId="0"/>
      <p:bldP spid="21" grpId="1"/>
      <p:bldP spid="22" grpId="0"/>
      <p:bldP spid="22" grpId="1"/>
      <p:bldP spid="23" grpId="0"/>
      <p:bldP spid="23" grpId="1"/>
      <p:bldP spid="24" grpId="0"/>
      <p:bldP spid="24" grpId="1"/>
      <p:bldP spid="25" grpId="0"/>
      <p:bldP spid="25" grpId="1"/>
      <p:bldP spid="26" grpId="0"/>
      <p:bldP spid="27" grpId="0" animBg="1"/>
      <p:bldP spid="27" grpId="1" animBg="1"/>
      <p:bldP spid="37" grpId="0"/>
      <p:bldP spid="37" grpId="1"/>
      <p:bldP spid="37" grpId="2"/>
      <p:bldP spid="38" grpId="0" animBg="1"/>
      <p:bldP spid="38" grpId="1" animBg="1"/>
      <p:bldP spid="39" grpId="0" animBg="1"/>
      <p:bldP spid="39" grpId="1" animBg="1"/>
      <p:bldP spid="41" grpId="0" animBg="1"/>
      <p:bldP spid="4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81000" y="230188"/>
            <a:ext cx="8382000" cy="664797"/>
          </a:xfrm>
        </p:spPr>
        <p:txBody>
          <a:bodyPr/>
          <a:lstStyle/>
          <a:p>
            <a:pPr eaLnBrk="1" hangingPunct="1"/>
            <a:r>
              <a:rPr lang="en-US" dirty="0" err="1" smtClean="0">
                <a:latin typeface="+mn-lt"/>
              </a:rPr>
              <a:t>Protección</a:t>
            </a:r>
            <a:r>
              <a:rPr lang="en-US" dirty="0" smtClean="0">
                <a:latin typeface="+mn-lt"/>
              </a:rPr>
              <a:t> </a:t>
            </a:r>
            <a:r>
              <a:rPr lang="en-US" dirty="0" err="1" smtClean="0">
                <a:latin typeface="+mn-lt"/>
              </a:rPr>
              <a:t>Perimetral</a:t>
            </a:r>
            <a:r>
              <a:rPr lang="en-US" dirty="0" smtClean="0">
                <a:latin typeface="+mn-lt"/>
              </a:rPr>
              <a:t> con NAP</a:t>
            </a:r>
          </a:p>
        </p:txBody>
      </p:sp>
      <p:sp>
        <p:nvSpPr>
          <p:cNvPr id="3" name="Text Box 2"/>
          <p:cNvSpPr txBox="1">
            <a:spLocks noChangeArrowheads="1"/>
          </p:cNvSpPr>
          <p:nvPr/>
        </p:nvSpPr>
        <p:spPr bwMode="auto">
          <a:xfrm>
            <a:off x="624828" y="4723476"/>
            <a:ext cx="3106256" cy="1015649"/>
          </a:xfrm>
          <a:prstGeom prst="rect">
            <a:avLst/>
          </a:prstGeom>
          <a:noFill/>
          <a:ln w="9525">
            <a:noFill/>
            <a:miter lim="800000"/>
            <a:headEnd/>
            <a:tailEnd/>
          </a:ln>
          <a:effectLst/>
        </p:spPr>
        <p:txBody>
          <a:bodyPr wrap="square" lIns="91426" tIns="45713" rIns="91426" bIns="45713">
            <a:spAutoFit/>
          </a:bodyPr>
          <a:lstStyle/>
          <a:p>
            <a:pPr eaLnBrk="0" hangingPunct="0">
              <a:defRPr/>
            </a:pPr>
            <a:r>
              <a:rPr lang="es-ES" sz="2000" dirty="0" smtClean="0">
                <a:effectLst>
                  <a:outerShdw blurRad="38100" dist="38100" dir="2700000" algn="tl">
                    <a:srgbClr val="000000">
                      <a:alpha val="43137"/>
                    </a:srgbClr>
                  </a:outerShdw>
                </a:effectLst>
                <a:latin typeface="Arial" pitchFamily="34" charset="0"/>
                <a:cs typeface="Arial" pitchFamily="34" charset="0"/>
              </a:rPr>
              <a:t>Solicitando Acceso.  Aquí esta mi nuevo estado de salud</a:t>
            </a:r>
            <a:endParaRPr lang="es-ES" sz="2000" dirty="0">
              <a:effectLst>
                <a:outerShdw blurRad="38100" dist="38100" dir="2700000" algn="tl">
                  <a:srgbClr val="000000">
                    <a:alpha val="43137"/>
                  </a:srgbClr>
                </a:outerShdw>
              </a:effectLst>
              <a:latin typeface="Arial" pitchFamily="34" charset="0"/>
              <a:cs typeface="Arial" pitchFamily="34" charset="0"/>
            </a:endParaRPr>
          </a:p>
        </p:txBody>
      </p:sp>
      <p:pic>
        <p:nvPicPr>
          <p:cNvPr id="4" name="Picture 5" descr="application server"/>
          <p:cNvPicPr>
            <a:picLocks noChangeAspect="1" noChangeArrowheads="1"/>
          </p:cNvPicPr>
          <p:nvPr/>
        </p:nvPicPr>
        <p:blipFill>
          <a:blip r:embed="rId4"/>
          <a:srcRect/>
          <a:stretch>
            <a:fillRect/>
          </a:stretch>
        </p:blipFill>
        <p:spPr bwMode="auto">
          <a:xfrm>
            <a:off x="7883542" y="4022708"/>
            <a:ext cx="635000" cy="923925"/>
          </a:xfrm>
          <a:prstGeom prst="rect">
            <a:avLst/>
          </a:prstGeom>
          <a:noFill/>
          <a:ln w="9525">
            <a:noFill/>
            <a:miter lim="800000"/>
            <a:headEnd/>
            <a:tailEnd/>
          </a:ln>
        </p:spPr>
      </p:pic>
      <p:sp>
        <p:nvSpPr>
          <p:cNvPr id="5" name="Rectangle 6"/>
          <p:cNvSpPr>
            <a:spLocks noChangeArrowheads="1"/>
          </p:cNvSpPr>
          <p:nvPr/>
        </p:nvSpPr>
        <p:spPr bwMode="auto">
          <a:xfrm>
            <a:off x="7983538" y="3780274"/>
            <a:ext cx="1160462" cy="336550"/>
          </a:xfrm>
          <a:prstGeom prst="rect">
            <a:avLst/>
          </a:prstGeom>
          <a:noFill/>
          <a:ln w="9525">
            <a:noFill/>
            <a:miter lim="800000"/>
            <a:headEnd/>
            <a:tailEnd/>
          </a:ln>
          <a:effectLst/>
        </p:spPr>
        <p:txBody>
          <a:bodyPr wrap="none" lIns="91436" tIns="45718" rIns="91436" bIns="45718" anchor="ctr"/>
          <a:lstStyle/>
          <a:p>
            <a:pPr>
              <a:defRPr/>
            </a:pPr>
            <a:r>
              <a:rPr lang="en-US" sz="1600" b="1" dirty="0">
                <a:effectLst>
                  <a:outerShdw blurRad="38100" dist="38100" dir="2700000" algn="tl">
                    <a:srgbClr val="000000">
                      <a:alpha val="43137"/>
                    </a:srgbClr>
                  </a:outerShdw>
                </a:effectLst>
              </a:rPr>
              <a:t>MS NPS</a:t>
            </a:r>
          </a:p>
        </p:txBody>
      </p:sp>
      <p:pic>
        <p:nvPicPr>
          <p:cNvPr id="27654" name="Picture 7" descr="laptop"/>
          <p:cNvPicPr>
            <a:picLocks noChangeAspect="1" noChangeArrowheads="1"/>
          </p:cNvPicPr>
          <p:nvPr/>
        </p:nvPicPr>
        <p:blipFill>
          <a:blip r:embed="rId5"/>
          <a:srcRect/>
          <a:stretch>
            <a:fillRect/>
          </a:stretch>
        </p:blipFill>
        <p:spPr bwMode="auto">
          <a:xfrm>
            <a:off x="261965" y="4295305"/>
            <a:ext cx="784225" cy="576262"/>
          </a:xfrm>
          <a:prstGeom prst="rect">
            <a:avLst/>
          </a:prstGeom>
          <a:noFill/>
          <a:ln w="9525">
            <a:noFill/>
            <a:miter lim="800000"/>
            <a:headEnd/>
            <a:tailEnd/>
          </a:ln>
        </p:spPr>
      </p:pic>
      <p:sp>
        <p:nvSpPr>
          <p:cNvPr id="7" name="Rectangle 8"/>
          <p:cNvSpPr>
            <a:spLocks noChangeArrowheads="1"/>
          </p:cNvSpPr>
          <p:nvPr/>
        </p:nvSpPr>
        <p:spPr bwMode="auto">
          <a:xfrm>
            <a:off x="0" y="3847856"/>
            <a:ext cx="511175" cy="334963"/>
          </a:xfrm>
          <a:prstGeom prst="rect">
            <a:avLst/>
          </a:prstGeom>
          <a:noFill/>
          <a:ln w="9525">
            <a:noFill/>
            <a:miter lim="800000"/>
            <a:headEnd/>
            <a:tailEnd/>
          </a:ln>
          <a:effectLst/>
        </p:spPr>
        <p:txBody>
          <a:bodyPr wrap="none" lIns="91436" tIns="45718" rIns="91436" bIns="45718" anchor="ctr"/>
          <a:lstStyle/>
          <a:p>
            <a:pPr>
              <a:defRPr/>
            </a:pPr>
            <a:r>
              <a:rPr lang="en-US" sz="2000" b="1" dirty="0" err="1" smtClean="0">
                <a:effectLst>
                  <a:outerShdw blurRad="38100" dist="38100" dir="2700000" algn="tl">
                    <a:srgbClr val="000000">
                      <a:alpha val="43137"/>
                    </a:srgbClr>
                  </a:outerShdw>
                </a:effectLst>
                <a:latin typeface="Arial" pitchFamily="34" charset="0"/>
                <a:cs typeface="Arial" pitchFamily="34" charset="0"/>
              </a:rPr>
              <a:t>Cliente</a:t>
            </a:r>
            <a:endParaRPr lang="en-US" sz="2000" b="1" dirty="0">
              <a:effectLst>
                <a:outerShdw blurRad="38100" dist="38100" dir="2700000" algn="tl">
                  <a:srgbClr val="000000">
                    <a:alpha val="43137"/>
                  </a:srgbClr>
                </a:outerShdw>
              </a:effectLst>
              <a:latin typeface="Arial" pitchFamily="34" charset="0"/>
              <a:cs typeface="Arial" pitchFamily="34" charset="0"/>
            </a:endParaRPr>
          </a:p>
        </p:txBody>
      </p:sp>
      <p:sp>
        <p:nvSpPr>
          <p:cNvPr id="8" name="Rectangle 9"/>
          <p:cNvSpPr>
            <a:spLocks noChangeArrowheads="1"/>
          </p:cNvSpPr>
          <p:nvPr/>
        </p:nvSpPr>
        <p:spPr bwMode="auto">
          <a:xfrm>
            <a:off x="3739243" y="4968858"/>
            <a:ext cx="1322614" cy="1144587"/>
          </a:xfrm>
          <a:prstGeom prst="rect">
            <a:avLst/>
          </a:prstGeom>
          <a:noFill/>
          <a:ln w="9525">
            <a:noFill/>
            <a:miter lim="800000"/>
            <a:headEnd/>
            <a:tailEnd/>
          </a:ln>
          <a:effectLst/>
        </p:spPr>
        <p:txBody>
          <a:bodyPr wrap="none" lIns="91436" tIns="45718" rIns="91436" bIns="45718" anchor="ctr"/>
          <a:lstStyle/>
          <a:p>
            <a:pPr algn="ctr">
              <a:defRPr/>
            </a:pPr>
            <a:r>
              <a:rPr lang="en-US" sz="2000" dirty="0">
                <a:effectLst>
                  <a:outerShdw blurRad="38100" dist="38100" dir="2700000" algn="tl">
                    <a:srgbClr val="000000">
                      <a:alpha val="43137"/>
                    </a:srgbClr>
                  </a:outerShdw>
                </a:effectLst>
                <a:latin typeface="Arial" pitchFamily="34" charset="0"/>
                <a:cs typeface="Arial" pitchFamily="34" charset="0"/>
              </a:rPr>
              <a:t>Remote </a:t>
            </a:r>
            <a:br>
              <a:rPr lang="en-US" sz="2000" dirty="0">
                <a:effectLst>
                  <a:outerShdw blurRad="38100" dist="38100" dir="2700000" algn="tl">
                    <a:srgbClr val="000000">
                      <a:alpha val="43137"/>
                    </a:srgbClr>
                  </a:outerShdw>
                </a:effectLst>
                <a:latin typeface="Arial" pitchFamily="34" charset="0"/>
                <a:cs typeface="Arial" pitchFamily="34" charset="0"/>
              </a:rPr>
            </a:br>
            <a:r>
              <a:rPr lang="en-US" sz="2000" dirty="0">
                <a:effectLst>
                  <a:outerShdw blurRad="38100" dist="38100" dir="2700000" algn="tl">
                    <a:srgbClr val="000000">
                      <a:alpha val="43137"/>
                    </a:srgbClr>
                  </a:outerShdw>
                </a:effectLst>
                <a:latin typeface="Arial" pitchFamily="34" charset="0"/>
                <a:cs typeface="Arial" pitchFamily="34" charset="0"/>
              </a:rPr>
              <a:t>Access</a:t>
            </a:r>
          </a:p>
          <a:p>
            <a:pPr algn="ctr">
              <a:defRPr/>
            </a:pPr>
            <a:r>
              <a:rPr lang="en-US" sz="2000" dirty="0">
                <a:effectLst>
                  <a:outerShdw blurRad="38100" dist="38100" dir="2700000" algn="tl">
                    <a:srgbClr val="000000">
                      <a:alpha val="43137"/>
                    </a:srgbClr>
                  </a:outerShdw>
                </a:effectLst>
                <a:latin typeface="Arial" pitchFamily="34" charset="0"/>
                <a:cs typeface="Arial" pitchFamily="34" charset="0"/>
              </a:rPr>
              <a:t>Gateway</a:t>
            </a:r>
          </a:p>
        </p:txBody>
      </p:sp>
      <p:grpSp>
        <p:nvGrpSpPr>
          <p:cNvPr id="2" name="Group 10"/>
          <p:cNvGrpSpPr>
            <a:grpSpLocks/>
          </p:cNvGrpSpPr>
          <p:nvPr/>
        </p:nvGrpSpPr>
        <p:grpSpPr bwMode="auto">
          <a:xfrm>
            <a:off x="4037040" y="1904983"/>
            <a:ext cx="581025" cy="687387"/>
            <a:chOff x="3703" y="1281"/>
            <a:chExt cx="366" cy="433"/>
          </a:xfrm>
        </p:grpSpPr>
        <p:pic>
          <p:nvPicPr>
            <p:cNvPr id="27686" name="Picture 11" descr="application server"/>
            <p:cNvPicPr>
              <a:picLocks noChangeAspect="1" noChangeArrowheads="1"/>
            </p:cNvPicPr>
            <p:nvPr/>
          </p:nvPicPr>
          <p:blipFill>
            <a:blip r:embed="rId6"/>
            <a:srcRect/>
            <a:stretch>
              <a:fillRect/>
            </a:stretch>
          </p:blipFill>
          <p:spPr bwMode="auto">
            <a:xfrm>
              <a:off x="3842" y="1332"/>
              <a:ext cx="227" cy="382"/>
            </a:xfrm>
            <a:prstGeom prst="rect">
              <a:avLst/>
            </a:prstGeom>
            <a:noFill/>
            <a:ln w="9525">
              <a:noFill/>
              <a:miter lim="800000"/>
              <a:headEnd/>
              <a:tailEnd/>
            </a:ln>
          </p:spPr>
        </p:pic>
        <p:pic>
          <p:nvPicPr>
            <p:cNvPr id="27687" name="Picture 12" descr="application server"/>
            <p:cNvPicPr>
              <a:picLocks noChangeAspect="1" noChangeArrowheads="1"/>
            </p:cNvPicPr>
            <p:nvPr/>
          </p:nvPicPr>
          <p:blipFill>
            <a:blip r:embed="rId7"/>
            <a:srcRect/>
            <a:stretch>
              <a:fillRect/>
            </a:stretch>
          </p:blipFill>
          <p:spPr bwMode="auto">
            <a:xfrm>
              <a:off x="3703" y="1281"/>
              <a:ext cx="249" cy="421"/>
            </a:xfrm>
            <a:prstGeom prst="rect">
              <a:avLst/>
            </a:prstGeom>
            <a:noFill/>
            <a:ln w="9525">
              <a:noFill/>
              <a:miter lim="800000"/>
              <a:headEnd/>
              <a:tailEnd/>
            </a:ln>
          </p:spPr>
        </p:pic>
      </p:grpSp>
      <p:sp>
        <p:nvSpPr>
          <p:cNvPr id="12" name="Rectangle 13"/>
          <p:cNvSpPr>
            <a:spLocks noChangeArrowheads="1"/>
          </p:cNvSpPr>
          <p:nvPr/>
        </p:nvSpPr>
        <p:spPr bwMode="auto">
          <a:xfrm>
            <a:off x="3614991" y="1042970"/>
            <a:ext cx="1908155" cy="707882"/>
          </a:xfrm>
          <a:prstGeom prst="rect">
            <a:avLst/>
          </a:prstGeom>
          <a:noFill/>
          <a:ln w="9525">
            <a:noFill/>
            <a:miter lim="800000"/>
            <a:headEnd/>
            <a:tailEnd/>
          </a:ln>
          <a:effectLst/>
        </p:spPr>
        <p:txBody>
          <a:bodyPr wrap="square" lIns="91436" tIns="45718" rIns="91436" bIns="45718" anchor="ctr">
            <a:spAutoFit/>
          </a:bodyPr>
          <a:lstStyle/>
          <a:p>
            <a:pPr>
              <a:defRPr/>
            </a:pPr>
            <a:r>
              <a:rPr lang="es-ES" sz="2000" b="1" dirty="0" smtClean="0">
                <a:effectLst>
                  <a:outerShdw blurRad="38100" dist="38100" dir="2700000" algn="tl">
                    <a:srgbClr val="000000">
                      <a:alpha val="43137"/>
                    </a:srgbClr>
                  </a:outerShdw>
                </a:effectLst>
              </a:rPr>
              <a:t>Servidores de Remediación</a:t>
            </a:r>
            <a:endParaRPr lang="es-ES" sz="2000" dirty="0">
              <a:effectLst>
                <a:outerShdw blurRad="38100" dist="38100" dir="2700000" algn="tl">
                  <a:srgbClr val="000000">
                    <a:alpha val="43137"/>
                  </a:srgbClr>
                </a:outerShdw>
              </a:effectLst>
            </a:endParaRPr>
          </a:p>
        </p:txBody>
      </p:sp>
      <p:sp>
        <p:nvSpPr>
          <p:cNvPr id="13" name="Line 14"/>
          <p:cNvSpPr>
            <a:spLocks noChangeShapeType="1"/>
          </p:cNvSpPr>
          <p:nvPr/>
        </p:nvSpPr>
        <p:spPr bwMode="auto">
          <a:xfrm flipV="1">
            <a:off x="1183821" y="4481495"/>
            <a:ext cx="2178531" cy="698"/>
          </a:xfrm>
          <a:prstGeom prst="line">
            <a:avLst/>
          </a:prstGeom>
          <a:noFill/>
          <a:ln w="12700">
            <a:solidFill>
              <a:srgbClr val="DDDDDD"/>
            </a:solidFill>
            <a:round/>
            <a:headEnd/>
            <a:tailEnd type="arrow" w="med" len="med"/>
          </a:ln>
          <a:effectLst/>
        </p:spPr>
        <p:txBody>
          <a:bodyPr lIns="91436" tIns="45718" rIns="91436" bIns="45718" anchor="ctr"/>
          <a:lstStyle/>
          <a:p>
            <a:pPr>
              <a:defRPr/>
            </a:pPr>
            <a:endParaRPr lang="en-US">
              <a:effectLst>
                <a:outerShdw blurRad="38100" dist="38100" dir="2700000" algn="tl">
                  <a:srgbClr val="000000">
                    <a:alpha val="43137"/>
                  </a:srgbClr>
                </a:outerShdw>
              </a:effectLst>
            </a:endParaRPr>
          </a:p>
        </p:txBody>
      </p:sp>
      <p:sp>
        <p:nvSpPr>
          <p:cNvPr id="14" name="Line 15"/>
          <p:cNvSpPr>
            <a:spLocks noChangeShapeType="1"/>
          </p:cNvSpPr>
          <p:nvPr/>
        </p:nvSpPr>
        <p:spPr bwMode="auto">
          <a:xfrm flipV="1">
            <a:off x="5307040" y="4490357"/>
            <a:ext cx="2432703" cy="663"/>
          </a:xfrm>
          <a:prstGeom prst="line">
            <a:avLst/>
          </a:prstGeom>
          <a:noFill/>
          <a:ln w="12700">
            <a:solidFill>
              <a:srgbClr val="DDDDDD"/>
            </a:solidFill>
            <a:round/>
            <a:headEnd/>
            <a:tailEnd type="arrow" w="med" len="med"/>
          </a:ln>
          <a:effectLst/>
        </p:spPr>
        <p:txBody>
          <a:bodyPr lIns="91436" tIns="45718" rIns="91436" bIns="45718" anchor="ctr"/>
          <a:lstStyle/>
          <a:p>
            <a:pPr>
              <a:defRPr/>
            </a:pPr>
            <a:endParaRPr lang="en-US">
              <a:effectLst>
                <a:outerShdw blurRad="38100" dist="38100" dir="2700000" algn="tl">
                  <a:srgbClr val="000000">
                    <a:alpha val="43137"/>
                  </a:srgbClr>
                </a:outerShdw>
              </a:effectLst>
            </a:endParaRPr>
          </a:p>
        </p:txBody>
      </p:sp>
      <p:sp>
        <p:nvSpPr>
          <p:cNvPr id="15" name="Line 16"/>
          <p:cNvSpPr>
            <a:spLocks noChangeShapeType="1"/>
          </p:cNvSpPr>
          <p:nvPr/>
        </p:nvSpPr>
        <p:spPr bwMode="auto">
          <a:xfrm>
            <a:off x="5307040" y="4605320"/>
            <a:ext cx="2391881" cy="15666"/>
          </a:xfrm>
          <a:prstGeom prst="line">
            <a:avLst/>
          </a:prstGeom>
          <a:noFill/>
          <a:ln w="12700">
            <a:solidFill>
              <a:srgbClr val="DDDDDD"/>
            </a:solidFill>
            <a:round/>
            <a:headEnd type="arrow" w="med" len="med"/>
            <a:tailEnd/>
          </a:ln>
          <a:effectLst/>
        </p:spPr>
        <p:txBody>
          <a:bodyPr lIns="91436" tIns="45718" rIns="91436" bIns="45718" anchor="ctr"/>
          <a:lstStyle/>
          <a:p>
            <a:pPr>
              <a:defRPr/>
            </a:pPr>
            <a:endParaRPr lang="en-US">
              <a:effectLst>
                <a:outerShdw blurRad="38100" dist="38100" dir="2700000" algn="tl">
                  <a:srgbClr val="000000">
                    <a:alpha val="43137"/>
                  </a:srgbClr>
                </a:outerShdw>
              </a:effectLst>
            </a:endParaRPr>
          </a:p>
        </p:txBody>
      </p:sp>
      <p:sp>
        <p:nvSpPr>
          <p:cNvPr id="16" name="Line 17"/>
          <p:cNvSpPr>
            <a:spLocks noChangeShapeType="1"/>
          </p:cNvSpPr>
          <p:nvPr/>
        </p:nvSpPr>
        <p:spPr bwMode="auto">
          <a:xfrm flipV="1">
            <a:off x="1134836" y="4605320"/>
            <a:ext cx="2208466" cy="15666"/>
          </a:xfrm>
          <a:prstGeom prst="line">
            <a:avLst/>
          </a:prstGeom>
          <a:noFill/>
          <a:ln w="12700">
            <a:solidFill>
              <a:srgbClr val="DDDDDD"/>
            </a:solidFill>
            <a:round/>
            <a:headEnd type="arrow" w="med" len="med"/>
            <a:tailEnd/>
          </a:ln>
          <a:effectLst/>
        </p:spPr>
        <p:txBody>
          <a:bodyPr lIns="91436" tIns="45718" rIns="91436" bIns="45718" anchor="ctr"/>
          <a:lstStyle/>
          <a:p>
            <a:pPr>
              <a:defRPr/>
            </a:pPr>
            <a:endParaRPr lang="en-US">
              <a:effectLst>
                <a:outerShdw blurRad="38100" dist="38100" dir="2700000" algn="tl">
                  <a:srgbClr val="000000">
                    <a:alpha val="43137"/>
                  </a:srgbClr>
                </a:outerShdw>
              </a:effectLst>
            </a:endParaRPr>
          </a:p>
        </p:txBody>
      </p:sp>
      <p:sp>
        <p:nvSpPr>
          <p:cNvPr id="17" name="Text Box 18"/>
          <p:cNvSpPr txBox="1">
            <a:spLocks noChangeArrowheads="1"/>
          </p:cNvSpPr>
          <p:nvPr/>
        </p:nvSpPr>
        <p:spPr bwMode="auto">
          <a:xfrm>
            <a:off x="783785" y="3636935"/>
            <a:ext cx="3224892" cy="707872"/>
          </a:xfrm>
          <a:prstGeom prst="rect">
            <a:avLst/>
          </a:prstGeom>
          <a:noFill/>
          <a:ln w="9525">
            <a:noFill/>
            <a:miter lim="800000"/>
            <a:headEnd/>
            <a:tailEnd/>
          </a:ln>
          <a:effectLst/>
        </p:spPr>
        <p:txBody>
          <a:bodyPr wrap="square" lIns="91426" tIns="45713" rIns="91426" bIns="45713">
            <a:spAutoFit/>
          </a:bodyPr>
          <a:lstStyle/>
          <a:p>
            <a:pPr lvl="0" eaLnBrk="0" hangingPunct="0">
              <a:defRPr/>
            </a:pPr>
            <a:r>
              <a:rPr lang="es-ES" sz="2000"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¿Puedo acceder? Aquí esta mi estado de Salud</a:t>
            </a:r>
            <a:r>
              <a:rPr lang="en-US" sz="2000" dirty="0" smtClean="0">
                <a:effectLst>
                  <a:outerShdw blurRad="38100" dist="38100" dir="2700000" algn="tl">
                    <a:srgbClr val="000000">
                      <a:alpha val="43137"/>
                    </a:srgbClr>
                  </a:outerShdw>
                </a:effectLst>
                <a:latin typeface="Arial" pitchFamily="34" charset="0"/>
                <a:cs typeface="Arial" pitchFamily="34" charset="0"/>
              </a:rPr>
              <a:t> </a:t>
            </a:r>
            <a:endParaRPr lang="en-US" sz="2000" dirty="0">
              <a:effectLst>
                <a:outerShdw blurRad="38100" dist="38100" dir="2700000" algn="tl">
                  <a:srgbClr val="000000">
                    <a:alpha val="43137"/>
                  </a:srgbClr>
                </a:outerShdw>
              </a:effectLst>
              <a:latin typeface="Arial" pitchFamily="34" charset="0"/>
              <a:cs typeface="Arial" pitchFamily="34" charset="0"/>
            </a:endParaRPr>
          </a:p>
        </p:txBody>
      </p:sp>
      <p:sp>
        <p:nvSpPr>
          <p:cNvPr id="18" name="Text Box 19"/>
          <p:cNvSpPr txBox="1">
            <a:spLocks noChangeArrowheads="1"/>
          </p:cNvSpPr>
          <p:nvPr/>
        </p:nvSpPr>
        <p:spPr bwMode="auto">
          <a:xfrm>
            <a:off x="5114273" y="3380499"/>
            <a:ext cx="2992864" cy="1015649"/>
          </a:xfrm>
          <a:prstGeom prst="rect">
            <a:avLst/>
          </a:prstGeom>
          <a:noFill/>
          <a:ln w="9525">
            <a:noFill/>
            <a:miter lim="800000"/>
            <a:headEnd/>
            <a:tailEnd/>
          </a:ln>
          <a:effectLst/>
        </p:spPr>
        <p:txBody>
          <a:bodyPr wrap="square" lIns="91426" tIns="45713" rIns="91426" bIns="45713">
            <a:spAutoFit/>
          </a:bodyPr>
          <a:lstStyle/>
          <a:p>
            <a:pPr eaLnBrk="0" hangingPunct="0">
              <a:defRPr/>
            </a:pPr>
            <a:r>
              <a:rPr lang="es-ES" sz="2000" dirty="0" smtClean="0">
                <a:effectLst>
                  <a:outerShdw blurRad="38100" dist="38100" dir="2700000" algn="tl">
                    <a:srgbClr val="000000">
                      <a:alpha val="43137"/>
                    </a:srgbClr>
                  </a:outerShdw>
                </a:effectLst>
                <a:latin typeface="Arial" pitchFamily="34" charset="0"/>
                <a:cs typeface="Arial" pitchFamily="34" charset="0"/>
              </a:rPr>
              <a:t>¿Debe este cliente ser restringido  basándonos en su estado de salud? </a:t>
            </a:r>
            <a:endParaRPr lang="es-ES" sz="2000" dirty="0">
              <a:effectLst>
                <a:outerShdw blurRad="38100" dist="38100" dir="2700000" algn="tl">
                  <a:srgbClr val="000000">
                    <a:alpha val="43137"/>
                  </a:srgbClr>
                </a:outerShdw>
              </a:effectLst>
              <a:latin typeface="Arial" pitchFamily="34" charset="0"/>
              <a:cs typeface="Arial" pitchFamily="34" charset="0"/>
            </a:endParaRPr>
          </a:p>
        </p:txBody>
      </p:sp>
      <p:sp>
        <p:nvSpPr>
          <p:cNvPr id="19" name="Text Box 20"/>
          <p:cNvSpPr txBox="1">
            <a:spLocks noChangeArrowheads="1"/>
          </p:cNvSpPr>
          <p:nvPr/>
        </p:nvSpPr>
        <p:spPr bwMode="auto">
          <a:xfrm>
            <a:off x="4853923" y="1941495"/>
            <a:ext cx="2489200" cy="1015649"/>
          </a:xfrm>
          <a:prstGeom prst="rect">
            <a:avLst/>
          </a:prstGeom>
          <a:noFill/>
          <a:ln w="9525">
            <a:noFill/>
            <a:miter lim="800000"/>
            <a:headEnd/>
            <a:tailEnd/>
          </a:ln>
          <a:effectLst/>
        </p:spPr>
        <p:txBody>
          <a:bodyPr lIns="91426" tIns="45713" rIns="91426" bIns="45713">
            <a:spAutoFit/>
          </a:bodyPr>
          <a:lstStyle/>
          <a:p>
            <a:pPr algn="r" eaLnBrk="0" hangingPunct="0">
              <a:defRPr/>
            </a:pPr>
            <a:r>
              <a:rPr lang="es-ES" sz="2000" dirty="0" smtClean="0">
                <a:effectLst>
                  <a:outerShdw blurRad="38100" dist="38100" dir="2700000" algn="tl">
                    <a:srgbClr val="000000">
                      <a:alpha val="43137"/>
                    </a:srgbClr>
                  </a:outerShdw>
                </a:effectLst>
                <a:latin typeface="Arial" pitchFamily="34" charset="0"/>
                <a:cs typeface="Arial" pitchFamily="34" charset="0"/>
              </a:rPr>
              <a:t>Actualización de políticas al servidor NPS</a:t>
            </a:r>
            <a:endParaRPr lang="es-ES" sz="2000" dirty="0">
              <a:effectLst>
                <a:outerShdw blurRad="38100" dist="38100" dir="2700000" algn="tl">
                  <a:srgbClr val="000000">
                    <a:alpha val="43137"/>
                  </a:srgbClr>
                </a:outerShdw>
              </a:effectLst>
              <a:latin typeface="Arial" pitchFamily="34" charset="0"/>
              <a:cs typeface="Arial" pitchFamily="34" charset="0"/>
            </a:endParaRPr>
          </a:p>
        </p:txBody>
      </p:sp>
      <p:sp>
        <p:nvSpPr>
          <p:cNvPr id="20" name="Text Box 21"/>
          <p:cNvSpPr txBox="1">
            <a:spLocks noChangeArrowheads="1"/>
          </p:cNvSpPr>
          <p:nvPr/>
        </p:nvSpPr>
        <p:spPr bwMode="auto">
          <a:xfrm>
            <a:off x="947064" y="4741414"/>
            <a:ext cx="2898321" cy="707872"/>
          </a:xfrm>
          <a:prstGeom prst="rect">
            <a:avLst/>
          </a:prstGeom>
          <a:noFill/>
          <a:ln w="9525">
            <a:noFill/>
            <a:miter lim="800000"/>
            <a:headEnd/>
            <a:tailEnd/>
          </a:ln>
          <a:effectLst/>
        </p:spPr>
        <p:txBody>
          <a:bodyPr wrap="square" lIns="91426" tIns="45713" rIns="91426" bIns="45713">
            <a:spAutoFit/>
          </a:bodyPr>
          <a:lstStyle/>
          <a:p>
            <a:pPr eaLnBrk="0" hangingPunct="0">
              <a:defRPr/>
            </a:pPr>
            <a:r>
              <a:rPr lang="es-ES" sz="2000" dirty="0" smtClean="0">
                <a:effectLst>
                  <a:outerShdw blurRad="38100" dist="38100" dir="2700000" algn="tl">
                    <a:srgbClr val="000000">
                      <a:alpha val="43137"/>
                    </a:srgbClr>
                  </a:outerShdw>
                </a:effectLst>
                <a:latin typeface="Arial" pitchFamily="34" charset="0"/>
                <a:cs typeface="Arial" pitchFamily="34" charset="0"/>
              </a:rPr>
              <a:t>Recurso bloqueado hasta que te actualices</a:t>
            </a:r>
            <a:endParaRPr lang="es-ES" sz="2000" dirty="0">
              <a:effectLst>
                <a:outerShdw blurRad="38100" dist="38100" dir="2700000" algn="tl">
                  <a:srgbClr val="000000">
                    <a:alpha val="43137"/>
                  </a:srgbClr>
                </a:outerShdw>
              </a:effectLst>
              <a:latin typeface="Arial" pitchFamily="34" charset="0"/>
              <a:cs typeface="Arial" pitchFamily="34" charset="0"/>
            </a:endParaRPr>
          </a:p>
        </p:txBody>
      </p:sp>
      <p:sp>
        <p:nvSpPr>
          <p:cNvPr id="21" name="Text Box 22"/>
          <p:cNvSpPr txBox="1">
            <a:spLocks noChangeArrowheads="1"/>
          </p:cNvSpPr>
          <p:nvPr/>
        </p:nvSpPr>
        <p:spPr bwMode="auto">
          <a:xfrm>
            <a:off x="489858" y="2549285"/>
            <a:ext cx="2628900" cy="707872"/>
          </a:xfrm>
          <a:prstGeom prst="rect">
            <a:avLst/>
          </a:prstGeom>
          <a:noFill/>
          <a:ln w="9525">
            <a:noFill/>
            <a:miter lim="800000"/>
            <a:headEnd/>
            <a:tailEnd/>
          </a:ln>
          <a:effectLst/>
        </p:spPr>
        <p:txBody>
          <a:bodyPr wrap="square" lIns="91426" tIns="45713" rIns="91426" bIns="45713">
            <a:spAutoFit/>
          </a:bodyPr>
          <a:lstStyle/>
          <a:p>
            <a:pPr eaLnBrk="0" hangingPunct="0">
              <a:defRPr/>
            </a:pPr>
            <a:r>
              <a:rPr lang="es-ES" sz="2000" dirty="0" smtClean="0">
                <a:effectLst>
                  <a:outerShdw blurRad="38100" dist="38100" dir="2700000" algn="tl">
                    <a:srgbClr val="000000">
                      <a:alpha val="43137"/>
                    </a:srgbClr>
                  </a:outerShdw>
                </a:effectLst>
                <a:latin typeface="Arial" pitchFamily="34" charset="0"/>
                <a:cs typeface="Arial" pitchFamily="34" charset="0"/>
              </a:rPr>
              <a:t>¿Puedo obtener Actualizaciones?</a:t>
            </a:r>
            <a:endParaRPr lang="es-ES" sz="2000" dirty="0">
              <a:effectLst>
                <a:outerShdw blurRad="38100" dist="38100" dir="2700000" algn="tl">
                  <a:srgbClr val="000000">
                    <a:alpha val="43137"/>
                  </a:srgbClr>
                </a:outerShdw>
              </a:effectLst>
              <a:latin typeface="Arial" pitchFamily="34" charset="0"/>
              <a:cs typeface="Arial" pitchFamily="34" charset="0"/>
            </a:endParaRPr>
          </a:p>
        </p:txBody>
      </p:sp>
      <p:sp>
        <p:nvSpPr>
          <p:cNvPr id="22" name="Text Box 23"/>
          <p:cNvSpPr txBox="1">
            <a:spLocks noChangeArrowheads="1"/>
          </p:cNvSpPr>
          <p:nvPr/>
        </p:nvSpPr>
        <p:spPr bwMode="auto">
          <a:xfrm>
            <a:off x="1714299" y="2224071"/>
            <a:ext cx="2033107" cy="400095"/>
          </a:xfrm>
          <a:prstGeom prst="rect">
            <a:avLst/>
          </a:prstGeom>
          <a:noFill/>
          <a:ln w="9525">
            <a:noFill/>
            <a:miter lim="800000"/>
            <a:headEnd/>
            <a:tailEnd/>
          </a:ln>
          <a:effectLst/>
        </p:spPr>
        <p:txBody>
          <a:bodyPr wrap="square" lIns="91426" tIns="45713" rIns="91426" bIns="45713">
            <a:spAutoFit/>
          </a:bodyPr>
          <a:lstStyle/>
          <a:p>
            <a:pPr eaLnBrk="0" hangingPunct="0">
              <a:defRPr/>
            </a:pPr>
            <a:r>
              <a:rPr lang="es-ES" sz="2000" dirty="0" smtClean="0">
                <a:effectLst>
                  <a:outerShdw blurRad="38100" dist="38100" dir="2700000" algn="tl">
                    <a:srgbClr val="000000">
                      <a:alpha val="43137"/>
                    </a:srgbClr>
                  </a:outerShdw>
                </a:effectLst>
                <a:latin typeface="Arial" pitchFamily="34" charset="0"/>
                <a:cs typeface="Arial" pitchFamily="34" charset="0"/>
              </a:rPr>
              <a:t>Aquí las tienes.</a:t>
            </a:r>
            <a:endParaRPr lang="es-ES" sz="2000" dirty="0">
              <a:effectLst>
                <a:outerShdw blurRad="38100" dist="38100" dir="2700000" algn="tl">
                  <a:srgbClr val="000000">
                    <a:alpha val="43137"/>
                  </a:srgbClr>
                </a:outerShdw>
              </a:effectLst>
              <a:latin typeface="Arial" pitchFamily="34" charset="0"/>
              <a:cs typeface="Arial" pitchFamily="34" charset="0"/>
            </a:endParaRPr>
          </a:p>
        </p:txBody>
      </p:sp>
      <p:sp>
        <p:nvSpPr>
          <p:cNvPr id="23" name="Text Box 24"/>
          <p:cNvSpPr txBox="1">
            <a:spLocks noChangeArrowheads="1"/>
          </p:cNvSpPr>
          <p:nvPr/>
        </p:nvSpPr>
        <p:spPr bwMode="auto">
          <a:xfrm>
            <a:off x="5225851" y="4783120"/>
            <a:ext cx="3754864" cy="1446536"/>
          </a:xfrm>
          <a:prstGeom prst="rect">
            <a:avLst/>
          </a:prstGeom>
          <a:noFill/>
          <a:ln w="9525">
            <a:noFill/>
            <a:miter lim="800000"/>
            <a:headEnd/>
            <a:tailEnd/>
          </a:ln>
          <a:effectLst/>
        </p:spPr>
        <p:txBody>
          <a:bodyPr wrap="square" lIns="91426" tIns="45713" rIns="91426" bIns="45713">
            <a:spAutoFit/>
          </a:bodyPr>
          <a:lstStyle/>
          <a:p>
            <a:pPr eaLnBrk="0" hangingPunct="0">
              <a:defRPr/>
            </a:pPr>
            <a:r>
              <a:rPr lang="es-ES" sz="2000" dirty="0" smtClean="0">
                <a:effectLst>
                  <a:outerShdw blurRad="38100" dist="38100" dir="2700000" algn="tl">
                    <a:srgbClr val="000000">
                      <a:alpha val="43137"/>
                    </a:srgbClr>
                  </a:outerShdw>
                </a:effectLst>
                <a:latin typeface="Arial" pitchFamily="34" charset="0"/>
                <a:cs typeface="Arial" pitchFamily="34" charset="0"/>
              </a:rPr>
              <a:t>Según las políticas, el cliente no esta al día.</a:t>
            </a:r>
          </a:p>
          <a:p>
            <a:pPr eaLnBrk="0" hangingPunct="0">
              <a:defRPr/>
            </a:pPr>
            <a:r>
              <a:rPr lang="es-ES" sz="2000" dirty="0" smtClean="0">
                <a:effectLst>
                  <a:outerShdw blurRad="38100" dist="38100" dir="2700000" algn="tl">
                    <a:srgbClr val="000000">
                      <a:alpha val="43137"/>
                    </a:srgbClr>
                  </a:outerShdw>
                </a:effectLst>
                <a:latin typeface="Arial" pitchFamily="34" charset="0"/>
                <a:cs typeface="Arial" pitchFamily="34" charset="0"/>
              </a:rPr>
              <a:t>Poner en cuarentena y solicitar actualización.</a:t>
            </a:r>
            <a:endParaRPr lang="es-ES" sz="2000" dirty="0">
              <a:effectLst>
                <a:outerShdw blurRad="38100" dist="38100" dir="2700000" algn="tl">
                  <a:srgbClr val="000000">
                    <a:alpha val="43137"/>
                  </a:srgbClr>
                </a:outerShdw>
              </a:effectLst>
              <a:latin typeface="Arial" pitchFamily="34" charset="0"/>
              <a:cs typeface="Arial" pitchFamily="34" charset="0"/>
            </a:endParaRPr>
          </a:p>
        </p:txBody>
      </p:sp>
      <p:sp>
        <p:nvSpPr>
          <p:cNvPr id="24" name="Rectangle 27"/>
          <p:cNvSpPr>
            <a:spLocks noChangeArrowheads="1"/>
          </p:cNvSpPr>
          <p:nvPr/>
        </p:nvSpPr>
        <p:spPr bwMode="auto">
          <a:xfrm>
            <a:off x="898071" y="4691726"/>
            <a:ext cx="3188147" cy="1015659"/>
          </a:xfrm>
          <a:prstGeom prst="rect">
            <a:avLst/>
          </a:prstGeom>
          <a:noFill/>
          <a:ln w="12700">
            <a:noFill/>
            <a:miter lim="800000"/>
            <a:headEnd/>
            <a:tailEnd/>
          </a:ln>
          <a:effectLst/>
        </p:spPr>
        <p:txBody>
          <a:bodyPr wrap="square" lIns="91436" tIns="45718" rIns="91436" bIns="45718" anchor="ctr">
            <a:spAutoFit/>
          </a:bodyPr>
          <a:lstStyle/>
          <a:p>
            <a:pPr>
              <a:defRPr/>
            </a:pPr>
            <a:r>
              <a:rPr lang="es-ES" sz="2000" b="1" dirty="0" smtClean="0">
                <a:effectLst>
                  <a:outerShdw blurRad="38100" dist="38100" dir="2700000" algn="tl">
                    <a:srgbClr val="000000">
                      <a:alpha val="43137"/>
                    </a:srgbClr>
                  </a:outerShdw>
                </a:effectLst>
                <a:latin typeface="Arial" pitchFamily="34" charset="0"/>
                <a:cs typeface="Arial" pitchFamily="34" charset="0"/>
              </a:rPr>
              <a:t>Se permite el acceso total  a los recursos al Cliente</a:t>
            </a:r>
            <a:endParaRPr lang="es-ES" sz="2000" b="1" dirty="0">
              <a:effectLst>
                <a:outerShdw blurRad="38100" dist="38100" dir="2700000" algn="tl">
                  <a:srgbClr val="000000">
                    <a:alpha val="43137"/>
                  </a:srgbClr>
                </a:outerShdw>
              </a:effectLst>
              <a:latin typeface="Arial" pitchFamily="34" charset="0"/>
              <a:cs typeface="Arial" pitchFamily="34" charset="0"/>
            </a:endParaRPr>
          </a:p>
        </p:txBody>
      </p:sp>
      <p:grpSp>
        <p:nvGrpSpPr>
          <p:cNvPr id="6" name="Group 29"/>
          <p:cNvGrpSpPr>
            <a:grpSpLocks/>
          </p:cNvGrpSpPr>
          <p:nvPr/>
        </p:nvGrpSpPr>
        <p:grpSpPr bwMode="auto">
          <a:xfrm>
            <a:off x="7013649" y="877563"/>
            <a:ext cx="1885980" cy="1979932"/>
            <a:chOff x="4696" y="902"/>
            <a:chExt cx="821" cy="824"/>
          </a:xfrm>
        </p:grpSpPr>
        <p:sp>
          <p:nvSpPr>
            <p:cNvPr id="26" name="Rectangle 30"/>
            <p:cNvSpPr>
              <a:spLocks noChangeArrowheads="1"/>
            </p:cNvSpPr>
            <p:nvPr/>
          </p:nvSpPr>
          <p:spPr bwMode="auto">
            <a:xfrm>
              <a:off x="4696" y="902"/>
              <a:ext cx="821" cy="423"/>
            </a:xfrm>
            <a:prstGeom prst="rect">
              <a:avLst/>
            </a:prstGeom>
            <a:noFill/>
            <a:ln w="9525">
              <a:noFill/>
              <a:miter lim="800000"/>
              <a:headEnd/>
              <a:tailEnd/>
            </a:ln>
            <a:effectLst/>
          </p:spPr>
          <p:txBody>
            <a:bodyPr wrap="square" anchor="ctr">
              <a:spAutoFit/>
            </a:bodyPr>
            <a:lstStyle/>
            <a:p>
              <a:pPr>
                <a:defRPr/>
              </a:pPr>
              <a:r>
                <a:rPr lang="es-ES" sz="2000" b="1" dirty="0" smtClean="0">
                  <a:effectLst>
                    <a:outerShdw blurRad="38100" dist="38100" dir="2700000" algn="tl">
                      <a:srgbClr val="000000">
                        <a:alpha val="43137"/>
                      </a:srgbClr>
                    </a:outerShdw>
                  </a:effectLst>
                  <a:latin typeface="Arial" pitchFamily="34" charset="0"/>
                  <a:cs typeface="Arial" pitchFamily="34" charset="0"/>
                </a:rPr>
                <a:t>Servidores de Chequeo de Salud</a:t>
              </a:r>
              <a:endParaRPr lang="es-ES" sz="2000" dirty="0">
                <a:effectLst>
                  <a:outerShdw blurRad="38100" dist="38100" dir="2700000" algn="tl">
                    <a:srgbClr val="000000">
                      <a:alpha val="43137"/>
                    </a:srgbClr>
                  </a:outerShdw>
                </a:effectLst>
                <a:latin typeface="Arial" pitchFamily="34" charset="0"/>
                <a:cs typeface="Arial" pitchFamily="34" charset="0"/>
              </a:endParaRPr>
            </a:p>
          </p:txBody>
        </p:sp>
        <p:grpSp>
          <p:nvGrpSpPr>
            <p:cNvPr id="9" name="Group 31"/>
            <p:cNvGrpSpPr>
              <a:grpSpLocks/>
            </p:cNvGrpSpPr>
            <p:nvPr/>
          </p:nvGrpSpPr>
          <p:grpSpPr bwMode="auto">
            <a:xfrm>
              <a:off x="4853" y="1293"/>
              <a:ext cx="366" cy="433"/>
              <a:chOff x="4789" y="1293"/>
              <a:chExt cx="366" cy="433"/>
            </a:xfrm>
          </p:grpSpPr>
          <p:pic>
            <p:nvPicPr>
              <p:cNvPr id="27684" name="Picture 32" descr="application server"/>
              <p:cNvPicPr>
                <a:picLocks noChangeAspect="1" noChangeArrowheads="1"/>
              </p:cNvPicPr>
              <p:nvPr/>
            </p:nvPicPr>
            <p:blipFill>
              <a:blip r:embed="rId6"/>
              <a:srcRect/>
              <a:stretch>
                <a:fillRect/>
              </a:stretch>
            </p:blipFill>
            <p:spPr bwMode="auto">
              <a:xfrm>
                <a:off x="4928" y="1344"/>
                <a:ext cx="227" cy="382"/>
              </a:xfrm>
              <a:prstGeom prst="rect">
                <a:avLst/>
              </a:prstGeom>
              <a:noFill/>
              <a:ln w="9525">
                <a:noFill/>
                <a:miter lim="800000"/>
                <a:headEnd/>
                <a:tailEnd/>
              </a:ln>
            </p:spPr>
          </p:pic>
          <p:pic>
            <p:nvPicPr>
              <p:cNvPr id="27685" name="Picture 33" descr="application server"/>
              <p:cNvPicPr>
                <a:picLocks noChangeAspect="1" noChangeArrowheads="1"/>
              </p:cNvPicPr>
              <p:nvPr/>
            </p:nvPicPr>
            <p:blipFill>
              <a:blip r:embed="rId7"/>
              <a:srcRect/>
              <a:stretch>
                <a:fillRect/>
              </a:stretch>
            </p:blipFill>
            <p:spPr bwMode="auto">
              <a:xfrm>
                <a:off x="4789" y="1293"/>
                <a:ext cx="249" cy="421"/>
              </a:xfrm>
              <a:prstGeom prst="rect">
                <a:avLst/>
              </a:prstGeom>
              <a:noFill/>
              <a:ln w="9525">
                <a:noFill/>
                <a:miter lim="800000"/>
                <a:headEnd/>
                <a:tailEnd/>
              </a:ln>
            </p:spPr>
          </p:pic>
        </p:grpSp>
      </p:grpSp>
      <p:grpSp>
        <p:nvGrpSpPr>
          <p:cNvPr id="10" name="Group 34"/>
          <p:cNvGrpSpPr>
            <a:grpSpLocks/>
          </p:cNvGrpSpPr>
          <p:nvPr/>
        </p:nvGrpSpPr>
        <p:grpSpPr bwMode="auto">
          <a:xfrm>
            <a:off x="7797827" y="2919395"/>
            <a:ext cx="304800" cy="889000"/>
            <a:chOff x="5056" y="1904"/>
            <a:chExt cx="192" cy="560"/>
          </a:xfrm>
        </p:grpSpPr>
        <p:sp>
          <p:nvSpPr>
            <p:cNvPr id="31" name="Line 35"/>
            <p:cNvSpPr>
              <a:spLocks noChangeShapeType="1"/>
            </p:cNvSpPr>
            <p:nvPr/>
          </p:nvSpPr>
          <p:spPr bwMode="auto">
            <a:xfrm flipH="1">
              <a:off x="5056" y="1904"/>
              <a:ext cx="48" cy="560"/>
            </a:xfrm>
            <a:prstGeom prst="line">
              <a:avLst/>
            </a:prstGeom>
            <a:noFill/>
            <a:ln w="15875">
              <a:solidFill>
                <a:srgbClr val="FF0000"/>
              </a:solidFill>
              <a:prstDash val="dash"/>
              <a:round/>
              <a:headEnd/>
              <a:tailEnd type="arrow" w="med" len="me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2" name="Line 36"/>
            <p:cNvSpPr>
              <a:spLocks noChangeShapeType="1"/>
            </p:cNvSpPr>
            <p:nvPr/>
          </p:nvSpPr>
          <p:spPr bwMode="auto">
            <a:xfrm>
              <a:off x="5184" y="1912"/>
              <a:ext cx="64" cy="552"/>
            </a:xfrm>
            <a:prstGeom prst="line">
              <a:avLst/>
            </a:prstGeom>
            <a:noFill/>
            <a:ln w="15875">
              <a:solidFill>
                <a:srgbClr val="FF0000"/>
              </a:solidFill>
              <a:prstDash val="dash"/>
              <a:round/>
              <a:headEnd/>
              <a:tailEnd type="arrow" w="med" len="me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3" name="Line 37"/>
            <p:cNvSpPr>
              <a:spLocks noChangeShapeType="1"/>
            </p:cNvSpPr>
            <p:nvPr/>
          </p:nvSpPr>
          <p:spPr bwMode="auto">
            <a:xfrm>
              <a:off x="5144" y="1920"/>
              <a:ext cx="0" cy="528"/>
            </a:xfrm>
            <a:prstGeom prst="line">
              <a:avLst/>
            </a:prstGeom>
            <a:noFill/>
            <a:ln w="15875">
              <a:solidFill>
                <a:srgbClr val="FF0000"/>
              </a:solidFill>
              <a:prstDash val="dash"/>
              <a:round/>
              <a:headEnd/>
              <a:tailEnd type="arrow" w="med" len="med"/>
            </a:ln>
            <a:effectLst/>
          </p:spPr>
          <p:txBody>
            <a:bodyPr wrap="none" anchor="ctr"/>
            <a:lstStyle/>
            <a:p>
              <a:pPr>
                <a:defRPr/>
              </a:pPr>
              <a:endParaRPr lang="en-US">
                <a:effectLst>
                  <a:outerShdw blurRad="38100" dist="38100" dir="2700000" algn="tl">
                    <a:srgbClr val="000000">
                      <a:alpha val="43137"/>
                    </a:srgbClr>
                  </a:outerShdw>
                </a:effectLst>
              </a:endParaRPr>
            </a:p>
          </p:txBody>
        </p:sp>
      </p:grpSp>
      <p:sp>
        <p:nvSpPr>
          <p:cNvPr id="34" name="Text Box 38"/>
          <p:cNvSpPr txBox="1">
            <a:spLocks noChangeArrowheads="1"/>
          </p:cNvSpPr>
          <p:nvPr/>
        </p:nvSpPr>
        <p:spPr bwMode="auto">
          <a:xfrm>
            <a:off x="5192485" y="4823061"/>
            <a:ext cx="3587981" cy="1138759"/>
          </a:xfrm>
          <a:prstGeom prst="rect">
            <a:avLst/>
          </a:prstGeom>
          <a:noFill/>
          <a:ln w="9525">
            <a:noFill/>
            <a:miter lim="800000"/>
            <a:headEnd/>
            <a:tailEnd/>
          </a:ln>
          <a:effectLst/>
        </p:spPr>
        <p:txBody>
          <a:bodyPr wrap="square" lIns="91426" tIns="45713" rIns="91426" bIns="45713">
            <a:spAutoFit/>
          </a:bodyPr>
          <a:lstStyle/>
          <a:p>
            <a:pPr eaLnBrk="0" hangingPunct="0">
              <a:defRPr/>
            </a:pPr>
            <a:r>
              <a:rPr lang="es-ES" sz="2000" dirty="0" smtClean="0">
                <a:effectLst>
                  <a:outerShdw blurRad="38100" dist="38100" dir="2700000" algn="tl">
                    <a:srgbClr val="000000">
                      <a:alpha val="43137"/>
                    </a:srgbClr>
                  </a:outerShdw>
                </a:effectLst>
                <a:latin typeface="Arial" pitchFamily="34" charset="0"/>
                <a:cs typeface="Arial" pitchFamily="34" charset="0"/>
              </a:rPr>
              <a:t>Según las políticas, el cliente cumple.</a:t>
            </a:r>
          </a:p>
          <a:p>
            <a:pPr eaLnBrk="0" hangingPunct="0">
              <a:defRPr/>
            </a:pPr>
            <a:r>
              <a:rPr lang="es-ES" sz="2000" dirty="0" smtClean="0">
                <a:effectLst>
                  <a:outerShdw blurRad="38100" dist="38100" dir="2700000" algn="tl">
                    <a:srgbClr val="000000">
                      <a:alpha val="43137"/>
                    </a:srgbClr>
                  </a:outerShdw>
                </a:effectLst>
                <a:latin typeface="Arial" pitchFamily="34" charset="0"/>
                <a:cs typeface="Arial" pitchFamily="34" charset="0"/>
              </a:rPr>
              <a:t>Permitir Acceso.</a:t>
            </a:r>
            <a:endParaRPr lang="es-ES" sz="2000" dirty="0">
              <a:effectLst>
                <a:outerShdw blurRad="38100" dist="38100" dir="2700000" algn="tl">
                  <a:srgbClr val="000000">
                    <a:alpha val="43137"/>
                  </a:srgbClr>
                </a:outerShdw>
              </a:effectLst>
              <a:latin typeface="Arial" pitchFamily="34" charset="0"/>
              <a:cs typeface="Arial" pitchFamily="34" charset="0"/>
            </a:endParaRPr>
          </a:p>
        </p:txBody>
      </p:sp>
      <p:sp>
        <p:nvSpPr>
          <p:cNvPr id="35" name="Line 39"/>
          <p:cNvSpPr>
            <a:spLocks noChangeShapeType="1"/>
          </p:cNvSpPr>
          <p:nvPr/>
        </p:nvSpPr>
        <p:spPr bwMode="auto">
          <a:xfrm flipV="1">
            <a:off x="1473228" y="2538395"/>
            <a:ext cx="1971675" cy="1270000"/>
          </a:xfrm>
          <a:prstGeom prst="line">
            <a:avLst/>
          </a:prstGeom>
          <a:noFill/>
          <a:ln w="12700">
            <a:solidFill>
              <a:srgbClr val="FF0000"/>
            </a:solidFill>
            <a:round/>
            <a:headEnd/>
            <a:tailEnd type="triangle" w="med" len="med"/>
          </a:ln>
          <a:effectLst/>
        </p:spPr>
        <p:txBody>
          <a:bodyPr lIns="91436" tIns="45718" rIns="91436" bIns="45718" anchor="ctr"/>
          <a:lstStyle/>
          <a:p>
            <a:pPr>
              <a:defRPr/>
            </a:pPr>
            <a:endParaRPr lang="en-US">
              <a:effectLst>
                <a:outerShdw blurRad="38100" dist="38100" dir="2700000" algn="tl">
                  <a:srgbClr val="000000">
                    <a:alpha val="43137"/>
                  </a:srgbClr>
                </a:outerShdw>
              </a:effectLst>
            </a:endParaRPr>
          </a:p>
        </p:txBody>
      </p:sp>
      <p:sp>
        <p:nvSpPr>
          <p:cNvPr id="36" name="Line 40"/>
          <p:cNvSpPr>
            <a:spLocks noChangeShapeType="1"/>
          </p:cNvSpPr>
          <p:nvPr/>
        </p:nvSpPr>
        <p:spPr bwMode="auto">
          <a:xfrm flipH="1">
            <a:off x="1625627" y="2690795"/>
            <a:ext cx="1797050" cy="1193800"/>
          </a:xfrm>
          <a:prstGeom prst="line">
            <a:avLst/>
          </a:prstGeom>
          <a:noFill/>
          <a:ln w="12700">
            <a:solidFill>
              <a:srgbClr val="FF0000"/>
            </a:solidFill>
            <a:round/>
            <a:headEnd/>
            <a:tailEnd type="triangle" w="med" len="med"/>
          </a:ln>
          <a:effectLst/>
        </p:spPr>
        <p:txBody>
          <a:bodyPr lIns="91436" tIns="45718" rIns="91436" bIns="45718" anchor="ctr"/>
          <a:lstStyle/>
          <a:p>
            <a:pPr>
              <a:defRPr/>
            </a:pPr>
            <a:endParaRPr lang="en-US">
              <a:effectLst>
                <a:outerShdw blurRad="38100" dist="38100" dir="2700000" algn="tl">
                  <a:srgbClr val="000000">
                    <a:alpha val="43137"/>
                  </a:srgbClr>
                </a:outerShdw>
              </a:effectLst>
            </a:endParaRPr>
          </a:p>
        </p:txBody>
      </p:sp>
      <p:pic>
        <p:nvPicPr>
          <p:cNvPr id="27676" name="Picture 5" descr="application server"/>
          <p:cNvPicPr>
            <a:picLocks noChangeAspect="1" noChangeArrowheads="1"/>
          </p:cNvPicPr>
          <p:nvPr/>
        </p:nvPicPr>
        <p:blipFill>
          <a:blip r:embed="rId4"/>
          <a:srcRect/>
          <a:stretch>
            <a:fillRect/>
          </a:stretch>
        </p:blipFill>
        <p:spPr bwMode="auto">
          <a:xfrm>
            <a:off x="4057677" y="4086208"/>
            <a:ext cx="635000" cy="923925"/>
          </a:xfrm>
          <a:prstGeom prst="rect">
            <a:avLst/>
          </a:prstGeom>
          <a:noFill/>
          <a:ln w="9525">
            <a:noFill/>
            <a:miter lim="800000"/>
            <a:headEnd/>
            <a:tailEnd/>
          </a:ln>
        </p:spPr>
      </p:pic>
      <p:sp>
        <p:nvSpPr>
          <p:cNvPr id="38" name="Line 3"/>
          <p:cNvSpPr>
            <a:spLocks noChangeShapeType="1"/>
          </p:cNvSpPr>
          <p:nvPr/>
        </p:nvSpPr>
        <p:spPr bwMode="auto">
          <a:xfrm rot="-5400000">
            <a:off x="1094609" y="3509152"/>
            <a:ext cx="5043487" cy="25400"/>
          </a:xfrm>
          <a:prstGeom prst="line">
            <a:avLst/>
          </a:prstGeom>
          <a:noFill/>
          <a:ln w="38100">
            <a:solidFill>
              <a:srgbClr val="FAA906">
                <a:alpha val="75000"/>
              </a:srgbClr>
            </a:solidFill>
            <a:round/>
            <a:headEnd/>
            <a:tailEnd/>
          </a:ln>
          <a:effectLst/>
        </p:spPr>
        <p:txBody>
          <a:bodyPr lIns="91436" tIns="45718" rIns="91436" bIns="45718"/>
          <a:lstStyle/>
          <a:p>
            <a:pPr>
              <a:defRPr/>
            </a:pPr>
            <a:endParaRPr lang="en-US">
              <a:effectLst>
                <a:outerShdw blurRad="38100" dist="38100" dir="2700000" algn="tl">
                  <a:srgbClr val="000000">
                    <a:alpha val="43137"/>
                  </a:srgbClr>
                </a:outerShdw>
              </a:effectLst>
            </a:endParaRPr>
          </a:p>
        </p:txBody>
      </p:sp>
      <p:sp>
        <p:nvSpPr>
          <p:cNvPr id="39" name="Line 3"/>
          <p:cNvSpPr>
            <a:spLocks noChangeShapeType="1"/>
          </p:cNvSpPr>
          <p:nvPr/>
        </p:nvSpPr>
        <p:spPr bwMode="auto">
          <a:xfrm rot="-5400000">
            <a:off x="2648772" y="3528202"/>
            <a:ext cx="5043487" cy="25400"/>
          </a:xfrm>
          <a:prstGeom prst="line">
            <a:avLst/>
          </a:prstGeom>
          <a:noFill/>
          <a:ln w="38100">
            <a:solidFill>
              <a:srgbClr val="FAA906">
                <a:alpha val="75000"/>
              </a:srgbClr>
            </a:solidFill>
            <a:round/>
            <a:headEnd/>
            <a:tailEnd/>
          </a:ln>
          <a:effectLst/>
        </p:spPr>
        <p:txBody>
          <a:bodyPr lIns="91436" tIns="45718" rIns="91436" bIns="45718"/>
          <a:lstStyle/>
          <a:p>
            <a:pPr>
              <a:defRPr/>
            </a:pPr>
            <a:endParaRPr lang="en-US">
              <a:effectLst>
                <a:outerShdw blurRad="38100" dist="38100" dir="2700000" algn="tl">
                  <a:srgbClr val="000000">
                    <a:alpha val="43137"/>
                  </a:srgbClr>
                </a:outerShdw>
              </a:effectLst>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grpId="0" nodeType="clickEffect">
                                  <p:stCondLst>
                                    <p:cond delay="0"/>
                                  </p:stCondLst>
                                  <p:childTnLst>
                                    <p:animEffect transition="out" filter="dissolve">
                                      <p:cBhvr>
                                        <p:cTn id="22" dur="500"/>
                                        <p:tgtEl>
                                          <p:spTgt spid="19"/>
                                        </p:tgtEl>
                                      </p:cBhvr>
                                    </p:animEffect>
                                    <p:set>
                                      <p:cBhvr>
                                        <p:cTn id="23" dur="1" fill="hold">
                                          <p:stCondLst>
                                            <p:cond delay="499"/>
                                          </p:stCondLst>
                                        </p:cTn>
                                        <p:tgtEl>
                                          <p:spTgt spid="19"/>
                                        </p:tgtEl>
                                        <p:attrNameLst>
                                          <p:attrName>style.visibility</p:attrName>
                                        </p:attrNameLst>
                                      </p:cBhvr>
                                      <p:to>
                                        <p:strVal val="hidden"/>
                                      </p:to>
                                    </p:set>
                                  </p:childTnLst>
                                </p:cTn>
                              </p:par>
                              <p:par>
                                <p:cTn id="24" presetID="9" presetClass="emph" presetSubtype="0" nodeType="withEffect">
                                  <p:stCondLst>
                                    <p:cond delay="0"/>
                                  </p:stCondLst>
                                  <p:childTnLst>
                                    <p:set>
                                      <p:cBhvr rctx="PPT">
                                        <p:cTn id="25" dur="indefinite"/>
                                        <p:tgtEl>
                                          <p:spTgt spid="10"/>
                                        </p:tgtEl>
                                        <p:attrNameLst>
                                          <p:attrName>style.opacity</p:attrName>
                                        </p:attrNameLst>
                                      </p:cBhvr>
                                      <p:to>
                                        <p:strVal val="0.5"/>
                                      </p:to>
                                    </p:set>
                                    <p:animEffect filter="image" prLst="opacity: 0.5">
                                      <p:cBhvr rctx="IE">
                                        <p:cTn id="26" dur="indefinite"/>
                                        <p:tgtEl>
                                          <p:spTgt spid="10"/>
                                        </p:tgtEl>
                                      </p:cBhvr>
                                    </p:animEffect>
                                  </p:childTnLst>
                                </p:cTn>
                              </p:par>
                              <p:par>
                                <p:cTn id="27" presetID="22" presetClass="entr" presetSubtype="8"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par>
                                <p:cTn id="41" presetID="9" presetClass="exit" presetSubtype="0" fill="hold" grpId="1" nodeType="withEffect">
                                  <p:stCondLst>
                                    <p:cond delay="0"/>
                                  </p:stCondLst>
                                  <p:childTnLst>
                                    <p:animEffect transition="out" filter="dissolve">
                                      <p:cBhvr>
                                        <p:cTn id="42" dur="500"/>
                                        <p:tgtEl>
                                          <p:spTgt spid="17"/>
                                        </p:tgtEl>
                                      </p:cBhvr>
                                    </p:animEffect>
                                    <p:set>
                                      <p:cBhvr>
                                        <p:cTn id="43" dur="1" fill="hold">
                                          <p:stCondLst>
                                            <p:cond delay="499"/>
                                          </p:stCondLst>
                                        </p:cTn>
                                        <p:tgtEl>
                                          <p:spTgt spid="17"/>
                                        </p:tgtEl>
                                        <p:attrNameLst>
                                          <p:attrName>style.visibility</p:attrName>
                                        </p:attrNameLst>
                                      </p:cBhvr>
                                      <p:to>
                                        <p:strVal val="hidden"/>
                                      </p:to>
                                    </p:set>
                                  </p:childTnLst>
                                </p:cTn>
                              </p:par>
                              <p:par>
                                <p:cTn id="44" presetID="9" presetClass="exit" presetSubtype="0" fill="hold" nodeType="withEffect">
                                  <p:stCondLst>
                                    <p:cond delay="0"/>
                                  </p:stCondLst>
                                  <p:childTnLst>
                                    <p:animEffect transition="out" filter="dissolve">
                                      <p:cBhvr>
                                        <p:cTn id="45" dur="500"/>
                                        <p:tgtEl>
                                          <p:spTgt spid="13"/>
                                        </p:tgtEl>
                                      </p:cBhvr>
                                    </p:animEffect>
                                    <p:set>
                                      <p:cBhvr>
                                        <p:cTn id="46" dur="1" fill="hold">
                                          <p:stCondLst>
                                            <p:cond delay="499"/>
                                          </p:stCondLst>
                                        </p:cTn>
                                        <p:tgtEl>
                                          <p:spTgt spid="1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right)">
                                      <p:cBhvr>
                                        <p:cTn id="51" dur="500"/>
                                        <p:tgtEl>
                                          <p:spTgt spid="15"/>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right)">
                                      <p:cBhvr>
                                        <p:cTn id="54" dur="500"/>
                                        <p:tgtEl>
                                          <p:spTgt spid="23"/>
                                        </p:tgtEl>
                                      </p:cBhvr>
                                    </p:animEffect>
                                  </p:childTnLst>
                                </p:cTn>
                              </p:par>
                              <p:par>
                                <p:cTn id="55" presetID="9" presetClass="exit" presetSubtype="0" fill="hold" grpId="1" nodeType="withEffect">
                                  <p:stCondLst>
                                    <p:cond delay="0"/>
                                  </p:stCondLst>
                                  <p:childTnLst>
                                    <p:animEffect transition="out" filter="dissolve">
                                      <p:cBhvr>
                                        <p:cTn id="56" dur="500"/>
                                        <p:tgtEl>
                                          <p:spTgt spid="18"/>
                                        </p:tgtEl>
                                      </p:cBhvr>
                                    </p:animEffect>
                                    <p:set>
                                      <p:cBhvr>
                                        <p:cTn id="57" dur="1" fill="hold">
                                          <p:stCondLst>
                                            <p:cond delay="499"/>
                                          </p:stCondLst>
                                        </p:cTn>
                                        <p:tgtEl>
                                          <p:spTgt spid="18"/>
                                        </p:tgtEl>
                                        <p:attrNameLst>
                                          <p:attrName>style.visibility</p:attrName>
                                        </p:attrNameLst>
                                      </p:cBhvr>
                                      <p:to>
                                        <p:strVal val="hidden"/>
                                      </p:to>
                                    </p:set>
                                  </p:childTnLst>
                                </p:cTn>
                              </p:par>
                              <p:par>
                                <p:cTn id="58" presetID="9" presetClass="exit" presetSubtype="0" fill="hold" nodeType="withEffect">
                                  <p:stCondLst>
                                    <p:cond delay="0"/>
                                  </p:stCondLst>
                                  <p:childTnLst>
                                    <p:animEffect transition="out" filter="dissolve">
                                      <p:cBhvr>
                                        <p:cTn id="59" dur="500"/>
                                        <p:tgtEl>
                                          <p:spTgt spid="14"/>
                                        </p:tgtEl>
                                      </p:cBhvr>
                                    </p:animEffect>
                                    <p:set>
                                      <p:cBhvr>
                                        <p:cTn id="60" dur="1" fill="hold">
                                          <p:stCondLst>
                                            <p:cond delay="499"/>
                                          </p:stCondLst>
                                        </p:cTn>
                                        <p:tgtEl>
                                          <p:spTgt spid="14"/>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ipe(right)">
                                      <p:cBhvr>
                                        <p:cTn id="65" dur="500"/>
                                        <p:tgtEl>
                                          <p:spTgt spid="16"/>
                                        </p:tgtEl>
                                      </p:cBhvr>
                                    </p:animEffect>
                                  </p:childTnLst>
                                </p:cTn>
                              </p:par>
                              <p:par>
                                <p:cTn id="66" presetID="22" presetClass="entr" presetSubtype="2"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ipe(right)">
                                      <p:cBhvr>
                                        <p:cTn id="68" dur="500"/>
                                        <p:tgtEl>
                                          <p:spTgt spid="20"/>
                                        </p:tgtEl>
                                      </p:cBhvr>
                                    </p:animEffect>
                                  </p:childTnLst>
                                </p:cTn>
                              </p:par>
                              <p:par>
                                <p:cTn id="69" presetID="9" presetClass="exit" presetSubtype="0" fill="hold" nodeType="withEffect">
                                  <p:stCondLst>
                                    <p:cond delay="0"/>
                                  </p:stCondLst>
                                  <p:childTnLst>
                                    <p:animEffect transition="out" filter="dissolve">
                                      <p:cBhvr>
                                        <p:cTn id="70" dur="500"/>
                                        <p:tgtEl>
                                          <p:spTgt spid="15"/>
                                        </p:tgtEl>
                                      </p:cBhvr>
                                    </p:animEffect>
                                    <p:set>
                                      <p:cBhvr>
                                        <p:cTn id="71" dur="1" fill="hold">
                                          <p:stCondLst>
                                            <p:cond delay="499"/>
                                          </p:stCondLst>
                                        </p:cTn>
                                        <p:tgtEl>
                                          <p:spTgt spid="15"/>
                                        </p:tgtEl>
                                        <p:attrNameLst>
                                          <p:attrName>style.visibility</p:attrName>
                                        </p:attrNameLst>
                                      </p:cBhvr>
                                      <p:to>
                                        <p:strVal val="hidden"/>
                                      </p:to>
                                    </p:set>
                                  </p:childTnLst>
                                </p:cTn>
                              </p:par>
                              <p:par>
                                <p:cTn id="72" presetID="9" presetClass="exit" presetSubtype="0" fill="hold" grpId="1" nodeType="withEffect">
                                  <p:stCondLst>
                                    <p:cond delay="0"/>
                                  </p:stCondLst>
                                  <p:childTnLst>
                                    <p:animEffect transition="out" filter="dissolve">
                                      <p:cBhvr>
                                        <p:cTn id="73" dur="500"/>
                                        <p:tgtEl>
                                          <p:spTgt spid="23"/>
                                        </p:tgtEl>
                                      </p:cBhvr>
                                    </p:animEffect>
                                    <p:set>
                                      <p:cBhvr>
                                        <p:cTn id="74" dur="1" fill="hold">
                                          <p:stCondLst>
                                            <p:cond delay="499"/>
                                          </p:stCondLst>
                                        </p:cTn>
                                        <p:tgtEl>
                                          <p:spTgt spid="23"/>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down)">
                                      <p:cBhvr>
                                        <p:cTn id="79" dur="500"/>
                                        <p:tgtEl>
                                          <p:spTgt spid="35"/>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left)">
                                      <p:cBhvr>
                                        <p:cTn id="82" dur="500"/>
                                        <p:tgtEl>
                                          <p:spTgt spid="21"/>
                                        </p:tgtEl>
                                      </p:cBhvr>
                                    </p:animEffect>
                                  </p:childTnLst>
                                </p:cTn>
                              </p:par>
                              <p:par>
                                <p:cTn id="83" presetID="9" presetClass="exit" presetSubtype="0" fill="hold" nodeType="withEffect">
                                  <p:stCondLst>
                                    <p:cond delay="0"/>
                                  </p:stCondLst>
                                  <p:childTnLst>
                                    <p:animEffect transition="out" filter="dissolve">
                                      <p:cBhvr>
                                        <p:cTn id="84" dur="500"/>
                                        <p:tgtEl>
                                          <p:spTgt spid="16"/>
                                        </p:tgtEl>
                                      </p:cBhvr>
                                    </p:animEffect>
                                    <p:set>
                                      <p:cBhvr>
                                        <p:cTn id="85" dur="1" fill="hold">
                                          <p:stCondLst>
                                            <p:cond delay="499"/>
                                          </p:stCondLst>
                                        </p:cTn>
                                        <p:tgtEl>
                                          <p:spTgt spid="16"/>
                                        </p:tgtEl>
                                        <p:attrNameLst>
                                          <p:attrName>style.visibility</p:attrName>
                                        </p:attrNameLst>
                                      </p:cBhvr>
                                      <p:to>
                                        <p:strVal val="hidden"/>
                                      </p:to>
                                    </p:set>
                                  </p:childTnLst>
                                </p:cTn>
                              </p:par>
                              <p:par>
                                <p:cTn id="86" presetID="9" presetClass="exit" presetSubtype="0" fill="hold" grpId="1" nodeType="withEffect">
                                  <p:stCondLst>
                                    <p:cond delay="0"/>
                                  </p:stCondLst>
                                  <p:childTnLst>
                                    <p:animEffect transition="out" filter="dissolve">
                                      <p:cBhvr>
                                        <p:cTn id="87" dur="500"/>
                                        <p:tgtEl>
                                          <p:spTgt spid="20"/>
                                        </p:tgtEl>
                                      </p:cBhvr>
                                    </p:animEffect>
                                    <p:set>
                                      <p:cBhvr>
                                        <p:cTn id="88" dur="1" fill="hold">
                                          <p:stCondLst>
                                            <p:cond delay="499"/>
                                          </p:stCondLst>
                                        </p:cTn>
                                        <p:tgtEl>
                                          <p:spTgt spid="20"/>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nodeType="click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wipe(up)">
                                      <p:cBhvr>
                                        <p:cTn id="93" dur="500"/>
                                        <p:tgtEl>
                                          <p:spTgt spid="36"/>
                                        </p:tgtEl>
                                      </p:cBhvr>
                                    </p:animEffect>
                                  </p:childTnLst>
                                </p:cTn>
                              </p:par>
                              <p:par>
                                <p:cTn id="94" presetID="22" presetClass="entr" presetSubtype="2" fill="hold" grpId="0" nodeType="withEffect">
                                  <p:stCondLst>
                                    <p:cond delay="0"/>
                                  </p:stCondLst>
                                  <p:childTnLst>
                                    <p:set>
                                      <p:cBhvr>
                                        <p:cTn id="95" dur="1" fill="hold">
                                          <p:stCondLst>
                                            <p:cond delay="0"/>
                                          </p:stCondLst>
                                        </p:cTn>
                                        <p:tgtEl>
                                          <p:spTgt spid="22"/>
                                        </p:tgtEl>
                                        <p:attrNameLst>
                                          <p:attrName>style.visibility</p:attrName>
                                        </p:attrNameLst>
                                      </p:cBhvr>
                                      <p:to>
                                        <p:strVal val="visible"/>
                                      </p:to>
                                    </p:set>
                                    <p:animEffect transition="in" filter="wipe(right)">
                                      <p:cBhvr>
                                        <p:cTn id="96" dur="500"/>
                                        <p:tgtEl>
                                          <p:spTgt spid="22"/>
                                        </p:tgtEl>
                                      </p:cBhvr>
                                    </p:animEffect>
                                  </p:childTnLst>
                                </p:cTn>
                              </p:par>
                              <p:par>
                                <p:cTn id="97" presetID="10" presetClass="exit" presetSubtype="0" fill="hold" nodeType="withEffect">
                                  <p:stCondLst>
                                    <p:cond delay="0"/>
                                  </p:stCondLst>
                                  <p:childTnLst>
                                    <p:animEffect transition="out" filter="fade">
                                      <p:cBhvr>
                                        <p:cTn id="98" dur="500"/>
                                        <p:tgtEl>
                                          <p:spTgt spid="35"/>
                                        </p:tgtEl>
                                      </p:cBhvr>
                                    </p:animEffect>
                                    <p:set>
                                      <p:cBhvr>
                                        <p:cTn id="99" dur="1" fill="hold">
                                          <p:stCondLst>
                                            <p:cond delay="499"/>
                                          </p:stCondLst>
                                        </p:cTn>
                                        <p:tgtEl>
                                          <p:spTgt spid="35"/>
                                        </p:tgtEl>
                                        <p:attrNameLst>
                                          <p:attrName>style.visibility</p:attrName>
                                        </p:attrNameLst>
                                      </p:cBhvr>
                                      <p:to>
                                        <p:strVal val="hidden"/>
                                      </p:to>
                                    </p:set>
                                  </p:childTnLst>
                                </p:cTn>
                              </p:par>
                              <p:par>
                                <p:cTn id="100" presetID="9" presetClass="exit" presetSubtype="0" fill="hold" grpId="1" nodeType="withEffect">
                                  <p:stCondLst>
                                    <p:cond delay="0"/>
                                  </p:stCondLst>
                                  <p:childTnLst>
                                    <p:animEffect transition="out" filter="dissolve">
                                      <p:cBhvr>
                                        <p:cTn id="101" dur="500"/>
                                        <p:tgtEl>
                                          <p:spTgt spid="21"/>
                                        </p:tgtEl>
                                      </p:cBhvr>
                                    </p:animEffect>
                                    <p:set>
                                      <p:cBhvr>
                                        <p:cTn id="102" dur="1" fill="hold">
                                          <p:stCondLst>
                                            <p:cond delay="499"/>
                                          </p:stCondLst>
                                        </p:cTn>
                                        <p:tgtEl>
                                          <p:spTgt spid="21"/>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13"/>
                                        </p:tgtEl>
                                        <p:attrNameLst>
                                          <p:attrName>style.visibility</p:attrName>
                                        </p:attrNameLst>
                                      </p:cBhvr>
                                      <p:to>
                                        <p:strVal val="visible"/>
                                      </p:to>
                                    </p:set>
                                    <p:animEffect transition="in" filter="wipe(left)">
                                      <p:cBhvr>
                                        <p:cTn id="107" dur="500"/>
                                        <p:tgtEl>
                                          <p:spTgt spid="13"/>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wipe(left)">
                                      <p:cBhvr>
                                        <p:cTn id="110" dur="500"/>
                                        <p:tgtEl>
                                          <p:spTgt spid="3"/>
                                        </p:tgtEl>
                                      </p:cBhvr>
                                    </p:animEffect>
                                  </p:childTnLst>
                                </p:cTn>
                              </p:par>
                              <p:par>
                                <p:cTn id="111" presetID="10" presetClass="exit" presetSubtype="0" fill="hold" nodeType="withEffect">
                                  <p:stCondLst>
                                    <p:cond delay="0"/>
                                  </p:stCondLst>
                                  <p:childTnLst>
                                    <p:animEffect transition="out" filter="fade">
                                      <p:cBhvr>
                                        <p:cTn id="112" dur="500"/>
                                        <p:tgtEl>
                                          <p:spTgt spid="36"/>
                                        </p:tgtEl>
                                      </p:cBhvr>
                                    </p:animEffect>
                                    <p:set>
                                      <p:cBhvr>
                                        <p:cTn id="113" dur="1" fill="hold">
                                          <p:stCondLst>
                                            <p:cond delay="499"/>
                                          </p:stCondLst>
                                        </p:cTn>
                                        <p:tgtEl>
                                          <p:spTgt spid="36"/>
                                        </p:tgtEl>
                                        <p:attrNameLst>
                                          <p:attrName>style.visibility</p:attrName>
                                        </p:attrNameLst>
                                      </p:cBhvr>
                                      <p:to>
                                        <p:strVal val="hidden"/>
                                      </p:to>
                                    </p:set>
                                  </p:childTnLst>
                                </p:cTn>
                              </p:par>
                              <p:par>
                                <p:cTn id="114" presetID="9" presetClass="exit" presetSubtype="0" fill="hold" grpId="1" nodeType="withEffect">
                                  <p:stCondLst>
                                    <p:cond delay="0"/>
                                  </p:stCondLst>
                                  <p:childTnLst>
                                    <p:animEffect transition="out" filter="dissolve">
                                      <p:cBhvr>
                                        <p:cTn id="115" dur="500"/>
                                        <p:tgtEl>
                                          <p:spTgt spid="22"/>
                                        </p:tgtEl>
                                      </p:cBhvr>
                                    </p:animEffect>
                                    <p:set>
                                      <p:cBhvr>
                                        <p:cTn id="116" dur="1" fill="hold">
                                          <p:stCondLst>
                                            <p:cond delay="499"/>
                                          </p:stCondLst>
                                        </p:cTn>
                                        <p:tgtEl>
                                          <p:spTgt spid="22"/>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nodeType="click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wipe(left)">
                                      <p:cBhvr>
                                        <p:cTn id="121" dur="500"/>
                                        <p:tgtEl>
                                          <p:spTgt spid="14"/>
                                        </p:tgtEl>
                                      </p:cBhvr>
                                    </p:animEffect>
                                  </p:childTnLst>
                                </p:cTn>
                              </p:par>
                              <p:par>
                                <p:cTn id="122" presetID="22" presetClass="entr" presetSubtype="8" fill="hold" grpId="2" nodeType="withEffect">
                                  <p:stCondLst>
                                    <p:cond delay="0"/>
                                  </p:stCondLst>
                                  <p:childTnLst>
                                    <p:set>
                                      <p:cBhvr>
                                        <p:cTn id="123" dur="1" fill="hold">
                                          <p:stCondLst>
                                            <p:cond delay="0"/>
                                          </p:stCondLst>
                                        </p:cTn>
                                        <p:tgtEl>
                                          <p:spTgt spid="18"/>
                                        </p:tgtEl>
                                        <p:attrNameLst>
                                          <p:attrName>style.visibility</p:attrName>
                                        </p:attrNameLst>
                                      </p:cBhvr>
                                      <p:to>
                                        <p:strVal val="visible"/>
                                      </p:to>
                                    </p:set>
                                    <p:animEffect transition="in" filter="wipe(left)">
                                      <p:cBhvr>
                                        <p:cTn id="124" dur="500"/>
                                        <p:tgtEl>
                                          <p:spTgt spid="18"/>
                                        </p:tgtEl>
                                      </p:cBhvr>
                                    </p:animEffect>
                                  </p:childTnLst>
                                </p:cTn>
                              </p:par>
                              <p:par>
                                <p:cTn id="125" presetID="9" presetClass="exit" presetSubtype="0" fill="hold" grpId="1" nodeType="withEffect">
                                  <p:stCondLst>
                                    <p:cond delay="0"/>
                                  </p:stCondLst>
                                  <p:childTnLst>
                                    <p:animEffect transition="out" filter="dissolve">
                                      <p:cBhvr>
                                        <p:cTn id="126" dur="500"/>
                                        <p:tgtEl>
                                          <p:spTgt spid="3"/>
                                        </p:tgtEl>
                                      </p:cBhvr>
                                    </p:animEffect>
                                    <p:set>
                                      <p:cBhvr>
                                        <p:cTn id="127" dur="1" fill="hold">
                                          <p:stCondLst>
                                            <p:cond delay="499"/>
                                          </p:stCondLst>
                                        </p:cTn>
                                        <p:tgtEl>
                                          <p:spTgt spid="3"/>
                                        </p:tgtEl>
                                        <p:attrNameLst>
                                          <p:attrName>style.visibility</p:attrName>
                                        </p:attrNameLst>
                                      </p:cBhvr>
                                      <p:to>
                                        <p:strVal val="hidden"/>
                                      </p:to>
                                    </p:set>
                                  </p:childTnLst>
                                </p:cTn>
                              </p:par>
                              <p:par>
                                <p:cTn id="128" presetID="9" presetClass="exit" presetSubtype="0" fill="hold" nodeType="withEffect">
                                  <p:stCondLst>
                                    <p:cond delay="0"/>
                                  </p:stCondLst>
                                  <p:childTnLst>
                                    <p:animEffect transition="out" filter="dissolve">
                                      <p:cBhvr>
                                        <p:cTn id="129" dur="500"/>
                                        <p:tgtEl>
                                          <p:spTgt spid="13"/>
                                        </p:tgtEl>
                                      </p:cBhvr>
                                    </p:animEffect>
                                    <p:set>
                                      <p:cBhvr>
                                        <p:cTn id="130" dur="1" fill="hold">
                                          <p:stCondLst>
                                            <p:cond delay="499"/>
                                          </p:stCondLst>
                                        </p:cTn>
                                        <p:tgtEl>
                                          <p:spTgt spid="13"/>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22" presetClass="entr" presetSubtype="2" fill="hold" nodeType="clickEffect">
                                  <p:stCondLst>
                                    <p:cond delay="0"/>
                                  </p:stCondLst>
                                  <p:childTnLst>
                                    <p:set>
                                      <p:cBhvr>
                                        <p:cTn id="134" dur="1" fill="hold">
                                          <p:stCondLst>
                                            <p:cond delay="0"/>
                                          </p:stCondLst>
                                        </p:cTn>
                                        <p:tgtEl>
                                          <p:spTgt spid="15"/>
                                        </p:tgtEl>
                                        <p:attrNameLst>
                                          <p:attrName>style.visibility</p:attrName>
                                        </p:attrNameLst>
                                      </p:cBhvr>
                                      <p:to>
                                        <p:strVal val="visible"/>
                                      </p:to>
                                    </p:set>
                                    <p:animEffect transition="in" filter="wipe(right)">
                                      <p:cBhvr>
                                        <p:cTn id="135" dur="500"/>
                                        <p:tgtEl>
                                          <p:spTgt spid="15"/>
                                        </p:tgtEl>
                                      </p:cBhvr>
                                    </p:animEffect>
                                  </p:childTnLst>
                                </p:cTn>
                              </p:par>
                              <p:par>
                                <p:cTn id="136" presetID="22" presetClass="entr" presetSubtype="2" fill="hold" grpId="0" nodeType="withEffect">
                                  <p:stCondLst>
                                    <p:cond delay="0"/>
                                  </p:stCondLst>
                                  <p:childTnLst>
                                    <p:set>
                                      <p:cBhvr>
                                        <p:cTn id="137" dur="1" fill="hold">
                                          <p:stCondLst>
                                            <p:cond delay="0"/>
                                          </p:stCondLst>
                                        </p:cTn>
                                        <p:tgtEl>
                                          <p:spTgt spid="34"/>
                                        </p:tgtEl>
                                        <p:attrNameLst>
                                          <p:attrName>style.visibility</p:attrName>
                                        </p:attrNameLst>
                                      </p:cBhvr>
                                      <p:to>
                                        <p:strVal val="visible"/>
                                      </p:to>
                                    </p:set>
                                    <p:animEffect transition="in" filter="wipe(right)">
                                      <p:cBhvr>
                                        <p:cTn id="138" dur="500"/>
                                        <p:tgtEl>
                                          <p:spTgt spid="34"/>
                                        </p:tgtEl>
                                      </p:cBhvr>
                                    </p:animEffect>
                                  </p:childTnLst>
                                </p:cTn>
                              </p:par>
                              <p:par>
                                <p:cTn id="139" presetID="9" presetClass="exit" presetSubtype="0" fill="hold" grpId="3" nodeType="withEffect">
                                  <p:stCondLst>
                                    <p:cond delay="0"/>
                                  </p:stCondLst>
                                  <p:childTnLst>
                                    <p:animEffect transition="out" filter="dissolve">
                                      <p:cBhvr>
                                        <p:cTn id="140" dur="500"/>
                                        <p:tgtEl>
                                          <p:spTgt spid="18"/>
                                        </p:tgtEl>
                                      </p:cBhvr>
                                    </p:animEffect>
                                    <p:set>
                                      <p:cBhvr>
                                        <p:cTn id="141" dur="1" fill="hold">
                                          <p:stCondLst>
                                            <p:cond delay="499"/>
                                          </p:stCondLst>
                                        </p:cTn>
                                        <p:tgtEl>
                                          <p:spTgt spid="18"/>
                                        </p:tgtEl>
                                        <p:attrNameLst>
                                          <p:attrName>style.visibility</p:attrName>
                                        </p:attrNameLst>
                                      </p:cBhvr>
                                      <p:to>
                                        <p:strVal val="hidden"/>
                                      </p:to>
                                    </p:set>
                                  </p:childTnLst>
                                </p:cTn>
                              </p:par>
                              <p:par>
                                <p:cTn id="142" presetID="9" presetClass="exit" presetSubtype="0" fill="hold" nodeType="withEffect">
                                  <p:stCondLst>
                                    <p:cond delay="0"/>
                                  </p:stCondLst>
                                  <p:childTnLst>
                                    <p:animEffect transition="out" filter="dissolve">
                                      <p:cBhvr>
                                        <p:cTn id="143" dur="500"/>
                                        <p:tgtEl>
                                          <p:spTgt spid="14"/>
                                        </p:tgtEl>
                                      </p:cBhvr>
                                    </p:animEffect>
                                    <p:set>
                                      <p:cBhvr>
                                        <p:cTn id="144" dur="1" fill="hold">
                                          <p:stCondLst>
                                            <p:cond delay="499"/>
                                          </p:stCondLst>
                                        </p:cTn>
                                        <p:tgtEl>
                                          <p:spTgt spid="14"/>
                                        </p:tgtEl>
                                        <p:attrNameLst>
                                          <p:attrName>style.visibility</p:attrName>
                                        </p:attrNameLst>
                                      </p:cBhvr>
                                      <p:to>
                                        <p:strVal val="hidden"/>
                                      </p:to>
                                    </p:set>
                                  </p:childTnLst>
                                </p:cTn>
                              </p:par>
                              <p:par>
                                <p:cTn id="145" presetID="30" presetClass="emph" presetSubtype="0" fill="hold" grpId="0" nodeType="withEffect">
                                  <p:stCondLst>
                                    <p:cond delay="0"/>
                                  </p:stCondLst>
                                  <p:childTnLst>
                                    <p:animClr clrSpc="hsl" dir="cw">
                                      <p:cBhvr override="childStyle">
                                        <p:cTn id="146" dur="500" fill="hold"/>
                                        <p:tgtEl>
                                          <p:spTgt spid="8"/>
                                        </p:tgtEl>
                                        <p:attrNameLst>
                                          <p:attrName>style.color</p:attrName>
                                        </p:attrNameLst>
                                      </p:cBhvr>
                                      <p:by>
                                        <p:hsl h="0" s="12549" l="25098"/>
                                      </p:by>
                                    </p:animClr>
                                    <p:animClr clrSpc="hsl" dir="cw">
                                      <p:cBhvr>
                                        <p:cTn id="147" dur="500" fill="hold"/>
                                        <p:tgtEl>
                                          <p:spTgt spid="8"/>
                                        </p:tgtEl>
                                        <p:attrNameLst>
                                          <p:attrName>fillcolor</p:attrName>
                                        </p:attrNameLst>
                                      </p:cBhvr>
                                      <p:by>
                                        <p:hsl h="0" s="12549" l="25098"/>
                                      </p:by>
                                    </p:animClr>
                                    <p:animClr clrSpc="hsl" dir="cw">
                                      <p:cBhvr>
                                        <p:cTn id="148" dur="500" fill="hold"/>
                                        <p:tgtEl>
                                          <p:spTgt spid="8"/>
                                        </p:tgtEl>
                                        <p:attrNameLst>
                                          <p:attrName>stroke.color</p:attrName>
                                        </p:attrNameLst>
                                      </p:cBhvr>
                                      <p:by>
                                        <p:hsl h="0" s="12549" l="25098"/>
                                      </p:by>
                                    </p:animClr>
                                    <p:set>
                                      <p:cBhvr>
                                        <p:cTn id="149" dur="500" fill="hold"/>
                                        <p:tgtEl>
                                          <p:spTgt spid="8"/>
                                        </p:tgtEl>
                                        <p:attrNameLst>
                                          <p:attrName>fill.type</p:attrName>
                                        </p:attrNameLst>
                                      </p:cBhvr>
                                      <p:to>
                                        <p:strVal val="solid"/>
                                      </p:to>
                                    </p:set>
                                  </p:childTnLst>
                                </p:cTn>
                              </p:par>
                              <p:par>
                                <p:cTn id="150" presetID="30" presetClass="emph" presetSubtype="0" fill="hold" nodeType="withEffect">
                                  <p:stCondLst>
                                    <p:cond delay="0"/>
                                  </p:stCondLst>
                                  <p:childTnLst>
                                    <p:animClr clrSpc="hsl" dir="cw">
                                      <p:cBhvr override="childStyle">
                                        <p:cTn id="151" dur="500" fill="hold"/>
                                        <p:tgtEl>
                                          <p:spTgt spid="4"/>
                                        </p:tgtEl>
                                        <p:attrNameLst>
                                          <p:attrName>style.color</p:attrName>
                                        </p:attrNameLst>
                                      </p:cBhvr>
                                      <p:by>
                                        <p:hsl h="0" s="12549" l="25098"/>
                                      </p:by>
                                    </p:animClr>
                                    <p:animClr clrSpc="hsl" dir="cw">
                                      <p:cBhvr>
                                        <p:cTn id="152" dur="500" fill="hold"/>
                                        <p:tgtEl>
                                          <p:spTgt spid="4"/>
                                        </p:tgtEl>
                                        <p:attrNameLst>
                                          <p:attrName>fillcolor</p:attrName>
                                        </p:attrNameLst>
                                      </p:cBhvr>
                                      <p:by>
                                        <p:hsl h="0" s="12549" l="25098"/>
                                      </p:by>
                                    </p:animClr>
                                    <p:animClr clrSpc="hsl" dir="cw">
                                      <p:cBhvr>
                                        <p:cTn id="153" dur="500" fill="hold"/>
                                        <p:tgtEl>
                                          <p:spTgt spid="4"/>
                                        </p:tgtEl>
                                        <p:attrNameLst>
                                          <p:attrName>stroke.color</p:attrName>
                                        </p:attrNameLst>
                                      </p:cBhvr>
                                      <p:by>
                                        <p:hsl h="0" s="12549" l="25098"/>
                                      </p:by>
                                    </p:animClr>
                                    <p:set>
                                      <p:cBhvr>
                                        <p:cTn id="154" dur="500" fill="hold"/>
                                        <p:tgtEl>
                                          <p:spTgt spid="4"/>
                                        </p:tgtEl>
                                        <p:attrNameLst>
                                          <p:attrName>fill.type</p:attrName>
                                        </p:attrNameLst>
                                      </p:cBhvr>
                                      <p:to>
                                        <p:strVal val="solid"/>
                                      </p:to>
                                    </p:set>
                                  </p:childTnLst>
                                </p:cTn>
                              </p:par>
                              <p:par>
                                <p:cTn id="155" presetID="30" presetClass="emph" presetSubtype="0" fill="hold" grpId="0" nodeType="withEffect">
                                  <p:stCondLst>
                                    <p:cond delay="0"/>
                                  </p:stCondLst>
                                  <p:childTnLst>
                                    <p:animClr clrSpc="hsl" dir="cw">
                                      <p:cBhvr override="childStyle">
                                        <p:cTn id="156" dur="500" fill="hold"/>
                                        <p:tgtEl>
                                          <p:spTgt spid="5"/>
                                        </p:tgtEl>
                                        <p:attrNameLst>
                                          <p:attrName>style.color</p:attrName>
                                        </p:attrNameLst>
                                      </p:cBhvr>
                                      <p:by>
                                        <p:hsl h="0" s="12549" l="25098"/>
                                      </p:by>
                                    </p:animClr>
                                    <p:animClr clrSpc="hsl" dir="cw">
                                      <p:cBhvr>
                                        <p:cTn id="157" dur="500" fill="hold"/>
                                        <p:tgtEl>
                                          <p:spTgt spid="5"/>
                                        </p:tgtEl>
                                        <p:attrNameLst>
                                          <p:attrName>fillcolor</p:attrName>
                                        </p:attrNameLst>
                                      </p:cBhvr>
                                      <p:by>
                                        <p:hsl h="0" s="12549" l="25098"/>
                                      </p:by>
                                    </p:animClr>
                                    <p:animClr clrSpc="hsl" dir="cw">
                                      <p:cBhvr>
                                        <p:cTn id="158" dur="500" fill="hold"/>
                                        <p:tgtEl>
                                          <p:spTgt spid="5"/>
                                        </p:tgtEl>
                                        <p:attrNameLst>
                                          <p:attrName>stroke.color</p:attrName>
                                        </p:attrNameLst>
                                      </p:cBhvr>
                                      <p:by>
                                        <p:hsl h="0" s="12549" l="25098"/>
                                      </p:by>
                                    </p:animClr>
                                    <p:set>
                                      <p:cBhvr>
                                        <p:cTn id="159" dur="500" fill="hold"/>
                                        <p:tgtEl>
                                          <p:spTgt spid="5"/>
                                        </p:tgtEl>
                                        <p:attrNameLst>
                                          <p:attrName>fill.type</p:attrName>
                                        </p:attrNameLst>
                                      </p:cBhvr>
                                      <p:to>
                                        <p:strVal val="solid"/>
                                      </p:to>
                                    </p:set>
                                  </p:childTnLst>
                                </p:cTn>
                              </p:par>
                            </p:childTnLst>
                          </p:cTn>
                        </p:par>
                        <p:par>
                          <p:cTn id="160" fill="hold">
                            <p:stCondLst>
                              <p:cond delay="500"/>
                            </p:stCondLst>
                            <p:childTnLst>
                              <p:par>
                                <p:cTn id="161" presetID="9" presetClass="exit" presetSubtype="0" fill="hold" nodeType="afterEffect">
                                  <p:stCondLst>
                                    <p:cond delay="0"/>
                                  </p:stCondLst>
                                  <p:childTnLst>
                                    <p:animEffect transition="out" filter="dissolve">
                                      <p:cBhvr>
                                        <p:cTn id="162" dur="500"/>
                                        <p:tgtEl>
                                          <p:spTgt spid="15"/>
                                        </p:tgtEl>
                                      </p:cBhvr>
                                    </p:animEffect>
                                    <p:set>
                                      <p:cBhvr>
                                        <p:cTn id="163" dur="1" fill="hold">
                                          <p:stCondLst>
                                            <p:cond delay="499"/>
                                          </p:stCondLst>
                                        </p:cTn>
                                        <p:tgtEl>
                                          <p:spTgt spid="15"/>
                                        </p:tgtEl>
                                        <p:attrNameLst>
                                          <p:attrName>style.visibility</p:attrName>
                                        </p:attrNameLst>
                                      </p:cBhvr>
                                      <p:to>
                                        <p:strVal val="hidden"/>
                                      </p:to>
                                    </p:set>
                                  </p:childTnLst>
                                </p:cTn>
                              </p:par>
                              <p:par>
                                <p:cTn id="164" presetID="9" presetClass="exit" presetSubtype="0" fill="hold" grpId="1" nodeType="withEffect">
                                  <p:stCondLst>
                                    <p:cond delay="0"/>
                                  </p:stCondLst>
                                  <p:childTnLst>
                                    <p:animEffect transition="out" filter="dissolve">
                                      <p:cBhvr>
                                        <p:cTn id="165" dur="500"/>
                                        <p:tgtEl>
                                          <p:spTgt spid="34"/>
                                        </p:tgtEl>
                                      </p:cBhvr>
                                    </p:animEffect>
                                    <p:set>
                                      <p:cBhvr>
                                        <p:cTn id="166" dur="1" fill="hold">
                                          <p:stCondLst>
                                            <p:cond delay="499"/>
                                          </p:stCondLst>
                                        </p:cTn>
                                        <p:tgtEl>
                                          <p:spTgt spid="34"/>
                                        </p:tgtEl>
                                        <p:attrNameLst>
                                          <p:attrName>style.visibility</p:attrName>
                                        </p:attrNameLst>
                                      </p:cBhvr>
                                      <p:to>
                                        <p:strVal val="hidden"/>
                                      </p:to>
                                    </p:set>
                                  </p:childTnLst>
                                </p:cTn>
                              </p:par>
                            </p:childTnLst>
                          </p:cTn>
                        </p:par>
                        <p:par>
                          <p:cTn id="167" fill="hold">
                            <p:stCondLst>
                              <p:cond delay="1000"/>
                            </p:stCondLst>
                            <p:childTnLst>
                              <p:par>
                                <p:cTn id="168" presetID="10" presetClass="entr" presetSubtype="0" fill="hold" grpId="0" nodeType="afterEffect">
                                  <p:stCondLst>
                                    <p:cond delay="0"/>
                                  </p:stCondLst>
                                  <p:childTnLst>
                                    <p:set>
                                      <p:cBhvr>
                                        <p:cTn id="169" dur="1" fill="hold">
                                          <p:stCondLst>
                                            <p:cond delay="0"/>
                                          </p:stCondLst>
                                        </p:cTn>
                                        <p:tgtEl>
                                          <p:spTgt spid="24"/>
                                        </p:tgtEl>
                                        <p:attrNameLst>
                                          <p:attrName>style.visibility</p:attrName>
                                        </p:attrNameLst>
                                      </p:cBhvr>
                                      <p:to>
                                        <p:strVal val="visible"/>
                                      </p:to>
                                    </p:set>
                                    <p:animEffect transition="in" filter="fade">
                                      <p:cBhvr>
                                        <p:cTn id="170" dur="500"/>
                                        <p:tgtEl>
                                          <p:spTgt spid="24"/>
                                        </p:tgtEl>
                                      </p:cBhvr>
                                    </p:animEffect>
                                  </p:childTnLst>
                                </p:cTn>
                              </p:par>
                              <p:par>
                                <p:cTn id="171" presetID="9" presetClass="exit" presetSubtype="0" fill="hold" grpId="2" nodeType="withEffect">
                                  <p:stCondLst>
                                    <p:cond delay="0"/>
                                  </p:stCondLst>
                                  <p:childTnLst>
                                    <p:animEffect transition="out" filter="dissolve">
                                      <p:cBhvr>
                                        <p:cTn id="172" dur="500"/>
                                        <p:tgtEl>
                                          <p:spTgt spid="34"/>
                                        </p:tgtEl>
                                      </p:cBhvr>
                                    </p:animEffect>
                                    <p:set>
                                      <p:cBhvr>
                                        <p:cTn id="173" dur="1" fill="hold">
                                          <p:stCondLst>
                                            <p:cond delay="499"/>
                                          </p:stCondLst>
                                        </p:cTn>
                                        <p:tgtEl>
                                          <p:spTgt spid="34"/>
                                        </p:tgtEl>
                                        <p:attrNameLst>
                                          <p:attrName>style.visibility</p:attrName>
                                        </p:attrNameLst>
                                      </p:cBhvr>
                                      <p:to>
                                        <p:strVal val="hidden"/>
                                      </p:to>
                                    </p:set>
                                  </p:childTnLst>
                                </p:cTn>
                              </p:par>
                              <p:par>
                                <p:cTn id="174" presetID="9" presetClass="exit" presetSubtype="0" fill="hold" nodeType="withEffect">
                                  <p:stCondLst>
                                    <p:cond delay="0"/>
                                  </p:stCondLst>
                                  <p:childTnLst>
                                    <p:animEffect transition="out" filter="dissolve">
                                      <p:cBhvr>
                                        <p:cTn id="175" dur="500"/>
                                        <p:tgtEl>
                                          <p:spTgt spid="15"/>
                                        </p:tgtEl>
                                      </p:cBhvr>
                                    </p:animEffect>
                                    <p:set>
                                      <p:cBhvr>
                                        <p:cTn id="176"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8" grpId="0"/>
      <p:bldP spid="17" grpId="0"/>
      <p:bldP spid="17" grpId="1"/>
      <p:bldP spid="18" grpId="0"/>
      <p:bldP spid="18" grpId="1"/>
      <p:bldP spid="18" grpId="2"/>
      <p:bldP spid="18" grpId="3"/>
      <p:bldP spid="19" grpId="0"/>
      <p:bldP spid="19" grpId="1"/>
      <p:bldP spid="20" grpId="0"/>
      <p:bldP spid="20" grpId="1"/>
      <p:bldP spid="21" grpId="0"/>
      <p:bldP spid="21" grpId="1"/>
      <p:bldP spid="22" grpId="0"/>
      <p:bldP spid="22" grpId="1"/>
      <p:bldP spid="23" grpId="0"/>
      <p:bldP spid="23" grpId="1"/>
      <p:bldP spid="24" grpId="0"/>
      <p:bldP spid="34" grpId="0"/>
      <p:bldP spid="34" grpId="1"/>
      <p:bldP spid="34"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smtClean="0"/>
              <a:t>Agenda</a:t>
            </a:r>
            <a:endParaRPr lang="es-ES" dirty="0"/>
          </a:p>
        </p:txBody>
      </p:sp>
      <p:sp>
        <p:nvSpPr>
          <p:cNvPr id="5" name="4 Marcador de texto"/>
          <p:cNvSpPr>
            <a:spLocks noGrp="1"/>
          </p:cNvSpPr>
          <p:nvPr>
            <p:ph type="body" sz="quarter" idx="10"/>
          </p:nvPr>
        </p:nvSpPr>
        <p:spPr>
          <a:xfrm>
            <a:off x="381000" y="1214422"/>
            <a:ext cx="8382000" cy="4278094"/>
          </a:xfrm>
        </p:spPr>
        <p:txBody>
          <a:bodyPr/>
          <a:lstStyle/>
          <a:p>
            <a:r>
              <a:rPr lang="es-ES" sz="4000" dirty="0" smtClean="0"/>
              <a:t>Introducción-NPS</a:t>
            </a:r>
          </a:p>
          <a:p>
            <a:r>
              <a:rPr lang="es-ES" sz="4000" dirty="0" smtClean="0"/>
              <a:t>NAP</a:t>
            </a:r>
          </a:p>
          <a:p>
            <a:pPr lvl="1"/>
            <a:r>
              <a:rPr lang="es-ES" sz="3600" dirty="0" smtClean="0"/>
              <a:t>Fundamentos</a:t>
            </a:r>
          </a:p>
          <a:p>
            <a:pPr lvl="1"/>
            <a:r>
              <a:rPr lang="es-ES" sz="3600" dirty="0" smtClean="0"/>
              <a:t>Arquitectura</a:t>
            </a:r>
          </a:p>
          <a:p>
            <a:pPr lvl="1"/>
            <a:r>
              <a:rPr lang="es-ES" sz="3600" dirty="0" smtClean="0"/>
              <a:t>Interoperabilidad</a:t>
            </a:r>
          </a:p>
          <a:p>
            <a:pPr lvl="1"/>
            <a:r>
              <a:rPr lang="es-ES" sz="3600" dirty="0" smtClean="0"/>
              <a:t>Despliegue</a:t>
            </a:r>
          </a:p>
          <a:p>
            <a:pPr lvl="1"/>
            <a:r>
              <a:rPr lang="es-ES" sz="3600" dirty="0" smtClean="0"/>
              <a:t>Solución de problemas</a:t>
            </a:r>
            <a:endParaRPr lang="es-ES" sz="4000" dirty="0"/>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itle 1"/>
          <p:cNvSpPr>
            <a:spLocks noGrp="1"/>
          </p:cNvSpPr>
          <p:nvPr>
            <p:ph type="title"/>
          </p:nvPr>
        </p:nvSpPr>
        <p:spPr>
          <a:xfrm>
            <a:off x="381000" y="230188"/>
            <a:ext cx="8382000" cy="664797"/>
          </a:xfrm>
        </p:spPr>
        <p:txBody>
          <a:bodyPr anchor="t"/>
          <a:lstStyle/>
          <a:p>
            <a:pPr eaLnBrk="1" hangingPunct="1"/>
            <a:r>
              <a:rPr lang="es-ES" smtClean="0"/>
              <a:t>Protección del Host con NAP</a:t>
            </a:r>
          </a:p>
        </p:txBody>
      </p:sp>
      <p:sp>
        <p:nvSpPr>
          <p:cNvPr id="3" name="Oval 2"/>
          <p:cNvSpPr>
            <a:spLocks noChangeArrowheads="1"/>
          </p:cNvSpPr>
          <p:nvPr/>
        </p:nvSpPr>
        <p:spPr bwMode="auto">
          <a:xfrm>
            <a:off x="962026" y="1036659"/>
            <a:ext cx="7464425" cy="5464175"/>
          </a:xfrm>
          <a:prstGeom prst="ellipse">
            <a:avLst/>
          </a:prstGeom>
          <a:gradFill rotWithShape="1">
            <a:gsLst>
              <a:gs pos="0">
                <a:srgbClr val="99CCFF">
                  <a:alpha val="95000"/>
                </a:srgbClr>
              </a:gs>
              <a:gs pos="100000">
                <a:srgbClr val="99CCFF">
                  <a:gamma/>
                  <a:shade val="46275"/>
                  <a:invGamma/>
                </a:srgbClr>
              </a:gs>
            </a:gsLst>
            <a:lin ang="0" scaled="1"/>
          </a:gradFill>
          <a:ln w="12700">
            <a:noFill/>
            <a:round/>
            <a:headEnd/>
            <a:tailEnd/>
          </a:ln>
          <a:effectLst/>
        </p:spPr>
        <p:txBody>
          <a:bodyPr wrap="none" lIns="91436" tIns="45718" rIns="91436" bIns="45718" anchor="ctr"/>
          <a:lstStyle/>
          <a:p>
            <a:pPr>
              <a:defRPr/>
            </a:pPr>
            <a:endParaRPr lang="es-ES">
              <a:solidFill>
                <a:schemeClr val="bg1"/>
              </a:solidFill>
              <a:latin typeface="Tahoma" charset="0"/>
            </a:endParaRPr>
          </a:p>
        </p:txBody>
      </p:sp>
      <p:sp>
        <p:nvSpPr>
          <p:cNvPr id="4" name="Oval 3"/>
          <p:cNvSpPr>
            <a:spLocks noChangeArrowheads="1"/>
          </p:cNvSpPr>
          <p:nvPr/>
        </p:nvSpPr>
        <p:spPr bwMode="auto">
          <a:xfrm>
            <a:off x="4129088" y="1493858"/>
            <a:ext cx="4044950" cy="4592638"/>
          </a:xfrm>
          <a:prstGeom prst="ellipse">
            <a:avLst/>
          </a:prstGeom>
          <a:gradFill rotWithShape="1">
            <a:gsLst>
              <a:gs pos="0">
                <a:srgbClr val="99CCFF">
                  <a:gamma/>
                  <a:shade val="74118"/>
                  <a:invGamma/>
                  <a:alpha val="60001"/>
                </a:srgbClr>
              </a:gs>
              <a:gs pos="50000">
                <a:srgbClr val="99CCFF">
                  <a:alpha val="89999"/>
                </a:srgbClr>
              </a:gs>
              <a:gs pos="100000">
                <a:srgbClr val="99CCFF">
                  <a:gamma/>
                  <a:shade val="74118"/>
                  <a:invGamma/>
                  <a:alpha val="60001"/>
                </a:srgbClr>
              </a:gs>
            </a:gsLst>
            <a:lin ang="2700000" scaled="1"/>
          </a:gradFill>
          <a:ln w="12700">
            <a:solidFill>
              <a:srgbClr val="99CCFF"/>
            </a:solidFill>
            <a:round/>
            <a:headEnd/>
            <a:tailEnd/>
          </a:ln>
          <a:effectLst/>
        </p:spPr>
        <p:txBody>
          <a:bodyPr wrap="none" lIns="91436" tIns="45718" rIns="91436" bIns="45718" anchor="ctr"/>
          <a:lstStyle/>
          <a:p>
            <a:pPr>
              <a:defRPr/>
            </a:pPr>
            <a:endParaRPr lang="es-ES">
              <a:solidFill>
                <a:schemeClr val="bg1"/>
              </a:solidFill>
              <a:latin typeface="+mn-lt"/>
            </a:endParaRPr>
          </a:p>
        </p:txBody>
      </p:sp>
      <p:graphicFrame>
        <p:nvGraphicFramePr>
          <p:cNvPr id="5" name="Object 2"/>
          <p:cNvGraphicFramePr>
            <a:graphicFrameLocks noChangeAspect="1"/>
          </p:cNvGraphicFramePr>
          <p:nvPr/>
        </p:nvGraphicFramePr>
        <p:xfrm>
          <a:off x="1208088" y="3063896"/>
          <a:ext cx="431800" cy="558800"/>
        </p:xfrm>
        <a:graphic>
          <a:graphicData uri="http://schemas.openxmlformats.org/presentationml/2006/ole">
            <p:oleObj spid="_x0000_s66562" name="Visio" r:id="rId5" imgW="432054" imgH="558394" progId="">
              <p:embed/>
            </p:oleObj>
          </a:graphicData>
        </a:graphic>
      </p:graphicFrame>
      <p:sp>
        <p:nvSpPr>
          <p:cNvPr id="6" name="Oval 5"/>
          <p:cNvSpPr>
            <a:spLocks noChangeArrowheads="1"/>
          </p:cNvSpPr>
          <p:nvPr/>
        </p:nvSpPr>
        <p:spPr bwMode="auto">
          <a:xfrm>
            <a:off x="5453063" y="2030434"/>
            <a:ext cx="2700337" cy="3502025"/>
          </a:xfrm>
          <a:prstGeom prst="ellipse">
            <a:avLst/>
          </a:prstGeom>
          <a:gradFill rotWithShape="1">
            <a:gsLst>
              <a:gs pos="0">
                <a:srgbClr val="3366FF">
                  <a:alpha val="80000"/>
                </a:srgbClr>
              </a:gs>
              <a:gs pos="100000">
                <a:srgbClr val="3366FF">
                  <a:gamma/>
                  <a:shade val="54118"/>
                  <a:invGamma/>
                </a:srgbClr>
              </a:gs>
            </a:gsLst>
            <a:lin ang="0" scaled="1"/>
          </a:gradFill>
          <a:ln w="12700">
            <a:noFill/>
            <a:round/>
            <a:headEnd/>
            <a:tailEnd/>
          </a:ln>
          <a:effectLst/>
        </p:spPr>
        <p:txBody>
          <a:bodyPr wrap="none" lIns="91436" tIns="45718" rIns="91436" bIns="45718" anchor="ctr"/>
          <a:lstStyle/>
          <a:p>
            <a:pPr>
              <a:defRPr/>
            </a:pPr>
            <a:endParaRPr lang="es-ES">
              <a:solidFill>
                <a:schemeClr val="bg1"/>
              </a:solidFill>
              <a:latin typeface="+mn-lt"/>
            </a:endParaRPr>
          </a:p>
        </p:txBody>
      </p:sp>
      <p:sp>
        <p:nvSpPr>
          <p:cNvPr id="7" name="AutoShape 6"/>
          <p:cNvSpPr>
            <a:spLocks noChangeArrowheads="1"/>
          </p:cNvSpPr>
          <p:nvPr/>
        </p:nvSpPr>
        <p:spPr bwMode="auto">
          <a:xfrm>
            <a:off x="2470150" y="4125933"/>
            <a:ext cx="3017838" cy="242888"/>
          </a:xfrm>
          <a:prstGeom prst="homePlate">
            <a:avLst>
              <a:gd name="adj" fmla="val 69832"/>
            </a:avLst>
          </a:prstGeom>
          <a:gradFill rotWithShape="0">
            <a:gsLst>
              <a:gs pos="0">
                <a:srgbClr val="DDDDDD">
                  <a:gamma/>
                  <a:shade val="54118"/>
                  <a:invGamma/>
                </a:srgbClr>
              </a:gs>
              <a:gs pos="50000">
                <a:srgbClr val="DDDDDD"/>
              </a:gs>
              <a:gs pos="100000">
                <a:srgbClr val="DDDDDD">
                  <a:gamma/>
                  <a:shade val="54118"/>
                  <a:invGamma/>
                </a:srgbClr>
              </a:gs>
            </a:gsLst>
            <a:lin ang="2700000" scaled="1"/>
          </a:gradFill>
          <a:ln w="12700">
            <a:solidFill>
              <a:srgbClr val="DDDDDD"/>
            </a:solidFill>
            <a:miter lim="800000"/>
            <a:headEnd/>
            <a:tailEnd/>
          </a:ln>
          <a:effectLst/>
        </p:spPr>
        <p:txBody>
          <a:bodyPr wrap="none" lIns="91436" tIns="45718" rIns="91436" bIns="45718" anchor="ctr"/>
          <a:lstStyle/>
          <a:p>
            <a:pPr>
              <a:defRPr/>
            </a:pPr>
            <a:r>
              <a:rPr lang="es-ES" sz="1400" b="1" smtClean="0">
                <a:solidFill>
                  <a:schemeClr val="bg1"/>
                </a:solidFill>
                <a:latin typeface="+mn-lt"/>
              </a:rPr>
              <a:t>Accediendo a la REd</a:t>
            </a:r>
            <a:endParaRPr lang="es-ES" sz="1400" b="1">
              <a:solidFill>
                <a:schemeClr val="bg1"/>
              </a:solidFill>
              <a:latin typeface="+mn-lt"/>
            </a:endParaRPr>
          </a:p>
        </p:txBody>
      </p:sp>
      <p:sp>
        <p:nvSpPr>
          <p:cNvPr id="8" name="Text Box 7"/>
          <p:cNvSpPr txBox="1">
            <a:spLocks noChangeArrowheads="1"/>
          </p:cNvSpPr>
          <p:nvPr/>
        </p:nvSpPr>
        <p:spPr bwMode="auto">
          <a:xfrm rot="10839294" flipV="1">
            <a:off x="4854575" y="3858999"/>
            <a:ext cx="522288" cy="771996"/>
          </a:xfrm>
          <a:prstGeom prst="rect">
            <a:avLst/>
          </a:prstGeom>
          <a:noFill/>
          <a:ln w="9525">
            <a:noFill/>
            <a:miter lim="800000"/>
            <a:headEnd/>
            <a:tailEnd/>
          </a:ln>
          <a:effectLst/>
        </p:spPr>
        <p:txBody>
          <a:bodyPr lIns="91426" tIns="45713" rIns="91426" bIns="45713">
            <a:spAutoFit/>
          </a:bodyPr>
          <a:lstStyle/>
          <a:p>
            <a:pPr eaLnBrk="0" hangingPunct="0">
              <a:spcBef>
                <a:spcPct val="50000"/>
              </a:spcBef>
              <a:defRPr/>
            </a:pPr>
            <a:r>
              <a:rPr lang="es-ES" sz="4400" b="1" dirty="0" smtClean="0">
                <a:solidFill>
                  <a:srgbClr val="FF0000"/>
                </a:solidFill>
                <a:latin typeface="+mn-lt"/>
              </a:rPr>
              <a:t>X</a:t>
            </a:r>
            <a:endParaRPr lang="es-ES" sz="4400" b="1" dirty="0">
              <a:solidFill>
                <a:srgbClr val="FF0000"/>
              </a:solidFill>
              <a:latin typeface="+mn-lt"/>
            </a:endParaRPr>
          </a:p>
        </p:txBody>
      </p:sp>
      <p:pic>
        <p:nvPicPr>
          <p:cNvPr id="5134" name="Picture 9" descr="server"/>
          <p:cNvPicPr>
            <a:picLocks noChangeAspect="1" noChangeArrowheads="1"/>
          </p:cNvPicPr>
          <p:nvPr/>
        </p:nvPicPr>
        <p:blipFill>
          <a:blip r:embed="rId6"/>
          <a:srcRect/>
          <a:stretch>
            <a:fillRect/>
          </a:stretch>
        </p:blipFill>
        <p:spPr bwMode="auto">
          <a:xfrm>
            <a:off x="4457700" y="3090883"/>
            <a:ext cx="596900" cy="990600"/>
          </a:xfrm>
          <a:prstGeom prst="rect">
            <a:avLst/>
          </a:prstGeom>
          <a:noFill/>
          <a:ln w="9525">
            <a:noFill/>
            <a:miter lim="800000"/>
            <a:headEnd/>
            <a:tailEnd/>
          </a:ln>
        </p:spPr>
      </p:pic>
      <p:pic>
        <p:nvPicPr>
          <p:cNvPr id="5135" name="Picture 10" descr="server"/>
          <p:cNvPicPr>
            <a:picLocks noChangeAspect="1" noChangeArrowheads="1"/>
          </p:cNvPicPr>
          <p:nvPr/>
        </p:nvPicPr>
        <p:blipFill>
          <a:blip r:embed="rId6"/>
          <a:srcRect/>
          <a:stretch>
            <a:fillRect/>
          </a:stretch>
        </p:blipFill>
        <p:spPr bwMode="auto">
          <a:xfrm>
            <a:off x="4794250" y="4484708"/>
            <a:ext cx="596900" cy="990600"/>
          </a:xfrm>
          <a:prstGeom prst="rect">
            <a:avLst/>
          </a:prstGeom>
          <a:noFill/>
          <a:ln w="9525">
            <a:noFill/>
            <a:miter lim="800000"/>
            <a:headEnd/>
            <a:tailEnd/>
          </a:ln>
        </p:spPr>
      </p:pic>
      <p:sp>
        <p:nvSpPr>
          <p:cNvPr id="11" name="Text Box 11"/>
          <p:cNvSpPr txBox="1">
            <a:spLocks noChangeArrowheads="1"/>
          </p:cNvSpPr>
          <p:nvPr/>
        </p:nvSpPr>
        <p:spPr bwMode="auto">
          <a:xfrm>
            <a:off x="4914900" y="5229246"/>
            <a:ext cx="1447800" cy="461651"/>
          </a:xfrm>
          <a:prstGeom prst="rect">
            <a:avLst/>
          </a:prstGeom>
          <a:noFill/>
          <a:ln w="9525">
            <a:noFill/>
            <a:miter lim="800000"/>
            <a:headEnd/>
            <a:tailEnd/>
          </a:ln>
          <a:effectLst/>
        </p:spPr>
        <p:txBody>
          <a:bodyPr lIns="91426" tIns="45713" rIns="91426" bIns="45713">
            <a:spAutoFit/>
          </a:bodyPr>
          <a:lstStyle/>
          <a:p>
            <a:pPr eaLnBrk="0" hangingPunct="0">
              <a:spcBef>
                <a:spcPct val="50000"/>
              </a:spcBef>
              <a:defRPr/>
            </a:pPr>
            <a:r>
              <a:rPr lang="es-ES" sz="1200" b="1" smtClean="0">
                <a:solidFill>
                  <a:schemeClr val="bg1"/>
                </a:solidFill>
                <a:latin typeface="+mn-lt"/>
              </a:rPr>
              <a:t>Servidor de Remediación</a:t>
            </a:r>
            <a:endParaRPr lang="es-ES" sz="1200" b="1">
              <a:solidFill>
                <a:schemeClr val="bg1"/>
              </a:solidFill>
              <a:latin typeface="+mn-lt"/>
            </a:endParaRPr>
          </a:p>
        </p:txBody>
      </p:sp>
      <p:pic>
        <p:nvPicPr>
          <p:cNvPr id="12" name="Picture 12" descr="server"/>
          <p:cNvPicPr>
            <a:picLocks noChangeAspect="1" noChangeArrowheads="1"/>
          </p:cNvPicPr>
          <p:nvPr/>
        </p:nvPicPr>
        <p:blipFill>
          <a:blip r:embed="rId6"/>
          <a:srcRect/>
          <a:stretch>
            <a:fillRect/>
          </a:stretch>
        </p:blipFill>
        <p:spPr bwMode="auto">
          <a:xfrm>
            <a:off x="5967413" y="3106758"/>
            <a:ext cx="596900" cy="990600"/>
          </a:xfrm>
          <a:prstGeom prst="rect">
            <a:avLst/>
          </a:prstGeom>
          <a:noFill/>
          <a:ln w="9525">
            <a:noFill/>
            <a:miter lim="800000"/>
            <a:headEnd/>
            <a:tailEnd/>
          </a:ln>
        </p:spPr>
      </p:pic>
      <p:sp>
        <p:nvSpPr>
          <p:cNvPr id="13" name="Text Box 13"/>
          <p:cNvSpPr txBox="1">
            <a:spLocks noChangeArrowheads="1"/>
          </p:cNvSpPr>
          <p:nvPr/>
        </p:nvSpPr>
        <p:spPr bwMode="auto">
          <a:xfrm>
            <a:off x="6011863" y="3941783"/>
            <a:ext cx="698500" cy="274638"/>
          </a:xfrm>
          <a:prstGeom prst="rect">
            <a:avLst/>
          </a:prstGeom>
          <a:noFill/>
          <a:ln w="9525">
            <a:noFill/>
            <a:miter lim="800000"/>
            <a:headEnd/>
            <a:tailEnd/>
          </a:ln>
          <a:effectLst/>
        </p:spPr>
        <p:txBody>
          <a:bodyPr lIns="91426" tIns="45713" rIns="91426" bIns="45713">
            <a:spAutoFit/>
          </a:bodyPr>
          <a:lstStyle/>
          <a:p>
            <a:pPr eaLnBrk="0" hangingPunct="0">
              <a:spcBef>
                <a:spcPct val="50000"/>
              </a:spcBef>
              <a:defRPr/>
            </a:pPr>
            <a:r>
              <a:rPr lang="es-ES" sz="1200" b="1" smtClean="0">
                <a:latin typeface="+mn-lt"/>
              </a:rPr>
              <a:t>NPS</a:t>
            </a:r>
            <a:endParaRPr lang="es-ES" sz="1200" b="1">
              <a:latin typeface="+mn-lt"/>
            </a:endParaRPr>
          </a:p>
        </p:txBody>
      </p:sp>
      <p:grpSp>
        <p:nvGrpSpPr>
          <p:cNvPr id="2" name="Group 14"/>
          <p:cNvGrpSpPr>
            <a:grpSpLocks/>
          </p:cNvGrpSpPr>
          <p:nvPr/>
        </p:nvGrpSpPr>
        <p:grpSpPr bwMode="auto">
          <a:xfrm>
            <a:off x="7123113" y="2900384"/>
            <a:ext cx="831850" cy="879475"/>
            <a:chOff x="4352" y="1417"/>
            <a:chExt cx="632" cy="607"/>
          </a:xfrm>
        </p:grpSpPr>
        <p:pic>
          <p:nvPicPr>
            <p:cNvPr id="5160" name="Picture 15" descr="server"/>
            <p:cNvPicPr>
              <a:picLocks noChangeAspect="1" noChangeArrowheads="1"/>
            </p:cNvPicPr>
            <p:nvPr/>
          </p:nvPicPr>
          <p:blipFill>
            <a:blip r:embed="rId6"/>
            <a:srcRect/>
            <a:stretch>
              <a:fillRect/>
            </a:stretch>
          </p:blipFill>
          <p:spPr bwMode="auto">
            <a:xfrm>
              <a:off x="4352" y="1417"/>
              <a:ext cx="406" cy="607"/>
            </a:xfrm>
            <a:prstGeom prst="rect">
              <a:avLst/>
            </a:prstGeom>
            <a:noFill/>
            <a:ln w="9525">
              <a:noFill/>
              <a:miter lim="800000"/>
              <a:headEnd/>
              <a:tailEnd/>
            </a:ln>
          </p:spPr>
        </p:pic>
        <p:pic>
          <p:nvPicPr>
            <p:cNvPr id="5161" name="Picture 16" descr="server"/>
            <p:cNvPicPr>
              <a:picLocks noChangeAspect="1" noChangeArrowheads="1"/>
            </p:cNvPicPr>
            <p:nvPr/>
          </p:nvPicPr>
          <p:blipFill>
            <a:blip r:embed="rId6"/>
            <a:srcRect/>
            <a:stretch>
              <a:fillRect/>
            </a:stretch>
          </p:blipFill>
          <p:spPr bwMode="auto">
            <a:xfrm>
              <a:off x="4577" y="1417"/>
              <a:ext cx="407" cy="607"/>
            </a:xfrm>
            <a:prstGeom prst="rect">
              <a:avLst/>
            </a:prstGeom>
            <a:noFill/>
            <a:ln w="9525">
              <a:noFill/>
              <a:miter lim="800000"/>
              <a:headEnd/>
              <a:tailEnd/>
            </a:ln>
          </p:spPr>
        </p:pic>
      </p:grpSp>
      <p:sp>
        <p:nvSpPr>
          <p:cNvPr id="17" name="Text Box 21"/>
          <p:cNvSpPr txBox="1">
            <a:spLocks noChangeArrowheads="1"/>
          </p:cNvSpPr>
          <p:nvPr/>
        </p:nvSpPr>
        <p:spPr bwMode="auto">
          <a:xfrm>
            <a:off x="4429125" y="3867171"/>
            <a:ext cx="666750" cy="274637"/>
          </a:xfrm>
          <a:prstGeom prst="rect">
            <a:avLst/>
          </a:prstGeom>
          <a:noFill/>
          <a:ln w="9525">
            <a:noFill/>
            <a:miter lim="800000"/>
            <a:headEnd/>
            <a:tailEnd/>
          </a:ln>
          <a:effectLst/>
        </p:spPr>
        <p:txBody>
          <a:bodyPr lIns="91426" tIns="45713" rIns="91426" bIns="45713">
            <a:spAutoFit/>
          </a:bodyPr>
          <a:lstStyle/>
          <a:p>
            <a:pPr eaLnBrk="0" hangingPunct="0">
              <a:spcBef>
                <a:spcPct val="50000"/>
              </a:spcBef>
              <a:defRPr/>
            </a:pPr>
            <a:r>
              <a:rPr lang="es-ES" sz="1200" b="1" smtClean="0">
                <a:solidFill>
                  <a:schemeClr val="bg1"/>
                </a:solidFill>
                <a:latin typeface="+mn-lt"/>
              </a:rPr>
              <a:t>HRA</a:t>
            </a:r>
            <a:endParaRPr lang="es-ES" sz="1200" b="1">
              <a:solidFill>
                <a:schemeClr val="bg1"/>
              </a:solidFill>
              <a:latin typeface="+mn-lt"/>
            </a:endParaRPr>
          </a:p>
        </p:txBody>
      </p:sp>
      <p:sp>
        <p:nvSpPr>
          <p:cNvPr id="18" name="Text Box 24"/>
          <p:cNvSpPr txBox="1">
            <a:spLocks noChangeArrowheads="1"/>
          </p:cNvSpPr>
          <p:nvPr/>
        </p:nvSpPr>
        <p:spPr bwMode="auto">
          <a:xfrm>
            <a:off x="2214546" y="2971716"/>
            <a:ext cx="2046288" cy="600160"/>
          </a:xfrm>
          <a:prstGeom prst="rect">
            <a:avLst/>
          </a:prstGeom>
          <a:noFill/>
          <a:ln w="12700">
            <a:noFill/>
            <a:miter lim="800000"/>
            <a:headEnd/>
            <a:tailEnd/>
          </a:ln>
          <a:effectLst/>
        </p:spPr>
        <p:txBody>
          <a:bodyPr lIns="91436" tIns="45718" rIns="91436" bIns="45718">
            <a:spAutoFit/>
          </a:bodyPr>
          <a:lstStyle/>
          <a:p>
            <a:pPr>
              <a:defRPr/>
            </a:pPr>
            <a:r>
              <a:rPr lang="es-ES" sz="1100" dirty="0" smtClean="0">
                <a:solidFill>
                  <a:schemeClr val="bg1"/>
                </a:solidFill>
                <a:latin typeface="+mn-lt"/>
              </a:rPr>
              <a:t>¿Puedo obtener un certificado de Salud? </a:t>
            </a:r>
            <a:r>
              <a:rPr lang="es-ES" sz="1100" dirty="0" err="1" smtClean="0">
                <a:solidFill>
                  <a:schemeClr val="bg1"/>
                </a:solidFill>
                <a:latin typeface="+mn-lt"/>
              </a:rPr>
              <a:t>Aqui</a:t>
            </a:r>
            <a:r>
              <a:rPr lang="es-ES" sz="1100" dirty="0" smtClean="0">
                <a:solidFill>
                  <a:schemeClr val="bg1"/>
                </a:solidFill>
                <a:latin typeface="+mn-lt"/>
              </a:rPr>
              <a:t> esta mi  estado de Salud</a:t>
            </a:r>
            <a:endParaRPr lang="es-ES" sz="1100" dirty="0">
              <a:solidFill>
                <a:schemeClr val="bg1"/>
              </a:solidFill>
              <a:latin typeface="+mn-lt"/>
            </a:endParaRPr>
          </a:p>
        </p:txBody>
      </p:sp>
      <p:sp>
        <p:nvSpPr>
          <p:cNvPr id="19" name="Line 23"/>
          <p:cNvSpPr>
            <a:spLocks noChangeShapeType="1"/>
          </p:cNvSpPr>
          <p:nvPr/>
        </p:nvSpPr>
        <p:spPr bwMode="auto">
          <a:xfrm>
            <a:off x="2152650" y="3522683"/>
            <a:ext cx="2114550" cy="0"/>
          </a:xfrm>
          <a:prstGeom prst="line">
            <a:avLst/>
          </a:prstGeom>
          <a:noFill/>
          <a:ln w="12700">
            <a:solidFill>
              <a:srgbClr val="FF0000"/>
            </a:solidFill>
            <a:round/>
            <a:headEnd/>
            <a:tailEnd type="triangle" w="med" len="med"/>
          </a:ln>
          <a:effectLst/>
        </p:spPr>
        <p:txBody>
          <a:bodyPr lIns="91436" tIns="45718" rIns="91436" bIns="45718" anchor="ctr"/>
          <a:lstStyle/>
          <a:p>
            <a:pPr>
              <a:defRPr/>
            </a:pPr>
            <a:endParaRPr lang="es-ES">
              <a:solidFill>
                <a:schemeClr val="bg1"/>
              </a:solidFill>
              <a:latin typeface="+mn-lt"/>
            </a:endParaRPr>
          </a:p>
        </p:txBody>
      </p:sp>
      <p:sp>
        <p:nvSpPr>
          <p:cNvPr id="20" name="Line 25"/>
          <p:cNvSpPr>
            <a:spLocks noChangeShapeType="1"/>
          </p:cNvSpPr>
          <p:nvPr/>
        </p:nvSpPr>
        <p:spPr bwMode="auto">
          <a:xfrm>
            <a:off x="5076826" y="3513158"/>
            <a:ext cx="828675" cy="0"/>
          </a:xfrm>
          <a:prstGeom prst="line">
            <a:avLst/>
          </a:prstGeom>
          <a:noFill/>
          <a:ln w="12700">
            <a:solidFill>
              <a:srgbClr val="FF0000"/>
            </a:solidFill>
            <a:round/>
            <a:headEnd/>
            <a:tailEnd type="triangle" w="med" len="med"/>
          </a:ln>
          <a:effectLst/>
        </p:spPr>
        <p:txBody>
          <a:bodyPr lIns="91436" tIns="45718" rIns="91436" bIns="45718" anchor="ctr"/>
          <a:lstStyle/>
          <a:p>
            <a:pPr>
              <a:defRPr/>
            </a:pPr>
            <a:endParaRPr lang="es-ES">
              <a:solidFill>
                <a:schemeClr val="bg1"/>
              </a:solidFill>
              <a:latin typeface="+mn-lt"/>
            </a:endParaRPr>
          </a:p>
        </p:txBody>
      </p:sp>
      <p:sp>
        <p:nvSpPr>
          <p:cNvPr id="21" name="Text Box 26"/>
          <p:cNvSpPr txBox="1">
            <a:spLocks noChangeArrowheads="1"/>
          </p:cNvSpPr>
          <p:nvPr/>
        </p:nvSpPr>
        <p:spPr bwMode="auto">
          <a:xfrm>
            <a:off x="5000628" y="3143248"/>
            <a:ext cx="1055687" cy="400105"/>
          </a:xfrm>
          <a:prstGeom prst="rect">
            <a:avLst/>
          </a:prstGeom>
          <a:noFill/>
          <a:ln w="12700">
            <a:noFill/>
            <a:miter lim="800000"/>
            <a:headEnd/>
            <a:tailEnd/>
          </a:ln>
          <a:effectLst/>
        </p:spPr>
        <p:txBody>
          <a:bodyPr lIns="91436" tIns="45718" rIns="91436" bIns="45718">
            <a:spAutoFit/>
          </a:bodyPr>
          <a:lstStyle/>
          <a:p>
            <a:pPr>
              <a:defRPr/>
            </a:pPr>
            <a:r>
              <a:rPr lang="es-ES" sz="1000" smtClean="0">
                <a:solidFill>
                  <a:schemeClr val="bg1"/>
                </a:solidFill>
                <a:latin typeface="+mn-lt"/>
              </a:rPr>
              <a:t>¿Esta el  Cliente  ok?</a:t>
            </a:r>
            <a:endParaRPr lang="es-ES" sz="1000">
              <a:solidFill>
                <a:schemeClr val="bg1"/>
              </a:solidFill>
              <a:latin typeface="+mn-lt"/>
            </a:endParaRPr>
          </a:p>
        </p:txBody>
      </p:sp>
      <p:sp>
        <p:nvSpPr>
          <p:cNvPr id="22" name="Line 27"/>
          <p:cNvSpPr>
            <a:spLocks noChangeShapeType="1"/>
          </p:cNvSpPr>
          <p:nvPr/>
        </p:nvSpPr>
        <p:spPr bwMode="auto">
          <a:xfrm flipH="1">
            <a:off x="5076825" y="3646508"/>
            <a:ext cx="781050" cy="0"/>
          </a:xfrm>
          <a:prstGeom prst="line">
            <a:avLst/>
          </a:prstGeom>
          <a:noFill/>
          <a:ln w="12700">
            <a:solidFill>
              <a:srgbClr val="FF0000"/>
            </a:solidFill>
            <a:round/>
            <a:headEnd/>
            <a:tailEnd type="triangle" w="med" len="med"/>
          </a:ln>
          <a:effectLst/>
        </p:spPr>
        <p:txBody>
          <a:bodyPr lIns="91436" tIns="45718" rIns="91436" bIns="45718" anchor="ctr"/>
          <a:lstStyle/>
          <a:p>
            <a:pPr>
              <a:defRPr/>
            </a:pPr>
            <a:endParaRPr lang="es-ES">
              <a:solidFill>
                <a:schemeClr val="bg1"/>
              </a:solidFill>
              <a:latin typeface="+mn-lt"/>
            </a:endParaRPr>
          </a:p>
        </p:txBody>
      </p:sp>
      <p:sp>
        <p:nvSpPr>
          <p:cNvPr id="23" name="Text Box 28"/>
          <p:cNvSpPr txBox="1">
            <a:spLocks noChangeArrowheads="1"/>
          </p:cNvSpPr>
          <p:nvPr/>
        </p:nvSpPr>
        <p:spPr bwMode="auto">
          <a:xfrm>
            <a:off x="5078426" y="3643314"/>
            <a:ext cx="1350962" cy="400105"/>
          </a:xfrm>
          <a:prstGeom prst="rect">
            <a:avLst/>
          </a:prstGeom>
          <a:noFill/>
          <a:ln w="12700">
            <a:noFill/>
            <a:miter lim="800000"/>
            <a:headEnd/>
            <a:tailEnd/>
          </a:ln>
          <a:effectLst/>
        </p:spPr>
        <p:txBody>
          <a:bodyPr lIns="91436" tIns="45718" rIns="91436" bIns="45718">
            <a:spAutoFit/>
          </a:bodyPr>
          <a:lstStyle/>
          <a:p>
            <a:pPr>
              <a:defRPr/>
            </a:pPr>
            <a:r>
              <a:rPr lang="es-ES" sz="1000" smtClean="0">
                <a:solidFill>
                  <a:schemeClr val="bg1"/>
                </a:solidFill>
                <a:latin typeface="+mn-lt"/>
              </a:rPr>
              <a:t>No.  Necesita  Actualizarse</a:t>
            </a:r>
            <a:endParaRPr lang="es-ES" sz="1000">
              <a:solidFill>
                <a:schemeClr val="bg1"/>
              </a:solidFill>
              <a:latin typeface="+mn-lt"/>
            </a:endParaRPr>
          </a:p>
        </p:txBody>
      </p:sp>
      <p:sp>
        <p:nvSpPr>
          <p:cNvPr id="24" name="Line 29"/>
          <p:cNvSpPr>
            <a:spLocks noChangeShapeType="1"/>
          </p:cNvSpPr>
          <p:nvPr/>
        </p:nvSpPr>
        <p:spPr bwMode="auto">
          <a:xfrm flipH="1">
            <a:off x="2124075" y="3656033"/>
            <a:ext cx="2095500" cy="0"/>
          </a:xfrm>
          <a:prstGeom prst="line">
            <a:avLst/>
          </a:prstGeom>
          <a:noFill/>
          <a:ln w="12700">
            <a:solidFill>
              <a:srgbClr val="FF0000"/>
            </a:solidFill>
            <a:round/>
            <a:headEnd/>
            <a:tailEnd type="triangle" w="med" len="med"/>
          </a:ln>
          <a:effectLst/>
        </p:spPr>
        <p:txBody>
          <a:bodyPr lIns="91436" tIns="45718" rIns="91436" bIns="45718" anchor="ctr"/>
          <a:lstStyle/>
          <a:p>
            <a:pPr>
              <a:defRPr/>
            </a:pPr>
            <a:endParaRPr lang="es-ES">
              <a:solidFill>
                <a:schemeClr val="bg1"/>
              </a:solidFill>
              <a:latin typeface="+mn-lt"/>
            </a:endParaRPr>
          </a:p>
        </p:txBody>
      </p:sp>
      <p:sp>
        <p:nvSpPr>
          <p:cNvPr id="25" name="Text Box 30"/>
          <p:cNvSpPr txBox="1">
            <a:spLocks noChangeArrowheads="1"/>
          </p:cNvSpPr>
          <p:nvPr/>
        </p:nvSpPr>
        <p:spPr bwMode="auto">
          <a:xfrm>
            <a:off x="2357422" y="3714752"/>
            <a:ext cx="2151062" cy="400105"/>
          </a:xfrm>
          <a:prstGeom prst="rect">
            <a:avLst/>
          </a:prstGeom>
          <a:noFill/>
          <a:ln w="12700">
            <a:noFill/>
            <a:miter lim="800000"/>
            <a:headEnd/>
            <a:tailEnd/>
          </a:ln>
          <a:effectLst/>
        </p:spPr>
        <p:txBody>
          <a:bodyPr lIns="91436" tIns="45718" rIns="91436" bIns="45718">
            <a:spAutoFit/>
          </a:bodyPr>
          <a:lstStyle/>
          <a:p>
            <a:pPr>
              <a:defRPr/>
            </a:pPr>
            <a:r>
              <a:rPr lang="es-ES" sz="1000" smtClean="0">
                <a:solidFill>
                  <a:schemeClr val="bg1"/>
                </a:solidFill>
                <a:latin typeface="+mn-lt"/>
              </a:rPr>
              <a:t>NO obtienes tu certiificado. Actualizate.</a:t>
            </a:r>
            <a:endParaRPr lang="es-ES" sz="1000">
              <a:solidFill>
                <a:schemeClr val="bg1"/>
              </a:solidFill>
              <a:latin typeface="+mn-lt"/>
            </a:endParaRPr>
          </a:p>
        </p:txBody>
      </p:sp>
      <p:sp>
        <p:nvSpPr>
          <p:cNvPr id="26" name="Line 31"/>
          <p:cNvSpPr>
            <a:spLocks noChangeShapeType="1"/>
          </p:cNvSpPr>
          <p:nvPr/>
        </p:nvSpPr>
        <p:spPr bwMode="auto">
          <a:xfrm>
            <a:off x="2105025" y="4008458"/>
            <a:ext cx="2495550" cy="723900"/>
          </a:xfrm>
          <a:prstGeom prst="line">
            <a:avLst/>
          </a:prstGeom>
          <a:noFill/>
          <a:ln w="12700">
            <a:solidFill>
              <a:srgbClr val="FF0000"/>
            </a:solidFill>
            <a:round/>
            <a:headEnd/>
            <a:tailEnd type="triangle" w="med" len="med"/>
          </a:ln>
          <a:effectLst/>
        </p:spPr>
        <p:txBody>
          <a:bodyPr lIns="91436" tIns="45718" rIns="91436" bIns="45718" anchor="ctr"/>
          <a:lstStyle/>
          <a:p>
            <a:pPr>
              <a:defRPr/>
            </a:pPr>
            <a:endParaRPr lang="es-ES">
              <a:solidFill>
                <a:schemeClr val="bg1"/>
              </a:solidFill>
              <a:latin typeface="+mn-lt"/>
            </a:endParaRPr>
          </a:p>
        </p:txBody>
      </p:sp>
      <p:sp>
        <p:nvSpPr>
          <p:cNvPr id="27" name="Text Box 32"/>
          <p:cNvSpPr txBox="1">
            <a:spLocks noChangeArrowheads="1"/>
          </p:cNvSpPr>
          <p:nvPr/>
        </p:nvSpPr>
        <p:spPr bwMode="auto">
          <a:xfrm>
            <a:off x="2916236" y="3929066"/>
            <a:ext cx="1370012" cy="400105"/>
          </a:xfrm>
          <a:prstGeom prst="rect">
            <a:avLst/>
          </a:prstGeom>
          <a:noFill/>
          <a:ln w="12700">
            <a:noFill/>
            <a:miter lim="800000"/>
            <a:headEnd/>
            <a:tailEnd/>
          </a:ln>
          <a:effectLst/>
        </p:spPr>
        <p:txBody>
          <a:bodyPr lIns="91436" tIns="45718" rIns="91436" bIns="45718">
            <a:spAutoFit/>
          </a:bodyPr>
          <a:lstStyle/>
          <a:p>
            <a:pPr>
              <a:defRPr/>
            </a:pPr>
            <a:r>
              <a:rPr lang="es-ES" sz="1000" smtClean="0">
                <a:solidFill>
                  <a:schemeClr val="bg1"/>
                </a:solidFill>
                <a:latin typeface="+mn-lt"/>
              </a:rPr>
              <a:t>Necesito Actualizaciones.</a:t>
            </a:r>
            <a:endParaRPr lang="es-ES" sz="1000">
              <a:solidFill>
                <a:schemeClr val="bg1"/>
              </a:solidFill>
              <a:latin typeface="+mn-lt"/>
            </a:endParaRPr>
          </a:p>
        </p:txBody>
      </p:sp>
      <p:sp>
        <p:nvSpPr>
          <p:cNvPr id="28" name="Line 33"/>
          <p:cNvSpPr>
            <a:spLocks noChangeShapeType="1"/>
          </p:cNvSpPr>
          <p:nvPr/>
        </p:nvSpPr>
        <p:spPr bwMode="auto">
          <a:xfrm flipH="1" flipV="1">
            <a:off x="2095500" y="4157683"/>
            <a:ext cx="2419350" cy="717550"/>
          </a:xfrm>
          <a:prstGeom prst="line">
            <a:avLst/>
          </a:prstGeom>
          <a:noFill/>
          <a:ln w="12700">
            <a:solidFill>
              <a:srgbClr val="FF0000"/>
            </a:solidFill>
            <a:round/>
            <a:headEnd/>
            <a:tailEnd type="triangle" w="med" len="med"/>
          </a:ln>
          <a:effectLst/>
        </p:spPr>
        <p:txBody>
          <a:bodyPr lIns="91436" tIns="45718" rIns="91436" bIns="45718" anchor="ctr"/>
          <a:lstStyle/>
          <a:p>
            <a:pPr>
              <a:defRPr/>
            </a:pPr>
            <a:endParaRPr lang="es-ES">
              <a:solidFill>
                <a:schemeClr val="bg1"/>
              </a:solidFill>
              <a:latin typeface="+mn-lt"/>
            </a:endParaRPr>
          </a:p>
        </p:txBody>
      </p:sp>
      <p:sp>
        <p:nvSpPr>
          <p:cNvPr id="29" name="Text Box 34"/>
          <p:cNvSpPr txBox="1">
            <a:spLocks noChangeArrowheads="1"/>
          </p:cNvSpPr>
          <p:nvPr/>
        </p:nvSpPr>
        <p:spPr bwMode="auto">
          <a:xfrm>
            <a:off x="2786050" y="4572008"/>
            <a:ext cx="1112837" cy="244475"/>
          </a:xfrm>
          <a:prstGeom prst="rect">
            <a:avLst/>
          </a:prstGeom>
          <a:noFill/>
          <a:ln w="12700">
            <a:noFill/>
            <a:miter lim="800000"/>
            <a:headEnd/>
            <a:tailEnd/>
          </a:ln>
          <a:effectLst/>
        </p:spPr>
        <p:txBody>
          <a:bodyPr lIns="91436" tIns="45718" rIns="91436" bIns="45718">
            <a:spAutoFit/>
          </a:bodyPr>
          <a:lstStyle/>
          <a:p>
            <a:pPr>
              <a:defRPr/>
            </a:pPr>
            <a:r>
              <a:rPr lang="es-ES" sz="1000" smtClean="0">
                <a:solidFill>
                  <a:schemeClr val="bg1"/>
                </a:solidFill>
                <a:latin typeface="+mn-lt"/>
              </a:rPr>
              <a:t>Aqui las tienes</a:t>
            </a:r>
            <a:endParaRPr lang="es-ES" sz="1000">
              <a:solidFill>
                <a:schemeClr val="bg1"/>
              </a:solidFill>
              <a:latin typeface="+mn-lt"/>
            </a:endParaRPr>
          </a:p>
        </p:txBody>
      </p:sp>
      <p:sp>
        <p:nvSpPr>
          <p:cNvPr id="30" name="Text Box 36"/>
          <p:cNvSpPr txBox="1">
            <a:spLocks noChangeArrowheads="1"/>
          </p:cNvSpPr>
          <p:nvPr/>
        </p:nvSpPr>
        <p:spPr bwMode="auto">
          <a:xfrm>
            <a:off x="2373310" y="3714752"/>
            <a:ext cx="1912938" cy="400105"/>
          </a:xfrm>
          <a:prstGeom prst="rect">
            <a:avLst/>
          </a:prstGeom>
          <a:noFill/>
          <a:ln w="12700">
            <a:noFill/>
            <a:miter lim="800000"/>
            <a:headEnd/>
            <a:tailEnd/>
          </a:ln>
          <a:effectLst/>
        </p:spPr>
        <p:txBody>
          <a:bodyPr lIns="91436" tIns="45718" rIns="91436" bIns="45718">
            <a:spAutoFit/>
          </a:bodyPr>
          <a:lstStyle/>
          <a:p>
            <a:pPr>
              <a:defRPr/>
            </a:pPr>
            <a:r>
              <a:rPr lang="es-ES" sz="1000" smtClean="0">
                <a:solidFill>
                  <a:schemeClr val="bg1"/>
                </a:solidFill>
                <a:latin typeface="+mn-lt"/>
              </a:rPr>
              <a:t>Aqui tienes el certificado de Salud</a:t>
            </a:r>
            <a:endParaRPr lang="es-ES" sz="1000">
              <a:solidFill>
                <a:schemeClr val="bg1"/>
              </a:solidFill>
              <a:latin typeface="+mn-lt"/>
            </a:endParaRPr>
          </a:p>
        </p:txBody>
      </p:sp>
      <p:sp>
        <p:nvSpPr>
          <p:cNvPr id="31" name="Text Box 35"/>
          <p:cNvSpPr txBox="1">
            <a:spLocks noChangeArrowheads="1"/>
          </p:cNvSpPr>
          <p:nvPr/>
        </p:nvSpPr>
        <p:spPr bwMode="auto">
          <a:xfrm>
            <a:off x="5059375" y="3643314"/>
            <a:ext cx="1370013" cy="400105"/>
          </a:xfrm>
          <a:prstGeom prst="rect">
            <a:avLst/>
          </a:prstGeom>
          <a:noFill/>
          <a:ln w="12700">
            <a:noFill/>
            <a:miter lim="800000"/>
            <a:headEnd/>
            <a:tailEnd/>
          </a:ln>
          <a:effectLst/>
        </p:spPr>
        <p:txBody>
          <a:bodyPr lIns="91436" tIns="45718" rIns="91436" bIns="45718">
            <a:spAutoFit/>
          </a:bodyPr>
          <a:lstStyle/>
          <a:p>
            <a:pPr>
              <a:defRPr/>
            </a:pPr>
            <a:r>
              <a:rPr lang="es-ES" sz="1000" smtClean="0">
                <a:solidFill>
                  <a:schemeClr val="bg1"/>
                </a:solidFill>
                <a:latin typeface="+mn-lt"/>
              </a:rPr>
              <a:t>SI. Emite el certificado de Salud</a:t>
            </a:r>
            <a:endParaRPr lang="es-ES" sz="1000">
              <a:solidFill>
                <a:schemeClr val="bg1"/>
              </a:solidFill>
              <a:latin typeface="+mn-lt"/>
            </a:endParaRPr>
          </a:p>
        </p:txBody>
      </p:sp>
      <p:graphicFrame>
        <p:nvGraphicFramePr>
          <p:cNvPr id="32" name="Object 3"/>
          <p:cNvGraphicFramePr>
            <a:graphicFrameLocks noChangeAspect="1"/>
          </p:cNvGraphicFramePr>
          <p:nvPr/>
        </p:nvGraphicFramePr>
        <p:xfrm>
          <a:off x="5751513" y="3049609"/>
          <a:ext cx="431800" cy="803275"/>
        </p:xfrm>
        <a:graphic>
          <a:graphicData uri="http://schemas.openxmlformats.org/presentationml/2006/ole">
            <p:oleObj spid="_x0000_s66563" name="Visio" r:id="rId7" imgW="432000" imgH="746280" progId="">
              <p:embed/>
            </p:oleObj>
          </a:graphicData>
        </a:graphic>
      </p:graphicFrame>
      <p:sp>
        <p:nvSpPr>
          <p:cNvPr id="33" name="Text Box 38"/>
          <p:cNvSpPr txBox="1">
            <a:spLocks noChangeArrowheads="1"/>
          </p:cNvSpPr>
          <p:nvPr/>
        </p:nvSpPr>
        <p:spPr bwMode="auto">
          <a:xfrm>
            <a:off x="4786314" y="3786190"/>
            <a:ext cx="668337" cy="925894"/>
          </a:xfrm>
          <a:prstGeom prst="rect">
            <a:avLst/>
          </a:prstGeom>
          <a:noFill/>
          <a:ln w="12700">
            <a:noFill/>
            <a:miter lim="800000"/>
            <a:headEnd/>
            <a:tailEnd/>
          </a:ln>
          <a:effectLst/>
        </p:spPr>
        <p:txBody>
          <a:bodyPr lIns="91436" tIns="45718" rIns="91436" bIns="45718">
            <a:spAutoFit/>
          </a:bodyPr>
          <a:lstStyle/>
          <a:p>
            <a:pPr>
              <a:defRPr/>
            </a:pPr>
            <a:r>
              <a:rPr lang="es-ES" sz="5400" b="1" dirty="0" smtClean="0">
                <a:solidFill>
                  <a:srgbClr val="00B050"/>
                </a:solidFill>
                <a:latin typeface="+mn-lt"/>
                <a:sym typeface="Wingdings" pitchFamily="2" charset="2"/>
              </a:rPr>
              <a:t></a:t>
            </a:r>
            <a:endParaRPr lang="es-ES" sz="5400" b="1" dirty="0">
              <a:solidFill>
                <a:srgbClr val="00B050"/>
              </a:solidFill>
              <a:latin typeface="+mn-lt"/>
              <a:sym typeface="Wingdings" pitchFamily="2" charset="2"/>
            </a:endParaRPr>
          </a:p>
        </p:txBody>
      </p:sp>
      <p:graphicFrame>
        <p:nvGraphicFramePr>
          <p:cNvPr id="34" name="Object 4"/>
          <p:cNvGraphicFramePr>
            <a:graphicFrameLocks noChangeAspect="1"/>
          </p:cNvGraphicFramePr>
          <p:nvPr/>
        </p:nvGraphicFramePr>
        <p:xfrm>
          <a:off x="1254125" y="3209946"/>
          <a:ext cx="769938" cy="717550"/>
        </p:xfrm>
        <a:graphic>
          <a:graphicData uri="http://schemas.openxmlformats.org/presentationml/2006/ole">
            <p:oleObj spid="_x0000_s66564" name="Visio" r:id="rId8" imgW="770382" imgH="717702" progId="">
              <p:embed/>
            </p:oleObj>
          </a:graphicData>
        </a:graphic>
      </p:graphicFrame>
      <p:sp>
        <p:nvSpPr>
          <p:cNvPr id="35" name="Text Box 40"/>
          <p:cNvSpPr txBox="1">
            <a:spLocks noChangeArrowheads="1"/>
          </p:cNvSpPr>
          <p:nvPr/>
        </p:nvSpPr>
        <p:spPr bwMode="auto">
          <a:xfrm>
            <a:off x="1173163" y="3997346"/>
            <a:ext cx="998537" cy="274637"/>
          </a:xfrm>
          <a:prstGeom prst="rect">
            <a:avLst/>
          </a:prstGeom>
          <a:noFill/>
          <a:ln w="12700">
            <a:noFill/>
            <a:miter lim="800000"/>
            <a:headEnd/>
            <a:tailEnd/>
          </a:ln>
          <a:effectLst/>
        </p:spPr>
        <p:txBody>
          <a:bodyPr lIns="91436" tIns="45718" rIns="91436" bIns="45718">
            <a:spAutoFit/>
          </a:bodyPr>
          <a:lstStyle/>
          <a:p>
            <a:pPr>
              <a:defRPr/>
            </a:pPr>
            <a:r>
              <a:rPr lang="es-ES" sz="1200" b="1" smtClean="0">
                <a:solidFill>
                  <a:schemeClr val="bg1"/>
                </a:solidFill>
                <a:latin typeface="+mn-lt"/>
              </a:rPr>
              <a:t>Cliente</a:t>
            </a:r>
            <a:endParaRPr lang="es-ES" sz="1200" b="1">
              <a:solidFill>
                <a:schemeClr val="bg1"/>
              </a:solidFill>
              <a:latin typeface="+mn-lt"/>
            </a:endParaRPr>
          </a:p>
        </p:txBody>
      </p:sp>
      <p:graphicFrame>
        <p:nvGraphicFramePr>
          <p:cNvPr id="5125" name="Object 5"/>
          <p:cNvGraphicFramePr>
            <a:graphicFrameLocks noChangeAspect="1"/>
          </p:cNvGraphicFramePr>
          <p:nvPr/>
        </p:nvGraphicFramePr>
        <p:xfrm>
          <a:off x="7010400" y="3829071"/>
          <a:ext cx="941388" cy="814387"/>
        </p:xfrm>
        <a:graphic>
          <a:graphicData uri="http://schemas.openxmlformats.org/presentationml/2006/ole">
            <p:oleObj spid="_x0000_s66565" name="Visio" r:id="rId9" imgW="941451" imgH="813613" progId="">
              <p:embed/>
            </p:oleObj>
          </a:graphicData>
        </a:graphic>
      </p:graphicFrame>
      <p:sp>
        <p:nvSpPr>
          <p:cNvPr id="37" name="Text Box 43"/>
          <p:cNvSpPr txBox="1">
            <a:spLocks noChangeArrowheads="1"/>
          </p:cNvSpPr>
          <p:nvPr/>
        </p:nvSpPr>
        <p:spPr bwMode="auto">
          <a:xfrm>
            <a:off x="3721100" y="1219221"/>
            <a:ext cx="1917700" cy="200041"/>
          </a:xfrm>
          <a:prstGeom prst="rect">
            <a:avLst/>
          </a:prstGeom>
          <a:noFill/>
          <a:ln w="9525">
            <a:noFill/>
            <a:miter lim="800000"/>
            <a:headEnd/>
            <a:tailEnd/>
          </a:ln>
          <a:effectLst/>
        </p:spPr>
        <p:txBody>
          <a:bodyPr lIns="91426" tIns="45713" rIns="91426" bIns="45713">
            <a:spAutoFit/>
          </a:bodyPr>
          <a:lstStyle/>
          <a:p>
            <a:pPr algn="r" eaLnBrk="0" hangingPunct="0">
              <a:lnSpc>
                <a:spcPct val="50000"/>
              </a:lnSpc>
              <a:spcBef>
                <a:spcPct val="50000"/>
              </a:spcBef>
              <a:defRPr/>
            </a:pPr>
            <a:r>
              <a:rPr lang="es-ES" sz="1400" b="1" smtClean="0">
                <a:solidFill>
                  <a:schemeClr val="bg1"/>
                </a:solidFill>
                <a:latin typeface="+mn-lt"/>
              </a:rPr>
              <a:t>Sin Política</a:t>
            </a:r>
            <a:endParaRPr lang="es-ES" sz="1400" b="1">
              <a:solidFill>
                <a:schemeClr val="bg1"/>
              </a:solidFill>
              <a:latin typeface="+mn-lt"/>
            </a:endParaRPr>
          </a:p>
        </p:txBody>
      </p:sp>
      <p:sp>
        <p:nvSpPr>
          <p:cNvPr id="38" name="Text Box 44"/>
          <p:cNvSpPr txBox="1">
            <a:spLocks noChangeArrowheads="1"/>
          </p:cNvSpPr>
          <p:nvPr/>
        </p:nvSpPr>
        <p:spPr bwMode="auto">
          <a:xfrm>
            <a:off x="4953000" y="1646259"/>
            <a:ext cx="1917700" cy="307762"/>
          </a:xfrm>
          <a:prstGeom prst="rect">
            <a:avLst/>
          </a:prstGeom>
          <a:noFill/>
          <a:ln w="9525">
            <a:noFill/>
            <a:miter lim="800000"/>
            <a:headEnd/>
            <a:tailEnd/>
          </a:ln>
          <a:effectLst/>
        </p:spPr>
        <p:txBody>
          <a:bodyPr lIns="91426" tIns="45713" rIns="91426" bIns="45713">
            <a:spAutoFit/>
          </a:bodyPr>
          <a:lstStyle/>
          <a:p>
            <a:pPr algn="r" eaLnBrk="0" hangingPunct="0">
              <a:lnSpc>
                <a:spcPct val="50000"/>
              </a:lnSpc>
              <a:spcBef>
                <a:spcPct val="50000"/>
              </a:spcBef>
              <a:defRPr/>
            </a:pPr>
            <a:r>
              <a:rPr lang="es-ES" sz="1400" b="1" smtClean="0">
                <a:solidFill>
                  <a:schemeClr val="bg1"/>
                </a:solidFill>
                <a:latin typeface="+mn-lt"/>
              </a:rPr>
              <a:t>Autenticación Opcional</a:t>
            </a:r>
            <a:endParaRPr lang="es-ES" sz="1400" b="1">
              <a:solidFill>
                <a:schemeClr val="bg1"/>
              </a:solidFill>
              <a:latin typeface="+mn-lt"/>
            </a:endParaRPr>
          </a:p>
        </p:txBody>
      </p:sp>
      <p:sp>
        <p:nvSpPr>
          <p:cNvPr id="39" name="Text Box 45"/>
          <p:cNvSpPr txBox="1">
            <a:spLocks noChangeArrowheads="1"/>
          </p:cNvSpPr>
          <p:nvPr/>
        </p:nvSpPr>
        <p:spPr bwMode="auto">
          <a:xfrm>
            <a:off x="5549900" y="2301897"/>
            <a:ext cx="1917700" cy="307762"/>
          </a:xfrm>
          <a:prstGeom prst="rect">
            <a:avLst/>
          </a:prstGeom>
          <a:noFill/>
          <a:ln w="9525">
            <a:noFill/>
            <a:miter lim="800000"/>
            <a:headEnd/>
            <a:tailEnd/>
          </a:ln>
          <a:effectLst/>
        </p:spPr>
        <p:txBody>
          <a:bodyPr lIns="91426" tIns="45713" rIns="91426" bIns="45713">
            <a:spAutoFit/>
          </a:bodyPr>
          <a:lstStyle/>
          <a:p>
            <a:pPr algn="r" eaLnBrk="0" hangingPunct="0">
              <a:lnSpc>
                <a:spcPct val="50000"/>
              </a:lnSpc>
              <a:spcBef>
                <a:spcPct val="50000"/>
              </a:spcBef>
              <a:defRPr/>
            </a:pPr>
            <a:r>
              <a:rPr lang="es-ES" sz="1400" b="1" smtClean="0">
                <a:latin typeface="+mn-lt"/>
              </a:rPr>
              <a:t>Autenticación Requerida</a:t>
            </a:r>
            <a:endParaRPr lang="es-ES" sz="1400" b="1">
              <a:latin typeface="+mn-lt"/>
            </a:endParaRPr>
          </a:p>
        </p:txBody>
      </p:sp>
    </p:spTree>
    <p:custDataLst>
      <p:tags r:id="rId2"/>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290">
                                          <p:stCondLst>
                                            <p:cond delay="0"/>
                                          </p:stCondLst>
                                        </p:cTn>
                                        <p:tgtEl>
                                          <p:spTgt spid="8"/>
                                        </p:tgtEl>
                                      </p:cBhvr>
                                    </p:animEffect>
                                    <p:anim calcmode="lin" valueType="num">
                                      <p:cBhvr>
                                        <p:cTn id="12"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3"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4"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15"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16"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17" dur="13">
                                          <p:stCondLst>
                                            <p:cond delay="325"/>
                                          </p:stCondLst>
                                        </p:cTn>
                                        <p:tgtEl>
                                          <p:spTgt spid="8"/>
                                        </p:tgtEl>
                                      </p:cBhvr>
                                      <p:to x="100000" y="60000"/>
                                    </p:animScale>
                                    <p:animScale>
                                      <p:cBhvr>
                                        <p:cTn id="18" dur="83" decel="50000">
                                          <p:stCondLst>
                                            <p:cond delay="338"/>
                                          </p:stCondLst>
                                        </p:cTn>
                                        <p:tgtEl>
                                          <p:spTgt spid="8"/>
                                        </p:tgtEl>
                                      </p:cBhvr>
                                      <p:to x="100000" y="100000"/>
                                    </p:animScale>
                                    <p:animScale>
                                      <p:cBhvr>
                                        <p:cTn id="19" dur="13">
                                          <p:stCondLst>
                                            <p:cond delay="656"/>
                                          </p:stCondLst>
                                        </p:cTn>
                                        <p:tgtEl>
                                          <p:spTgt spid="8"/>
                                        </p:tgtEl>
                                      </p:cBhvr>
                                      <p:to x="100000" y="80000"/>
                                    </p:animScale>
                                    <p:animScale>
                                      <p:cBhvr>
                                        <p:cTn id="20" dur="83" decel="50000">
                                          <p:stCondLst>
                                            <p:cond delay="669"/>
                                          </p:stCondLst>
                                        </p:cTn>
                                        <p:tgtEl>
                                          <p:spTgt spid="8"/>
                                        </p:tgtEl>
                                      </p:cBhvr>
                                      <p:to x="100000" y="100000"/>
                                    </p:animScale>
                                    <p:animScale>
                                      <p:cBhvr>
                                        <p:cTn id="21" dur="13">
                                          <p:stCondLst>
                                            <p:cond delay="821"/>
                                          </p:stCondLst>
                                        </p:cTn>
                                        <p:tgtEl>
                                          <p:spTgt spid="8"/>
                                        </p:tgtEl>
                                      </p:cBhvr>
                                      <p:to x="100000" y="90000"/>
                                    </p:animScale>
                                    <p:animScale>
                                      <p:cBhvr>
                                        <p:cTn id="22" dur="83" decel="50000">
                                          <p:stCondLst>
                                            <p:cond delay="834"/>
                                          </p:stCondLst>
                                        </p:cTn>
                                        <p:tgtEl>
                                          <p:spTgt spid="8"/>
                                        </p:tgtEl>
                                      </p:cBhvr>
                                      <p:to x="100000" y="100000"/>
                                    </p:animScale>
                                    <p:animScale>
                                      <p:cBhvr>
                                        <p:cTn id="23" dur="13">
                                          <p:stCondLst>
                                            <p:cond delay="904"/>
                                          </p:stCondLst>
                                        </p:cTn>
                                        <p:tgtEl>
                                          <p:spTgt spid="8"/>
                                        </p:tgtEl>
                                      </p:cBhvr>
                                      <p:to x="100000" y="95000"/>
                                    </p:animScale>
                                    <p:animScale>
                                      <p:cBhvr>
                                        <p:cTn id="24" dur="83" decel="50000">
                                          <p:stCondLst>
                                            <p:cond delay="917"/>
                                          </p:stCondLst>
                                        </p:cTn>
                                        <p:tgtEl>
                                          <p:spTgt spid="8"/>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par>
                                <p:cTn id="33" presetID="10" presetClass="exit" presetSubtype="0" fill="hold" grpId="1" nodeType="withEffect">
                                  <p:stCondLst>
                                    <p:cond delay="0"/>
                                  </p:stCondLst>
                                  <p:childTnLst>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left)">
                                      <p:cBhvr>
                                        <p:cTn id="46" dur="500"/>
                                        <p:tgtEl>
                                          <p:spTgt spid="21"/>
                                        </p:tgtEl>
                                      </p:cBhvr>
                                    </p:animEffect>
                                  </p:childTnLst>
                                </p:cTn>
                              </p:par>
                              <p:par>
                                <p:cTn id="47" presetID="10" presetClass="exit" presetSubtype="0" fill="hold" nodeType="withEffect">
                                  <p:stCondLst>
                                    <p:cond delay="0"/>
                                  </p:stCondLst>
                                  <p:childTnLst>
                                    <p:animEffect transition="out" filter="fade">
                                      <p:cBhvr>
                                        <p:cTn id="48" dur="500"/>
                                        <p:tgtEl>
                                          <p:spTgt spid="19"/>
                                        </p:tgtEl>
                                      </p:cBhvr>
                                    </p:animEffect>
                                    <p:set>
                                      <p:cBhvr>
                                        <p:cTn id="49" dur="1" fill="hold">
                                          <p:stCondLst>
                                            <p:cond delay="499"/>
                                          </p:stCondLst>
                                        </p:cTn>
                                        <p:tgtEl>
                                          <p:spTgt spid="19"/>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18"/>
                                        </p:tgtEl>
                                      </p:cBhvr>
                                    </p:animEffect>
                                    <p:set>
                                      <p:cBhvr>
                                        <p:cTn id="52" dur="1" fill="hold">
                                          <p:stCondLst>
                                            <p:cond delay="499"/>
                                          </p:stCondLst>
                                        </p:cTn>
                                        <p:tgtEl>
                                          <p:spTgt spid="1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right)">
                                      <p:cBhvr>
                                        <p:cTn id="57" dur="500"/>
                                        <p:tgtEl>
                                          <p:spTgt spid="22"/>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right)">
                                      <p:cBhvr>
                                        <p:cTn id="60" dur="500"/>
                                        <p:tgtEl>
                                          <p:spTgt spid="23"/>
                                        </p:tgtEl>
                                      </p:cBhvr>
                                    </p:animEffect>
                                  </p:childTnLst>
                                </p:cTn>
                              </p:par>
                              <p:par>
                                <p:cTn id="61" presetID="10" presetClass="exit" presetSubtype="0" fill="hold" nodeType="withEffect">
                                  <p:stCondLst>
                                    <p:cond delay="0"/>
                                  </p:stCondLst>
                                  <p:childTnLst>
                                    <p:animEffect transition="out" filter="fade">
                                      <p:cBhvr>
                                        <p:cTn id="62" dur="500"/>
                                        <p:tgtEl>
                                          <p:spTgt spid="20"/>
                                        </p:tgtEl>
                                      </p:cBhvr>
                                    </p:animEffect>
                                    <p:set>
                                      <p:cBhvr>
                                        <p:cTn id="63" dur="1" fill="hold">
                                          <p:stCondLst>
                                            <p:cond delay="499"/>
                                          </p:stCondLst>
                                        </p:cTn>
                                        <p:tgtEl>
                                          <p:spTgt spid="20"/>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21"/>
                                        </p:tgtEl>
                                      </p:cBhvr>
                                    </p:animEffect>
                                    <p:set>
                                      <p:cBhvr>
                                        <p:cTn id="66" dur="1" fill="hold">
                                          <p:stCondLst>
                                            <p:cond delay="499"/>
                                          </p:stCondLst>
                                        </p:cTn>
                                        <p:tgtEl>
                                          <p:spTgt spid="21"/>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2" fill="hold"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right)">
                                      <p:cBhvr>
                                        <p:cTn id="71" dur="500"/>
                                        <p:tgtEl>
                                          <p:spTgt spid="24"/>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wipe(right)">
                                      <p:cBhvr>
                                        <p:cTn id="74" dur="500"/>
                                        <p:tgtEl>
                                          <p:spTgt spid="25"/>
                                        </p:tgtEl>
                                      </p:cBhvr>
                                    </p:animEffect>
                                  </p:childTnLst>
                                </p:cTn>
                              </p:par>
                              <p:par>
                                <p:cTn id="75" presetID="10" presetClass="exit" presetSubtype="0" fill="hold" grpId="1" nodeType="withEffect">
                                  <p:stCondLst>
                                    <p:cond delay="0"/>
                                  </p:stCondLst>
                                  <p:childTnLst>
                                    <p:animEffect transition="out" filter="fade">
                                      <p:cBhvr>
                                        <p:cTn id="76" dur="500"/>
                                        <p:tgtEl>
                                          <p:spTgt spid="23"/>
                                        </p:tgtEl>
                                      </p:cBhvr>
                                    </p:animEffect>
                                    <p:set>
                                      <p:cBhvr>
                                        <p:cTn id="77" dur="1" fill="hold">
                                          <p:stCondLst>
                                            <p:cond delay="499"/>
                                          </p:stCondLst>
                                        </p:cTn>
                                        <p:tgtEl>
                                          <p:spTgt spid="23"/>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22"/>
                                        </p:tgtEl>
                                      </p:cBhvr>
                                    </p:animEffect>
                                    <p:set>
                                      <p:cBhvr>
                                        <p:cTn id="80" dur="1" fill="hold">
                                          <p:stCondLst>
                                            <p:cond delay="499"/>
                                          </p:stCondLst>
                                        </p:cTn>
                                        <p:tgtEl>
                                          <p:spTgt spid="22"/>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wipe(left)">
                                      <p:cBhvr>
                                        <p:cTn id="85" dur="500"/>
                                        <p:tgtEl>
                                          <p:spTgt spid="26"/>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left)">
                                      <p:cBhvr>
                                        <p:cTn id="88" dur="500"/>
                                        <p:tgtEl>
                                          <p:spTgt spid="27"/>
                                        </p:tgtEl>
                                      </p:cBhvr>
                                    </p:animEffect>
                                  </p:childTnLst>
                                </p:cTn>
                              </p:par>
                              <p:par>
                                <p:cTn id="89" presetID="10" presetClass="exit" presetSubtype="0" fill="hold" grpId="1" nodeType="withEffect">
                                  <p:stCondLst>
                                    <p:cond delay="0"/>
                                  </p:stCondLst>
                                  <p:childTnLst>
                                    <p:animEffect transition="out" filter="fade">
                                      <p:cBhvr>
                                        <p:cTn id="90" dur="500"/>
                                        <p:tgtEl>
                                          <p:spTgt spid="25"/>
                                        </p:tgtEl>
                                      </p:cBhvr>
                                    </p:animEffect>
                                    <p:set>
                                      <p:cBhvr>
                                        <p:cTn id="91" dur="1" fill="hold">
                                          <p:stCondLst>
                                            <p:cond delay="499"/>
                                          </p:stCondLst>
                                        </p:cTn>
                                        <p:tgtEl>
                                          <p:spTgt spid="25"/>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24"/>
                                        </p:tgtEl>
                                      </p:cBhvr>
                                    </p:animEffect>
                                    <p:set>
                                      <p:cBhvr>
                                        <p:cTn id="94" dur="1" fill="hold">
                                          <p:stCondLst>
                                            <p:cond delay="499"/>
                                          </p:stCondLst>
                                        </p:cTn>
                                        <p:tgtEl>
                                          <p:spTgt spid="24"/>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22" presetClass="entr" presetSubtype="2" fill="hold" nodeType="click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wipe(right)">
                                      <p:cBhvr>
                                        <p:cTn id="99" dur="500"/>
                                        <p:tgtEl>
                                          <p:spTgt spid="28"/>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right)">
                                      <p:cBhvr>
                                        <p:cTn id="102" dur="500"/>
                                        <p:tgtEl>
                                          <p:spTgt spid="29"/>
                                        </p:tgtEl>
                                      </p:cBhvr>
                                    </p:animEffect>
                                  </p:childTnLst>
                                </p:cTn>
                              </p:par>
                              <p:par>
                                <p:cTn id="103" presetID="10" presetClass="exit" presetSubtype="0" fill="hold" grpId="1" nodeType="withEffect">
                                  <p:stCondLst>
                                    <p:cond delay="0"/>
                                  </p:stCondLst>
                                  <p:childTnLst>
                                    <p:animEffect transition="out" filter="fade">
                                      <p:cBhvr>
                                        <p:cTn id="104" dur="500"/>
                                        <p:tgtEl>
                                          <p:spTgt spid="27"/>
                                        </p:tgtEl>
                                      </p:cBhvr>
                                    </p:animEffect>
                                    <p:set>
                                      <p:cBhvr>
                                        <p:cTn id="105" dur="1" fill="hold">
                                          <p:stCondLst>
                                            <p:cond delay="499"/>
                                          </p:stCondLst>
                                        </p:cTn>
                                        <p:tgtEl>
                                          <p:spTgt spid="27"/>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
                                        <p:tgtEl>
                                          <p:spTgt spid="26"/>
                                        </p:tgtEl>
                                      </p:cBhvr>
                                    </p:animEffect>
                                    <p:set>
                                      <p:cBhvr>
                                        <p:cTn id="108" dur="1" fill="hold">
                                          <p:stCondLst>
                                            <p:cond delay="499"/>
                                          </p:stCondLst>
                                        </p:cTn>
                                        <p:tgtEl>
                                          <p:spTgt spid="26"/>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nodeType="click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500"/>
                                        <p:tgtEl>
                                          <p:spTgt spid="19"/>
                                        </p:tgtEl>
                                      </p:cBhvr>
                                    </p:animEffect>
                                  </p:childTnLst>
                                </p:cTn>
                              </p:par>
                              <p:par>
                                <p:cTn id="114" presetID="22" presetClass="entr" presetSubtype="8" fill="hold" nodeType="withEffect">
                                  <p:stCondLst>
                                    <p:cond delay="0"/>
                                  </p:stCondLst>
                                  <p:childTnLst>
                                    <p:set>
                                      <p:cBhvr>
                                        <p:cTn id="115" dur="1" fill="hold">
                                          <p:stCondLst>
                                            <p:cond delay="0"/>
                                          </p:stCondLst>
                                        </p:cTn>
                                        <p:tgtEl>
                                          <p:spTgt spid="18"/>
                                        </p:tgtEl>
                                        <p:attrNameLst>
                                          <p:attrName>style.visibility</p:attrName>
                                        </p:attrNameLst>
                                      </p:cBhvr>
                                      <p:to>
                                        <p:strVal val="visible"/>
                                      </p:to>
                                    </p:set>
                                    <p:animEffect transition="in" filter="wipe(left)">
                                      <p:cBhvr>
                                        <p:cTn id="116" dur="500"/>
                                        <p:tgtEl>
                                          <p:spTgt spid="18"/>
                                        </p:tgtEl>
                                      </p:cBhvr>
                                    </p:animEffect>
                                  </p:childTnLst>
                                </p:cTn>
                              </p:par>
                              <p:par>
                                <p:cTn id="117" presetID="10" presetClass="exit" presetSubtype="0" fill="hold" nodeType="withEffect">
                                  <p:stCondLst>
                                    <p:cond delay="0"/>
                                  </p:stCondLst>
                                  <p:childTnLst>
                                    <p:animEffect transition="out" filter="fade">
                                      <p:cBhvr>
                                        <p:cTn id="118" dur="500"/>
                                        <p:tgtEl>
                                          <p:spTgt spid="29"/>
                                        </p:tgtEl>
                                      </p:cBhvr>
                                    </p:animEffect>
                                    <p:set>
                                      <p:cBhvr>
                                        <p:cTn id="119" dur="1" fill="hold">
                                          <p:stCondLst>
                                            <p:cond delay="499"/>
                                          </p:stCondLst>
                                        </p:cTn>
                                        <p:tgtEl>
                                          <p:spTgt spid="29"/>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28"/>
                                        </p:tgtEl>
                                      </p:cBhvr>
                                    </p:animEffect>
                                    <p:set>
                                      <p:cBhvr>
                                        <p:cTn id="122" dur="1" fill="hold">
                                          <p:stCondLst>
                                            <p:cond delay="499"/>
                                          </p:stCondLst>
                                        </p:cTn>
                                        <p:tgtEl>
                                          <p:spTgt spid="28"/>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nodeType="clickEffect">
                                  <p:stCondLst>
                                    <p:cond delay="0"/>
                                  </p:stCondLst>
                                  <p:childTnLst>
                                    <p:set>
                                      <p:cBhvr>
                                        <p:cTn id="126" dur="1" fill="hold">
                                          <p:stCondLst>
                                            <p:cond delay="0"/>
                                          </p:stCondLst>
                                        </p:cTn>
                                        <p:tgtEl>
                                          <p:spTgt spid="20"/>
                                        </p:tgtEl>
                                        <p:attrNameLst>
                                          <p:attrName>style.visibility</p:attrName>
                                        </p:attrNameLst>
                                      </p:cBhvr>
                                      <p:to>
                                        <p:strVal val="visible"/>
                                      </p:to>
                                    </p:set>
                                    <p:animEffect transition="in" filter="wipe(left)">
                                      <p:cBhvr>
                                        <p:cTn id="127" dur="500"/>
                                        <p:tgtEl>
                                          <p:spTgt spid="20"/>
                                        </p:tgtEl>
                                      </p:cBhvr>
                                    </p:animEffect>
                                  </p:childTnLst>
                                </p:cTn>
                              </p:par>
                              <p:par>
                                <p:cTn id="128" presetID="22" presetClass="entr" presetSubtype="8" fill="hold" nodeType="withEffect">
                                  <p:stCondLst>
                                    <p:cond delay="0"/>
                                  </p:stCondLst>
                                  <p:childTnLst>
                                    <p:set>
                                      <p:cBhvr>
                                        <p:cTn id="129" dur="1" fill="hold">
                                          <p:stCondLst>
                                            <p:cond delay="0"/>
                                          </p:stCondLst>
                                        </p:cTn>
                                        <p:tgtEl>
                                          <p:spTgt spid="21"/>
                                        </p:tgtEl>
                                        <p:attrNameLst>
                                          <p:attrName>style.visibility</p:attrName>
                                        </p:attrNameLst>
                                      </p:cBhvr>
                                      <p:to>
                                        <p:strVal val="visible"/>
                                      </p:to>
                                    </p:set>
                                    <p:animEffect transition="in" filter="wipe(left)">
                                      <p:cBhvr>
                                        <p:cTn id="130" dur="500"/>
                                        <p:tgtEl>
                                          <p:spTgt spid="21"/>
                                        </p:tgtEl>
                                      </p:cBhvr>
                                    </p:animEffect>
                                  </p:childTnLst>
                                </p:cTn>
                              </p:par>
                              <p:par>
                                <p:cTn id="131" presetID="10" presetClass="exit" presetSubtype="0" fill="hold" nodeType="withEffect">
                                  <p:stCondLst>
                                    <p:cond delay="0"/>
                                  </p:stCondLst>
                                  <p:childTnLst>
                                    <p:animEffect transition="out" filter="fade">
                                      <p:cBhvr>
                                        <p:cTn id="132" dur="500"/>
                                        <p:tgtEl>
                                          <p:spTgt spid="19"/>
                                        </p:tgtEl>
                                      </p:cBhvr>
                                    </p:animEffect>
                                    <p:set>
                                      <p:cBhvr>
                                        <p:cTn id="133" dur="1" fill="hold">
                                          <p:stCondLst>
                                            <p:cond delay="499"/>
                                          </p:stCondLst>
                                        </p:cTn>
                                        <p:tgtEl>
                                          <p:spTgt spid="19"/>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500"/>
                                        <p:tgtEl>
                                          <p:spTgt spid="18"/>
                                        </p:tgtEl>
                                      </p:cBhvr>
                                    </p:animEffect>
                                    <p:set>
                                      <p:cBhvr>
                                        <p:cTn id="136" dur="1" fill="hold">
                                          <p:stCondLst>
                                            <p:cond delay="499"/>
                                          </p:stCondLst>
                                        </p:cTn>
                                        <p:tgtEl>
                                          <p:spTgt spid="18"/>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22" presetClass="entr" presetSubtype="2" fill="hold" nodeType="clickEffect">
                                  <p:stCondLst>
                                    <p:cond delay="0"/>
                                  </p:stCondLst>
                                  <p:childTnLst>
                                    <p:set>
                                      <p:cBhvr>
                                        <p:cTn id="140" dur="1" fill="hold">
                                          <p:stCondLst>
                                            <p:cond delay="0"/>
                                          </p:stCondLst>
                                        </p:cTn>
                                        <p:tgtEl>
                                          <p:spTgt spid="22"/>
                                        </p:tgtEl>
                                        <p:attrNameLst>
                                          <p:attrName>style.visibility</p:attrName>
                                        </p:attrNameLst>
                                      </p:cBhvr>
                                      <p:to>
                                        <p:strVal val="visible"/>
                                      </p:to>
                                    </p:set>
                                    <p:animEffect transition="in" filter="wipe(right)">
                                      <p:cBhvr>
                                        <p:cTn id="141" dur="500"/>
                                        <p:tgtEl>
                                          <p:spTgt spid="22"/>
                                        </p:tgtEl>
                                      </p:cBhvr>
                                    </p:animEffect>
                                  </p:childTnLst>
                                </p:cTn>
                              </p:par>
                              <p:par>
                                <p:cTn id="142" presetID="22" presetClass="entr" presetSubtype="2" fill="hold" nodeType="withEffect">
                                  <p:stCondLst>
                                    <p:cond delay="0"/>
                                  </p:stCondLst>
                                  <p:childTnLst>
                                    <p:set>
                                      <p:cBhvr>
                                        <p:cTn id="143" dur="1" fill="hold">
                                          <p:stCondLst>
                                            <p:cond delay="0"/>
                                          </p:stCondLst>
                                        </p:cTn>
                                        <p:tgtEl>
                                          <p:spTgt spid="31"/>
                                        </p:tgtEl>
                                        <p:attrNameLst>
                                          <p:attrName>style.visibility</p:attrName>
                                        </p:attrNameLst>
                                      </p:cBhvr>
                                      <p:to>
                                        <p:strVal val="visible"/>
                                      </p:to>
                                    </p:set>
                                    <p:animEffect transition="in" filter="wipe(right)">
                                      <p:cBhvr>
                                        <p:cTn id="144" dur="500"/>
                                        <p:tgtEl>
                                          <p:spTgt spid="31"/>
                                        </p:tgtEl>
                                      </p:cBhvr>
                                    </p:animEffect>
                                  </p:childTnLst>
                                </p:cTn>
                              </p:par>
                              <p:par>
                                <p:cTn id="145" presetID="10" presetClass="exit" presetSubtype="0" fill="hold" nodeType="withEffect">
                                  <p:stCondLst>
                                    <p:cond delay="0"/>
                                  </p:stCondLst>
                                  <p:childTnLst>
                                    <p:animEffect transition="out" filter="fade">
                                      <p:cBhvr>
                                        <p:cTn id="146" dur="500"/>
                                        <p:tgtEl>
                                          <p:spTgt spid="21"/>
                                        </p:tgtEl>
                                      </p:cBhvr>
                                    </p:animEffect>
                                    <p:set>
                                      <p:cBhvr>
                                        <p:cTn id="147" dur="1" fill="hold">
                                          <p:stCondLst>
                                            <p:cond delay="499"/>
                                          </p:stCondLst>
                                        </p:cTn>
                                        <p:tgtEl>
                                          <p:spTgt spid="21"/>
                                        </p:tgtEl>
                                        <p:attrNameLst>
                                          <p:attrName>style.visibility</p:attrName>
                                        </p:attrNameLst>
                                      </p:cBhvr>
                                      <p:to>
                                        <p:strVal val="hidden"/>
                                      </p:to>
                                    </p:set>
                                  </p:childTnLst>
                                </p:cTn>
                              </p:par>
                              <p:par>
                                <p:cTn id="148" presetID="10" presetClass="exit" presetSubtype="0" fill="hold" nodeType="withEffect">
                                  <p:stCondLst>
                                    <p:cond delay="0"/>
                                  </p:stCondLst>
                                  <p:childTnLst>
                                    <p:animEffect transition="out" filter="fade">
                                      <p:cBhvr>
                                        <p:cTn id="149" dur="500"/>
                                        <p:tgtEl>
                                          <p:spTgt spid="20"/>
                                        </p:tgtEl>
                                      </p:cBhvr>
                                    </p:animEffect>
                                    <p:set>
                                      <p:cBhvr>
                                        <p:cTn id="150" dur="1" fill="hold">
                                          <p:stCondLst>
                                            <p:cond delay="499"/>
                                          </p:stCondLst>
                                        </p:cTn>
                                        <p:tgtEl>
                                          <p:spTgt spid="20"/>
                                        </p:tgtEl>
                                        <p:attrNameLst>
                                          <p:attrName>style.visibility</p:attrName>
                                        </p:attrNameLst>
                                      </p:cBhvr>
                                      <p:to>
                                        <p:strVal val="hidden"/>
                                      </p:to>
                                    </p:set>
                                  </p:childTnLst>
                                </p:cTn>
                              </p:par>
                            </p:childTnLst>
                          </p:cTn>
                        </p:par>
                      </p:childTnLst>
                    </p:cTn>
                  </p:par>
                  <p:par>
                    <p:cTn id="151" fill="hold">
                      <p:stCondLst>
                        <p:cond delay="indefinite"/>
                      </p:stCondLst>
                      <p:childTnLst>
                        <p:par>
                          <p:cTn id="152" fill="hold">
                            <p:stCondLst>
                              <p:cond delay="0"/>
                            </p:stCondLst>
                            <p:childTnLst>
                              <p:par>
                                <p:cTn id="153" presetID="22" presetClass="entr" presetSubtype="2" fill="hold" nodeType="clickEffect">
                                  <p:stCondLst>
                                    <p:cond delay="0"/>
                                  </p:stCondLst>
                                  <p:childTnLst>
                                    <p:set>
                                      <p:cBhvr>
                                        <p:cTn id="154" dur="1" fill="hold">
                                          <p:stCondLst>
                                            <p:cond delay="0"/>
                                          </p:stCondLst>
                                        </p:cTn>
                                        <p:tgtEl>
                                          <p:spTgt spid="24"/>
                                        </p:tgtEl>
                                        <p:attrNameLst>
                                          <p:attrName>style.visibility</p:attrName>
                                        </p:attrNameLst>
                                      </p:cBhvr>
                                      <p:to>
                                        <p:strVal val="visible"/>
                                      </p:to>
                                    </p:set>
                                    <p:animEffect transition="in" filter="wipe(right)">
                                      <p:cBhvr>
                                        <p:cTn id="155" dur="500"/>
                                        <p:tgtEl>
                                          <p:spTgt spid="24"/>
                                        </p:tgtEl>
                                      </p:cBhvr>
                                    </p:animEffect>
                                  </p:childTnLst>
                                </p:cTn>
                              </p:par>
                              <p:par>
                                <p:cTn id="156" presetID="22" presetClass="entr" presetSubtype="2" fill="hold" grpId="0" nodeType="withEffect">
                                  <p:stCondLst>
                                    <p:cond delay="0"/>
                                  </p:stCondLst>
                                  <p:childTnLst>
                                    <p:set>
                                      <p:cBhvr>
                                        <p:cTn id="157" dur="1" fill="hold">
                                          <p:stCondLst>
                                            <p:cond delay="0"/>
                                          </p:stCondLst>
                                        </p:cTn>
                                        <p:tgtEl>
                                          <p:spTgt spid="30"/>
                                        </p:tgtEl>
                                        <p:attrNameLst>
                                          <p:attrName>style.visibility</p:attrName>
                                        </p:attrNameLst>
                                      </p:cBhvr>
                                      <p:to>
                                        <p:strVal val="visible"/>
                                      </p:to>
                                    </p:set>
                                    <p:animEffect transition="in" filter="wipe(right)">
                                      <p:cBhvr>
                                        <p:cTn id="158" dur="500"/>
                                        <p:tgtEl>
                                          <p:spTgt spid="30"/>
                                        </p:tgtEl>
                                      </p:cBhvr>
                                    </p:animEffect>
                                  </p:childTnLst>
                                </p:cTn>
                              </p:par>
                              <p:par>
                                <p:cTn id="159" presetID="10" presetClass="exit" presetSubtype="0" fill="hold" grpId="0" nodeType="withEffect">
                                  <p:stCondLst>
                                    <p:cond delay="0"/>
                                  </p:stCondLst>
                                  <p:childTnLst>
                                    <p:animEffect transition="out" filter="fade">
                                      <p:cBhvr>
                                        <p:cTn id="160" dur="500"/>
                                        <p:tgtEl>
                                          <p:spTgt spid="31"/>
                                        </p:tgtEl>
                                      </p:cBhvr>
                                    </p:animEffect>
                                    <p:set>
                                      <p:cBhvr>
                                        <p:cTn id="161" dur="1" fill="hold">
                                          <p:stCondLst>
                                            <p:cond delay="499"/>
                                          </p:stCondLst>
                                        </p:cTn>
                                        <p:tgtEl>
                                          <p:spTgt spid="31"/>
                                        </p:tgtEl>
                                        <p:attrNameLst>
                                          <p:attrName>style.visibility</p:attrName>
                                        </p:attrNameLst>
                                      </p:cBhvr>
                                      <p:to>
                                        <p:strVal val="hidden"/>
                                      </p:to>
                                    </p:set>
                                  </p:childTnLst>
                                </p:cTn>
                              </p:par>
                              <p:par>
                                <p:cTn id="162" presetID="10" presetClass="exit" presetSubtype="0" fill="hold" nodeType="withEffect">
                                  <p:stCondLst>
                                    <p:cond delay="0"/>
                                  </p:stCondLst>
                                  <p:childTnLst>
                                    <p:animEffect transition="out" filter="fade">
                                      <p:cBhvr>
                                        <p:cTn id="163" dur="500"/>
                                        <p:tgtEl>
                                          <p:spTgt spid="22"/>
                                        </p:tgtEl>
                                      </p:cBhvr>
                                    </p:animEffect>
                                    <p:set>
                                      <p:cBhvr>
                                        <p:cTn id="164" dur="1" fill="hold">
                                          <p:stCondLst>
                                            <p:cond delay="499"/>
                                          </p:stCondLst>
                                        </p:cTn>
                                        <p:tgtEl>
                                          <p:spTgt spid="22"/>
                                        </p:tgtEl>
                                        <p:attrNameLst>
                                          <p:attrName>style.visibility</p:attrName>
                                        </p:attrNameLst>
                                      </p:cBhvr>
                                      <p:to>
                                        <p:strVal val="hidden"/>
                                      </p:to>
                                    </p:set>
                                  </p:childTnLst>
                                </p:cTn>
                              </p:par>
                            </p:childTnLst>
                          </p:cTn>
                        </p:par>
                      </p:childTnLst>
                    </p:cTn>
                  </p:par>
                  <p:par>
                    <p:cTn id="165" fill="hold">
                      <p:stCondLst>
                        <p:cond delay="indefinite"/>
                      </p:stCondLst>
                      <p:childTnLst>
                        <p:par>
                          <p:cTn id="166" fill="hold">
                            <p:stCondLst>
                              <p:cond delay="0"/>
                            </p:stCondLst>
                            <p:childTnLst>
                              <p:par>
                                <p:cTn id="167" presetID="22" presetClass="entr" presetSubtype="8" fill="hold" grpId="2" nodeType="clickEffect">
                                  <p:stCondLst>
                                    <p:cond delay="0"/>
                                  </p:stCondLst>
                                  <p:childTnLst>
                                    <p:set>
                                      <p:cBhvr>
                                        <p:cTn id="168" dur="1" fill="hold">
                                          <p:stCondLst>
                                            <p:cond delay="0"/>
                                          </p:stCondLst>
                                        </p:cTn>
                                        <p:tgtEl>
                                          <p:spTgt spid="7"/>
                                        </p:tgtEl>
                                        <p:attrNameLst>
                                          <p:attrName>style.visibility</p:attrName>
                                        </p:attrNameLst>
                                      </p:cBhvr>
                                      <p:to>
                                        <p:strVal val="visible"/>
                                      </p:to>
                                    </p:set>
                                    <p:animEffect transition="in" filter="wipe(left)">
                                      <p:cBhvr>
                                        <p:cTn id="169" dur="500"/>
                                        <p:tgtEl>
                                          <p:spTgt spid="7"/>
                                        </p:tgtEl>
                                      </p:cBhvr>
                                    </p:animEffect>
                                  </p:childTnLst>
                                </p:cTn>
                              </p:par>
                            </p:childTnLst>
                          </p:cTn>
                        </p:par>
                        <p:par>
                          <p:cTn id="170" fill="hold">
                            <p:stCondLst>
                              <p:cond delay="500"/>
                            </p:stCondLst>
                            <p:childTnLst>
                              <p:par>
                                <p:cTn id="171" presetID="26" presetClass="entr" presetSubtype="0" fill="hold" grpId="0" nodeType="afterEffect">
                                  <p:stCondLst>
                                    <p:cond delay="0"/>
                                  </p:stCondLst>
                                  <p:childTnLst>
                                    <p:set>
                                      <p:cBhvr>
                                        <p:cTn id="172" dur="1" fill="hold">
                                          <p:stCondLst>
                                            <p:cond delay="0"/>
                                          </p:stCondLst>
                                        </p:cTn>
                                        <p:tgtEl>
                                          <p:spTgt spid="33"/>
                                        </p:tgtEl>
                                        <p:attrNameLst>
                                          <p:attrName>style.visibility</p:attrName>
                                        </p:attrNameLst>
                                      </p:cBhvr>
                                      <p:to>
                                        <p:strVal val="visible"/>
                                      </p:to>
                                    </p:set>
                                    <p:animEffect transition="in" filter="wipe(down)">
                                      <p:cBhvr>
                                        <p:cTn id="173" dur="290">
                                          <p:stCondLst>
                                            <p:cond delay="0"/>
                                          </p:stCondLst>
                                        </p:cTn>
                                        <p:tgtEl>
                                          <p:spTgt spid="33"/>
                                        </p:tgtEl>
                                      </p:cBhvr>
                                    </p:animEffect>
                                    <p:anim calcmode="lin" valueType="num">
                                      <p:cBhvr>
                                        <p:cTn id="174" dur="911"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75" dur="332"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76" dur="332" tmFilter="0, 0; 0.125,0.2665; 0.25,0.4; 0.375,0.465; 0.5,0.5;  0.625,0.535; 0.75,0.6; 0.875,0.7335; 1,1">
                                          <p:stCondLst>
                                            <p:cond delay="332"/>
                                          </p:stCondLst>
                                        </p:cTn>
                                        <p:tgtEl>
                                          <p:spTgt spid="33"/>
                                        </p:tgtEl>
                                        <p:attrNameLst>
                                          <p:attrName>ppt_y</p:attrName>
                                        </p:attrNameLst>
                                      </p:cBhvr>
                                      <p:tavLst>
                                        <p:tav tm="0" fmla="#ppt_y-sin(pi*$)/9">
                                          <p:val>
                                            <p:fltVal val="0"/>
                                          </p:val>
                                        </p:tav>
                                        <p:tav tm="100000">
                                          <p:val>
                                            <p:fltVal val="1"/>
                                          </p:val>
                                        </p:tav>
                                      </p:tavLst>
                                    </p:anim>
                                    <p:anim calcmode="lin" valueType="num">
                                      <p:cBhvr>
                                        <p:cTn id="177" dur="166" tmFilter="0, 0; 0.125,0.2665; 0.25,0.4; 0.375,0.465; 0.5,0.5;  0.625,0.535; 0.75,0.6; 0.875,0.7335; 1,1">
                                          <p:stCondLst>
                                            <p:cond delay="662"/>
                                          </p:stCondLst>
                                        </p:cTn>
                                        <p:tgtEl>
                                          <p:spTgt spid="33"/>
                                        </p:tgtEl>
                                        <p:attrNameLst>
                                          <p:attrName>ppt_y</p:attrName>
                                        </p:attrNameLst>
                                      </p:cBhvr>
                                      <p:tavLst>
                                        <p:tav tm="0" fmla="#ppt_y-sin(pi*$)/27">
                                          <p:val>
                                            <p:fltVal val="0"/>
                                          </p:val>
                                        </p:tav>
                                        <p:tav tm="100000">
                                          <p:val>
                                            <p:fltVal val="1"/>
                                          </p:val>
                                        </p:tav>
                                      </p:tavLst>
                                    </p:anim>
                                    <p:anim calcmode="lin" valueType="num">
                                      <p:cBhvr>
                                        <p:cTn id="178" dur="82" tmFilter="0, 0; 0.125,0.2665; 0.25,0.4; 0.375,0.465; 0.5,0.5;  0.625,0.535; 0.75,0.6; 0.875,0.7335; 1,1">
                                          <p:stCondLst>
                                            <p:cond delay="828"/>
                                          </p:stCondLst>
                                        </p:cTn>
                                        <p:tgtEl>
                                          <p:spTgt spid="33"/>
                                        </p:tgtEl>
                                        <p:attrNameLst>
                                          <p:attrName>ppt_y</p:attrName>
                                        </p:attrNameLst>
                                      </p:cBhvr>
                                      <p:tavLst>
                                        <p:tav tm="0" fmla="#ppt_y-sin(pi*$)/81">
                                          <p:val>
                                            <p:fltVal val="0"/>
                                          </p:val>
                                        </p:tav>
                                        <p:tav tm="100000">
                                          <p:val>
                                            <p:fltVal val="1"/>
                                          </p:val>
                                        </p:tav>
                                      </p:tavLst>
                                    </p:anim>
                                    <p:animScale>
                                      <p:cBhvr>
                                        <p:cTn id="179" dur="13">
                                          <p:stCondLst>
                                            <p:cond delay="325"/>
                                          </p:stCondLst>
                                        </p:cTn>
                                        <p:tgtEl>
                                          <p:spTgt spid="33"/>
                                        </p:tgtEl>
                                      </p:cBhvr>
                                      <p:to x="100000" y="60000"/>
                                    </p:animScale>
                                    <p:animScale>
                                      <p:cBhvr>
                                        <p:cTn id="180" dur="83" decel="50000">
                                          <p:stCondLst>
                                            <p:cond delay="338"/>
                                          </p:stCondLst>
                                        </p:cTn>
                                        <p:tgtEl>
                                          <p:spTgt spid="33"/>
                                        </p:tgtEl>
                                      </p:cBhvr>
                                      <p:to x="100000" y="100000"/>
                                    </p:animScale>
                                    <p:animScale>
                                      <p:cBhvr>
                                        <p:cTn id="181" dur="13">
                                          <p:stCondLst>
                                            <p:cond delay="656"/>
                                          </p:stCondLst>
                                        </p:cTn>
                                        <p:tgtEl>
                                          <p:spTgt spid="33"/>
                                        </p:tgtEl>
                                      </p:cBhvr>
                                      <p:to x="100000" y="80000"/>
                                    </p:animScale>
                                    <p:animScale>
                                      <p:cBhvr>
                                        <p:cTn id="182" dur="83" decel="50000">
                                          <p:stCondLst>
                                            <p:cond delay="669"/>
                                          </p:stCondLst>
                                        </p:cTn>
                                        <p:tgtEl>
                                          <p:spTgt spid="33"/>
                                        </p:tgtEl>
                                      </p:cBhvr>
                                      <p:to x="100000" y="100000"/>
                                    </p:animScale>
                                    <p:animScale>
                                      <p:cBhvr>
                                        <p:cTn id="183" dur="13">
                                          <p:stCondLst>
                                            <p:cond delay="821"/>
                                          </p:stCondLst>
                                        </p:cTn>
                                        <p:tgtEl>
                                          <p:spTgt spid="33"/>
                                        </p:tgtEl>
                                      </p:cBhvr>
                                      <p:to x="100000" y="90000"/>
                                    </p:animScale>
                                    <p:animScale>
                                      <p:cBhvr>
                                        <p:cTn id="184" dur="83" decel="50000">
                                          <p:stCondLst>
                                            <p:cond delay="834"/>
                                          </p:stCondLst>
                                        </p:cTn>
                                        <p:tgtEl>
                                          <p:spTgt spid="33"/>
                                        </p:tgtEl>
                                      </p:cBhvr>
                                      <p:to x="100000" y="100000"/>
                                    </p:animScale>
                                    <p:animScale>
                                      <p:cBhvr>
                                        <p:cTn id="185" dur="13">
                                          <p:stCondLst>
                                            <p:cond delay="904"/>
                                          </p:stCondLst>
                                        </p:cTn>
                                        <p:tgtEl>
                                          <p:spTgt spid="33"/>
                                        </p:tgtEl>
                                      </p:cBhvr>
                                      <p:to x="100000" y="95000"/>
                                    </p:animScale>
                                    <p:animScale>
                                      <p:cBhvr>
                                        <p:cTn id="186" dur="83" decel="50000">
                                          <p:stCondLst>
                                            <p:cond delay="917"/>
                                          </p:stCondLst>
                                        </p:cTn>
                                        <p:tgtEl>
                                          <p:spTgt spid="33"/>
                                        </p:tgtEl>
                                      </p:cBhvr>
                                      <p:to x="100000" y="100000"/>
                                    </p:animScale>
                                  </p:childTnLst>
                                </p:cTn>
                              </p:par>
                              <p:par>
                                <p:cTn id="187" presetID="10" presetClass="exit" presetSubtype="0" fill="hold" nodeType="withEffect">
                                  <p:stCondLst>
                                    <p:cond delay="0"/>
                                  </p:stCondLst>
                                  <p:childTnLst>
                                    <p:animEffect transition="out" filter="fade">
                                      <p:cBhvr>
                                        <p:cTn id="188" dur="500"/>
                                        <p:tgtEl>
                                          <p:spTgt spid="24"/>
                                        </p:tgtEl>
                                      </p:cBhvr>
                                    </p:animEffect>
                                    <p:set>
                                      <p:cBhvr>
                                        <p:cTn id="189" dur="1" fill="hold">
                                          <p:stCondLst>
                                            <p:cond delay="499"/>
                                          </p:stCondLst>
                                        </p:cTn>
                                        <p:tgtEl>
                                          <p:spTgt spid="24"/>
                                        </p:tgtEl>
                                        <p:attrNameLst>
                                          <p:attrName>style.visibility</p:attrName>
                                        </p:attrNameLst>
                                      </p:cBhvr>
                                      <p:to>
                                        <p:strVal val="hidden"/>
                                      </p:to>
                                    </p:set>
                                  </p:childTnLst>
                                </p:cTn>
                              </p:par>
                              <p:par>
                                <p:cTn id="190" presetID="10" presetClass="exit" presetSubtype="0" fill="hold" grpId="1" nodeType="withEffect">
                                  <p:stCondLst>
                                    <p:cond delay="0"/>
                                  </p:stCondLst>
                                  <p:childTnLst>
                                    <p:animEffect transition="out" filter="fade">
                                      <p:cBhvr>
                                        <p:cTn id="191" dur="500"/>
                                        <p:tgtEl>
                                          <p:spTgt spid="30"/>
                                        </p:tgtEl>
                                      </p:cBhvr>
                                    </p:animEffect>
                                    <p:set>
                                      <p:cBhvr>
                                        <p:cTn id="192" dur="1" fill="hold">
                                          <p:stCondLst>
                                            <p:cond delay="499"/>
                                          </p:stCondLst>
                                        </p:cTn>
                                        <p:tgtEl>
                                          <p:spTgt spid="30"/>
                                        </p:tgtEl>
                                        <p:attrNameLst>
                                          <p:attrName>style.visibility</p:attrName>
                                        </p:attrNameLst>
                                      </p:cBhvr>
                                      <p:to>
                                        <p:strVal val="hidden"/>
                                      </p:to>
                                    </p:set>
                                  </p:childTnLst>
                                </p:cTn>
                              </p:par>
                            </p:childTnLst>
                          </p:cTn>
                        </p:par>
                        <p:par>
                          <p:cTn id="193" fill="hold">
                            <p:stCondLst>
                              <p:cond delay="1500"/>
                            </p:stCondLst>
                            <p:childTnLst>
                              <p:par>
                                <p:cTn id="194" presetID="42" presetClass="path" presetSubtype="0" accel="50000" decel="50000" fill="hold" grpId="0" nodeType="afterEffect">
                                  <p:stCondLst>
                                    <p:cond delay="0"/>
                                  </p:stCondLst>
                                  <p:childTnLst>
                                    <p:animMotion origin="layout" path="M 2.77778E-7 4.81481E-6 L 2.77778E-7 0.1375 " pathEditMode="relative" rAng="0" ptsTypes="AA">
                                      <p:cBhvr>
                                        <p:cTn id="195" dur="1000" fill="hold"/>
                                        <p:tgtEl>
                                          <p:spTgt spid="13"/>
                                        </p:tgtEl>
                                        <p:attrNameLst>
                                          <p:attrName>ppt_x</p:attrName>
                                          <p:attrName>ppt_y</p:attrName>
                                        </p:attrNameLst>
                                      </p:cBhvr>
                                      <p:rCtr x="0" y="69"/>
                                    </p:animMotion>
                                  </p:childTnLst>
                                </p:cTn>
                              </p:par>
                              <p:par>
                                <p:cTn id="196" presetID="42" presetClass="path" presetSubtype="0" accel="50000" decel="50000" fill="hold" nodeType="withEffect">
                                  <p:stCondLst>
                                    <p:cond delay="0"/>
                                  </p:stCondLst>
                                  <p:childTnLst>
                                    <p:animMotion origin="layout" path="M -3.05556E-6 0.00278 L -3.05556E-6 0.14722 " pathEditMode="relative" rAng="0" ptsTypes="AA">
                                      <p:cBhvr>
                                        <p:cTn id="197" dur="1000" fill="hold"/>
                                        <p:tgtEl>
                                          <p:spTgt spid="12"/>
                                        </p:tgtEl>
                                        <p:attrNameLst>
                                          <p:attrName>ppt_x</p:attrName>
                                          <p:attrName>ppt_y</p:attrName>
                                        </p:attrNameLst>
                                      </p:cBhvr>
                                      <p:rCtr x="0" y="72"/>
                                    </p:animMotion>
                                  </p:childTnLst>
                                </p:cTn>
                              </p:par>
                              <p:par>
                                <p:cTn id="198" presetID="10" presetClass="exit" presetSubtype="0" fill="hold" grpId="1" nodeType="withEffect">
                                  <p:stCondLst>
                                    <p:cond delay="0"/>
                                  </p:stCondLst>
                                  <p:childTnLst>
                                    <p:animEffect transition="out" filter="fade">
                                      <p:cBhvr>
                                        <p:cTn id="199" dur="1000"/>
                                        <p:tgtEl>
                                          <p:spTgt spid="33"/>
                                        </p:tgtEl>
                                      </p:cBhvr>
                                    </p:animEffect>
                                    <p:set>
                                      <p:cBhvr>
                                        <p:cTn id="200" dur="1" fill="hold">
                                          <p:stCondLst>
                                            <p:cond delay="999"/>
                                          </p:stCondLst>
                                        </p:cTn>
                                        <p:tgtEl>
                                          <p:spTgt spid="33"/>
                                        </p:tgtEl>
                                        <p:attrNameLst>
                                          <p:attrName>style.visibility</p:attrName>
                                        </p:attrNameLst>
                                      </p:cBhvr>
                                      <p:to>
                                        <p:strVal val="hidden"/>
                                      </p:to>
                                    </p:set>
                                  </p:childTnLst>
                                </p:cTn>
                              </p:par>
                              <p:par>
                                <p:cTn id="201" presetID="10" presetClass="exit" presetSubtype="0" fill="hold" grpId="3" nodeType="withEffect">
                                  <p:stCondLst>
                                    <p:cond delay="0"/>
                                  </p:stCondLst>
                                  <p:childTnLst>
                                    <p:animEffect transition="out" filter="fade">
                                      <p:cBhvr>
                                        <p:cTn id="202" dur="1000"/>
                                        <p:tgtEl>
                                          <p:spTgt spid="7"/>
                                        </p:tgtEl>
                                      </p:cBhvr>
                                    </p:animEffect>
                                    <p:set>
                                      <p:cBhvr>
                                        <p:cTn id="203" dur="1" fill="hold">
                                          <p:stCondLst>
                                            <p:cond delay="999"/>
                                          </p:stCondLst>
                                        </p:cTn>
                                        <p:tgtEl>
                                          <p:spTgt spid="7"/>
                                        </p:tgtEl>
                                        <p:attrNameLst>
                                          <p:attrName>style.visibility</p:attrName>
                                        </p:attrNameLst>
                                      </p:cBhvr>
                                      <p:to>
                                        <p:strVal val="hidden"/>
                                      </p:to>
                                    </p:set>
                                  </p:childTnLst>
                                </p:cTn>
                              </p:par>
                            </p:childTnLst>
                          </p:cTn>
                        </p:par>
                        <p:par>
                          <p:cTn id="204" fill="hold">
                            <p:stCondLst>
                              <p:cond delay="2500"/>
                            </p:stCondLst>
                            <p:childTnLst>
                              <p:par>
                                <p:cTn id="205" presetID="63" presetClass="path" presetSubtype="0" accel="50000" decel="50000" fill="hold" nodeType="afterEffect">
                                  <p:stCondLst>
                                    <p:cond delay="0"/>
                                  </p:stCondLst>
                                  <p:childTnLst>
                                    <p:animMotion origin="layout" path="M 3.05556E-6 -7.40741E-7 L 0.49479 -7.40741E-7 " pathEditMode="relative" rAng="0" ptsTypes="AA">
                                      <p:cBhvr>
                                        <p:cTn id="206" dur="1000" fill="hold"/>
                                        <p:tgtEl>
                                          <p:spTgt spid="5"/>
                                        </p:tgtEl>
                                        <p:attrNameLst>
                                          <p:attrName>ppt_x</p:attrName>
                                          <p:attrName>ppt_y</p:attrName>
                                        </p:attrNameLst>
                                      </p:cBhvr>
                                      <p:rCtr x="247" y="0"/>
                                    </p:animMotion>
                                  </p:childTnLst>
                                </p:cTn>
                              </p:par>
                              <p:par>
                                <p:cTn id="207" presetID="63" presetClass="path" presetSubtype="0" accel="50000" decel="50000" fill="hold" nodeType="withEffect">
                                  <p:stCondLst>
                                    <p:cond delay="0"/>
                                  </p:stCondLst>
                                  <p:childTnLst>
                                    <p:animMotion origin="layout" path="M -0.00122 0.025 L 0.50191 0.025 " pathEditMode="relative" rAng="0" ptsTypes="AA">
                                      <p:cBhvr>
                                        <p:cTn id="208" dur="1000" fill="hold"/>
                                        <p:tgtEl>
                                          <p:spTgt spid="34"/>
                                        </p:tgtEl>
                                        <p:attrNameLst>
                                          <p:attrName>ppt_x</p:attrName>
                                          <p:attrName>ppt_y</p:attrName>
                                        </p:attrNameLst>
                                      </p:cBhvr>
                                      <p:rCtr x="252" y="0"/>
                                    </p:animMotion>
                                  </p:childTnLst>
                                </p:cTn>
                              </p:par>
                              <p:par>
                                <p:cTn id="209" presetID="10" presetClass="exit" presetSubtype="0" fill="hold" grpId="0" nodeType="withEffect">
                                  <p:stCondLst>
                                    <p:cond delay="0"/>
                                  </p:stCondLst>
                                  <p:childTnLst>
                                    <p:animEffect transition="out" filter="fade">
                                      <p:cBhvr>
                                        <p:cTn id="210" dur="500"/>
                                        <p:tgtEl>
                                          <p:spTgt spid="35"/>
                                        </p:tgtEl>
                                      </p:cBhvr>
                                    </p:animEffect>
                                    <p:set>
                                      <p:cBhvr>
                                        <p:cTn id="211" dur="1" fill="hold">
                                          <p:stCondLst>
                                            <p:cond delay="499"/>
                                          </p:stCondLst>
                                        </p:cTn>
                                        <p:tgtEl>
                                          <p:spTgt spid="35"/>
                                        </p:tgtEl>
                                        <p:attrNameLst>
                                          <p:attrName>style.visibility</p:attrName>
                                        </p:attrNameLst>
                                      </p:cBhvr>
                                      <p:to>
                                        <p:strVal val="hidden"/>
                                      </p:to>
                                    </p:set>
                                  </p:childTnLst>
                                </p:cTn>
                              </p:par>
                            </p:childTnLst>
                          </p:cTn>
                        </p:par>
                        <p:par>
                          <p:cTn id="212" fill="hold">
                            <p:stCondLst>
                              <p:cond delay="3500"/>
                            </p:stCondLst>
                            <p:childTnLst>
                              <p:par>
                                <p:cTn id="213" presetID="10" presetClass="exit" presetSubtype="0" fill="hold" nodeType="afterEffect">
                                  <p:stCondLst>
                                    <p:cond delay="0"/>
                                  </p:stCondLst>
                                  <p:childTnLst>
                                    <p:animEffect transition="out" filter="fade">
                                      <p:cBhvr>
                                        <p:cTn id="214" dur="1000"/>
                                        <p:tgtEl>
                                          <p:spTgt spid="5"/>
                                        </p:tgtEl>
                                      </p:cBhvr>
                                    </p:animEffect>
                                    <p:set>
                                      <p:cBhvr>
                                        <p:cTn id="215" dur="1" fill="hold">
                                          <p:stCondLst>
                                            <p:cond delay="999"/>
                                          </p:stCondLst>
                                        </p:cTn>
                                        <p:tgtEl>
                                          <p:spTgt spid="5"/>
                                        </p:tgtEl>
                                        <p:attrNameLst>
                                          <p:attrName>style.visibility</p:attrName>
                                        </p:attrNameLst>
                                      </p:cBhvr>
                                      <p:to>
                                        <p:strVal val="hidden"/>
                                      </p:to>
                                    </p:set>
                                  </p:childTnLst>
                                </p:cTn>
                              </p:par>
                              <p:par>
                                <p:cTn id="216" presetID="10" presetClass="entr" presetSubtype="0" fill="hold" nodeType="withEffect">
                                  <p:stCondLst>
                                    <p:cond delay="0"/>
                                  </p:stCondLst>
                                  <p:childTnLst>
                                    <p:set>
                                      <p:cBhvr>
                                        <p:cTn id="217" dur="1" fill="hold">
                                          <p:stCondLst>
                                            <p:cond delay="0"/>
                                          </p:stCondLst>
                                        </p:cTn>
                                        <p:tgtEl>
                                          <p:spTgt spid="32"/>
                                        </p:tgtEl>
                                        <p:attrNameLst>
                                          <p:attrName>style.visibility</p:attrName>
                                        </p:attrNameLst>
                                      </p:cBhvr>
                                      <p:to>
                                        <p:strVal val="visible"/>
                                      </p:to>
                                    </p:set>
                                    <p:animEffect transition="in" filter="fade">
                                      <p:cBhvr>
                                        <p:cTn id="218"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7" grpId="3" animBg="1"/>
      <p:bldP spid="8" grpId="0"/>
      <p:bldP spid="8" grpId="1"/>
      <p:bldP spid="13" grpId="0"/>
      <p:bldP spid="18" grpId="0"/>
      <p:bldP spid="18" grpId="1"/>
      <p:bldP spid="21" grpId="0"/>
      <p:bldP spid="21" grpId="1"/>
      <p:bldP spid="23" grpId="0"/>
      <p:bldP spid="23" grpId="1"/>
      <p:bldP spid="25" grpId="0"/>
      <p:bldP spid="25" grpId="1"/>
      <p:bldP spid="27" grpId="0"/>
      <p:bldP spid="27" grpId="1"/>
      <p:bldP spid="29" grpId="0"/>
      <p:bldP spid="30" grpId="0"/>
      <p:bldP spid="30" grpId="1"/>
      <p:bldP spid="31" grpId="0"/>
      <p:bldP spid="33" grpId="0"/>
      <p:bldP spid="33" grpId="1"/>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a:xfrm>
            <a:off x="642910" y="3571876"/>
            <a:ext cx="7681913" cy="461665"/>
          </a:xfrm>
        </p:spPr>
        <p:txBody>
          <a:bodyPr/>
          <a:lstStyle/>
          <a:p>
            <a:r>
              <a:rPr lang="es-ES" dirty="0" smtClean="0"/>
              <a:t>Configuración </a:t>
            </a:r>
            <a:r>
              <a:rPr lang="es-ES" dirty="0" err="1" smtClean="0"/>
              <a:t>Switch</a:t>
            </a:r>
            <a:r>
              <a:rPr lang="es-ES" dirty="0" smtClean="0"/>
              <a:t> D-Link</a:t>
            </a:r>
          </a:p>
          <a:p>
            <a:r>
              <a:rPr lang="es-ES" dirty="0" smtClean="0"/>
              <a:t>Configuración NAP para 802.1X</a:t>
            </a:r>
            <a:endParaRPr lang="es-ES" dirty="0"/>
          </a:p>
        </p:txBody>
      </p:sp>
      <p:sp>
        <p:nvSpPr>
          <p:cNvPr id="3" name="2 Marcador de texto"/>
          <p:cNvSpPr>
            <a:spLocks noGrp="1"/>
          </p:cNvSpPr>
          <p:nvPr>
            <p:ph type="body" sz="quarter" idx="10"/>
          </p:nvPr>
        </p:nvSpPr>
        <p:spPr>
          <a:xfrm>
            <a:off x="571472" y="2621327"/>
            <a:ext cx="7572375" cy="609398"/>
          </a:xfrm>
        </p:spPr>
        <p:txBody>
          <a:bodyPr/>
          <a:lstStyle/>
          <a:p>
            <a:r>
              <a:rPr smtClean="0"/>
              <a:t>Configuración NAP</a:t>
            </a:r>
            <a:endParaRPr lang="es-ES" dirty="0"/>
          </a:p>
        </p:txBody>
      </p:sp>
      <p:pic>
        <p:nvPicPr>
          <p:cNvPr id="5" name="4 Imagen" descr="D-Link_Logo_Blue_strap copia.tif"/>
          <p:cNvPicPr>
            <a:picLocks noChangeAspect="1"/>
          </p:cNvPicPr>
          <p:nvPr/>
        </p:nvPicPr>
        <p:blipFill>
          <a:blip r:embed="rId3"/>
          <a:stretch>
            <a:fillRect/>
          </a:stretch>
        </p:blipFill>
        <p:spPr>
          <a:xfrm>
            <a:off x="4143372" y="428604"/>
            <a:ext cx="4776911" cy="1428760"/>
          </a:xfrm>
          <a:prstGeom prst="rect">
            <a:avLst/>
          </a:prstGeom>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81000" y="230188"/>
            <a:ext cx="8382000" cy="664797"/>
          </a:xfrm>
        </p:spPr>
        <p:txBody>
          <a:bodyPr/>
          <a:lstStyle/>
          <a:p>
            <a:pPr eaLnBrk="1" hangingPunct="1"/>
            <a:r>
              <a:rPr lang="es-ES" smtClean="0"/>
              <a:t>Componentes Basicos de NAP</a:t>
            </a:r>
          </a:p>
        </p:txBody>
      </p:sp>
      <p:sp>
        <p:nvSpPr>
          <p:cNvPr id="3" name="AutoShape 2"/>
          <p:cNvSpPr>
            <a:spLocks noChangeArrowheads="1"/>
          </p:cNvSpPr>
          <p:nvPr/>
        </p:nvSpPr>
        <p:spPr bwMode="auto">
          <a:xfrm>
            <a:off x="6126163" y="2928920"/>
            <a:ext cx="2195512" cy="671513"/>
          </a:xfrm>
          <a:prstGeom prst="flowChartAlternateProcess">
            <a:avLst/>
          </a:prstGeom>
          <a:solidFill>
            <a:srgbClr val="99CC00">
              <a:alpha val="39999"/>
            </a:srgbClr>
          </a:solidFill>
          <a:ln w="25400" algn="ctr">
            <a:solidFill>
              <a:schemeClr val="bg1"/>
            </a:solidFill>
            <a:miter lim="800000"/>
            <a:headEnd/>
            <a:tailEnd/>
          </a:ln>
          <a:effectLst/>
        </p:spPr>
        <p:txBody>
          <a:bodyPr wrap="none" lIns="91436" tIns="45718" rIns="91436" bIns="45718" anchor="ctr"/>
          <a:lstStyle/>
          <a:p>
            <a:pPr>
              <a:defRPr/>
            </a:pPr>
            <a:endParaRPr lang="es-ES">
              <a:effectLst>
                <a:outerShdw blurRad="38100" dist="38100" dir="2700000" algn="tl">
                  <a:srgbClr val="000000">
                    <a:alpha val="43137"/>
                  </a:srgbClr>
                </a:outerShdw>
              </a:effectLst>
              <a:latin typeface="Arial" charset="0"/>
            </a:endParaRPr>
          </a:p>
        </p:txBody>
      </p:sp>
      <p:sp>
        <p:nvSpPr>
          <p:cNvPr id="4" name="AutoShape 3"/>
          <p:cNvSpPr>
            <a:spLocks noChangeArrowheads="1"/>
          </p:cNvSpPr>
          <p:nvPr/>
        </p:nvSpPr>
        <p:spPr bwMode="auto">
          <a:xfrm>
            <a:off x="822326" y="2928920"/>
            <a:ext cx="2193925" cy="663575"/>
          </a:xfrm>
          <a:prstGeom prst="flowChartAlternateProcess">
            <a:avLst/>
          </a:prstGeom>
          <a:solidFill>
            <a:srgbClr val="99CC00">
              <a:alpha val="39999"/>
            </a:srgbClr>
          </a:solidFill>
          <a:ln w="25400" algn="ctr">
            <a:solidFill>
              <a:schemeClr val="bg1"/>
            </a:solidFill>
            <a:miter lim="800000"/>
            <a:headEnd/>
            <a:tailEnd/>
          </a:ln>
          <a:effectLst/>
        </p:spPr>
        <p:txBody>
          <a:bodyPr wrap="none" lIns="91436" tIns="45718" rIns="91436" bIns="45718" anchor="ctr"/>
          <a:lstStyle/>
          <a:p>
            <a:pPr>
              <a:defRPr/>
            </a:pPr>
            <a:endParaRPr lang="es-ES">
              <a:effectLst>
                <a:outerShdw blurRad="38100" dist="38100" dir="2700000" algn="tl">
                  <a:srgbClr val="000000">
                    <a:alpha val="43137"/>
                  </a:srgbClr>
                </a:outerShdw>
              </a:effectLst>
              <a:latin typeface="Arial" charset="0"/>
            </a:endParaRPr>
          </a:p>
        </p:txBody>
      </p:sp>
      <p:sp>
        <p:nvSpPr>
          <p:cNvPr id="5" name="AutoShape 5"/>
          <p:cNvSpPr>
            <a:spLocks noChangeArrowheads="1"/>
          </p:cNvSpPr>
          <p:nvPr/>
        </p:nvSpPr>
        <p:spPr bwMode="auto">
          <a:xfrm>
            <a:off x="6129338" y="4006833"/>
            <a:ext cx="2282825" cy="1893887"/>
          </a:xfrm>
          <a:prstGeom prst="roundRect">
            <a:avLst>
              <a:gd name="adj" fmla="val 6208"/>
            </a:avLst>
          </a:prstGeom>
          <a:solidFill>
            <a:srgbClr val="DDDDDD">
              <a:alpha val="24001"/>
            </a:srgbClr>
          </a:solidFill>
          <a:ln w="12700" algn="ctr">
            <a:solidFill>
              <a:schemeClr val="bg1"/>
            </a:solidFill>
            <a:round/>
            <a:headEnd/>
            <a:tailEnd/>
          </a:ln>
          <a:effectLst/>
        </p:spPr>
        <p:txBody>
          <a:bodyPr wrap="none" lIns="91436" tIns="45718" rIns="91436" bIns="45718" anchor="ctr"/>
          <a:lstStyle/>
          <a:p>
            <a:pPr>
              <a:defRPr/>
            </a:pPr>
            <a:endParaRPr lang="es-ES">
              <a:effectLst>
                <a:outerShdw blurRad="38100" dist="38100" dir="2700000" algn="tl">
                  <a:srgbClr val="000000">
                    <a:alpha val="43137"/>
                  </a:srgbClr>
                </a:outerShdw>
              </a:effectLst>
              <a:latin typeface="Arial" charset="0"/>
            </a:endParaRPr>
          </a:p>
        </p:txBody>
      </p:sp>
      <p:sp>
        <p:nvSpPr>
          <p:cNvPr id="6" name="AutoShape 6"/>
          <p:cNvSpPr>
            <a:spLocks noChangeArrowheads="1"/>
          </p:cNvSpPr>
          <p:nvPr/>
        </p:nvSpPr>
        <p:spPr bwMode="auto">
          <a:xfrm>
            <a:off x="639763" y="4006833"/>
            <a:ext cx="2420937" cy="1938337"/>
          </a:xfrm>
          <a:prstGeom prst="roundRect">
            <a:avLst>
              <a:gd name="adj" fmla="val 6208"/>
            </a:avLst>
          </a:prstGeom>
          <a:solidFill>
            <a:srgbClr val="DDDDDD">
              <a:alpha val="24001"/>
            </a:srgbClr>
          </a:solidFill>
          <a:ln w="12700" algn="ctr">
            <a:solidFill>
              <a:schemeClr val="bg1"/>
            </a:solidFill>
            <a:round/>
            <a:headEnd/>
            <a:tailEnd/>
          </a:ln>
          <a:effectLst/>
        </p:spPr>
        <p:txBody>
          <a:bodyPr wrap="none" lIns="91436" tIns="45718" rIns="91436" bIns="45718" anchor="ctr"/>
          <a:lstStyle/>
          <a:p>
            <a:pPr>
              <a:defRPr/>
            </a:pPr>
            <a:endParaRPr lang="es-ES">
              <a:effectLst>
                <a:outerShdw blurRad="38100" dist="38100" dir="2700000" algn="tl">
                  <a:srgbClr val="000000">
                    <a:alpha val="43137"/>
                  </a:srgbClr>
                </a:outerShdw>
              </a:effectLst>
              <a:latin typeface="Arial" charset="0"/>
            </a:endParaRPr>
          </a:p>
        </p:txBody>
      </p:sp>
      <p:pic>
        <p:nvPicPr>
          <p:cNvPr id="26631" name="Picture 7" descr="application server"/>
          <p:cNvPicPr>
            <a:picLocks noChangeAspect="1" noChangeArrowheads="1"/>
          </p:cNvPicPr>
          <p:nvPr/>
        </p:nvPicPr>
        <p:blipFill>
          <a:blip r:embed="rId3"/>
          <a:srcRect/>
          <a:stretch>
            <a:fillRect/>
          </a:stretch>
        </p:blipFill>
        <p:spPr bwMode="auto">
          <a:xfrm>
            <a:off x="6580188" y="4070333"/>
            <a:ext cx="398462" cy="519112"/>
          </a:xfrm>
          <a:prstGeom prst="rect">
            <a:avLst/>
          </a:prstGeom>
          <a:noFill/>
          <a:ln w="9525">
            <a:noFill/>
            <a:miter lim="800000"/>
            <a:headEnd/>
            <a:tailEnd/>
          </a:ln>
        </p:spPr>
      </p:pic>
      <p:sp>
        <p:nvSpPr>
          <p:cNvPr id="26632" name="Rectangle 8"/>
          <p:cNvSpPr>
            <a:spLocks noChangeArrowheads="1"/>
          </p:cNvSpPr>
          <p:nvPr/>
        </p:nvSpPr>
        <p:spPr bwMode="auto">
          <a:xfrm>
            <a:off x="7000875" y="4170345"/>
            <a:ext cx="1147763" cy="361950"/>
          </a:xfrm>
          <a:prstGeom prst="rect">
            <a:avLst/>
          </a:prstGeom>
          <a:noFill/>
          <a:ln w="9525">
            <a:noFill/>
            <a:miter lim="800000"/>
            <a:headEnd/>
            <a:tailEnd/>
          </a:ln>
        </p:spPr>
        <p:txBody>
          <a:bodyPr wrap="none" lIns="91436" tIns="45718" rIns="91436" bIns="45718" anchor="ctr"/>
          <a:lstStyle/>
          <a:p>
            <a:r>
              <a:rPr lang="es-ES" sz="1400" b="1" smtClean="0">
                <a:latin typeface="Segoe Semibold"/>
              </a:rPr>
              <a:t>NPS Policy </a:t>
            </a:r>
          </a:p>
          <a:p>
            <a:r>
              <a:rPr lang="es-ES" sz="1400" b="1" smtClean="0">
                <a:latin typeface="Segoe Semibold"/>
              </a:rPr>
              <a:t>Server</a:t>
            </a:r>
          </a:p>
          <a:p>
            <a:r>
              <a:rPr lang="es-ES" sz="1400" b="1" smtClean="0">
                <a:latin typeface="Segoe Semibold"/>
              </a:rPr>
              <a:t>(RADIUS)</a:t>
            </a:r>
            <a:endParaRPr lang="es-ES" sz="1400" b="1">
              <a:latin typeface="Segoe Semibold"/>
            </a:endParaRPr>
          </a:p>
        </p:txBody>
      </p:sp>
      <p:sp>
        <p:nvSpPr>
          <p:cNvPr id="26633" name="AutoShape 9"/>
          <p:cNvSpPr>
            <a:spLocks noChangeArrowheads="1"/>
          </p:cNvSpPr>
          <p:nvPr/>
        </p:nvSpPr>
        <p:spPr bwMode="auto">
          <a:xfrm>
            <a:off x="6262688" y="5303820"/>
            <a:ext cx="2016125" cy="415925"/>
          </a:xfrm>
          <a:prstGeom prst="flowChartAlternateProcess">
            <a:avLst/>
          </a:prstGeom>
          <a:solidFill>
            <a:srgbClr val="3366FF">
              <a:alpha val="39999"/>
            </a:srgbClr>
          </a:solidFill>
          <a:ln w="25400">
            <a:solidFill>
              <a:srgbClr val="C0C0C0"/>
            </a:solidFill>
            <a:miter lim="800000"/>
            <a:headEnd/>
            <a:tailEnd/>
          </a:ln>
        </p:spPr>
        <p:txBody>
          <a:bodyPr wrap="none" lIns="91436" tIns="45718" rIns="91436" bIns="45718" anchor="ctr"/>
          <a:lstStyle/>
          <a:p>
            <a:pPr algn="ctr"/>
            <a:r>
              <a:rPr lang="es-ES" sz="1400" smtClean="0">
                <a:latin typeface="Segoe Semibold"/>
              </a:rPr>
              <a:t>Quarantine Server (QS)</a:t>
            </a:r>
            <a:endParaRPr lang="es-ES" sz="1400">
              <a:latin typeface="Segoe Semibold"/>
            </a:endParaRPr>
          </a:p>
        </p:txBody>
      </p:sp>
      <p:pic>
        <p:nvPicPr>
          <p:cNvPr id="26634" name="Picture 10" descr="laptop"/>
          <p:cNvPicPr>
            <a:picLocks noChangeAspect="1" noChangeArrowheads="1"/>
          </p:cNvPicPr>
          <p:nvPr/>
        </p:nvPicPr>
        <p:blipFill>
          <a:blip r:embed="rId4"/>
          <a:srcRect/>
          <a:stretch>
            <a:fillRect/>
          </a:stretch>
        </p:blipFill>
        <p:spPr bwMode="auto">
          <a:xfrm>
            <a:off x="1222375" y="3835383"/>
            <a:ext cx="525463" cy="390525"/>
          </a:xfrm>
          <a:prstGeom prst="rect">
            <a:avLst/>
          </a:prstGeom>
          <a:noFill/>
          <a:ln w="9525">
            <a:noFill/>
            <a:miter lim="800000"/>
            <a:headEnd/>
            <a:tailEnd/>
          </a:ln>
        </p:spPr>
      </p:pic>
      <p:sp>
        <p:nvSpPr>
          <p:cNvPr id="26635" name="Rectangle 11"/>
          <p:cNvSpPr>
            <a:spLocks noChangeArrowheads="1"/>
          </p:cNvSpPr>
          <p:nvPr/>
        </p:nvSpPr>
        <p:spPr bwMode="auto">
          <a:xfrm>
            <a:off x="1747838" y="3933808"/>
            <a:ext cx="552450" cy="361950"/>
          </a:xfrm>
          <a:prstGeom prst="rect">
            <a:avLst/>
          </a:prstGeom>
          <a:noFill/>
          <a:ln w="9525">
            <a:noFill/>
            <a:miter lim="800000"/>
            <a:headEnd/>
            <a:tailEnd/>
          </a:ln>
        </p:spPr>
        <p:txBody>
          <a:bodyPr wrap="none" lIns="91436" tIns="45718" rIns="91436" bIns="45718" anchor="ctr"/>
          <a:lstStyle/>
          <a:p>
            <a:r>
              <a:rPr lang="es-ES" sz="1400" b="1" smtClean="0">
                <a:latin typeface="Segoe Semibold"/>
              </a:rPr>
              <a:t>Client</a:t>
            </a:r>
            <a:endParaRPr lang="es-ES" sz="1400" b="1">
              <a:latin typeface="Segoe Semibold"/>
            </a:endParaRPr>
          </a:p>
        </p:txBody>
      </p:sp>
      <p:sp>
        <p:nvSpPr>
          <p:cNvPr id="26636" name="AutoShape 12"/>
          <p:cNvSpPr>
            <a:spLocks noChangeArrowheads="1"/>
          </p:cNvSpPr>
          <p:nvPr/>
        </p:nvSpPr>
        <p:spPr bwMode="auto">
          <a:xfrm>
            <a:off x="792163" y="4930758"/>
            <a:ext cx="2116137" cy="277812"/>
          </a:xfrm>
          <a:prstGeom prst="flowChartAlternateProcess">
            <a:avLst/>
          </a:prstGeom>
          <a:solidFill>
            <a:srgbClr val="3366FF">
              <a:alpha val="39999"/>
            </a:srgbClr>
          </a:solidFill>
          <a:ln w="25400">
            <a:solidFill>
              <a:srgbClr val="C0C0C0"/>
            </a:solidFill>
            <a:miter lim="800000"/>
            <a:headEnd/>
            <a:tailEnd/>
          </a:ln>
        </p:spPr>
        <p:txBody>
          <a:bodyPr wrap="none" lIns="91436" tIns="45718" rIns="91436" bIns="45718" anchor="ctr"/>
          <a:lstStyle/>
          <a:p>
            <a:pPr algn="ctr"/>
            <a:r>
              <a:rPr lang="es-ES" sz="1400" smtClean="0">
                <a:latin typeface="Segoe Semibold"/>
              </a:rPr>
              <a:t>Quarantine Agent (QA)</a:t>
            </a:r>
            <a:endParaRPr lang="es-ES" sz="1400">
              <a:latin typeface="Segoe Semibold"/>
            </a:endParaRPr>
          </a:p>
        </p:txBody>
      </p:sp>
      <p:pic>
        <p:nvPicPr>
          <p:cNvPr id="26637" name="Picture 13" descr="application server"/>
          <p:cNvPicPr>
            <a:picLocks noChangeAspect="1" noChangeArrowheads="1"/>
          </p:cNvPicPr>
          <p:nvPr/>
        </p:nvPicPr>
        <p:blipFill>
          <a:blip r:embed="rId5"/>
          <a:srcRect/>
          <a:stretch>
            <a:fillRect/>
          </a:stretch>
        </p:blipFill>
        <p:spPr bwMode="auto">
          <a:xfrm>
            <a:off x="4438650" y="4089383"/>
            <a:ext cx="330200" cy="465137"/>
          </a:xfrm>
          <a:prstGeom prst="rect">
            <a:avLst/>
          </a:prstGeom>
          <a:noFill/>
          <a:ln w="15875">
            <a:noFill/>
            <a:miter lim="800000"/>
            <a:headEnd/>
            <a:tailEnd/>
          </a:ln>
        </p:spPr>
      </p:pic>
      <p:sp>
        <p:nvSpPr>
          <p:cNvPr id="14" name="AutoShape 14"/>
          <p:cNvSpPr>
            <a:spLocks noChangeArrowheads="1"/>
          </p:cNvSpPr>
          <p:nvPr/>
        </p:nvSpPr>
        <p:spPr bwMode="auto">
          <a:xfrm>
            <a:off x="4294188" y="3900470"/>
            <a:ext cx="619125" cy="1257300"/>
          </a:xfrm>
          <a:prstGeom prst="flowChartAlternateProcess">
            <a:avLst/>
          </a:prstGeom>
          <a:noFill/>
          <a:ln w="25400" algn="ctr">
            <a:solidFill>
              <a:schemeClr val="bg1"/>
            </a:solidFill>
            <a:miter lim="800000"/>
            <a:headEnd/>
            <a:tailEnd/>
          </a:ln>
          <a:effectLst/>
        </p:spPr>
        <p:txBody>
          <a:bodyPr wrap="none" lIns="91436" tIns="45718" rIns="91436" bIns="45718" anchor="ctr"/>
          <a:lstStyle/>
          <a:p>
            <a:pPr>
              <a:defRPr/>
            </a:pPr>
            <a:endParaRPr lang="es-ES">
              <a:effectLst>
                <a:outerShdw blurRad="38100" dist="38100" dir="2700000" algn="tl">
                  <a:srgbClr val="000000">
                    <a:alpha val="43137"/>
                  </a:srgbClr>
                </a:outerShdw>
              </a:effectLst>
              <a:latin typeface="Arial" charset="0"/>
            </a:endParaRPr>
          </a:p>
        </p:txBody>
      </p:sp>
      <p:sp>
        <p:nvSpPr>
          <p:cNvPr id="15" name="Line 15"/>
          <p:cNvSpPr>
            <a:spLocks noChangeShapeType="1"/>
          </p:cNvSpPr>
          <p:nvPr/>
        </p:nvSpPr>
        <p:spPr bwMode="auto">
          <a:xfrm>
            <a:off x="7594600" y="3660758"/>
            <a:ext cx="0" cy="249237"/>
          </a:xfrm>
          <a:prstGeom prst="line">
            <a:avLst/>
          </a:prstGeom>
          <a:noFill/>
          <a:ln w="12700">
            <a:solidFill>
              <a:schemeClr val="tx1"/>
            </a:solidFill>
            <a:round/>
            <a:headEnd/>
            <a:tailEnd type="arrow" w="med" len="med"/>
          </a:ln>
          <a:effectLst/>
        </p:spPr>
        <p:txBody>
          <a:bodyPr lIns="91436" tIns="45718" rIns="91436" bIns="45718" anchor="ctr"/>
          <a:lstStyle/>
          <a:p>
            <a:pPr>
              <a:defRPr/>
            </a:pPr>
            <a:endParaRPr lang="es-ES">
              <a:effectLst>
                <a:outerShdw blurRad="38100" dist="38100" dir="2700000" algn="tl">
                  <a:srgbClr val="000000">
                    <a:alpha val="43137"/>
                  </a:srgbClr>
                </a:outerShdw>
              </a:effectLst>
              <a:latin typeface="Arial" charset="0"/>
            </a:endParaRPr>
          </a:p>
        </p:txBody>
      </p:sp>
      <p:sp>
        <p:nvSpPr>
          <p:cNvPr id="26640" name="Rectangle 16"/>
          <p:cNvSpPr>
            <a:spLocks noChangeArrowheads="1"/>
          </p:cNvSpPr>
          <p:nvPr/>
        </p:nvSpPr>
        <p:spPr bwMode="auto">
          <a:xfrm>
            <a:off x="4491038" y="3682983"/>
            <a:ext cx="2922587" cy="198437"/>
          </a:xfrm>
          <a:prstGeom prst="rect">
            <a:avLst/>
          </a:prstGeom>
          <a:noFill/>
          <a:ln w="12700">
            <a:noFill/>
            <a:miter lim="800000"/>
            <a:headEnd/>
            <a:tailEnd/>
          </a:ln>
        </p:spPr>
        <p:txBody>
          <a:bodyPr wrap="none" lIns="91436" tIns="45718" rIns="91436" bIns="45718" anchor="ctr"/>
          <a:lstStyle/>
          <a:p>
            <a:pPr algn="r"/>
            <a:r>
              <a:rPr lang="es-ES" sz="1200" i="1" smtClean="0">
                <a:latin typeface="Segoe Semibold"/>
              </a:rPr>
              <a:t>Health policy</a:t>
            </a:r>
            <a:endParaRPr lang="es-ES" sz="1200" i="1">
              <a:latin typeface="Segoe Semibold"/>
            </a:endParaRPr>
          </a:p>
        </p:txBody>
      </p:sp>
      <p:sp>
        <p:nvSpPr>
          <p:cNvPr id="26641" name="Rectangle 17"/>
          <p:cNvSpPr>
            <a:spLocks noChangeArrowheads="1"/>
          </p:cNvSpPr>
          <p:nvPr/>
        </p:nvSpPr>
        <p:spPr bwMode="auto">
          <a:xfrm>
            <a:off x="1838325" y="3682983"/>
            <a:ext cx="2849563" cy="198437"/>
          </a:xfrm>
          <a:prstGeom prst="rect">
            <a:avLst/>
          </a:prstGeom>
          <a:noFill/>
          <a:ln w="12700">
            <a:noFill/>
            <a:miter lim="800000"/>
            <a:headEnd/>
            <a:tailEnd/>
          </a:ln>
        </p:spPr>
        <p:txBody>
          <a:bodyPr wrap="none" lIns="91436" tIns="45718" rIns="91436" bIns="45718" anchor="ctr"/>
          <a:lstStyle/>
          <a:p>
            <a:r>
              <a:rPr lang="es-ES" sz="1200" i="1" smtClean="0">
                <a:latin typeface="Segoe Semibold"/>
              </a:rPr>
              <a:t>Updates</a:t>
            </a:r>
            <a:endParaRPr lang="es-ES" sz="1200" i="1">
              <a:latin typeface="Segoe Semibold"/>
            </a:endParaRPr>
          </a:p>
        </p:txBody>
      </p:sp>
      <p:sp>
        <p:nvSpPr>
          <p:cNvPr id="26642" name="Rectangle 18"/>
          <p:cNvSpPr>
            <a:spLocks noChangeArrowheads="1"/>
          </p:cNvSpPr>
          <p:nvPr/>
        </p:nvSpPr>
        <p:spPr bwMode="auto">
          <a:xfrm>
            <a:off x="3038476" y="3983020"/>
            <a:ext cx="1209675" cy="450850"/>
          </a:xfrm>
          <a:prstGeom prst="rect">
            <a:avLst/>
          </a:prstGeom>
          <a:noFill/>
          <a:ln w="12700">
            <a:noFill/>
            <a:miter lim="800000"/>
            <a:headEnd/>
            <a:tailEnd/>
          </a:ln>
        </p:spPr>
        <p:txBody>
          <a:bodyPr wrap="none" lIns="91436" tIns="45718" rIns="91436" bIns="45718" anchor="ctr"/>
          <a:lstStyle/>
          <a:p>
            <a:pPr algn="ctr"/>
            <a:r>
              <a:rPr lang="es-ES" sz="1200" i="1" smtClean="0">
                <a:latin typeface="Segoe Semibold"/>
              </a:rPr>
              <a:t>Health</a:t>
            </a:r>
          </a:p>
          <a:p>
            <a:pPr algn="ctr"/>
            <a:r>
              <a:rPr lang="es-ES" sz="1200" i="1" smtClean="0">
                <a:latin typeface="Segoe Semibold"/>
              </a:rPr>
              <a:t>Statements</a:t>
            </a:r>
            <a:endParaRPr lang="es-ES" sz="1200" i="1">
              <a:latin typeface="Segoe Semibold"/>
            </a:endParaRPr>
          </a:p>
        </p:txBody>
      </p:sp>
      <p:sp>
        <p:nvSpPr>
          <p:cNvPr id="19" name="Line 19"/>
          <p:cNvSpPr>
            <a:spLocks noChangeShapeType="1"/>
          </p:cNvSpPr>
          <p:nvPr/>
        </p:nvSpPr>
        <p:spPr bwMode="auto">
          <a:xfrm>
            <a:off x="3097213" y="4433870"/>
            <a:ext cx="1098550" cy="1588"/>
          </a:xfrm>
          <a:prstGeom prst="line">
            <a:avLst/>
          </a:prstGeom>
          <a:noFill/>
          <a:ln w="12700">
            <a:solidFill>
              <a:schemeClr val="tx1"/>
            </a:solidFill>
            <a:round/>
            <a:headEnd/>
            <a:tailEnd type="arrow" w="med" len="med"/>
          </a:ln>
          <a:effectLst/>
        </p:spPr>
        <p:txBody>
          <a:bodyPr lIns="91436" tIns="45718" rIns="91436" bIns="45718" anchor="ctr"/>
          <a:lstStyle/>
          <a:p>
            <a:pPr>
              <a:defRPr/>
            </a:pPr>
            <a:endParaRPr lang="es-ES">
              <a:effectLst>
                <a:outerShdw blurRad="38100" dist="38100" dir="2700000" algn="tl">
                  <a:srgbClr val="000000">
                    <a:alpha val="43137"/>
                  </a:srgbClr>
                </a:outerShdw>
              </a:effectLst>
              <a:latin typeface="Arial" charset="0"/>
            </a:endParaRPr>
          </a:p>
        </p:txBody>
      </p:sp>
      <p:sp>
        <p:nvSpPr>
          <p:cNvPr id="26644" name="Rectangle 20"/>
          <p:cNvSpPr>
            <a:spLocks noChangeArrowheads="1"/>
          </p:cNvSpPr>
          <p:nvPr/>
        </p:nvSpPr>
        <p:spPr bwMode="auto">
          <a:xfrm>
            <a:off x="4984751" y="3821095"/>
            <a:ext cx="1139825" cy="604838"/>
          </a:xfrm>
          <a:prstGeom prst="rect">
            <a:avLst/>
          </a:prstGeom>
          <a:noFill/>
          <a:ln w="12700">
            <a:noFill/>
            <a:miter lim="800000"/>
            <a:headEnd/>
            <a:tailEnd/>
          </a:ln>
        </p:spPr>
        <p:txBody>
          <a:bodyPr wrap="none" lIns="91436" tIns="45718" rIns="91436" bIns="45718" anchor="ctr"/>
          <a:lstStyle/>
          <a:p>
            <a:pPr algn="ctr"/>
            <a:r>
              <a:rPr lang="es-ES" sz="1200" i="1" smtClean="0">
                <a:latin typeface="Segoe Semibold"/>
              </a:rPr>
              <a:t>Network</a:t>
            </a:r>
          </a:p>
          <a:p>
            <a:pPr algn="ctr"/>
            <a:r>
              <a:rPr lang="es-ES" sz="1200" i="1" smtClean="0">
                <a:latin typeface="Segoe Semibold"/>
              </a:rPr>
              <a:t>Access</a:t>
            </a:r>
          </a:p>
          <a:p>
            <a:pPr algn="ctr"/>
            <a:r>
              <a:rPr lang="es-ES" sz="1200" i="1" smtClean="0">
                <a:latin typeface="Segoe Semibold"/>
              </a:rPr>
              <a:t>Requests</a:t>
            </a:r>
            <a:endParaRPr lang="es-ES" sz="1200" i="1">
              <a:latin typeface="Segoe Semibold"/>
            </a:endParaRPr>
          </a:p>
        </p:txBody>
      </p:sp>
      <p:sp>
        <p:nvSpPr>
          <p:cNvPr id="21" name="Line 21"/>
          <p:cNvSpPr>
            <a:spLocks noChangeShapeType="1"/>
          </p:cNvSpPr>
          <p:nvPr/>
        </p:nvSpPr>
        <p:spPr bwMode="auto">
          <a:xfrm>
            <a:off x="4948238" y="4433870"/>
            <a:ext cx="1141412" cy="1588"/>
          </a:xfrm>
          <a:prstGeom prst="line">
            <a:avLst/>
          </a:prstGeom>
          <a:noFill/>
          <a:ln w="12700">
            <a:solidFill>
              <a:schemeClr val="tx1"/>
            </a:solidFill>
            <a:round/>
            <a:headEnd type="arrow" w="med" len="med"/>
            <a:tailEnd type="arrow" w="med" len="med"/>
          </a:ln>
          <a:effectLst/>
        </p:spPr>
        <p:txBody>
          <a:bodyPr lIns="91436" tIns="45718" rIns="91436" bIns="45718" anchor="ctr"/>
          <a:lstStyle/>
          <a:p>
            <a:pPr>
              <a:defRPr/>
            </a:pPr>
            <a:endParaRPr lang="es-ES">
              <a:effectLst>
                <a:outerShdw blurRad="38100" dist="38100" dir="2700000" algn="tl">
                  <a:srgbClr val="000000">
                    <a:alpha val="43137"/>
                  </a:srgbClr>
                </a:outerShdw>
              </a:effectLst>
              <a:latin typeface="Arial" charset="0"/>
            </a:endParaRPr>
          </a:p>
        </p:txBody>
      </p:sp>
      <p:sp>
        <p:nvSpPr>
          <p:cNvPr id="26646" name="Rectangle 22"/>
          <p:cNvSpPr>
            <a:spLocks noChangeArrowheads="1"/>
          </p:cNvSpPr>
          <p:nvPr/>
        </p:nvSpPr>
        <p:spPr bwMode="auto">
          <a:xfrm>
            <a:off x="6245225" y="3052745"/>
            <a:ext cx="1262063" cy="379413"/>
          </a:xfrm>
          <a:prstGeom prst="rect">
            <a:avLst/>
          </a:prstGeom>
          <a:noFill/>
          <a:ln w="9525">
            <a:noFill/>
            <a:miter lim="800000"/>
            <a:headEnd/>
            <a:tailEnd/>
          </a:ln>
        </p:spPr>
        <p:txBody>
          <a:bodyPr wrap="none" lIns="91436" tIns="45718" rIns="91436" bIns="45718" anchor="ctr"/>
          <a:lstStyle/>
          <a:p>
            <a:pPr algn="r"/>
            <a:r>
              <a:rPr lang="es-ES" sz="1400" smtClean="0">
                <a:latin typeface="Segoe Semibold"/>
              </a:rPr>
              <a:t>System Health </a:t>
            </a:r>
          </a:p>
          <a:p>
            <a:pPr algn="r"/>
            <a:r>
              <a:rPr lang="es-ES" sz="1400" smtClean="0">
                <a:latin typeface="Segoe Semibold"/>
              </a:rPr>
              <a:t>Servers </a:t>
            </a:r>
            <a:endParaRPr lang="es-ES" sz="1400">
              <a:latin typeface="Segoe Semibold"/>
            </a:endParaRPr>
          </a:p>
        </p:txBody>
      </p:sp>
      <p:grpSp>
        <p:nvGrpSpPr>
          <p:cNvPr id="2" name="Group 23"/>
          <p:cNvGrpSpPr>
            <a:grpSpLocks/>
          </p:cNvGrpSpPr>
          <p:nvPr/>
        </p:nvGrpSpPr>
        <p:grpSpPr bwMode="auto">
          <a:xfrm>
            <a:off x="7534276" y="2984483"/>
            <a:ext cx="536575" cy="547687"/>
            <a:chOff x="4890" y="1617"/>
            <a:chExt cx="401" cy="418"/>
          </a:xfrm>
        </p:grpSpPr>
        <p:pic>
          <p:nvPicPr>
            <p:cNvPr id="26666" name="Picture 24" descr="application server"/>
            <p:cNvPicPr>
              <a:picLocks noChangeAspect="1" noChangeArrowheads="1"/>
            </p:cNvPicPr>
            <p:nvPr/>
          </p:nvPicPr>
          <p:blipFill>
            <a:blip r:embed="rId6"/>
            <a:srcRect/>
            <a:stretch>
              <a:fillRect/>
            </a:stretch>
          </p:blipFill>
          <p:spPr bwMode="auto">
            <a:xfrm>
              <a:off x="5043" y="1666"/>
              <a:ext cx="248" cy="369"/>
            </a:xfrm>
            <a:prstGeom prst="rect">
              <a:avLst/>
            </a:prstGeom>
            <a:noFill/>
            <a:ln w="9525">
              <a:noFill/>
              <a:miter lim="800000"/>
              <a:headEnd/>
              <a:tailEnd/>
            </a:ln>
          </p:spPr>
        </p:pic>
        <p:pic>
          <p:nvPicPr>
            <p:cNvPr id="26667" name="Picture 25" descr="application server"/>
            <p:cNvPicPr>
              <a:picLocks noChangeAspect="1" noChangeArrowheads="1"/>
            </p:cNvPicPr>
            <p:nvPr/>
          </p:nvPicPr>
          <p:blipFill>
            <a:blip r:embed="rId7"/>
            <a:srcRect/>
            <a:stretch>
              <a:fillRect/>
            </a:stretch>
          </p:blipFill>
          <p:spPr bwMode="auto">
            <a:xfrm>
              <a:off x="4890" y="1617"/>
              <a:ext cx="274" cy="406"/>
            </a:xfrm>
            <a:prstGeom prst="rect">
              <a:avLst/>
            </a:prstGeom>
            <a:noFill/>
            <a:ln w="9525">
              <a:noFill/>
              <a:miter lim="800000"/>
              <a:headEnd/>
              <a:tailEnd/>
            </a:ln>
          </p:spPr>
        </p:pic>
      </p:grpSp>
      <p:grpSp>
        <p:nvGrpSpPr>
          <p:cNvPr id="7" name="Group 26"/>
          <p:cNvGrpSpPr>
            <a:grpSpLocks/>
          </p:cNvGrpSpPr>
          <p:nvPr/>
        </p:nvGrpSpPr>
        <p:grpSpPr bwMode="auto">
          <a:xfrm>
            <a:off x="1096963" y="2989245"/>
            <a:ext cx="536575" cy="542925"/>
            <a:chOff x="436" y="1586"/>
            <a:chExt cx="401" cy="415"/>
          </a:xfrm>
        </p:grpSpPr>
        <p:pic>
          <p:nvPicPr>
            <p:cNvPr id="26664" name="Picture 27" descr="application server"/>
            <p:cNvPicPr>
              <a:picLocks noChangeAspect="1" noChangeArrowheads="1"/>
            </p:cNvPicPr>
            <p:nvPr/>
          </p:nvPicPr>
          <p:blipFill>
            <a:blip r:embed="rId8"/>
            <a:srcRect/>
            <a:stretch>
              <a:fillRect/>
            </a:stretch>
          </p:blipFill>
          <p:spPr bwMode="auto">
            <a:xfrm>
              <a:off x="589" y="1635"/>
              <a:ext cx="248" cy="366"/>
            </a:xfrm>
            <a:prstGeom prst="rect">
              <a:avLst/>
            </a:prstGeom>
            <a:noFill/>
            <a:ln w="9525">
              <a:noFill/>
              <a:miter lim="800000"/>
              <a:headEnd/>
              <a:tailEnd/>
            </a:ln>
          </p:spPr>
        </p:pic>
        <p:pic>
          <p:nvPicPr>
            <p:cNvPr id="26665" name="Picture 28" descr="application server"/>
            <p:cNvPicPr>
              <a:picLocks noChangeAspect="1" noChangeArrowheads="1"/>
            </p:cNvPicPr>
            <p:nvPr/>
          </p:nvPicPr>
          <p:blipFill>
            <a:blip r:embed="rId9"/>
            <a:srcRect/>
            <a:stretch>
              <a:fillRect/>
            </a:stretch>
          </p:blipFill>
          <p:spPr bwMode="auto">
            <a:xfrm>
              <a:off x="436" y="1586"/>
              <a:ext cx="274" cy="403"/>
            </a:xfrm>
            <a:prstGeom prst="rect">
              <a:avLst/>
            </a:prstGeom>
            <a:noFill/>
            <a:ln w="9525">
              <a:noFill/>
              <a:miter lim="800000"/>
              <a:headEnd/>
              <a:tailEnd/>
            </a:ln>
          </p:spPr>
        </p:pic>
      </p:grpSp>
      <p:sp>
        <p:nvSpPr>
          <p:cNvPr id="26649" name="Rectangle 29"/>
          <p:cNvSpPr>
            <a:spLocks noChangeArrowheads="1"/>
          </p:cNvSpPr>
          <p:nvPr/>
        </p:nvSpPr>
        <p:spPr bwMode="auto">
          <a:xfrm>
            <a:off x="1670050" y="3160695"/>
            <a:ext cx="1155700" cy="376238"/>
          </a:xfrm>
          <a:prstGeom prst="rect">
            <a:avLst/>
          </a:prstGeom>
          <a:noFill/>
          <a:ln w="9525">
            <a:noFill/>
            <a:miter lim="800000"/>
            <a:headEnd/>
            <a:tailEnd/>
          </a:ln>
        </p:spPr>
        <p:txBody>
          <a:bodyPr wrap="none" lIns="91436" tIns="45718" rIns="91436" bIns="45718" anchor="ctr"/>
          <a:lstStyle/>
          <a:p>
            <a:r>
              <a:rPr lang="es-ES" sz="1400" smtClean="0">
                <a:latin typeface="Segoe Semibold"/>
              </a:rPr>
              <a:t>Remediation </a:t>
            </a:r>
          </a:p>
          <a:p>
            <a:r>
              <a:rPr lang="es-ES" sz="1400" smtClean="0">
                <a:latin typeface="Segoe Semibold"/>
              </a:rPr>
              <a:t>Servers </a:t>
            </a:r>
            <a:br>
              <a:rPr lang="es-ES" sz="1400" smtClean="0">
                <a:latin typeface="Segoe Semibold"/>
              </a:rPr>
            </a:br>
            <a:endParaRPr lang="es-ES" sz="1400">
              <a:latin typeface="Segoe Semibold"/>
            </a:endParaRPr>
          </a:p>
        </p:txBody>
      </p:sp>
      <p:sp>
        <p:nvSpPr>
          <p:cNvPr id="30" name="Line 30"/>
          <p:cNvSpPr>
            <a:spLocks noChangeShapeType="1"/>
          </p:cNvSpPr>
          <p:nvPr/>
        </p:nvSpPr>
        <p:spPr bwMode="auto">
          <a:xfrm>
            <a:off x="3070226" y="4738670"/>
            <a:ext cx="1120775" cy="1588"/>
          </a:xfrm>
          <a:prstGeom prst="line">
            <a:avLst/>
          </a:prstGeom>
          <a:noFill/>
          <a:ln w="12700">
            <a:solidFill>
              <a:schemeClr val="tx1"/>
            </a:solidFill>
            <a:round/>
            <a:headEnd type="arrow" w="med" len="med"/>
            <a:tailEnd/>
          </a:ln>
          <a:effectLst/>
        </p:spPr>
        <p:txBody>
          <a:bodyPr lIns="91436" tIns="45718" rIns="91436" bIns="45718" anchor="ctr"/>
          <a:lstStyle/>
          <a:p>
            <a:pPr>
              <a:defRPr/>
            </a:pPr>
            <a:endParaRPr lang="es-ES">
              <a:effectLst>
                <a:outerShdw blurRad="38100" dist="38100" dir="2700000" algn="tl">
                  <a:srgbClr val="000000">
                    <a:alpha val="43137"/>
                  </a:srgbClr>
                </a:outerShdw>
              </a:effectLst>
              <a:latin typeface="Arial" charset="0"/>
            </a:endParaRPr>
          </a:p>
        </p:txBody>
      </p:sp>
      <p:sp>
        <p:nvSpPr>
          <p:cNvPr id="26651" name="Rectangle 31"/>
          <p:cNvSpPr>
            <a:spLocks noChangeArrowheads="1"/>
          </p:cNvSpPr>
          <p:nvPr/>
        </p:nvSpPr>
        <p:spPr bwMode="auto">
          <a:xfrm>
            <a:off x="3070226" y="4714858"/>
            <a:ext cx="1209675" cy="450850"/>
          </a:xfrm>
          <a:prstGeom prst="rect">
            <a:avLst/>
          </a:prstGeom>
          <a:noFill/>
          <a:ln w="12700">
            <a:noFill/>
            <a:miter lim="800000"/>
            <a:headEnd/>
            <a:tailEnd/>
          </a:ln>
        </p:spPr>
        <p:txBody>
          <a:bodyPr wrap="none" lIns="91436" tIns="45718" rIns="91436" bIns="45718" anchor="ctr"/>
          <a:lstStyle/>
          <a:p>
            <a:pPr algn="ctr"/>
            <a:r>
              <a:rPr lang="es-ES" sz="1200" i="1" smtClean="0">
                <a:latin typeface="Segoe Semibold"/>
              </a:rPr>
              <a:t>Health</a:t>
            </a:r>
          </a:p>
          <a:p>
            <a:pPr algn="ctr"/>
            <a:r>
              <a:rPr lang="es-ES" sz="1200" i="1" smtClean="0">
                <a:latin typeface="Segoe Semibold"/>
              </a:rPr>
              <a:t>Certificate</a:t>
            </a:r>
            <a:endParaRPr lang="es-ES" sz="1200" i="1">
              <a:latin typeface="Segoe Semibold"/>
            </a:endParaRPr>
          </a:p>
        </p:txBody>
      </p:sp>
      <p:pic>
        <p:nvPicPr>
          <p:cNvPr id="26652" name="Picture 32" descr="application server"/>
          <p:cNvPicPr>
            <a:picLocks noChangeAspect="1" noChangeArrowheads="1"/>
          </p:cNvPicPr>
          <p:nvPr/>
        </p:nvPicPr>
        <p:blipFill>
          <a:blip r:embed="rId5"/>
          <a:srcRect/>
          <a:stretch>
            <a:fillRect/>
          </a:stretch>
        </p:blipFill>
        <p:spPr bwMode="auto">
          <a:xfrm>
            <a:off x="4438650" y="4591033"/>
            <a:ext cx="330200" cy="466725"/>
          </a:xfrm>
          <a:prstGeom prst="rect">
            <a:avLst/>
          </a:prstGeom>
          <a:noFill/>
          <a:ln w="15875">
            <a:noFill/>
            <a:miter lim="800000"/>
            <a:headEnd/>
            <a:tailEnd/>
          </a:ln>
        </p:spPr>
      </p:pic>
      <p:sp>
        <p:nvSpPr>
          <p:cNvPr id="26653" name="Rectangle 33"/>
          <p:cNvSpPr>
            <a:spLocks noChangeArrowheads="1"/>
          </p:cNvSpPr>
          <p:nvPr/>
        </p:nvSpPr>
        <p:spPr bwMode="auto">
          <a:xfrm>
            <a:off x="3276600" y="5522895"/>
            <a:ext cx="2735263" cy="450850"/>
          </a:xfrm>
          <a:prstGeom prst="rect">
            <a:avLst/>
          </a:prstGeom>
          <a:noFill/>
          <a:ln w="12700">
            <a:noFill/>
            <a:miter lim="800000"/>
            <a:headEnd/>
            <a:tailEnd/>
          </a:ln>
        </p:spPr>
        <p:txBody>
          <a:bodyPr wrap="none" lIns="91436" tIns="45718" rIns="91436" bIns="45718" anchor="ctr"/>
          <a:lstStyle/>
          <a:p>
            <a:pPr algn="ctr"/>
            <a:r>
              <a:rPr lang="es-ES" sz="1400" smtClean="0">
                <a:latin typeface="Segoe Semibold"/>
              </a:rPr>
              <a:t>802.1x Switches</a:t>
            </a:r>
          </a:p>
          <a:p>
            <a:pPr algn="ctr"/>
            <a:r>
              <a:rPr lang="es-ES" sz="1400" smtClean="0">
                <a:latin typeface="Segoe Semibold"/>
              </a:rPr>
              <a:t>Policy Firewalls</a:t>
            </a:r>
          </a:p>
          <a:p>
            <a:pPr algn="ctr"/>
            <a:r>
              <a:rPr lang="es-ES" sz="1400" smtClean="0">
                <a:latin typeface="Segoe Semibold"/>
              </a:rPr>
              <a:t>SSL VPN Gateways</a:t>
            </a:r>
          </a:p>
          <a:p>
            <a:pPr algn="ctr"/>
            <a:r>
              <a:rPr lang="es-ES" sz="1400" smtClean="0">
                <a:latin typeface="Segoe Semibold"/>
              </a:rPr>
              <a:t>Certificate Servers</a:t>
            </a:r>
          </a:p>
          <a:p>
            <a:pPr algn="ctr"/>
            <a:r>
              <a:rPr lang="es-ES" sz="1400" smtClean="0">
                <a:latin typeface="Segoe Semibold"/>
              </a:rPr>
              <a:t> </a:t>
            </a:r>
            <a:endParaRPr lang="es-ES" sz="1400">
              <a:latin typeface="Segoe Semibold"/>
            </a:endParaRPr>
          </a:p>
        </p:txBody>
      </p:sp>
      <p:sp>
        <p:nvSpPr>
          <p:cNvPr id="26654" name="AutoShape 34"/>
          <p:cNvSpPr>
            <a:spLocks noChangeArrowheads="1"/>
          </p:cNvSpPr>
          <p:nvPr/>
        </p:nvSpPr>
        <p:spPr bwMode="auto">
          <a:xfrm>
            <a:off x="822326" y="4252895"/>
            <a:ext cx="1006475" cy="569913"/>
          </a:xfrm>
          <a:prstGeom prst="flowChartAlternateProcess">
            <a:avLst/>
          </a:prstGeom>
          <a:solidFill>
            <a:srgbClr val="4F8AFF">
              <a:alpha val="39999"/>
            </a:srgbClr>
          </a:solidFill>
          <a:ln w="25400">
            <a:solidFill>
              <a:srgbClr val="C0C0C0"/>
            </a:solidFill>
            <a:miter lim="800000"/>
            <a:headEnd/>
            <a:tailEnd/>
          </a:ln>
        </p:spPr>
        <p:txBody>
          <a:bodyPr wrap="none" lIns="91436" tIns="45718" rIns="91436" bIns="45718" anchor="ctr"/>
          <a:lstStyle/>
          <a:p>
            <a:pPr algn="ctr"/>
            <a:r>
              <a:rPr lang="es-ES" sz="1200" b="1" smtClean="0">
                <a:latin typeface="Segoe Semibold"/>
              </a:rPr>
              <a:t>(SHA</a:t>
            </a:r>
            <a:r>
              <a:rPr lang="es-ES" sz="1200" smtClean="0">
                <a:latin typeface="Segoe Semibold"/>
              </a:rPr>
              <a:t>)</a:t>
            </a:r>
          </a:p>
          <a:p>
            <a:pPr algn="ctr"/>
            <a:r>
              <a:rPr lang="es-ES" sz="1000" smtClean="0">
                <a:latin typeface="Segoe Semibold"/>
              </a:rPr>
              <a:t>MS SHA, SMS</a:t>
            </a:r>
            <a:endParaRPr lang="es-ES" sz="1000">
              <a:latin typeface="Segoe Semibold"/>
            </a:endParaRPr>
          </a:p>
        </p:txBody>
      </p:sp>
      <p:sp>
        <p:nvSpPr>
          <p:cNvPr id="26655" name="AutoShape 35"/>
          <p:cNvSpPr>
            <a:spLocks noChangeArrowheads="1"/>
          </p:cNvSpPr>
          <p:nvPr/>
        </p:nvSpPr>
        <p:spPr bwMode="auto">
          <a:xfrm>
            <a:off x="6265863" y="4784708"/>
            <a:ext cx="2011362" cy="428625"/>
          </a:xfrm>
          <a:prstGeom prst="flowChartAlternateProcess">
            <a:avLst/>
          </a:prstGeom>
          <a:solidFill>
            <a:srgbClr val="99CC00">
              <a:alpha val="39999"/>
            </a:srgbClr>
          </a:solidFill>
          <a:ln w="25400">
            <a:solidFill>
              <a:srgbClr val="C0C0C0"/>
            </a:solidFill>
            <a:miter lim="800000"/>
            <a:headEnd/>
            <a:tailEnd/>
          </a:ln>
        </p:spPr>
        <p:txBody>
          <a:bodyPr wrap="none" lIns="91436" tIns="45718" rIns="91436" bIns="45718" anchor="ctr"/>
          <a:lstStyle/>
          <a:p>
            <a:pPr algn="ctr"/>
            <a:r>
              <a:rPr lang="es-ES" sz="1400" smtClean="0">
                <a:latin typeface="Segoe Semibold"/>
              </a:rPr>
              <a:t>System Health Validator</a:t>
            </a:r>
            <a:endParaRPr lang="es-ES" sz="1400">
              <a:latin typeface="Segoe Semibold"/>
            </a:endParaRPr>
          </a:p>
        </p:txBody>
      </p:sp>
      <p:sp>
        <p:nvSpPr>
          <p:cNvPr id="26656" name="AutoShape 36"/>
          <p:cNvSpPr>
            <a:spLocks noChangeArrowheads="1"/>
          </p:cNvSpPr>
          <p:nvPr/>
        </p:nvSpPr>
        <p:spPr bwMode="auto">
          <a:xfrm>
            <a:off x="801688" y="5287945"/>
            <a:ext cx="1027112" cy="569913"/>
          </a:xfrm>
          <a:prstGeom prst="flowChartAlternateProcess">
            <a:avLst/>
          </a:prstGeom>
          <a:solidFill>
            <a:srgbClr val="3366FF">
              <a:alpha val="39999"/>
            </a:srgbClr>
          </a:solidFill>
          <a:ln w="25400">
            <a:solidFill>
              <a:srgbClr val="C0C0C0"/>
            </a:solidFill>
            <a:miter lim="800000"/>
            <a:headEnd/>
            <a:tailEnd/>
          </a:ln>
        </p:spPr>
        <p:txBody>
          <a:bodyPr wrap="none" lIns="91436" tIns="45718" rIns="91436" bIns="45718" anchor="ctr"/>
          <a:lstStyle/>
          <a:p>
            <a:pPr algn="ctr"/>
            <a:r>
              <a:rPr lang="es-ES" sz="1300" b="1" smtClean="0">
                <a:latin typeface="Segoe Semibold"/>
              </a:rPr>
              <a:t>(EC)</a:t>
            </a:r>
          </a:p>
          <a:p>
            <a:pPr algn="ctr"/>
            <a:r>
              <a:rPr lang="es-ES" sz="1000" smtClean="0">
                <a:latin typeface="Segoe Semibold"/>
              </a:rPr>
              <a:t>(DHCP, IPsec, </a:t>
            </a:r>
          </a:p>
          <a:p>
            <a:pPr algn="ctr"/>
            <a:r>
              <a:rPr lang="es-ES" sz="1000" smtClean="0">
                <a:latin typeface="Segoe Semibold"/>
              </a:rPr>
              <a:t>802.1X, VPN)</a:t>
            </a:r>
            <a:endParaRPr lang="es-ES" sz="1000">
              <a:latin typeface="Segoe Semibold"/>
            </a:endParaRPr>
          </a:p>
        </p:txBody>
      </p:sp>
      <p:sp>
        <p:nvSpPr>
          <p:cNvPr id="37" name="Line 37"/>
          <p:cNvSpPr>
            <a:spLocks noChangeShapeType="1"/>
          </p:cNvSpPr>
          <p:nvPr/>
        </p:nvSpPr>
        <p:spPr bwMode="auto">
          <a:xfrm>
            <a:off x="1838325" y="3660758"/>
            <a:ext cx="0" cy="249237"/>
          </a:xfrm>
          <a:prstGeom prst="line">
            <a:avLst/>
          </a:prstGeom>
          <a:noFill/>
          <a:ln w="12700">
            <a:solidFill>
              <a:schemeClr val="tx1"/>
            </a:solidFill>
            <a:round/>
            <a:headEnd/>
            <a:tailEnd type="arrow" w="med" len="med"/>
          </a:ln>
          <a:effectLst/>
        </p:spPr>
        <p:txBody>
          <a:bodyPr lIns="91436" tIns="45718" rIns="91436" bIns="45718" anchor="ctr"/>
          <a:lstStyle/>
          <a:p>
            <a:pPr>
              <a:defRPr/>
            </a:pPr>
            <a:endParaRPr lang="es-ES">
              <a:effectLst>
                <a:outerShdw blurRad="38100" dist="38100" dir="2700000" algn="tl">
                  <a:srgbClr val="000000">
                    <a:alpha val="43137"/>
                  </a:srgbClr>
                </a:outerShdw>
              </a:effectLst>
              <a:latin typeface="Arial" charset="0"/>
            </a:endParaRPr>
          </a:p>
        </p:txBody>
      </p:sp>
      <p:sp>
        <p:nvSpPr>
          <p:cNvPr id="26658" name="Rectangle 38"/>
          <p:cNvSpPr>
            <a:spLocks noChangeArrowheads="1"/>
          </p:cNvSpPr>
          <p:nvPr/>
        </p:nvSpPr>
        <p:spPr bwMode="auto">
          <a:xfrm>
            <a:off x="360363" y="1000108"/>
            <a:ext cx="4976812" cy="1852811"/>
          </a:xfrm>
          <a:prstGeom prst="rect">
            <a:avLst/>
          </a:prstGeom>
          <a:noFill/>
          <a:ln w="9525">
            <a:noFill/>
            <a:miter lim="800000"/>
            <a:headEnd/>
            <a:tailEnd/>
          </a:ln>
        </p:spPr>
        <p:txBody>
          <a:bodyPr lIns="91436" tIns="45718" rIns="91436" bIns="45718">
            <a:spAutoFit/>
          </a:bodyPr>
          <a:lstStyle/>
          <a:p>
            <a:pPr marL="171443" indent="-171443" eaLnBrk="0" hangingPunct="0">
              <a:lnSpc>
                <a:spcPct val="130000"/>
              </a:lnSpc>
              <a:buFontTx/>
              <a:buChar char="•"/>
            </a:pPr>
            <a:r>
              <a:rPr lang="es-ES" sz="1600" b="1" dirty="0" smtClean="0">
                <a:latin typeface="Segoe Semibold"/>
              </a:rPr>
              <a:t>Cliente</a:t>
            </a:r>
          </a:p>
          <a:p>
            <a:pPr lvl="1" indent="-171443" eaLnBrk="0" hangingPunct="0">
              <a:lnSpc>
                <a:spcPct val="130000"/>
              </a:lnSpc>
              <a:buFontTx/>
              <a:buChar char="•"/>
            </a:pPr>
            <a:r>
              <a:rPr lang="es-ES" sz="1400" dirty="0" smtClean="0">
                <a:latin typeface="Segoe Semibold"/>
              </a:rPr>
              <a:t>SHA – Agente de salud chequea  la salud del sistema</a:t>
            </a:r>
          </a:p>
          <a:p>
            <a:pPr lvl="1" indent="-171443" eaLnBrk="0" hangingPunct="0">
              <a:lnSpc>
                <a:spcPct val="130000"/>
              </a:lnSpc>
              <a:buFontTx/>
              <a:buChar char="•"/>
            </a:pPr>
            <a:r>
              <a:rPr lang="es-ES" sz="1400" dirty="0" smtClean="0">
                <a:latin typeface="Segoe Semibold"/>
              </a:rPr>
              <a:t>QA – Coordina SHA/EC</a:t>
            </a:r>
          </a:p>
          <a:p>
            <a:pPr lvl="1" indent="-171443" eaLnBrk="0" hangingPunct="0">
              <a:lnSpc>
                <a:spcPct val="130000"/>
              </a:lnSpc>
              <a:buFontTx/>
              <a:buChar char="•"/>
            </a:pPr>
            <a:r>
              <a:rPr lang="es-ES" sz="1400" dirty="0" smtClean="0">
                <a:latin typeface="Segoe Semibold"/>
              </a:rPr>
              <a:t>EC – Método de Forzado</a:t>
            </a:r>
          </a:p>
          <a:p>
            <a:pPr marL="171443" indent="-171443" eaLnBrk="0" hangingPunct="0">
              <a:lnSpc>
                <a:spcPct val="130000"/>
              </a:lnSpc>
              <a:buFontTx/>
              <a:buChar char="•"/>
            </a:pPr>
            <a:r>
              <a:rPr lang="es-ES" sz="1600" b="1" dirty="0" smtClean="0">
                <a:latin typeface="Segoe Semibold"/>
              </a:rPr>
              <a:t>Servidor de Remedios</a:t>
            </a:r>
          </a:p>
          <a:p>
            <a:pPr lvl="1" indent="-171443" eaLnBrk="0" hangingPunct="0">
              <a:lnSpc>
                <a:spcPct val="130000"/>
              </a:lnSpc>
              <a:buFontTx/>
              <a:buChar char="•"/>
            </a:pPr>
            <a:r>
              <a:rPr lang="es-ES" sz="1400" dirty="0" smtClean="0">
                <a:latin typeface="Segoe Semibold"/>
              </a:rPr>
              <a:t>Proporciona parches, firmas  AV , </a:t>
            </a:r>
            <a:r>
              <a:rPr lang="es-ES" sz="1400" dirty="0" err="1" smtClean="0">
                <a:latin typeface="Segoe Semibold"/>
              </a:rPr>
              <a:t>etc</a:t>
            </a:r>
            <a:r>
              <a:rPr lang="es-ES" sz="1400" dirty="0" smtClean="0">
                <a:latin typeface="Segoe Semibold"/>
              </a:rPr>
              <a:t>…</a:t>
            </a:r>
            <a:endParaRPr lang="es-ES" sz="1000" dirty="0">
              <a:latin typeface="Segoe Semibold"/>
            </a:endParaRPr>
          </a:p>
        </p:txBody>
      </p:sp>
      <p:sp>
        <p:nvSpPr>
          <p:cNvPr id="39" name="Rectangle 39"/>
          <p:cNvSpPr>
            <a:spLocks noChangeArrowheads="1"/>
          </p:cNvSpPr>
          <p:nvPr/>
        </p:nvSpPr>
        <p:spPr bwMode="auto">
          <a:xfrm>
            <a:off x="5395913" y="1000108"/>
            <a:ext cx="3565525" cy="1852811"/>
          </a:xfrm>
          <a:prstGeom prst="rect">
            <a:avLst/>
          </a:prstGeom>
          <a:noFill/>
          <a:ln w="9525">
            <a:noFill/>
            <a:miter lim="800000"/>
            <a:headEnd/>
            <a:tailEnd/>
          </a:ln>
          <a:effectLst/>
        </p:spPr>
        <p:txBody>
          <a:bodyPr lIns="91436" tIns="45718" rIns="91436" bIns="45718">
            <a:spAutoFit/>
          </a:bodyPr>
          <a:lstStyle/>
          <a:p>
            <a:pPr marL="171443" indent="-171443" eaLnBrk="0" hangingPunct="0">
              <a:lnSpc>
                <a:spcPct val="130000"/>
              </a:lnSpc>
              <a:buFontTx/>
              <a:buChar char="•"/>
              <a:defRPr/>
            </a:pPr>
            <a:r>
              <a:rPr lang="es-ES" sz="1600" b="1" smtClean="0">
                <a:latin typeface="Segoe Semibold" pitchFamily="34" charset="0"/>
              </a:rPr>
              <a:t>Network Policy Server</a:t>
            </a:r>
          </a:p>
          <a:p>
            <a:pPr lvl="1" indent="-171443" eaLnBrk="0" hangingPunct="0">
              <a:lnSpc>
                <a:spcPct val="130000"/>
              </a:lnSpc>
              <a:buFontTx/>
              <a:buChar char="•"/>
              <a:defRPr/>
            </a:pPr>
            <a:r>
              <a:rPr lang="es-ES" sz="1400" smtClean="0">
                <a:latin typeface="Segoe Semibold" pitchFamily="34" charset="0"/>
              </a:rPr>
              <a:t>QS – evalua la salud del cliente</a:t>
            </a:r>
          </a:p>
          <a:p>
            <a:pPr lvl="1" indent="-171443" eaLnBrk="0" hangingPunct="0">
              <a:lnSpc>
                <a:spcPct val="130000"/>
              </a:lnSpc>
              <a:buFontTx/>
              <a:buChar char="•"/>
              <a:defRPr/>
            </a:pPr>
            <a:r>
              <a:rPr lang="es-ES" sz="1400" smtClean="0">
                <a:latin typeface="Segoe Semibold" pitchFamily="34" charset="0"/>
              </a:rPr>
              <a:t>SHV – evalua la respuesta SHA</a:t>
            </a:r>
          </a:p>
          <a:p>
            <a:pPr marL="171443" indent="-171443" eaLnBrk="0" hangingPunct="0">
              <a:lnSpc>
                <a:spcPct val="130000"/>
              </a:lnSpc>
              <a:buFontTx/>
              <a:buChar char="•"/>
              <a:defRPr/>
            </a:pPr>
            <a:r>
              <a:rPr lang="es-ES" sz="1600" b="1" smtClean="0">
                <a:latin typeface="Segoe Semibold" pitchFamily="34" charset="0"/>
              </a:rPr>
              <a:t>System Health Server</a:t>
            </a:r>
          </a:p>
          <a:p>
            <a:pPr lvl="1" indent="-171443" eaLnBrk="0" hangingPunct="0">
              <a:lnSpc>
                <a:spcPct val="130000"/>
              </a:lnSpc>
              <a:buFontTx/>
              <a:buChar char="•"/>
              <a:defRPr/>
            </a:pPr>
            <a:r>
              <a:rPr lang="es-ES" sz="1400" smtClean="0">
                <a:latin typeface="Segoe Semibold" pitchFamily="34" charset="0"/>
              </a:rPr>
              <a:t>Proporciona SHV</a:t>
            </a:r>
          </a:p>
          <a:p>
            <a:pPr marL="171443" indent="-171443" eaLnBrk="0" hangingPunct="0">
              <a:lnSpc>
                <a:spcPct val="130000"/>
              </a:lnSpc>
              <a:buFontTx/>
              <a:buChar char="•"/>
              <a:defRPr/>
            </a:pPr>
            <a:endParaRPr lang="es-ES" sz="1400">
              <a:effectLst>
                <a:outerShdw blurRad="38100" dist="38100" dir="2700000" algn="tl">
                  <a:srgbClr val="C0C0C0"/>
                </a:outerShdw>
              </a:effectLst>
              <a:latin typeface="Segoe Semibold" pitchFamily="34" charset="0"/>
            </a:endParaRPr>
          </a:p>
        </p:txBody>
      </p:sp>
      <p:sp>
        <p:nvSpPr>
          <p:cNvPr id="26660" name="AutoShape 40"/>
          <p:cNvSpPr>
            <a:spLocks noChangeArrowheads="1"/>
          </p:cNvSpPr>
          <p:nvPr/>
        </p:nvSpPr>
        <p:spPr bwMode="auto">
          <a:xfrm>
            <a:off x="1828800" y="4252895"/>
            <a:ext cx="1004888" cy="563563"/>
          </a:xfrm>
          <a:prstGeom prst="flowChartAlternateProcess">
            <a:avLst/>
          </a:prstGeom>
          <a:solidFill>
            <a:srgbClr val="99CC00">
              <a:alpha val="39999"/>
            </a:srgbClr>
          </a:solidFill>
          <a:ln w="25400">
            <a:solidFill>
              <a:srgbClr val="C0C0C0"/>
            </a:solidFill>
            <a:miter lim="800000"/>
            <a:headEnd/>
            <a:tailEnd/>
          </a:ln>
        </p:spPr>
        <p:txBody>
          <a:bodyPr wrap="none" lIns="91436" tIns="45718" rIns="91436" bIns="45718" anchor="ctr"/>
          <a:lstStyle/>
          <a:p>
            <a:pPr algn="ctr"/>
            <a:r>
              <a:rPr lang="es-ES" sz="1200" b="1" smtClean="0">
                <a:latin typeface="Segoe Semibold"/>
              </a:rPr>
              <a:t>(SHA</a:t>
            </a:r>
            <a:r>
              <a:rPr lang="es-ES" sz="1200" smtClean="0">
                <a:latin typeface="Segoe Semibold"/>
              </a:rPr>
              <a:t>)</a:t>
            </a:r>
          </a:p>
          <a:p>
            <a:pPr algn="ctr"/>
            <a:r>
              <a:rPr lang="es-ES" sz="1000" smtClean="0">
                <a:latin typeface="Segoe Semibold"/>
              </a:rPr>
              <a:t>3</a:t>
            </a:r>
            <a:r>
              <a:rPr lang="es-ES" sz="1000" baseline="30000" smtClean="0">
                <a:latin typeface="Segoe Semibold"/>
              </a:rPr>
              <a:t>rd</a:t>
            </a:r>
            <a:r>
              <a:rPr lang="es-ES" sz="1000" smtClean="0">
                <a:latin typeface="Segoe Semibold"/>
              </a:rPr>
              <a:t> Parties</a:t>
            </a:r>
            <a:endParaRPr lang="es-ES" sz="1000">
              <a:latin typeface="Segoe Semibold"/>
            </a:endParaRPr>
          </a:p>
        </p:txBody>
      </p:sp>
      <p:sp>
        <p:nvSpPr>
          <p:cNvPr id="26661" name="AutoShape 41"/>
          <p:cNvSpPr>
            <a:spLocks noChangeArrowheads="1"/>
          </p:cNvSpPr>
          <p:nvPr/>
        </p:nvSpPr>
        <p:spPr bwMode="auto">
          <a:xfrm>
            <a:off x="1828800" y="5287945"/>
            <a:ext cx="1004888" cy="563563"/>
          </a:xfrm>
          <a:prstGeom prst="flowChartAlternateProcess">
            <a:avLst/>
          </a:prstGeom>
          <a:solidFill>
            <a:srgbClr val="99CC00">
              <a:alpha val="39999"/>
            </a:srgbClr>
          </a:solidFill>
          <a:ln w="25400">
            <a:solidFill>
              <a:srgbClr val="C0C0C0"/>
            </a:solidFill>
            <a:miter lim="800000"/>
            <a:headEnd/>
            <a:tailEnd/>
          </a:ln>
        </p:spPr>
        <p:txBody>
          <a:bodyPr wrap="none" lIns="91436" tIns="45718" rIns="91436" bIns="45718" anchor="ctr"/>
          <a:lstStyle/>
          <a:p>
            <a:pPr algn="ctr"/>
            <a:r>
              <a:rPr lang="es-ES" sz="1300" b="1" smtClean="0">
                <a:latin typeface="Segoe Semibold"/>
              </a:rPr>
              <a:t>(EC)</a:t>
            </a:r>
          </a:p>
          <a:p>
            <a:pPr algn="ctr"/>
            <a:r>
              <a:rPr lang="es-ES" sz="1000" b="1" smtClean="0">
                <a:latin typeface="Segoe Semibold"/>
              </a:rPr>
              <a:t>3</a:t>
            </a:r>
            <a:r>
              <a:rPr lang="es-ES" sz="1000" b="1" baseline="30000" smtClean="0">
                <a:latin typeface="Segoe Semibold"/>
              </a:rPr>
              <a:t>rd</a:t>
            </a:r>
            <a:r>
              <a:rPr lang="es-ES" sz="1000" b="1" smtClean="0">
                <a:latin typeface="Segoe Semibold"/>
              </a:rPr>
              <a:t> Party EAP</a:t>
            </a:r>
          </a:p>
          <a:p>
            <a:pPr algn="ctr"/>
            <a:r>
              <a:rPr lang="es-ES" sz="1000" b="1" smtClean="0">
                <a:latin typeface="Segoe Semibold"/>
              </a:rPr>
              <a:t>VPN’s</a:t>
            </a:r>
            <a:endParaRPr lang="es-ES" sz="900">
              <a:latin typeface="Segoe Semibold"/>
            </a:endParaRPr>
          </a:p>
        </p:txBody>
      </p:sp>
      <p:sp>
        <p:nvSpPr>
          <p:cNvPr id="42" name="Line 42"/>
          <p:cNvSpPr>
            <a:spLocks noChangeShapeType="1"/>
          </p:cNvSpPr>
          <p:nvPr/>
        </p:nvSpPr>
        <p:spPr bwMode="auto">
          <a:xfrm>
            <a:off x="3171826" y="4567220"/>
            <a:ext cx="942975" cy="0"/>
          </a:xfrm>
          <a:prstGeom prst="line">
            <a:avLst/>
          </a:prstGeom>
          <a:noFill/>
          <a:ln w="12700">
            <a:solidFill>
              <a:schemeClr val="bg1"/>
            </a:solidFill>
            <a:round/>
            <a:headEnd type="triangle" w="med" len="med"/>
            <a:tailEnd type="triangle" w="med" len="med"/>
          </a:ln>
          <a:effectLst/>
        </p:spPr>
        <p:txBody>
          <a:bodyPr lIns="91436" tIns="45718" rIns="91436" bIns="45718" anchor="ctr"/>
          <a:lstStyle/>
          <a:p>
            <a:pPr>
              <a:defRPr/>
            </a:pPr>
            <a:endParaRPr lang="es-ES">
              <a:effectLst>
                <a:outerShdw blurRad="38100" dist="38100" dir="2700000" algn="tl">
                  <a:srgbClr val="000000">
                    <a:alpha val="43137"/>
                  </a:srgbClr>
                </a:outerShdw>
              </a:effectLst>
              <a:latin typeface="Arial" charset="0"/>
            </a:endParaRPr>
          </a:p>
        </p:txBody>
      </p:sp>
      <p:sp>
        <p:nvSpPr>
          <p:cNvPr id="43" name="Line 43"/>
          <p:cNvSpPr>
            <a:spLocks noChangeShapeType="1"/>
          </p:cNvSpPr>
          <p:nvPr/>
        </p:nvSpPr>
        <p:spPr bwMode="auto">
          <a:xfrm>
            <a:off x="5095876" y="4548170"/>
            <a:ext cx="942975" cy="0"/>
          </a:xfrm>
          <a:prstGeom prst="line">
            <a:avLst/>
          </a:prstGeom>
          <a:noFill/>
          <a:ln w="12700">
            <a:solidFill>
              <a:schemeClr val="bg1"/>
            </a:solidFill>
            <a:round/>
            <a:headEnd type="triangle" w="med" len="med"/>
            <a:tailEnd type="triangle" w="med" len="med"/>
          </a:ln>
          <a:effectLst/>
        </p:spPr>
        <p:txBody>
          <a:bodyPr lIns="91436" tIns="45718" rIns="91436" bIns="45718" anchor="ctr"/>
          <a:lstStyle/>
          <a:p>
            <a:pPr>
              <a:defRPr/>
            </a:pPr>
            <a:endParaRPr lang="es-ES">
              <a:effectLst>
                <a:outerShdw blurRad="38100" dist="38100" dir="2700000" algn="tl">
                  <a:srgbClr val="000000">
                    <a:alpha val="43137"/>
                  </a:srgbClr>
                </a:outerShdw>
              </a:effectLst>
              <a:latin typeface="Arial" charset="0"/>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Rectangle 2"/>
          <p:cNvSpPr>
            <a:spLocks noGrp="1" noChangeArrowheads="1"/>
          </p:cNvSpPr>
          <p:nvPr>
            <p:ph type="title"/>
          </p:nvPr>
        </p:nvSpPr>
        <p:spPr>
          <a:xfrm>
            <a:off x="142844" y="214290"/>
            <a:ext cx="8763000" cy="1052596"/>
          </a:xfrm>
        </p:spPr>
        <p:txBody>
          <a:bodyPr/>
          <a:lstStyle/>
          <a:p>
            <a:r>
              <a:rPr lang="es-ES" smtClean="0"/>
              <a:t>Servicio de Cuarentena de Cliente</a:t>
            </a:r>
            <a:br>
              <a:rPr lang="es-ES" smtClean="0"/>
            </a:br>
            <a:r>
              <a:rPr lang="es-ES" sz="2800" smtClean="0">
                <a:solidFill>
                  <a:schemeClr val="accent6"/>
                </a:solidFill>
              </a:rPr>
              <a:t>Arquitectura</a:t>
            </a:r>
            <a:endParaRPr lang="es-ES">
              <a:solidFill>
                <a:schemeClr val="accent6"/>
              </a:solidFill>
            </a:endParaRPr>
          </a:p>
        </p:txBody>
      </p:sp>
      <p:sp>
        <p:nvSpPr>
          <p:cNvPr id="807939" name="Rectangle 3"/>
          <p:cNvSpPr>
            <a:spLocks noChangeArrowheads="1"/>
          </p:cNvSpPr>
          <p:nvPr/>
        </p:nvSpPr>
        <p:spPr bwMode="auto">
          <a:xfrm>
            <a:off x="0" y="1943100"/>
            <a:ext cx="184731" cy="369332"/>
          </a:xfrm>
          <a:prstGeom prst="rect">
            <a:avLst/>
          </a:prstGeom>
          <a:noFill/>
          <a:ln w="19050" algn="ctr">
            <a:noFill/>
            <a:miter lim="800000"/>
            <a:headEnd/>
            <a:tailEnd/>
          </a:ln>
          <a:effectLst/>
        </p:spPr>
        <p:txBody>
          <a:bodyPr wrap="none" anchor="ctr">
            <a:spAutoFit/>
          </a:bodyPr>
          <a:lstStyle/>
          <a:p>
            <a:endParaRPr lang="es-ES"/>
          </a:p>
        </p:txBody>
      </p:sp>
      <p:graphicFrame>
        <p:nvGraphicFramePr>
          <p:cNvPr id="807940" name="Object 4"/>
          <p:cNvGraphicFramePr>
            <a:graphicFrameLocks noChangeAspect="1"/>
          </p:cNvGraphicFramePr>
          <p:nvPr/>
        </p:nvGraphicFramePr>
        <p:xfrm>
          <a:off x="0" y="1571612"/>
          <a:ext cx="5410200" cy="4810125"/>
        </p:xfrm>
        <a:graphic>
          <a:graphicData uri="http://schemas.openxmlformats.org/presentationml/2006/ole">
            <p:oleObj spid="_x0000_s49154" name="Visio" r:id="rId4" imgW="4920044" imgH="4057241" progId="">
              <p:embed/>
            </p:oleObj>
          </a:graphicData>
        </a:graphic>
      </p:graphicFrame>
      <p:sp>
        <p:nvSpPr>
          <p:cNvPr id="807941" name="Rectangle 5"/>
          <p:cNvSpPr>
            <a:spLocks noChangeArrowheads="1"/>
          </p:cNvSpPr>
          <p:nvPr/>
        </p:nvSpPr>
        <p:spPr bwMode="auto">
          <a:xfrm>
            <a:off x="5286380" y="1357298"/>
            <a:ext cx="3657600" cy="3810000"/>
          </a:xfrm>
          <a:prstGeom prst="rect">
            <a:avLst/>
          </a:prstGeom>
          <a:noFill/>
          <a:ln w="9525">
            <a:noFill/>
            <a:miter lim="800000"/>
            <a:headEnd/>
            <a:tailEnd/>
          </a:ln>
          <a:effectLst/>
        </p:spPr>
        <p:txBody>
          <a:bodyPr/>
          <a:lstStyle/>
          <a:p>
            <a:pPr marL="447675" indent="-447675" algn="l">
              <a:lnSpc>
                <a:spcPct val="90000"/>
              </a:lnSpc>
              <a:spcBef>
                <a:spcPct val="30000"/>
              </a:spcBef>
              <a:buClr>
                <a:schemeClr val="tx2"/>
              </a:buClr>
              <a:buFont typeface="Wingdings 2" pitchFamily="18" charset="2"/>
              <a:buBlip>
                <a:blip r:embed="rId5"/>
              </a:buBlip>
            </a:pPr>
            <a:r>
              <a:rPr lang="es-ES" altLang="ko-KR" sz="2400" smtClean="0">
                <a:effectLst>
                  <a:outerShdw blurRad="38100" dist="38100" dir="2700000" algn="tl">
                    <a:srgbClr val="000000"/>
                  </a:outerShdw>
                </a:effectLst>
                <a:ea typeface="굴림" charset="-127"/>
              </a:rPr>
              <a:t>La funcionalidad de Enrolamiento de Certificado de salud es responsble de la adquisición y mantenimiento de una representación X509 de una Declaración de Salud (SoH).</a:t>
            </a:r>
            <a:endParaRPr lang="es-ES" sz="2400">
              <a:effectLst>
                <a:outerShdw blurRad="38100" dist="38100" dir="2700000" algn="tl">
                  <a:srgbClr val="000000"/>
                </a:outerShdw>
              </a:effectLst>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0" name="Rectangle 2"/>
          <p:cNvSpPr>
            <a:spLocks noGrp="1" noChangeArrowheads="1"/>
          </p:cNvSpPr>
          <p:nvPr>
            <p:ph type="title"/>
          </p:nvPr>
        </p:nvSpPr>
        <p:spPr>
          <a:xfrm>
            <a:off x="142844" y="192435"/>
            <a:ext cx="8786874" cy="664797"/>
          </a:xfrm>
        </p:spPr>
        <p:txBody>
          <a:bodyPr/>
          <a:lstStyle/>
          <a:p>
            <a:r>
              <a:rPr lang="en-US" sz="4400" dirty="0" err="1" smtClean="0"/>
              <a:t>Enrolamiento</a:t>
            </a:r>
            <a:r>
              <a:rPr lang="en-US" sz="4400" dirty="0" smtClean="0"/>
              <a:t> del </a:t>
            </a:r>
            <a:r>
              <a:rPr lang="en-US" sz="4400" dirty="0" err="1" smtClean="0"/>
              <a:t>certificado</a:t>
            </a:r>
            <a:r>
              <a:rPr lang="en-US" sz="4400" dirty="0" smtClean="0"/>
              <a:t> de </a:t>
            </a:r>
            <a:r>
              <a:rPr lang="en-US" sz="4400" dirty="0" err="1" smtClean="0"/>
              <a:t>Salud</a:t>
            </a:r>
            <a:r>
              <a:rPr lang="en-US" dirty="0" smtClean="0"/>
              <a:t> </a:t>
            </a:r>
            <a:endParaRPr lang="en-US" dirty="0"/>
          </a:p>
        </p:txBody>
      </p:sp>
      <p:sp>
        <p:nvSpPr>
          <p:cNvPr id="795651" name="Rectangle 3"/>
          <p:cNvSpPr>
            <a:spLocks noChangeArrowheads="1"/>
          </p:cNvSpPr>
          <p:nvPr/>
        </p:nvSpPr>
        <p:spPr bwMode="auto">
          <a:xfrm>
            <a:off x="0" y="1223982"/>
            <a:ext cx="9144000" cy="0"/>
          </a:xfrm>
          <a:prstGeom prst="rect">
            <a:avLst/>
          </a:prstGeom>
          <a:noFill/>
          <a:ln w="19050" algn="ctr">
            <a:noFill/>
            <a:miter lim="800000"/>
            <a:headEnd/>
            <a:tailEnd/>
          </a:ln>
          <a:effectLst/>
        </p:spPr>
        <p:txBody>
          <a:bodyPr wrap="none" anchor="ctr">
            <a:spAutoFit/>
          </a:bodyPr>
          <a:lstStyle/>
          <a:p>
            <a:endParaRPr lang="es-ES"/>
          </a:p>
        </p:txBody>
      </p:sp>
      <p:graphicFrame>
        <p:nvGraphicFramePr>
          <p:cNvPr id="795652" name="Object 4"/>
          <p:cNvGraphicFramePr>
            <a:graphicFrameLocks noChangeAspect="1"/>
          </p:cNvGraphicFramePr>
          <p:nvPr/>
        </p:nvGraphicFramePr>
        <p:xfrm>
          <a:off x="876300" y="877907"/>
          <a:ext cx="7583488" cy="5337175"/>
        </p:xfrm>
        <a:graphic>
          <a:graphicData uri="http://schemas.openxmlformats.org/presentationml/2006/ole">
            <p:oleObj spid="_x0000_s50178" name="Visio" r:id="rId4" imgW="5858066" imgH="4109795" progId="">
              <p:embed/>
            </p:oleObj>
          </a:graphicData>
        </a:graphic>
      </p:graphicFrame>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a:xfrm>
            <a:off x="381000" y="230188"/>
            <a:ext cx="8382000" cy="609398"/>
          </a:xfrm>
        </p:spPr>
        <p:txBody>
          <a:bodyPr/>
          <a:lstStyle/>
          <a:p>
            <a:r>
              <a:rPr lang="es-ES" sz="4400" smtClean="0"/>
              <a:t>802.1X o IPsec = Flexibilidad</a:t>
            </a:r>
          </a:p>
        </p:txBody>
      </p:sp>
      <p:sp>
        <p:nvSpPr>
          <p:cNvPr id="29699" name="Content Placeholder 4"/>
          <p:cNvSpPr>
            <a:spLocks noGrp="1"/>
          </p:cNvSpPr>
          <p:nvPr>
            <p:ph idx="1"/>
          </p:nvPr>
        </p:nvSpPr>
        <p:spPr>
          <a:xfrm>
            <a:off x="285720" y="1071546"/>
            <a:ext cx="8382000" cy="5244513"/>
          </a:xfrm>
        </p:spPr>
        <p:txBody>
          <a:bodyPr/>
          <a:lstStyle/>
          <a:p>
            <a:r>
              <a:rPr lang="es-ES" sz="2400" dirty="0" smtClean="0"/>
              <a:t>NAP soporta ambos</a:t>
            </a:r>
          </a:p>
          <a:p>
            <a:r>
              <a:rPr lang="es-ES" sz="2400" dirty="0" smtClean="0"/>
              <a:t>Cado uno tiene ventajas e inconvenientes</a:t>
            </a:r>
          </a:p>
          <a:p>
            <a:r>
              <a:rPr lang="es-ES" sz="2400" dirty="0" smtClean="0"/>
              <a:t>Defensa en profundidad integrada en varias capas</a:t>
            </a:r>
          </a:p>
          <a:p>
            <a:r>
              <a:rPr lang="es-ES" sz="2400" dirty="0" smtClean="0"/>
              <a:t>Acceso rápido a la red para clientes saludables.</a:t>
            </a:r>
          </a:p>
          <a:p>
            <a:r>
              <a:rPr lang="es-ES" sz="2400" dirty="0" smtClean="0"/>
              <a:t>Autenticación 802.1X;  extensiones a PEAP y 802.1X no son requeridos</a:t>
            </a:r>
          </a:p>
          <a:p>
            <a:r>
              <a:rPr lang="es-ES" sz="2400" dirty="0" smtClean="0"/>
              <a:t>Agnóstico desde el punto de vista de Red, pero los fabricantes pueden innovar y proveer de valor</a:t>
            </a:r>
          </a:p>
          <a:p>
            <a:r>
              <a:rPr lang="es-ES" sz="2400" dirty="0" smtClean="0"/>
              <a:t>Elección del cliente: habilidad para proteger el acceso a la red, acceso a las aplicaciones en cualquier combinación según necesidades y donde sea apropiado</a:t>
            </a:r>
          </a:p>
          <a:p>
            <a:r>
              <a:rPr lang="es-ES" sz="2400" dirty="0" smtClean="0"/>
              <a:t>Despliegue combinado según necesidades, riesgos y la infraestructura existente</a:t>
            </a:r>
          </a:p>
          <a:p>
            <a:endParaRPr lang="es-ES" sz="2400" dirty="0" smtClean="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a:spLocks noGrp="1"/>
          </p:cNvSpPr>
          <p:nvPr>
            <p:ph type="subTitle" idx="1"/>
          </p:nvPr>
        </p:nvSpPr>
        <p:spPr>
          <a:xfrm>
            <a:off x="642910" y="3500438"/>
            <a:ext cx="7681913" cy="461665"/>
          </a:xfrm>
        </p:spPr>
        <p:txBody>
          <a:bodyPr/>
          <a:lstStyle/>
          <a:p>
            <a:r>
              <a:rPr lang="es-ES" dirty="0" smtClean="0"/>
              <a:t>Configuración Cliente NAP 8021.X</a:t>
            </a:r>
          </a:p>
          <a:p>
            <a:r>
              <a:rPr lang="es-ES" dirty="0" err="1" smtClean="0"/>
              <a:t>Autoremediación</a:t>
            </a:r>
            <a:endParaRPr lang="es-ES" dirty="0"/>
          </a:p>
        </p:txBody>
      </p:sp>
      <p:sp>
        <p:nvSpPr>
          <p:cNvPr id="5" name="4 Marcador de texto"/>
          <p:cNvSpPr>
            <a:spLocks noGrp="1"/>
          </p:cNvSpPr>
          <p:nvPr>
            <p:ph type="body" sz="quarter" idx="10"/>
          </p:nvPr>
        </p:nvSpPr>
        <p:spPr>
          <a:xfrm>
            <a:off x="571472" y="2621327"/>
            <a:ext cx="7572375" cy="609398"/>
          </a:xfrm>
        </p:spPr>
        <p:txBody>
          <a:bodyPr/>
          <a:lstStyle/>
          <a:p>
            <a:r>
              <a:rPr smtClean="0"/>
              <a:t>Pruebas en Clientes NAP</a:t>
            </a:r>
            <a:endParaRPr lang="es-ES" dirty="0"/>
          </a:p>
        </p:txBody>
      </p:sp>
      <p:pic>
        <p:nvPicPr>
          <p:cNvPr id="6" name="5 Imagen" descr="D-Link_Logo_Blue_strap copia.tif"/>
          <p:cNvPicPr>
            <a:picLocks noChangeAspect="1"/>
          </p:cNvPicPr>
          <p:nvPr/>
        </p:nvPicPr>
        <p:blipFill>
          <a:blip r:embed="rId2"/>
          <a:stretch>
            <a:fillRect/>
          </a:stretch>
        </p:blipFill>
        <p:spPr>
          <a:xfrm>
            <a:off x="4143372" y="428604"/>
            <a:ext cx="4776911" cy="1428760"/>
          </a:xfrm>
          <a:prstGeom prst="rect">
            <a:avLst/>
          </a:prstGeom>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ounded Rectangle 49"/>
          <p:cNvSpPr/>
          <p:nvPr/>
        </p:nvSpPr>
        <p:spPr bwMode="auto">
          <a:xfrm>
            <a:off x="1951529" y="838982"/>
            <a:ext cx="5162719" cy="1935126"/>
          </a:xfrm>
          <a:prstGeom prst="round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ffectLst>
                <a:outerShdw blurRad="38100" dist="38100" dir="2700000" algn="tl">
                  <a:srgbClr val="000000">
                    <a:alpha val="43137"/>
                  </a:srgbClr>
                </a:outerShdw>
              </a:effectLst>
            </a:endParaRPr>
          </a:p>
        </p:txBody>
      </p:sp>
      <p:sp>
        <p:nvSpPr>
          <p:cNvPr id="48" name="Rounded Rectangle 47"/>
          <p:cNvSpPr/>
          <p:nvPr/>
        </p:nvSpPr>
        <p:spPr bwMode="auto">
          <a:xfrm>
            <a:off x="230623" y="838982"/>
            <a:ext cx="1642683" cy="1935126"/>
          </a:xfrm>
          <a:prstGeom prst="round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ffectLst>
                <a:outerShdw blurRad="38100" dist="38100" dir="2700000" algn="tl">
                  <a:srgbClr val="000000">
                    <a:alpha val="43137"/>
                  </a:srgbClr>
                </a:outerShdw>
              </a:effectLst>
            </a:endParaRPr>
          </a:p>
        </p:txBody>
      </p:sp>
      <p:sp>
        <p:nvSpPr>
          <p:cNvPr id="49" name="Rounded Rectangle 48"/>
          <p:cNvSpPr/>
          <p:nvPr/>
        </p:nvSpPr>
        <p:spPr bwMode="auto">
          <a:xfrm>
            <a:off x="7192471" y="838982"/>
            <a:ext cx="1720906" cy="1935126"/>
          </a:xfrm>
          <a:prstGeom prst="round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ffectLst>
                <a:outerShdw blurRad="38100" dist="38100" dir="2700000" algn="tl">
                  <a:srgbClr val="000000">
                    <a:alpha val="43137"/>
                  </a:srgbClr>
                </a:outerShdw>
              </a:effectLst>
            </a:endParaRPr>
          </a:p>
        </p:txBody>
      </p:sp>
      <p:sp>
        <p:nvSpPr>
          <p:cNvPr id="6" name="Rounded Rectangle 5"/>
          <p:cNvSpPr/>
          <p:nvPr/>
        </p:nvSpPr>
        <p:spPr bwMode="auto">
          <a:xfrm>
            <a:off x="230623" y="3123973"/>
            <a:ext cx="8760977" cy="898451"/>
          </a:xfrm>
          <a:prstGeom prst="round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ffectLst>
                <a:outerShdw blurRad="38100" dist="38100" dir="2700000" algn="tl">
                  <a:srgbClr val="000000">
                    <a:alpha val="43137"/>
                  </a:srgbClr>
                </a:outerShdw>
              </a:effectLst>
            </a:endParaRPr>
          </a:p>
        </p:txBody>
      </p:sp>
      <p:sp>
        <p:nvSpPr>
          <p:cNvPr id="7" name="Rounded Rectangle 6"/>
          <p:cNvSpPr/>
          <p:nvPr/>
        </p:nvSpPr>
        <p:spPr bwMode="auto">
          <a:xfrm>
            <a:off x="230623" y="4429132"/>
            <a:ext cx="8760977" cy="898451"/>
          </a:xfrm>
          <a:prstGeom prst="round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ffectLst>
                <a:outerShdw blurRad="38100" dist="38100" dir="2700000" algn="tl">
                  <a:srgbClr val="000000">
                    <a:alpha val="43137"/>
                  </a:srgbClr>
                </a:outerShdw>
              </a:effectLst>
            </a:endParaRPr>
          </a:p>
        </p:txBody>
      </p:sp>
      <p:pic>
        <p:nvPicPr>
          <p:cNvPr id="8" name="Picture 4"/>
          <p:cNvPicPr>
            <a:picLocks noChangeAspect="1" noChangeArrowheads="1"/>
          </p:cNvPicPr>
          <p:nvPr/>
        </p:nvPicPr>
        <p:blipFill>
          <a:blip r:embed="rId3"/>
          <a:srcRect/>
          <a:stretch>
            <a:fillRect/>
          </a:stretch>
        </p:blipFill>
        <p:spPr bwMode="auto">
          <a:xfrm>
            <a:off x="1482191" y="3607754"/>
            <a:ext cx="782230" cy="303739"/>
          </a:xfrm>
          <a:prstGeom prst="rect">
            <a:avLst/>
          </a:prstGeom>
          <a:solidFill>
            <a:schemeClr val="tx2"/>
          </a:solidFill>
          <a:ln w="9525">
            <a:noFill/>
            <a:miter lim="800000"/>
            <a:headEnd/>
            <a:tailEnd/>
          </a:ln>
        </p:spPr>
      </p:pic>
      <p:pic>
        <p:nvPicPr>
          <p:cNvPr id="9" name="Picture 5"/>
          <p:cNvPicPr>
            <a:picLocks noChangeAspect="1" noChangeArrowheads="1"/>
          </p:cNvPicPr>
          <p:nvPr/>
        </p:nvPicPr>
        <p:blipFill>
          <a:blip r:embed="rId4"/>
          <a:srcRect/>
          <a:stretch>
            <a:fillRect/>
          </a:stretch>
        </p:blipFill>
        <p:spPr bwMode="auto">
          <a:xfrm>
            <a:off x="4063550" y="4982025"/>
            <a:ext cx="903476" cy="207335"/>
          </a:xfrm>
          <a:prstGeom prst="rect">
            <a:avLst/>
          </a:prstGeom>
          <a:solidFill>
            <a:schemeClr val="tx2"/>
          </a:solidFill>
          <a:ln w="9525">
            <a:noFill/>
            <a:miter lim="800000"/>
            <a:headEnd/>
            <a:tailEnd/>
          </a:ln>
        </p:spPr>
      </p:pic>
      <p:pic>
        <p:nvPicPr>
          <p:cNvPr id="10" name="Picture 6"/>
          <p:cNvPicPr>
            <a:picLocks noChangeAspect="1" noChangeArrowheads="1"/>
          </p:cNvPicPr>
          <p:nvPr/>
        </p:nvPicPr>
        <p:blipFill>
          <a:blip r:embed="rId5"/>
          <a:srcRect/>
          <a:stretch>
            <a:fillRect/>
          </a:stretch>
        </p:blipFill>
        <p:spPr bwMode="auto">
          <a:xfrm>
            <a:off x="465292" y="4498244"/>
            <a:ext cx="938676" cy="375444"/>
          </a:xfrm>
          <a:prstGeom prst="rect">
            <a:avLst/>
          </a:prstGeom>
          <a:solidFill>
            <a:schemeClr val="tx2"/>
          </a:solidFill>
          <a:ln w="9525">
            <a:noFill/>
            <a:miter lim="800000"/>
            <a:headEnd/>
            <a:tailEnd/>
          </a:ln>
        </p:spPr>
      </p:pic>
      <p:pic>
        <p:nvPicPr>
          <p:cNvPr id="12" name="Picture 11"/>
          <p:cNvPicPr>
            <a:picLocks noChangeAspect="1" noChangeArrowheads="1"/>
          </p:cNvPicPr>
          <p:nvPr/>
        </p:nvPicPr>
        <p:blipFill>
          <a:blip r:embed="rId6"/>
          <a:srcRect/>
          <a:stretch>
            <a:fillRect/>
          </a:stretch>
        </p:blipFill>
        <p:spPr bwMode="auto">
          <a:xfrm>
            <a:off x="5158673" y="5051137"/>
            <a:ext cx="782230" cy="142682"/>
          </a:xfrm>
          <a:prstGeom prst="rect">
            <a:avLst/>
          </a:prstGeom>
          <a:solidFill>
            <a:schemeClr val="tx2"/>
          </a:solidFill>
          <a:ln w="9525">
            <a:noFill/>
            <a:miter lim="800000"/>
            <a:headEnd/>
            <a:tailEnd/>
          </a:ln>
        </p:spPr>
      </p:pic>
      <p:sp>
        <p:nvSpPr>
          <p:cNvPr id="13" name="Rounded Rectangle 12"/>
          <p:cNvSpPr/>
          <p:nvPr/>
        </p:nvSpPr>
        <p:spPr bwMode="auto">
          <a:xfrm>
            <a:off x="230623" y="5661748"/>
            <a:ext cx="8760977" cy="622005"/>
          </a:xfrm>
          <a:prstGeom prst="round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ffectLst>
                <a:outerShdw blurRad="38100" dist="38100" dir="2700000" algn="tl">
                  <a:srgbClr val="000000">
                    <a:alpha val="43137"/>
                  </a:srgbClr>
                </a:outerShdw>
              </a:effectLst>
            </a:endParaRPr>
          </a:p>
        </p:txBody>
      </p:sp>
      <p:pic>
        <p:nvPicPr>
          <p:cNvPr id="14" name="Picture 12"/>
          <p:cNvPicPr>
            <a:picLocks noChangeAspect="1" noChangeArrowheads="1"/>
          </p:cNvPicPr>
          <p:nvPr/>
        </p:nvPicPr>
        <p:blipFill>
          <a:blip r:embed="rId7"/>
          <a:srcRect/>
          <a:stretch>
            <a:fillRect/>
          </a:stretch>
        </p:blipFill>
        <p:spPr bwMode="auto">
          <a:xfrm>
            <a:off x="387069" y="5799972"/>
            <a:ext cx="1173345" cy="311727"/>
          </a:xfrm>
          <a:prstGeom prst="rect">
            <a:avLst/>
          </a:prstGeom>
          <a:solidFill>
            <a:schemeClr val="tx2"/>
          </a:solidFill>
          <a:ln w="9525">
            <a:noFill/>
            <a:miter lim="800000"/>
            <a:headEnd/>
            <a:tailEnd/>
          </a:ln>
        </p:spPr>
      </p:pic>
      <p:pic>
        <p:nvPicPr>
          <p:cNvPr id="15" name="Picture 16"/>
          <p:cNvPicPr>
            <a:picLocks noChangeAspect="1" noChangeArrowheads="1"/>
          </p:cNvPicPr>
          <p:nvPr/>
        </p:nvPicPr>
        <p:blipFill>
          <a:blip r:embed="rId8"/>
          <a:srcRect/>
          <a:stretch>
            <a:fillRect/>
          </a:stretch>
        </p:blipFill>
        <p:spPr bwMode="auto">
          <a:xfrm>
            <a:off x="2890205" y="3262196"/>
            <a:ext cx="938675" cy="250530"/>
          </a:xfrm>
          <a:prstGeom prst="rect">
            <a:avLst/>
          </a:prstGeom>
          <a:solidFill>
            <a:schemeClr val="tx2"/>
          </a:solidFill>
          <a:ln w="9525">
            <a:noFill/>
            <a:miter lim="800000"/>
            <a:headEnd/>
            <a:tailEnd/>
          </a:ln>
        </p:spPr>
      </p:pic>
      <p:pic>
        <p:nvPicPr>
          <p:cNvPr id="16" name="Picture 17"/>
          <p:cNvPicPr>
            <a:picLocks noChangeAspect="1" noChangeArrowheads="1"/>
          </p:cNvPicPr>
          <p:nvPr/>
        </p:nvPicPr>
        <p:blipFill>
          <a:blip r:embed="rId9"/>
          <a:srcRect/>
          <a:stretch>
            <a:fillRect/>
          </a:stretch>
        </p:blipFill>
        <p:spPr bwMode="auto">
          <a:xfrm>
            <a:off x="5080450" y="4567356"/>
            <a:ext cx="870231" cy="334926"/>
          </a:xfrm>
          <a:prstGeom prst="rect">
            <a:avLst/>
          </a:prstGeom>
          <a:solidFill>
            <a:schemeClr val="tx2"/>
          </a:solidFill>
          <a:ln w="9525">
            <a:noFill/>
            <a:miter lim="800000"/>
            <a:headEnd/>
            <a:tailEnd/>
          </a:ln>
        </p:spPr>
      </p:pic>
      <p:pic>
        <p:nvPicPr>
          <p:cNvPr id="17" name="Picture 19"/>
          <p:cNvPicPr>
            <a:picLocks noChangeAspect="1" noChangeArrowheads="1"/>
          </p:cNvPicPr>
          <p:nvPr/>
        </p:nvPicPr>
        <p:blipFill>
          <a:blip r:embed="rId10"/>
          <a:srcRect/>
          <a:stretch>
            <a:fillRect/>
          </a:stretch>
        </p:blipFill>
        <p:spPr bwMode="auto">
          <a:xfrm>
            <a:off x="3281320" y="3607754"/>
            <a:ext cx="492655" cy="345558"/>
          </a:xfrm>
          <a:prstGeom prst="rect">
            <a:avLst/>
          </a:prstGeom>
          <a:solidFill>
            <a:schemeClr val="tx2"/>
          </a:solidFill>
          <a:ln w="9525">
            <a:noFill/>
            <a:miter lim="800000"/>
            <a:headEnd/>
            <a:tailEnd/>
          </a:ln>
        </p:spPr>
      </p:pic>
      <p:pic>
        <p:nvPicPr>
          <p:cNvPr id="18" name="Picture 22"/>
          <p:cNvPicPr>
            <a:picLocks noChangeAspect="1" noChangeArrowheads="1"/>
          </p:cNvPicPr>
          <p:nvPr/>
        </p:nvPicPr>
        <p:blipFill>
          <a:blip r:embed="rId11"/>
          <a:srcRect/>
          <a:stretch>
            <a:fillRect/>
          </a:stretch>
        </p:blipFill>
        <p:spPr bwMode="auto">
          <a:xfrm>
            <a:off x="5862680" y="3676866"/>
            <a:ext cx="718675" cy="246211"/>
          </a:xfrm>
          <a:prstGeom prst="rect">
            <a:avLst/>
          </a:prstGeom>
          <a:solidFill>
            <a:schemeClr val="tx2"/>
          </a:solidFill>
          <a:ln w="9525">
            <a:noFill/>
            <a:miter lim="800000"/>
            <a:headEnd/>
            <a:tailEnd/>
          </a:ln>
        </p:spPr>
      </p:pic>
      <p:pic>
        <p:nvPicPr>
          <p:cNvPr id="19" name="Picture 24"/>
          <p:cNvPicPr>
            <a:picLocks noChangeAspect="1" noChangeArrowheads="1"/>
          </p:cNvPicPr>
          <p:nvPr/>
        </p:nvPicPr>
        <p:blipFill>
          <a:blip r:embed="rId12"/>
          <a:srcRect/>
          <a:stretch>
            <a:fillRect/>
          </a:stretch>
        </p:blipFill>
        <p:spPr bwMode="auto">
          <a:xfrm>
            <a:off x="6097349" y="3193084"/>
            <a:ext cx="704007" cy="240508"/>
          </a:xfrm>
          <a:prstGeom prst="rect">
            <a:avLst/>
          </a:prstGeom>
          <a:solidFill>
            <a:schemeClr val="tx2"/>
          </a:solidFill>
          <a:ln w="9525">
            <a:noFill/>
            <a:miter lim="800000"/>
            <a:headEnd/>
            <a:tailEnd/>
          </a:ln>
        </p:spPr>
      </p:pic>
      <p:pic>
        <p:nvPicPr>
          <p:cNvPr id="20" name="Picture 26"/>
          <p:cNvPicPr>
            <a:picLocks noChangeAspect="1" noChangeArrowheads="1"/>
          </p:cNvPicPr>
          <p:nvPr/>
        </p:nvPicPr>
        <p:blipFill>
          <a:blip r:embed="rId13"/>
          <a:srcRect/>
          <a:stretch>
            <a:fillRect/>
          </a:stretch>
        </p:blipFill>
        <p:spPr bwMode="auto">
          <a:xfrm>
            <a:off x="1951529" y="5799972"/>
            <a:ext cx="688362" cy="380114"/>
          </a:xfrm>
          <a:prstGeom prst="rect">
            <a:avLst/>
          </a:prstGeom>
          <a:solidFill>
            <a:schemeClr val="tx2"/>
          </a:solidFill>
          <a:ln w="9525">
            <a:noFill/>
            <a:miter lim="800000"/>
            <a:headEnd/>
            <a:tailEnd/>
          </a:ln>
        </p:spPr>
      </p:pic>
      <p:pic>
        <p:nvPicPr>
          <p:cNvPr id="21" name="Picture 29"/>
          <p:cNvPicPr>
            <a:picLocks noChangeAspect="1" noChangeArrowheads="1"/>
          </p:cNvPicPr>
          <p:nvPr/>
        </p:nvPicPr>
        <p:blipFill>
          <a:blip r:embed="rId14"/>
          <a:srcRect/>
          <a:stretch>
            <a:fillRect/>
          </a:stretch>
        </p:blipFill>
        <p:spPr bwMode="auto">
          <a:xfrm>
            <a:off x="3907104" y="4567356"/>
            <a:ext cx="986733" cy="267808"/>
          </a:xfrm>
          <a:prstGeom prst="rect">
            <a:avLst/>
          </a:prstGeom>
          <a:solidFill>
            <a:schemeClr val="tx2"/>
          </a:solidFill>
          <a:ln w="9525">
            <a:noFill/>
            <a:miter lim="800000"/>
            <a:headEnd/>
            <a:tailEnd/>
          </a:ln>
        </p:spPr>
      </p:pic>
      <p:pic>
        <p:nvPicPr>
          <p:cNvPr id="22" name="Picture 30"/>
          <p:cNvPicPr>
            <a:picLocks noChangeAspect="1" noChangeArrowheads="1"/>
          </p:cNvPicPr>
          <p:nvPr/>
        </p:nvPicPr>
        <p:blipFill>
          <a:blip r:embed="rId15"/>
          <a:srcRect/>
          <a:stretch>
            <a:fillRect/>
          </a:stretch>
        </p:blipFill>
        <p:spPr bwMode="auto">
          <a:xfrm>
            <a:off x="5940903" y="4636467"/>
            <a:ext cx="938675" cy="266573"/>
          </a:xfrm>
          <a:prstGeom prst="rect">
            <a:avLst/>
          </a:prstGeom>
          <a:solidFill>
            <a:schemeClr val="tx2"/>
          </a:solidFill>
          <a:ln w="9525">
            <a:noFill/>
            <a:miter lim="800000"/>
            <a:headEnd/>
            <a:tailEnd/>
          </a:ln>
        </p:spPr>
      </p:pic>
      <p:pic>
        <p:nvPicPr>
          <p:cNvPr id="23" name="Picture 31"/>
          <p:cNvPicPr>
            <a:picLocks noChangeAspect="1" noChangeArrowheads="1"/>
          </p:cNvPicPr>
          <p:nvPr/>
        </p:nvPicPr>
        <p:blipFill>
          <a:blip r:embed="rId16"/>
          <a:srcRect/>
          <a:stretch>
            <a:fillRect/>
          </a:stretch>
        </p:blipFill>
        <p:spPr bwMode="auto">
          <a:xfrm>
            <a:off x="7114248" y="4498244"/>
            <a:ext cx="429676" cy="336919"/>
          </a:xfrm>
          <a:prstGeom prst="rect">
            <a:avLst/>
          </a:prstGeom>
          <a:solidFill>
            <a:schemeClr val="tx2"/>
          </a:solidFill>
          <a:ln w="9525">
            <a:noFill/>
            <a:miter lim="800000"/>
            <a:headEnd/>
            <a:tailEnd/>
          </a:ln>
        </p:spPr>
      </p:pic>
      <p:pic>
        <p:nvPicPr>
          <p:cNvPr id="24" name="Picture 32"/>
          <p:cNvPicPr>
            <a:picLocks noChangeAspect="1" noChangeArrowheads="1"/>
          </p:cNvPicPr>
          <p:nvPr/>
        </p:nvPicPr>
        <p:blipFill>
          <a:blip r:embed="rId17"/>
          <a:srcRect/>
          <a:stretch>
            <a:fillRect/>
          </a:stretch>
        </p:blipFill>
        <p:spPr bwMode="auto">
          <a:xfrm>
            <a:off x="387069" y="3193084"/>
            <a:ext cx="699120" cy="254850"/>
          </a:xfrm>
          <a:prstGeom prst="rect">
            <a:avLst/>
          </a:prstGeom>
          <a:solidFill>
            <a:schemeClr val="tx2"/>
          </a:solidFill>
          <a:ln w="9525">
            <a:noFill/>
            <a:miter lim="800000"/>
            <a:headEnd/>
            <a:tailEnd/>
          </a:ln>
        </p:spPr>
      </p:pic>
      <p:pic>
        <p:nvPicPr>
          <p:cNvPr id="25" name="Picture 33"/>
          <p:cNvPicPr>
            <a:picLocks noChangeAspect="1" noChangeArrowheads="1"/>
          </p:cNvPicPr>
          <p:nvPr/>
        </p:nvPicPr>
        <p:blipFill>
          <a:blip r:embed="rId18"/>
          <a:srcRect/>
          <a:stretch>
            <a:fillRect/>
          </a:stretch>
        </p:blipFill>
        <p:spPr bwMode="auto">
          <a:xfrm>
            <a:off x="7114248" y="4912914"/>
            <a:ext cx="792008" cy="373842"/>
          </a:xfrm>
          <a:prstGeom prst="rect">
            <a:avLst/>
          </a:prstGeom>
          <a:solidFill>
            <a:schemeClr val="tx2"/>
          </a:solidFill>
          <a:ln w="9525">
            <a:noFill/>
            <a:miter lim="800000"/>
            <a:headEnd/>
            <a:tailEnd/>
          </a:ln>
        </p:spPr>
      </p:pic>
      <p:pic>
        <p:nvPicPr>
          <p:cNvPr id="26" name="Picture 36"/>
          <p:cNvPicPr>
            <a:picLocks noChangeAspect="1" noChangeArrowheads="1"/>
          </p:cNvPicPr>
          <p:nvPr/>
        </p:nvPicPr>
        <p:blipFill>
          <a:blip r:embed="rId19"/>
          <a:srcRect/>
          <a:stretch>
            <a:fillRect/>
          </a:stretch>
        </p:blipFill>
        <p:spPr bwMode="auto">
          <a:xfrm>
            <a:off x="5080450" y="3262196"/>
            <a:ext cx="713787" cy="194377"/>
          </a:xfrm>
          <a:prstGeom prst="rect">
            <a:avLst/>
          </a:prstGeom>
          <a:solidFill>
            <a:schemeClr val="tx2"/>
          </a:solidFill>
          <a:ln w="9525">
            <a:noFill/>
            <a:miter lim="800000"/>
            <a:headEnd/>
            <a:tailEnd/>
          </a:ln>
        </p:spPr>
      </p:pic>
      <p:pic>
        <p:nvPicPr>
          <p:cNvPr id="27" name="Picture 39"/>
          <p:cNvPicPr>
            <a:picLocks noChangeAspect="1" noChangeArrowheads="1"/>
          </p:cNvPicPr>
          <p:nvPr/>
        </p:nvPicPr>
        <p:blipFill>
          <a:blip r:embed="rId20"/>
          <a:srcRect/>
          <a:stretch>
            <a:fillRect/>
          </a:stretch>
        </p:blipFill>
        <p:spPr bwMode="auto">
          <a:xfrm>
            <a:off x="3203097" y="5730860"/>
            <a:ext cx="618598" cy="509698"/>
          </a:xfrm>
          <a:prstGeom prst="rect">
            <a:avLst/>
          </a:prstGeom>
          <a:solidFill>
            <a:schemeClr val="tx2"/>
          </a:solidFill>
          <a:ln w="9525">
            <a:noFill/>
            <a:miter lim="800000"/>
            <a:headEnd/>
            <a:tailEnd/>
          </a:ln>
        </p:spPr>
      </p:pic>
      <p:pic>
        <p:nvPicPr>
          <p:cNvPr id="28" name="Picture 41"/>
          <p:cNvPicPr>
            <a:picLocks noChangeAspect="1" noChangeArrowheads="1"/>
          </p:cNvPicPr>
          <p:nvPr/>
        </p:nvPicPr>
        <p:blipFill>
          <a:blip r:embed="rId21"/>
          <a:srcRect/>
          <a:stretch>
            <a:fillRect/>
          </a:stretch>
        </p:blipFill>
        <p:spPr bwMode="auto">
          <a:xfrm>
            <a:off x="4141773" y="3469531"/>
            <a:ext cx="577982" cy="241891"/>
          </a:xfrm>
          <a:prstGeom prst="rect">
            <a:avLst/>
          </a:prstGeom>
          <a:solidFill>
            <a:schemeClr val="tx2"/>
          </a:solidFill>
          <a:ln w="9525">
            <a:noFill/>
            <a:miter lim="800000"/>
            <a:headEnd/>
            <a:tailEnd/>
          </a:ln>
        </p:spPr>
      </p:pic>
      <p:pic>
        <p:nvPicPr>
          <p:cNvPr id="29" name="Picture 42"/>
          <p:cNvPicPr>
            <a:picLocks noChangeAspect="1" noChangeArrowheads="1"/>
          </p:cNvPicPr>
          <p:nvPr/>
        </p:nvPicPr>
        <p:blipFill>
          <a:blip r:embed="rId22"/>
          <a:srcRect/>
          <a:stretch>
            <a:fillRect/>
          </a:stretch>
        </p:blipFill>
        <p:spPr bwMode="auto">
          <a:xfrm>
            <a:off x="3046651" y="4982025"/>
            <a:ext cx="860453" cy="248441"/>
          </a:xfrm>
          <a:prstGeom prst="rect">
            <a:avLst/>
          </a:prstGeom>
          <a:solidFill>
            <a:schemeClr val="tx2"/>
          </a:solidFill>
          <a:ln w="9525">
            <a:noFill/>
            <a:miter lim="800000"/>
            <a:headEnd/>
            <a:tailEnd/>
          </a:ln>
        </p:spPr>
      </p:pic>
      <p:pic>
        <p:nvPicPr>
          <p:cNvPr id="30" name="Picture 44"/>
          <p:cNvPicPr>
            <a:picLocks noChangeAspect="1" noChangeArrowheads="1"/>
          </p:cNvPicPr>
          <p:nvPr/>
        </p:nvPicPr>
        <p:blipFill>
          <a:blip r:embed="rId23"/>
          <a:srcRect/>
          <a:stretch>
            <a:fillRect/>
          </a:stretch>
        </p:blipFill>
        <p:spPr bwMode="auto">
          <a:xfrm>
            <a:off x="1638637" y="4982025"/>
            <a:ext cx="988415" cy="259169"/>
          </a:xfrm>
          <a:prstGeom prst="rect">
            <a:avLst/>
          </a:prstGeom>
          <a:solidFill>
            <a:schemeClr val="tx2"/>
          </a:solidFill>
          <a:ln w="9525">
            <a:noFill/>
            <a:miter lim="800000"/>
            <a:headEnd/>
            <a:tailEnd/>
          </a:ln>
        </p:spPr>
      </p:pic>
      <p:pic>
        <p:nvPicPr>
          <p:cNvPr id="31" name="Picture 45"/>
          <p:cNvPicPr>
            <a:picLocks noChangeAspect="1" noChangeArrowheads="1"/>
          </p:cNvPicPr>
          <p:nvPr/>
        </p:nvPicPr>
        <p:blipFill>
          <a:blip r:embed="rId24"/>
          <a:srcRect/>
          <a:stretch>
            <a:fillRect/>
          </a:stretch>
        </p:blipFill>
        <p:spPr bwMode="auto">
          <a:xfrm>
            <a:off x="387069" y="3538642"/>
            <a:ext cx="830653" cy="308238"/>
          </a:xfrm>
          <a:prstGeom prst="rect">
            <a:avLst/>
          </a:prstGeom>
          <a:solidFill>
            <a:schemeClr val="tx2"/>
          </a:solidFill>
          <a:ln w="9525">
            <a:noFill/>
            <a:miter lim="800000"/>
            <a:headEnd/>
            <a:tailEnd/>
          </a:ln>
        </p:spPr>
      </p:pic>
      <p:pic>
        <p:nvPicPr>
          <p:cNvPr id="32" name="Picture 48"/>
          <p:cNvPicPr>
            <a:picLocks noChangeAspect="1" noChangeArrowheads="1"/>
          </p:cNvPicPr>
          <p:nvPr/>
        </p:nvPicPr>
        <p:blipFill>
          <a:blip r:embed="rId25"/>
          <a:srcRect/>
          <a:stretch>
            <a:fillRect/>
          </a:stretch>
        </p:blipFill>
        <p:spPr bwMode="auto">
          <a:xfrm>
            <a:off x="2420867" y="3538642"/>
            <a:ext cx="743119" cy="267808"/>
          </a:xfrm>
          <a:prstGeom prst="rect">
            <a:avLst/>
          </a:prstGeom>
          <a:solidFill>
            <a:schemeClr val="tx2"/>
          </a:solidFill>
          <a:ln w="9525">
            <a:noFill/>
            <a:miter lim="800000"/>
            <a:headEnd/>
            <a:tailEnd/>
          </a:ln>
        </p:spPr>
      </p:pic>
      <p:pic>
        <p:nvPicPr>
          <p:cNvPr id="33" name="Picture 49"/>
          <p:cNvPicPr>
            <a:picLocks noChangeAspect="1" noChangeArrowheads="1"/>
          </p:cNvPicPr>
          <p:nvPr/>
        </p:nvPicPr>
        <p:blipFill>
          <a:blip r:embed="rId26"/>
          <a:srcRect/>
          <a:stretch>
            <a:fillRect/>
          </a:stretch>
        </p:blipFill>
        <p:spPr bwMode="auto">
          <a:xfrm>
            <a:off x="6019126" y="4958555"/>
            <a:ext cx="899565" cy="324188"/>
          </a:xfrm>
          <a:prstGeom prst="rect">
            <a:avLst/>
          </a:prstGeom>
          <a:solidFill>
            <a:schemeClr val="tx2"/>
          </a:solidFill>
          <a:ln w="9525">
            <a:noFill/>
            <a:miter lim="800000"/>
            <a:headEnd/>
            <a:tailEnd/>
          </a:ln>
        </p:spPr>
      </p:pic>
      <p:pic>
        <p:nvPicPr>
          <p:cNvPr id="34" name="Picture 50"/>
          <p:cNvPicPr>
            <a:picLocks noChangeAspect="1" noChangeArrowheads="1"/>
          </p:cNvPicPr>
          <p:nvPr/>
        </p:nvPicPr>
        <p:blipFill>
          <a:blip r:embed="rId27"/>
          <a:srcRect/>
          <a:stretch>
            <a:fillRect/>
          </a:stretch>
        </p:blipFill>
        <p:spPr bwMode="auto">
          <a:xfrm>
            <a:off x="1247523" y="3242213"/>
            <a:ext cx="625784" cy="330984"/>
          </a:xfrm>
          <a:prstGeom prst="rect">
            <a:avLst/>
          </a:prstGeom>
          <a:solidFill>
            <a:schemeClr val="tx2"/>
          </a:solidFill>
          <a:ln w="9525">
            <a:noFill/>
            <a:miter lim="800000"/>
            <a:headEnd/>
            <a:tailEnd/>
          </a:ln>
        </p:spPr>
      </p:pic>
      <p:pic>
        <p:nvPicPr>
          <p:cNvPr id="35" name="Picture 51"/>
          <p:cNvPicPr>
            <a:picLocks noChangeAspect="1" noChangeArrowheads="1"/>
          </p:cNvPicPr>
          <p:nvPr/>
        </p:nvPicPr>
        <p:blipFill>
          <a:blip r:embed="rId28"/>
          <a:srcRect/>
          <a:stretch>
            <a:fillRect/>
          </a:stretch>
        </p:blipFill>
        <p:spPr bwMode="auto">
          <a:xfrm>
            <a:off x="7114248" y="3607754"/>
            <a:ext cx="782230" cy="261503"/>
          </a:xfrm>
          <a:prstGeom prst="rect">
            <a:avLst/>
          </a:prstGeom>
          <a:solidFill>
            <a:schemeClr val="tx2"/>
          </a:solidFill>
          <a:ln w="9525">
            <a:noFill/>
            <a:miter lim="800000"/>
            <a:headEnd/>
            <a:tailEnd/>
          </a:ln>
        </p:spPr>
      </p:pic>
      <p:pic>
        <p:nvPicPr>
          <p:cNvPr id="36" name="Picture 52"/>
          <p:cNvPicPr>
            <a:picLocks noChangeAspect="1" noChangeArrowheads="1"/>
          </p:cNvPicPr>
          <p:nvPr/>
        </p:nvPicPr>
        <p:blipFill>
          <a:blip r:embed="rId29"/>
          <a:srcRect/>
          <a:stretch>
            <a:fillRect/>
          </a:stretch>
        </p:blipFill>
        <p:spPr bwMode="auto">
          <a:xfrm>
            <a:off x="543515" y="5051137"/>
            <a:ext cx="748008" cy="172779"/>
          </a:xfrm>
          <a:prstGeom prst="rect">
            <a:avLst/>
          </a:prstGeom>
          <a:solidFill>
            <a:schemeClr val="tx2"/>
          </a:solidFill>
          <a:ln w="9525">
            <a:noFill/>
            <a:miter lim="800000"/>
            <a:headEnd/>
            <a:tailEnd/>
          </a:ln>
        </p:spPr>
      </p:pic>
      <p:pic>
        <p:nvPicPr>
          <p:cNvPr id="37" name="Picture 58"/>
          <p:cNvPicPr>
            <a:picLocks noChangeAspect="1" noChangeArrowheads="1"/>
          </p:cNvPicPr>
          <p:nvPr/>
        </p:nvPicPr>
        <p:blipFill>
          <a:blip r:embed="rId30"/>
          <a:srcRect/>
          <a:stretch>
            <a:fillRect/>
          </a:stretch>
        </p:blipFill>
        <p:spPr bwMode="auto">
          <a:xfrm>
            <a:off x="6488464" y="3469531"/>
            <a:ext cx="547561" cy="236744"/>
          </a:xfrm>
          <a:prstGeom prst="rect">
            <a:avLst/>
          </a:prstGeom>
          <a:solidFill>
            <a:schemeClr val="tx2"/>
          </a:solidFill>
          <a:ln w="9525">
            <a:noFill/>
            <a:miter lim="800000"/>
            <a:headEnd/>
            <a:tailEnd/>
          </a:ln>
        </p:spPr>
      </p:pic>
      <p:pic>
        <p:nvPicPr>
          <p:cNvPr id="38" name="Picture 60"/>
          <p:cNvPicPr>
            <a:picLocks noChangeAspect="1" noChangeArrowheads="1"/>
          </p:cNvPicPr>
          <p:nvPr/>
        </p:nvPicPr>
        <p:blipFill>
          <a:blip r:embed="rId31"/>
          <a:srcRect/>
          <a:stretch>
            <a:fillRect/>
          </a:stretch>
        </p:blipFill>
        <p:spPr bwMode="auto">
          <a:xfrm>
            <a:off x="4376442" y="5799972"/>
            <a:ext cx="1408014" cy="318587"/>
          </a:xfrm>
          <a:prstGeom prst="rect">
            <a:avLst/>
          </a:prstGeom>
          <a:solidFill>
            <a:schemeClr val="tx2"/>
          </a:solidFill>
          <a:ln w="9525">
            <a:noFill/>
            <a:miter lim="800000"/>
            <a:headEnd/>
            <a:tailEnd/>
          </a:ln>
        </p:spPr>
      </p:pic>
      <p:pic>
        <p:nvPicPr>
          <p:cNvPr id="39" name="Picture 67"/>
          <p:cNvPicPr>
            <a:picLocks noChangeAspect="1" noChangeArrowheads="1"/>
          </p:cNvPicPr>
          <p:nvPr/>
        </p:nvPicPr>
        <p:blipFill>
          <a:blip r:embed="rId32"/>
          <a:srcRect/>
          <a:stretch>
            <a:fillRect/>
          </a:stretch>
        </p:blipFill>
        <p:spPr bwMode="auto">
          <a:xfrm>
            <a:off x="2890205" y="4567356"/>
            <a:ext cx="782230" cy="259169"/>
          </a:xfrm>
          <a:prstGeom prst="rect">
            <a:avLst/>
          </a:prstGeom>
          <a:solidFill>
            <a:schemeClr val="tx2"/>
          </a:solidFill>
          <a:ln w="9525">
            <a:noFill/>
            <a:miter lim="800000"/>
            <a:headEnd/>
            <a:tailEnd/>
          </a:ln>
        </p:spPr>
      </p:pic>
      <p:pic>
        <p:nvPicPr>
          <p:cNvPr id="40" name="Picture 68"/>
          <p:cNvPicPr>
            <a:picLocks noChangeAspect="1" noChangeArrowheads="1"/>
          </p:cNvPicPr>
          <p:nvPr/>
        </p:nvPicPr>
        <p:blipFill>
          <a:blip r:embed="rId33"/>
          <a:srcRect/>
          <a:stretch>
            <a:fillRect/>
          </a:stretch>
        </p:blipFill>
        <p:spPr bwMode="auto">
          <a:xfrm>
            <a:off x="3907104" y="3193084"/>
            <a:ext cx="1046233" cy="285085"/>
          </a:xfrm>
          <a:prstGeom prst="rect">
            <a:avLst/>
          </a:prstGeom>
          <a:solidFill>
            <a:schemeClr val="tx2"/>
          </a:solidFill>
          <a:ln w="9525">
            <a:noFill/>
            <a:miter lim="800000"/>
            <a:headEnd/>
            <a:tailEnd/>
          </a:ln>
        </p:spPr>
      </p:pic>
      <p:pic>
        <p:nvPicPr>
          <p:cNvPr id="41" name="Picture 75"/>
          <p:cNvPicPr>
            <a:picLocks noChangeAspect="1" noChangeArrowheads="1"/>
          </p:cNvPicPr>
          <p:nvPr/>
        </p:nvPicPr>
        <p:blipFill>
          <a:blip r:embed="rId34"/>
          <a:srcRect/>
          <a:stretch>
            <a:fillRect/>
          </a:stretch>
        </p:blipFill>
        <p:spPr bwMode="auto">
          <a:xfrm>
            <a:off x="8052924" y="4982025"/>
            <a:ext cx="704007" cy="192028"/>
          </a:xfrm>
          <a:prstGeom prst="rect">
            <a:avLst/>
          </a:prstGeom>
          <a:solidFill>
            <a:schemeClr val="tx2"/>
          </a:solidFill>
          <a:ln w="9525">
            <a:noFill/>
            <a:miter lim="800000"/>
            <a:headEnd/>
            <a:tailEnd/>
          </a:ln>
        </p:spPr>
      </p:pic>
      <p:pic>
        <p:nvPicPr>
          <p:cNvPr id="42" name="Picture 78"/>
          <p:cNvPicPr>
            <a:picLocks noChangeAspect="1" noChangeArrowheads="1"/>
          </p:cNvPicPr>
          <p:nvPr/>
        </p:nvPicPr>
        <p:blipFill>
          <a:blip r:embed="rId35"/>
          <a:srcRect/>
          <a:stretch>
            <a:fillRect/>
          </a:stretch>
        </p:blipFill>
        <p:spPr bwMode="auto">
          <a:xfrm>
            <a:off x="7270694" y="3262196"/>
            <a:ext cx="713785" cy="138223"/>
          </a:xfrm>
          <a:prstGeom prst="rect">
            <a:avLst/>
          </a:prstGeom>
          <a:solidFill>
            <a:schemeClr val="tx2"/>
          </a:solidFill>
          <a:ln w="9525">
            <a:noFill/>
            <a:miter lim="800000"/>
            <a:headEnd/>
            <a:tailEnd/>
          </a:ln>
        </p:spPr>
      </p:pic>
      <p:pic>
        <p:nvPicPr>
          <p:cNvPr id="43" name="Picture 80"/>
          <p:cNvPicPr>
            <a:picLocks noChangeAspect="1" noChangeArrowheads="1"/>
          </p:cNvPicPr>
          <p:nvPr/>
        </p:nvPicPr>
        <p:blipFill>
          <a:blip r:embed="rId36"/>
          <a:srcRect/>
          <a:stretch>
            <a:fillRect/>
          </a:stretch>
        </p:blipFill>
        <p:spPr bwMode="auto">
          <a:xfrm>
            <a:off x="5080450" y="3538642"/>
            <a:ext cx="811564" cy="172088"/>
          </a:xfrm>
          <a:prstGeom prst="rect">
            <a:avLst/>
          </a:prstGeom>
          <a:solidFill>
            <a:schemeClr val="tx2"/>
          </a:solidFill>
          <a:ln w="9525">
            <a:noFill/>
            <a:miter lim="800000"/>
            <a:headEnd/>
            <a:tailEnd/>
          </a:ln>
        </p:spPr>
      </p:pic>
      <p:pic>
        <p:nvPicPr>
          <p:cNvPr id="44" name="Picture 81"/>
          <p:cNvPicPr>
            <a:picLocks noChangeAspect="1" noChangeArrowheads="1"/>
          </p:cNvPicPr>
          <p:nvPr/>
        </p:nvPicPr>
        <p:blipFill>
          <a:blip r:embed="rId37"/>
          <a:srcRect/>
          <a:stretch>
            <a:fillRect/>
          </a:stretch>
        </p:blipFill>
        <p:spPr bwMode="auto">
          <a:xfrm>
            <a:off x="8052924" y="3193084"/>
            <a:ext cx="704007" cy="298044"/>
          </a:xfrm>
          <a:prstGeom prst="rect">
            <a:avLst/>
          </a:prstGeom>
          <a:solidFill>
            <a:schemeClr val="tx2"/>
          </a:solidFill>
          <a:ln w="9525">
            <a:noFill/>
            <a:miter lim="800000"/>
            <a:headEnd/>
            <a:tailEnd/>
          </a:ln>
        </p:spPr>
      </p:pic>
      <p:pic>
        <p:nvPicPr>
          <p:cNvPr id="45" name="Picture 85"/>
          <p:cNvPicPr>
            <a:picLocks noChangeAspect="1" noChangeArrowheads="1"/>
          </p:cNvPicPr>
          <p:nvPr/>
        </p:nvPicPr>
        <p:blipFill>
          <a:blip r:embed="rId38"/>
          <a:srcRect/>
          <a:stretch>
            <a:fillRect/>
          </a:stretch>
        </p:blipFill>
        <p:spPr bwMode="auto">
          <a:xfrm>
            <a:off x="7505363" y="5799972"/>
            <a:ext cx="808008" cy="311002"/>
          </a:xfrm>
          <a:prstGeom prst="rect">
            <a:avLst/>
          </a:prstGeom>
          <a:solidFill>
            <a:schemeClr val="tx2"/>
          </a:solidFill>
          <a:ln w="9525">
            <a:noFill/>
            <a:miter lim="800000"/>
            <a:headEnd/>
            <a:tailEnd/>
          </a:ln>
        </p:spPr>
      </p:pic>
      <p:pic>
        <p:nvPicPr>
          <p:cNvPr id="46" name="Picture 86"/>
          <p:cNvPicPr>
            <a:picLocks noChangeAspect="1" noChangeArrowheads="1"/>
          </p:cNvPicPr>
          <p:nvPr/>
        </p:nvPicPr>
        <p:blipFill>
          <a:blip r:embed="rId39"/>
          <a:srcRect/>
          <a:stretch>
            <a:fillRect/>
          </a:stretch>
        </p:blipFill>
        <p:spPr bwMode="auto">
          <a:xfrm>
            <a:off x="2029752" y="3193084"/>
            <a:ext cx="713785" cy="232853"/>
          </a:xfrm>
          <a:prstGeom prst="rect">
            <a:avLst/>
          </a:prstGeom>
          <a:solidFill>
            <a:schemeClr val="tx2"/>
          </a:solidFill>
          <a:ln w="9525">
            <a:noFill/>
            <a:miter lim="800000"/>
            <a:headEnd/>
            <a:tailEnd/>
          </a:ln>
        </p:spPr>
      </p:pic>
      <p:pic>
        <p:nvPicPr>
          <p:cNvPr id="47" name="Picture 87"/>
          <p:cNvPicPr>
            <a:picLocks noChangeAspect="1" noChangeArrowheads="1"/>
          </p:cNvPicPr>
          <p:nvPr/>
        </p:nvPicPr>
        <p:blipFill>
          <a:blip r:embed="rId40"/>
          <a:srcRect/>
          <a:stretch>
            <a:fillRect/>
          </a:stretch>
        </p:blipFill>
        <p:spPr bwMode="auto">
          <a:xfrm>
            <a:off x="7974701" y="3538642"/>
            <a:ext cx="713785" cy="263489"/>
          </a:xfrm>
          <a:prstGeom prst="rect">
            <a:avLst/>
          </a:prstGeom>
          <a:solidFill>
            <a:schemeClr val="tx2"/>
          </a:solidFill>
          <a:ln w="9525">
            <a:noFill/>
            <a:miter lim="800000"/>
            <a:headEnd/>
            <a:tailEnd/>
          </a:ln>
        </p:spPr>
      </p:pic>
      <p:pic>
        <p:nvPicPr>
          <p:cNvPr id="51" name="Picture 7"/>
          <p:cNvPicPr>
            <a:picLocks noChangeAspect="1" noChangeArrowheads="1"/>
          </p:cNvPicPr>
          <p:nvPr/>
        </p:nvPicPr>
        <p:blipFill>
          <a:blip r:embed="rId41"/>
          <a:srcRect/>
          <a:stretch>
            <a:fillRect/>
          </a:stretch>
        </p:blipFill>
        <p:spPr bwMode="auto">
          <a:xfrm>
            <a:off x="7974701" y="1485621"/>
            <a:ext cx="782230" cy="244953"/>
          </a:xfrm>
          <a:prstGeom prst="rect">
            <a:avLst/>
          </a:prstGeom>
          <a:solidFill>
            <a:schemeClr val="tx2"/>
          </a:solidFill>
          <a:ln w="9525">
            <a:noFill/>
            <a:miter lim="800000"/>
            <a:headEnd/>
            <a:tailEnd/>
          </a:ln>
        </p:spPr>
      </p:pic>
      <p:pic>
        <p:nvPicPr>
          <p:cNvPr id="52" name="Picture 8"/>
          <p:cNvPicPr>
            <a:picLocks noChangeAspect="1" noChangeArrowheads="1"/>
          </p:cNvPicPr>
          <p:nvPr/>
        </p:nvPicPr>
        <p:blipFill>
          <a:blip r:embed="rId42"/>
          <a:srcRect/>
          <a:stretch>
            <a:fillRect/>
          </a:stretch>
        </p:blipFill>
        <p:spPr bwMode="auto">
          <a:xfrm>
            <a:off x="2107975" y="2083130"/>
            <a:ext cx="630130" cy="189079"/>
          </a:xfrm>
          <a:prstGeom prst="rect">
            <a:avLst/>
          </a:prstGeom>
          <a:solidFill>
            <a:schemeClr val="tx2"/>
          </a:solidFill>
          <a:ln w="9525">
            <a:noFill/>
            <a:miter lim="800000"/>
            <a:headEnd/>
            <a:tailEnd/>
          </a:ln>
        </p:spPr>
      </p:pic>
      <p:pic>
        <p:nvPicPr>
          <p:cNvPr id="53" name="Picture 10"/>
          <p:cNvPicPr>
            <a:picLocks noChangeAspect="1" noChangeArrowheads="1"/>
          </p:cNvPicPr>
          <p:nvPr/>
        </p:nvPicPr>
        <p:blipFill>
          <a:blip r:embed="rId43"/>
          <a:srcRect/>
          <a:stretch>
            <a:fillRect/>
          </a:stretch>
        </p:blipFill>
        <p:spPr bwMode="auto">
          <a:xfrm>
            <a:off x="2186198" y="1806683"/>
            <a:ext cx="864364" cy="224613"/>
          </a:xfrm>
          <a:prstGeom prst="rect">
            <a:avLst/>
          </a:prstGeom>
          <a:solidFill>
            <a:schemeClr val="tx2"/>
          </a:solidFill>
          <a:ln w="9525">
            <a:noFill/>
            <a:miter lim="800000"/>
            <a:headEnd/>
            <a:tailEnd/>
          </a:ln>
        </p:spPr>
      </p:pic>
      <p:pic>
        <p:nvPicPr>
          <p:cNvPr id="54" name="Picture 13"/>
          <p:cNvPicPr>
            <a:picLocks noChangeAspect="1" noChangeArrowheads="1"/>
          </p:cNvPicPr>
          <p:nvPr/>
        </p:nvPicPr>
        <p:blipFill>
          <a:blip r:embed="rId44"/>
          <a:srcRect/>
          <a:stretch>
            <a:fillRect/>
          </a:stretch>
        </p:blipFill>
        <p:spPr bwMode="auto">
          <a:xfrm>
            <a:off x="3046651" y="1875795"/>
            <a:ext cx="860453" cy="190057"/>
          </a:xfrm>
          <a:prstGeom prst="rect">
            <a:avLst/>
          </a:prstGeom>
          <a:solidFill>
            <a:schemeClr val="tx2"/>
          </a:solidFill>
          <a:ln w="9525">
            <a:noFill/>
            <a:miter lim="800000"/>
            <a:headEnd/>
            <a:tailEnd/>
          </a:ln>
        </p:spPr>
      </p:pic>
      <p:pic>
        <p:nvPicPr>
          <p:cNvPr id="55" name="Picture 14"/>
          <p:cNvPicPr>
            <a:picLocks noChangeAspect="1" noChangeArrowheads="1"/>
          </p:cNvPicPr>
          <p:nvPr/>
        </p:nvPicPr>
        <p:blipFill>
          <a:blip r:embed="rId45"/>
          <a:srcRect/>
          <a:stretch>
            <a:fillRect/>
          </a:stretch>
        </p:blipFill>
        <p:spPr bwMode="auto">
          <a:xfrm>
            <a:off x="6001660" y="1696105"/>
            <a:ext cx="892763" cy="259169"/>
          </a:xfrm>
          <a:prstGeom prst="rect">
            <a:avLst/>
          </a:prstGeom>
          <a:solidFill>
            <a:schemeClr val="tx2"/>
          </a:solidFill>
          <a:ln w="9525">
            <a:noFill/>
            <a:miter lim="800000"/>
            <a:headEnd/>
            <a:tailEnd/>
          </a:ln>
        </p:spPr>
      </p:pic>
      <p:pic>
        <p:nvPicPr>
          <p:cNvPr id="56" name="Picture 15"/>
          <p:cNvPicPr>
            <a:picLocks noChangeAspect="1" noChangeArrowheads="1"/>
          </p:cNvPicPr>
          <p:nvPr/>
        </p:nvPicPr>
        <p:blipFill>
          <a:blip r:embed="rId46"/>
          <a:srcRect/>
          <a:stretch>
            <a:fillRect/>
          </a:stretch>
        </p:blipFill>
        <p:spPr bwMode="auto">
          <a:xfrm>
            <a:off x="5706234" y="1115567"/>
            <a:ext cx="1016898" cy="277462"/>
          </a:xfrm>
          <a:prstGeom prst="rect">
            <a:avLst/>
          </a:prstGeom>
          <a:solidFill>
            <a:schemeClr val="tx2"/>
          </a:solidFill>
          <a:ln w="9525">
            <a:noFill/>
            <a:miter lim="800000"/>
            <a:headEnd/>
            <a:tailEnd/>
          </a:ln>
        </p:spPr>
      </p:pic>
      <p:pic>
        <p:nvPicPr>
          <p:cNvPr id="57" name="Picture 18"/>
          <p:cNvPicPr>
            <a:picLocks noChangeAspect="1" noChangeArrowheads="1"/>
          </p:cNvPicPr>
          <p:nvPr/>
        </p:nvPicPr>
        <p:blipFill>
          <a:blip r:embed="rId47"/>
          <a:srcRect/>
          <a:stretch>
            <a:fillRect/>
          </a:stretch>
        </p:blipFill>
        <p:spPr bwMode="auto">
          <a:xfrm>
            <a:off x="308846" y="1046456"/>
            <a:ext cx="469338" cy="354197"/>
          </a:xfrm>
          <a:prstGeom prst="rect">
            <a:avLst/>
          </a:prstGeom>
          <a:solidFill>
            <a:schemeClr val="tx2"/>
          </a:solidFill>
          <a:ln w="9525">
            <a:noFill/>
            <a:miter lim="800000"/>
            <a:headEnd/>
            <a:tailEnd/>
          </a:ln>
        </p:spPr>
      </p:pic>
      <p:pic>
        <p:nvPicPr>
          <p:cNvPr id="58" name="Picture 20"/>
          <p:cNvPicPr>
            <a:picLocks noChangeAspect="1" noChangeArrowheads="1"/>
          </p:cNvPicPr>
          <p:nvPr/>
        </p:nvPicPr>
        <p:blipFill>
          <a:blip r:embed="rId48"/>
          <a:srcRect/>
          <a:stretch>
            <a:fillRect/>
          </a:stretch>
        </p:blipFill>
        <p:spPr bwMode="auto">
          <a:xfrm>
            <a:off x="4845781" y="1599349"/>
            <a:ext cx="469338" cy="372822"/>
          </a:xfrm>
          <a:prstGeom prst="rect">
            <a:avLst/>
          </a:prstGeom>
          <a:solidFill>
            <a:schemeClr val="tx2"/>
          </a:solidFill>
          <a:ln w="9525">
            <a:noFill/>
            <a:miter lim="800000"/>
            <a:headEnd/>
            <a:tailEnd/>
          </a:ln>
        </p:spPr>
      </p:pic>
      <p:pic>
        <p:nvPicPr>
          <p:cNvPr id="59" name="Picture 21"/>
          <p:cNvPicPr>
            <a:picLocks noChangeAspect="1" noChangeArrowheads="1"/>
          </p:cNvPicPr>
          <p:nvPr/>
        </p:nvPicPr>
        <p:blipFill>
          <a:blip r:embed="rId49"/>
          <a:srcRect/>
          <a:stretch>
            <a:fillRect/>
          </a:stretch>
        </p:blipFill>
        <p:spPr bwMode="auto">
          <a:xfrm>
            <a:off x="2733759" y="1253790"/>
            <a:ext cx="689341" cy="431948"/>
          </a:xfrm>
          <a:prstGeom prst="rect">
            <a:avLst/>
          </a:prstGeom>
          <a:solidFill>
            <a:schemeClr val="tx2"/>
          </a:solidFill>
          <a:ln w="9525">
            <a:noFill/>
            <a:miter lim="800000"/>
            <a:headEnd/>
            <a:tailEnd/>
          </a:ln>
        </p:spPr>
      </p:pic>
      <p:pic>
        <p:nvPicPr>
          <p:cNvPr id="60" name="Picture 23"/>
          <p:cNvPicPr>
            <a:picLocks noChangeAspect="1" noChangeArrowheads="1"/>
          </p:cNvPicPr>
          <p:nvPr/>
        </p:nvPicPr>
        <p:blipFill>
          <a:blip r:embed="rId50"/>
          <a:srcRect/>
          <a:stretch>
            <a:fillRect/>
          </a:stretch>
        </p:blipFill>
        <p:spPr bwMode="auto">
          <a:xfrm>
            <a:off x="7583586" y="2290465"/>
            <a:ext cx="956964" cy="302363"/>
          </a:xfrm>
          <a:prstGeom prst="rect">
            <a:avLst/>
          </a:prstGeom>
          <a:solidFill>
            <a:schemeClr val="tx2"/>
          </a:solidFill>
          <a:ln w="9525">
            <a:noFill/>
            <a:miter lim="800000"/>
            <a:headEnd/>
            <a:tailEnd/>
          </a:ln>
        </p:spPr>
      </p:pic>
      <p:pic>
        <p:nvPicPr>
          <p:cNvPr id="61" name="Picture 25"/>
          <p:cNvPicPr>
            <a:picLocks noChangeAspect="1" noChangeArrowheads="1"/>
          </p:cNvPicPr>
          <p:nvPr/>
        </p:nvPicPr>
        <p:blipFill>
          <a:blip r:embed="rId51"/>
          <a:srcRect/>
          <a:stretch>
            <a:fillRect/>
          </a:stretch>
        </p:blipFill>
        <p:spPr bwMode="auto">
          <a:xfrm>
            <a:off x="4532888" y="2221353"/>
            <a:ext cx="1006546" cy="215974"/>
          </a:xfrm>
          <a:prstGeom prst="rect">
            <a:avLst/>
          </a:prstGeom>
          <a:solidFill>
            <a:schemeClr val="tx2"/>
          </a:solidFill>
          <a:ln w="9525">
            <a:noFill/>
            <a:miter lim="800000"/>
            <a:headEnd/>
            <a:tailEnd/>
          </a:ln>
        </p:spPr>
      </p:pic>
      <p:pic>
        <p:nvPicPr>
          <p:cNvPr id="62" name="Picture 27"/>
          <p:cNvPicPr>
            <a:picLocks noChangeAspect="1" noChangeArrowheads="1"/>
          </p:cNvPicPr>
          <p:nvPr/>
        </p:nvPicPr>
        <p:blipFill>
          <a:blip r:embed="rId52"/>
          <a:srcRect/>
          <a:stretch>
            <a:fillRect/>
          </a:stretch>
        </p:blipFill>
        <p:spPr bwMode="auto">
          <a:xfrm>
            <a:off x="4063550" y="977344"/>
            <a:ext cx="625783" cy="257380"/>
          </a:xfrm>
          <a:prstGeom prst="rect">
            <a:avLst/>
          </a:prstGeom>
          <a:solidFill>
            <a:schemeClr val="tx2"/>
          </a:solidFill>
          <a:ln w="9525">
            <a:noFill/>
            <a:miter lim="800000"/>
            <a:headEnd/>
            <a:tailEnd/>
          </a:ln>
        </p:spPr>
      </p:pic>
      <p:pic>
        <p:nvPicPr>
          <p:cNvPr id="63" name="Picture 28"/>
          <p:cNvPicPr>
            <a:picLocks noChangeAspect="1" noChangeArrowheads="1"/>
          </p:cNvPicPr>
          <p:nvPr/>
        </p:nvPicPr>
        <p:blipFill>
          <a:blip r:embed="rId53"/>
          <a:srcRect/>
          <a:stretch>
            <a:fillRect/>
          </a:stretch>
        </p:blipFill>
        <p:spPr bwMode="auto">
          <a:xfrm>
            <a:off x="3515989" y="1599349"/>
            <a:ext cx="1095122" cy="198696"/>
          </a:xfrm>
          <a:prstGeom prst="rect">
            <a:avLst/>
          </a:prstGeom>
          <a:solidFill>
            <a:schemeClr val="tx2"/>
          </a:solidFill>
          <a:ln w="9525">
            <a:noFill/>
            <a:miter lim="800000"/>
            <a:headEnd/>
            <a:tailEnd/>
          </a:ln>
        </p:spPr>
      </p:pic>
      <p:pic>
        <p:nvPicPr>
          <p:cNvPr id="64" name="Picture 34"/>
          <p:cNvPicPr>
            <a:picLocks noChangeAspect="1" noChangeArrowheads="1"/>
          </p:cNvPicPr>
          <p:nvPr/>
        </p:nvPicPr>
        <p:blipFill>
          <a:blip r:embed="rId54"/>
          <a:srcRect/>
          <a:stretch>
            <a:fillRect/>
          </a:stretch>
        </p:blipFill>
        <p:spPr bwMode="auto">
          <a:xfrm>
            <a:off x="387069" y="1875795"/>
            <a:ext cx="455099" cy="406031"/>
          </a:xfrm>
          <a:prstGeom prst="rect">
            <a:avLst/>
          </a:prstGeom>
          <a:solidFill>
            <a:schemeClr val="tx2"/>
          </a:solidFill>
          <a:ln w="9525">
            <a:noFill/>
            <a:miter lim="800000"/>
            <a:headEnd/>
            <a:tailEnd/>
          </a:ln>
        </p:spPr>
      </p:pic>
      <p:pic>
        <p:nvPicPr>
          <p:cNvPr id="65" name="Picture 35"/>
          <p:cNvPicPr>
            <a:picLocks noChangeAspect="1" noChangeArrowheads="1"/>
          </p:cNvPicPr>
          <p:nvPr/>
        </p:nvPicPr>
        <p:blipFill>
          <a:blip r:embed="rId55"/>
          <a:srcRect/>
          <a:stretch>
            <a:fillRect/>
          </a:stretch>
        </p:blipFill>
        <p:spPr bwMode="auto">
          <a:xfrm>
            <a:off x="3515989" y="1046456"/>
            <a:ext cx="469338" cy="291804"/>
          </a:xfrm>
          <a:prstGeom prst="rect">
            <a:avLst/>
          </a:prstGeom>
          <a:solidFill>
            <a:schemeClr val="tx2"/>
          </a:solidFill>
          <a:ln w="9525">
            <a:noFill/>
            <a:miter lim="800000"/>
            <a:headEnd/>
            <a:tailEnd/>
          </a:ln>
        </p:spPr>
      </p:pic>
      <p:pic>
        <p:nvPicPr>
          <p:cNvPr id="66" name="Picture 37"/>
          <p:cNvPicPr>
            <a:picLocks noChangeAspect="1" noChangeArrowheads="1"/>
          </p:cNvPicPr>
          <p:nvPr/>
        </p:nvPicPr>
        <p:blipFill>
          <a:blip r:embed="rId56"/>
          <a:srcRect/>
          <a:stretch>
            <a:fillRect/>
          </a:stretch>
        </p:blipFill>
        <p:spPr bwMode="auto">
          <a:xfrm>
            <a:off x="2107975" y="2359576"/>
            <a:ext cx="708608" cy="138223"/>
          </a:xfrm>
          <a:prstGeom prst="rect">
            <a:avLst/>
          </a:prstGeom>
          <a:solidFill>
            <a:schemeClr val="tx2"/>
          </a:solidFill>
          <a:ln w="9525">
            <a:noFill/>
            <a:miter lim="800000"/>
            <a:headEnd/>
            <a:tailEnd/>
          </a:ln>
        </p:spPr>
      </p:pic>
      <p:pic>
        <p:nvPicPr>
          <p:cNvPr id="67" name="Picture 38"/>
          <p:cNvPicPr>
            <a:picLocks noChangeAspect="1" noChangeArrowheads="1"/>
          </p:cNvPicPr>
          <p:nvPr/>
        </p:nvPicPr>
        <p:blipFill>
          <a:blip r:embed="rId57"/>
          <a:srcRect/>
          <a:stretch>
            <a:fillRect/>
          </a:stretch>
        </p:blipFill>
        <p:spPr bwMode="auto">
          <a:xfrm>
            <a:off x="2186198" y="908232"/>
            <a:ext cx="1016899" cy="270687"/>
          </a:xfrm>
          <a:prstGeom prst="rect">
            <a:avLst/>
          </a:prstGeom>
          <a:solidFill>
            <a:schemeClr val="tx2"/>
          </a:solidFill>
          <a:ln w="9525">
            <a:noFill/>
            <a:miter lim="800000"/>
            <a:headEnd/>
            <a:tailEnd/>
          </a:ln>
        </p:spPr>
      </p:pic>
      <p:pic>
        <p:nvPicPr>
          <p:cNvPr id="68" name="Picture 40"/>
          <p:cNvPicPr>
            <a:picLocks noChangeAspect="1" noChangeArrowheads="1"/>
          </p:cNvPicPr>
          <p:nvPr/>
        </p:nvPicPr>
        <p:blipFill>
          <a:blip r:embed="rId58"/>
          <a:srcRect/>
          <a:stretch>
            <a:fillRect/>
          </a:stretch>
        </p:blipFill>
        <p:spPr bwMode="auto">
          <a:xfrm>
            <a:off x="2107975" y="1392014"/>
            <a:ext cx="406534" cy="385100"/>
          </a:xfrm>
          <a:prstGeom prst="rect">
            <a:avLst/>
          </a:prstGeom>
          <a:solidFill>
            <a:schemeClr val="tx2"/>
          </a:solidFill>
          <a:ln w="9525">
            <a:noFill/>
            <a:miter lim="800000"/>
            <a:headEnd/>
            <a:tailEnd/>
          </a:ln>
        </p:spPr>
      </p:pic>
      <p:pic>
        <p:nvPicPr>
          <p:cNvPr id="69" name="Picture 43"/>
          <p:cNvPicPr>
            <a:picLocks noChangeAspect="1" noChangeArrowheads="1"/>
          </p:cNvPicPr>
          <p:nvPr/>
        </p:nvPicPr>
        <p:blipFill>
          <a:blip r:embed="rId59"/>
          <a:srcRect/>
          <a:stretch>
            <a:fillRect/>
          </a:stretch>
        </p:blipFill>
        <p:spPr bwMode="auto">
          <a:xfrm>
            <a:off x="4845781" y="1253790"/>
            <a:ext cx="782230" cy="339198"/>
          </a:xfrm>
          <a:prstGeom prst="rect">
            <a:avLst/>
          </a:prstGeom>
          <a:solidFill>
            <a:schemeClr val="tx2"/>
          </a:solidFill>
          <a:ln w="9525">
            <a:noFill/>
            <a:miter lim="800000"/>
            <a:headEnd/>
            <a:tailEnd/>
          </a:ln>
        </p:spPr>
      </p:pic>
      <p:pic>
        <p:nvPicPr>
          <p:cNvPr id="70" name="Picture 46"/>
          <p:cNvPicPr>
            <a:picLocks noChangeAspect="1" noChangeArrowheads="1"/>
          </p:cNvPicPr>
          <p:nvPr/>
        </p:nvPicPr>
        <p:blipFill>
          <a:blip r:embed="rId60"/>
          <a:srcRect/>
          <a:stretch>
            <a:fillRect/>
          </a:stretch>
        </p:blipFill>
        <p:spPr bwMode="auto">
          <a:xfrm>
            <a:off x="7896478" y="1220816"/>
            <a:ext cx="870231" cy="201011"/>
          </a:xfrm>
          <a:prstGeom prst="rect">
            <a:avLst/>
          </a:prstGeom>
          <a:solidFill>
            <a:schemeClr val="tx2"/>
          </a:solidFill>
          <a:ln w="9525">
            <a:noFill/>
            <a:miter lim="800000"/>
            <a:headEnd/>
            <a:tailEnd/>
          </a:ln>
        </p:spPr>
      </p:pic>
      <p:pic>
        <p:nvPicPr>
          <p:cNvPr id="71" name="Picture 47"/>
          <p:cNvPicPr>
            <a:picLocks noChangeAspect="1" noChangeArrowheads="1"/>
          </p:cNvPicPr>
          <p:nvPr/>
        </p:nvPicPr>
        <p:blipFill>
          <a:blip r:embed="rId61"/>
          <a:srcRect/>
          <a:stretch>
            <a:fillRect/>
          </a:stretch>
        </p:blipFill>
        <p:spPr bwMode="auto">
          <a:xfrm>
            <a:off x="465292" y="1461125"/>
            <a:ext cx="704007" cy="194377"/>
          </a:xfrm>
          <a:prstGeom prst="rect">
            <a:avLst/>
          </a:prstGeom>
          <a:solidFill>
            <a:schemeClr val="tx2"/>
          </a:solidFill>
          <a:ln w="9525">
            <a:noFill/>
            <a:miter lim="800000"/>
            <a:headEnd/>
            <a:tailEnd/>
          </a:ln>
        </p:spPr>
      </p:pic>
      <p:pic>
        <p:nvPicPr>
          <p:cNvPr id="72" name="Picture 53"/>
          <p:cNvPicPr>
            <a:picLocks noChangeAspect="1" noChangeArrowheads="1"/>
          </p:cNvPicPr>
          <p:nvPr/>
        </p:nvPicPr>
        <p:blipFill>
          <a:blip r:embed="rId62"/>
          <a:srcRect/>
          <a:stretch>
            <a:fillRect/>
          </a:stretch>
        </p:blipFill>
        <p:spPr bwMode="auto">
          <a:xfrm>
            <a:off x="2186198" y="2497800"/>
            <a:ext cx="806676" cy="220294"/>
          </a:xfrm>
          <a:prstGeom prst="rect">
            <a:avLst/>
          </a:prstGeom>
          <a:solidFill>
            <a:schemeClr val="tx2"/>
          </a:solidFill>
          <a:ln w="9525">
            <a:noFill/>
            <a:miter lim="800000"/>
            <a:headEnd/>
            <a:tailEnd/>
          </a:ln>
        </p:spPr>
      </p:pic>
      <p:pic>
        <p:nvPicPr>
          <p:cNvPr id="73" name="Picture 54"/>
          <p:cNvPicPr>
            <a:picLocks noChangeAspect="1" noChangeArrowheads="1"/>
          </p:cNvPicPr>
          <p:nvPr/>
        </p:nvPicPr>
        <p:blipFill>
          <a:blip r:embed="rId63"/>
          <a:srcRect/>
          <a:stretch>
            <a:fillRect/>
          </a:stretch>
        </p:blipFill>
        <p:spPr bwMode="auto">
          <a:xfrm>
            <a:off x="1091076" y="1046456"/>
            <a:ext cx="355829" cy="311002"/>
          </a:xfrm>
          <a:prstGeom prst="rect">
            <a:avLst/>
          </a:prstGeom>
          <a:solidFill>
            <a:schemeClr val="tx2"/>
          </a:solidFill>
          <a:ln w="9525">
            <a:noFill/>
            <a:miter lim="800000"/>
            <a:headEnd/>
            <a:tailEnd/>
          </a:ln>
        </p:spPr>
      </p:pic>
      <p:pic>
        <p:nvPicPr>
          <p:cNvPr id="74" name="Picture 55"/>
          <p:cNvPicPr>
            <a:picLocks noChangeAspect="1" noChangeArrowheads="1"/>
          </p:cNvPicPr>
          <p:nvPr/>
        </p:nvPicPr>
        <p:blipFill>
          <a:blip r:embed="rId64"/>
          <a:srcRect/>
          <a:stretch>
            <a:fillRect/>
          </a:stretch>
        </p:blipFill>
        <p:spPr bwMode="auto">
          <a:xfrm>
            <a:off x="7348917" y="2015319"/>
            <a:ext cx="616006" cy="214636"/>
          </a:xfrm>
          <a:prstGeom prst="rect">
            <a:avLst/>
          </a:prstGeom>
          <a:solidFill>
            <a:schemeClr val="tx2"/>
          </a:solidFill>
          <a:ln w="9525">
            <a:noFill/>
            <a:miter lim="800000"/>
            <a:headEnd/>
            <a:tailEnd/>
          </a:ln>
        </p:spPr>
      </p:pic>
      <p:pic>
        <p:nvPicPr>
          <p:cNvPr id="75" name="Picture 56"/>
          <p:cNvPicPr>
            <a:picLocks noChangeAspect="1" noChangeArrowheads="1"/>
          </p:cNvPicPr>
          <p:nvPr/>
        </p:nvPicPr>
        <p:blipFill>
          <a:blip r:embed="rId65"/>
          <a:srcRect/>
          <a:stretch>
            <a:fillRect/>
          </a:stretch>
        </p:blipFill>
        <p:spPr bwMode="auto">
          <a:xfrm>
            <a:off x="7348916" y="1116868"/>
            <a:ext cx="479939" cy="366400"/>
          </a:xfrm>
          <a:prstGeom prst="rect">
            <a:avLst/>
          </a:prstGeom>
          <a:solidFill>
            <a:schemeClr val="tx2"/>
          </a:solidFill>
          <a:ln w="9525">
            <a:noFill/>
            <a:miter lim="800000"/>
            <a:headEnd/>
            <a:tailEnd/>
          </a:ln>
        </p:spPr>
      </p:pic>
      <p:pic>
        <p:nvPicPr>
          <p:cNvPr id="76" name="Picture 57"/>
          <p:cNvPicPr>
            <a:picLocks noChangeAspect="1" noChangeArrowheads="1"/>
          </p:cNvPicPr>
          <p:nvPr/>
        </p:nvPicPr>
        <p:blipFill>
          <a:blip r:embed="rId66"/>
          <a:srcRect/>
          <a:stretch>
            <a:fillRect/>
          </a:stretch>
        </p:blipFill>
        <p:spPr bwMode="auto">
          <a:xfrm>
            <a:off x="3985327" y="1806683"/>
            <a:ext cx="840897" cy="242887"/>
          </a:xfrm>
          <a:prstGeom prst="rect">
            <a:avLst/>
          </a:prstGeom>
          <a:solidFill>
            <a:schemeClr val="tx2"/>
          </a:solidFill>
          <a:ln w="9525">
            <a:noFill/>
            <a:miter lim="800000"/>
            <a:headEnd/>
            <a:tailEnd/>
          </a:ln>
        </p:spPr>
      </p:pic>
      <p:pic>
        <p:nvPicPr>
          <p:cNvPr id="77" name="Picture 59"/>
          <p:cNvPicPr>
            <a:picLocks noChangeAspect="1" noChangeArrowheads="1"/>
          </p:cNvPicPr>
          <p:nvPr/>
        </p:nvPicPr>
        <p:blipFill>
          <a:blip r:embed="rId67"/>
          <a:srcRect/>
          <a:stretch>
            <a:fillRect/>
          </a:stretch>
        </p:blipFill>
        <p:spPr bwMode="auto">
          <a:xfrm>
            <a:off x="4611112" y="908232"/>
            <a:ext cx="1016899" cy="208673"/>
          </a:xfrm>
          <a:prstGeom prst="rect">
            <a:avLst/>
          </a:prstGeom>
          <a:solidFill>
            <a:schemeClr val="tx2"/>
          </a:solidFill>
          <a:ln w="9525">
            <a:noFill/>
            <a:miter lim="800000"/>
            <a:headEnd/>
            <a:tailEnd/>
          </a:ln>
        </p:spPr>
      </p:pic>
      <p:pic>
        <p:nvPicPr>
          <p:cNvPr id="78" name="Picture 63"/>
          <p:cNvPicPr>
            <a:picLocks noChangeAspect="1" noChangeArrowheads="1"/>
          </p:cNvPicPr>
          <p:nvPr/>
        </p:nvPicPr>
        <p:blipFill>
          <a:blip r:embed="rId68"/>
          <a:srcRect/>
          <a:stretch>
            <a:fillRect/>
          </a:stretch>
        </p:blipFill>
        <p:spPr bwMode="auto">
          <a:xfrm>
            <a:off x="4141773" y="2430295"/>
            <a:ext cx="782230" cy="296192"/>
          </a:xfrm>
          <a:prstGeom prst="rect">
            <a:avLst/>
          </a:prstGeom>
          <a:solidFill>
            <a:schemeClr val="tx2"/>
          </a:solidFill>
          <a:ln w="9525">
            <a:noFill/>
            <a:miter lim="800000"/>
            <a:headEnd/>
            <a:tailEnd/>
          </a:ln>
        </p:spPr>
      </p:pic>
      <p:pic>
        <p:nvPicPr>
          <p:cNvPr id="79" name="Picture 64"/>
          <p:cNvPicPr>
            <a:picLocks noChangeAspect="1" noChangeArrowheads="1"/>
          </p:cNvPicPr>
          <p:nvPr/>
        </p:nvPicPr>
        <p:blipFill>
          <a:blip r:embed="rId69"/>
          <a:srcRect/>
          <a:stretch>
            <a:fillRect/>
          </a:stretch>
        </p:blipFill>
        <p:spPr bwMode="auto">
          <a:xfrm>
            <a:off x="3750658" y="1322902"/>
            <a:ext cx="860453" cy="241891"/>
          </a:xfrm>
          <a:prstGeom prst="rect">
            <a:avLst/>
          </a:prstGeom>
          <a:solidFill>
            <a:schemeClr val="tx2"/>
          </a:solidFill>
          <a:ln w="9525">
            <a:noFill/>
            <a:miter lim="800000"/>
            <a:headEnd/>
            <a:tailEnd/>
          </a:ln>
        </p:spPr>
      </p:pic>
      <p:pic>
        <p:nvPicPr>
          <p:cNvPr id="80" name="Picture 65"/>
          <p:cNvPicPr>
            <a:picLocks noChangeAspect="1" noChangeArrowheads="1"/>
          </p:cNvPicPr>
          <p:nvPr/>
        </p:nvPicPr>
        <p:blipFill>
          <a:blip r:embed="rId70"/>
          <a:srcRect/>
          <a:stretch>
            <a:fillRect/>
          </a:stretch>
        </p:blipFill>
        <p:spPr bwMode="auto">
          <a:xfrm>
            <a:off x="5080450" y="2405828"/>
            <a:ext cx="532895" cy="319641"/>
          </a:xfrm>
          <a:prstGeom prst="rect">
            <a:avLst/>
          </a:prstGeom>
          <a:solidFill>
            <a:schemeClr val="tx2"/>
          </a:solidFill>
          <a:ln w="9525">
            <a:noFill/>
            <a:miter lim="800000"/>
            <a:headEnd/>
            <a:tailEnd/>
          </a:ln>
        </p:spPr>
      </p:pic>
      <p:pic>
        <p:nvPicPr>
          <p:cNvPr id="81" name="Picture 66"/>
          <p:cNvPicPr>
            <a:picLocks noChangeAspect="1" noChangeArrowheads="1"/>
          </p:cNvPicPr>
          <p:nvPr/>
        </p:nvPicPr>
        <p:blipFill>
          <a:blip r:embed="rId71"/>
          <a:srcRect/>
          <a:stretch>
            <a:fillRect/>
          </a:stretch>
        </p:blipFill>
        <p:spPr bwMode="auto">
          <a:xfrm>
            <a:off x="3203097" y="2536431"/>
            <a:ext cx="738231" cy="194377"/>
          </a:xfrm>
          <a:prstGeom prst="rect">
            <a:avLst/>
          </a:prstGeom>
          <a:solidFill>
            <a:schemeClr val="tx2"/>
          </a:solidFill>
          <a:ln w="9525">
            <a:noFill/>
            <a:miter lim="800000"/>
            <a:headEnd/>
            <a:tailEnd/>
          </a:ln>
        </p:spPr>
      </p:pic>
      <p:pic>
        <p:nvPicPr>
          <p:cNvPr id="82" name="Picture 69"/>
          <p:cNvPicPr>
            <a:picLocks noChangeAspect="1" noChangeArrowheads="1"/>
          </p:cNvPicPr>
          <p:nvPr/>
        </p:nvPicPr>
        <p:blipFill>
          <a:blip r:embed="rId72"/>
          <a:srcRect/>
          <a:stretch>
            <a:fillRect/>
          </a:stretch>
        </p:blipFill>
        <p:spPr bwMode="auto">
          <a:xfrm>
            <a:off x="5315119" y="1530237"/>
            <a:ext cx="569910" cy="440587"/>
          </a:xfrm>
          <a:prstGeom prst="rect">
            <a:avLst/>
          </a:prstGeom>
          <a:solidFill>
            <a:schemeClr val="tx2"/>
          </a:solidFill>
          <a:ln w="9525">
            <a:noFill/>
            <a:miter lim="800000"/>
            <a:headEnd/>
            <a:tailEnd/>
          </a:ln>
        </p:spPr>
      </p:pic>
      <p:pic>
        <p:nvPicPr>
          <p:cNvPr id="83" name="Picture 70"/>
          <p:cNvPicPr>
            <a:picLocks noChangeAspect="1" noChangeArrowheads="1"/>
          </p:cNvPicPr>
          <p:nvPr/>
        </p:nvPicPr>
        <p:blipFill>
          <a:blip r:embed="rId73"/>
          <a:srcRect/>
          <a:stretch>
            <a:fillRect/>
          </a:stretch>
        </p:blipFill>
        <p:spPr bwMode="auto">
          <a:xfrm>
            <a:off x="5706234" y="2359576"/>
            <a:ext cx="1016899" cy="202300"/>
          </a:xfrm>
          <a:prstGeom prst="rect">
            <a:avLst/>
          </a:prstGeom>
          <a:solidFill>
            <a:schemeClr val="tx2"/>
          </a:solidFill>
          <a:ln w="9525">
            <a:noFill/>
            <a:miter lim="800000"/>
            <a:headEnd/>
            <a:tailEnd/>
          </a:ln>
        </p:spPr>
      </p:pic>
      <p:pic>
        <p:nvPicPr>
          <p:cNvPr id="84" name="Picture 71"/>
          <p:cNvPicPr>
            <a:picLocks noChangeAspect="1" noChangeArrowheads="1"/>
          </p:cNvPicPr>
          <p:nvPr/>
        </p:nvPicPr>
        <p:blipFill>
          <a:blip r:embed="rId74"/>
          <a:srcRect/>
          <a:stretch>
            <a:fillRect/>
          </a:stretch>
        </p:blipFill>
        <p:spPr bwMode="auto">
          <a:xfrm>
            <a:off x="2186198" y="1184679"/>
            <a:ext cx="674673" cy="233252"/>
          </a:xfrm>
          <a:prstGeom prst="rect">
            <a:avLst/>
          </a:prstGeom>
          <a:solidFill>
            <a:schemeClr val="tx2"/>
          </a:solidFill>
          <a:ln w="9525">
            <a:noFill/>
            <a:miter lim="800000"/>
            <a:headEnd/>
            <a:tailEnd/>
          </a:ln>
        </p:spPr>
      </p:pic>
      <p:pic>
        <p:nvPicPr>
          <p:cNvPr id="85" name="Picture 72"/>
          <p:cNvPicPr>
            <a:picLocks noChangeAspect="1" noChangeArrowheads="1"/>
          </p:cNvPicPr>
          <p:nvPr/>
        </p:nvPicPr>
        <p:blipFill>
          <a:blip r:embed="rId75"/>
          <a:srcRect/>
          <a:stretch>
            <a:fillRect/>
          </a:stretch>
        </p:blipFill>
        <p:spPr bwMode="auto">
          <a:xfrm>
            <a:off x="5814937" y="1980837"/>
            <a:ext cx="1184012" cy="311002"/>
          </a:xfrm>
          <a:prstGeom prst="rect">
            <a:avLst/>
          </a:prstGeom>
          <a:solidFill>
            <a:schemeClr val="tx2"/>
          </a:solidFill>
          <a:ln w="9525">
            <a:noFill/>
            <a:miter lim="800000"/>
            <a:headEnd/>
            <a:tailEnd/>
          </a:ln>
        </p:spPr>
      </p:pic>
      <p:pic>
        <p:nvPicPr>
          <p:cNvPr id="86" name="Picture 73"/>
          <p:cNvPicPr>
            <a:picLocks noChangeAspect="1" noChangeArrowheads="1"/>
          </p:cNvPicPr>
          <p:nvPr/>
        </p:nvPicPr>
        <p:blipFill>
          <a:blip r:embed="rId76"/>
          <a:srcRect/>
          <a:stretch>
            <a:fillRect/>
          </a:stretch>
        </p:blipFill>
        <p:spPr bwMode="auto">
          <a:xfrm>
            <a:off x="3483958" y="2189810"/>
            <a:ext cx="801786" cy="276447"/>
          </a:xfrm>
          <a:prstGeom prst="rect">
            <a:avLst/>
          </a:prstGeom>
          <a:solidFill>
            <a:schemeClr val="tx2"/>
          </a:solidFill>
          <a:ln w="9525">
            <a:noFill/>
            <a:miter lim="800000"/>
            <a:headEnd/>
            <a:tailEnd/>
          </a:ln>
        </p:spPr>
      </p:pic>
      <p:pic>
        <p:nvPicPr>
          <p:cNvPr id="87" name="Picture 74"/>
          <p:cNvPicPr>
            <a:picLocks noChangeAspect="1" noChangeArrowheads="1"/>
          </p:cNvPicPr>
          <p:nvPr/>
        </p:nvPicPr>
        <p:blipFill>
          <a:blip r:embed="rId77"/>
          <a:srcRect/>
          <a:stretch>
            <a:fillRect/>
          </a:stretch>
        </p:blipFill>
        <p:spPr bwMode="auto">
          <a:xfrm>
            <a:off x="8052924" y="1946207"/>
            <a:ext cx="606228" cy="308561"/>
          </a:xfrm>
          <a:prstGeom prst="rect">
            <a:avLst/>
          </a:prstGeom>
          <a:solidFill>
            <a:schemeClr val="tx2"/>
          </a:solidFill>
          <a:ln w="9525">
            <a:noFill/>
            <a:miter lim="800000"/>
            <a:headEnd/>
            <a:tailEnd/>
          </a:ln>
        </p:spPr>
      </p:pic>
      <p:pic>
        <p:nvPicPr>
          <p:cNvPr id="88" name="Picture 76"/>
          <p:cNvPicPr>
            <a:picLocks noChangeAspect="1" noChangeArrowheads="1"/>
          </p:cNvPicPr>
          <p:nvPr/>
        </p:nvPicPr>
        <p:blipFill>
          <a:blip r:embed="rId78"/>
          <a:srcRect/>
          <a:stretch>
            <a:fillRect/>
          </a:stretch>
        </p:blipFill>
        <p:spPr bwMode="auto">
          <a:xfrm>
            <a:off x="778184" y="2152242"/>
            <a:ext cx="625784" cy="139218"/>
          </a:xfrm>
          <a:prstGeom prst="rect">
            <a:avLst/>
          </a:prstGeom>
          <a:solidFill>
            <a:schemeClr val="tx2"/>
          </a:solidFill>
          <a:ln w="9525">
            <a:noFill/>
            <a:miter lim="800000"/>
            <a:headEnd/>
            <a:tailEnd/>
          </a:ln>
        </p:spPr>
      </p:pic>
      <p:pic>
        <p:nvPicPr>
          <p:cNvPr id="89" name="Picture 77"/>
          <p:cNvPicPr>
            <a:picLocks noChangeAspect="1" noChangeArrowheads="1"/>
          </p:cNvPicPr>
          <p:nvPr/>
        </p:nvPicPr>
        <p:blipFill>
          <a:blip r:embed="rId79"/>
          <a:srcRect/>
          <a:stretch>
            <a:fillRect/>
          </a:stretch>
        </p:blipFill>
        <p:spPr bwMode="auto">
          <a:xfrm>
            <a:off x="5940903" y="1392014"/>
            <a:ext cx="904453" cy="276813"/>
          </a:xfrm>
          <a:prstGeom prst="rect">
            <a:avLst/>
          </a:prstGeom>
          <a:solidFill>
            <a:schemeClr val="tx2"/>
          </a:solidFill>
          <a:ln w="9525">
            <a:noFill/>
            <a:miter lim="800000"/>
            <a:headEnd/>
            <a:tailEnd/>
          </a:ln>
        </p:spPr>
      </p:pic>
      <p:pic>
        <p:nvPicPr>
          <p:cNvPr id="90" name="Picture 79"/>
          <p:cNvPicPr>
            <a:picLocks noChangeAspect="1" noChangeArrowheads="1"/>
          </p:cNvPicPr>
          <p:nvPr/>
        </p:nvPicPr>
        <p:blipFill>
          <a:blip r:embed="rId80"/>
          <a:srcRect/>
          <a:stretch>
            <a:fillRect/>
          </a:stretch>
        </p:blipFill>
        <p:spPr bwMode="auto">
          <a:xfrm>
            <a:off x="543515" y="2359576"/>
            <a:ext cx="901061" cy="258339"/>
          </a:xfrm>
          <a:prstGeom prst="rect">
            <a:avLst/>
          </a:prstGeom>
          <a:solidFill>
            <a:schemeClr val="tx2"/>
          </a:solidFill>
          <a:ln w="9525">
            <a:noFill/>
            <a:miter lim="800000"/>
            <a:headEnd/>
            <a:tailEnd/>
          </a:ln>
        </p:spPr>
      </p:pic>
      <p:pic>
        <p:nvPicPr>
          <p:cNvPr id="91" name="Picture 82"/>
          <p:cNvPicPr>
            <a:picLocks noChangeAspect="1" noChangeArrowheads="1"/>
          </p:cNvPicPr>
          <p:nvPr/>
        </p:nvPicPr>
        <p:blipFill>
          <a:blip r:embed="rId81"/>
          <a:srcRect/>
          <a:stretch>
            <a:fillRect/>
          </a:stretch>
        </p:blipFill>
        <p:spPr bwMode="auto">
          <a:xfrm>
            <a:off x="856407" y="1737572"/>
            <a:ext cx="833108" cy="297452"/>
          </a:xfrm>
          <a:prstGeom prst="rect">
            <a:avLst/>
          </a:prstGeom>
          <a:solidFill>
            <a:schemeClr val="tx2"/>
          </a:solidFill>
          <a:ln w="9525">
            <a:noFill/>
            <a:miter lim="800000"/>
            <a:headEnd/>
            <a:tailEnd/>
          </a:ln>
        </p:spPr>
      </p:pic>
      <p:pic>
        <p:nvPicPr>
          <p:cNvPr id="92" name="Picture 83"/>
          <p:cNvPicPr>
            <a:picLocks noChangeAspect="1" noChangeArrowheads="1"/>
          </p:cNvPicPr>
          <p:nvPr/>
        </p:nvPicPr>
        <p:blipFill>
          <a:blip r:embed="rId82"/>
          <a:srcRect/>
          <a:stretch>
            <a:fillRect/>
          </a:stretch>
        </p:blipFill>
        <p:spPr bwMode="auto">
          <a:xfrm>
            <a:off x="3281320" y="908232"/>
            <a:ext cx="909342" cy="180478"/>
          </a:xfrm>
          <a:prstGeom prst="rect">
            <a:avLst/>
          </a:prstGeom>
          <a:solidFill>
            <a:schemeClr val="tx2"/>
          </a:solidFill>
          <a:ln w="9525">
            <a:noFill/>
            <a:miter lim="800000"/>
            <a:headEnd/>
            <a:tailEnd/>
          </a:ln>
        </p:spPr>
      </p:pic>
      <p:pic>
        <p:nvPicPr>
          <p:cNvPr id="93" name="Picture 84"/>
          <p:cNvPicPr>
            <a:picLocks noChangeAspect="1" noChangeArrowheads="1"/>
          </p:cNvPicPr>
          <p:nvPr/>
        </p:nvPicPr>
        <p:blipFill>
          <a:blip r:embed="rId83"/>
          <a:srcRect/>
          <a:stretch>
            <a:fillRect/>
          </a:stretch>
        </p:blipFill>
        <p:spPr bwMode="auto">
          <a:xfrm>
            <a:off x="2811982" y="2083130"/>
            <a:ext cx="635562" cy="224613"/>
          </a:xfrm>
          <a:prstGeom prst="rect">
            <a:avLst/>
          </a:prstGeom>
          <a:solidFill>
            <a:schemeClr val="tx2"/>
          </a:solidFill>
          <a:ln w="9525">
            <a:noFill/>
            <a:miter lim="800000"/>
            <a:headEnd/>
            <a:tailEnd/>
          </a:ln>
        </p:spPr>
      </p:pic>
      <p:pic>
        <p:nvPicPr>
          <p:cNvPr id="94" name="Picture 88"/>
          <p:cNvPicPr>
            <a:picLocks noChangeAspect="1" noChangeArrowheads="1"/>
          </p:cNvPicPr>
          <p:nvPr/>
        </p:nvPicPr>
        <p:blipFill>
          <a:blip r:embed="rId84"/>
          <a:srcRect/>
          <a:stretch>
            <a:fillRect/>
          </a:stretch>
        </p:blipFill>
        <p:spPr bwMode="auto">
          <a:xfrm>
            <a:off x="4845781" y="2014018"/>
            <a:ext cx="860452" cy="221733"/>
          </a:xfrm>
          <a:prstGeom prst="rect">
            <a:avLst/>
          </a:prstGeom>
          <a:solidFill>
            <a:schemeClr val="tx2"/>
          </a:solidFill>
          <a:ln w="9525">
            <a:noFill/>
            <a:miter lim="800000"/>
            <a:headEnd/>
            <a:tailEnd/>
          </a:ln>
        </p:spPr>
      </p:pic>
      <p:pic>
        <p:nvPicPr>
          <p:cNvPr id="95" name="Picture 89"/>
          <p:cNvPicPr>
            <a:picLocks noChangeAspect="1" noChangeArrowheads="1"/>
          </p:cNvPicPr>
          <p:nvPr/>
        </p:nvPicPr>
        <p:blipFill>
          <a:blip r:embed="rId85"/>
          <a:srcRect/>
          <a:stretch>
            <a:fillRect/>
          </a:stretch>
        </p:blipFill>
        <p:spPr bwMode="auto">
          <a:xfrm>
            <a:off x="7974701" y="4636467"/>
            <a:ext cx="469338" cy="212791"/>
          </a:xfrm>
          <a:prstGeom prst="rect">
            <a:avLst/>
          </a:prstGeom>
          <a:solidFill>
            <a:schemeClr val="tx2"/>
          </a:solidFill>
          <a:ln w="9525">
            <a:noFill/>
            <a:miter lim="800000"/>
            <a:headEnd/>
            <a:tailEnd/>
          </a:ln>
        </p:spPr>
      </p:pic>
      <p:pic>
        <p:nvPicPr>
          <p:cNvPr id="96" name="Picture 91"/>
          <p:cNvPicPr>
            <a:picLocks noChangeAspect="1" noChangeArrowheads="1"/>
          </p:cNvPicPr>
          <p:nvPr/>
        </p:nvPicPr>
        <p:blipFill>
          <a:blip r:embed="rId86"/>
          <a:srcRect/>
          <a:stretch>
            <a:fillRect/>
          </a:stretch>
        </p:blipFill>
        <p:spPr bwMode="auto">
          <a:xfrm>
            <a:off x="1403968" y="4498244"/>
            <a:ext cx="1439241" cy="466503"/>
          </a:xfrm>
          <a:prstGeom prst="rect">
            <a:avLst/>
          </a:prstGeom>
          <a:solidFill>
            <a:schemeClr val="tx2"/>
          </a:solidFill>
          <a:ln w="9525">
            <a:noFill/>
            <a:miter lim="800000"/>
            <a:headEnd/>
            <a:tailEnd/>
          </a:ln>
        </p:spPr>
      </p:pic>
      <p:pic>
        <p:nvPicPr>
          <p:cNvPr id="97" name="Picture 92"/>
          <p:cNvPicPr>
            <a:picLocks noChangeAspect="1" noChangeArrowheads="1"/>
          </p:cNvPicPr>
          <p:nvPr/>
        </p:nvPicPr>
        <p:blipFill>
          <a:blip r:embed="rId87"/>
          <a:srcRect/>
          <a:stretch>
            <a:fillRect/>
          </a:stretch>
        </p:blipFill>
        <p:spPr bwMode="auto">
          <a:xfrm>
            <a:off x="6332018" y="5799972"/>
            <a:ext cx="736854" cy="375795"/>
          </a:xfrm>
          <a:prstGeom prst="rect">
            <a:avLst/>
          </a:prstGeom>
          <a:solidFill>
            <a:schemeClr val="tx2"/>
          </a:solidFill>
          <a:ln w="9525">
            <a:noFill/>
            <a:miter lim="800000"/>
            <a:headEnd/>
            <a:tailEnd/>
          </a:ln>
        </p:spPr>
      </p:pic>
      <p:sp>
        <p:nvSpPr>
          <p:cNvPr id="98" name="Rectangle 97"/>
          <p:cNvSpPr/>
          <p:nvPr/>
        </p:nvSpPr>
        <p:spPr bwMode="auto">
          <a:xfrm>
            <a:off x="152400" y="428604"/>
            <a:ext cx="1799129" cy="369332"/>
          </a:xfrm>
          <a:prstGeom prst="rect">
            <a:avLst/>
          </a:prstGeom>
          <a:noFill/>
        </p:spPr>
        <p:txBody>
          <a:bodyPr>
            <a:spAutoFit/>
          </a:bodyPr>
          <a:lstStyle/>
          <a:p>
            <a:pPr algn="ctr">
              <a:defRPr/>
            </a:pPr>
            <a:r>
              <a:rPr lang="en-US" b="1" dirty="0">
                <a:effectLst>
                  <a:outerShdw blurRad="38100" dist="38100" dir="2700000" algn="tl">
                    <a:srgbClr val="000000">
                      <a:alpha val="43137"/>
                    </a:srgbClr>
                  </a:outerShdw>
                </a:effectLst>
                <a:latin typeface="+mj-lt"/>
              </a:rPr>
              <a:t>Anti-Virus</a:t>
            </a:r>
          </a:p>
        </p:txBody>
      </p:sp>
      <p:sp>
        <p:nvSpPr>
          <p:cNvPr id="99" name="Rectangle 98"/>
          <p:cNvSpPr/>
          <p:nvPr/>
        </p:nvSpPr>
        <p:spPr bwMode="auto">
          <a:xfrm>
            <a:off x="3143240" y="430332"/>
            <a:ext cx="2928957" cy="369332"/>
          </a:xfrm>
          <a:prstGeom prst="rect">
            <a:avLst/>
          </a:prstGeom>
          <a:noFill/>
        </p:spPr>
        <p:txBody>
          <a:bodyPr wrap="square">
            <a:spAutoFit/>
          </a:bodyPr>
          <a:lstStyle/>
          <a:p>
            <a:pPr algn="ctr">
              <a:defRPr/>
            </a:pPr>
            <a:r>
              <a:rPr lang="en-US" b="1" dirty="0" smtClean="0">
                <a:effectLst>
                  <a:outerShdw blurRad="38100" dist="38100" dir="2700000" algn="tl">
                    <a:srgbClr val="000000">
                      <a:alpha val="43137"/>
                    </a:srgbClr>
                  </a:outerShdw>
                </a:effectLst>
                <a:latin typeface="+mj-lt"/>
              </a:rPr>
              <a:t>Software de </a:t>
            </a:r>
            <a:r>
              <a:rPr lang="en-US" b="1" dirty="0" err="1" smtClean="0">
                <a:effectLst>
                  <a:outerShdw blurRad="38100" dist="38100" dir="2700000" algn="tl">
                    <a:srgbClr val="000000">
                      <a:alpha val="43137"/>
                    </a:srgbClr>
                  </a:outerShdw>
                </a:effectLst>
                <a:latin typeface="+mj-lt"/>
              </a:rPr>
              <a:t>Seguridad</a:t>
            </a:r>
            <a:endParaRPr lang="en-US" b="1" dirty="0">
              <a:effectLst>
                <a:outerShdw blurRad="38100" dist="38100" dir="2700000" algn="tl">
                  <a:srgbClr val="000000">
                    <a:alpha val="43137"/>
                  </a:srgbClr>
                </a:outerShdw>
              </a:effectLst>
              <a:latin typeface="+mj-lt"/>
            </a:endParaRPr>
          </a:p>
        </p:txBody>
      </p:sp>
      <p:sp>
        <p:nvSpPr>
          <p:cNvPr id="100" name="Rectangle 99"/>
          <p:cNvSpPr/>
          <p:nvPr/>
        </p:nvSpPr>
        <p:spPr bwMode="auto">
          <a:xfrm>
            <a:off x="7000892" y="430332"/>
            <a:ext cx="2029752" cy="369332"/>
          </a:xfrm>
          <a:prstGeom prst="rect">
            <a:avLst/>
          </a:prstGeom>
          <a:noFill/>
        </p:spPr>
        <p:txBody>
          <a:bodyPr wrap="square">
            <a:spAutoFit/>
          </a:bodyPr>
          <a:lstStyle/>
          <a:p>
            <a:pPr algn="ctr">
              <a:defRPr/>
            </a:pPr>
            <a:r>
              <a:rPr lang="en-US" b="1" dirty="0" err="1" smtClean="0">
                <a:effectLst>
                  <a:outerShdw blurRad="38100" dist="38100" dir="2700000" algn="tl">
                    <a:srgbClr val="000000">
                      <a:alpha val="43137"/>
                    </a:srgbClr>
                  </a:outerShdw>
                </a:effectLst>
                <a:latin typeface="+mj-lt"/>
              </a:rPr>
              <a:t>Actualizaciones</a:t>
            </a:r>
            <a:endParaRPr lang="en-US" b="1" dirty="0">
              <a:effectLst>
                <a:outerShdw blurRad="38100" dist="38100" dir="2700000" algn="tl">
                  <a:srgbClr val="000000">
                    <a:alpha val="43137"/>
                  </a:srgbClr>
                </a:outerShdw>
              </a:effectLst>
              <a:latin typeface="+mj-lt"/>
            </a:endParaRPr>
          </a:p>
        </p:txBody>
      </p:sp>
      <p:sp>
        <p:nvSpPr>
          <p:cNvPr id="101" name="Rectangle 100"/>
          <p:cNvSpPr/>
          <p:nvPr/>
        </p:nvSpPr>
        <p:spPr bwMode="auto">
          <a:xfrm>
            <a:off x="2643175" y="2714620"/>
            <a:ext cx="3454174" cy="369332"/>
          </a:xfrm>
          <a:prstGeom prst="rect">
            <a:avLst/>
          </a:prstGeom>
          <a:noFill/>
        </p:spPr>
        <p:txBody>
          <a:bodyPr wrap="square">
            <a:spAutoFit/>
          </a:bodyPr>
          <a:lstStyle/>
          <a:p>
            <a:pPr algn="ctr">
              <a:defRPr/>
            </a:pPr>
            <a:r>
              <a:rPr lang="en-US" b="1" dirty="0" err="1" smtClean="0">
                <a:effectLst>
                  <a:outerShdw blurRad="38100" dist="38100" dir="2700000" algn="tl">
                    <a:srgbClr val="000000">
                      <a:alpha val="43137"/>
                    </a:srgbClr>
                  </a:outerShdw>
                </a:effectLst>
              </a:rPr>
              <a:t>Aplicativos</a:t>
            </a:r>
            <a:r>
              <a:rPr lang="en-US" b="1" dirty="0" smtClean="0">
                <a:effectLst>
                  <a:outerShdw blurRad="38100" dist="38100" dir="2700000" algn="tl">
                    <a:srgbClr val="000000">
                      <a:alpha val="43137"/>
                    </a:srgbClr>
                  </a:outerShdw>
                </a:effectLst>
              </a:rPr>
              <a:t> de </a:t>
            </a:r>
            <a:r>
              <a:rPr lang="en-US" b="1" dirty="0" err="1" smtClean="0">
                <a:effectLst>
                  <a:outerShdw blurRad="38100" dist="38100" dir="2700000" algn="tl">
                    <a:srgbClr val="000000">
                      <a:alpha val="43137"/>
                    </a:srgbClr>
                  </a:outerShdw>
                </a:effectLst>
              </a:rPr>
              <a:t>Seguridad</a:t>
            </a:r>
            <a:endParaRPr lang="en-US" b="1" dirty="0">
              <a:effectLst>
                <a:outerShdw blurRad="38100" dist="38100" dir="2700000" algn="tl">
                  <a:srgbClr val="000000">
                    <a:alpha val="43137"/>
                  </a:srgbClr>
                </a:outerShdw>
              </a:effectLst>
            </a:endParaRPr>
          </a:p>
        </p:txBody>
      </p:sp>
      <p:sp>
        <p:nvSpPr>
          <p:cNvPr id="102" name="Rectangle 101"/>
          <p:cNvSpPr/>
          <p:nvPr/>
        </p:nvSpPr>
        <p:spPr bwMode="auto">
          <a:xfrm>
            <a:off x="2857488" y="4000504"/>
            <a:ext cx="2894251" cy="369332"/>
          </a:xfrm>
          <a:prstGeom prst="rect">
            <a:avLst/>
          </a:prstGeom>
          <a:noFill/>
        </p:spPr>
        <p:txBody>
          <a:bodyPr>
            <a:spAutoFit/>
          </a:bodyPr>
          <a:lstStyle/>
          <a:p>
            <a:pPr algn="ctr">
              <a:defRPr/>
            </a:pPr>
            <a:r>
              <a:rPr lang="en-US" b="1" dirty="0" err="1" smtClean="0">
                <a:effectLst>
                  <a:outerShdw blurRad="38100" dist="38100" dir="2700000" algn="tl">
                    <a:srgbClr val="000000">
                      <a:alpha val="43137"/>
                    </a:srgbClr>
                  </a:outerShdw>
                </a:effectLst>
                <a:latin typeface="+mj-lt"/>
              </a:rPr>
              <a:t>Dispositivos</a:t>
            </a:r>
            <a:r>
              <a:rPr lang="en-US" b="1" dirty="0" smtClean="0">
                <a:effectLst>
                  <a:outerShdw blurRad="38100" dist="38100" dir="2700000" algn="tl">
                    <a:srgbClr val="000000">
                      <a:alpha val="43137"/>
                    </a:srgbClr>
                  </a:outerShdw>
                </a:effectLst>
                <a:latin typeface="+mj-lt"/>
              </a:rPr>
              <a:t> de Red</a:t>
            </a:r>
            <a:endParaRPr lang="en-US" b="1" dirty="0">
              <a:effectLst>
                <a:outerShdw blurRad="38100" dist="38100" dir="2700000" algn="tl">
                  <a:srgbClr val="000000">
                    <a:alpha val="43137"/>
                  </a:srgbClr>
                </a:outerShdw>
              </a:effectLst>
              <a:latin typeface="+mj-lt"/>
            </a:endParaRPr>
          </a:p>
        </p:txBody>
      </p:sp>
      <p:sp>
        <p:nvSpPr>
          <p:cNvPr id="103" name="Rectangle 102"/>
          <p:cNvSpPr/>
          <p:nvPr/>
        </p:nvSpPr>
        <p:spPr bwMode="auto">
          <a:xfrm>
            <a:off x="2643174" y="5283621"/>
            <a:ext cx="3719572" cy="369332"/>
          </a:xfrm>
          <a:prstGeom prst="rect">
            <a:avLst/>
          </a:prstGeom>
          <a:noFill/>
        </p:spPr>
        <p:txBody>
          <a:bodyPr wrap="square">
            <a:spAutoFit/>
          </a:bodyPr>
          <a:lstStyle/>
          <a:p>
            <a:pPr algn="ctr">
              <a:defRPr/>
            </a:pPr>
            <a:r>
              <a:rPr lang="en-US" b="1" dirty="0" err="1" smtClean="0">
                <a:effectLst>
                  <a:outerShdw blurRad="38100" dist="38100" dir="2700000" algn="tl">
                    <a:srgbClr val="000000">
                      <a:alpha val="43137"/>
                    </a:srgbClr>
                  </a:outerShdw>
                </a:effectLst>
                <a:latin typeface="+mj-lt"/>
              </a:rPr>
              <a:t>Integradores</a:t>
            </a:r>
            <a:r>
              <a:rPr lang="en-US" b="1" dirty="0" smtClean="0">
                <a:effectLst>
                  <a:outerShdw blurRad="38100" dist="38100" dir="2700000" algn="tl">
                    <a:srgbClr val="000000">
                      <a:alpha val="43137"/>
                    </a:srgbClr>
                  </a:outerShdw>
                </a:effectLst>
                <a:latin typeface="+mj-lt"/>
              </a:rPr>
              <a:t> de </a:t>
            </a:r>
            <a:r>
              <a:rPr lang="en-US" b="1" dirty="0" err="1" smtClean="0">
                <a:effectLst>
                  <a:outerShdw blurRad="38100" dist="38100" dir="2700000" algn="tl">
                    <a:srgbClr val="000000">
                      <a:alpha val="43137"/>
                    </a:srgbClr>
                  </a:outerShdw>
                </a:effectLst>
                <a:latin typeface="+mj-lt"/>
              </a:rPr>
              <a:t>Sistemas</a:t>
            </a:r>
            <a:endParaRPr lang="en-US" b="1" dirty="0">
              <a:effectLst>
                <a:outerShdw blurRad="38100" dist="38100" dir="2700000" algn="tl">
                  <a:srgbClr val="000000">
                    <a:alpha val="43137"/>
                  </a:srgbClr>
                </a:outerShdw>
              </a:effectLst>
              <a:latin typeface="+mj-lt"/>
            </a:endParaRPr>
          </a:p>
        </p:txBody>
      </p:sp>
      <p:pic>
        <p:nvPicPr>
          <p:cNvPr id="104" name="Picture 94"/>
          <p:cNvPicPr>
            <a:picLocks noChangeAspect="1" noChangeArrowheads="1"/>
          </p:cNvPicPr>
          <p:nvPr/>
        </p:nvPicPr>
        <p:blipFill>
          <a:blip r:embed="rId88"/>
          <a:srcRect/>
          <a:stretch>
            <a:fillRect/>
          </a:stretch>
        </p:blipFill>
        <p:spPr bwMode="auto">
          <a:xfrm>
            <a:off x="7348917" y="1738872"/>
            <a:ext cx="763312" cy="120945"/>
          </a:xfrm>
          <a:prstGeom prst="rect">
            <a:avLst/>
          </a:prstGeom>
          <a:solidFill>
            <a:schemeClr val="tx2"/>
          </a:solidFill>
          <a:ln w="9525">
            <a:noFill/>
            <a:miter lim="800000"/>
            <a:headEnd/>
            <a:tailEnd/>
          </a:ln>
        </p:spPr>
      </p:pic>
      <p:pic>
        <p:nvPicPr>
          <p:cNvPr id="11" name="Picture 9"/>
          <p:cNvPicPr>
            <a:picLocks noChangeAspect="1" noChangeArrowheads="1"/>
          </p:cNvPicPr>
          <p:nvPr/>
        </p:nvPicPr>
        <p:blipFill>
          <a:blip r:embed="rId89"/>
          <a:srcRect/>
          <a:stretch>
            <a:fillRect/>
          </a:stretch>
        </p:blipFill>
        <p:spPr bwMode="auto">
          <a:xfrm>
            <a:off x="4298219" y="3676866"/>
            <a:ext cx="948063" cy="268472"/>
          </a:xfrm>
          <a:prstGeom prst="rect">
            <a:avLst/>
          </a:prstGeom>
          <a:solidFill>
            <a:schemeClr val="tx2"/>
          </a:solidFill>
          <a:ln w="9525">
            <a:noFill/>
            <a:miter lim="800000"/>
            <a:headEnd/>
            <a:tailEnd/>
          </a:ln>
        </p:spPr>
      </p:pic>
      <p:sp>
        <p:nvSpPr>
          <p:cNvPr id="105" name="104 Título"/>
          <p:cNvSpPr>
            <a:spLocks noGrp="1"/>
          </p:cNvSpPr>
          <p:nvPr>
            <p:ph type="title"/>
          </p:nvPr>
        </p:nvSpPr>
        <p:spPr>
          <a:xfrm>
            <a:off x="142844" y="0"/>
            <a:ext cx="8382000" cy="665162"/>
          </a:xfrm>
        </p:spPr>
        <p:txBody>
          <a:bodyPr/>
          <a:lstStyle/>
          <a:p>
            <a:r>
              <a:rPr lang="es-ES" dirty="0" smtClean="0"/>
              <a:t>Interoperabilidad</a:t>
            </a:r>
            <a:endParaRPr lang="es-E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ChangeArrowheads="1"/>
          </p:cNvSpPr>
          <p:nvPr/>
        </p:nvSpPr>
        <p:spPr bwMode="auto">
          <a:xfrm>
            <a:off x="71406" y="1071546"/>
            <a:ext cx="9001156" cy="2357454"/>
          </a:xfrm>
          <a:prstGeom prst="rect">
            <a:avLst/>
          </a:prstGeom>
          <a:solidFill>
            <a:schemeClr val="tx2"/>
          </a:solidFill>
          <a:ln w="12700">
            <a:solidFill>
              <a:schemeClr val="accent4">
                <a:lumMod val="50000"/>
                <a:lumOff val="50000"/>
              </a:schemeClr>
            </a:solidFill>
            <a:miter lim="800000"/>
            <a:headEnd/>
            <a:tailEnd/>
          </a:ln>
          <a:effectLst/>
        </p:spPr>
        <p:txBody>
          <a:bodyPr wrap="none" lIns="91436" tIns="45718" rIns="91436" bIns="45718" anchor="ctr"/>
          <a:lstStyle/>
          <a:p>
            <a:pPr>
              <a:defRPr/>
            </a:pPr>
            <a:endParaRPr lang="es-ES">
              <a:latin typeface="Arial" charset="0"/>
            </a:endParaRPr>
          </a:p>
        </p:txBody>
      </p:sp>
      <p:sp>
        <p:nvSpPr>
          <p:cNvPr id="31747" name="AutoShape 5"/>
          <p:cNvSpPr>
            <a:spLocks noChangeArrowheads="1"/>
          </p:cNvSpPr>
          <p:nvPr/>
        </p:nvSpPr>
        <p:spPr bwMode="auto">
          <a:xfrm>
            <a:off x="6965951" y="1624012"/>
            <a:ext cx="701675" cy="1181100"/>
          </a:xfrm>
          <a:prstGeom prst="flowChartAlternateProcess">
            <a:avLst/>
          </a:prstGeom>
          <a:solidFill>
            <a:srgbClr val="8099CC">
              <a:alpha val="50195"/>
            </a:srgbClr>
          </a:solidFill>
          <a:ln w="12700" algn="ctr">
            <a:solidFill>
              <a:schemeClr val="bg1"/>
            </a:solidFill>
            <a:miter lim="800000"/>
            <a:headEnd/>
            <a:tailEnd/>
          </a:ln>
        </p:spPr>
        <p:txBody>
          <a:bodyPr wrap="none" lIns="91436" tIns="45718" rIns="91436" bIns="45718" anchor="ctr"/>
          <a:lstStyle/>
          <a:p>
            <a:endParaRPr lang="es-ES"/>
          </a:p>
        </p:txBody>
      </p:sp>
      <p:sp>
        <p:nvSpPr>
          <p:cNvPr id="31748" name="AutoShape 6"/>
          <p:cNvSpPr>
            <a:spLocks noChangeArrowheads="1"/>
          </p:cNvSpPr>
          <p:nvPr/>
        </p:nvSpPr>
        <p:spPr bwMode="auto">
          <a:xfrm>
            <a:off x="8154988" y="1624012"/>
            <a:ext cx="750887" cy="1181100"/>
          </a:xfrm>
          <a:prstGeom prst="flowChartAlternateProcess">
            <a:avLst/>
          </a:prstGeom>
          <a:solidFill>
            <a:srgbClr val="FFE680"/>
          </a:solidFill>
          <a:ln w="15875" algn="ctr">
            <a:solidFill>
              <a:srgbClr val="BF9900"/>
            </a:solidFill>
            <a:miter lim="800000"/>
            <a:headEnd/>
            <a:tailEnd/>
          </a:ln>
        </p:spPr>
        <p:txBody>
          <a:bodyPr wrap="none" lIns="91436" tIns="45718" rIns="91436" bIns="45718" anchor="ctr"/>
          <a:lstStyle/>
          <a:p>
            <a:endParaRPr lang="es-ES"/>
          </a:p>
        </p:txBody>
      </p:sp>
      <p:sp>
        <p:nvSpPr>
          <p:cNvPr id="31749" name="AutoShape 7"/>
          <p:cNvSpPr>
            <a:spLocks noChangeArrowheads="1"/>
          </p:cNvSpPr>
          <p:nvPr/>
        </p:nvSpPr>
        <p:spPr bwMode="auto">
          <a:xfrm>
            <a:off x="5562601" y="1624012"/>
            <a:ext cx="701675" cy="1181100"/>
          </a:xfrm>
          <a:prstGeom prst="flowChartAlternateProcess">
            <a:avLst/>
          </a:prstGeom>
          <a:solidFill>
            <a:srgbClr val="89C986">
              <a:alpha val="50195"/>
            </a:srgbClr>
          </a:solidFill>
          <a:ln w="12700" algn="ctr">
            <a:solidFill>
              <a:srgbClr val="0E6D0A"/>
            </a:solidFill>
            <a:miter lim="800000"/>
            <a:headEnd/>
            <a:tailEnd/>
          </a:ln>
        </p:spPr>
        <p:txBody>
          <a:bodyPr wrap="none" lIns="91436" tIns="45718" rIns="91436" bIns="45718" anchor="ctr"/>
          <a:lstStyle/>
          <a:p>
            <a:endParaRPr lang="es-ES"/>
          </a:p>
        </p:txBody>
      </p:sp>
      <p:sp>
        <p:nvSpPr>
          <p:cNvPr id="31750" name="AutoShape 8"/>
          <p:cNvSpPr>
            <a:spLocks noChangeArrowheads="1"/>
          </p:cNvSpPr>
          <p:nvPr/>
        </p:nvSpPr>
        <p:spPr bwMode="auto">
          <a:xfrm>
            <a:off x="3895725" y="1624012"/>
            <a:ext cx="857250" cy="1497012"/>
          </a:xfrm>
          <a:prstGeom prst="flowChartAlternateProcess">
            <a:avLst/>
          </a:prstGeom>
          <a:solidFill>
            <a:srgbClr val="89C986">
              <a:alpha val="50195"/>
            </a:srgbClr>
          </a:solidFill>
          <a:ln w="12700" algn="ctr">
            <a:solidFill>
              <a:srgbClr val="0E6D0A"/>
            </a:solidFill>
            <a:miter lim="800000"/>
            <a:headEnd/>
            <a:tailEnd/>
          </a:ln>
        </p:spPr>
        <p:txBody>
          <a:bodyPr wrap="none" lIns="91436" tIns="45718" rIns="91436" bIns="45718" anchor="ctr"/>
          <a:lstStyle/>
          <a:p>
            <a:endParaRPr lang="es-ES"/>
          </a:p>
        </p:txBody>
      </p:sp>
      <p:sp>
        <p:nvSpPr>
          <p:cNvPr id="31751" name="Text Box 10"/>
          <p:cNvSpPr txBox="1">
            <a:spLocks noChangeArrowheads="1"/>
          </p:cNvSpPr>
          <p:nvPr/>
        </p:nvSpPr>
        <p:spPr bwMode="auto">
          <a:xfrm>
            <a:off x="428596" y="3929066"/>
            <a:ext cx="8299450" cy="2554531"/>
          </a:xfrm>
          <a:prstGeom prst="rect">
            <a:avLst/>
          </a:prstGeom>
          <a:noFill/>
          <a:ln w="9525">
            <a:noFill/>
            <a:miter lim="800000"/>
            <a:headEnd/>
            <a:tailEnd/>
          </a:ln>
        </p:spPr>
        <p:txBody>
          <a:bodyPr lIns="91426" tIns="45713" rIns="91426" bIns="45713">
            <a:spAutoFit/>
          </a:bodyPr>
          <a:lstStyle/>
          <a:p>
            <a:pPr marL="342886" indent="-342886" eaLnBrk="0" hangingPunct="0">
              <a:spcBef>
                <a:spcPct val="50000"/>
              </a:spcBef>
              <a:buFontTx/>
              <a:buAutoNum type="arabicPeriod"/>
            </a:pPr>
            <a:r>
              <a:rPr lang="es-ES" sz="1600" dirty="0" smtClean="0"/>
              <a:t>El Cliente se autentica en la red y </a:t>
            </a:r>
            <a:r>
              <a:rPr lang="es-ES" sz="1600" dirty="0" err="1" smtClean="0"/>
              <a:t>envia</a:t>
            </a:r>
            <a:r>
              <a:rPr lang="es-ES" sz="1600" dirty="0" smtClean="0"/>
              <a:t> su Certificado de Salud (</a:t>
            </a:r>
            <a:r>
              <a:rPr lang="es-ES" sz="1600" dirty="0" err="1" smtClean="0"/>
              <a:t>SoH</a:t>
            </a:r>
            <a:r>
              <a:rPr lang="es-ES" sz="1600" dirty="0" smtClean="0"/>
              <a:t>), incluyendo los datos opacos del (</a:t>
            </a:r>
            <a:r>
              <a:rPr lang="es-ES" sz="1600" dirty="0" err="1" smtClean="0"/>
              <a:t>System</a:t>
            </a:r>
            <a:r>
              <a:rPr lang="es-ES" sz="1600" dirty="0" smtClean="0"/>
              <a:t> </a:t>
            </a:r>
            <a:r>
              <a:rPr lang="es-ES" sz="1600" dirty="0" err="1" smtClean="0"/>
              <a:t>Health</a:t>
            </a:r>
            <a:r>
              <a:rPr lang="es-ES" sz="1600" dirty="0" smtClean="0"/>
              <a:t> </a:t>
            </a:r>
            <a:r>
              <a:rPr lang="es-ES" sz="1600" dirty="0" err="1" smtClean="0"/>
              <a:t>Agent</a:t>
            </a:r>
            <a:r>
              <a:rPr lang="es-ES" sz="1600" dirty="0" smtClean="0"/>
              <a:t> -SHA) al Cisco </a:t>
            </a:r>
            <a:r>
              <a:rPr lang="es-ES" sz="1600" dirty="0" err="1" smtClean="0"/>
              <a:t>Secure</a:t>
            </a:r>
            <a:r>
              <a:rPr lang="es-ES" sz="1600" dirty="0" smtClean="0"/>
              <a:t> Access Control Server (ACS) a través del </a:t>
            </a:r>
            <a:r>
              <a:rPr lang="es-ES" sz="1600" dirty="0" err="1" smtClean="0"/>
              <a:t>Switch</a:t>
            </a:r>
            <a:r>
              <a:rPr lang="es-ES" sz="1600" dirty="0" smtClean="0"/>
              <a:t>/</a:t>
            </a:r>
            <a:r>
              <a:rPr lang="es-ES" sz="1600" dirty="0" err="1" smtClean="0"/>
              <a:t>Router</a:t>
            </a:r>
            <a:r>
              <a:rPr lang="es-ES" sz="1600" dirty="0" smtClean="0"/>
              <a:t>.</a:t>
            </a:r>
          </a:p>
          <a:p>
            <a:pPr marL="342886" indent="-342886" eaLnBrk="0" hangingPunct="0">
              <a:spcBef>
                <a:spcPct val="50000"/>
              </a:spcBef>
              <a:buFontTx/>
              <a:buAutoNum type="arabicPeriod"/>
            </a:pPr>
            <a:r>
              <a:rPr lang="es-ES" sz="1600" dirty="0" smtClean="0"/>
              <a:t>ACS envía el </a:t>
            </a:r>
            <a:r>
              <a:rPr lang="es-ES" sz="1600" dirty="0" err="1" smtClean="0"/>
              <a:t>SoH</a:t>
            </a:r>
            <a:r>
              <a:rPr lang="es-ES" sz="1600" dirty="0" smtClean="0"/>
              <a:t> al Microsoft Network </a:t>
            </a:r>
            <a:r>
              <a:rPr lang="es-ES" sz="1600" dirty="0" err="1" smtClean="0"/>
              <a:t>Policy</a:t>
            </a:r>
            <a:r>
              <a:rPr lang="es-ES" sz="1600" dirty="0" smtClean="0"/>
              <a:t> Server (NPS)  vía el protocolo HCAP.  El NPS evalúa la salud del cliente en coordinación con los validadores de salud de </a:t>
            </a:r>
            <a:r>
              <a:rPr lang="es-ES" sz="1600" dirty="0" err="1" smtClean="0"/>
              <a:t>partners</a:t>
            </a:r>
            <a:r>
              <a:rPr lang="es-ES" sz="1600" dirty="0" smtClean="0"/>
              <a:t>.</a:t>
            </a:r>
          </a:p>
          <a:p>
            <a:pPr marL="342886" indent="-342886" eaLnBrk="0" hangingPunct="0">
              <a:spcBef>
                <a:spcPct val="50000"/>
              </a:spcBef>
              <a:buFontTx/>
              <a:buAutoNum type="arabicPeriod"/>
            </a:pPr>
            <a:r>
              <a:rPr lang="es-ES" sz="1600" dirty="0" smtClean="0"/>
              <a:t>ACS asigna el acceso a red basado en lo que establece el NPS sobre su estado de salud. El Cliente pasa por el proceso de remediación  si lo necesita y se </a:t>
            </a:r>
            <a:r>
              <a:rPr lang="es-ES" sz="1600" dirty="0" err="1" smtClean="0"/>
              <a:t>reautentica</a:t>
            </a:r>
            <a:r>
              <a:rPr lang="es-ES" sz="1600" dirty="0" smtClean="0"/>
              <a:t> en el ACS si cambia si estado de salud.</a:t>
            </a:r>
            <a:endParaRPr lang="es-ES" sz="1600" dirty="0"/>
          </a:p>
        </p:txBody>
      </p:sp>
      <p:sp>
        <p:nvSpPr>
          <p:cNvPr id="31752" name="Rectangle 11"/>
          <p:cNvSpPr>
            <a:spLocks noChangeArrowheads="1"/>
          </p:cNvSpPr>
          <p:nvPr/>
        </p:nvSpPr>
        <p:spPr bwMode="auto">
          <a:xfrm>
            <a:off x="8223250" y="1643062"/>
            <a:ext cx="674688" cy="454025"/>
          </a:xfrm>
          <a:prstGeom prst="rect">
            <a:avLst/>
          </a:prstGeom>
          <a:noFill/>
          <a:ln w="9525">
            <a:noFill/>
            <a:miter lim="800000"/>
            <a:headEnd/>
            <a:tailEnd/>
          </a:ln>
        </p:spPr>
        <p:txBody>
          <a:bodyPr lIns="91436" tIns="45718" rIns="91436" bIns="45718" anchor="ctr"/>
          <a:lstStyle/>
          <a:p>
            <a:pPr algn="ctr"/>
            <a:r>
              <a:rPr lang="es-ES" sz="1000" b="1" smtClean="0">
                <a:solidFill>
                  <a:schemeClr val="bg2"/>
                </a:solidFill>
              </a:rPr>
              <a:t>Partner Policy </a:t>
            </a:r>
          </a:p>
          <a:p>
            <a:pPr algn="ctr"/>
            <a:r>
              <a:rPr lang="es-ES" sz="1000" b="1" smtClean="0">
                <a:solidFill>
                  <a:schemeClr val="bg2"/>
                </a:solidFill>
              </a:rPr>
              <a:t>Server</a:t>
            </a:r>
            <a:endParaRPr lang="es-ES" sz="1000" b="1">
              <a:solidFill>
                <a:schemeClr val="bg2"/>
              </a:solidFill>
            </a:endParaRPr>
          </a:p>
        </p:txBody>
      </p:sp>
      <p:pic>
        <p:nvPicPr>
          <p:cNvPr id="31753" name="Picture 12" descr="application server"/>
          <p:cNvPicPr>
            <a:picLocks noChangeAspect="1" noChangeArrowheads="1"/>
          </p:cNvPicPr>
          <p:nvPr/>
        </p:nvPicPr>
        <p:blipFill>
          <a:blip r:embed="rId3"/>
          <a:srcRect/>
          <a:stretch>
            <a:fillRect/>
          </a:stretch>
        </p:blipFill>
        <p:spPr bwMode="auto">
          <a:xfrm>
            <a:off x="8343900" y="2097087"/>
            <a:ext cx="493713" cy="630237"/>
          </a:xfrm>
          <a:prstGeom prst="rect">
            <a:avLst/>
          </a:prstGeom>
          <a:noFill/>
          <a:ln w="9525">
            <a:noFill/>
            <a:miter lim="800000"/>
            <a:headEnd/>
            <a:tailEnd/>
          </a:ln>
        </p:spPr>
      </p:pic>
      <p:sp>
        <p:nvSpPr>
          <p:cNvPr id="31754" name="Rectangle 13"/>
          <p:cNvSpPr>
            <a:spLocks noChangeArrowheads="1"/>
          </p:cNvSpPr>
          <p:nvPr/>
        </p:nvSpPr>
        <p:spPr bwMode="auto">
          <a:xfrm>
            <a:off x="447675" y="1179512"/>
            <a:ext cx="1966913" cy="288925"/>
          </a:xfrm>
          <a:prstGeom prst="rect">
            <a:avLst/>
          </a:prstGeom>
          <a:noFill/>
          <a:ln w="9525">
            <a:noFill/>
            <a:miter lim="800000"/>
            <a:headEnd/>
            <a:tailEnd/>
          </a:ln>
        </p:spPr>
        <p:txBody>
          <a:bodyPr wrap="none" lIns="91436" tIns="45718" rIns="91436" bIns="45718" anchor="ctr"/>
          <a:lstStyle/>
          <a:p>
            <a:pPr algn="ctr"/>
            <a:r>
              <a:rPr lang="es-ES" sz="1000" b="1" smtClean="0">
                <a:solidFill>
                  <a:schemeClr val="bg2"/>
                </a:solidFill>
              </a:rPr>
              <a:t>Client</a:t>
            </a:r>
            <a:endParaRPr lang="es-ES" sz="1000" b="1">
              <a:solidFill>
                <a:schemeClr val="bg2"/>
              </a:solidFill>
            </a:endParaRPr>
          </a:p>
        </p:txBody>
      </p:sp>
      <p:sp>
        <p:nvSpPr>
          <p:cNvPr id="31755" name="AutoShape 14"/>
          <p:cNvSpPr>
            <a:spLocks noChangeArrowheads="1"/>
          </p:cNvSpPr>
          <p:nvPr/>
        </p:nvSpPr>
        <p:spPr bwMode="auto">
          <a:xfrm>
            <a:off x="215900" y="1468437"/>
            <a:ext cx="2446338" cy="292100"/>
          </a:xfrm>
          <a:prstGeom prst="flowChartAlternateProcess">
            <a:avLst/>
          </a:prstGeom>
          <a:solidFill>
            <a:srgbClr val="FFE680"/>
          </a:solidFill>
          <a:ln w="15875">
            <a:solidFill>
              <a:srgbClr val="BF9900"/>
            </a:solidFill>
            <a:miter lim="800000"/>
            <a:headEnd/>
            <a:tailEnd/>
          </a:ln>
        </p:spPr>
        <p:txBody>
          <a:bodyPr wrap="none" lIns="91436" tIns="45718" rIns="91436" bIns="45718" anchor="ctr"/>
          <a:lstStyle/>
          <a:p>
            <a:pPr algn="ctr"/>
            <a:r>
              <a:rPr lang="es-ES" sz="1100" smtClean="0">
                <a:solidFill>
                  <a:schemeClr val="bg2"/>
                </a:solidFill>
              </a:rPr>
              <a:t>Partner System Health Agents (SHAs)</a:t>
            </a:r>
            <a:endParaRPr lang="es-ES" sz="1100">
              <a:solidFill>
                <a:schemeClr val="bg2"/>
              </a:solidFill>
            </a:endParaRPr>
          </a:p>
        </p:txBody>
      </p:sp>
      <p:sp>
        <p:nvSpPr>
          <p:cNvPr id="31756" name="AutoShape 15"/>
          <p:cNvSpPr>
            <a:spLocks noChangeArrowheads="1"/>
          </p:cNvSpPr>
          <p:nvPr/>
        </p:nvSpPr>
        <p:spPr bwMode="auto">
          <a:xfrm>
            <a:off x="152400" y="1152524"/>
            <a:ext cx="2573338" cy="2205038"/>
          </a:xfrm>
          <a:prstGeom prst="flowChartAlternateProcess">
            <a:avLst/>
          </a:prstGeom>
          <a:noFill/>
          <a:ln w="12700" algn="ctr">
            <a:solidFill>
              <a:schemeClr val="bg1"/>
            </a:solidFill>
            <a:miter lim="800000"/>
            <a:headEnd/>
            <a:tailEnd/>
          </a:ln>
        </p:spPr>
        <p:txBody>
          <a:bodyPr wrap="none" lIns="91436" tIns="45718" rIns="91436" bIns="45718" anchor="ctr"/>
          <a:lstStyle/>
          <a:p>
            <a:endParaRPr lang="es-ES"/>
          </a:p>
        </p:txBody>
      </p:sp>
      <p:sp>
        <p:nvSpPr>
          <p:cNvPr id="31757" name="AutoShape 16"/>
          <p:cNvSpPr>
            <a:spLocks noChangeArrowheads="1"/>
          </p:cNvSpPr>
          <p:nvPr/>
        </p:nvSpPr>
        <p:spPr bwMode="auto">
          <a:xfrm>
            <a:off x="307975" y="1912937"/>
            <a:ext cx="2262188" cy="263525"/>
          </a:xfrm>
          <a:prstGeom prst="flowChartAlternateProcess">
            <a:avLst/>
          </a:prstGeom>
          <a:solidFill>
            <a:srgbClr val="8099CC">
              <a:alpha val="50195"/>
            </a:srgbClr>
          </a:solidFill>
          <a:ln w="15875">
            <a:solidFill>
              <a:schemeClr val="bg1"/>
            </a:solidFill>
            <a:miter lim="800000"/>
            <a:headEnd/>
            <a:tailEnd/>
          </a:ln>
        </p:spPr>
        <p:txBody>
          <a:bodyPr wrap="none" lIns="91436" tIns="45718" rIns="91436" bIns="45718" anchor="ctr"/>
          <a:lstStyle/>
          <a:p>
            <a:pPr algn="ctr"/>
            <a:r>
              <a:rPr lang="es-ES" sz="1100" smtClean="0">
                <a:solidFill>
                  <a:schemeClr val="bg2"/>
                </a:solidFill>
              </a:rPr>
              <a:t>NAP Agent (QA)</a:t>
            </a:r>
            <a:endParaRPr lang="es-ES" sz="1100">
              <a:solidFill>
                <a:schemeClr val="bg2"/>
              </a:solidFill>
            </a:endParaRPr>
          </a:p>
        </p:txBody>
      </p:sp>
      <p:sp>
        <p:nvSpPr>
          <p:cNvPr id="31758" name="AutoShape 17"/>
          <p:cNvSpPr>
            <a:spLocks noChangeArrowheads="1"/>
          </p:cNvSpPr>
          <p:nvPr/>
        </p:nvSpPr>
        <p:spPr bwMode="auto">
          <a:xfrm>
            <a:off x="230188" y="2343149"/>
            <a:ext cx="1169987" cy="306388"/>
          </a:xfrm>
          <a:prstGeom prst="flowChartAlternateProcess">
            <a:avLst/>
          </a:prstGeom>
          <a:solidFill>
            <a:srgbClr val="8099CC">
              <a:alpha val="50195"/>
            </a:srgbClr>
          </a:solidFill>
          <a:ln w="15875" algn="ctr">
            <a:solidFill>
              <a:schemeClr val="bg1"/>
            </a:solidFill>
            <a:miter lim="800000"/>
            <a:headEnd/>
            <a:tailEnd/>
          </a:ln>
        </p:spPr>
        <p:txBody>
          <a:bodyPr wrap="none" lIns="91436" tIns="45718" rIns="91436" bIns="45718" anchor="ctr"/>
          <a:lstStyle/>
          <a:p>
            <a:pPr algn="ctr"/>
            <a:r>
              <a:rPr lang="es-ES" sz="1100" smtClean="0">
                <a:solidFill>
                  <a:schemeClr val="bg2"/>
                </a:solidFill>
              </a:rPr>
              <a:t>EAP Host QEC</a:t>
            </a:r>
            <a:endParaRPr lang="es-ES" sz="1100">
              <a:solidFill>
                <a:schemeClr val="bg2"/>
              </a:solidFill>
            </a:endParaRPr>
          </a:p>
        </p:txBody>
      </p:sp>
      <p:sp>
        <p:nvSpPr>
          <p:cNvPr id="31759" name="Text Box 18"/>
          <p:cNvSpPr txBox="1">
            <a:spLocks noChangeArrowheads="1"/>
          </p:cNvSpPr>
          <p:nvPr/>
        </p:nvSpPr>
        <p:spPr bwMode="auto">
          <a:xfrm>
            <a:off x="2797175" y="1760538"/>
            <a:ext cx="1051883" cy="400105"/>
          </a:xfrm>
          <a:prstGeom prst="rect">
            <a:avLst/>
          </a:prstGeom>
          <a:noFill/>
          <a:ln w="9525">
            <a:noFill/>
            <a:miter lim="800000"/>
            <a:headEnd/>
            <a:tailEnd/>
          </a:ln>
        </p:spPr>
        <p:txBody>
          <a:bodyPr wrap="none" lIns="91436" tIns="45718" rIns="91436" bIns="45718">
            <a:spAutoFit/>
          </a:bodyPr>
          <a:lstStyle/>
          <a:p>
            <a:pPr algn="ctr" eaLnBrk="0" hangingPunct="0"/>
            <a:r>
              <a:rPr lang="es-ES" sz="1000" b="1" smtClean="0">
                <a:solidFill>
                  <a:schemeClr val="bg2"/>
                </a:solidFill>
              </a:rPr>
              <a:t>EAPFAST</a:t>
            </a:r>
          </a:p>
          <a:p>
            <a:pPr algn="ctr" eaLnBrk="0" hangingPunct="0"/>
            <a:r>
              <a:rPr lang="es-ES" sz="1000" b="1" smtClean="0">
                <a:solidFill>
                  <a:schemeClr val="bg2"/>
                </a:solidFill>
              </a:rPr>
              <a:t>802.1x or UDP</a:t>
            </a:r>
            <a:endParaRPr lang="es-ES" sz="1000" b="1">
              <a:solidFill>
                <a:schemeClr val="bg2"/>
              </a:solidFill>
            </a:endParaRPr>
          </a:p>
        </p:txBody>
      </p:sp>
      <p:sp>
        <p:nvSpPr>
          <p:cNvPr id="31760" name="Line 19"/>
          <p:cNvSpPr>
            <a:spLocks noChangeShapeType="1"/>
          </p:cNvSpPr>
          <p:nvPr/>
        </p:nvSpPr>
        <p:spPr bwMode="auto">
          <a:xfrm>
            <a:off x="2725738" y="2192337"/>
            <a:ext cx="1128712" cy="0"/>
          </a:xfrm>
          <a:prstGeom prst="line">
            <a:avLst/>
          </a:prstGeom>
          <a:noFill/>
          <a:ln w="9525">
            <a:solidFill>
              <a:schemeClr val="bg2"/>
            </a:solidFill>
            <a:round/>
            <a:headEnd type="triangle" w="med" len="med"/>
            <a:tailEnd type="triangle" w="med" len="med"/>
          </a:ln>
        </p:spPr>
        <p:txBody>
          <a:bodyPr lIns="91436" tIns="45718" rIns="91436" bIns="45718"/>
          <a:lstStyle/>
          <a:p>
            <a:endParaRPr lang="es-ES"/>
          </a:p>
        </p:txBody>
      </p:sp>
      <p:sp>
        <p:nvSpPr>
          <p:cNvPr id="31761" name="Line 20"/>
          <p:cNvSpPr>
            <a:spLocks noChangeShapeType="1"/>
          </p:cNvSpPr>
          <p:nvPr/>
        </p:nvSpPr>
        <p:spPr bwMode="auto">
          <a:xfrm>
            <a:off x="1400175" y="2490787"/>
            <a:ext cx="190500" cy="0"/>
          </a:xfrm>
          <a:prstGeom prst="line">
            <a:avLst/>
          </a:prstGeom>
          <a:noFill/>
          <a:ln w="9525">
            <a:solidFill>
              <a:schemeClr val="bg2"/>
            </a:solidFill>
            <a:round/>
            <a:headEnd/>
            <a:tailEnd/>
          </a:ln>
        </p:spPr>
        <p:txBody>
          <a:bodyPr lIns="91436" tIns="45718" rIns="91436" bIns="45718"/>
          <a:lstStyle/>
          <a:p>
            <a:endParaRPr lang="es-ES"/>
          </a:p>
        </p:txBody>
      </p:sp>
      <p:sp>
        <p:nvSpPr>
          <p:cNvPr id="31762" name="Line 21"/>
          <p:cNvSpPr>
            <a:spLocks noChangeShapeType="1"/>
          </p:cNvSpPr>
          <p:nvPr/>
        </p:nvSpPr>
        <p:spPr bwMode="auto">
          <a:xfrm flipH="1" flipV="1">
            <a:off x="6342063" y="2174874"/>
            <a:ext cx="546100" cy="0"/>
          </a:xfrm>
          <a:prstGeom prst="line">
            <a:avLst/>
          </a:prstGeom>
          <a:noFill/>
          <a:ln w="9525">
            <a:solidFill>
              <a:schemeClr val="bg2"/>
            </a:solidFill>
            <a:round/>
            <a:headEnd type="triangle" w="med" len="med"/>
            <a:tailEnd type="triangle" w="med" len="med"/>
          </a:ln>
        </p:spPr>
        <p:txBody>
          <a:bodyPr lIns="91436" tIns="45718" rIns="91436" bIns="45718"/>
          <a:lstStyle/>
          <a:p>
            <a:endParaRPr lang="es-ES"/>
          </a:p>
        </p:txBody>
      </p:sp>
      <p:sp>
        <p:nvSpPr>
          <p:cNvPr id="31763" name="Text Box 22"/>
          <p:cNvSpPr txBox="1">
            <a:spLocks noChangeArrowheads="1"/>
          </p:cNvSpPr>
          <p:nvPr/>
        </p:nvSpPr>
        <p:spPr bwMode="auto">
          <a:xfrm>
            <a:off x="6359525" y="1951037"/>
            <a:ext cx="544513" cy="244475"/>
          </a:xfrm>
          <a:prstGeom prst="rect">
            <a:avLst/>
          </a:prstGeom>
          <a:noFill/>
          <a:ln w="9525">
            <a:noFill/>
            <a:miter lim="800000"/>
            <a:headEnd/>
            <a:tailEnd/>
          </a:ln>
        </p:spPr>
        <p:txBody>
          <a:bodyPr wrap="none" lIns="91436" tIns="45718" rIns="91436" bIns="45718">
            <a:spAutoFit/>
          </a:bodyPr>
          <a:lstStyle/>
          <a:p>
            <a:pPr eaLnBrk="0" hangingPunct="0"/>
            <a:r>
              <a:rPr lang="es-ES" sz="1000" b="1" smtClean="0">
                <a:solidFill>
                  <a:schemeClr val="bg2"/>
                </a:solidFill>
              </a:rPr>
              <a:t>HCAP</a:t>
            </a:r>
            <a:endParaRPr lang="es-ES" sz="1000" b="1">
              <a:solidFill>
                <a:schemeClr val="bg2"/>
              </a:solidFill>
            </a:endParaRPr>
          </a:p>
        </p:txBody>
      </p:sp>
      <p:sp>
        <p:nvSpPr>
          <p:cNvPr id="31764" name="Line 23"/>
          <p:cNvSpPr>
            <a:spLocks noChangeShapeType="1"/>
          </p:cNvSpPr>
          <p:nvPr/>
        </p:nvSpPr>
        <p:spPr bwMode="auto">
          <a:xfrm flipH="1" flipV="1">
            <a:off x="4830763" y="2192337"/>
            <a:ext cx="701675" cy="0"/>
          </a:xfrm>
          <a:prstGeom prst="line">
            <a:avLst/>
          </a:prstGeom>
          <a:noFill/>
          <a:ln w="9525">
            <a:solidFill>
              <a:schemeClr val="bg2"/>
            </a:solidFill>
            <a:round/>
            <a:headEnd type="triangle" w="med" len="med"/>
            <a:tailEnd type="triangle" w="med" len="med"/>
          </a:ln>
        </p:spPr>
        <p:txBody>
          <a:bodyPr lIns="91436" tIns="45718" rIns="91436" bIns="45718"/>
          <a:lstStyle/>
          <a:p>
            <a:endParaRPr lang="es-ES"/>
          </a:p>
        </p:txBody>
      </p:sp>
      <p:sp>
        <p:nvSpPr>
          <p:cNvPr id="31765" name="Text Box 24"/>
          <p:cNvSpPr txBox="1">
            <a:spLocks noChangeArrowheads="1"/>
          </p:cNvSpPr>
          <p:nvPr/>
        </p:nvSpPr>
        <p:spPr bwMode="auto">
          <a:xfrm>
            <a:off x="4830763" y="1968500"/>
            <a:ext cx="779462" cy="244475"/>
          </a:xfrm>
          <a:prstGeom prst="rect">
            <a:avLst/>
          </a:prstGeom>
          <a:noFill/>
          <a:ln w="9525">
            <a:noFill/>
            <a:miter lim="800000"/>
            <a:headEnd/>
            <a:tailEnd/>
          </a:ln>
        </p:spPr>
        <p:txBody>
          <a:bodyPr lIns="91436" tIns="45718" rIns="91436" bIns="45718">
            <a:spAutoFit/>
          </a:bodyPr>
          <a:lstStyle/>
          <a:p>
            <a:pPr algn="ctr" eaLnBrk="0" hangingPunct="0"/>
            <a:r>
              <a:rPr lang="es-ES" sz="1000" b="1" smtClean="0">
                <a:solidFill>
                  <a:schemeClr val="bg2"/>
                </a:solidFill>
              </a:rPr>
              <a:t>RADIUS</a:t>
            </a:r>
            <a:endParaRPr lang="es-ES" sz="1000" b="1">
              <a:solidFill>
                <a:schemeClr val="bg2"/>
              </a:solidFill>
            </a:endParaRPr>
          </a:p>
        </p:txBody>
      </p:sp>
      <p:sp>
        <p:nvSpPr>
          <p:cNvPr id="31766" name="Line 25"/>
          <p:cNvSpPr>
            <a:spLocks noChangeShapeType="1"/>
          </p:cNvSpPr>
          <p:nvPr/>
        </p:nvSpPr>
        <p:spPr bwMode="auto">
          <a:xfrm>
            <a:off x="854075" y="1770062"/>
            <a:ext cx="0" cy="138112"/>
          </a:xfrm>
          <a:prstGeom prst="line">
            <a:avLst/>
          </a:prstGeom>
          <a:noFill/>
          <a:ln w="9525">
            <a:solidFill>
              <a:schemeClr val="bg2"/>
            </a:solidFill>
            <a:round/>
            <a:headEnd/>
            <a:tailEnd/>
          </a:ln>
        </p:spPr>
        <p:txBody>
          <a:bodyPr lIns="91436" tIns="45718" rIns="91436" bIns="45718"/>
          <a:lstStyle/>
          <a:p>
            <a:endParaRPr lang="es-ES"/>
          </a:p>
        </p:txBody>
      </p:sp>
      <p:sp>
        <p:nvSpPr>
          <p:cNvPr id="31767" name="Line 26"/>
          <p:cNvSpPr>
            <a:spLocks noChangeShapeType="1"/>
          </p:cNvSpPr>
          <p:nvPr/>
        </p:nvSpPr>
        <p:spPr bwMode="auto">
          <a:xfrm>
            <a:off x="854075" y="2649537"/>
            <a:ext cx="0" cy="157162"/>
          </a:xfrm>
          <a:prstGeom prst="line">
            <a:avLst/>
          </a:prstGeom>
          <a:noFill/>
          <a:ln w="9525">
            <a:solidFill>
              <a:schemeClr val="bg2"/>
            </a:solidFill>
            <a:round/>
            <a:headEnd/>
            <a:tailEnd/>
          </a:ln>
        </p:spPr>
        <p:txBody>
          <a:bodyPr lIns="91436" tIns="45718" rIns="91436" bIns="45718"/>
          <a:lstStyle/>
          <a:p>
            <a:endParaRPr lang="es-ES"/>
          </a:p>
        </p:txBody>
      </p:sp>
      <p:sp>
        <p:nvSpPr>
          <p:cNvPr id="31768" name="Line 27"/>
          <p:cNvSpPr>
            <a:spLocks noChangeShapeType="1"/>
          </p:cNvSpPr>
          <p:nvPr/>
        </p:nvSpPr>
        <p:spPr bwMode="auto">
          <a:xfrm>
            <a:off x="854075" y="2176462"/>
            <a:ext cx="0" cy="157162"/>
          </a:xfrm>
          <a:prstGeom prst="line">
            <a:avLst/>
          </a:prstGeom>
          <a:noFill/>
          <a:ln w="9525">
            <a:solidFill>
              <a:schemeClr val="bg2"/>
            </a:solidFill>
            <a:round/>
            <a:headEnd/>
            <a:tailEnd/>
          </a:ln>
        </p:spPr>
        <p:txBody>
          <a:bodyPr lIns="91436" tIns="45718" rIns="91436" bIns="45718"/>
          <a:lstStyle/>
          <a:p>
            <a:endParaRPr lang="es-ES"/>
          </a:p>
        </p:txBody>
      </p:sp>
      <p:sp>
        <p:nvSpPr>
          <p:cNvPr id="31769" name="AutoShape 28"/>
          <p:cNvSpPr>
            <a:spLocks noChangeArrowheads="1"/>
          </p:cNvSpPr>
          <p:nvPr/>
        </p:nvSpPr>
        <p:spPr bwMode="auto">
          <a:xfrm>
            <a:off x="301625" y="2800349"/>
            <a:ext cx="1092200" cy="304800"/>
          </a:xfrm>
          <a:prstGeom prst="flowChartAlternateProcess">
            <a:avLst/>
          </a:prstGeom>
          <a:solidFill>
            <a:schemeClr val="bg1">
              <a:alpha val="20000"/>
            </a:schemeClr>
          </a:solidFill>
          <a:ln w="15875">
            <a:solidFill>
              <a:schemeClr val="bg1"/>
            </a:solidFill>
            <a:miter lim="800000"/>
            <a:headEnd/>
            <a:tailEnd/>
          </a:ln>
        </p:spPr>
        <p:txBody>
          <a:bodyPr wrap="none" lIns="91436" tIns="45718" rIns="91436" bIns="45718" anchor="ctr"/>
          <a:lstStyle/>
          <a:p>
            <a:pPr algn="ctr"/>
            <a:r>
              <a:rPr lang="es-ES" sz="1100" smtClean="0">
                <a:solidFill>
                  <a:schemeClr val="bg2"/>
                </a:solidFill>
              </a:rPr>
              <a:t>802.1x</a:t>
            </a:r>
            <a:endParaRPr lang="es-ES" sz="1100">
              <a:solidFill>
                <a:schemeClr val="bg2"/>
              </a:solidFill>
            </a:endParaRPr>
          </a:p>
        </p:txBody>
      </p:sp>
      <p:sp>
        <p:nvSpPr>
          <p:cNvPr id="31770" name="Line 29"/>
          <p:cNvSpPr>
            <a:spLocks noChangeShapeType="1"/>
          </p:cNvSpPr>
          <p:nvPr/>
        </p:nvSpPr>
        <p:spPr bwMode="auto">
          <a:xfrm>
            <a:off x="1400175" y="2570162"/>
            <a:ext cx="468313" cy="236537"/>
          </a:xfrm>
          <a:prstGeom prst="line">
            <a:avLst/>
          </a:prstGeom>
          <a:noFill/>
          <a:ln w="9525">
            <a:solidFill>
              <a:schemeClr val="bg2"/>
            </a:solidFill>
            <a:round/>
            <a:headEnd/>
            <a:tailEnd/>
          </a:ln>
        </p:spPr>
        <p:txBody>
          <a:bodyPr lIns="91436" tIns="45718" rIns="91436" bIns="45718"/>
          <a:lstStyle/>
          <a:p>
            <a:endParaRPr lang="es-ES"/>
          </a:p>
        </p:txBody>
      </p:sp>
      <p:pic>
        <p:nvPicPr>
          <p:cNvPr id="31771" name="Picture 30" descr="application server"/>
          <p:cNvPicPr>
            <a:picLocks noChangeAspect="1" noChangeArrowheads="1"/>
          </p:cNvPicPr>
          <p:nvPr/>
        </p:nvPicPr>
        <p:blipFill>
          <a:blip r:embed="rId3"/>
          <a:srcRect/>
          <a:stretch>
            <a:fillRect/>
          </a:stretch>
        </p:blipFill>
        <p:spPr bwMode="auto">
          <a:xfrm>
            <a:off x="7058025" y="2097087"/>
            <a:ext cx="493713" cy="630237"/>
          </a:xfrm>
          <a:prstGeom prst="rect">
            <a:avLst/>
          </a:prstGeom>
          <a:noFill/>
          <a:ln w="9525">
            <a:noFill/>
            <a:miter lim="800000"/>
            <a:headEnd/>
            <a:tailEnd/>
          </a:ln>
        </p:spPr>
      </p:pic>
      <p:sp>
        <p:nvSpPr>
          <p:cNvPr id="31772" name="Rectangle 31"/>
          <p:cNvSpPr>
            <a:spLocks noChangeArrowheads="1"/>
          </p:cNvSpPr>
          <p:nvPr/>
        </p:nvSpPr>
        <p:spPr bwMode="auto">
          <a:xfrm>
            <a:off x="7007225" y="1643062"/>
            <a:ext cx="582613" cy="454025"/>
          </a:xfrm>
          <a:prstGeom prst="rect">
            <a:avLst/>
          </a:prstGeom>
          <a:noFill/>
          <a:ln w="9525">
            <a:noFill/>
            <a:miter lim="800000"/>
            <a:headEnd/>
            <a:tailEnd/>
          </a:ln>
        </p:spPr>
        <p:txBody>
          <a:bodyPr wrap="none" lIns="91436" tIns="45718" rIns="91436" bIns="45718" anchor="ctr"/>
          <a:lstStyle/>
          <a:p>
            <a:pPr algn="ctr"/>
            <a:r>
              <a:rPr lang="es-ES" sz="1000" b="1" smtClean="0">
                <a:solidFill>
                  <a:schemeClr val="bg2"/>
                </a:solidFill>
              </a:rPr>
              <a:t>MS</a:t>
            </a:r>
          </a:p>
          <a:p>
            <a:pPr algn="ctr"/>
            <a:r>
              <a:rPr lang="es-ES" sz="1000" b="1" smtClean="0">
                <a:solidFill>
                  <a:schemeClr val="bg2"/>
                </a:solidFill>
              </a:rPr>
              <a:t>NPS</a:t>
            </a:r>
            <a:endParaRPr lang="es-ES" sz="1000" b="1">
              <a:solidFill>
                <a:schemeClr val="bg2"/>
              </a:solidFill>
            </a:endParaRPr>
          </a:p>
        </p:txBody>
      </p:sp>
      <p:pic>
        <p:nvPicPr>
          <p:cNvPr id="31773" name="Picture 32" descr="application server"/>
          <p:cNvPicPr>
            <a:picLocks noChangeAspect="1" noChangeArrowheads="1"/>
          </p:cNvPicPr>
          <p:nvPr/>
        </p:nvPicPr>
        <p:blipFill>
          <a:blip r:embed="rId3"/>
          <a:srcRect/>
          <a:stretch>
            <a:fillRect/>
          </a:stretch>
        </p:blipFill>
        <p:spPr bwMode="auto">
          <a:xfrm>
            <a:off x="5692775" y="2097087"/>
            <a:ext cx="493713" cy="630237"/>
          </a:xfrm>
          <a:prstGeom prst="rect">
            <a:avLst/>
          </a:prstGeom>
          <a:noFill/>
          <a:ln w="9525">
            <a:noFill/>
            <a:miter lim="800000"/>
            <a:headEnd/>
            <a:tailEnd/>
          </a:ln>
        </p:spPr>
      </p:pic>
      <p:sp>
        <p:nvSpPr>
          <p:cNvPr id="31774" name="Rectangle 33"/>
          <p:cNvSpPr>
            <a:spLocks noChangeArrowheads="1"/>
          </p:cNvSpPr>
          <p:nvPr/>
        </p:nvSpPr>
        <p:spPr bwMode="auto">
          <a:xfrm>
            <a:off x="5602288" y="1624012"/>
            <a:ext cx="584200" cy="454025"/>
          </a:xfrm>
          <a:prstGeom prst="rect">
            <a:avLst/>
          </a:prstGeom>
          <a:noFill/>
          <a:ln w="9525">
            <a:noFill/>
            <a:miter lim="800000"/>
            <a:headEnd/>
            <a:tailEnd/>
          </a:ln>
        </p:spPr>
        <p:txBody>
          <a:bodyPr wrap="none" lIns="91436" tIns="45718" rIns="91436" bIns="45718" anchor="ctr"/>
          <a:lstStyle/>
          <a:p>
            <a:pPr algn="ctr"/>
            <a:r>
              <a:rPr lang="es-ES" sz="1000" b="1" smtClean="0">
                <a:solidFill>
                  <a:schemeClr val="bg2"/>
                </a:solidFill>
              </a:rPr>
              <a:t>Cisco</a:t>
            </a:r>
          </a:p>
          <a:p>
            <a:pPr algn="ctr"/>
            <a:r>
              <a:rPr lang="es-ES" sz="1000" b="1" smtClean="0">
                <a:solidFill>
                  <a:schemeClr val="bg2"/>
                </a:solidFill>
              </a:rPr>
              <a:t>ACS</a:t>
            </a:r>
            <a:endParaRPr lang="es-ES" sz="1000" b="1">
              <a:solidFill>
                <a:schemeClr val="bg2"/>
              </a:solidFill>
            </a:endParaRPr>
          </a:p>
        </p:txBody>
      </p:sp>
      <p:grpSp>
        <p:nvGrpSpPr>
          <p:cNvPr id="2" name="Group 34"/>
          <p:cNvGrpSpPr>
            <a:grpSpLocks/>
          </p:cNvGrpSpPr>
          <p:nvPr/>
        </p:nvGrpSpPr>
        <p:grpSpPr bwMode="auto">
          <a:xfrm>
            <a:off x="4051300" y="2174875"/>
            <a:ext cx="468313" cy="835025"/>
            <a:chOff x="2014" y="2722"/>
            <a:chExt cx="373" cy="767"/>
          </a:xfrm>
        </p:grpSpPr>
        <p:pic>
          <p:nvPicPr>
            <p:cNvPr id="31782" name="Picture 35"/>
            <p:cNvPicPr>
              <a:picLocks noChangeArrowheads="1"/>
            </p:cNvPicPr>
            <p:nvPr/>
          </p:nvPicPr>
          <p:blipFill>
            <a:blip r:embed="rId4"/>
            <a:srcRect/>
            <a:stretch>
              <a:fillRect/>
            </a:stretch>
          </p:blipFill>
          <p:spPr bwMode="auto">
            <a:xfrm>
              <a:off x="2022" y="2722"/>
              <a:ext cx="358" cy="317"/>
            </a:xfrm>
            <a:prstGeom prst="rect">
              <a:avLst/>
            </a:prstGeom>
            <a:noFill/>
            <a:ln w="9525">
              <a:noFill/>
              <a:miter lim="800000"/>
              <a:headEnd/>
              <a:tailEnd/>
            </a:ln>
          </p:spPr>
        </p:pic>
        <p:pic>
          <p:nvPicPr>
            <p:cNvPr id="31783" name="Picture 36" descr="VPNConcentratorAug2000"/>
            <p:cNvPicPr>
              <a:picLocks noChangeAspect="1" noChangeArrowheads="1"/>
            </p:cNvPicPr>
            <p:nvPr/>
          </p:nvPicPr>
          <p:blipFill>
            <a:blip r:embed="rId5"/>
            <a:srcRect/>
            <a:stretch>
              <a:fillRect/>
            </a:stretch>
          </p:blipFill>
          <p:spPr bwMode="auto">
            <a:xfrm>
              <a:off x="2049" y="3238"/>
              <a:ext cx="303" cy="251"/>
            </a:xfrm>
            <a:prstGeom prst="rect">
              <a:avLst/>
            </a:prstGeom>
            <a:noFill/>
            <a:ln w="9525">
              <a:noFill/>
              <a:miter lim="800000"/>
              <a:headEnd/>
              <a:tailEnd/>
            </a:ln>
          </p:spPr>
        </p:pic>
        <p:pic>
          <p:nvPicPr>
            <p:cNvPr id="31784" name="Picture 37" descr="AccessPoint"/>
            <p:cNvPicPr>
              <a:picLocks noChangeAspect="1" noChangeArrowheads="1"/>
            </p:cNvPicPr>
            <p:nvPr/>
          </p:nvPicPr>
          <p:blipFill>
            <a:blip r:embed="rId6"/>
            <a:srcRect/>
            <a:stretch>
              <a:fillRect/>
            </a:stretch>
          </p:blipFill>
          <p:spPr bwMode="auto">
            <a:xfrm>
              <a:off x="2014" y="3069"/>
              <a:ext cx="373" cy="147"/>
            </a:xfrm>
            <a:prstGeom prst="rect">
              <a:avLst/>
            </a:prstGeom>
            <a:noFill/>
            <a:ln w="9525">
              <a:noFill/>
              <a:miter lim="800000"/>
              <a:headEnd/>
              <a:tailEnd/>
            </a:ln>
          </p:spPr>
        </p:pic>
      </p:grpSp>
      <p:sp>
        <p:nvSpPr>
          <p:cNvPr id="31776" name="Rectangle 38"/>
          <p:cNvSpPr>
            <a:spLocks noChangeArrowheads="1"/>
          </p:cNvSpPr>
          <p:nvPr/>
        </p:nvSpPr>
        <p:spPr bwMode="auto">
          <a:xfrm>
            <a:off x="3895725" y="1624012"/>
            <a:ext cx="808038" cy="550862"/>
          </a:xfrm>
          <a:prstGeom prst="rect">
            <a:avLst/>
          </a:prstGeom>
          <a:noFill/>
          <a:ln w="9525">
            <a:noFill/>
            <a:miter lim="800000"/>
            <a:headEnd/>
            <a:tailEnd/>
          </a:ln>
        </p:spPr>
        <p:txBody>
          <a:bodyPr wrap="none" lIns="91436" tIns="45718" rIns="91436" bIns="45718" anchor="ctr"/>
          <a:lstStyle/>
          <a:p>
            <a:pPr algn="ctr"/>
            <a:r>
              <a:rPr lang="es-ES" sz="1000" b="1" smtClean="0">
                <a:solidFill>
                  <a:schemeClr val="bg2"/>
                </a:solidFill>
              </a:rPr>
              <a:t>Switches</a:t>
            </a:r>
          </a:p>
          <a:p>
            <a:pPr algn="ctr"/>
            <a:r>
              <a:rPr lang="es-ES" sz="1000" b="1" smtClean="0">
                <a:solidFill>
                  <a:schemeClr val="bg2"/>
                </a:solidFill>
              </a:rPr>
              <a:t>Routers</a:t>
            </a:r>
            <a:endParaRPr lang="es-ES" sz="1000" b="1">
              <a:solidFill>
                <a:schemeClr val="bg2"/>
              </a:solidFill>
            </a:endParaRPr>
          </a:p>
        </p:txBody>
      </p:sp>
      <p:sp>
        <p:nvSpPr>
          <p:cNvPr id="31777" name="Line 39"/>
          <p:cNvSpPr>
            <a:spLocks noChangeShapeType="1"/>
          </p:cNvSpPr>
          <p:nvPr/>
        </p:nvSpPr>
        <p:spPr bwMode="auto">
          <a:xfrm flipH="1" flipV="1">
            <a:off x="7716838" y="2174874"/>
            <a:ext cx="388937" cy="0"/>
          </a:xfrm>
          <a:prstGeom prst="line">
            <a:avLst/>
          </a:prstGeom>
          <a:noFill/>
          <a:ln w="9525">
            <a:solidFill>
              <a:schemeClr val="bg2"/>
            </a:solidFill>
            <a:round/>
            <a:headEnd type="triangle" w="med" len="med"/>
            <a:tailEnd type="triangle" w="med" len="med"/>
          </a:ln>
        </p:spPr>
        <p:txBody>
          <a:bodyPr lIns="91436" tIns="45718" rIns="91436" bIns="45718"/>
          <a:lstStyle/>
          <a:p>
            <a:endParaRPr lang="es-ES"/>
          </a:p>
        </p:txBody>
      </p:sp>
      <p:sp>
        <p:nvSpPr>
          <p:cNvPr id="31778" name="Text Box 47"/>
          <p:cNvSpPr txBox="1">
            <a:spLocks noChangeArrowheads="1"/>
          </p:cNvSpPr>
          <p:nvPr/>
        </p:nvSpPr>
        <p:spPr bwMode="auto">
          <a:xfrm>
            <a:off x="142844" y="3571876"/>
            <a:ext cx="6600902" cy="369328"/>
          </a:xfrm>
          <a:prstGeom prst="rect">
            <a:avLst/>
          </a:prstGeom>
          <a:noFill/>
          <a:ln w="9525">
            <a:noFill/>
            <a:miter lim="800000"/>
            <a:headEnd/>
            <a:tailEnd/>
          </a:ln>
        </p:spPr>
        <p:txBody>
          <a:bodyPr wrap="none" lIns="91436" tIns="45718" rIns="91436" bIns="45718">
            <a:spAutoFit/>
          </a:bodyPr>
          <a:lstStyle/>
          <a:p>
            <a:r>
              <a:rPr lang="es-ES" b="1" smtClean="0"/>
              <a:t>Escenario Host Credentials Authorization Protocol (HCAP)</a:t>
            </a:r>
            <a:endParaRPr lang="es-ES" b="1"/>
          </a:p>
        </p:txBody>
      </p:sp>
      <p:sp>
        <p:nvSpPr>
          <p:cNvPr id="31779" name="AutoShape 49"/>
          <p:cNvSpPr>
            <a:spLocks noChangeArrowheads="1"/>
          </p:cNvSpPr>
          <p:nvPr/>
        </p:nvSpPr>
        <p:spPr bwMode="auto">
          <a:xfrm>
            <a:off x="1592263" y="2343149"/>
            <a:ext cx="1014412" cy="306388"/>
          </a:xfrm>
          <a:prstGeom prst="flowChartAlternateProcess">
            <a:avLst/>
          </a:prstGeom>
          <a:solidFill>
            <a:srgbClr val="89C986">
              <a:alpha val="50195"/>
            </a:srgbClr>
          </a:solidFill>
          <a:ln w="15875">
            <a:solidFill>
              <a:srgbClr val="0E6D0A"/>
            </a:solidFill>
            <a:miter lim="800000"/>
            <a:headEnd/>
            <a:tailEnd/>
          </a:ln>
        </p:spPr>
        <p:txBody>
          <a:bodyPr wrap="none" lIns="91436" tIns="45718" rIns="91436" bIns="45718" anchor="ctr"/>
          <a:lstStyle/>
          <a:p>
            <a:pPr algn="ctr"/>
            <a:r>
              <a:rPr lang="es-ES" sz="1100" smtClean="0">
                <a:solidFill>
                  <a:schemeClr val="bg2"/>
                </a:solidFill>
              </a:rPr>
              <a:t>EAP-FAST</a:t>
            </a:r>
            <a:endParaRPr lang="es-ES" sz="1100">
              <a:solidFill>
                <a:schemeClr val="bg2"/>
              </a:solidFill>
            </a:endParaRPr>
          </a:p>
        </p:txBody>
      </p:sp>
      <p:sp>
        <p:nvSpPr>
          <p:cNvPr id="31780" name="AutoShape 50"/>
          <p:cNvSpPr>
            <a:spLocks noChangeArrowheads="1"/>
          </p:cNvSpPr>
          <p:nvPr/>
        </p:nvSpPr>
        <p:spPr bwMode="auto">
          <a:xfrm>
            <a:off x="1592263" y="2800349"/>
            <a:ext cx="1014412" cy="306388"/>
          </a:xfrm>
          <a:prstGeom prst="flowChartAlternateProcess">
            <a:avLst/>
          </a:prstGeom>
          <a:solidFill>
            <a:srgbClr val="89C986">
              <a:alpha val="50195"/>
            </a:srgbClr>
          </a:solidFill>
          <a:ln w="15875">
            <a:solidFill>
              <a:srgbClr val="0E6D0A"/>
            </a:solidFill>
            <a:miter lim="800000"/>
            <a:headEnd/>
            <a:tailEnd/>
          </a:ln>
        </p:spPr>
        <p:txBody>
          <a:bodyPr wrap="none" lIns="91436" tIns="45718" rIns="91436" bIns="45718" anchor="ctr"/>
          <a:lstStyle/>
          <a:p>
            <a:pPr algn="ctr"/>
            <a:r>
              <a:rPr lang="es-ES" sz="1100" smtClean="0">
                <a:solidFill>
                  <a:schemeClr val="bg2"/>
                </a:solidFill>
              </a:rPr>
              <a:t>EAPoUDP</a:t>
            </a:r>
            <a:endParaRPr lang="es-ES" sz="1100">
              <a:solidFill>
                <a:schemeClr val="bg2"/>
              </a:solidFill>
            </a:endParaRPr>
          </a:p>
        </p:txBody>
      </p:sp>
      <p:sp>
        <p:nvSpPr>
          <p:cNvPr id="31781" name="Title 50"/>
          <p:cNvSpPr>
            <a:spLocks noGrp="1"/>
          </p:cNvSpPr>
          <p:nvPr>
            <p:ph type="title"/>
          </p:nvPr>
        </p:nvSpPr>
        <p:spPr/>
        <p:txBody>
          <a:bodyPr/>
          <a:lstStyle/>
          <a:p>
            <a:r>
              <a:rPr lang="es-ES" smtClean="0"/>
              <a:t>Interoperabilidad NAC/NAP</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s-ES" smtClean="0"/>
              <a:t>Beneficios de la Interoperabilidad</a:t>
            </a:r>
          </a:p>
        </p:txBody>
      </p:sp>
      <p:sp>
        <p:nvSpPr>
          <p:cNvPr id="7" name="Text Placeholder 6"/>
          <p:cNvSpPr>
            <a:spLocks noGrp="1"/>
          </p:cNvSpPr>
          <p:nvPr>
            <p:ph type="body" sz="quarter" idx="10"/>
          </p:nvPr>
        </p:nvSpPr>
        <p:spPr>
          <a:xfrm>
            <a:off x="357158" y="928670"/>
            <a:ext cx="8382000" cy="5526128"/>
          </a:xfrm>
        </p:spPr>
        <p:txBody>
          <a:bodyPr/>
          <a:lstStyle/>
          <a:p>
            <a:pPr marL="234941" indent="-234941">
              <a:lnSpc>
                <a:spcPct val="80000"/>
              </a:lnSpc>
              <a:spcAft>
                <a:spcPct val="75000"/>
              </a:spcAft>
              <a:buFontTx/>
              <a:buChar char="•"/>
              <a:defRPr/>
            </a:pPr>
            <a:r>
              <a:rPr lang="es-ES" sz="1800" b="1" dirty="0" smtClean="0">
                <a:latin typeface="Arial" charset="0"/>
              </a:rPr>
              <a:t>Interoperabilidad y elección del cliente: </a:t>
            </a:r>
            <a:r>
              <a:rPr lang="es-ES" sz="1800" dirty="0" smtClean="0">
                <a:latin typeface="Arial" charset="0"/>
              </a:rPr>
              <a:t>Los clientes pueden elegir entre diferentes componentes, infraestructura y tecnología mientras implementan una única  solución coordinadas</a:t>
            </a:r>
          </a:p>
          <a:p>
            <a:pPr marL="234941" indent="-234941">
              <a:lnSpc>
                <a:spcPct val="80000"/>
              </a:lnSpc>
              <a:spcAft>
                <a:spcPct val="75000"/>
              </a:spcAft>
              <a:buFontTx/>
              <a:buChar char="•"/>
              <a:defRPr/>
            </a:pPr>
            <a:r>
              <a:rPr lang="es-ES" sz="1800" b="1" dirty="0" smtClean="0">
                <a:latin typeface="Arial" charset="0"/>
              </a:rPr>
              <a:t>Protección de la Inversiones:</a:t>
            </a:r>
            <a:r>
              <a:rPr lang="es-ES" sz="1800" dirty="0" smtClean="0">
                <a:latin typeface="Arial" charset="0"/>
              </a:rPr>
              <a:t> Permite al cliente rehusar o proteger las inversiones de sus despliegues NAC o NAP. Puede empezar desplegando Cisco NAC e integrarlo a posteriori con NAP.</a:t>
            </a:r>
          </a:p>
          <a:p>
            <a:pPr marL="234941" indent="-234941">
              <a:lnSpc>
                <a:spcPct val="80000"/>
              </a:lnSpc>
              <a:spcAft>
                <a:spcPct val="75000"/>
              </a:spcAft>
              <a:buFontTx/>
              <a:buChar char="•"/>
              <a:defRPr/>
            </a:pPr>
            <a:r>
              <a:rPr lang="es-ES" sz="1800" b="1" dirty="0" smtClean="0">
                <a:latin typeface="Arial" charset="0"/>
              </a:rPr>
              <a:t>Agente único incluido en Windows Vista: </a:t>
            </a:r>
            <a:r>
              <a:rPr lang="es-ES" sz="1800" dirty="0" smtClean="0">
                <a:latin typeface="Arial" charset="0"/>
              </a:rPr>
              <a:t>Los equipos que ejecuten Windows Vista o Windows Server W2K8 llevan incluido el Agente NAP como parte del sistema operativo que se puede usar para NAP o NAC.  </a:t>
            </a:r>
          </a:p>
          <a:p>
            <a:pPr marL="234941" indent="-234941">
              <a:lnSpc>
                <a:spcPct val="80000"/>
              </a:lnSpc>
              <a:spcAft>
                <a:spcPct val="75000"/>
              </a:spcAft>
              <a:buFontTx/>
              <a:buChar char="•"/>
              <a:defRPr/>
            </a:pPr>
            <a:r>
              <a:rPr lang="es-ES" sz="1800" b="1" dirty="0" smtClean="0">
                <a:latin typeface="Arial" charset="0"/>
              </a:rPr>
              <a:t>Ecosistema de integración para ISV:</a:t>
            </a:r>
            <a:r>
              <a:rPr lang="es-ES" sz="1800" dirty="0" smtClean="0">
                <a:latin typeface="Arial" charset="0"/>
              </a:rPr>
              <a:t> Las </a:t>
            </a:r>
            <a:r>
              <a:rPr lang="es-ES" sz="1800" dirty="0" err="1" smtClean="0">
                <a:latin typeface="Arial" charset="0"/>
              </a:rPr>
              <a:t>APIs</a:t>
            </a:r>
            <a:r>
              <a:rPr lang="es-ES" sz="1800" dirty="0" smtClean="0">
                <a:latin typeface="Arial" charset="0"/>
              </a:rPr>
              <a:t> del cliente NAP sirven de interface única de programación para reportar la salud y forzar a NAP y Cisco NAC, simplificando el desarrollo te agentes de salud de terceros y componentes de forzado de salud</a:t>
            </a:r>
          </a:p>
          <a:p>
            <a:pPr marL="234941" indent="-234941">
              <a:lnSpc>
                <a:spcPct val="80000"/>
              </a:lnSpc>
              <a:spcAft>
                <a:spcPct val="75000"/>
              </a:spcAft>
              <a:buFontTx/>
              <a:buChar char="•"/>
              <a:defRPr/>
            </a:pPr>
            <a:r>
              <a:rPr lang="es-ES" sz="1800" b="1" dirty="0" smtClean="0">
                <a:latin typeface="Arial" charset="0"/>
              </a:rPr>
              <a:t>Agente de despliegue y soporte a actualizaciones:</a:t>
            </a:r>
            <a:r>
              <a:rPr lang="es-ES" sz="1800" dirty="0" smtClean="0">
                <a:latin typeface="Arial" charset="0"/>
              </a:rPr>
              <a:t> Microsoft distribuirá los módulos de Cisco EAP modules a través de Windows </a:t>
            </a:r>
            <a:r>
              <a:rPr lang="es-ES" sz="1800" dirty="0" err="1" smtClean="0">
                <a:latin typeface="Arial" charset="0"/>
              </a:rPr>
              <a:t>Update</a:t>
            </a:r>
            <a:r>
              <a:rPr lang="es-ES" sz="1800" dirty="0" smtClean="0">
                <a:latin typeface="Arial" charset="0"/>
              </a:rPr>
              <a:t> / Windows Server </a:t>
            </a:r>
            <a:r>
              <a:rPr lang="es-ES" sz="1800" dirty="0" err="1" smtClean="0">
                <a:latin typeface="Arial" charset="0"/>
              </a:rPr>
              <a:t>Update</a:t>
            </a:r>
            <a:r>
              <a:rPr lang="es-ES" sz="1800" dirty="0" smtClean="0">
                <a:latin typeface="Arial" charset="0"/>
              </a:rPr>
              <a:t> </a:t>
            </a:r>
            <a:r>
              <a:rPr lang="es-ES" sz="1800" dirty="0" err="1" smtClean="0">
                <a:latin typeface="Arial" charset="0"/>
              </a:rPr>
              <a:t>Services</a:t>
            </a:r>
            <a:endParaRPr lang="es-ES" sz="1800" dirty="0" smtClean="0">
              <a:latin typeface="Arial" charset="0"/>
            </a:endParaRPr>
          </a:p>
          <a:p>
            <a:pPr marL="234941" indent="-234941">
              <a:lnSpc>
                <a:spcPct val="80000"/>
              </a:lnSpc>
              <a:spcAft>
                <a:spcPct val="75000"/>
              </a:spcAft>
              <a:buFontTx/>
              <a:buChar char="•"/>
              <a:defRPr/>
            </a:pPr>
            <a:r>
              <a:rPr lang="es-ES" sz="1800" b="1" dirty="0" smtClean="0">
                <a:latin typeface="Arial" charset="0"/>
              </a:rPr>
              <a:t>Soporte a otras plataformas:</a:t>
            </a:r>
            <a:r>
              <a:rPr lang="es-ES" sz="1800" dirty="0" smtClean="0">
                <a:latin typeface="Arial" charset="0"/>
              </a:rPr>
              <a:t> Para soportar otros SO que no sean Windows Microsoft licenciara la tecnología del cliente NAP y las </a:t>
            </a:r>
            <a:r>
              <a:rPr lang="es-ES" sz="1800" dirty="0" err="1" smtClean="0">
                <a:latin typeface="Arial" charset="0"/>
              </a:rPr>
              <a:t>APIs</a:t>
            </a:r>
            <a:r>
              <a:rPr lang="es-ES" sz="1800" dirty="0" smtClean="0">
                <a:latin typeface="Arial" charset="0"/>
              </a:rPr>
              <a:t> que soportan a NAP y Cisco NAC a desarrolladores de terceros. </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 name="Cloud Callout 0"/>
          <p:cNvSpPr>
            <a:spLocks noChangeArrowheads="1"/>
          </p:cNvSpPr>
          <p:nvPr/>
        </p:nvSpPr>
        <p:spPr bwMode="auto">
          <a:xfrm>
            <a:off x="4271963" y="758825"/>
            <a:ext cx="4746625" cy="5337175"/>
          </a:xfrm>
          <a:prstGeom prst="cloudCallout">
            <a:avLst>
              <a:gd name="adj1" fmla="val 24079"/>
              <a:gd name="adj2" fmla="val -12343"/>
            </a:avLst>
          </a:prstGeom>
          <a:solidFill>
            <a:srgbClr val="5670B2"/>
          </a:solidFill>
          <a:ln w="9525" algn="ctr">
            <a:solidFill>
              <a:srgbClr val="5872B4"/>
            </a:solidFill>
            <a:round/>
            <a:headEnd/>
            <a:tailEnd/>
          </a:ln>
        </p:spPr>
        <p:txBody>
          <a:bodyPr/>
          <a:lstStyle/>
          <a:p>
            <a:pPr eaLnBrk="0" hangingPunct="0">
              <a:defRPr/>
            </a:pPr>
            <a:endParaRPr lang="es-ES" kern="0">
              <a:latin typeface="Arial" pitchFamily="34" charset="0"/>
              <a:cs typeface="Arial" pitchFamily="34" charset="0"/>
            </a:endParaRPr>
          </a:p>
        </p:txBody>
      </p:sp>
      <p:sp>
        <p:nvSpPr>
          <p:cNvPr id="1042" name="Rectangle 0"/>
          <p:cNvSpPr txBox="1">
            <a:spLocks noChangeArrowheads="1"/>
          </p:cNvSpPr>
          <p:nvPr/>
        </p:nvSpPr>
        <p:spPr bwMode="auto">
          <a:xfrm>
            <a:off x="5389563" y="1241425"/>
            <a:ext cx="1738312" cy="246286"/>
          </a:xfrm>
          <a:prstGeom prst="rect">
            <a:avLst/>
          </a:prstGeom>
          <a:noFill/>
          <a:ln w="9525">
            <a:noFill/>
            <a:miter lim="800000"/>
            <a:headEnd/>
            <a:tailEnd/>
          </a:ln>
        </p:spPr>
        <p:txBody>
          <a:bodyPr>
            <a:spAutoFit/>
          </a:bodyPr>
          <a:lstStyle/>
          <a:p>
            <a:pPr eaLnBrk="0" hangingPunct="0">
              <a:lnSpc>
                <a:spcPct val="70000"/>
              </a:lnSpc>
              <a:spcBef>
                <a:spcPct val="50000"/>
              </a:spcBef>
              <a:defRPr/>
            </a:pPr>
            <a:r>
              <a:rPr lang="es-ES" sz="1400" b="1" kern="0" smtClean="0">
                <a:latin typeface="Arial" pitchFamily="34" charset="0"/>
                <a:cs typeface="Arial" pitchFamily="34" charset="0"/>
              </a:rPr>
              <a:t>Internet</a:t>
            </a:r>
            <a:endParaRPr lang="es-ES" sz="1400" b="1" kern="0">
              <a:latin typeface="Arial" pitchFamily="34" charset="0"/>
              <a:cs typeface="Arial" pitchFamily="34" charset="0"/>
            </a:endParaRPr>
          </a:p>
        </p:txBody>
      </p:sp>
      <p:sp>
        <p:nvSpPr>
          <p:cNvPr id="1043" name="Oval 0"/>
          <p:cNvSpPr>
            <a:spLocks noChangeArrowheads="1"/>
          </p:cNvSpPr>
          <p:nvPr/>
        </p:nvSpPr>
        <p:spPr bwMode="auto">
          <a:xfrm>
            <a:off x="5618163" y="1493838"/>
            <a:ext cx="3143250" cy="3328987"/>
          </a:xfrm>
          <a:prstGeom prst="ellipse">
            <a:avLst/>
          </a:prstGeom>
          <a:solidFill>
            <a:schemeClr val="bg1"/>
          </a:solidFill>
          <a:ln w="28575" algn="ctr">
            <a:solidFill>
              <a:schemeClr val="hlink"/>
            </a:solidFill>
            <a:round/>
            <a:headEnd/>
            <a:tailEnd/>
          </a:ln>
        </p:spPr>
        <p:txBody>
          <a:bodyPr wrap="none" anchor="ctr"/>
          <a:lstStyle/>
          <a:p>
            <a:pPr>
              <a:defRPr/>
            </a:pPr>
            <a:endParaRPr lang="es-ES" kern="0">
              <a:solidFill>
                <a:srgbClr val="000000"/>
              </a:solidFill>
              <a:latin typeface="Arial" pitchFamily="34" charset="0"/>
              <a:cs typeface="Arial" pitchFamily="34" charset="0"/>
            </a:endParaRPr>
          </a:p>
        </p:txBody>
      </p:sp>
      <p:sp>
        <p:nvSpPr>
          <p:cNvPr id="1044" name="Oval 0"/>
          <p:cNvSpPr>
            <a:spLocks noChangeArrowheads="1"/>
          </p:cNvSpPr>
          <p:nvPr/>
        </p:nvSpPr>
        <p:spPr bwMode="auto">
          <a:xfrm>
            <a:off x="6684963" y="2149475"/>
            <a:ext cx="2051050" cy="1979613"/>
          </a:xfrm>
          <a:prstGeom prst="ellipse">
            <a:avLst/>
          </a:prstGeom>
          <a:solidFill>
            <a:schemeClr val="bg1"/>
          </a:solidFill>
          <a:ln w="28575" algn="ctr">
            <a:solidFill>
              <a:schemeClr val="hlink"/>
            </a:solidFill>
            <a:round/>
            <a:headEnd/>
            <a:tailEnd/>
          </a:ln>
        </p:spPr>
        <p:txBody>
          <a:bodyPr wrap="none" anchor="ctr"/>
          <a:lstStyle/>
          <a:p>
            <a:pPr>
              <a:defRPr/>
            </a:pPr>
            <a:endParaRPr lang="es-ES" kern="0">
              <a:solidFill>
                <a:srgbClr val="000000"/>
              </a:solidFill>
              <a:latin typeface="Arial" pitchFamily="34" charset="0"/>
              <a:cs typeface="Arial" pitchFamily="34" charset="0"/>
            </a:endParaRPr>
          </a:p>
        </p:txBody>
      </p:sp>
      <p:sp>
        <p:nvSpPr>
          <p:cNvPr id="1045" name="Rectangle 0"/>
          <p:cNvSpPr txBox="1">
            <a:spLocks noChangeArrowheads="1"/>
          </p:cNvSpPr>
          <p:nvPr/>
        </p:nvSpPr>
        <p:spPr bwMode="auto">
          <a:xfrm>
            <a:off x="7218363" y="2241550"/>
            <a:ext cx="1262062" cy="304800"/>
          </a:xfrm>
          <a:prstGeom prst="rect">
            <a:avLst/>
          </a:prstGeom>
          <a:noFill/>
          <a:ln w="9525">
            <a:noFill/>
            <a:miter lim="800000"/>
            <a:headEnd/>
            <a:tailEnd/>
          </a:ln>
        </p:spPr>
        <p:txBody>
          <a:bodyPr>
            <a:spAutoFit/>
          </a:bodyPr>
          <a:lstStyle/>
          <a:p>
            <a:pPr eaLnBrk="0" hangingPunct="0">
              <a:spcBef>
                <a:spcPct val="50000"/>
              </a:spcBef>
              <a:defRPr/>
            </a:pPr>
            <a:r>
              <a:rPr lang="es-ES" sz="1400" b="1" kern="0" smtClean="0">
                <a:latin typeface="Arial" pitchFamily="34" charset="0"/>
                <a:cs typeface="Arial" pitchFamily="34" charset="0"/>
              </a:rPr>
              <a:t>Intranet</a:t>
            </a:r>
            <a:endParaRPr lang="es-ES" sz="1400" b="1" kern="0">
              <a:latin typeface="Arial" pitchFamily="34" charset="0"/>
              <a:cs typeface="Arial" pitchFamily="34" charset="0"/>
            </a:endParaRPr>
          </a:p>
        </p:txBody>
      </p:sp>
      <p:graphicFrame>
        <p:nvGraphicFramePr>
          <p:cNvPr id="1026" name="Object 7"/>
          <p:cNvGraphicFramePr>
            <a:graphicFrameLocks noChangeAspect="1"/>
          </p:cNvGraphicFramePr>
          <p:nvPr/>
        </p:nvGraphicFramePr>
        <p:xfrm>
          <a:off x="5541963" y="4899025"/>
          <a:ext cx="409575" cy="590550"/>
        </p:xfrm>
        <a:graphic>
          <a:graphicData uri="http://schemas.openxmlformats.org/presentationml/2006/ole">
            <p:oleObj spid="_x0000_s5122" name="Visio" r:id="rId4" imgW="504275" imgH="729166" progId="">
              <p:embed/>
            </p:oleObj>
          </a:graphicData>
        </a:graphic>
      </p:graphicFrame>
      <p:graphicFrame>
        <p:nvGraphicFramePr>
          <p:cNvPr id="1027" name="Object 8"/>
          <p:cNvGraphicFramePr>
            <a:graphicFrameLocks noChangeAspect="1"/>
          </p:cNvGraphicFramePr>
          <p:nvPr/>
        </p:nvGraphicFramePr>
        <p:xfrm>
          <a:off x="6227763" y="3984625"/>
          <a:ext cx="342900" cy="449263"/>
        </p:xfrm>
        <a:graphic>
          <a:graphicData uri="http://schemas.openxmlformats.org/presentationml/2006/ole">
            <p:oleObj spid="_x0000_s5123" name="Visio" r:id="rId5" imgW="733213" imgH="961907" progId="">
              <p:embed/>
            </p:oleObj>
          </a:graphicData>
        </a:graphic>
      </p:graphicFrame>
      <p:graphicFrame>
        <p:nvGraphicFramePr>
          <p:cNvPr id="1028" name="Object 9"/>
          <p:cNvGraphicFramePr>
            <a:graphicFrameLocks noChangeAspect="1"/>
          </p:cNvGraphicFramePr>
          <p:nvPr/>
        </p:nvGraphicFramePr>
        <p:xfrm>
          <a:off x="7091363" y="2798763"/>
          <a:ext cx="444500" cy="409575"/>
        </p:xfrm>
        <a:graphic>
          <a:graphicData uri="http://schemas.openxmlformats.org/presentationml/2006/ole">
            <p:oleObj spid="_x0000_s5124" name="Visio" r:id="rId6" imgW="1043093" imgH="961907" progId="">
              <p:embed/>
            </p:oleObj>
          </a:graphicData>
        </a:graphic>
      </p:graphicFrame>
      <p:graphicFrame>
        <p:nvGraphicFramePr>
          <p:cNvPr id="1029" name="Object 10"/>
          <p:cNvGraphicFramePr>
            <a:graphicFrameLocks noChangeAspect="1"/>
          </p:cNvGraphicFramePr>
          <p:nvPr/>
        </p:nvGraphicFramePr>
        <p:xfrm>
          <a:off x="8208963" y="2917825"/>
          <a:ext cx="342900" cy="449263"/>
        </p:xfrm>
        <a:graphic>
          <a:graphicData uri="http://schemas.openxmlformats.org/presentationml/2006/ole">
            <p:oleObj spid="_x0000_s5125" name="Visio" r:id="rId7" imgW="733213" imgH="961907" progId="">
              <p:embed/>
            </p:oleObj>
          </a:graphicData>
        </a:graphic>
      </p:graphicFrame>
      <p:graphicFrame>
        <p:nvGraphicFramePr>
          <p:cNvPr id="1030" name="Object 11"/>
          <p:cNvGraphicFramePr>
            <a:graphicFrameLocks noChangeAspect="1"/>
          </p:cNvGraphicFramePr>
          <p:nvPr/>
        </p:nvGraphicFramePr>
        <p:xfrm>
          <a:off x="4889500" y="1862138"/>
          <a:ext cx="488950" cy="454025"/>
        </p:xfrm>
        <a:graphic>
          <a:graphicData uri="http://schemas.openxmlformats.org/presentationml/2006/ole">
            <p:oleObj spid="_x0000_s5126" name="Visio" r:id="rId8" imgW="1003131" imgH="930628" progId="">
              <p:embed/>
            </p:oleObj>
          </a:graphicData>
        </a:graphic>
      </p:graphicFrame>
      <p:sp>
        <p:nvSpPr>
          <p:cNvPr id="1046" name="Rectangle 0"/>
          <p:cNvSpPr txBox="1">
            <a:spLocks noChangeArrowheads="1"/>
          </p:cNvSpPr>
          <p:nvPr/>
        </p:nvSpPr>
        <p:spPr bwMode="auto">
          <a:xfrm>
            <a:off x="5865813" y="4953000"/>
            <a:ext cx="1144587" cy="457200"/>
          </a:xfrm>
          <a:prstGeom prst="rect">
            <a:avLst/>
          </a:prstGeom>
          <a:noFill/>
          <a:ln w="9525">
            <a:noFill/>
            <a:miter lim="800000"/>
            <a:headEnd/>
            <a:tailEnd/>
          </a:ln>
        </p:spPr>
        <p:txBody>
          <a:bodyPr>
            <a:spAutoFit/>
          </a:bodyPr>
          <a:lstStyle/>
          <a:p>
            <a:pPr eaLnBrk="0" hangingPunct="0">
              <a:spcBef>
                <a:spcPct val="50000"/>
              </a:spcBef>
              <a:defRPr/>
            </a:pPr>
            <a:r>
              <a:rPr lang="es-ES" sz="1200" kern="0" smtClean="0">
                <a:latin typeface="Arial" pitchFamily="34" charset="0"/>
                <a:cs typeface="Arial" pitchFamily="34" charset="0"/>
              </a:rPr>
              <a:t>Remote Employees</a:t>
            </a:r>
            <a:endParaRPr lang="es-ES" sz="1200" kern="0">
              <a:latin typeface="Arial" pitchFamily="34" charset="0"/>
              <a:cs typeface="Arial" pitchFamily="34" charset="0"/>
            </a:endParaRPr>
          </a:p>
        </p:txBody>
      </p:sp>
      <p:sp>
        <p:nvSpPr>
          <p:cNvPr id="1047" name="Rectangle 0"/>
          <p:cNvSpPr txBox="1">
            <a:spLocks noChangeArrowheads="1"/>
          </p:cNvSpPr>
          <p:nvPr/>
        </p:nvSpPr>
        <p:spPr bwMode="auto">
          <a:xfrm>
            <a:off x="6380163" y="4289425"/>
            <a:ext cx="1392237" cy="457200"/>
          </a:xfrm>
          <a:prstGeom prst="rect">
            <a:avLst/>
          </a:prstGeom>
          <a:noFill/>
          <a:ln w="9525">
            <a:noFill/>
            <a:miter lim="800000"/>
            <a:headEnd/>
            <a:tailEnd/>
          </a:ln>
        </p:spPr>
        <p:txBody>
          <a:bodyPr>
            <a:spAutoFit/>
          </a:bodyPr>
          <a:lstStyle/>
          <a:p>
            <a:pPr eaLnBrk="0" hangingPunct="0">
              <a:spcBef>
                <a:spcPct val="50000"/>
              </a:spcBef>
              <a:defRPr/>
            </a:pPr>
            <a:r>
              <a:rPr lang="es-ES" sz="1200" kern="0" smtClean="0">
                <a:latin typeface="Arial" pitchFamily="34" charset="0"/>
                <a:cs typeface="Arial" pitchFamily="34" charset="0"/>
              </a:rPr>
              <a:t>Remote Access Gateway</a:t>
            </a:r>
            <a:endParaRPr lang="es-ES" sz="1200" kern="0">
              <a:latin typeface="Arial" pitchFamily="34" charset="0"/>
              <a:cs typeface="Arial" pitchFamily="34" charset="0"/>
            </a:endParaRPr>
          </a:p>
        </p:txBody>
      </p:sp>
      <p:sp>
        <p:nvSpPr>
          <p:cNvPr id="1048" name="Straight Connector 0"/>
          <p:cNvSpPr>
            <a:spLocks noChangeShapeType="1"/>
          </p:cNvSpPr>
          <p:nvPr/>
        </p:nvSpPr>
        <p:spPr bwMode="auto">
          <a:xfrm flipV="1">
            <a:off x="6608763" y="3857625"/>
            <a:ext cx="733425" cy="355600"/>
          </a:xfrm>
          <a:prstGeom prst="line">
            <a:avLst/>
          </a:prstGeom>
          <a:noFill/>
          <a:ln w="28575" algn="ctr">
            <a:solidFill>
              <a:schemeClr val="tx1"/>
            </a:solidFill>
            <a:round/>
            <a:headEnd type="triangle" w="med" len="med"/>
            <a:tailEnd type="triangle" w="med" len="med"/>
          </a:ln>
        </p:spPr>
        <p:txBody>
          <a:bodyPr/>
          <a:lstStyle/>
          <a:p>
            <a:pPr>
              <a:defRPr/>
            </a:pPr>
            <a:endParaRPr lang="es-ES" kern="0">
              <a:latin typeface="Arial" pitchFamily="34" charset="0"/>
              <a:cs typeface="Arial" pitchFamily="34" charset="0"/>
            </a:endParaRPr>
          </a:p>
        </p:txBody>
      </p:sp>
      <p:sp>
        <p:nvSpPr>
          <p:cNvPr id="1049" name="Straight Connector 0"/>
          <p:cNvSpPr>
            <a:spLocks noChangeShapeType="1"/>
          </p:cNvSpPr>
          <p:nvPr/>
        </p:nvSpPr>
        <p:spPr bwMode="auto">
          <a:xfrm flipV="1">
            <a:off x="5922963" y="4518025"/>
            <a:ext cx="304800" cy="457200"/>
          </a:xfrm>
          <a:prstGeom prst="line">
            <a:avLst/>
          </a:prstGeom>
          <a:noFill/>
          <a:ln w="28575" algn="ctr">
            <a:solidFill>
              <a:schemeClr val="tx1"/>
            </a:solidFill>
            <a:round/>
            <a:headEnd type="triangle" w="med" len="med"/>
            <a:tailEnd type="triangle" w="med" len="med"/>
          </a:ln>
        </p:spPr>
        <p:txBody>
          <a:bodyPr/>
          <a:lstStyle/>
          <a:p>
            <a:pPr>
              <a:defRPr/>
            </a:pPr>
            <a:endParaRPr lang="es-ES" kern="0">
              <a:latin typeface="Arial" pitchFamily="34" charset="0"/>
              <a:cs typeface="Arial" pitchFamily="34" charset="0"/>
            </a:endParaRPr>
          </a:p>
        </p:txBody>
      </p:sp>
      <p:graphicFrame>
        <p:nvGraphicFramePr>
          <p:cNvPr id="1031" name="Object 16"/>
          <p:cNvGraphicFramePr>
            <a:graphicFrameLocks noChangeAspect="1"/>
          </p:cNvGraphicFramePr>
          <p:nvPr/>
        </p:nvGraphicFramePr>
        <p:xfrm>
          <a:off x="6477000" y="2152650"/>
          <a:ext cx="342900" cy="449263"/>
        </p:xfrm>
        <a:graphic>
          <a:graphicData uri="http://schemas.openxmlformats.org/presentationml/2006/ole">
            <p:oleObj spid="_x0000_s5127" name="Visio" r:id="rId9" imgW="733213" imgH="961907" progId="">
              <p:embed/>
            </p:oleObj>
          </a:graphicData>
        </a:graphic>
      </p:graphicFrame>
      <p:sp>
        <p:nvSpPr>
          <p:cNvPr id="1050" name="Rectangle 0"/>
          <p:cNvSpPr txBox="1">
            <a:spLocks noChangeArrowheads="1"/>
          </p:cNvSpPr>
          <p:nvPr/>
        </p:nvSpPr>
        <p:spPr bwMode="auto">
          <a:xfrm>
            <a:off x="5160963" y="2552700"/>
            <a:ext cx="2260600" cy="274638"/>
          </a:xfrm>
          <a:prstGeom prst="rect">
            <a:avLst/>
          </a:prstGeom>
          <a:noFill/>
          <a:ln w="9525">
            <a:noFill/>
            <a:miter lim="800000"/>
            <a:headEnd/>
            <a:tailEnd/>
          </a:ln>
        </p:spPr>
        <p:txBody>
          <a:bodyPr>
            <a:spAutoFit/>
          </a:bodyPr>
          <a:lstStyle/>
          <a:p>
            <a:pPr eaLnBrk="0" hangingPunct="0">
              <a:spcBef>
                <a:spcPct val="50000"/>
              </a:spcBef>
              <a:defRPr/>
            </a:pPr>
            <a:r>
              <a:rPr lang="es-ES" sz="1200" kern="0" smtClean="0">
                <a:latin typeface="Arial" pitchFamily="34" charset="0"/>
                <a:cs typeface="Arial" pitchFamily="34" charset="0"/>
              </a:rPr>
              <a:t>Web Server</a:t>
            </a:r>
            <a:endParaRPr lang="es-ES" sz="1200" kern="0">
              <a:latin typeface="Arial" pitchFamily="34" charset="0"/>
              <a:cs typeface="Arial" pitchFamily="34" charset="0"/>
            </a:endParaRPr>
          </a:p>
        </p:txBody>
      </p:sp>
      <p:sp>
        <p:nvSpPr>
          <p:cNvPr id="1051" name="Rectangle 0"/>
          <p:cNvSpPr txBox="1">
            <a:spLocks noChangeArrowheads="1"/>
          </p:cNvSpPr>
          <p:nvPr/>
        </p:nvSpPr>
        <p:spPr bwMode="auto">
          <a:xfrm>
            <a:off x="4625975" y="2303463"/>
            <a:ext cx="1144588" cy="274637"/>
          </a:xfrm>
          <a:prstGeom prst="rect">
            <a:avLst/>
          </a:prstGeom>
          <a:noFill/>
          <a:ln w="9525">
            <a:noFill/>
            <a:miter lim="800000"/>
            <a:headEnd/>
            <a:tailEnd/>
          </a:ln>
        </p:spPr>
        <p:txBody>
          <a:bodyPr>
            <a:spAutoFit/>
          </a:bodyPr>
          <a:lstStyle/>
          <a:p>
            <a:pPr eaLnBrk="0" hangingPunct="0">
              <a:spcBef>
                <a:spcPct val="50000"/>
              </a:spcBef>
              <a:defRPr/>
            </a:pPr>
            <a:r>
              <a:rPr lang="es-ES" sz="1200" kern="0" smtClean="0">
                <a:latin typeface="Arial" pitchFamily="34" charset="0"/>
                <a:cs typeface="Arial" pitchFamily="34" charset="0"/>
              </a:rPr>
              <a:t>Customers</a:t>
            </a:r>
            <a:endParaRPr lang="es-ES" sz="1200" kern="0">
              <a:latin typeface="Arial" pitchFamily="34" charset="0"/>
              <a:cs typeface="Arial" pitchFamily="34" charset="0"/>
            </a:endParaRPr>
          </a:p>
        </p:txBody>
      </p:sp>
      <p:sp>
        <p:nvSpPr>
          <p:cNvPr id="1052" name="Straight Connector 0"/>
          <p:cNvSpPr>
            <a:spLocks noChangeShapeType="1"/>
          </p:cNvSpPr>
          <p:nvPr/>
        </p:nvSpPr>
        <p:spPr bwMode="auto">
          <a:xfrm>
            <a:off x="5394325" y="2154238"/>
            <a:ext cx="1020763" cy="225425"/>
          </a:xfrm>
          <a:prstGeom prst="line">
            <a:avLst/>
          </a:prstGeom>
          <a:noFill/>
          <a:ln w="28575" algn="ctr">
            <a:solidFill>
              <a:schemeClr val="tx1"/>
            </a:solidFill>
            <a:round/>
            <a:headEnd type="triangle" w="med" len="med"/>
            <a:tailEnd type="triangle" w="med" len="med"/>
          </a:ln>
        </p:spPr>
        <p:txBody>
          <a:bodyPr/>
          <a:lstStyle/>
          <a:p>
            <a:pPr>
              <a:defRPr/>
            </a:pPr>
            <a:endParaRPr lang="es-ES" kern="0">
              <a:latin typeface="Arial" pitchFamily="34" charset="0"/>
              <a:cs typeface="Arial" pitchFamily="34" charset="0"/>
            </a:endParaRPr>
          </a:p>
        </p:txBody>
      </p:sp>
      <p:sp>
        <p:nvSpPr>
          <p:cNvPr id="1053" name="Rectangle 0"/>
          <p:cNvSpPr txBox="1">
            <a:spLocks noChangeArrowheads="1"/>
          </p:cNvSpPr>
          <p:nvPr/>
        </p:nvSpPr>
        <p:spPr bwMode="auto">
          <a:xfrm>
            <a:off x="6380163" y="1698625"/>
            <a:ext cx="1685925" cy="304800"/>
          </a:xfrm>
          <a:prstGeom prst="rect">
            <a:avLst/>
          </a:prstGeom>
          <a:noFill/>
          <a:ln w="9525">
            <a:noFill/>
            <a:miter lim="800000"/>
            <a:headEnd/>
            <a:tailEnd/>
          </a:ln>
        </p:spPr>
        <p:txBody>
          <a:bodyPr>
            <a:spAutoFit/>
          </a:bodyPr>
          <a:lstStyle/>
          <a:p>
            <a:pPr eaLnBrk="0" hangingPunct="0">
              <a:spcBef>
                <a:spcPct val="50000"/>
              </a:spcBef>
              <a:defRPr/>
            </a:pPr>
            <a:r>
              <a:rPr lang="es-ES" sz="1400" b="1" kern="0" smtClean="0">
                <a:latin typeface="Arial" pitchFamily="34" charset="0"/>
                <a:cs typeface="Arial" pitchFamily="34" charset="0"/>
              </a:rPr>
              <a:t>Perimeter</a:t>
            </a:r>
            <a:endParaRPr lang="es-ES" sz="1400" b="1" kern="0">
              <a:latin typeface="Arial" pitchFamily="34" charset="0"/>
              <a:cs typeface="Arial" pitchFamily="34" charset="0"/>
            </a:endParaRPr>
          </a:p>
        </p:txBody>
      </p:sp>
      <p:sp>
        <p:nvSpPr>
          <p:cNvPr id="1054" name="Straight Connector 0"/>
          <p:cNvSpPr>
            <a:spLocks noChangeShapeType="1"/>
          </p:cNvSpPr>
          <p:nvPr/>
        </p:nvSpPr>
        <p:spPr bwMode="auto">
          <a:xfrm>
            <a:off x="5214938" y="3222625"/>
            <a:ext cx="631825" cy="0"/>
          </a:xfrm>
          <a:prstGeom prst="line">
            <a:avLst/>
          </a:prstGeom>
          <a:noFill/>
          <a:ln w="28575" algn="ctr">
            <a:solidFill>
              <a:srgbClr val="00CC00"/>
            </a:solidFill>
            <a:round/>
            <a:headEnd type="triangle" w="med" len="med"/>
            <a:tailEnd/>
          </a:ln>
        </p:spPr>
        <p:txBody>
          <a:bodyPr/>
          <a:lstStyle/>
          <a:p>
            <a:pPr>
              <a:defRPr/>
            </a:pPr>
            <a:endParaRPr lang="es-ES" kern="0">
              <a:latin typeface="Arial" pitchFamily="34" charset="0"/>
              <a:cs typeface="Arial" pitchFamily="34" charset="0"/>
            </a:endParaRPr>
          </a:p>
        </p:txBody>
      </p:sp>
      <p:sp>
        <p:nvSpPr>
          <p:cNvPr id="1055" name="Straight Connector 0"/>
          <p:cNvSpPr>
            <a:spLocks noChangeShapeType="1"/>
          </p:cNvSpPr>
          <p:nvPr/>
        </p:nvSpPr>
        <p:spPr bwMode="auto">
          <a:xfrm flipV="1">
            <a:off x="6380163" y="3363913"/>
            <a:ext cx="1143000" cy="11112"/>
          </a:xfrm>
          <a:prstGeom prst="line">
            <a:avLst/>
          </a:prstGeom>
          <a:noFill/>
          <a:ln w="28575" algn="ctr">
            <a:solidFill>
              <a:srgbClr val="00CC00"/>
            </a:solidFill>
            <a:round/>
            <a:headEnd type="triangle" w="med" len="med"/>
            <a:tailEnd/>
          </a:ln>
        </p:spPr>
        <p:txBody>
          <a:bodyPr/>
          <a:lstStyle/>
          <a:p>
            <a:pPr>
              <a:defRPr/>
            </a:pPr>
            <a:endParaRPr lang="es-ES" kern="0">
              <a:latin typeface="Arial" pitchFamily="34" charset="0"/>
              <a:cs typeface="Arial" pitchFamily="34" charset="0"/>
            </a:endParaRPr>
          </a:p>
        </p:txBody>
      </p:sp>
      <p:sp>
        <p:nvSpPr>
          <p:cNvPr id="1056" name="Straight Connector 0"/>
          <p:cNvSpPr>
            <a:spLocks noChangeShapeType="1"/>
          </p:cNvSpPr>
          <p:nvPr/>
        </p:nvSpPr>
        <p:spPr bwMode="auto">
          <a:xfrm>
            <a:off x="5240338" y="3603625"/>
            <a:ext cx="1978025" cy="0"/>
          </a:xfrm>
          <a:prstGeom prst="line">
            <a:avLst/>
          </a:prstGeom>
          <a:noFill/>
          <a:ln w="28575" algn="ctr">
            <a:solidFill>
              <a:srgbClr val="FF0000"/>
            </a:solidFill>
            <a:prstDash val="sysDot"/>
            <a:round/>
            <a:headEnd/>
            <a:tailEnd type="triangle" w="med" len="med"/>
          </a:ln>
        </p:spPr>
        <p:txBody>
          <a:bodyPr/>
          <a:lstStyle/>
          <a:p>
            <a:pPr>
              <a:defRPr/>
            </a:pPr>
            <a:endParaRPr lang="es-ES" kern="0">
              <a:latin typeface="Arial" pitchFamily="34" charset="0"/>
              <a:cs typeface="Arial" pitchFamily="34" charset="0"/>
            </a:endParaRPr>
          </a:p>
        </p:txBody>
      </p:sp>
      <p:sp>
        <p:nvSpPr>
          <p:cNvPr id="1057" name="Rectangle 0"/>
          <p:cNvSpPr txBox="1">
            <a:spLocks noChangeArrowheads="1"/>
          </p:cNvSpPr>
          <p:nvPr/>
        </p:nvSpPr>
        <p:spPr bwMode="auto">
          <a:xfrm>
            <a:off x="5475288" y="3375025"/>
            <a:ext cx="290512" cy="457200"/>
          </a:xfrm>
          <a:prstGeom prst="rect">
            <a:avLst/>
          </a:prstGeom>
          <a:noFill/>
          <a:ln w="9525">
            <a:noFill/>
            <a:miter lim="800000"/>
            <a:headEnd/>
            <a:tailEnd/>
          </a:ln>
        </p:spPr>
        <p:txBody>
          <a:bodyPr>
            <a:spAutoFit/>
          </a:bodyPr>
          <a:lstStyle/>
          <a:p>
            <a:pPr eaLnBrk="0" hangingPunct="0">
              <a:spcBef>
                <a:spcPct val="50000"/>
              </a:spcBef>
              <a:defRPr/>
            </a:pPr>
            <a:r>
              <a:rPr lang="es-ES" sz="2400" b="1" kern="0" smtClean="0">
                <a:latin typeface="Arial" pitchFamily="34" charset="0"/>
                <a:cs typeface="Arial" pitchFamily="34" charset="0"/>
              </a:rPr>
              <a:t>X</a:t>
            </a:r>
            <a:endParaRPr lang="es-ES" sz="2400" b="1" kern="0">
              <a:latin typeface="Arial" pitchFamily="34" charset="0"/>
              <a:cs typeface="Arial" pitchFamily="34" charset="0"/>
            </a:endParaRPr>
          </a:p>
        </p:txBody>
      </p:sp>
      <p:graphicFrame>
        <p:nvGraphicFramePr>
          <p:cNvPr id="1032" name="Object 25"/>
          <p:cNvGraphicFramePr>
            <a:graphicFrameLocks noChangeAspect="1"/>
          </p:cNvGraphicFramePr>
          <p:nvPr/>
        </p:nvGraphicFramePr>
        <p:xfrm>
          <a:off x="7548563" y="3082925"/>
          <a:ext cx="342900" cy="449263"/>
        </p:xfrm>
        <a:graphic>
          <a:graphicData uri="http://schemas.openxmlformats.org/presentationml/2006/ole">
            <p:oleObj spid="_x0000_s5128" name="Visio" r:id="rId10" imgW="733213" imgH="961907" progId="">
              <p:embed/>
            </p:oleObj>
          </a:graphicData>
        </a:graphic>
      </p:graphicFrame>
      <p:sp>
        <p:nvSpPr>
          <p:cNvPr id="1058" name="Rectangle 0"/>
          <p:cNvSpPr txBox="1">
            <a:spLocks noChangeArrowheads="1"/>
          </p:cNvSpPr>
          <p:nvPr/>
        </p:nvSpPr>
        <p:spPr bwMode="auto">
          <a:xfrm>
            <a:off x="7312025" y="3481388"/>
            <a:ext cx="1144588" cy="457200"/>
          </a:xfrm>
          <a:prstGeom prst="rect">
            <a:avLst/>
          </a:prstGeom>
          <a:noFill/>
          <a:ln w="9525">
            <a:noFill/>
            <a:miter lim="800000"/>
            <a:headEnd/>
            <a:tailEnd/>
          </a:ln>
        </p:spPr>
        <p:txBody>
          <a:bodyPr>
            <a:spAutoFit/>
          </a:bodyPr>
          <a:lstStyle/>
          <a:p>
            <a:pPr eaLnBrk="0" hangingPunct="0">
              <a:spcBef>
                <a:spcPct val="50000"/>
              </a:spcBef>
              <a:defRPr/>
            </a:pPr>
            <a:r>
              <a:rPr lang="es-ES" sz="1200" kern="0" smtClean="0">
                <a:latin typeface="Arial" pitchFamily="34" charset="0"/>
                <a:cs typeface="Arial" pitchFamily="34" charset="0"/>
              </a:rPr>
              <a:t>Infrastructure Servers</a:t>
            </a:r>
            <a:endParaRPr lang="es-ES" sz="1200" kern="0">
              <a:latin typeface="Arial" pitchFamily="34" charset="0"/>
              <a:cs typeface="Arial" pitchFamily="34" charset="0"/>
            </a:endParaRPr>
          </a:p>
        </p:txBody>
      </p:sp>
      <p:graphicFrame>
        <p:nvGraphicFramePr>
          <p:cNvPr id="1033" name="Object 27"/>
          <p:cNvGraphicFramePr>
            <a:graphicFrameLocks noChangeAspect="1"/>
          </p:cNvGraphicFramePr>
          <p:nvPr/>
        </p:nvGraphicFramePr>
        <p:xfrm>
          <a:off x="7654925" y="3160713"/>
          <a:ext cx="284163" cy="371475"/>
        </p:xfrm>
        <a:graphic>
          <a:graphicData uri="http://schemas.openxmlformats.org/presentationml/2006/ole">
            <p:oleObj spid="_x0000_s5129" name="Visio" r:id="rId11" imgW="733213" imgH="961907" progId="">
              <p:embed/>
            </p:oleObj>
          </a:graphicData>
        </a:graphic>
      </p:graphicFrame>
      <p:graphicFrame>
        <p:nvGraphicFramePr>
          <p:cNvPr id="1034" name="Object 28"/>
          <p:cNvGraphicFramePr>
            <a:graphicFrameLocks noChangeAspect="1"/>
          </p:cNvGraphicFramePr>
          <p:nvPr/>
        </p:nvGraphicFramePr>
        <p:xfrm>
          <a:off x="7751763" y="3222625"/>
          <a:ext cx="236537" cy="309563"/>
        </p:xfrm>
        <a:graphic>
          <a:graphicData uri="http://schemas.openxmlformats.org/presentationml/2006/ole">
            <p:oleObj spid="_x0000_s5130" name="Visio" r:id="rId12" imgW="733213" imgH="961907" progId="">
              <p:embed/>
            </p:oleObj>
          </a:graphicData>
        </a:graphic>
      </p:graphicFrame>
      <p:sp>
        <p:nvSpPr>
          <p:cNvPr id="1059" name="Straight Connector 0"/>
          <p:cNvSpPr>
            <a:spLocks noChangeShapeType="1"/>
          </p:cNvSpPr>
          <p:nvPr/>
        </p:nvSpPr>
        <p:spPr bwMode="auto">
          <a:xfrm flipV="1">
            <a:off x="5618163" y="4441825"/>
            <a:ext cx="533400" cy="287338"/>
          </a:xfrm>
          <a:prstGeom prst="line">
            <a:avLst/>
          </a:prstGeom>
          <a:noFill/>
          <a:ln w="28575" algn="ctr">
            <a:solidFill>
              <a:schemeClr val="tx1"/>
            </a:solidFill>
            <a:round/>
            <a:headEnd type="triangle" w="med" len="med"/>
            <a:tailEnd type="triangle" w="med" len="med"/>
          </a:ln>
        </p:spPr>
        <p:txBody>
          <a:bodyPr/>
          <a:lstStyle/>
          <a:p>
            <a:pPr>
              <a:defRPr/>
            </a:pPr>
            <a:endParaRPr lang="es-ES" kern="0">
              <a:latin typeface="Arial" pitchFamily="34" charset="0"/>
              <a:cs typeface="Arial" pitchFamily="34" charset="0"/>
            </a:endParaRPr>
          </a:p>
        </p:txBody>
      </p:sp>
      <p:graphicFrame>
        <p:nvGraphicFramePr>
          <p:cNvPr id="1035" name="Object 30"/>
          <p:cNvGraphicFramePr>
            <a:graphicFrameLocks noChangeAspect="1"/>
          </p:cNvGraphicFramePr>
          <p:nvPr/>
        </p:nvGraphicFramePr>
        <p:xfrm>
          <a:off x="4654550" y="3146425"/>
          <a:ext cx="488950" cy="454025"/>
        </p:xfrm>
        <a:graphic>
          <a:graphicData uri="http://schemas.openxmlformats.org/presentationml/2006/ole">
            <p:oleObj spid="_x0000_s5131" name="Visio" r:id="rId13" imgW="1003131" imgH="930628" progId="">
              <p:embed/>
            </p:oleObj>
          </a:graphicData>
        </a:graphic>
      </p:graphicFrame>
      <p:graphicFrame>
        <p:nvGraphicFramePr>
          <p:cNvPr id="1036" name="Object 31"/>
          <p:cNvGraphicFramePr>
            <a:graphicFrameLocks noChangeAspect="1"/>
          </p:cNvGraphicFramePr>
          <p:nvPr/>
        </p:nvGraphicFramePr>
        <p:xfrm>
          <a:off x="4965700" y="4656138"/>
          <a:ext cx="488950" cy="454025"/>
        </p:xfrm>
        <a:graphic>
          <a:graphicData uri="http://schemas.openxmlformats.org/presentationml/2006/ole">
            <p:oleObj spid="_x0000_s5132" name="Visio" r:id="rId14" imgW="1003131" imgH="930628" progId="">
              <p:embed/>
            </p:oleObj>
          </a:graphicData>
        </a:graphic>
      </p:graphicFrame>
      <p:graphicFrame>
        <p:nvGraphicFramePr>
          <p:cNvPr id="1037" name="Object 32"/>
          <p:cNvGraphicFramePr>
            <a:graphicFrameLocks noChangeAspect="1"/>
          </p:cNvGraphicFramePr>
          <p:nvPr/>
        </p:nvGraphicFramePr>
        <p:xfrm>
          <a:off x="5922963" y="2994025"/>
          <a:ext cx="407987" cy="533400"/>
        </p:xfrm>
        <a:graphic>
          <a:graphicData uri="http://schemas.openxmlformats.org/presentationml/2006/ole">
            <p:oleObj spid="_x0000_s5133" name="Visio" r:id="rId15" imgW="733213" imgH="961907" progId="">
              <p:embed/>
            </p:oleObj>
          </a:graphicData>
        </a:graphic>
      </p:graphicFrame>
      <p:sp>
        <p:nvSpPr>
          <p:cNvPr id="1060" name="Rectangle 0"/>
          <p:cNvSpPr txBox="1">
            <a:spLocks noChangeArrowheads="1"/>
          </p:cNvSpPr>
          <p:nvPr/>
        </p:nvSpPr>
        <p:spPr bwMode="auto">
          <a:xfrm>
            <a:off x="5846763" y="3603625"/>
            <a:ext cx="965200" cy="457200"/>
          </a:xfrm>
          <a:prstGeom prst="rect">
            <a:avLst/>
          </a:prstGeom>
          <a:noFill/>
          <a:ln w="9525">
            <a:noFill/>
            <a:miter lim="800000"/>
            <a:headEnd/>
            <a:tailEnd/>
          </a:ln>
        </p:spPr>
        <p:txBody>
          <a:bodyPr>
            <a:spAutoFit/>
          </a:bodyPr>
          <a:lstStyle/>
          <a:p>
            <a:pPr eaLnBrk="0" hangingPunct="0">
              <a:spcBef>
                <a:spcPct val="50000"/>
              </a:spcBef>
              <a:defRPr/>
            </a:pPr>
            <a:r>
              <a:rPr lang="es-ES" sz="1200" kern="0" smtClean="0">
                <a:latin typeface="Arial" pitchFamily="34" charset="0"/>
                <a:cs typeface="Arial" pitchFamily="34" charset="0"/>
              </a:rPr>
              <a:t>Extranet Server</a:t>
            </a:r>
            <a:endParaRPr lang="es-ES" sz="1200" kern="0">
              <a:latin typeface="Arial" pitchFamily="34" charset="0"/>
              <a:cs typeface="Arial" pitchFamily="34" charset="0"/>
            </a:endParaRPr>
          </a:p>
        </p:txBody>
      </p:sp>
      <p:sp>
        <p:nvSpPr>
          <p:cNvPr id="1061" name="Straight Connector 0"/>
          <p:cNvSpPr>
            <a:spLocks noChangeShapeType="1"/>
          </p:cNvSpPr>
          <p:nvPr/>
        </p:nvSpPr>
        <p:spPr bwMode="auto">
          <a:xfrm flipH="1">
            <a:off x="5221288" y="3375025"/>
            <a:ext cx="669925" cy="0"/>
          </a:xfrm>
          <a:prstGeom prst="line">
            <a:avLst/>
          </a:prstGeom>
          <a:noFill/>
          <a:ln w="28575" algn="ctr">
            <a:solidFill>
              <a:srgbClr val="00CC00"/>
            </a:solidFill>
            <a:round/>
            <a:headEnd type="triangle" w="med" len="med"/>
            <a:tailEnd/>
          </a:ln>
        </p:spPr>
        <p:txBody>
          <a:bodyPr/>
          <a:lstStyle/>
          <a:p>
            <a:pPr>
              <a:defRPr/>
            </a:pPr>
            <a:endParaRPr lang="es-ES" kern="0">
              <a:latin typeface="Arial" pitchFamily="34" charset="0"/>
              <a:cs typeface="Arial" pitchFamily="34" charset="0"/>
            </a:endParaRPr>
          </a:p>
        </p:txBody>
      </p:sp>
      <p:graphicFrame>
        <p:nvGraphicFramePr>
          <p:cNvPr id="1038" name="Object 36"/>
          <p:cNvGraphicFramePr>
            <a:graphicFrameLocks noChangeAspect="1"/>
          </p:cNvGraphicFramePr>
          <p:nvPr/>
        </p:nvGraphicFramePr>
        <p:xfrm>
          <a:off x="7426325" y="2508250"/>
          <a:ext cx="444500" cy="409575"/>
        </p:xfrm>
        <a:graphic>
          <a:graphicData uri="http://schemas.openxmlformats.org/presentationml/2006/ole">
            <p:oleObj spid="_x0000_s5134" name="Visio" r:id="rId16" imgW="1043093" imgH="961907" progId="">
              <p:embed/>
            </p:oleObj>
          </a:graphicData>
        </a:graphic>
      </p:graphicFrame>
      <p:graphicFrame>
        <p:nvGraphicFramePr>
          <p:cNvPr id="1039" name="Object 37"/>
          <p:cNvGraphicFramePr>
            <a:graphicFrameLocks noChangeAspect="1"/>
          </p:cNvGraphicFramePr>
          <p:nvPr/>
        </p:nvGraphicFramePr>
        <p:xfrm>
          <a:off x="7923213" y="2573338"/>
          <a:ext cx="342900" cy="449262"/>
        </p:xfrm>
        <a:graphic>
          <a:graphicData uri="http://schemas.openxmlformats.org/presentationml/2006/ole">
            <p:oleObj spid="_x0000_s5135" name="Visio" r:id="rId17" imgW="733213" imgH="961907" progId="">
              <p:embed/>
            </p:oleObj>
          </a:graphicData>
        </a:graphic>
      </p:graphicFrame>
      <p:graphicFrame>
        <p:nvGraphicFramePr>
          <p:cNvPr id="1040" name="Object 38"/>
          <p:cNvGraphicFramePr>
            <a:graphicFrameLocks noChangeAspect="1"/>
          </p:cNvGraphicFramePr>
          <p:nvPr/>
        </p:nvGraphicFramePr>
        <p:xfrm>
          <a:off x="7029450" y="2430463"/>
          <a:ext cx="314325" cy="290512"/>
        </p:xfrm>
        <a:graphic>
          <a:graphicData uri="http://schemas.openxmlformats.org/presentationml/2006/ole">
            <p:oleObj spid="_x0000_s5136" name="Visio" r:id="rId18" imgW="1003131" imgH="930628" progId="">
              <p:embed/>
            </p:oleObj>
          </a:graphicData>
        </a:graphic>
      </p:graphicFrame>
      <p:graphicFrame>
        <p:nvGraphicFramePr>
          <p:cNvPr id="2" name="Object 39"/>
          <p:cNvGraphicFramePr>
            <a:graphicFrameLocks noChangeAspect="1"/>
          </p:cNvGraphicFramePr>
          <p:nvPr/>
        </p:nvGraphicFramePr>
        <p:xfrm>
          <a:off x="6743700" y="2917825"/>
          <a:ext cx="314325" cy="290513"/>
        </p:xfrm>
        <a:graphic>
          <a:graphicData uri="http://schemas.openxmlformats.org/presentationml/2006/ole">
            <p:oleObj spid="_x0000_s5137" name="Visio" r:id="rId19" imgW="1003131" imgH="930628" progId="">
              <p:embed/>
            </p:oleObj>
          </a:graphicData>
        </a:graphic>
      </p:graphicFrame>
      <p:sp>
        <p:nvSpPr>
          <p:cNvPr id="37" name="Shape 0"/>
          <p:cNvSpPr>
            <a:spLocks noGrp="1" noChangeArrowheads="1"/>
          </p:cNvSpPr>
          <p:nvPr>
            <p:ph type="title"/>
          </p:nvPr>
        </p:nvSpPr>
        <p:spPr>
          <a:xfrm>
            <a:off x="381000" y="230188"/>
            <a:ext cx="8382000" cy="609398"/>
          </a:xfrm>
        </p:spPr>
        <p:txBody>
          <a:bodyPr>
            <a:prstTxWarp prst="textNoShape">
              <a:avLst/>
            </a:prstTxWarp>
          </a:bodyPr>
          <a:lstStyle/>
          <a:p>
            <a:pPr eaLnBrk="1" hangingPunct="1">
              <a:defRPr/>
            </a:pPr>
            <a:r>
              <a:rPr lang="es-ES" sz="4400" dirty="0" smtClean="0">
                <a:effectLst>
                  <a:outerShdw blurRad="38100" dist="38100" dir="2700000" algn="tl">
                    <a:srgbClr val="000000"/>
                  </a:outerShdw>
                </a:effectLst>
              </a:rPr>
              <a:t>Los riegos de un mundo conectado</a:t>
            </a:r>
          </a:p>
        </p:txBody>
      </p:sp>
      <p:sp>
        <p:nvSpPr>
          <p:cNvPr id="55" name="Shape 0"/>
          <p:cNvSpPr>
            <a:spLocks noGrp="1" noChangeArrowheads="1"/>
          </p:cNvSpPr>
          <p:nvPr>
            <p:ph type="body" sz="quarter" idx="10"/>
          </p:nvPr>
        </p:nvSpPr>
        <p:spPr>
          <a:xfrm>
            <a:off x="357158" y="1571612"/>
            <a:ext cx="8382000" cy="3705630"/>
          </a:xfrm>
        </p:spPr>
        <p:txBody>
          <a:bodyPr/>
          <a:lstStyle/>
          <a:p>
            <a:pPr eaLnBrk="1" hangingPunct="1">
              <a:defRPr/>
            </a:pPr>
            <a:r>
              <a:rPr lang="es-ES" sz="2800" dirty="0" smtClean="0"/>
              <a:t>Redes Interconectadas</a:t>
            </a:r>
          </a:p>
          <a:p>
            <a:pPr eaLnBrk="1" hangingPunct="1">
              <a:defRPr/>
            </a:pPr>
            <a:r>
              <a:rPr lang="es-ES" sz="2800" dirty="0" smtClean="0"/>
              <a:t>Datos Distribuidos</a:t>
            </a:r>
          </a:p>
          <a:p>
            <a:pPr eaLnBrk="1" hangingPunct="1">
              <a:defRPr/>
            </a:pPr>
            <a:r>
              <a:rPr lang="es-ES" sz="2800" dirty="0" smtClean="0"/>
              <a:t>Trabajadores </a:t>
            </a:r>
            <a:r>
              <a:rPr lang="es-ES" sz="2800" dirty="0" err="1" smtClean="0"/>
              <a:t>Móbiles</a:t>
            </a:r>
            <a:endParaRPr lang="es-ES" sz="2800" dirty="0" smtClean="0"/>
          </a:p>
          <a:p>
            <a:pPr eaLnBrk="1" hangingPunct="1">
              <a:defRPr/>
            </a:pPr>
            <a:r>
              <a:rPr lang="es-ES" sz="2800" dirty="0" smtClean="0"/>
              <a:t>Extranet de Negocio</a:t>
            </a:r>
          </a:p>
          <a:p>
            <a:pPr eaLnBrk="1" hangingPunct="1">
              <a:defRPr/>
            </a:pPr>
            <a:r>
              <a:rPr lang="es-ES" sz="2800" dirty="0" smtClean="0"/>
              <a:t>Acceso Remoto</a:t>
            </a:r>
          </a:p>
          <a:p>
            <a:pPr eaLnBrk="1" hangingPunct="1">
              <a:defRPr/>
            </a:pPr>
            <a:r>
              <a:rPr lang="es-ES" sz="2800" dirty="0" smtClean="0"/>
              <a:t>Servicio Web</a:t>
            </a:r>
          </a:p>
          <a:p>
            <a:pPr eaLnBrk="1" hangingPunct="1">
              <a:defRPr/>
            </a:pPr>
            <a:r>
              <a:rPr lang="es-ES" sz="2800" dirty="0" err="1" smtClean="0"/>
              <a:t>Wireless</a:t>
            </a:r>
            <a:endParaRPr lang="es-ES" sz="2800" dirty="0" smtClean="0"/>
          </a:p>
          <a:p>
            <a:pPr eaLnBrk="1" hangingPunct="1">
              <a:defRPr/>
            </a:pPr>
            <a:r>
              <a:rPr lang="es-ES" sz="2800" dirty="0" smtClean="0"/>
              <a:t>Dispositivos </a:t>
            </a:r>
            <a:r>
              <a:rPr lang="es-ES" sz="2800" dirty="0" err="1" smtClean="0"/>
              <a:t>Móbiles</a:t>
            </a:r>
            <a:endParaRPr lang="es-ES" sz="2800"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1414"/>
            <a:ext cx="8382000" cy="665162"/>
          </a:xfrm>
        </p:spPr>
        <p:txBody>
          <a:bodyPr/>
          <a:lstStyle/>
          <a:p>
            <a:r>
              <a:rPr lang="es-ES" dirty="0" smtClean="0"/>
              <a:t>Despliegue</a:t>
            </a:r>
            <a:endParaRPr lang="es-ES" dirty="0"/>
          </a:p>
        </p:txBody>
      </p:sp>
      <p:sp>
        <p:nvSpPr>
          <p:cNvPr id="3" name="Text Placeholder 2"/>
          <p:cNvSpPr>
            <a:spLocks noGrp="1"/>
          </p:cNvSpPr>
          <p:nvPr>
            <p:ph type="body" sz="quarter" idx="10"/>
          </p:nvPr>
        </p:nvSpPr>
        <p:spPr>
          <a:xfrm>
            <a:off x="357158" y="779917"/>
            <a:ext cx="8382000" cy="5792355"/>
          </a:xfrm>
        </p:spPr>
        <p:txBody>
          <a:bodyPr/>
          <a:lstStyle/>
          <a:p>
            <a:r>
              <a:rPr lang="es-ES" dirty="0" smtClean="0"/>
              <a:t>Planificación de Requerimientos</a:t>
            </a:r>
          </a:p>
          <a:p>
            <a:pPr lvl="1"/>
            <a:r>
              <a:rPr lang="es-ES" dirty="0" smtClean="0"/>
              <a:t>Definir la política de salud requerida</a:t>
            </a:r>
          </a:p>
          <a:p>
            <a:pPr lvl="1"/>
            <a:r>
              <a:rPr lang="es-ES" dirty="0" smtClean="0"/>
              <a:t>Definir los métodos de forzado requeridos</a:t>
            </a:r>
          </a:p>
          <a:p>
            <a:pPr lvl="1"/>
            <a:r>
              <a:rPr lang="es-ES" dirty="0" smtClean="0"/>
              <a:t>Planificar la arquitectura NAP</a:t>
            </a:r>
          </a:p>
          <a:p>
            <a:pPr lvl="1"/>
            <a:r>
              <a:rPr lang="es-ES" dirty="0" smtClean="0"/>
              <a:t>Planificar las excepciones</a:t>
            </a:r>
          </a:p>
          <a:p>
            <a:r>
              <a:rPr lang="es-ES" dirty="0" smtClean="0"/>
              <a:t>Definir roles y responsabilidades</a:t>
            </a:r>
          </a:p>
          <a:p>
            <a:r>
              <a:rPr lang="es-ES" dirty="0" smtClean="0"/>
              <a:t>Fases del despliegue</a:t>
            </a:r>
          </a:p>
          <a:p>
            <a:pPr lvl="1"/>
            <a:r>
              <a:rPr lang="es-ES" dirty="0" smtClean="0"/>
              <a:t>Pruebas en Laboratorio</a:t>
            </a:r>
          </a:p>
          <a:p>
            <a:pPr lvl="1"/>
            <a:r>
              <a:rPr lang="es-ES" dirty="0" smtClean="0"/>
              <a:t>Piloto</a:t>
            </a:r>
          </a:p>
          <a:p>
            <a:pPr lvl="1"/>
            <a:r>
              <a:rPr lang="es-ES" dirty="0" smtClean="0"/>
              <a:t>Modo de Reporte</a:t>
            </a:r>
          </a:p>
          <a:p>
            <a:pPr lvl="1"/>
            <a:r>
              <a:rPr lang="es-ES" dirty="0" smtClean="0"/>
              <a:t>Forzado diferido</a:t>
            </a:r>
          </a:p>
          <a:p>
            <a:pPr lvl="1"/>
            <a:r>
              <a:rPr lang="es-ES" dirty="0" smtClean="0"/>
              <a:t>Forzado</a:t>
            </a:r>
            <a:endParaRPr lang="es-ES" dirty="0"/>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0" tIns="0" rIns="0" bIns="0" rtlCol="0" anchor="t">
            <a:spAutoFit/>
          </a:bodyPr>
          <a:lstStyle/>
          <a:p>
            <a:r>
              <a:rPr smtClean="0"/>
              <a:t>Solución de Problemas</a:t>
            </a:r>
            <a:endParaRPr/>
          </a:p>
        </p:txBody>
      </p:sp>
      <p:sp>
        <p:nvSpPr>
          <p:cNvPr id="3" name="Text Placeholder 2"/>
          <p:cNvSpPr>
            <a:spLocks noGrp="1"/>
          </p:cNvSpPr>
          <p:nvPr>
            <p:ph type="body" sz="quarter" idx="10"/>
          </p:nvPr>
        </p:nvSpPr>
        <p:spPr>
          <a:xfrm>
            <a:off x="428596" y="1000108"/>
            <a:ext cx="8332694" cy="5596917"/>
          </a:xfrm>
        </p:spPr>
        <p:txBody>
          <a:bodyPr/>
          <a:lstStyle/>
          <a:p>
            <a:r>
              <a:rPr lang="en-US" sz="2300" dirty="0" err="1" smtClean="0"/>
              <a:t>Fichero</a:t>
            </a:r>
            <a:r>
              <a:rPr lang="en-US" sz="2300" dirty="0" smtClean="0"/>
              <a:t> Batch simple </a:t>
            </a:r>
            <a:r>
              <a:rPr lang="en-US" sz="2300" dirty="0" err="1" smtClean="0"/>
              <a:t>para</a:t>
            </a:r>
            <a:r>
              <a:rPr lang="en-US" sz="2300" dirty="0" smtClean="0"/>
              <a:t> </a:t>
            </a:r>
            <a:r>
              <a:rPr lang="en-US" sz="2300" dirty="0" err="1" smtClean="0"/>
              <a:t>recolectar</a:t>
            </a:r>
            <a:r>
              <a:rPr lang="en-US" sz="2300" dirty="0" smtClean="0"/>
              <a:t> </a:t>
            </a:r>
            <a:r>
              <a:rPr lang="en-US" sz="2300" dirty="0" err="1" smtClean="0"/>
              <a:t>información</a:t>
            </a:r>
            <a:endParaRPr lang="en-US" sz="2300" dirty="0" smtClean="0"/>
          </a:p>
          <a:p>
            <a:r>
              <a:rPr lang="en-US" sz="2300" dirty="0" err="1" smtClean="0"/>
              <a:t>Ipconfig</a:t>
            </a:r>
            <a:r>
              <a:rPr lang="en-US" sz="2300" dirty="0" smtClean="0"/>
              <a:t>, Net start, </a:t>
            </a:r>
            <a:r>
              <a:rPr lang="en-US" sz="2300" dirty="0" err="1" smtClean="0"/>
              <a:t>Gpresults</a:t>
            </a:r>
            <a:r>
              <a:rPr lang="en-US" sz="2300" dirty="0" smtClean="0"/>
              <a:t>, </a:t>
            </a:r>
            <a:r>
              <a:rPr lang="en-US" sz="2300" dirty="0" err="1" smtClean="0"/>
              <a:t>Reg</a:t>
            </a:r>
            <a:r>
              <a:rPr lang="en-US" sz="2300" dirty="0" smtClean="0"/>
              <a:t> query</a:t>
            </a:r>
          </a:p>
          <a:p>
            <a:r>
              <a:rPr lang="en-US" sz="2300" dirty="0" err="1" smtClean="0"/>
              <a:t>Netsh</a:t>
            </a:r>
            <a:r>
              <a:rPr lang="en-US" sz="2300" dirty="0" smtClean="0"/>
              <a:t> nap client show state</a:t>
            </a:r>
          </a:p>
          <a:p>
            <a:r>
              <a:rPr lang="en-US" sz="2300" dirty="0" err="1" smtClean="0"/>
              <a:t>Netsh</a:t>
            </a:r>
            <a:r>
              <a:rPr lang="en-US" sz="2300" dirty="0" smtClean="0"/>
              <a:t> nap client show </a:t>
            </a:r>
            <a:r>
              <a:rPr lang="en-US" sz="2300" dirty="0" err="1" smtClean="0"/>
              <a:t>grouppolicy</a:t>
            </a:r>
            <a:endParaRPr lang="en-US" sz="2300" dirty="0" smtClean="0"/>
          </a:p>
          <a:p>
            <a:r>
              <a:rPr lang="en-US" sz="2300" dirty="0" err="1" smtClean="0"/>
              <a:t>winmgmt</a:t>
            </a:r>
            <a:r>
              <a:rPr lang="en-US" sz="2300" dirty="0" smtClean="0"/>
              <a:t> /</a:t>
            </a:r>
            <a:r>
              <a:rPr lang="en-US" sz="2300" dirty="0" err="1" smtClean="0"/>
              <a:t>verifyrepository</a:t>
            </a:r>
            <a:r>
              <a:rPr lang="en-US" sz="2300" dirty="0" smtClean="0"/>
              <a:t> (</a:t>
            </a:r>
            <a:r>
              <a:rPr lang="en-US" sz="2300" dirty="0" err="1" smtClean="0"/>
              <a:t>salvagerepository</a:t>
            </a:r>
            <a:r>
              <a:rPr lang="en-US" sz="2300" dirty="0" smtClean="0"/>
              <a:t>)</a:t>
            </a:r>
          </a:p>
          <a:p>
            <a:r>
              <a:rPr lang="en-US" sz="2300" dirty="0" smtClean="0"/>
              <a:t>WMIC /NAMESPACE:\\root\securitycenter</a:t>
            </a:r>
          </a:p>
          <a:p>
            <a:r>
              <a:rPr lang="en-US" sz="2300" dirty="0" smtClean="0"/>
              <a:t>WMIC /NAMESPACE:\\root\ccm </a:t>
            </a:r>
          </a:p>
          <a:p>
            <a:r>
              <a:rPr lang="en-US" sz="2300" dirty="0" err="1" smtClean="0"/>
              <a:t>certutil</a:t>
            </a:r>
            <a:r>
              <a:rPr lang="en-US" sz="2300" dirty="0" smtClean="0"/>
              <a:t> -store my</a:t>
            </a:r>
          </a:p>
          <a:p>
            <a:r>
              <a:rPr lang="en-US" sz="2300" dirty="0" err="1" smtClean="0"/>
              <a:t>wevtutil</a:t>
            </a:r>
            <a:r>
              <a:rPr lang="en-US" sz="2300" dirty="0" smtClean="0"/>
              <a:t> </a:t>
            </a:r>
            <a:r>
              <a:rPr lang="en-US" sz="2300" dirty="0" err="1" smtClean="0"/>
              <a:t>epl</a:t>
            </a:r>
            <a:r>
              <a:rPr lang="en-US" sz="2300" dirty="0" smtClean="0"/>
              <a:t> Microsoft-Windows-</a:t>
            </a:r>
            <a:r>
              <a:rPr lang="en-US" sz="2300" dirty="0" err="1" smtClean="0"/>
              <a:t>NetworkAccessProtection</a:t>
            </a:r>
            <a:r>
              <a:rPr lang="en-US" sz="2300" dirty="0" smtClean="0"/>
              <a:t>/Operational</a:t>
            </a:r>
          </a:p>
          <a:p>
            <a:r>
              <a:rPr lang="en-US" sz="2300" dirty="0" smtClean="0"/>
              <a:t>SMS/</a:t>
            </a:r>
            <a:r>
              <a:rPr lang="en-US" sz="2300" dirty="0" err="1" smtClean="0"/>
              <a:t>WindowsUpdate</a:t>
            </a:r>
            <a:r>
              <a:rPr lang="en-US" sz="2300" dirty="0" smtClean="0"/>
              <a:t> logs</a:t>
            </a:r>
          </a:p>
          <a:p>
            <a:r>
              <a:rPr lang="en-US" sz="2300" dirty="0" smtClean="0"/>
              <a:t>SQL</a:t>
            </a:r>
          </a:p>
          <a:p>
            <a:r>
              <a:rPr lang="en-US" sz="2300" dirty="0" smtClean="0"/>
              <a:t>IPSec</a:t>
            </a:r>
          </a:p>
          <a:p>
            <a:pPr>
              <a:buNone/>
            </a:pPr>
            <a:endParaRPr lang="en-US" sz="2000" dirty="0" smtClean="0"/>
          </a:p>
          <a:p>
            <a:endParaRPr lang="en-US" sz="2000"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Recursos</a:t>
            </a:r>
            <a:endParaRPr lang="es-ES"/>
          </a:p>
        </p:txBody>
      </p:sp>
      <p:sp>
        <p:nvSpPr>
          <p:cNvPr id="3" name="2 Marcador de contenido"/>
          <p:cNvSpPr>
            <a:spLocks noGrp="1"/>
          </p:cNvSpPr>
          <p:nvPr>
            <p:ph idx="1"/>
          </p:nvPr>
        </p:nvSpPr>
        <p:spPr>
          <a:xfrm>
            <a:off x="214282" y="859770"/>
            <a:ext cx="8715436" cy="5250668"/>
          </a:xfrm>
        </p:spPr>
        <p:txBody>
          <a:bodyPr/>
          <a:lstStyle/>
          <a:p>
            <a:r>
              <a:rPr lang="es-ES" sz="4000" dirty="0" smtClean="0"/>
              <a:t>Technet</a:t>
            </a:r>
          </a:p>
          <a:p>
            <a:pPr lvl="1"/>
            <a:r>
              <a:rPr lang="es-ES" sz="2400" dirty="0" smtClean="0">
                <a:hlinkClick r:id="rId3"/>
              </a:rPr>
              <a:t>http://www.microsoft.com/nap</a:t>
            </a:r>
          </a:p>
          <a:p>
            <a:r>
              <a:rPr lang="es-ES" sz="4000" dirty="0" smtClean="0"/>
              <a:t>NAP Blog</a:t>
            </a:r>
          </a:p>
          <a:p>
            <a:pPr lvl="1"/>
            <a:r>
              <a:rPr lang="es-ES" sz="2400" dirty="0" smtClean="0">
                <a:hlinkClick r:id="rId4"/>
              </a:rPr>
              <a:t>http://blogs.technet.com/nap/default.aspx</a:t>
            </a:r>
            <a:endParaRPr lang="es-ES" sz="2400" dirty="0" smtClean="0"/>
          </a:p>
          <a:p>
            <a:r>
              <a:rPr lang="es-ES" sz="4000" dirty="0" smtClean="0"/>
              <a:t>Foro</a:t>
            </a:r>
          </a:p>
          <a:p>
            <a:pPr lvl="1"/>
            <a:r>
              <a:rPr lang="es-ES" sz="2400" dirty="0" smtClean="0">
                <a:hlinkClick r:id="rId5"/>
              </a:rPr>
              <a:t>http://forums.microsoft.com/TechNet/ShowForum.aspx?ForumID=576&amp;SiteID=17</a:t>
            </a:r>
            <a:r>
              <a:rPr lang="es-ES" sz="2400" dirty="0" smtClean="0"/>
              <a:t> </a:t>
            </a:r>
          </a:p>
          <a:p>
            <a:r>
              <a:rPr lang="es-ES" dirty="0" smtClean="0"/>
              <a:t>Virtual </a:t>
            </a:r>
            <a:r>
              <a:rPr lang="es-ES" dirty="0" err="1" smtClean="0"/>
              <a:t>Lab</a:t>
            </a:r>
            <a:endParaRPr lang="es-ES" dirty="0" smtClean="0"/>
          </a:p>
          <a:p>
            <a:pPr lvl="1"/>
            <a:r>
              <a:rPr lang="es-ES" dirty="0" smtClean="0">
                <a:hlinkClick r:id="rId6"/>
              </a:rPr>
              <a:t>http://www.microsoft.com/downloads/details.aspx?familyid=ac38e5bb-18ce-40cb-8e59-188f7a198897&amp;displaylang=en</a:t>
            </a:r>
            <a:r>
              <a:rPr lang="es-ES" dirty="0" smtClean="0"/>
              <a:t> </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Recursos TechNet</a:t>
            </a:r>
            <a:endParaRPr lang="es-ES" dirty="0"/>
          </a:p>
        </p:txBody>
      </p:sp>
      <p:sp>
        <p:nvSpPr>
          <p:cNvPr id="3" name="Content Placeholder 2"/>
          <p:cNvSpPr>
            <a:spLocks noGrp="1"/>
          </p:cNvSpPr>
          <p:nvPr>
            <p:ph idx="1"/>
          </p:nvPr>
        </p:nvSpPr>
        <p:spPr>
          <a:xfrm>
            <a:off x="381000" y="1214422"/>
            <a:ext cx="8382000" cy="5219891"/>
          </a:xfrm>
        </p:spPr>
        <p:txBody>
          <a:bodyPr/>
          <a:lstStyle/>
          <a:p>
            <a:pPr>
              <a:buFont typeface="Arial" pitchFamily="34" charset="0"/>
              <a:buChar char="•"/>
            </a:pPr>
            <a:r>
              <a:rPr lang="es-ES" sz="2800" dirty="0" err="1" smtClean="0"/>
              <a:t>TechCenter</a:t>
            </a:r>
            <a:r>
              <a:rPr lang="es-ES" sz="2800" dirty="0" smtClean="0"/>
              <a:t> de Windows Server 2008</a:t>
            </a:r>
          </a:p>
          <a:p>
            <a:pPr>
              <a:buNone/>
            </a:pPr>
            <a:r>
              <a:rPr lang="es-ES" sz="1800" dirty="0" smtClean="0"/>
              <a:t>	</a:t>
            </a:r>
            <a:r>
              <a:rPr lang="es-ES" sz="1800" dirty="0" smtClean="0">
                <a:hlinkClick r:id="rId2"/>
              </a:rPr>
              <a:t>http://www.microsoft.com/spain/technet/prodtechnol/windowsserver/2008/default.mspx</a:t>
            </a:r>
            <a:endParaRPr lang="es-ES" sz="1800" dirty="0" smtClean="0"/>
          </a:p>
          <a:p>
            <a:pPr>
              <a:buFont typeface="Arial" pitchFamily="34" charset="0"/>
              <a:buChar char="•"/>
            </a:pPr>
            <a:r>
              <a:rPr lang="es-ES" sz="2800" dirty="0" smtClean="0"/>
              <a:t>Próximos </a:t>
            </a:r>
            <a:r>
              <a:rPr lang="es-ES" sz="2800" dirty="0" err="1" smtClean="0"/>
              <a:t>webcasts</a:t>
            </a:r>
            <a:r>
              <a:rPr lang="es-ES" sz="2800" dirty="0" smtClean="0"/>
              <a:t> en vivo</a:t>
            </a:r>
          </a:p>
          <a:p>
            <a:pPr>
              <a:buNone/>
            </a:pPr>
            <a:r>
              <a:rPr lang="es-ES" sz="1800" dirty="0" smtClean="0"/>
              <a:t>	</a:t>
            </a:r>
            <a:r>
              <a:rPr lang="es-ES" sz="1800" dirty="0" smtClean="0">
                <a:hlinkClick r:id="rId3"/>
              </a:rPr>
              <a:t>http://www.microsoft.com/spain/technet/jornadas/default.mspx</a:t>
            </a:r>
            <a:endParaRPr lang="es-ES" sz="1800" dirty="0" smtClean="0"/>
          </a:p>
          <a:p>
            <a:pPr>
              <a:buFont typeface="Arial" pitchFamily="34" charset="0"/>
              <a:buChar char="•"/>
            </a:pPr>
            <a:r>
              <a:rPr lang="es-ES" sz="2800" dirty="0" err="1" smtClean="0"/>
              <a:t>Webcasts</a:t>
            </a:r>
            <a:r>
              <a:rPr lang="es-ES" sz="2800" dirty="0" smtClean="0"/>
              <a:t> grabados sobre Windows Server</a:t>
            </a:r>
          </a:p>
          <a:p>
            <a:pPr>
              <a:buNone/>
            </a:pPr>
            <a:r>
              <a:rPr lang="es-ES" sz="1800" dirty="0" smtClean="0"/>
              <a:t>	</a:t>
            </a:r>
            <a:r>
              <a:rPr lang="es-ES" sz="1800" dirty="0" smtClean="0">
                <a:hlinkClick r:id="rId4"/>
              </a:rPr>
              <a:t>http://www.microsoft.com/spain/technet/jornadas/webcasts/webcasts_ant.aspx?id=1</a:t>
            </a:r>
            <a:endParaRPr lang="es-ES" sz="1800" dirty="0" smtClean="0"/>
          </a:p>
          <a:p>
            <a:pPr>
              <a:buFont typeface="Arial" pitchFamily="34" charset="0"/>
              <a:buChar char="•"/>
            </a:pPr>
            <a:r>
              <a:rPr lang="es-ES" sz="2800" dirty="0" err="1" smtClean="0"/>
              <a:t>Webcasts</a:t>
            </a:r>
            <a:r>
              <a:rPr lang="es-ES" sz="2800" dirty="0" smtClean="0"/>
              <a:t> grabados otras tecnologías Microsoft</a:t>
            </a:r>
          </a:p>
          <a:p>
            <a:pPr>
              <a:buNone/>
            </a:pPr>
            <a:r>
              <a:rPr lang="es-ES" sz="1800" dirty="0" smtClean="0"/>
              <a:t>	</a:t>
            </a:r>
            <a:r>
              <a:rPr lang="es-ES" sz="1800" dirty="0" smtClean="0">
                <a:hlinkClick r:id="rId4"/>
              </a:rPr>
              <a:t>http://www.microsoft.com/spain/technet/jornadas/webcasts/webcasts_ant.aspx</a:t>
            </a:r>
            <a:endParaRPr lang="es-ES" sz="1800" dirty="0" smtClean="0"/>
          </a:p>
          <a:p>
            <a:pPr>
              <a:buFont typeface="Arial" pitchFamily="34" charset="0"/>
              <a:buChar char="•"/>
            </a:pPr>
            <a:r>
              <a:rPr lang="es-ES" sz="2800" dirty="0" smtClean="0"/>
              <a:t>Foros técnicos</a:t>
            </a:r>
          </a:p>
          <a:p>
            <a:pPr>
              <a:buNone/>
            </a:pPr>
            <a:r>
              <a:rPr lang="es-ES" sz="1800" dirty="0" smtClean="0"/>
              <a:t>	</a:t>
            </a:r>
            <a:r>
              <a:rPr lang="es-ES" sz="1800" dirty="0" smtClean="0">
                <a:hlinkClick r:id="rId5"/>
              </a:rPr>
              <a:t>http://forums.microsoft.com/technet-es/default.aspx?siteid=30</a:t>
            </a:r>
            <a:endParaRPr lang="es-ES" sz="1800" dirty="0" smtClean="0"/>
          </a:p>
          <a:p>
            <a:pPr>
              <a:buFont typeface="Arial" pitchFamily="34" charset="0"/>
              <a:buChar char="•"/>
            </a:pPr>
            <a:endParaRPr lang="es-ES" dirty="0" smtClean="0"/>
          </a:p>
          <a:p>
            <a:pPr>
              <a:buNone/>
            </a:pPr>
            <a:endParaRPr lang="es-ES" sz="1800"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Recursos TechNet</a:t>
            </a:r>
            <a:endParaRPr lang="es-ES" dirty="0"/>
          </a:p>
        </p:txBody>
      </p:sp>
      <p:sp>
        <p:nvSpPr>
          <p:cNvPr id="3" name="Content Placeholder 2"/>
          <p:cNvSpPr>
            <a:spLocks noGrp="1"/>
          </p:cNvSpPr>
          <p:nvPr>
            <p:ph idx="1"/>
          </p:nvPr>
        </p:nvSpPr>
        <p:spPr>
          <a:xfrm>
            <a:off x="381000" y="1214422"/>
            <a:ext cx="8382000" cy="1640449"/>
          </a:xfrm>
        </p:spPr>
        <p:txBody>
          <a:bodyPr/>
          <a:lstStyle/>
          <a:p>
            <a:pPr>
              <a:buFont typeface="Arial" pitchFamily="34" charset="0"/>
              <a:buChar char="•"/>
            </a:pPr>
            <a:r>
              <a:rPr lang="es-ES" sz="2800" dirty="0" smtClean="0"/>
              <a:t>Registrarse a la </a:t>
            </a:r>
            <a:r>
              <a:rPr lang="es-ES" sz="2800" dirty="0" err="1" smtClean="0"/>
              <a:t>newsletter</a:t>
            </a:r>
            <a:r>
              <a:rPr lang="es-ES" sz="2800" dirty="0" smtClean="0"/>
              <a:t> TechNet Flash</a:t>
            </a:r>
          </a:p>
          <a:p>
            <a:pPr>
              <a:buNone/>
            </a:pPr>
            <a:r>
              <a:rPr lang="es-ES" sz="2800" dirty="0" smtClean="0"/>
              <a:t>	</a:t>
            </a:r>
            <a:r>
              <a:rPr lang="es-ES" sz="1800" dirty="0" smtClean="0">
                <a:hlinkClick r:id="rId2"/>
              </a:rPr>
              <a:t>http://www.microsoft.com/spain/technet/boletines/default.mspx</a:t>
            </a:r>
            <a:endParaRPr lang="es-ES" sz="1800" dirty="0" smtClean="0"/>
          </a:p>
          <a:p>
            <a:pPr>
              <a:buFont typeface="Arial" pitchFamily="34" charset="0"/>
              <a:buChar char="•"/>
            </a:pPr>
            <a:r>
              <a:rPr lang="es-ES" sz="2800" dirty="0" smtClean="0"/>
              <a:t>Obtenga una Suscripción TechNet Plus</a:t>
            </a:r>
          </a:p>
          <a:p>
            <a:pPr>
              <a:buNone/>
            </a:pPr>
            <a:r>
              <a:rPr lang="es-ES" sz="1800" dirty="0" smtClean="0"/>
              <a:t>	</a:t>
            </a:r>
            <a:r>
              <a:rPr lang="es-ES" sz="1800" dirty="0" smtClean="0">
                <a:hlinkClick r:id="rId3"/>
              </a:rPr>
              <a:t>http://technet.microsoft.com/es-es/subscriptions/default.aspx</a:t>
            </a:r>
            <a:endParaRPr lang="es-ES" sz="1800" dirty="0"/>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1676400"/>
            <a:ext cx="9144000" cy="2057400"/>
          </a:xfrm>
          <a:prstGeom prst="rect">
            <a:avLst/>
          </a:prstGeom>
        </p:spPr>
        <p:txBody>
          <a:bodyPr anchor="ctr"/>
          <a:lstStyle/>
          <a:p>
            <a:pPr algn="ctr" defTabSz="1097280" fontAlgn="auto">
              <a:lnSpc>
                <a:spcPct val="150000"/>
              </a:lnSpc>
              <a:spcAft>
                <a:spcPts val="0"/>
              </a:spcAft>
              <a:defRPr/>
            </a:pPr>
            <a:r>
              <a:rPr lang="es-ES" sz="4000" spc="-150" dirty="0">
                <a:ln w="3175">
                  <a:noFill/>
                </a:ln>
                <a:effectLst>
                  <a:outerShdw blurRad="50800" dist="38100" dir="2700000" algn="tl" rotWithShape="0">
                    <a:prstClr val="black">
                      <a:alpha val="40000"/>
                    </a:prstClr>
                  </a:outerShdw>
                </a:effectLst>
                <a:latin typeface="Segoe" pitchFamily="34" charset="0"/>
                <a:cs typeface="Arial" charset="0"/>
              </a:rPr>
              <a:t>El Rostro de Windows Server  </a:t>
            </a:r>
          </a:p>
          <a:p>
            <a:pPr algn="ctr" defTabSz="1097280" fontAlgn="auto">
              <a:lnSpc>
                <a:spcPct val="150000"/>
              </a:lnSpc>
              <a:spcAft>
                <a:spcPts val="0"/>
              </a:spcAft>
              <a:defRPr/>
            </a:pPr>
            <a:r>
              <a:rPr lang="es-ES" sz="4000" spc="-150" dirty="0">
                <a:ln w="3175">
                  <a:noFill/>
                </a:ln>
                <a:effectLst>
                  <a:outerShdw blurRad="50800" dist="38100" dir="2700000" algn="tl" rotWithShape="0">
                    <a:prstClr val="black">
                      <a:alpha val="40000"/>
                    </a:prstClr>
                  </a:outerShdw>
                </a:effectLst>
                <a:latin typeface="Segoe" pitchFamily="34" charset="0"/>
                <a:cs typeface="Arial" charset="0"/>
              </a:rPr>
              <a:t>está cambiando.</a:t>
            </a:r>
          </a:p>
        </p:txBody>
      </p:sp>
      <p:sp>
        <p:nvSpPr>
          <p:cNvPr id="10" name="Title 1"/>
          <p:cNvSpPr txBox="1">
            <a:spLocks/>
          </p:cNvSpPr>
          <p:nvPr/>
        </p:nvSpPr>
        <p:spPr>
          <a:xfrm>
            <a:off x="0" y="3786188"/>
            <a:ext cx="9144000" cy="1752600"/>
          </a:xfrm>
          <a:prstGeom prst="rect">
            <a:avLst/>
          </a:prstGeom>
        </p:spPr>
        <p:txBody>
          <a:bodyPr anchor="ctr"/>
          <a:lstStyle/>
          <a:p>
            <a:pPr algn="ctr" defTabSz="1097280" fontAlgn="auto">
              <a:lnSpc>
                <a:spcPct val="150000"/>
              </a:lnSpc>
              <a:spcAft>
                <a:spcPts val="0"/>
              </a:spcAft>
              <a:defRPr/>
            </a:pPr>
            <a:r>
              <a:rPr lang="es-ES" sz="4000" i="1" spc="-150" dirty="0">
                <a:ln w="3175">
                  <a:noFill/>
                </a:ln>
                <a:solidFill>
                  <a:schemeClr val="accent1"/>
                </a:solidFill>
                <a:effectLst>
                  <a:outerShdw blurRad="50800" dist="38100" dir="2700000" algn="tl" rotWithShape="0">
                    <a:prstClr val="black">
                      <a:alpha val="40000"/>
                    </a:prstClr>
                  </a:outerShdw>
                </a:effectLst>
                <a:latin typeface="Segoe" pitchFamily="34" charset="0"/>
                <a:cs typeface="Arial" charset="0"/>
              </a:rPr>
              <a:t>Descúbrelo en </a:t>
            </a:r>
          </a:p>
          <a:p>
            <a:pPr algn="ctr" defTabSz="1097280" fontAlgn="auto">
              <a:lnSpc>
                <a:spcPct val="150000"/>
              </a:lnSpc>
              <a:spcAft>
                <a:spcPts val="0"/>
              </a:spcAft>
              <a:defRPr/>
            </a:pPr>
            <a:r>
              <a:rPr lang="es-ES" sz="4000" spc="-150" dirty="0">
                <a:ln w="3175">
                  <a:noFill/>
                </a:ln>
                <a:solidFill>
                  <a:schemeClr val="accent1"/>
                </a:solidFill>
                <a:effectLst>
                  <a:outerShdw blurRad="50800" dist="38100" dir="2700000" algn="tl" rotWithShape="0">
                    <a:prstClr val="black">
                      <a:alpha val="40000"/>
                    </a:prstClr>
                  </a:outerShdw>
                </a:effectLst>
                <a:latin typeface="Segoe" pitchFamily="34" charset="0"/>
                <a:cs typeface="Arial" charset="0"/>
              </a:rPr>
              <a:t>www.microsoft.es/rostros </a:t>
            </a:r>
          </a:p>
        </p:txBody>
      </p:sp>
      <p:pic>
        <p:nvPicPr>
          <p:cNvPr id="13316" name="Picture 13" descr="WS08_h_rgb_r.png"/>
          <p:cNvPicPr>
            <a:picLocks noChangeAspect="1"/>
          </p:cNvPicPr>
          <p:nvPr/>
        </p:nvPicPr>
        <p:blipFill>
          <a:blip r:embed="rId2"/>
          <a:srcRect/>
          <a:stretch>
            <a:fillRect/>
          </a:stretch>
        </p:blipFill>
        <p:spPr bwMode="auto">
          <a:xfrm>
            <a:off x="357188" y="428625"/>
            <a:ext cx="5643562" cy="8572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Que es NPS?</a:t>
            </a:r>
            <a:endParaRPr lang="es-ES"/>
          </a:p>
        </p:txBody>
      </p:sp>
      <p:sp>
        <p:nvSpPr>
          <p:cNvPr id="3" name="Content Placeholder 2"/>
          <p:cNvSpPr>
            <a:spLocks noGrp="1"/>
          </p:cNvSpPr>
          <p:nvPr>
            <p:ph idx="1"/>
          </p:nvPr>
        </p:nvSpPr>
        <p:spPr>
          <a:xfrm>
            <a:off x="381000" y="1411553"/>
            <a:ext cx="8382000" cy="4185761"/>
          </a:xfrm>
        </p:spPr>
        <p:txBody>
          <a:bodyPr/>
          <a:lstStyle/>
          <a:p>
            <a:r>
              <a:rPr lang="es-ES" smtClean="0"/>
              <a:t>“Network Policy Server” es el sucesor del “Internet Authentication Services” (IAS) de versiones previas de Windows Server</a:t>
            </a:r>
          </a:p>
          <a:p>
            <a:r>
              <a:rPr lang="es-ES" smtClean="0"/>
              <a:t>NPS es la implementación de Microsoft del standar RADIUS y soporta los principales RFC de RADIUS</a:t>
            </a:r>
          </a:p>
          <a:p>
            <a:r>
              <a:rPr lang="es-ES" smtClean="0"/>
              <a:t>Solo esta disponible en Windows Server 2008 y tienes ventajas significativas frente a IAS, en especial NAP</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s-ES" smtClean="0"/>
              <a:t>Instalación del Role NPS</a:t>
            </a:r>
            <a:endParaRPr lang="es-ES"/>
          </a:p>
        </p:txBody>
      </p:sp>
      <p:sp>
        <p:nvSpPr>
          <p:cNvPr id="3" name="Content Placeholder 2"/>
          <p:cNvSpPr>
            <a:spLocks noGrp="1"/>
          </p:cNvSpPr>
          <p:nvPr>
            <p:ph idx="1"/>
          </p:nvPr>
        </p:nvSpPr>
        <p:spPr>
          <a:xfrm>
            <a:off x="357158" y="1000108"/>
            <a:ext cx="8380412" cy="886397"/>
          </a:xfrm>
        </p:spPr>
        <p:txBody>
          <a:bodyPr/>
          <a:lstStyle/>
          <a:p>
            <a:r>
              <a:rPr lang="es-ES" dirty="0" smtClean="0"/>
              <a:t>NPS esta disponible como componente del Role de Servicio de Acceso a Red</a:t>
            </a:r>
            <a:endParaRPr lang="es-ES" dirty="0"/>
          </a:p>
        </p:txBody>
      </p:sp>
      <p:pic>
        <p:nvPicPr>
          <p:cNvPr id="1026" name="Picture 2" descr="\\moserver.directory.morello.net\w$\home\john\Desktop\addroles.bmp"/>
          <p:cNvPicPr>
            <a:picLocks noChangeAspect="1" noChangeArrowheads="1"/>
          </p:cNvPicPr>
          <p:nvPr/>
        </p:nvPicPr>
        <p:blipFill>
          <a:blip r:embed="rId3"/>
          <a:srcRect/>
          <a:stretch>
            <a:fillRect/>
          </a:stretch>
        </p:blipFill>
        <p:spPr bwMode="auto">
          <a:xfrm>
            <a:off x="1178216" y="1857364"/>
            <a:ext cx="6609500" cy="4385743"/>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a:spLocks noGrp="1"/>
          </p:cNvSpPr>
          <p:nvPr>
            <p:ph type="subTitle" idx="1"/>
          </p:nvPr>
        </p:nvSpPr>
        <p:spPr>
          <a:xfrm>
            <a:off x="714348" y="3429000"/>
            <a:ext cx="7681913" cy="461665"/>
          </a:xfrm>
        </p:spPr>
        <p:txBody>
          <a:bodyPr/>
          <a:lstStyle/>
          <a:p>
            <a:r>
              <a:rPr lang="es-ES" dirty="0" smtClean="0"/>
              <a:t>Instalación Role NPS</a:t>
            </a:r>
          </a:p>
          <a:p>
            <a:r>
              <a:rPr lang="es-ES" dirty="0" smtClean="0"/>
              <a:t>Instalación Role DHCP</a:t>
            </a:r>
            <a:endParaRPr lang="es-ES" dirty="0"/>
          </a:p>
        </p:txBody>
      </p:sp>
      <p:sp>
        <p:nvSpPr>
          <p:cNvPr id="5" name="4 Marcador de texto"/>
          <p:cNvSpPr>
            <a:spLocks noGrp="1"/>
          </p:cNvSpPr>
          <p:nvPr>
            <p:ph type="body" sz="quarter" idx="10"/>
          </p:nvPr>
        </p:nvSpPr>
        <p:spPr>
          <a:xfrm>
            <a:off x="571472" y="2621327"/>
            <a:ext cx="7572375" cy="609398"/>
          </a:xfrm>
        </p:spPr>
        <p:txBody>
          <a:bodyPr/>
          <a:lstStyle/>
          <a:p>
            <a:r>
              <a:rPr smtClean="0"/>
              <a:t>Instalación NPS</a:t>
            </a:r>
            <a:endParaRPr lang="es-ES" dirty="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Usos de NPS</a:t>
            </a:r>
            <a:endParaRPr lang="es-ES"/>
          </a:p>
        </p:txBody>
      </p:sp>
      <p:sp>
        <p:nvSpPr>
          <p:cNvPr id="3" name="Content Placeholder 2"/>
          <p:cNvSpPr>
            <a:spLocks noGrp="1"/>
          </p:cNvSpPr>
          <p:nvPr>
            <p:ph idx="1"/>
          </p:nvPr>
        </p:nvSpPr>
        <p:spPr>
          <a:xfrm>
            <a:off x="381000" y="1411554"/>
            <a:ext cx="8382000" cy="4339650"/>
          </a:xfrm>
        </p:spPr>
        <p:txBody>
          <a:bodyPr/>
          <a:lstStyle/>
          <a:p>
            <a:r>
              <a:rPr lang="es-ES" sz="3000" dirty="0" smtClean="0"/>
              <a:t>NPS se puede usar para autenticar diferentes tipos de conexiones incluyendo VPN, 802.1x, </a:t>
            </a:r>
            <a:r>
              <a:rPr lang="es-ES" sz="3000" dirty="0" err="1" smtClean="0"/>
              <a:t>wireless</a:t>
            </a:r>
            <a:r>
              <a:rPr lang="es-ES" sz="3000" dirty="0" smtClean="0"/>
              <a:t> 802.1x y servicios de acceso remoto</a:t>
            </a:r>
          </a:p>
          <a:p>
            <a:r>
              <a:rPr lang="es-ES" sz="3000" dirty="0" smtClean="0"/>
              <a:t>NPS proporciona definición y cumplimiento de políticas pero no es una fuente para autenticación.</a:t>
            </a:r>
          </a:p>
          <a:p>
            <a:r>
              <a:rPr lang="es-ES" sz="3000" dirty="0" smtClean="0"/>
              <a:t>Cuando una petición de autenticación llega al NPS la comprueba contras su políticas y luego utiliza “Active </a:t>
            </a:r>
            <a:r>
              <a:rPr lang="es-ES" sz="3000" dirty="0" err="1" smtClean="0"/>
              <a:t>Directory</a:t>
            </a:r>
            <a:r>
              <a:rPr lang="es-ES" sz="3000" dirty="0" smtClean="0"/>
              <a:t>” para autenticar al usuario o dispositivo</a:t>
            </a:r>
            <a:endParaRPr lang="es-ES" sz="3000"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moserver.directory.morello.net\momobile\Documents\My Pictures\Server.png"/>
          <p:cNvPicPr>
            <a:picLocks noChangeAspect="1" noChangeArrowheads="1"/>
          </p:cNvPicPr>
          <p:nvPr/>
        </p:nvPicPr>
        <p:blipFill>
          <a:blip r:embed="rId3"/>
          <a:srcRect/>
          <a:stretch>
            <a:fillRect/>
          </a:stretch>
        </p:blipFill>
        <p:spPr bwMode="auto">
          <a:xfrm>
            <a:off x="5929322" y="1214422"/>
            <a:ext cx="1142838" cy="1685780"/>
          </a:xfrm>
          <a:prstGeom prst="rect">
            <a:avLst/>
          </a:prstGeom>
          <a:noFill/>
        </p:spPr>
      </p:pic>
      <p:sp>
        <p:nvSpPr>
          <p:cNvPr id="2" name="Title 1"/>
          <p:cNvSpPr>
            <a:spLocks noGrp="1"/>
          </p:cNvSpPr>
          <p:nvPr>
            <p:ph type="title"/>
          </p:nvPr>
        </p:nvSpPr>
        <p:spPr>
          <a:xfrm>
            <a:off x="381000" y="230188"/>
            <a:ext cx="8382000" cy="553998"/>
          </a:xfrm>
        </p:spPr>
        <p:txBody>
          <a:bodyPr/>
          <a:lstStyle/>
          <a:p>
            <a:r>
              <a:rPr lang="es-ES" sz="4000" smtClean="0"/>
              <a:t>Proceso de Autenticación Simple NPS</a:t>
            </a:r>
            <a:endParaRPr lang="es-ES" sz="4000"/>
          </a:p>
        </p:txBody>
      </p:sp>
      <p:sp>
        <p:nvSpPr>
          <p:cNvPr id="7" name="AutoShape 8"/>
          <p:cNvSpPr>
            <a:spLocks noChangeArrowheads="1"/>
          </p:cNvSpPr>
          <p:nvPr/>
        </p:nvSpPr>
        <p:spPr bwMode="auto">
          <a:xfrm>
            <a:off x="715244" y="2168281"/>
            <a:ext cx="408782" cy="4041510"/>
          </a:xfrm>
          <a:prstGeom prst="downArrow">
            <a:avLst>
              <a:gd name="adj1" fmla="val 44333"/>
              <a:gd name="adj2" fmla="val 82710"/>
            </a:avLst>
          </a:prstGeom>
          <a:gradFill flip="none" rotWithShape="1">
            <a:gsLst>
              <a:gs pos="0">
                <a:schemeClr val="accent2">
                  <a:alpha val="58000"/>
                </a:schemeClr>
              </a:gs>
              <a:gs pos="87000">
                <a:schemeClr val="accent2">
                  <a:alpha val="29000"/>
                </a:scheme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16" tIns="54857" rIns="109716" bIns="54857" numCol="1" rtlCol="0" anchor="ctr" anchorCtr="0" compatLnSpc="1">
            <a:prstTxWarp prst="textNoShape">
              <a:avLst/>
            </a:prstTxWarp>
          </a:bodyPr>
          <a:lstStyle/>
          <a:p>
            <a:endParaRPr lang="es-ES" sz="2700"/>
          </a:p>
        </p:txBody>
      </p:sp>
      <p:sp>
        <p:nvSpPr>
          <p:cNvPr id="8" name="AutoShape 9"/>
          <p:cNvSpPr>
            <a:spLocks noChangeArrowheads="1"/>
          </p:cNvSpPr>
          <p:nvPr/>
        </p:nvSpPr>
        <p:spPr bwMode="auto">
          <a:xfrm>
            <a:off x="3547612" y="2173572"/>
            <a:ext cx="408781" cy="4041510"/>
          </a:xfrm>
          <a:prstGeom prst="downArrow">
            <a:avLst>
              <a:gd name="adj1" fmla="val 44333"/>
              <a:gd name="adj2" fmla="val 82710"/>
            </a:avLst>
          </a:prstGeom>
          <a:gradFill flip="none" rotWithShape="1">
            <a:gsLst>
              <a:gs pos="0">
                <a:schemeClr val="accent2">
                  <a:alpha val="58000"/>
                </a:schemeClr>
              </a:gs>
              <a:gs pos="87000">
                <a:schemeClr val="accent2">
                  <a:alpha val="29000"/>
                </a:scheme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16" tIns="54857" rIns="109716" bIns="54857" numCol="1" rtlCol="0" anchor="ctr" anchorCtr="0" compatLnSpc="1">
            <a:prstTxWarp prst="textNoShape">
              <a:avLst/>
            </a:prstTxWarp>
          </a:bodyPr>
          <a:lstStyle/>
          <a:p>
            <a:endParaRPr lang="es-ES" sz="2700" smtClean="0"/>
          </a:p>
        </p:txBody>
      </p:sp>
      <p:sp>
        <p:nvSpPr>
          <p:cNvPr id="9" name="AutoShape 10"/>
          <p:cNvSpPr>
            <a:spLocks noChangeArrowheads="1"/>
          </p:cNvSpPr>
          <p:nvPr/>
        </p:nvSpPr>
        <p:spPr bwMode="auto">
          <a:xfrm>
            <a:off x="6398494" y="2173574"/>
            <a:ext cx="408782" cy="4030927"/>
          </a:xfrm>
          <a:prstGeom prst="downArrow">
            <a:avLst>
              <a:gd name="adj1" fmla="val 44333"/>
              <a:gd name="adj2" fmla="val 82493"/>
            </a:avLst>
          </a:prstGeom>
          <a:gradFill flip="none" rotWithShape="1">
            <a:gsLst>
              <a:gs pos="0">
                <a:schemeClr val="accent2">
                  <a:alpha val="58000"/>
                </a:schemeClr>
              </a:gs>
              <a:gs pos="87000">
                <a:schemeClr val="accent2">
                  <a:alpha val="29000"/>
                </a:scheme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16" tIns="54857" rIns="109716" bIns="54857" numCol="1" rtlCol="0" anchor="ctr" anchorCtr="0" compatLnSpc="1">
            <a:prstTxWarp prst="textNoShape">
              <a:avLst/>
            </a:prstTxWarp>
          </a:bodyPr>
          <a:lstStyle/>
          <a:p>
            <a:endParaRPr lang="es-ES" sz="2700"/>
          </a:p>
        </p:txBody>
      </p:sp>
      <p:grpSp>
        <p:nvGrpSpPr>
          <p:cNvPr id="3" name="Group 38"/>
          <p:cNvGrpSpPr>
            <a:grpSpLocks/>
          </p:cNvGrpSpPr>
          <p:nvPr/>
        </p:nvGrpSpPr>
        <p:grpSpPr bwMode="auto">
          <a:xfrm>
            <a:off x="1253673" y="1932803"/>
            <a:ext cx="2286001" cy="554301"/>
            <a:chOff x="991" y="983"/>
            <a:chExt cx="1728" cy="419"/>
          </a:xfrm>
          <a:solidFill>
            <a:schemeClr val="accent2"/>
          </a:solidFill>
        </p:grpSpPr>
        <p:sp>
          <p:nvSpPr>
            <p:cNvPr id="11" name="Line 11"/>
            <p:cNvSpPr>
              <a:spLocks noChangeShapeType="1"/>
            </p:cNvSpPr>
            <p:nvPr/>
          </p:nvSpPr>
          <p:spPr bwMode="auto">
            <a:xfrm>
              <a:off x="991" y="1402"/>
              <a:ext cx="1728" cy="0"/>
            </a:xfrm>
            <a:prstGeom prst="line">
              <a:avLst/>
            </a:prstGeom>
            <a:grpFill/>
            <a:ln w="50800">
              <a:solidFill>
                <a:srgbClr val="99CCFF"/>
              </a:solidFill>
              <a:round/>
              <a:headEnd/>
              <a:tailEnd type="stealth" w="lg" len="lg"/>
            </a:ln>
            <a:effectLst/>
          </p:spPr>
          <p:txBody>
            <a:bodyPr/>
            <a:lstStyle/>
            <a:p>
              <a:pPr algn="ctr"/>
              <a:endParaRPr lang="es-ES" sz="1300"/>
            </a:p>
          </p:txBody>
        </p:sp>
        <p:sp>
          <p:nvSpPr>
            <p:cNvPr id="12" name="Text Box 12"/>
            <p:cNvSpPr txBox="1">
              <a:spLocks noChangeArrowheads="1"/>
            </p:cNvSpPr>
            <p:nvPr/>
          </p:nvSpPr>
          <p:spPr bwMode="auto">
            <a:xfrm>
              <a:off x="1014" y="983"/>
              <a:ext cx="1531" cy="403"/>
            </a:xfrm>
            <a:prstGeom prst="rect">
              <a:avLst/>
            </a:prstGeom>
            <a:gradFill flip="none" rotWithShape="1">
              <a:gsLst>
                <a:gs pos="0">
                  <a:schemeClr val="accent2">
                    <a:alpha val="58000"/>
                  </a:schemeClr>
                </a:gs>
                <a:gs pos="87000">
                  <a:schemeClr val="accent2">
                    <a:alpha val="29000"/>
                  </a:scheme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31669" tIns="65834" rIns="131669" bIns="65834" numCol="1" rtlCol="0" anchor="t" anchorCtr="0" compatLnSpc="1">
              <a:prstTxWarp prst="textNoShape">
                <a:avLst/>
              </a:prstTxWarp>
            </a:bodyPr>
            <a:lstStyle/>
            <a:p>
              <a:pPr algn="ctr">
                <a:spcBef>
                  <a:spcPct val="50000"/>
                </a:spcBef>
              </a:pPr>
              <a:r>
                <a:rPr lang="es-ES" altLang="zh-CN" sz="1300" smtClean="0">
                  <a:solidFill>
                    <a:schemeClr val="tx1"/>
                  </a:solidFill>
                </a:rPr>
                <a:t>El usuario solicita acceso al puerto</a:t>
              </a:r>
              <a:endParaRPr lang="es-ES" altLang="zh-CN" sz="1300">
                <a:solidFill>
                  <a:schemeClr val="tx1"/>
                </a:solidFill>
              </a:endParaRPr>
            </a:p>
          </p:txBody>
        </p:sp>
      </p:grpSp>
      <p:grpSp>
        <p:nvGrpSpPr>
          <p:cNvPr id="5" name="Group 40"/>
          <p:cNvGrpSpPr>
            <a:grpSpLocks/>
          </p:cNvGrpSpPr>
          <p:nvPr/>
        </p:nvGrpSpPr>
        <p:grpSpPr bwMode="auto">
          <a:xfrm>
            <a:off x="951578" y="2662333"/>
            <a:ext cx="2356115" cy="730252"/>
            <a:chOff x="806" y="1776"/>
            <a:chExt cx="1781" cy="552"/>
          </a:xfrm>
          <a:solidFill>
            <a:schemeClr val="accent2"/>
          </a:solidFill>
        </p:grpSpPr>
        <p:sp>
          <p:nvSpPr>
            <p:cNvPr id="17" name="Line 15"/>
            <p:cNvSpPr>
              <a:spLocks noChangeShapeType="1"/>
            </p:cNvSpPr>
            <p:nvPr/>
          </p:nvSpPr>
          <p:spPr bwMode="auto">
            <a:xfrm flipV="1">
              <a:off x="806" y="2328"/>
              <a:ext cx="1781" cy="0"/>
            </a:xfrm>
            <a:prstGeom prst="line">
              <a:avLst/>
            </a:prstGeom>
            <a:grpFill/>
            <a:ln w="50800">
              <a:solidFill>
                <a:srgbClr val="99CCFF"/>
              </a:solidFill>
              <a:round/>
              <a:headEnd type="stealth" w="lg" len="lg"/>
              <a:tailEnd type="none" w="lg" len="lg"/>
            </a:ln>
            <a:effectLst/>
          </p:spPr>
          <p:txBody>
            <a:bodyPr/>
            <a:lstStyle/>
            <a:p>
              <a:pPr algn="ctr"/>
              <a:endParaRPr lang="es-ES" sz="1300"/>
            </a:p>
          </p:txBody>
        </p:sp>
        <p:sp>
          <p:nvSpPr>
            <p:cNvPr id="18" name="Text Box 16"/>
            <p:cNvSpPr txBox="1">
              <a:spLocks noChangeArrowheads="1"/>
            </p:cNvSpPr>
            <p:nvPr/>
          </p:nvSpPr>
          <p:spPr bwMode="auto">
            <a:xfrm>
              <a:off x="1020" y="1776"/>
              <a:ext cx="1555" cy="552"/>
            </a:xfrm>
            <a:prstGeom prst="rect">
              <a:avLst/>
            </a:prstGeom>
            <a:gradFill flip="none" rotWithShape="1">
              <a:gsLst>
                <a:gs pos="0">
                  <a:schemeClr val="accent2">
                    <a:alpha val="58000"/>
                  </a:schemeClr>
                </a:gs>
                <a:gs pos="87000">
                  <a:schemeClr val="accent2">
                    <a:alpha val="29000"/>
                  </a:scheme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31669" tIns="65834" rIns="131669" bIns="65834" numCol="1" rtlCol="0" anchor="t" anchorCtr="0" compatLnSpc="1">
              <a:prstTxWarp prst="textNoShape">
                <a:avLst/>
              </a:prstTxWarp>
            </a:bodyPr>
            <a:lstStyle/>
            <a:p>
              <a:pPr algn="ctr">
                <a:spcBef>
                  <a:spcPct val="50000"/>
                </a:spcBef>
              </a:pPr>
              <a:r>
                <a:rPr lang="es-ES" altLang="zh-CN" sz="1300" smtClean="0">
                  <a:solidFill>
                    <a:schemeClr val="tx1"/>
                  </a:solidFill>
                </a:rPr>
                <a:t>El dispositivo de Red pregunata la usuario por credeciales</a:t>
              </a:r>
            </a:p>
          </p:txBody>
        </p:sp>
      </p:grpSp>
      <p:grpSp>
        <p:nvGrpSpPr>
          <p:cNvPr id="6" name="Group 48"/>
          <p:cNvGrpSpPr>
            <a:grpSpLocks/>
          </p:cNvGrpSpPr>
          <p:nvPr/>
        </p:nvGrpSpPr>
        <p:grpSpPr bwMode="auto">
          <a:xfrm>
            <a:off x="3959292" y="2893023"/>
            <a:ext cx="2506927" cy="709085"/>
            <a:chOff x="3030" y="1907"/>
            <a:chExt cx="1895" cy="536"/>
          </a:xfrm>
          <a:solidFill>
            <a:schemeClr val="accent2"/>
          </a:solidFill>
        </p:grpSpPr>
        <p:sp>
          <p:nvSpPr>
            <p:cNvPr id="23" name="Line 19"/>
            <p:cNvSpPr>
              <a:spLocks noChangeShapeType="1"/>
            </p:cNvSpPr>
            <p:nvPr/>
          </p:nvSpPr>
          <p:spPr bwMode="auto">
            <a:xfrm>
              <a:off x="3030" y="2443"/>
              <a:ext cx="1895" cy="0"/>
            </a:xfrm>
            <a:prstGeom prst="line">
              <a:avLst/>
            </a:prstGeom>
            <a:grpFill/>
            <a:ln w="50800">
              <a:solidFill>
                <a:srgbClr val="99CCFF"/>
              </a:solidFill>
              <a:round/>
              <a:headEnd/>
              <a:tailEnd type="stealth" w="lg" len="lg"/>
            </a:ln>
            <a:effectLst/>
          </p:spPr>
          <p:txBody>
            <a:bodyPr/>
            <a:lstStyle/>
            <a:p>
              <a:pPr algn="ctr"/>
              <a:endParaRPr lang="es-ES" sz="1300"/>
            </a:p>
          </p:txBody>
        </p:sp>
        <p:sp>
          <p:nvSpPr>
            <p:cNvPr id="24" name="Text Box 20"/>
            <p:cNvSpPr txBox="1">
              <a:spLocks noChangeArrowheads="1"/>
            </p:cNvSpPr>
            <p:nvPr/>
          </p:nvSpPr>
          <p:spPr bwMode="auto">
            <a:xfrm>
              <a:off x="3046" y="1907"/>
              <a:ext cx="1719" cy="523"/>
            </a:xfrm>
            <a:prstGeom prst="rect">
              <a:avLst/>
            </a:prstGeom>
            <a:gradFill flip="none" rotWithShape="1">
              <a:gsLst>
                <a:gs pos="0">
                  <a:schemeClr val="accent2">
                    <a:alpha val="58000"/>
                  </a:schemeClr>
                </a:gs>
                <a:gs pos="87000">
                  <a:schemeClr val="accent2">
                    <a:alpha val="29000"/>
                  </a:scheme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31669" tIns="65834" rIns="131669" bIns="65834" numCol="1" rtlCol="0" anchor="t" anchorCtr="0" compatLnSpc="1">
              <a:prstTxWarp prst="textNoShape">
                <a:avLst/>
              </a:prstTxWarp>
            </a:bodyPr>
            <a:lstStyle/>
            <a:p>
              <a:pPr algn="ctr">
                <a:spcBef>
                  <a:spcPct val="50000"/>
                </a:spcBef>
              </a:pPr>
              <a:r>
                <a:rPr lang="es-ES" altLang="zh-CN" sz="1300" smtClean="0"/>
                <a:t>El Dispositivo reenvia las credenciales y el detalle de la conexión</a:t>
              </a:r>
              <a:endParaRPr lang="es-ES" altLang="zh-CN" sz="1300"/>
            </a:p>
          </p:txBody>
        </p:sp>
      </p:grpSp>
      <p:grpSp>
        <p:nvGrpSpPr>
          <p:cNvPr id="10" name="Group 52"/>
          <p:cNvGrpSpPr>
            <a:grpSpLocks/>
          </p:cNvGrpSpPr>
          <p:nvPr/>
        </p:nvGrpSpPr>
        <p:grpSpPr bwMode="auto">
          <a:xfrm>
            <a:off x="4976540" y="3821717"/>
            <a:ext cx="2742528" cy="1026585"/>
            <a:chOff x="2929" y="3103"/>
            <a:chExt cx="1965" cy="776"/>
          </a:xfrm>
          <a:solidFill>
            <a:schemeClr val="accent2"/>
          </a:solidFill>
        </p:grpSpPr>
        <p:sp>
          <p:nvSpPr>
            <p:cNvPr id="35" name="Line 27"/>
            <p:cNvSpPr>
              <a:spLocks noChangeShapeType="1"/>
            </p:cNvSpPr>
            <p:nvPr/>
          </p:nvSpPr>
          <p:spPr bwMode="auto">
            <a:xfrm>
              <a:off x="2929" y="3103"/>
              <a:ext cx="1965" cy="0"/>
            </a:xfrm>
            <a:prstGeom prst="line">
              <a:avLst/>
            </a:prstGeom>
            <a:grpFill/>
            <a:ln w="50800">
              <a:solidFill>
                <a:srgbClr val="99CCFF"/>
              </a:solidFill>
              <a:round/>
              <a:headEnd/>
              <a:tailEnd type="stealth" w="lg" len="lg"/>
            </a:ln>
            <a:effectLst/>
          </p:spPr>
          <p:txBody>
            <a:bodyPr/>
            <a:lstStyle/>
            <a:p>
              <a:pPr algn="ctr"/>
              <a:endParaRPr lang="es-ES" sz="1300"/>
            </a:p>
          </p:txBody>
        </p:sp>
        <p:sp>
          <p:nvSpPr>
            <p:cNvPr id="36" name="Text Box 28"/>
            <p:cNvSpPr txBox="1">
              <a:spLocks noChangeArrowheads="1"/>
            </p:cNvSpPr>
            <p:nvPr/>
          </p:nvSpPr>
          <p:spPr bwMode="auto">
            <a:xfrm>
              <a:off x="2946" y="3136"/>
              <a:ext cx="1793" cy="743"/>
            </a:xfrm>
            <a:prstGeom prst="rect">
              <a:avLst/>
            </a:prstGeom>
            <a:gradFill flip="none" rotWithShape="1">
              <a:gsLst>
                <a:gs pos="0">
                  <a:schemeClr val="accent2">
                    <a:alpha val="58000"/>
                  </a:schemeClr>
                </a:gs>
                <a:gs pos="87000">
                  <a:schemeClr val="accent2">
                    <a:alpha val="29000"/>
                  </a:scheme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31669" tIns="65834" rIns="131669" bIns="65834" numCol="1" rtlCol="0" anchor="t" anchorCtr="0" compatLnSpc="1">
              <a:prstTxWarp prst="textNoShape">
                <a:avLst/>
              </a:prstTxWarp>
            </a:bodyPr>
            <a:lstStyle/>
            <a:p>
              <a:pPr algn="ctr">
                <a:spcBef>
                  <a:spcPct val="50000"/>
                </a:spcBef>
              </a:pPr>
              <a:r>
                <a:rPr lang="es-ES" altLang="zh-CN" sz="1300" smtClean="0"/>
                <a:t>El RADIUS evalua los detalles de la conexión con la política; reenvia las credenciales a AD para la autenticación</a:t>
              </a:r>
              <a:endParaRPr lang="es-ES" altLang="zh-CN" sz="1300"/>
            </a:p>
          </p:txBody>
        </p:sp>
      </p:grpSp>
      <p:pic>
        <p:nvPicPr>
          <p:cNvPr id="1026" name="Picture 2" descr="\\moserver.directory.morello.net\momobile\Documents\My Pictures\hub switch ethernet.png"/>
          <p:cNvPicPr>
            <a:picLocks noChangeAspect="1" noChangeArrowheads="1"/>
          </p:cNvPicPr>
          <p:nvPr/>
        </p:nvPicPr>
        <p:blipFill>
          <a:blip r:embed="rId4" cstate="print"/>
          <a:srcRect/>
          <a:stretch>
            <a:fillRect/>
          </a:stretch>
        </p:blipFill>
        <p:spPr bwMode="auto">
          <a:xfrm>
            <a:off x="3114796" y="1372071"/>
            <a:ext cx="1211414" cy="1031869"/>
          </a:xfrm>
          <a:prstGeom prst="rect">
            <a:avLst/>
          </a:prstGeom>
          <a:noFill/>
        </p:spPr>
      </p:pic>
      <p:pic>
        <p:nvPicPr>
          <p:cNvPr id="1027" name="Picture 3" descr="\\moserver.directory.morello.net\momobile\Documents\My Pictures\laptop notebook portable Computer.png"/>
          <p:cNvPicPr>
            <a:picLocks noChangeAspect="1" noChangeArrowheads="1"/>
          </p:cNvPicPr>
          <p:nvPr/>
        </p:nvPicPr>
        <p:blipFill>
          <a:blip r:embed="rId5" cstate="print"/>
          <a:srcRect/>
          <a:stretch>
            <a:fillRect/>
          </a:stretch>
        </p:blipFill>
        <p:spPr bwMode="auto">
          <a:xfrm>
            <a:off x="255134" y="1554554"/>
            <a:ext cx="1065218" cy="1010592"/>
          </a:xfrm>
          <a:prstGeom prst="rect">
            <a:avLst/>
          </a:prstGeom>
          <a:noFill/>
        </p:spPr>
      </p:pic>
      <p:pic>
        <p:nvPicPr>
          <p:cNvPr id="1028" name="Picture 4" descr="\\moserver.directory.morello.net\momobile\Documents\My Pictures\policy rules.png"/>
          <p:cNvPicPr>
            <a:picLocks noChangeAspect="1" noChangeArrowheads="1"/>
          </p:cNvPicPr>
          <p:nvPr/>
        </p:nvPicPr>
        <p:blipFill>
          <a:blip r:embed="rId6" cstate="print"/>
          <a:srcRect/>
          <a:stretch>
            <a:fillRect/>
          </a:stretch>
        </p:blipFill>
        <p:spPr bwMode="auto">
          <a:xfrm>
            <a:off x="6432750" y="2066241"/>
            <a:ext cx="548226" cy="634788"/>
          </a:xfrm>
          <a:prstGeom prst="rect">
            <a:avLst/>
          </a:prstGeom>
          <a:noFill/>
        </p:spPr>
      </p:pic>
      <p:pic>
        <p:nvPicPr>
          <p:cNvPr id="58" name="Picture 8" descr="\\moserver.directory.morello.net\momobile\Documents\My Pictures\Server.png"/>
          <p:cNvPicPr>
            <a:picLocks noChangeAspect="1" noChangeArrowheads="1"/>
          </p:cNvPicPr>
          <p:nvPr/>
        </p:nvPicPr>
        <p:blipFill>
          <a:blip r:embed="rId3"/>
          <a:srcRect/>
          <a:stretch>
            <a:fillRect/>
          </a:stretch>
        </p:blipFill>
        <p:spPr bwMode="auto">
          <a:xfrm>
            <a:off x="7794788" y="3045375"/>
            <a:ext cx="1142838" cy="1685780"/>
          </a:xfrm>
          <a:prstGeom prst="rect">
            <a:avLst/>
          </a:prstGeom>
          <a:noFill/>
        </p:spPr>
      </p:pic>
      <p:pic>
        <p:nvPicPr>
          <p:cNvPr id="1033" name="Picture 9" descr="\\moserver.directory.morello.net\momobile\Documents\My Pictures\Windows Active Directory\Windows Active Directory logo color reverse vert old.png"/>
          <p:cNvPicPr>
            <a:picLocks noChangeAspect="1" noChangeArrowheads="1"/>
          </p:cNvPicPr>
          <p:nvPr/>
        </p:nvPicPr>
        <p:blipFill>
          <a:blip r:embed="rId7" cstate="print"/>
          <a:srcRect/>
          <a:stretch>
            <a:fillRect/>
          </a:stretch>
        </p:blipFill>
        <p:spPr bwMode="auto">
          <a:xfrm>
            <a:off x="7676202" y="4285251"/>
            <a:ext cx="1122132" cy="816448"/>
          </a:xfrm>
          <a:prstGeom prst="rect">
            <a:avLst/>
          </a:prstGeom>
          <a:noFill/>
        </p:spPr>
      </p:pic>
      <p:grpSp>
        <p:nvGrpSpPr>
          <p:cNvPr id="13" name="Group 40"/>
          <p:cNvGrpSpPr>
            <a:grpSpLocks/>
          </p:cNvGrpSpPr>
          <p:nvPr/>
        </p:nvGrpSpPr>
        <p:grpSpPr bwMode="auto">
          <a:xfrm>
            <a:off x="3743733" y="5031291"/>
            <a:ext cx="2707301" cy="647814"/>
            <a:chOff x="878" y="1558"/>
            <a:chExt cx="1901" cy="600"/>
          </a:xfrm>
          <a:solidFill>
            <a:schemeClr val="accent2"/>
          </a:solidFill>
        </p:grpSpPr>
        <p:sp>
          <p:nvSpPr>
            <p:cNvPr id="60" name="Line 15"/>
            <p:cNvSpPr>
              <a:spLocks noChangeShapeType="1"/>
            </p:cNvSpPr>
            <p:nvPr/>
          </p:nvSpPr>
          <p:spPr bwMode="auto">
            <a:xfrm>
              <a:off x="878" y="2153"/>
              <a:ext cx="1895" cy="0"/>
            </a:xfrm>
            <a:prstGeom prst="line">
              <a:avLst/>
            </a:prstGeom>
            <a:grpFill/>
            <a:ln w="50800">
              <a:solidFill>
                <a:srgbClr val="99CCFF"/>
              </a:solidFill>
              <a:round/>
              <a:headEnd type="stealth" w="lg" len="lg"/>
              <a:tailEnd type="none" w="lg" len="lg"/>
            </a:ln>
            <a:effectLst/>
          </p:spPr>
          <p:txBody>
            <a:bodyPr/>
            <a:lstStyle/>
            <a:p>
              <a:pPr algn="ctr"/>
              <a:endParaRPr lang="es-ES" sz="1300"/>
            </a:p>
          </p:txBody>
        </p:sp>
        <p:sp>
          <p:nvSpPr>
            <p:cNvPr id="61" name="Text Box 16"/>
            <p:cNvSpPr txBox="1">
              <a:spLocks noChangeArrowheads="1"/>
            </p:cNvSpPr>
            <p:nvPr/>
          </p:nvSpPr>
          <p:spPr bwMode="auto">
            <a:xfrm>
              <a:off x="1043" y="1558"/>
              <a:ext cx="1736" cy="600"/>
            </a:xfrm>
            <a:prstGeom prst="rect">
              <a:avLst/>
            </a:prstGeom>
            <a:gradFill flip="none" rotWithShape="1">
              <a:gsLst>
                <a:gs pos="0">
                  <a:schemeClr val="accent2">
                    <a:alpha val="58000"/>
                  </a:schemeClr>
                </a:gs>
                <a:gs pos="87000">
                  <a:schemeClr val="accent2">
                    <a:alpha val="29000"/>
                  </a:scheme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31669" tIns="65834" rIns="131669" bIns="65834" numCol="1" rtlCol="0" anchor="t" anchorCtr="0" compatLnSpc="1">
              <a:prstTxWarp prst="textNoShape">
                <a:avLst/>
              </a:prstTxWarp>
            </a:bodyPr>
            <a:lstStyle/>
            <a:p>
              <a:pPr algn="ctr">
                <a:spcBef>
                  <a:spcPct val="50000"/>
                </a:spcBef>
              </a:pPr>
              <a:r>
                <a:rPr lang="es-ES" altLang="zh-CN" sz="1300" dirty="0" smtClean="0"/>
                <a:t>Si se cumple la política y el usuario es autenticado, se le permite el acceso</a:t>
              </a:r>
              <a:endParaRPr lang="es-ES" altLang="zh-CN" sz="1300" dirty="0"/>
            </a:p>
          </p:txBody>
        </p:sp>
      </p:grpSp>
      <p:grpSp>
        <p:nvGrpSpPr>
          <p:cNvPr id="14" name="Group 40"/>
          <p:cNvGrpSpPr>
            <a:grpSpLocks/>
          </p:cNvGrpSpPr>
          <p:nvPr/>
        </p:nvGrpSpPr>
        <p:grpSpPr bwMode="auto">
          <a:xfrm>
            <a:off x="922901" y="5607742"/>
            <a:ext cx="2506927" cy="572824"/>
            <a:chOff x="806" y="1652"/>
            <a:chExt cx="1895" cy="433"/>
          </a:xfrm>
          <a:solidFill>
            <a:schemeClr val="accent2"/>
          </a:solidFill>
        </p:grpSpPr>
        <p:sp>
          <p:nvSpPr>
            <p:cNvPr id="63" name="Line 15"/>
            <p:cNvSpPr>
              <a:spLocks noChangeShapeType="1"/>
            </p:cNvSpPr>
            <p:nvPr/>
          </p:nvSpPr>
          <p:spPr bwMode="auto">
            <a:xfrm>
              <a:off x="806" y="2085"/>
              <a:ext cx="1895" cy="0"/>
            </a:xfrm>
            <a:prstGeom prst="line">
              <a:avLst/>
            </a:prstGeom>
            <a:grpFill/>
            <a:ln w="50800">
              <a:solidFill>
                <a:srgbClr val="99CCFF"/>
              </a:solidFill>
              <a:round/>
              <a:headEnd type="stealth" w="lg" len="lg"/>
              <a:tailEnd type="none" w="lg" len="lg"/>
            </a:ln>
            <a:effectLst/>
          </p:spPr>
          <p:txBody>
            <a:bodyPr/>
            <a:lstStyle/>
            <a:p>
              <a:pPr algn="ctr"/>
              <a:endParaRPr lang="es-ES" sz="1300"/>
            </a:p>
          </p:txBody>
        </p:sp>
        <p:sp>
          <p:nvSpPr>
            <p:cNvPr id="64" name="Text Box 16"/>
            <p:cNvSpPr txBox="1">
              <a:spLocks noChangeArrowheads="1"/>
            </p:cNvSpPr>
            <p:nvPr/>
          </p:nvSpPr>
          <p:spPr bwMode="auto">
            <a:xfrm>
              <a:off x="1032" y="1652"/>
              <a:ext cx="1665" cy="425"/>
            </a:xfrm>
            <a:prstGeom prst="rect">
              <a:avLst/>
            </a:prstGeom>
            <a:gradFill flip="none" rotWithShape="1">
              <a:gsLst>
                <a:gs pos="0">
                  <a:schemeClr val="accent2">
                    <a:alpha val="58000"/>
                  </a:schemeClr>
                </a:gs>
                <a:gs pos="87000">
                  <a:schemeClr val="accent2">
                    <a:alpha val="29000"/>
                  </a:scheme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31669" tIns="65834" rIns="131669" bIns="65834" numCol="1" rtlCol="0" anchor="t" anchorCtr="0" compatLnSpc="1">
              <a:prstTxWarp prst="textNoShape">
                <a:avLst/>
              </a:prstTxWarp>
            </a:bodyPr>
            <a:lstStyle/>
            <a:p>
              <a:pPr algn="ctr">
                <a:spcBef>
                  <a:spcPct val="50000"/>
                </a:spcBef>
              </a:pPr>
              <a:r>
                <a:rPr lang="es-ES" altLang="zh-CN" sz="1300" smtClean="0"/>
                <a:t>El dispositivo permite la conexión</a:t>
              </a:r>
              <a:endParaRPr lang="es-ES" altLang="zh-CN" sz="1300"/>
            </a:p>
          </p:txBody>
        </p:sp>
      </p:grpSp>
      <p:pic>
        <p:nvPicPr>
          <p:cNvPr id="31" name="Picture 5" descr="Windows Server Longhorn h logo.png"/>
          <p:cNvPicPr>
            <a:picLocks noChangeAspect="1"/>
          </p:cNvPicPr>
          <p:nvPr/>
        </p:nvPicPr>
        <p:blipFill>
          <a:blip r:embed="rId8"/>
          <a:srcRect/>
          <a:stretch>
            <a:fillRect/>
          </a:stretch>
        </p:blipFill>
        <p:spPr bwMode="auto">
          <a:xfrm>
            <a:off x="5500694" y="714356"/>
            <a:ext cx="2286016" cy="346528"/>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100"/>
                            </p:stCondLst>
                            <p:childTnLst>
                              <p:par>
                                <p:cTn id="8" presetID="1" presetClass="entr" presetSubtype="0" fill="hold" grpId="0" nodeType="afterEffect">
                                  <p:stCondLst>
                                    <p:cond delay="10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grpId="0" nodeType="afterEffect">
                                  <p:stCondLst>
                                    <p:cond delay="10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lide(from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2"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lide(fromRigh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lide(from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slide(from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2"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slide(fromRight)">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2"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slide(fromRight)">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Motor de Políticas</a:t>
            </a:r>
            <a:endParaRPr lang="es-ES"/>
          </a:p>
        </p:txBody>
      </p:sp>
      <p:sp>
        <p:nvSpPr>
          <p:cNvPr id="3" name="Content Placeholder 2"/>
          <p:cNvSpPr>
            <a:spLocks noGrp="1"/>
          </p:cNvSpPr>
          <p:nvPr>
            <p:ph idx="1"/>
          </p:nvPr>
        </p:nvSpPr>
        <p:spPr>
          <a:xfrm>
            <a:off x="381000" y="1411552"/>
            <a:ext cx="8382000" cy="4284250"/>
          </a:xfrm>
        </p:spPr>
        <p:txBody>
          <a:bodyPr/>
          <a:lstStyle/>
          <a:p>
            <a:r>
              <a:rPr lang="es-ES" smtClean="0"/>
              <a:t>Las peticiones se envian a una pila de procesamiento compuesta de varias etapas</a:t>
            </a:r>
          </a:p>
          <a:p>
            <a:r>
              <a:rPr lang="es-ES" smtClean="0"/>
              <a:t>Cada etapa considera la petición como un parametro de Entrada/Salida</a:t>
            </a:r>
          </a:p>
          <a:p>
            <a:r>
              <a:rPr lang="es-ES" smtClean="0"/>
              <a:t>Cada etapa devuelve uno de los siguientes valores: Rechazado, Aceptado o desechado</a:t>
            </a:r>
          </a:p>
          <a:p>
            <a:r>
              <a:rPr lang="es-ES" smtClean="0"/>
              <a:t>Al final de la pila, la petición se transforma en un paquete RADIUS y se envia de vuelta a la red</a:t>
            </a: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7/26/2007 8:15:12 PM&quot;&gt;&lt;Slide id=&quot;256&quot; dur=&quot;3.8125&quot; bld=&quot;INVLD&quot;/&gt;&lt;Slide id=&quot;257&quot; dur=&quot;1.289063&quot;/&gt;&lt;Slide id=&quot;297&quot; dur=&quot;1.875&quot;/&gt;&lt;Slide id=&quot;257&quot; dur=&quot;1.226563&quot;/&gt;&lt;Slide id=&quot;256&quot; dur=&quot;1044.797&quot;/&gt;&lt;Slide id=&quot;257&quot; dur=&quot;110.6094&quot;/&gt;&lt;Slide id=&quot;297&quot; dur=&quot;173.9141&quot; bld=&quot;|170.1|1.1|.9&quot;/&gt;&lt;Slide id=&quot;300&quot; dur=&quot;35.80469&quot; bld=&quot;|1.4|10.3|6.9|7.4&quot;/&gt;&lt;Slide id=&quot;301&quot; dur=&quot;71.15625&quot; bld=&quot;|3.6|23|28.4&quot;/&gt;&lt;Slide id=&quot;302&quot; dur=&quot;55.66406&quot; bld=&quot;|3.3|32.2&quot;/&gt;&lt;Slide id=&quot;303&quot; dur=&quot;67.63281&quot; bld=&quot;|1.3|22.3&quot;/&gt;&lt;Slide id=&quot;304&quot; dur=&quot;25.03125&quot; bld=&quot;|1.2|11.7&quot;/&gt;&lt;Slide id=&quot;305&quot; dur=&quot;142.875&quot; bld=&quot;|10|85.3&quot;/&gt;&lt;Slide id=&quot;332&quot; dur=&quot;218.9375&quot; bld=&quot;|3.9|21.5|18|71.6|8|32.5|35.6&quot;/&gt;&lt;Slide id=&quot;306&quot; dur=&quot;72.73438&quot;/&gt;&lt;Slide id=&quot;307&quot; dur=&quot;294.1406&quot; bld=&quot;|5.1|123.3|100.1&quot;/&gt;&lt;Slide id=&quot;335&quot; dur=&quot;148.3594&quot;/&gt;&lt;Slide id=&quot;308&quot; dur=&quot;190.5391&quot; bld=&quot;|3.1|34.7|123.5&quot;/&gt;&lt;Slide id=&quot;310&quot; dur=&quot;234&quot; bld=&quot;|17.9|43.8|68.1&quot;/&gt;&lt;Slide id=&quot;342&quot; dur=&quot;170.3516&quot; bld=&quot;|4.3|99.3|24.2&quot;/&gt;&lt;Slide id=&quot;311&quot; dur=&quot;222.2813&quot; bld=&quot;|4|89|48.8&quot;/&gt;&lt;Slide id=&quot;313&quot; dur=&quot;295.9063&quot; bld=&quot;|57.8|40.1|105.9&quot;/&gt;&lt;Slide id=&quot;314&quot; dur=&quot;287.5156&quot; bld=&quot;|14.1|63.7|192.1&quot;/&gt;&lt;Slide id=&quot;316&quot; dur=&quot;288.5469&quot; bld=&quot;|190.1|1.1|83.1&quot;/&gt;&lt;Slide id=&quot;317&quot; dur=&quot;211.8984&quot; bld=&quot;|11.9|15.8|163.5&quot;/&gt;&lt;Slide id=&quot;318&quot; dur=&quot;252&quot; bld=&quot;|137.5|8.5|68.5&quot;/&gt;&lt;Slide id=&quot;339&quot; dur=&quot;37.33594&quot;/&gt;&lt;Slide id=&quot;319&quot; dur=&quot;26.59375&quot;/&gt;&lt;Slide id=&quot;339&quot; dur=&quot;120.875&quot;/&gt;&lt;Slide id=&quot;318&quot; dur=&quot;9.484375&quot;/&gt;&lt;Slide id=&quot;339&quot; dur=&quot;.96875&quot;/&gt;&lt;Slide id=&quot;319&quot; dur=&quot;89.49219&quot; bld=&quot;|76.6|5.5|2|1.4|1.5|.7&quot;/&gt;&lt;Slide id=&quot;334&quot; dur=&quot;111.875&quot; bld=&quot;|19.8|45.4|17|7.6&quot;/&gt;&lt;Slide id=&quot;323&quot; dur=&quot;41.50781&quot;/&gt;&lt;Slide id=&quot;333&quot; dur=&quot;28.125&quot;/&gt;&lt;Slide id=&quot;324&quot; dur=&quot;46.375&quot;/&gt;&lt;Slide id=&quot;325&quot; dur=&quot;1.40625&quot;/&gt;&lt;Slide id=&quot;324&quot; dur=&quot;61.0625&quot;/&gt;&lt;Slide id=&quot;325&quot; dur=&quot;67.27344&quot;/&gt;&lt;Slide id=&quot;326&quot; dur=&quot;30.66406&quot;/&gt;&lt;Slide id=&quot;340&quot; dur=&quot;58.04688&quot;/&gt;&lt;Slide id=&quot;327&quot; dur=&quot;33.03906&quot;/&gt;&lt;Slide id=&quot;330&quot; dur=&quot;47.85156&quot; bld=&quot;|1.2|24.1&quot;/&gt;&lt;Slide id=&quot;331&quot; dur=&quot;30.8125&quot;/&gt;&lt;Slide id=&quot;298&quot; dur=&quot;7.875&quot;/&gt;&lt;Slide id=&quot;295&quot; dur=&quot;26.99219&quot;/&gt;&lt;Slide id=&quot;271&quot; dur=&quot;20.52344&quot;/&gt;&lt;/Timings&gt;&lt;Timings time=&quot;7/26/2007 8:13:38 PM&quot;&gt;&lt;Slide id=&quot;256&quot; dur=&quot;6.273438&quot; bld=&quot;INVLD&quot;/&gt;&lt;Slide id=&quot;257&quot; dur=&quot;1.328125&quot;/&gt;&lt;Slide id=&quot;297&quot; dur=&quot;1.875&quot;/&gt;&lt;Slide id=&quot;257&quot; dur=&quot;1.570313&quot;/&gt;&lt;Slide id=&quot;297&quot; dur=&quot;5&quot; bld=&quot;|.5|1.1|2.1&quot;/&gt;&lt;/Timings&gt;&lt;Timings time=&quot;7/26/2007 4:53:29 AM&quot;&gt;&lt;Slide id=&quot;299&quot; dur=&quot;535.5957&quot; bld=&quot;INVLD&quot;/&gt;&lt;Slide id=&quot;331&quot; dur=&quot;1.671875&quot;/&gt;&lt;Slide id=&quot;299&quot; dur=&quot;2.482422&quot;/&gt;&lt;/Timings&gt;&lt;/WMTools&gt;"/>
</p:tagLst>
</file>

<file path=ppt/tags/tag2.xml><?xml version="1.0" encoding="utf-8"?>
<p:tagLst xmlns:a="http://schemas.openxmlformats.org/drawingml/2006/main" xmlns:r="http://schemas.openxmlformats.org/officeDocument/2006/relationships" xmlns:p="http://schemas.openxmlformats.org/presentationml/2006/main">
  <p:tag name="TIMING" val="|21.4|.5|.5|13.5|11|7.4|9.4|.9|15.2|18.8|3.7|4.8|2.1|.5|2.5|1.4|.5|.5"/>
</p:tagLst>
</file>

<file path=ppt/tags/tag3.xml><?xml version="1.0" encoding="utf-8"?>
<p:tagLst xmlns:a="http://schemas.openxmlformats.org/drawingml/2006/main" xmlns:r="http://schemas.openxmlformats.org/officeDocument/2006/relationships" xmlns:p="http://schemas.openxmlformats.org/presentationml/2006/main">
  <p:tag name="TIMING" val="|8.4|.5|.5|2.8|3.4|5.3|1.8|2.9|15.2|1.5|1.2|2.6|1.7|.4|.5"/>
</p:tagLst>
</file>

<file path=ppt/tags/tag4.xml><?xml version="1.0" encoding="utf-8"?>
<p:tagLst xmlns:a="http://schemas.openxmlformats.org/drawingml/2006/main" xmlns:r="http://schemas.openxmlformats.org/officeDocument/2006/relationships" xmlns:p="http://schemas.openxmlformats.org/presentationml/2006/main">
  <p:tag name="TIMING" val="|72.5|1|9|16.9|1.7|10.3|6.4|3.9|1.4|3.4|1.3|7.4|1.7|1|1|1|1"/>
</p:tagLst>
</file>

<file path=ppt/theme/theme1.xml><?xml version="1.0" encoding="utf-8"?>
<a:theme xmlns:a="http://schemas.openxmlformats.org/drawingml/2006/main" name="WebCastW2K8">
  <a:themeElements>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WebCastW2K8</Template>
  <TotalTime>4965</TotalTime>
  <Words>2861</Words>
  <Application>Microsoft Office PowerPoint</Application>
  <PresentationFormat>On-screen Show (4:3)</PresentationFormat>
  <Paragraphs>465</Paragraphs>
  <Slides>35</Slides>
  <Notes>28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WebCastW2K8</vt:lpstr>
      <vt:lpstr>Visio</vt:lpstr>
      <vt:lpstr>Protección de acceso a la RED (NAP)</vt:lpstr>
      <vt:lpstr>Agenda</vt:lpstr>
      <vt:lpstr>Los riegos de un mundo conectado</vt:lpstr>
      <vt:lpstr>Que es NPS?</vt:lpstr>
      <vt:lpstr>Instalación del Role NPS</vt:lpstr>
      <vt:lpstr>Slide 6</vt:lpstr>
      <vt:lpstr>Usos de NPS</vt:lpstr>
      <vt:lpstr>Proceso de Autenticación Simple NPS</vt:lpstr>
      <vt:lpstr>Motor de Políticas</vt:lpstr>
      <vt:lpstr>Procesamiento de Políticas</vt:lpstr>
      <vt:lpstr>NAP: Acceso basado en políticas</vt:lpstr>
      <vt:lpstr>Network Access Protection Funcionamiento</vt:lpstr>
      <vt:lpstr>Opciones de Forzado</vt:lpstr>
      <vt:lpstr>Forzado DHCP</vt:lpstr>
      <vt:lpstr>Forzado 802.1X</vt:lpstr>
      <vt:lpstr>Forzado IPSec I</vt:lpstr>
      <vt:lpstr>Forzado IPSec II</vt:lpstr>
      <vt:lpstr>Protección LAN con NAP</vt:lpstr>
      <vt:lpstr>Protección Perimetral con NAP</vt:lpstr>
      <vt:lpstr>Protección del Host con NAP</vt:lpstr>
      <vt:lpstr>Slide 21</vt:lpstr>
      <vt:lpstr>Componentes Basicos de NAP</vt:lpstr>
      <vt:lpstr>Servicio de Cuarentena de Cliente Arquitectura</vt:lpstr>
      <vt:lpstr>Enrolamiento del certificado de Salud </vt:lpstr>
      <vt:lpstr>802.1X o IPsec = Flexibilidad</vt:lpstr>
      <vt:lpstr>Slide 26</vt:lpstr>
      <vt:lpstr>Interoperabilidad</vt:lpstr>
      <vt:lpstr>Interoperabilidad NAC/NAP</vt:lpstr>
      <vt:lpstr>Beneficios de la Interoperabilidad</vt:lpstr>
      <vt:lpstr>Despliegue</vt:lpstr>
      <vt:lpstr>Solución de Problemas</vt:lpstr>
      <vt:lpstr>Recursos</vt:lpstr>
      <vt:lpstr>Recursos TechNet</vt:lpstr>
      <vt:lpstr>Recursos TechNet</vt:lpstr>
      <vt:lpstr>Slide 35</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subject>TechReady 5</dc:subject>
  <dc:creator>José Parada Gimeno</dc:creator>
  <dc:description>Template design: Joepan
Formatting:
Event Date: July 23-27, 2007
Event Location: Seattle, Wa
Audience:</dc:description>
  <cp:lastModifiedBy>v-ancava</cp:lastModifiedBy>
  <cp:revision>168</cp:revision>
  <dcterms:created xsi:type="dcterms:W3CDTF">2007-08-13T08:01:50Z</dcterms:created>
  <dcterms:modified xsi:type="dcterms:W3CDTF">2007-10-25T12:03:24Z</dcterms:modified>
</cp:coreProperties>
</file>