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2"/>
    <p:sldMasterId id="2147483799" r:id="rId3"/>
    <p:sldMasterId id="2147483783" r:id="rId4"/>
    <p:sldMasterId id="2147483815" r:id="rId5"/>
    <p:sldMasterId id="2147483831" r:id="rId6"/>
    <p:sldMasterId id="2147483847" r:id="rId7"/>
  </p:sldMasterIdLst>
  <p:notesMasterIdLst>
    <p:notesMasterId r:id="rId18"/>
  </p:notesMasterIdLst>
  <p:handoutMasterIdLst>
    <p:handoutMasterId r:id="rId19"/>
  </p:handoutMasterIdLst>
  <p:sldIdLst>
    <p:sldId id="365" r:id="rId8"/>
    <p:sldId id="350" r:id="rId9"/>
    <p:sldId id="368" r:id="rId10"/>
    <p:sldId id="375" r:id="rId11"/>
    <p:sldId id="371" r:id="rId12"/>
    <p:sldId id="376" r:id="rId13"/>
    <p:sldId id="374" r:id="rId14"/>
    <p:sldId id="344" r:id="rId15"/>
    <p:sldId id="373" r:id="rId16"/>
    <p:sldId id="364"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93"/>
    <a:srgbClr val="FFDD71"/>
    <a:srgbClr val="000000"/>
    <a:srgbClr val="385D8A"/>
    <a:srgbClr val="4F81BD"/>
    <a:srgbClr val="FFFFFF"/>
    <a:srgbClr val="C6D9F1"/>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381" autoAdjust="0"/>
    <p:restoredTop sz="77667" autoAdjust="0"/>
  </p:normalViewPr>
  <p:slideViewPr>
    <p:cSldViewPr>
      <p:cViewPr>
        <p:scale>
          <a:sx n="60" d="100"/>
          <a:sy n="60" d="100"/>
        </p:scale>
        <p:origin x="-1068" y="-6"/>
      </p:cViewPr>
      <p:guideLst>
        <p:guide orient="horz" pos="3568"/>
        <p:guide orient="horz" pos="1152"/>
        <p:guide orient="horz" pos="4032"/>
        <p:guide pos="288"/>
        <p:guide pos="4896"/>
        <p:guide pos="2880"/>
        <p:guide pos="2016"/>
        <p:guide pos="3456"/>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110" d="100"/>
          <a:sy n="110" d="100"/>
        </p:scale>
        <p:origin x="-1728" y="-9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Windows 7 | Presenter's Mode</a:t>
            </a: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13A1DB4B-0DFF-48BC-9008-EFA24245E695}" type="datetime2">
              <a:rPr lang="en-US" smtClean="0"/>
              <a:pPr/>
              <a:t>Thursday, October 22, 2009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r>
              <a:rPr lang="en-US" smtClean="0"/>
              <a:t>Microsoft Confidential</a:t>
            </a: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610D88CB-2F63-447C-87CC-1EB063B37374}" type="slidenum">
              <a:rPr lang="en-US" smtClean="0"/>
              <a:pPr/>
              <a:t>‹#›</a:t>
            </a:fld>
            <a:endParaRPr lang="en-US"/>
          </a:p>
        </p:txBody>
      </p:sp>
    </p:spTree>
    <p:extLst>
      <p:ext uri="{BB962C8B-B14F-4D97-AF65-F5344CB8AC3E}">
        <p14:creationId xmlns:p14="http://schemas.microsoft.com/office/powerpoint/2007/7/12/main" xmlns="" val="181820040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04800" y="152400"/>
            <a:ext cx="3886200" cy="342900"/>
          </a:xfrm>
          <a:prstGeom prst="rect">
            <a:avLst/>
          </a:prstGeom>
        </p:spPr>
        <p:txBody>
          <a:bodyPr vert="horz" lIns="0" tIns="45720" rIns="0" bIns="45720" rtlCol="0" anchor="ctr"/>
          <a:lstStyle>
            <a:lvl1pPr algn="l">
              <a:defRPr sz="700">
                <a:solidFill>
                  <a:schemeClr val="bg1">
                    <a:lumMod val="50000"/>
                  </a:schemeClr>
                </a:solidFill>
                <a:latin typeface="Segoe Semibold" pitchFamily="34" charset="0"/>
              </a:defRPr>
            </a:lvl1pPr>
          </a:lstStyle>
          <a:p>
            <a:r>
              <a:rPr lang="en-US" dirty="0" smtClean="0"/>
              <a:t>Windows 7 | Presenter Mode</a:t>
            </a:r>
            <a:endParaRPr lang="en-US" dirty="0"/>
          </a:p>
        </p:txBody>
      </p:sp>
      <p:sp>
        <p:nvSpPr>
          <p:cNvPr id="3" name="Date Placeholder 2"/>
          <p:cNvSpPr>
            <a:spLocks noGrp="1"/>
          </p:cNvSpPr>
          <p:nvPr>
            <p:ph type="dt" idx="1"/>
          </p:nvPr>
        </p:nvSpPr>
        <p:spPr>
          <a:xfrm>
            <a:off x="4572000" y="152400"/>
            <a:ext cx="4267200" cy="342900"/>
          </a:xfrm>
          <a:prstGeom prst="rect">
            <a:avLst/>
          </a:prstGeom>
        </p:spPr>
        <p:txBody>
          <a:bodyPr vert="horz" lIns="0" tIns="45720" rIns="0" bIns="45720" rtlCol="0" anchor="ctr"/>
          <a:lstStyle>
            <a:lvl1pPr algn="r">
              <a:defRPr sz="700">
                <a:solidFill>
                  <a:schemeClr val="bg1">
                    <a:lumMod val="50000"/>
                  </a:schemeClr>
                </a:solidFill>
                <a:latin typeface="Segoe Semibold" pitchFamily="34" charset="0"/>
              </a:defRPr>
            </a:lvl1pPr>
          </a:lstStyle>
          <a:p>
            <a:fld id="{C5BBB5DE-F9B9-485E-B8CA-57DDC5ABA486}" type="datetime2">
              <a:rPr lang="en-US" smtClean="0"/>
              <a:pPr/>
              <a:t>Thursday, October 22, 2009</a:t>
            </a:fld>
            <a:endParaRPr lang="en-US"/>
          </a:p>
        </p:txBody>
      </p:sp>
      <p:sp>
        <p:nvSpPr>
          <p:cNvPr id="4" name="Slide Image Placeholder 3"/>
          <p:cNvSpPr>
            <a:spLocks noGrp="1" noRot="1" noChangeAspect="1"/>
          </p:cNvSpPr>
          <p:nvPr>
            <p:ph type="sldImg" idx="2"/>
          </p:nvPr>
        </p:nvSpPr>
        <p:spPr>
          <a:xfrm>
            <a:off x="304800" y="514350"/>
            <a:ext cx="3886200" cy="2914650"/>
          </a:xfrm>
          <a:prstGeom prst="rect">
            <a:avLst/>
          </a:prstGeom>
          <a:noFill/>
          <a:ln w="12700">
            <a:solidFill>
              <a:schemeClr val="bg1">
                <a:lumMod val="6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0" y="514350"/>
            <a:ext cx="4267200" cy="57340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04800" y="6324600"/>
            <a:ext cx="3962400" cy="342900"/>
          </a:xfrm>
          <a:prstGeom prst="rect">
            <a:avLst/>
          </a:prstGeom>
        </p:spPr>
        <p:txBody>
          <a:bodyPr vert="horz" lIns="0" tIns="45720" rIns="0" bIns="45720" rtlCol="0" anchor="ctr"/>
          <a:lstStyle>
            <a:lvl1pPr algn="l">
              <a:defRPr sz="700">
                <a:solidFill>
                  <a:schemeClr val="bg1">
                    <a:lumMod val="50000"/>
                  </a:schemeClr>
                </a:solidFill>
                <a:latin typeface="Segoe Semibold" pitchFamily="34" charset="0"/>
              </a:defRPr>
            </a:lvl1pPr>
          </a:lstStyle>
          <a:p>
            <a:r>
              <a:rPr lang="en-US" smtClean="0"/>
              <a:t>Microsoft Confidential</a:t>
            </a:r>
            <a:endParaRPr lang="en-US" dirty="0"/>
          </a:p>
        </p:txBody>
      </p:sp>
      <p:sp>
        <p:nvSpPr>
          <p:cNvPr id="7" name="Slide Number Placeholder 6"/>
          <p:cNvSpPr>
            <a:spLocks noGrp="1"/>
          </p:cNvSpPr>
          <p:nvPr>
            <p:ph type="sldNum" sz="quarter" idx="5"/>
          </p:nvPr>
        </p:nvSpPr>
        <p:spPr>
          <a:xfrm>
            <a:off x="4572000" y="6324600"/>
            <a:ext cx="4267200" cy="342900"/>
          </a:xfrm>
          <a:prstGeom prst="rect">
            <a:avLst/>
          </a:prstGeom>
        </p:spPr>
        <p:txBody>
          <a:bodyPr vert="horz" lIns="0" tIns="45720" rIns="0" bIns="45720" rtlCol="0" anchor="ctr"/>
          <a:lstStyle>
            <a:lvl1pPr algn="r">
              <a:defRPr sz="700">
                <a:solidFill>
                  <a:schemeClr val="bg1">
                    <a:lumMod val="50000"/>
                  </a:schemeClr>
                </a:solidFill>
                <a:latin typeface="Segoe Semibold" pitchFamily="34" charset="0"/>
              </a:defRPr>
            </a:lvl1pPr>
          </a:lstStyle>
          <a:p>
            <a:fld id="{26921066-999A-4F94-8750-23B55137A9B0}" type="slidenum">
              <a:rPr lang="en-US" smtClean="0"/>
              <a:pPr/>
              <a:t>‹#›</a:t>
            </a:fld>
            <a:endParaRPr lang="en-US"/>
          </a:p>
        </p:txBody>
      </p:sp>
    </p:spTree>
    <p:extLst>
      <p:ext uri="{BB962C8B-B14F-4D97-AF65-F5344CB8AC3E}">
        <p14:creationId xmlns:p14="http://schemas.microsoft.com/office/powerpoint/2007/7/12/main" xmlns="" val="2761648060"/>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20000"/>
      </a:lnSpc>
      <a:spcBef>
        <a:spcPts val="1200"/>
      </a:spcBef>
      <a:spcAft>
        <a:spcPts val="300"/>
      </a:spcAft>
      <a:defRPr sz="900" b="1" kern="1200">
        <a:solidFill>
          <a:schemeClr val="tx1">
            <a:lumMod val="65000"/>
            <a:lumOff val="35000"/>
          </a:schemeClr>
        </a:solidFill>
        <a:latin typeface="Segoe UI" pitchFamily="34" charset="0"/>
        <a:ea typeface="+mn-ea"/>
        <a:cs typeface="Segoe UI" pitchFamily="34" charset="0"/>
      </a:defRPr>
    </a:lvl1pPr>
    <a:lvl2pPr marL="0" indent="0" algn="l" defTabSz="914400" rtl="0" eaLnBrk="1" latinLnBrk="0" hangingPunct="1">
      <a:lnSpc>
        <a:spcPct val="120000"/>
      </a:lnSpc>
      <a:spcAft>
        <a:spcPts val="300"/>
      </a:spcAft>
      <a:buFont typeface="Arial" pitchFamily="34" charset="0"/>
      <a:buNone/>
      <a:defRPr sz="900" b="0" kern="1200">
        <a:solidFill>
          <a:schemeClr val="tx1">
            <a:lumMod val="65000"/>
            <a:lumOff val="35000"/>
          </a:schemeClr>
        </a:solidFill>
        <a:latin typeface="Segoe UI" pitchFamily="34" charset="0"/>
        <a:ea typeface="+mn-ea"/>
        <a:cs typeface="Segoe UI" pitchFamily="34" charset="0"/>
      </a:defRPr>
    </a:lvl2pPr>
    <a:lvl3pPr marL="173038" indent="-171450" algn="l" defTabSz="914400" rtl="0" eaLnBrk="1" latinLnBrk="0" hangingPunct="1">
      <a:lnSpc>
        <a:spcPct val="120000"/>
      </a:lnSpc>
      <a:spcAft>
        <a:spcPts val="300"/>
      </a:spcAft>
      <a:buClr>
        <a:schemeClr val="tx1">
          <a:lumMod val="50000"/>
          <a:lumOff val="50000"/>
        </a:schemeClr>
      </a:buClr>
      <a:buFont typeface="Wingdings" pitchFamily="2" charset="2"/>
      <a:buChar char="§"/>
      <a:defRPr sz="900" b="0" kern="1200">
        <a:solidFill>
          <a:schemeClr val="tx1">
            <a:lumMod val="65000"/>
            <a:lumOff val="35000"/>
          </a:schemeClr>
        </a:solidFill>
        <a:latin typeface="Segoe UI" pitchFamily="34" charset="0"/>
        <a:ea typeface="+mn-ea"/>
        <a:cs typeface="Segoe UI" pitchFamily="34" charset="0"/>
      </a:defRPr>
    </a:lvl3pPr>
    <a:lvl4pPr marL="1371600" algn="l" defTabSz="914400" rtl="0" eaLnBrk="1" latinLnBrk="0" hangingPunct="1">
      <a:lnSpc>
        <a:spcPct val="120000"/>
      </a:lnSpc>
      <a:spcAft>
        <a:spcPts val="600"/>
      </a:spcAft>
      <a:defRPr sz="900" b="0" kern="1200">
        <a:solidFill>
          <a:schemeClr val="tx1">
            <a:lumMod val="65000"/>
            <a:lumOff val="35000"/>
          </a:schemeClr>
        </a:solidFill>
        <a:latin typeface="+mn-lt"/>
        <a:ea typeface="+mn-ea"/>
        <a:cs typeface="+mn-cs"/>
      </a:defRPr>
    </a:lvl4pPr>
    <a:lvl5pPr marL="1828800" algn="l" defTabSz="914400" rtl="0" eaLnBrk="1" latinLnBrk="0" hangingPunct="1">
      <a:lnSpc>
        <a:spcPct val="120000"/>
      </a:lnSpc>
      <a:spcAft>
        <a:spcPts val="600"/>
      </a:spcAft>
      <a:defRPr sz="900" b="0" kern="1200">
        <a:solidFill>
          <a:schemeClr val="tx1">
            <a:lumMod val="65000"/>
            <a:lumOff val="3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Software</a:t>
            </a:r>
            <a:r>
              <a:rPr lang="en-US" baseline="0" dirty="0" smtClean="0"/>
              <a:t> sales division standardized on vista and migrated to keep pace with competitors</a:t>
            </a:r>
          </a:p>
          <a:p>
            <a:endParaRPr lang="en-US" baseline="0" dirty="0" smtClean="0"/>
          </a:p>
          <a:p>
            <a:r>
              <a:rPr lang="en-US" sz="1600" b="1" i="1" dirty="0" smtClean="0">
                <a:solidFill>
                  <a:schemeClr val="tx1">
                    <a:lumMod val="75000"/>
                    <a:lumOff val="25000"/>
                  </a:schemeClr>
                </a:solidFill>
              </a:rPr>
              <a:t>App-V</a:t>
            </a:r>
            <a:r>
              <a:rPr lang="en-US" sz="1600" i="1" dirty="0" smtClean="0">
                <a:solidFill>
                  <a:schemeClr val="tx1">
                    <a:lumMod val="75000"/>
                    <a:lumOff val="25000"/>
                  </a:schemeClr>
                </a:solidFill>
              </a:rPr>
              <a:t> provides an environment that helped keep a steady flow of the latest applications, minimized regression testing, and streamlined application packaging and management</a:t>
            </a:r>
          </a:p>
          <a:p>
            <a:pPr marL="228600" lvl="1" indent="-228600">
              <a:buFont typeface="Arial" pitchFamily="34" charset="0"/>
              <a:buChar char="•"/>
            </a:pPr>
            <a:r>
              <a:rPr lang="en-US" sz="1600" i="1" dirty="0" smtClean="0">
                <a:solidFill>
                  <a:schemeClr val="tx1">
                    <a:lumMod val="75000"/>
                    <a:lumOff val="25000"/>
                  </a:schemeClr>
                </a:solidFill>
              </a:rPr>
              <a:t>Deployment of new and refreshed applications is accelerated</a:t>
            </a:r>
          </a:p>
          <a:p>
            <a:pPr marL="228600" lvl="1" indent="-228600">
              <a:buFont typeface="Arial" pitchFamily="34" charset="0"/>
              <a:buChar char="•"/>
            </a:pPr>
            <a:r>
              <a:rPr lang="en-US" sz="1600" i="1" dirty="0" smtClean="0">
                <a:solidFill>
                  <a:schemeClr val="tx1">
                    <a:lumMod val="75000"/>
                    <a:lumOff val="25000"/>
                  </a:schemeClr>
                </a:solidFill>
              </a:rPr>
              <a:t>Multiple version of Microsoft Office can coexist without conflict (2001, 2007 and 2010 Technical Preview)</a:t>
            </a:r>
            <a:endParaRPr lang="en-US" dirty="0"/>
          </a:p>
        </p:txBody>
      </p:sp>
      <p:sp>
        <p:nvSpPr>
          <p:cNvPr id="4" name="Header Placeholder 3"/>
          <p:cNvSpPr>
            <a:spLocks noGrp="1"/>
          </p:cNvSpPr>
          <p:nvPr>
            <p:ph type="hdr" sz="quarter" idx="10"/>
          </p:nvPr>
        </p:nvSpPr>
        <p:spPr/>
        <p:txBody>
          <a:bodyPr/>
          <a:lstStyle/>
          <a:p>
            <a:r>
              <a:rPr lang="en-US" smtClean="0"/>
              <a:t>Windows 7 | Presenter Mode</a:t>
            </a:r>
            <a:endParaRPr lang="en-US" dirty="0"/>
          </a:p>
        </p:txBody>
      </p:sp>
      <p:sp>
        <p:nvSpPr>
          <p:cNvPr id="5" name="Date Placeholder 4"/>
          <p:cNvSpPr>
            <a:spLocks noGrp="1"/>
          </p:cNvSpPr>
          <p:nvPr>
            <p:ph type="dt" idx="11"/>
          </p:nvPr>
        </p:nvSpPr>
        <p:spPr/>
        <p:txBody>
          <a:bodyPr/>
          <a:lstStyle/>
          <a:p>
            <a:fld id="{C5BBB5DE-F9B9-485E-B8CA-57DDC5ABA486}" type="datetime2">
              <a:rPr lang="en-US" smtClean="0"/>
              <a:pPr/>
              <a:t>Thursday, October 22, 2009</a:t>
            </a:fld>
            <a:endParaRPr lang="en-US"/>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6863" indent="-282575">
              <a:buFont typeface="Arial" pitchFamily="34" charset="0"/>
              <a:buChar char="•"/>
            </a:pPr>
            <a:r>
              <a:rPr lang="en-GB" dirty="0" smtClean="0">
                <a:solidFill>
                  <a:schemeClr val="accent1">
                    <a:lumMod val="20000"/>
                    <a:lumOff val="80000"/>
                  </a:schemeClr>
                </a:solidFill>
              </a:rPr>
              <a:t>Windows</a:t>
            </a:r>
          </a:p>
          <a:p>
            <a:pPr marL="296863" indent="-282575">
              <a:buFont typeface="Arial" pitchFamily="34" charset="0"/>
              <a:buChar char="•"/>
            </a:pPr>
            <a:r>
              <a:rPr lang="en-GB" dirty="0" smtClean="0">
                <a:solidFill>
                  <a:schemeClr val="accent1">
                    <a:lumMod val="20000"/>
                    <a:lumOff val="80000"/>
                  </a:schemeClr>
                </a:solidFill>
              </a:rPr>
              <a:t>Phased </a:t>
            </a:r>
            <a:r>
              <a:rPr lang="en-GB" dirty="0" err="1" smtClean="0">
                <a:solidFill>
                  <a:schemeClr val="accent1">
                    <a:lumMod val="20000"/>
                    <a:lumOff val="80000"/>
                  </a:schemeClr>
                </a:solidFill>
              </a:rPr>
              <a:t>delpoyment</a:t>
            </a:r>
            <a:r>
              <a:rPr lang="en-GB" dirty="0" smtClean="0">
                <a:solidFill>
                  <a:schemeClr val="accent1">
                    <a:lumMod val="20000"/>
                    <a:lumOff val="80000"/>
                  </a:schemeClr>
                </a:solidFill>
              </a:rPr>
              <a:t>:</a:t>
            </a:r>
            <a:r>
              <a:rPr lang="en-GB" baseline="0" dirty="0" smtClean="0">
                <a:solidFill>
                  <a:schemeClr val="accent1">
                    <a:lumMod val="20000"/>
                    <a:lumOff val="80000"/>
                  </a:schemeClr>
                </a:solidFill>
              </a:rPr>
              <a:t> 150 users in May, plan to fully roll out by Jan. 2010</a:t>
            </a:r>
          </a:p>
          <a:p>
            <a:pPr marL="296863" indent="-282575">
              <a:buFont typeface="Arial" pitchFamily="34" charset="0"/>
              <a:buChar char="•"/>
            </a:pPr>
            <a:r>
              <a:rPr lang="en-GB" baseline="0" dirty="0" smtClean="0">
                <a:solidFill>
                  <a:schemeClr val="accent1">
                    <a:lumMod val="20000"/>
                    <a:lumOff val="80000"/>
                  </a:schemeClr>
                </a:solidFill>
              </a:rPr>
              <a:t>Supported customers in deployment planning since Windows7 beta</a:t>
            </a:r>
          </a:p>
          <a:p>
            <a:pPr marL="296863" indent="-282575">
              <a:buFont typeface="Arial" pitchFamily="34" charset="0"/>
              <a:buChar char="•"/>
            </a:pPr>
            <a:endParaRPr lang="en-GB" baseline="0" dirty="0" smtClean="0">
              <a:solidFill>
                <a:schemeClr val="accent1">
                  <a:lumMod val="20000"/>
                  <a:lumOff val="80000"/>
                </a:schemeClr>
              </a:solidFill>
            </a:endParaRPr>
          </a:p>
          <a:p>
            <a:pPr marL="296863" indent="-282575">
              <a:buFont typeface="Arial" pitchFamily="34" charset="0"/>
              <a:buChar char="•"/>
            </a:pPr>
            <a:r>
              <a:rPr lang="en-GB" baseline="0" dirty="0" smtClean="0">
                <a:solidFill>
                  <a:schemeClr val="accent1">
                    <a:lumMod val="20000"/>
                    <a:lumOff val="80000"/>
                  </a:schemeClr>
                </a:solidFill>
              </a:rPr>
              <a:t>App-V</a:t>
            </a:r>
          </a:p>
          <a:p>
            <a:pPr marL="296863" indent="-282575">
              <a:buFont typeface="Arial" pitchFamily="34" charset="0"/>
              <a:buChar char="•"/>
            </a:pPr>
            <a:r>
              <a:rPr lang="en-GB" baseline="0" dirty="0" smtClean="0">
                <a:solidFill>
                  <a:schemeClr val="accent1">
                    <a:lumMod val="20000"/>
                    <a:lumOff val="80000"/>
                  </a:schemeClr>
                </a:solidFill>
              </a:rPr>
              <a:t>Streamlined application portfolio by enabling the sales team to demo new applications to customer without causing compatibility issues</a:t>
            </a:r>
          </a:p>
          <a:p>
            <a:pPr marL="296863" indent="-282575">
              <a:buFont typeface="Arial" pitchFamily="34" charset="0"/>
              <a:buChar char="•"/>
            </a:pPr>
            <a:r>
              <a:rPr lang="en-GB" baseline="0" dirty="0" smtClean="0">
                <a:solidFill>
                  <a:schemeClr val="accent1">
                    <a:lumMod val="20000"/>
                    <a:lumOff val="80000"/>
                  </a:schemeClr>
                </a:solidFill>
              </a:rPr>
              <a:t>Enabled quick phase in of Office without impacting productivity</a:t>
            </a:r>
          </a:p>
          <a:p>
            <a:pPr marL="296863" indent="-282575">
              <a:buFont typeface="Arial" pitchFamily="34" charset="0"/>
              <a:buChar char="•"/>
            </a:pPr>
            <a:endParaRPr lang="en-GB" baseline="0" dirty="0" smtClean="0">
              <a:solidFill>
                <a:schemeClr val="accent1">
                  <a:lumMod val="20000"/>
                  <a:lumOff val="80000"/>
                </a:schemeClr>
              </a:solidFill>
            </a:endParaRPr>
          </a:p>
          <a:p>
            <a:pPr marL="296863" indent="-282575">
              <a:buFont typeface="Arial" pitchFamily="34" charset="0"/>
              <a:buChar char="•"/>
            </a:pPr>
            <a:endParaRPr lang="en-GB" dirty="0" smtClean="0">
              <a:solidFill>
                <a:schemeClr val="accent1">
                  <a:lumMod val="20000"/>
                  <a:lumOff val="80000"/>
                </a:schemeClr>
              </a:solidFill>
            </a:endParaRPr>
          </a:p>
        </p:txBody>
      </p:sp>
      <p:sp>
        <p:nvSpPr>
          <p:cNvPr id="4" name="Header Placeholder 3"/>
          <p:cNvSpPr>
            <a:spLocks noGrp="1"/>
          </p:cNvSpPr>
          <p:nvPr>
            <p:ph type="hdr" sz="quarter" idx="10"/>
          </p:nvPr>
        </p:nvSpPr>
        <p:spPr/>
        <p:txBody>
          <a:bodyPr/>
          <a:lstStyle/>
          <a:p>
            <a:r>
              <a:rPr lang="en-US" smtClean="0"/>
              <a:t>Windows 7 | Presenter Mode</a:t>
            </a:r>
            <a:endParaRPr lang="en-US" dirty="0"/>
          </a:p>
        </p:txBody>
      </p:sp>
      <p:sp>
        <p:nvSpPr>
          <p:cNvPr id="5" name="Date Placeholder 4"/>
          <p:cNvSpPr>
            <a:spLocks noGrp="1"/>
          </p:cNvSpPr>
          <p:nvPr>
            <p:ph type="dt" idx="11"/>
          </p:nvPr>
        </p:nvSpPr>
        <p:spPr/>
        <p:txBody>
          <a:bodyPr/>
          <a:lstStyle/>
          <a:p>
            <a:fld id="{C5BBB5DE-F9B9-485E-B8CA-57DDC5ABA486}" type="datetime2">
              <a:rPr lang="en-US" smtClean="0"/>
              <a:pPr/>
              <a:t>Thursday, October 22, 2009</a:t>
            </a:fld>
            <a:endParaRPr lang="en-US"/>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6700" y="514350"/>
            <a:ext cx="3359150" cy="2519363"/>
          </a:xfrm>
        </p:spPr>
      </p:sp>
      <p:sp>
        <p:nvSpPr>
          <p:cNvPr id="3" name="Notes Placeholder 2"/>
          <p:cNvSpPr>
            <a:spLocks noGrp="1"/>
          </p:cNvSpPr>
          <p:nvPr>
            <p:ph type="body" idx="1"/>
          </p:nvPr>
        </p:nvSpPr>
        <p:spPr>
          <a:xfrm>
            <a:off x="914400" y="3253337"/>
            <a:ext cx="7315200" cy="3090316"/>
          </a:xfrm>
        </p:spPr>
        <p:txBody>
          <a:bodyPr>
            <a:normAutofit/>
          </a:bodyPr>
          <a:lstStyle/>
          <a:p>
            <a:r>
              <a:rPr lang="en-US" b="1" dirty="0" smtClean="0"/>
              <a:t>Key</a:t>
            </a:r>
            <a:r>
              <a:rPr lang="en-US" b="1" baseline="0" dirty="0" smtClean="0"/>
              <a:t> Message: Summary of 3 core areas of Modern desktop. </a:t>
            </a:r>
            <a:r>
              <a:rPr lang="en-US" b="1" u="sng" baseline="0" dirty="0" smtClean="0"/>
              <a:t>Also, need to land MDOP as well as fundamentals</a:t>
            </a:r>
            <a:r>
              <a:rPr lang="en-US" b="1" baseline="0" dirty="0" smtClean="0"/>
              <a:t>.</a:t>
            </a:r>
          </a:p>
          <a:p>
            <a:endParaRPr lang="en-US" b="1" baseline="0" dirty="0" smtClean="0"/>
          </a:p>
          <a:p>
            <a:pPr marL="116371" indent="-116371" defTabSz="930925">
              <a:spcAft>
                <a:spcPts val="338"/>
              </a:spcAft>
              <a:buFont typeface="Arial" pitchFamily="34" charset="0"/>
              <a:buChar char="•"/>
            </a:pPr>
            <a:r>
              <a:rPr lang="en-US" dirty="0" smtClean="0"/>
              <a:t>So you see we have great technologies in W7 to help both you and your users and relieve tension</a:t>
            </a:r>
          </a:p>
          <a:p>
            <a:pPr marL="116371" indent="-116371" defTabSz="930925">
              <a:spcAft>
                <a:spcPts val="338"/>
              </a:spcAft>
              <a:buFont typeface="Arial" pitchFamily="34" charset="0"/>
              <a:buChar char="•"/>
            </a:pPr>
            <a:r>
              <a:rPr lang="en-US" dirty="0" smtClean="0"/>
              <a:t>And we are building W7 with the focus on the fundamental of quality, compatibility and performance. </a:t>
            </a:r>
          </a:p>
          <a:p>
            <a:pPr marL="116371" indent="-116371" defTabSz="930925">
              <a:spcAft>
                <a:spcPts val="338"/>
              </a:spcAft>
              <a:buFont typeface="Arial" pitchFamily="34" charset="0"/>
              <a:buChar char="•"/>
            </a:pPr>
            <a:r>
              <a:rPr lang="en-US" dirty="0" smtClean="0"/>
              <a:t>We are focusing on key areas that affect user experience and productivity. With W7 RC in the market, you can see for yourself</a:t>
            </a:r>
          </a:p>
          <a:p>
            <a:pPr marL="116371" indent="-116371" defTabSz="930925">
              <a:spcAft>
                <a:spcPts val="338"/>
              </a:spcAft>
              <a:buFont typeface="Arial" pitchFamily="34" charset="0"/>
              <a:buChar char="•"/>
            </a:pPr>
            <a:r>
              <a:rPr lang="en-US" dirty="0" smtClean="0"/>
              <a:t>In summary, W7 and Microsoft Desktop Optimization Pack, let you give your users anytime, anywhere access to information they need to get their work done; while you can support your business securely, protect corporate data, and do your job more efficiently, help your business drive costs down.</a:t>
            </a:r>
          </a:p>
          <a:p>
            <a:endParaRPr lang="en-US" dirty="0" smtClean="0"/>
          </a:p>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10/22/2009 9:01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	So you’re thinking about migrating to Windows 7.  How can you make MDOP part of those Windows 7 deployment plans?  You can optimize your deployment using application virtualization.  How?  You can reduce your base image footprint and you can have a new PC provisioning time through the use of app v within your organization.  You can reduce the costs of your application deployment.  You’re going to have to test applications before you actually deploy the new OS.  So why not reduce the costs of that deployment?  </a:t>
            </a:r>
          </a:p>
          <a:p>
            <a:r>
              <a:rPr lang="en-US" dirty="0" smtClean="0"/>
              <a:t> </a:t>
            </a:r>
          </a:p>
          <a:p>
            <a:r>
              <a:rPr lang="en-US" dirty="0" smtClean="0"/>
              <a:t>	Because application virtualization is not actually installing anything on the desktops within your organization that eliminates the need for regression testing of those applications.  Through app v you can also increase user productivity and you can enable easy roaming.  </a:t>
            </a:r>
          </a:p>
          <a:p>
            <a:pPr marL="931774" lvl="1" indent="-404416" defTabSz="931736">
              <a:lnSpc>
                <a:spcPct val="90000"/>
              </a:lnSpc>
              <a:spcBef>
                <a:spcPts val="1834"/>
              </a:spcBef>
            </a:pPr>
            <a:r>
              <a:rPr lang="en-US" sz="2000" b="1" dirty="0" smtClean="0"/>
              <a:t>Optimize with App-V</a:t>
            </a:r>
          </a:p>
          <a:p>
            <a:pPr marL="931774" lvl="1" indent="-404416" defTabSz="931736">
              <a:lnSpc>
                <a:spcPct val="90000"/>
              </a:lnSpc>
              <a:spcBef>
                <a:spcPts val="1834"/>
              </a:spcBef>
            </a:pPr>
            <a:endParaRPr lang="en-US" sz="2000" b="1" dirty="0" smtClean="0"/>
          </a:p>
          <a:p>
            <a:pPr rtl="0"/>
            <a:r>
              <a:rPr lang="en-US" b="1" dirty="0" smtClean="0"/>
              <a:t>Reduce your base image footprint and new PC provisioning time</a:t>
            </a:r>
            <a:r>
              <a:rPr lang="en-US" dirty="0" smtClean="0"/>
              <a:t>, by separating the applications from the image, and minimizing the number of applications installed after image is deployed. </a:t>
            </a:r>
          </a:p>
          <a:p>
            <a:r>
              <a:rPr lang="en-US" b="1" dirty="0" smtClean="0"/>
              <a:t>Reduces the costs of application deployment and increases user productivity</a:t>
            </a:r>
            <a:r>
              <a:rPr lang="en-US" dirty="0" smtClean="0"/>
              <a:t> – as many applications are not installed, updating is made easier, application conflicts are minimized, and IT can spend less time in regression testing. For users, once applications are delivered, they are available instantly without waiting additional time for installations to complete, also enabling easy roaming between corporate PCs.</a:t>
            </a:r>
          </a:p>
          <a:p>
            <a:r>
              <a:rPr lang="en-US" b="1" dirty="0" smtClean="0"/>
              <a:t>OS upgrade is the right time</a:t>
            </a:r>
            <a:r>
              <a:rPr lang="en-US" dirty="0" smtClean="0"/>
              <a:t> –  while deploying Windows 7 you re-deploy and test your applications anyway, so you have minimum overhead to adopt application virtualization and enjoy its productivity benefits and IT cost savings. </a:t>
            </a:r>
          </a:p>
          <a:p>
            <a:r>
              <a:rPr lang="en-US" dirty="0" smtClean="0"/>
              <a:t> </a:t>
            </a:r>
          </a:p>
          <a:p>
            <a:r>
              <a:rPr lang="en-US" b="1" i="1" u="sng" dirty="0" smtClean="0"/>
              <a:t>Facilitate OS upgrade process </a:t>
            </a:r>
            <a:endParaRPr lang="en-US" dirty="0" smtClean="0"/>
          </a:p>
          <a:p>
            <a:r>
              <a:rPr lang="en-US" dirty="0" smtClean="0"/>
              <a:t>Use the </a:t>
            </a:r>
            <a:r>
              <a:rPr lang="en-US" b="1" i="1" dirty="0" smtClean="0"/>
              <a:t>Asset Inventory  Service (AIS) </a:t>
            </a:r>
            <a:r>
              <a:rPr lang="en-US" dirty="0" smtClean="0"/>
              <a:t>to map what applications are running in the existing environment before the upgrade to Windows 7. AIS can consolidate license use data from multiple locations, even when those branches do not have local IT.  As it is an online service, only internet connectivity is required once the agents are deployed</a:t>
            </a:r>
          </a:p>
          <a:p>
            <a:r>
              <a:rPr lang="en-US" dirty="0" smtClean="0"/>
              <a:t>Address application compatibility with </a:t>
            </a:r>
            <a:r>
              <a:rPr lang="en-US" b="1" i="1" dirty="0" smtClean="0"/>
              <a:t>Enterprise Desktop Virtualization (MED-V)</a:t>
            </a:r>
            <a:r>
              <a:rPr lang="en-US" dirty="0" smtClean="0"/>
              <a:t>, running applications that are not yet supported on Windows 7, in a virtual Windows XP environment. </a:t>
            </a:r>
            <a:br>
              <a:rPr lang="en-US" dirty="0" smtClean="0"/>
            </a:br>
            <a:r>
              <a:rPr lang="en-US" dirty="0" smtClean="0"/>
              <a:t>MED-V Beta support for Windows 7 will be available by February 2010.</a:t>
            </a:r>
          </a:p>
          <a:p>
            <a:pPr defTabSz="897251">
              <a:defRPr/>
            </a:pPr>
            <a:endParaRPr lang="en-US" baseline="0" dirty="0" smtClean="0"/>
          </a:p>
          <a:p>
            <a:r>
              <a:rPr lang="en-US" b="1" i="1" u="sng" dirty="0" smtClean="0"/>
              <a:t>Enhance Windows 7 manageability </a:t>
            </a:r>
            <a:endParaRPr lang="en-US" dirty="0" smtClean="0"/>
          </a:p>
          <a:p>
            <a:r>
              <a:rPr lang="en-US" b="1" i="1" dirty="0" smtClean="0"/>
              <a:t>Advanced Group Policy Management</a:t>
            </a:r>
            <a:r>
              <a:rPr lang="en-US" dirty="0" smtClean="0"/>
              <a:t> </a:t>
            </a:r>
            <a:r>
              <a:rPr lang="en-US" b="1" dirty="0" smtClean="0"/>
              <a:t>(AGPM) 4.0</a:t>
            </a:r>
            <a:r>
              <a:rPr lang="en-US" dirty="0" smtClean="0"/>
              <a:t> enhances governance and control over Windows 7 Group Policies through change management and role-based administration, so that you can control, review and track changes made to Group Policy Objects (GPOs) by different IT personnel. </a:t>
            </a:r>
          </a:p>
          <a:p>
            <a:r>
              <a:rPr lang="en-US" b="1" i="1" dirty="0" smtClean="0"/>
              <a:t>Diagnostics and Recovery Toolset (</a:t>
            </a:r>
            <a:r>
              <a:rPr lang="en-US" b="1" i="1" dirty="0" err="1" smtClean="0"/>
              <a:t>DaRT</a:t>
            </a:r>
            <a:r>
              <a:rPr lang="en-US" b="1" i="1" dirty="0" smtClean="0"/>
              <a:t>) 6.5 </a:t>
            </a:r>
            <a:r>
              <a:rPr lang="en-US" dirty="0" smtClean="0"/>
              <a:t>enhances diagnostics of Windows 7 (and also Windows Server 2008 R2) with no infrastructure investment. </a:t>
            </a:r>
            <a:r>
              <a:rPr lang="en-US" dirty="0" err="1" smtClean="0"/>
              <a:t>DaRT</a:t>
            </a:r>
            <a:r>
              <a:rPr lang="en-US" dirty="0" smtClean="0"/>
              <a:t> may repair unbootable devices, and recover data from them. </a:t>
            </a:r>
          </a:p>
          <a:p>
            <a:r>
              <a:rPr lang="en-US" b="1" dirty="0" smtClean="0"/>
              <a:t>Desktop Error Monitoring (DEM) 3.5</a:t>
            </a:r>
            <a:r>
              <a:rPr lang="en-US" dirty="0" smtClean="0"/>
              <a:t> enhances desktop monitoring capabilities with no agent on the endpoint and provides insights into application and operating system failures. This allows helpdesk to be more proactive in troubleshooting PCs. </a:t>
            </a:r>
          </a:p>
          <a:p>
            <a:r>
              <a:rPr lang="en-US" dirty="0" smtClean="0"/>
              <a:t> </a:t>
            </a:r>
            <a:endParaRPr lang="en-US" sz="2400" dirty="0" smtClean="0"/>
          </a:p>
          <a:p>
            <a:pPr marL="404416" indent="-404416" defTabSz="931736">
              <a:spcBef>
                <a:spcPts val="1834"/>
              </a:spcBef>
              <a:buBlip>
                <a:blip r:embed="rId3"/>
              </a:buBlip>
              <a:defRPr/>
            </a:pPr>
            <a:endParaRPr lang="en-US" sz="2400" dirty="0" smtClean="0"/>
          </a:p>
          <a:p>
            <a:pPr defTabSz="897251">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0653E5-06C7-4E52-87BB-6D74A46C170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7"/>
          <p:cNvSpPr>
            <a:spLocks noGrp="1"/>
          </p:cNvSpPr>
          <p:nvPr>
            <p:ph type="dt" sz="half" idx="10"/>
          </p:nvPr>
        </p:nvSpPr>
        <p:spPr/>
        <p:txBody>
          <a:bodyPr/>
          <a:lstStyle/>
          <a:p>
            <a:fld id="{D90CB349-87F6-4EC9-A55F-D24C883E5826}" type="datetime2">
              <a:rPr lang="en-US" smtClean="0"/>
              <a:pPr/>
              <a:t>Thursday, October 22, 2009</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07/7/7/main" xmlns="" val="0"/>
              </a:ext>
            </a:extLst>
          </a:blip>
          <a:stretch>
            <a:fillRect/>
          </a:stretch>
        </p:blipFill>
        <p:spPr>
          <a:xfrm>
            <a:off x="6492240" y="6217920"/>
            <a:ext cx="2316480" cy="36576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12"/>
          <p:cNvSpPr>
            <a:spLocks noGrp="1"/>
          </p:cNvSpPr>
          <p:nvPr>
            <p:ph type="dt" sz="half" idx="10"/>
          </p:nvPr>
        </p:nvSpPr>
        <p:spPr/>
        <p:txBody>
          <a:bodyPr/>
          <a:lstStyle/>
          <a:p>
            <a:fld id="{D90CB349-87F6-4EC9-A55F-D24C883E5826}" type="datetime2">
              <a:rPr lang="en-US" smtClean="0"/>
              <a:pPr/>
              <a:t>Thursday, October 22, 2009</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07/7/7/main" xmlns="" val="0"/>
              </a:ext>
            </a:extLst>
          </a:blip>
          <a:stretch>
            <a:fillRect/>
          </a:stretch>
        </p:blipFill>
        <p:spPr>
          <a:xfrm>
            <a:off x="6492240" y="6217920"/>
            <a:ext cx="2316480" cy="36576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6" name="Date Placeholder 15"/>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17" name="Slide Number Placeholder 16"/>
          <p:cNvSpPr>
            <a:spLocks noGrp="1"/>
          </p:cNvSpPr>
          <p:nvPr>
            <p:ph type="sldNum" sz="quarter" idx="11"/>
          </p:nvPr>
        </p:nvSpPr>
        <p:spPr/>
        <p:txBody>
          <a:bodyPr/>
          <a:lstStyle/>
          <a:p>
            <a:fld id="{028F6CB6-376B-4822-816C-FE7F9E5510A1}"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0"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4"/>
          </p:nvPr>
        </p:nvSpPr>
        <p:spPr/>
        <p:txBody>
          <a:bodyPr/>
          <a:lstStyle/>
          <a:p>
            <a:fld id="{D90CB349-87F6-4EC9-A55F-D24C883E5826}" type="datetime2">
              <a:rPr lang="en-US" smtClean="0"/>
              <a:pPr/>
              <a:t>Thursday, October 22, 2009</a:t>
            </a:fld>
            <a:endParaRPr lang="en-US" dirty="0"/>
          </a:p>
        </p:txBody>
      </p:sp>
      <p:sp>
        <p:nvSpPr>
          <p:cNvPr id="13" name="Slide Number Placeholder 12"/>
          <p:cNvSpPr>
            <a:spLocks noGrp="1"/>
          </p:cNvSpPr>
          <p:nvPr>
            <p:ph type="sldNum" sz="quarter" idx="15"/>
          </p:nvPr>
        </p:nvSpPr>
        <p:spPr/>
        <p:txBody>
          <a:bodyPr/>
          <a:lstStyle/>
          <a:p>
            <a:fld id="{028F6CB6-376B-4822-816C-FE7F9E5510A1}" type="slidenum">
              <a:rPr lang="en-US" smtClean="0"/>
              <a:pPr/>
              <a:t>‹#›</a:t>
            </a:fld>
            <a:endParaRPr lang="en-US" dirty="0"/>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9" name="Slide Number Placeholder 8"/>
          <p:cNvSpPr>
            <a:spLocks noGrp="1"/>
          </p:cNvSpPr>
          <p:nvPr>
            <p:ph type="sldNum" sz="quarter" idx="11"/>
          </p:nvPr>
        </p:nvSpPr>
        <p:spPr/>
        <p:txBody>
          <a:bodyPr/>
          <a:lstStyle/>
          <a:p>
            <a:fld id="{028F6CB6-376B-4822-816C-FE7F9E5510A1}" type="slidenum">
              <a:rPr lang="en-US" smtClean="0"/>
              <a:pPr/>
              <a:t>‹#›</a:t>
            </a:fld>
            <a:endParaRPr lang="en-US" dirty="0"/>
          </a:p>
        </p:txBody>
      </p:sp>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12"/>
          <p:cNvSpPr>
            <a:spLocks noGrp="1"/>
          </p:cNvSpPr>
          <p:nvPr>
            <p:ph type="dt" sz="half" idx="10"/>
          </p:nvPr>
        </p:nvSpPr>
        <p:spPr/>
        <p:txBody>
          <a:bodyPr/>
          <a:lstStyle/>
          <a:p>
            <a:fld id="{D90CB349-87F6-4EC9-A55F-D24C883E5826}" type="datetime2">
              <a:rPr lang="en-US" smtClean="0"/>
              <a:pPr/>
              <a:t>Thursday, October 22, 2009</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07/7/7/main" xmlns="" val="0"/>
              </a:ext>
            </a:extLst>
          </a:blip>
          <a:stretch>
            <a:fillRect/>
          </a:stretch>
        </p:blipFill>
        <p:spPr>
          <a:xfrm>
            <a:off x="6492240" y="6217920"/>
            <a:ext cx="2316480" cy="365760"/>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accent2">
                    <a:lumMod val="60000"/>
                    <a:lumOff val="40000"/>
                  </a:schemeClr>
                </a:solidFill>
              </a:defRPr>
            </a:lvl1pPr>
          </a:lstStyle>
          <a:p>
            <a:fld id="{9EB58BA9-8607-4A2E-A5DD-2DA8885F17E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lvl1pPr>
              <a:defRPr>
                <a:solidFill>
                  <a:schemeClr val="accent2">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Thursday, October 22,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Thursday, October 22, 2009</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accent3">
                    <a:lumMod val="60000"/>
                    <a:lumOff val="40000"/>
                  </a:schemeClr>
                </a:solidFill>
              </a:defRPr>
            </a:lvl1pPr>
          </a:lstStyle>
          <a:p>
            <a:fld id="{9EB58BA9-8607-4A2E-A5DD-2DA8885F17E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lvl1pPr>
              <a:defRPr>
                <a:solidFill>
                  <a:schemeClr val="accent3">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9EB58BA9-8607-4A2E-A5DD-2DA8885F17E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Thursday, October 22,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Thursday, October 22, 2009</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12" name="Slide Number Placeholder 11"/>
          <p:cNvSpPr>
            <a:spLocks noGrp="1"/>
          </p:cNvSpPr>
          <p:nvPr>
            <p:ph type="sldNum" sz="quarter" idx="11"/>
          </p:nvPr>
        </p:nvSpPr>
        <p:spPr/>
        <p:txBody>
          <a:bodyPr/>
          <a:lstStyle/>
          <a:p>
            <a:fld id="{028F6CB6-376B-4822-816C-FE7F9E5510A1}"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solidFill>
                  <a:schemeClr val="tx1">
                    <a:lumMod val="65000"/>
                    <a:lumOff val="35000"/>
                  </a:schemeClr>
                </a:solidFill>
              </a:defRPr>
            </a:lvl1pPr>
          </a:lstStyle>
          <a:p>
            <a:fld id="{E7274C1D-C5C9-4088-97B7-768846C101D2}" type="datetime2">
              <a:rPr lang="en-US" smtClean="0"/>
              <a:pPr/>
              <a:t>Thursday, October 22, 2009</a:t>
            </a:fld>
            <a:endParaRPr lang="en-US" dirty="0"/>
          </a:p>
        </p:txBody>
      </p:sp>
      <p:sp>
        <p:nvSpPr>
          <p:cNvPr id="8" name="Slide Number Placeholder 7"/>
          <p:cNvSpPr>
            <a:spLocks noGrp="1"/>
          </p:cNvSpPr>
          <p:nvPr>
            <p:ph type="sldNum" sz="quarter" idx="11"/>
          </p:nvPr>
        </p:nvSpPr>
        <p:spPr/>
        <p:txBody>
          <a:bodyPr/>
          <a:lstStyle>
            <a:lvl1pPr>
              <a:defRPr>
                <a:solidFill>
                  <a:schemeClr val="tx1">
                    <a:lumMod val="65000"/>
                    <a:lumOff val="35000"/>
                  </a:schemeClr>
                </a:solidFill>
              </a:defRPr>
            </a:lvl1p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
        <p:nvSpPr>
          <p:cNvPr id="5" name="Slide Number Placeholder 4"/>
          <p:cNvSpPr>
            <a:spLocks noGrp="1"/>
          </p:cNvSpPr>
          <p:nvPr>
            <p:ph type="sldNum" sz="quarter" idx="12"/>
          </p:nvPr>
        </p:nvSpPr>
        <p:spPr/>
        <p:txBody>
          <a:bodyPr/>
          <a:lstStyle/>
          <a:p>
            <a:fld id="{028F6CB6-376B-4822-816C-FE7F9E5510A1}" type="slidenum">
              <a:rPr lang="en-US" smtClean="0"/>
              <a:pPr/>
              <a:t>‹#›</a:t>
            </a:fld>
            <a:endParaRPr lang="en-US" dirty="0"/>
          </a:p>
        </p:txBody>
      </p:sp>
      <p:sp>
        <p:nvSpPr>
          <p:cNvPr id="9" name="Content Placeholder 8"/>
          <p:cNvSpPr>
            <a:spLocks noGrp="1"/>
          </p:cNvSpPr>
          <p:nvPr>
            <p:ph sz="quarter" idx="14"/>
          </p:nvPr>
        </p:nvSpPr>
        <p:spPr>
          <a:xfrm>
            <a:off x="4648200" y="1600200"/>
            <a:ext cx="4038600" cy="4800600"/>
          </a:xfrm>
        </p:spPr>
        <p:txBody>
          <a:bodyPr vert="horz" lIns="0" tIns="45720" rIns="0" bIns="45720" rtlCol="0" anchor="ctr">
            <a:normAutofit/>
          </a:bodyPr>
          <a:lstStyle>
            <a:lvl1pPr marL="233363" indent="-233363" algn="l" defTabSz="914400" rtl="0" eaLnBrk="1" latinLnBrk="0" hangingPunct="1">
              <a:spcBef>
                <a:spcPts val="300"/>
              </a:spcBef>
              <a:spcAft>
                <a:spcPts val="600"/>
              </a:spcAft>
              <a:defRPr lang="en-US" sz="2400" kern="1200" smtClean="0">
                <a:solidFill>
                  <a:schemeClr val="tx1">
                    <a:lumMod val="65000"/>
                    <a:lumOff val="35000"/>
                  </a:schemeClr>
                </a:solidFill>
                <a:latin typeface="Segoe Light"/>
                <a:ea typeface="+mn-ea"/>
                <a:cs typeface="+mn-cs"/>
              </a:defRPr>
            </a:lvl1pPr>
            <a:lvl2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2pPr>
            <a:lvl3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3pPr>
            <a:lvl4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4pPr>
            <a:lvl5pPr algn="l" defTabSz="914400" rtl="0" eaLnBrk="1" latinLnBrk="0" hangingPunct="1">
              <a:spcBef>
                <a:spcPts val="300"/>
              </a:spcBef>
              <a:spcAft>
                <a:spcPts val="600"/>
              </a:spcAft>
              <a:defRPr lang="en-US" sz="2000" kern="1200" dirty="0" smtClean="0">
                <a:solidFill>
                  <a:schemeClr val="tx1">
                    <a:lumMod val="65000"/>
                    <a:lumOff val="35000"/>
                  </a:schemeClr>
                </a:solidFill>
                <a:latin typeface="Segoe Ligh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8"/>
          <p:cNvSpPr>
            <a:spLocks noGrp="1"/>
          </p:cNvSpPr>
          <p:nvPr>
            <p:ph sz="quarter" idx="15"/>
          </p:nvPr>
        </p:nvSpPr>
        <p:spPr>
          <a:xfrm>
            <a:off x="457200" y="1600200"/>
            <a:ext cx="4038600" cy="4800600"/>
          </a:xfrm>
        </p:spPr>
        <p:txBody>
          <a:bodyPr vert="horz" lIns="0" tIns="45720" rIns="0" bIns="45720" rtlCol="0" anchor="ctr">
            <a:normAutofit/>
          </a:bodyPr>
          <a:lstStyle>
            <a:lvl1pPr marL="233363" indent="-233363" algn="l" defTabSz="914400" rtl="0" eaLnBrk="1" latinLnBrk="0" hangingPunct="1">
              <a:spcBef>
                <a:spcPts val="300"/>
              </a:spcBef>
              <a:spcAft>
                <a:spcPts val="600"/>
              </a:spcAft>
              <a:defRPr lang="en-US" sz="2400" kern="1200" smtClean="0">
                <a:solidFill>
                  <a:schemeClr val="tx1">
                    <a:lumMod val="65000"/>
                    <a:lumOff val="35000"/>
                  </a:schemeClr>
                </a:solidFill>
                <a:latin typeface="Segoe Light"/>
                <a:ea typeface="+mn-ea"/>
                <a:cs typeface="+mn-cs"/>
              </a:defRPr>
            </a:lvl1pPr>
            <a:lvl2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2pPr>
            <a:lvl3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3pPr>
            <a:lvl4pPr algn="l" defTabSz="914400" rtl="0" eaLnBrk="1" latinLnBrk="0" hangingPunct="1">
              <a:spcBef>
                <a:spcPts val="300"/>
              </a:spcBef>
              <a:spcAft>
                <a:spcPts val="600"/>
              </a:spcAft>
              <a:defRPr lang="en-US" sz="2000" kern="1200" smtClean="0">
                <a:solidFill>
                  <a:schemeClr val="tx1">
                    <a:lumMod val="65000"/>
                    <a:lumOff val="35000"/>
                  </a:schemeClr>
                </a:solidFill>
                <a:latin typeface="Segoe Light"/>
                <a:ea typeface="+mn-ea"/>
                <a:cs typeface="+mn-cs"/>
              </a:defRPr>
            </a:lvl4pPr>
            <a:lvl5pPr algn="l" defTabSz="914400" rtl="0" eaLnBrk="1" latinLnBrk="0" hangingPunct="1">
              <a:spcBef>
                <a:spcPts val="300"/>
              </a:spcBef>
              <a:spcAft>
                <a:spcPts val="600"/>
              </a:spcAft>
              <a:defRPr lang="en-US" sz="2000" kern="1200" dirty="0" smtClean="0">
                <a:solidFill>
                  <a:schemeClr val="tx1">
                    <a:lumMod val="65000"/>
                    <a:lumOff val="35000"/>
                  </a:schemeClr>
                </a:solidFill>
                <a:latin typeface="Segoe Ligh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lvl1pPr>
              <a:defRPr>
                <a:solidFill>
                  <a:schemeClr val="tx1">
                    <a:lumMod val="65000"/>
                    <a:lumOff val="35000"/>
                  </a:schemeClr>
                </a:solidFill>
              </a:defRPr>
            </a:lvl1pPr>
          </a:lstStyle>
          <a:p>
            <a:fld id="{D90CB349-87F6-4EC9-A55F-D24C883E582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lvl1pPr>
              <a:defRPr>
                <a:solidFill>
                  <a:schemeClr val="tx1">
                    <a:lumMod val="65000"/>
                    <a:lumOff val="35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tx1">
                    <a:lumMod val="65000"/>
                    <a:lumOff val="35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E7274C1D-C5C9-4088-97B7-768846C101D2}" type="datetime2">
              <a:rPr lang="en-US" smtClean="0"/>
              <a:pPr/>
              <a:t>Thursday, October 22, 2009</a:t>
            </a:fld>
            <a:endParaRPr lang="en-US" dirty="0"/>
          </a:p>
        </p:txBody>
      </p:sp>
      <p:sp>
        <p:nvSpPr>
          <p:cNvPr id="8" name="Slide Number Placeholder 7"/>
          <p:cNvSpPr>
            <a:spLocks noGrp="1"/>
          </p:cNvSpPr>
          <p:nvPr>
            <p:ph type="sldNum" sz="quarter" idx="11"/>
          </p:nvPr>
        </p:nvSpPr>
        <p:spPr/>
        <p:txBody>
          <a:bodyPr/>
          <a:lstStyle>
            <a:lvl1pPr>
              <a:defRPr>
                <a:solidFill>
                  <a:schemeClr val="bg1">
                    <a:lumMod val="50000"/>
                  </a:schemeClr>
                </a:solidFill>
              </a:defRPr>
            </a:lvl1p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Black">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lvl1pPr>
              <a:defRPr>
                <a:solidFill>
                  <a:schemeClr val="bg1"/>
                </a:solidFill>
              </a:defRPr>
            </a:lvl1pPr>
          </a:lstStyle>
          <a:p>
            <a:r>
              <a:rPr lang="en-US" smtClean="0"/>
              <a:t>Click to edit Master title style</a:t>
            </a:r>
            <a:endParaRPr lang="en-US"/>
          </a:p>
        </p:txBody>
      </p:sp>
      <p:sp>
        <p:nvSpPr>
          <p:cNvPr id="9" name="Date Placeholder 8"/>
          <p:cNvSpPr>
            <a:spLocks noGrp="1"/>
          </p:cNvSpPr>
          <p:nvPr>
            <p:ph type="dt" sz="half" idx="10"/>
          </p:nvPr>
        </p:nvSpPr>
        <p:spPr/>
        <p:txBody>
          <a:bodyPr/>
          <a:lstStyle>
            <a:lvl1pPr>
              <a:defRPr>
                <a:solidFill>
                  <a:schemeClr val="bg1">
                    <a:lumMod val="50000"/>
                  </a:schemeClr>
                </a:solidFill>
              </a:defRPr>
            </a:lvl1pPr>
          </a:lstStyle>
          <a:p>
            <a:fld id="{D90CB349-87F6-4EC9-A55F-D24C883E582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lvl1pPr>
              <a:defRPr>
                <a:solidFill>
                  <a:schemeClr val="bg1">
                    <a:lumMod val="5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bg1">
                    <a:lumMod val="50000"/>
                  </a:schemeClr>
                </a:solidFill>
              </a:defRPr>
            </a:lvl1p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E7274C1D-C5C9-4088-97B7-768846C101D2}" type="datetime2">
              <a:rPr lang="en-US" smtClean="0"/>
              <a:pPr/>
              <a:t>Thursday, October 22,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hoto">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a:solidFill>
            <a:schemeClr val="bg1">
              <a:lumMod val="50000"/>
            </a:schemeClr>
          </a:solidFill>
        </p:spPr>
        <p:txBody>
          <a:bodyPr tIns="548640">
            <a:normAutofit/>
          </a:bodyPr>
          <a:lstStyle>
            <a:lvl1pPr algn="ctr">
              <a:buNone/>
              <a:defRPr sz="2000">
                <a:solidFill>
                  <a:schemeClr val="bg1">
                    <a:lumMod val="75000"/>
                  </a:schemeClr>
                </a:solidFill>
              </a:defRPr>
            </a:lvl1pPr>
          </a:lstStyle>
          <a:p>
            <a:r>
              <a:rPr lang="en-US" dirty="0" smtClean="0"/>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1">
                    <a:lumMod val="95000"/>
                  </a:schemeClr>
                </a:solidFill>
              </a:defRPr>
            </a:lvl1pPr>
          </a:lstStyle>
          <a:p>
            <a:fld id="{D90CB349-87F6-4EC9-A55F-D24C883E5826}" type="datetime2">
              <a:rPr lang="en-US" smtClean="0"/>
              <a:pPr/>
              <a:t>Thursday, October 22, 2009</a:t>
            </a:fld>
            <a:endParaRPr lang="en-US" dirty="0"/>
          </a:p>
        </p:txBody>
      </p:sp>
      <p:sp>
        <p:nvSpPr>
          <p:cNvPr id="4" name="Footer Placeholder 3"/>
          <p:cNvSpPr>
            <a:spLocks noGrp="1"/>
          </p:cNvSpPr>
          <p:nvPr>
            <p:ph type="ftr" sz="quarter" idx="11"/>
          </p:nvPr>
        </p:nvSpPr>
        <p:spPr/>
        <p:txBody>
          <a:bodyPr/>
          <a:lstStyle>
            <a:lvl1pPr>
              <a:defRPr>
                <a:solidFill>
                  <a:schemeClr val="bg1">
                    <a:lumMod val="95000"/>
                  </a:schemeClr>
                </a:solidFill>
              </a:defRPr>
            </a:lvl1pPr>
          </a:lstStyle>
          <a:p>
            <a:r>
              <a:rPr lang="en-US" smtClean="0"/>
              <a:t>Microsoft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lumMod val="95000"/>
                  </a:schemeClr>
                </a:solidFill>
              </a:defRPr>
            </a:lvl1pPr>
          </a:lstStyle>
          <a:p>
            <a:fld id="{028F6CB6-376B-4822-816C-FE7F9E5510A1}"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bg>
      <p:bgPr>
        <a:gradFill flip="none" rotWithShape="1">
          <a:gsLst>
            <a:gs pos="0">
              <a:schemeClr val="accent1">
                <a:lumMod val="50000"/>
              </a:schemeClr>
            </a:gs>
            <a:gs pos="50000">
              <a:schemeClr val="accent1">
                <a:lumMod val="75000"/>
              </a:schemeClr>
            </a:gs>
            <a:gs pos="100000">
              <a:schemeClr val="accent1">
                <a:lumMod val="40000"/>
                <a:lumOff val="60000"/>
              </a:schemeClr>
            </a:gs>
          </a:gsLst>
          <a:lin ang="16200000" scaled="1"/>
          <a:tileRect/>
        </a:gra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userDrawn="1"/>
        </p:nvSpPr>
        <p:spPr bwMode="auto">
          <a:xfrm>
            <a:off x="0" y="6070600"/>
            <a:ext cx="2908300" cy="787400"/>
          </a:xfrm>
          <a:prstGeom prst="rect">
            <a:avLst/>
          </a:prstGeom>
          <a:noFill/>
          <a:ln w="9525">
            <a:noFill/>
            <a:miter lim="800000"/>
            <a:headEnd/>
            <a:tailEnd/>
          </a:ln>
        </p:spPr>
        <p:txBody>
          <a:bodyPr lIns="0" tIns="0" rIns="0" bIns="0">
            <a:prstTxWarp prst="textNoShape">
              <a:avLst/>
            </a:prstTxWarp>
          </a:bodyPr>
          <a:lstStyle/>
          <a:p>
            <a:pPr algn="l" rtl="0">
              <a:spcBef>
                <a:spcPct val="10000"/>
              </a:spcBef>
              <a:spcAft>
                <a:spcPct val="10000"/>
              </a:spcAft>
              <a:buClr>
                <a:srgbClr val="E85F17"/>
              </a:buClr>
              <a:defRPr/>
            </a:pPr>
            <a:endParaRPr lang="en-US" kern="1200" dirty="0">
              <a:solidFill>
                <a:srgbClr val="E85F17"/>
              </a:solidFill>
              <a:latin typeface="Segoe"/>
              <a:ea typeface="ＭＳ Ｐゴシック" pitchFamily="-123" charset="-128"/>
              <a:cs typeface="+mn-cs"/>
            </a:endParaRPr>
          </a:p>
        </p:txBody>
      </p:sp>
      <p:sp>
        <p:nvSpPr>
          <p:cNvPr id="13" name="Text Box 3"/>
          <p:cNvSpPr txBox="1">
            <a:spLocks noChangeArrowheads="1"/>
          </p:cNvSpPr>
          <p:nvPr userDrawn="1"/>
        </p:nvSpPr>
        <p:spPr bwMode="auto">
          <a:xfrm>
            <a:off x="381000" y="6260068"/>
            <a:ext cx="8148638" cy="369332"/>
          </a:xfrm>
          <a:prstGeom prst="rect">
            <a:avLst/>
          </a:prstGeom>
          <a:noFill/>
          <a:ln w="12700">
            <a:noFill/>
            <a:miter lim="800000"/>
            <a:headEnd type="none" w="sm" len="sm"/>
            <a:tailEnd type="none" w="sm" len="sm"/>
          </a:ln>
        </p:spPr>
        <p:txBody>
          <a:bodyPr>
            <a:prstTxWarp prst="textNoShape">
              <a:avLst/>
            </a:prstTxWarp>
            <a:spAutoFit/>
          </a:bodyPr>
          <a:lstStyle/>
          <a:p>
            <a:pPr algn="ctr" rtl="0" eaLnBrk="0" fontAlgn="base" hangingPunct="0">
              <a:spcBef>
                <a:spcPct val="0"/>
              </a:spcBef>
              <a:spcAft>
                <a:spcPct val="0"/>
              </a:spcAft>
            </a:pPr>
            <a:r>
              <a:rPr lang="en-US" sz="900" kern="1200" dirty="0">
                <a:solidFill>
                  <a:prstClr val="white"/>
                </a:solidFill>
                <a:latin typeface="Segoe Semibold" pitchFamily="-123" charset="0"/>
                <a:ea typeface="Arial" pitchFamily="-123" charset="0"/>
                <a:cs typeface="Arial" pitchFamily="-123" charset="0"/>
              </a:rPr>
              <a:t>© </a:t>
            </a:r>
            <a:r>
              <a:rPr lang="en-US" sz="900" kern="1200" dirty="0" smtClean="0">
                <a:solidFill>
                  <a:prstClr val="white"/>
                </a:solidFill>
                <a:latin typeface="Segoe Semibold" pitchFamily="-123" charset="0"/>
                <a:ea typeface="Arial" pitchFamily="-123" charset="0"/>
                <a:cs typeface="Arial" pitchFamily="-123" charset="0"/>
              </a:rPr>
              <a:t>2009 Microsoft </a:t>
            </a:r>
            <a:r>
              <a:rPr lang="en-US" sz="900" kern="1200" dirty="0">
                <a:solidFill>
                  <a:prstClr val="white"/>
                </a:solidFill>
                <a:latin typeface="Segoe Semibold" pitchFamily="-123" charset="0"/>
                <a:ea typeface="Arial" pitchFamily="-123" charset="0"/>
                <a:cs typeface="Arial" pitchFamily="-123" charset="0"/>
              </a:rPr>
              <a:t>Corporation. All rights reserved.</a:t>
            </a:r>
          </a:p>
          <a:p>
            <a:pPr algn="ctr" rtl="0" eaLnBrk="0" fontAlgn="base" hangingPunct="0">
              <a:spcBef>
                <a:spcPct val="0"/>
              </a:spcBef>
              <a:spcAft>
                <a:spcPct val="0"/>
              </a:spcAft>
            </a:pPr>
            <a:r>
              <a:rPr lang="en-US" sz="900" kern="1200" dirty="0">
                <a:solidFill>
                  <a:prstClr val="white"/>
                </a:solidFill>
                <a:latin typeface="Segoe Semibold" pitchFamily="-123" charset="0"/>
                <a:ea typeface="Arial" pitchFamily="-123" charset="0"/>
                <a:cs typeface="Arial" pitchFamily="-123" charset="0"/>
              </a:rPr>
              <a:t>This presentation is for informational purposes only. Microsoft makes no warranties, express or implied, in this summary.</a:t>
            </a:r>
          </a:p>
        </p:txBody>
      </p:sp>
      <p:pic>
        <p:nvPicPr>
          <p:cNvPr id="8" name="Picture 2" descr="\\Files01\clientfiles\Microsoft\Master Assets\Win7\Logos\Win7_HB_N\Window7-HomeBasicN_h_rgb_r.png"/>
          <p:cNvPicPr>
            <a:picLocks noChangeAspect="1" noChangeArrowheads="1"/>
          </p:cNvPicPr>
          <p:nvPr userDrawn="1"/>
        </p:nvPicPr>
        <p:blipFill>
          <a:blip r:embed="rId3" cstate="print"/>
          <a:srcRect b="43275"/>
          <a:stretch>
            <a:fillRect/>
          </a:stretch>
        </p:blipFill>
        <p:spPr bwMode="auto">
          <a:xfrm>
            <a:off x="2590800" y="3122676"/>
            <a:ext cx="3789577" cy="612648"/>
          </a:xfrm>
          <a:prstGeom prst="rect">
            <a:avLst/>
          </a:prstGeom>
          <a:noFill/>
        </p:spPr>
      </p:pic>
    </p:spTree>
  </p:cSld>
  <p:clrMapOvr>
    <a:masterClrMapping/>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11" name="Slide Number Placeholder 10"/>
          <p:cNvSpPr>
            <a:spLocks noGrp="1"/>
          </p:cNvSpPr>
          <p:nvPr>
            <p:ph type="sldNum" sz="quarter" idx="11"/>
          </p:nvPr>
        </p:nvSpPr>
        <p:spPr/>
        <p:txBody>
          <a:bodyPr/>
          <a:lstStyle/>
          <a:p>
            <a:fld id="{028F6CB6-376B-4822-816C-FE7F9E5510A1}"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0CB349-87F6-4EC9-A55F-D24C883E5826}" type="datetime2">
              <a:rPr lang="en-US" smtClean="0"/>
              <a:pPr/>
              <a:t>Thursday, October 22, 2009</a:t>
            </a:fld>
            <a:endParaRPr lang="en-US" dirty="0"/>
          </a:p>
        </p:txBody>
      </p:sp>
      <p:sp>
        <p:nvSpPr>
          <p:cNvPr id="6" name="Slide Number Placeholder 5"/>
          <p:cNvSpPr>
            <a:spLocks noGrp="1"/>
          </p:cNvSpPr>
          <p:nvPr>
            <p:ph type="sldNum" sz="quarter" idx="11"/>
          </p:nvPr>
        </p:nvSpPr>
        <p:spPr/>
        <p:txBody>
          <a:bodyPr/>
          <a:lstStyle/>
          <a:p>
            <a:fld id="{028F6CB6-376B-4822-816C-FE7F9E5510A1}" type="slidenum">
              <a:rPr lang="en-US" smtClean="0"/>
              <a:pPr/>
              <a:t>‹#›</a:t>
            </a:fld>
            <a:endParaRPr lang="en-US" dirty="0"/>
          </a:p>
        </p:txBody>
      </p:sp>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a:p>
        </p:txBody>
      </p:sp>
      <p:sp>
        <p:nvSpPr>
          <p:cNvPr id="12" name="Subtitle 2"/>
          <p:cNvSpPr>
            <a:spLocks noGrp="1"/>
          </p:cNvSpPr>
          <p:nvPr>
            <p:ph type="subTitle" idx="1"/>
          </p:nvPr>
        </p:nvSpPr>
        <p:spPr>
          <a:xfrm>
            <a:off x="457201" y="3729335"/>
            <a:ext cx="5486400"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solidFill>
                  <a:schemeClr val="bg1"/>
                </a:solidFill>
                <a:latin typeface="Segoe"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7"/>
          <p:cNvSpPr>
            <a:spLocks noGrp="1"/>
          </p:cNvSpPr>
          <p:nvPr>
            <p:ph type="dt" sz="half" idx="10"/>
          </p:nvPr>
        </p:nvSpPr>
        <p:spPr/>
        <p:txBody>
          <a:bodyPr/>
          <a:lstStyle/>
          <a:p>
            <a:fld id="{D90CB349-87F6-4EC9-A55F-D24C883E5826}" type="datetime2">
              <a:rPr lang="en-US" smtClean="0"/>
              <a:pPr/>
              <a:t>Thursday, October 22, 2009</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07/7/7/main" xmlns="" val="0"/>
              </a:ext>
            </a:extLst>
          </a:blip>
          <a:stretch>
            <a:fillRect/>
          </a:stretch>
        </p:blipFill>
        <p:spPr>
          <a:xfrm>
            <a:off x="6492240" y="6217920"/>
            <a:ext cx="2316480" cy="36576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dirty="0" smtClean="0"/>
              <a:t>Click to edit</a:t>
            </a:r>
            <a:endParaRPr lang="en-US" dirty="0"/>
          </a:p>
        </p:txBody>
      </p:sp>
      <p:sp>
        <p:nvSpPr>
          <p:cNvPr id="9" name="Date Placeholder 8"/>
          <p:cNvSpPr>
            <a:spLocks noGrp="1"/>
          </p:cNvSpPr>
          <p:nvPr>
            <p:ph type="dt" sz="half" idx="10"/>
          </p:nvPr>
        </p:nvSpPr>
        <p:spPr/>
        <p:txBody>
          <a:bodyPr/>
          <a:lstStyle>
            <a:lvl1pPr>
              <a:defRPr>
                <a:solidFill>
                  <a:schemeClr val="accent1">
                    <a:lumMod val="60000"/>
                    <a:lumOff val="40000"/>
                  </a:schemeClr>
                </a:solidFill>
              </a:defRPr>
            </a:lvl1pPr>
          </a:lstStyle>
          <a:p>
            <a:fld id="{9EB58BA9-8607-4A2E-A5DD-2DA8885F17E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lvl1pPr>
              <a:defRPr>
                <a:solidFill>
                  <a:schemeClr val="accent1">
                    <a:lumMod val="60000"/>
                    <a:lumOff val="40000"/>
                  </a:schemeClr>
                </a:solidFill>
              </a:defRPr>
            </a:lvl1pPr>
          </a:lstStyle>
          <a:p>
            <a:fld id="{028F6CB6-376B-4822-816C-FE7F9E5510A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7274C1D-C5C9-4088-97B7-768846C101D2}" type="datetime2">
              <a:rPr lang="en-US" smtClean="0"/>
              <a:pPr/>
              <a:t>Thursday, October 22, 2009</a:t>
            </a:fld>
            <a:endParaRPr lang="en-US" dirty="0"/>
          </a:p>
        </p:txBody>
      </p:sp>
      <p:sp>
        <p:nvSpPr>
          <p:cNvPr id="8" name="Slide Number Placeholder 7"/>
          <p:cNvSpPr>
            <a:spLocks noGrp="1"/>
          </p:cNvSpPr>
          <p:nvPr>
            <p:ph type="sldNum" sz="quarter" idx="11"/>
          </p:nvPr>
        </p:nvSpPr>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6" name="Date Placeholder 5"/>
          <p:cNvSpPr>
            <a:spLocks noGrp="1"/>
          </p:cNvSpPr>
          <p:nvPr>
            <p:ph type="dt" sz="half" idx="10"/>
          </p:nvPr>
        </p:nvSpPr>
        <p:spPr/>
        <p:txBody>
          <a:bodyPr lIns="0" rIns="0"/>
          <a:lstStyle/>
          <a:p>
            <a:fld id="{BF1EE5C1-E093-4BEF-B14E-0CDF09ED1D4B}" type="datetime2">
              <a:rPr lang="en-US" smtClean="0"/>
              <a:pPr/>
              <a:t>Thursday, October 22, 2009</a:t>
            </a:fld>
            <a:endParaRPr lang="en-US" dirty="0"/>
          </a:p>
        </p:txBody>
      </p:sp>
      <p:sp>
        <p:nvSpPr>
          <p:cNvPr id="7" name="Slide Number Placeholder 6"/>
          <p:cNvSpPr>
            <a:spLocks noGrp="1"/>
          </p:cNvSpPr>
          <p:nvPr>
            <p:ph type="sldNum" sz="quarter" idx="11"/>
          </p:nvPr>
        </p:nvSpPr>
        <p:spPr/>
        <p:txBody>
          <a:bodyPr/>
          <a:lstStyle/>
          <a:p>
            <a:fld id="{028F6CB6-376B-4822-816C-FE7F9E5510A1}" type="slidenum">
              <a:rPr lang="en-US" smtClean="0"/>
              <a:pPr/>
              <a:t>‹#›</a:t>
            </a:fld>
            <a:endParaRPr lang="en-US" dirty="0"/>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3">
                    <a:lumMod val="40000"/>
                    <a:lumOff val="60000"/>
                  </a:schemeClr>
                </a:solidFill>
                <a:latin typeface="Segoe Semibold" pitchFamily="34" charset="0"/>
              </a:defRPr>
            </a:lvl1pPr>
          </a:lstStyle>
          <a:p>
            <a:fld id="{D90CB349-87F6-4EC9-A55F-D24C883E5826}" type="datetime2">
              <a:rPr lang="en-US" smtClean="0"/>
              <a:pPr/>
              <a:t>Thursday, October 22,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3">
                    <a:lumMod val="40000"/>
                    <a:lumOff val="6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80" r:id="rId4"/>
    <p:sldLayoutId id="2147483769" r:id="rId5"/>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3">
            <a:lumMod val="40000"/>
            <a:lumOff val="60000"/>
          </a:schemeClr>
        </a:buClr>
        <a:buFont typeface="Wingdings 2" pitchFamily="18" charset="2"/>
        <a:buChar char=""/>
        <a:tabLst>
          <a:tab pos="742950" algn="l"/>
        </a:tabLst>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3">
            <a:lumMod val="40000"/>
            <a:lumOff val="60000"/>
          </a:schemeClr>
        </a:buClr>
        <a:buFont typeface="Arial" pitchFamily="34" charset="0"/>
        <a:buChar char="»"/>
        <a:tabLst>
          <a:tab pos="742950" algn="l"/>
        </a:tabLst>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5"/>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1">
                    <a:lumMod val="60000"/>
                    <a:lumOff val="40000"/>
                  </a:schemeClr>
                </a:solidFill>
                <a:latin typeface="Segoe Semibold" pitchFamily="34" charset="0"/>
              </a:defRPr>
            </a:lvl1pPr>
          </a:lstStyle>
          <a:p>
            <a:fld id="{D90CB349-87F6-4EC9-A55F-D24C883E5826}" type="datetime2">
              <a:rPr lang="en-US" smtClean="0"/>
              <a:pPr/>
              <a:t>Thursday, October 22,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1">
                    <a:lumMod val="60000"/>
                    <a:lumOff val="4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04" r:id="rId2"/>
    <p:sldLayoutId id="2147483812" r:id="rId3"/>
    <p:sldLayoutId id="2147483813" r:id="rId4"/>
    <p:sldLayoutId id="2147483814" r:id="rId5"/>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tx2">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tx2">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tx2">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tx2">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tx2">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rgbClr val="FFE593"/>
                </a:solidFill>
                <a:latin typeface="Segoe Semibold" pitchFamily="34" charset="0"/>
              </a:defRPr>
            </a:lvl1pPr>
          </a:lstStyle>
          <a:p>
            <a:fld id="{D90CB349-87F6-4EC9-A55F-D24C883E5826}" type="datetime2">
              <a:rPr lang="en-US" smtClean="0"/>
              <a:pPr/>
              <a:t>Thursday, October 22,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rgbClr val="FFE593"/>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6" r:id="rId1"/>
    <p:sldLayoutId id="2147483789" r:id="rId2"/>
    <p:sldLayoutId id="2147483795" r:id="rId3"/>
    <p:sldLayoutId id="2147483797" r:id="rId4"/>
    <p:sldLayoutId id="2147483798" r:id="rId5"/>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6">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6">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6">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6">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6">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7"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accent6">
                    <a:lumMod val="60000"/>
                    <a:lumOff val="40000"/>
                  </a:schemeClr>
                </a:solidFill>
                <a:latin typeface="Segoe Semibold" pitchFamily="34" charset="0"/>
              </a:defRPr>
            </a:lvl1pPr>
          </a:lstStyle>
          <a:p>
            <a:fld id="{D90CB349-87F6-4EC9-A55F-D24C883E5826}" type="datetime2">
              <a:rPr lang="en-US" smtClean="0"/>
              <a:pPr/>
              <a:t>Thursday, October 22,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accent6">
                    <a:lumMod val="60000"/>
                    <a:lumOff val="4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18" r:id="rId2"/>
    <p:sldLayoutId id="2147483828" r:id="rId3"/>
    <p:sldLayoutId id="2147483829" r:id="rId4"/>
    <p:sldLayoutId id="2147483830" r:id="rId5"/>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accent2">
            <a:lumMod val="40000"/>
            <a:lumOff val="60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bg1">
                    <a:lumMod val="50000"/>
                  </a:schemeClr>
                </a:solidFill>
                <a:latin typeface="Segoe Semibold" pitchFamily="34" charset="0"/>
              </a:defRPr>
            </a:lvl1pPr>
          </a:lstStyle>
          <a:p>
            <a:fld id="{D90CB349-87F6-4EC9-A55F-D24C883E5826}" type="datetime2">
              <a:rPr lang="en-US" smtClean="0"/>
              <a:pPr/>
              <a:t>Thursday, October 22,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bg1">
                    <a:lumMod val="50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42" r:id="rId2"/>
    <p:sldLayoutId id="2147483845" r:id="rId3"/>
    <p:sldLayoutId id="2147483846" r:id="rId4"/>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bg1"/>
          </a:solidFill>
          <a:latin typeface="Segoe Light"/>
          <a:ea typeface="+mj-ea"/>
          <a:cs typeface="+mj-cs"/>
        </a:defRPr>
      </a:lvl1pPr>
    </p:titleStyle>
    <p:bodyStyle>
      <a:lvl1pPr marL="342900" indent="-342900" algn="l" defTabSz="914400" rtl="0" eaLnBrk="1" latinLnBrk="0" hangingPunct="1">
        <a:spcBef>
          <a:spcPct val="20000"/>
        </a:spcBef>
        <a:buClr>
          <a:schemeClr val="bg1">
            <a:lumMod val="65000"/>
          </a:schemeClr>
        </a:buClr>
        <a:buFont typeface="Wingdings 2" pitchFamily="18" charset="2"/>
        <a:buChar char=""/>
        <a:defRPr sz="3200" kern="1200">
          <a:solidFill>
            <a:schemeClr val="bg1"/>
          </a:solidFill>
          <a:latin typeface="Segoe Ligh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2800" kern="1200">
          <a:solidFill>
            <a:schemeClr val="bg1"/>
          </a:solidFill>
          <a:latin typeface="Segoe Ligh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2400" kern="1200">
          <a:solidFill>
            <a:schemeClr val="bg1"/>
          </a:solidFill>
          <a:latin typeface="Segoe Ligh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2000" kern="1200">
          <a:solidFill>
            <a:schemeClr val="bg1"/>
          </a:solidFill>
          <a:latin typeface="Segoe Ligh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2000" kern="1200">
          <a:solidFill>
            <a:schemeClr val="bg1"/>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0668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0" tIns="45720" rIns="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77000"/>
            <a:ext cx="2057400" cy="244485"/>
          </a:xfrm>
          <a:prstGeom prst="rect">
            <a:avLst/>
          </a:prstGeom>
        </p:spPr>
        <p:txBody>
          <a:bodyPr lIns="0" rIns="0" anchor="b"/>
          <a:lstStyle>
            <a:lvl1pPr>
              <a:defRPr sz="700">
                <a:solidFill>
                  <a:schemeClr val="tx1">
                    <a:lumMod val="65000"/>
                    <a:lumOff val="35000"/>
                  </a:schemeClr>
                </a:solidFill>
                <a:latin typeface="Segoe Semibold" pitchFamily="34" charset="0"/>
              </a:defRPr>
            </a:lvl1pPr>
          </a:lstStyle>
          <a:p>
            <a:fld id="{D90CB349-87F6-4EC9-A55F-D24C883E5826}" type="datetime2">
              <a:rPr lang="en-US" smtClean="0"/>
              <a:pPr/>
              <a:t>Thursday, October 22, 2009</a:t>
            </a:fld>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tx1">
                    <a:lumMod val="65000"/>
                    <a:lumOff val="35000"/>
                  </a:schemeClr>
                </a:solidFill>
                <a:latin typeface="Segoe Semibold" pitchFamily="34" charset="0"/>
              </a:defRPr>
            </a:lvl1pPr>
          </a:lstStyle>
          <a:p>
            <a:r>
              <a:rPr lang="en-US" smtClean="0"/>
              <a:t>Microsoft Confidential</a:t>
            </a:r>
            <a:endParaRPr lang="en-US" dirty="0"/>
          </a:p>
        </p:txBody>
      </p:sp>
      <p:sp>
        <p:nvSpPr>
          <p:cNvPr id="9" name="Slide Number Placeholder 5"/>
          <p:cNvSpPr>
            <a:spLocks noGrp="1"/>
          </p:cNvSpPr>
          <p:nvPr>
            <p:ph type="sldNum" sz="quarter" idx="4"/>
          </p:nvPr>
        </p:nvSpPr>
        <p:spPr>
          <a:xfrm>
            <a:off x="8686800" y="6477000"/>
            <a:ext cx="365760" cy="244485"/>
          </a:xfrm>
          <a:prstGeom prst="rect">
            <a:avLst/>
          </a:prstGeom>
        </p:spPr>
        <p:txBody>
          <a:bodyPr anchor="b"/>
          <a:lstStyle>
            <a:lvl1pPr algn="l">
              <a:defRPr sz="700">
                <a:solidFill>
                  <a:schemeClr val="tx1">
                    <a:lumMod val="65000"/>
                    <a:lumOff val="35000"/>
                  </a:schemeClr>
                </a:solidFill>
                <a:latin typeface="Segoe Semibold" pitchFamily="34" charset="0"/>
              </a:defRPr>
            </a:lvl1pPr>
          </a:lstStyle>
          <a:p>
            <a:fld id="{028F6CB6-376B-4822-816C-FE7F9E5510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8" r:id="rId2"/>
    <p:sldLayoutId id="2147483854" r:id="rId3"/>
    <p:sldLayoutId id="2147483855" r:id="rId4"/>
    <p:sldLayoutId id="2147483856" r:id="rId5"/>
    <p:sldLayoutId id="2147483857" r:id="rId6"/>
    <p:sldLayoutId id="2147483864" r:id="rId7"/>
  </p:sldLayoutIdLst>
  <p:timing>
    <p:tnLst>
      <p:par>
        <p:cTn id="1" dur="indefinite" restart="never" nodeType="tmRoot"/>
      </p:par>
    </p:tnLst>
  </p:timing>
  <p:hf hdr="0"/>
  <p:txStyles>
    <p:titleStyle>
      <a:lvl1pPr algn="l" defTabSz="914400" rtl="0" eaLnBrk="1" latinLnBrk="0" hangingPunct="1">
        <a:spcBef>
          <a:spcPct val="0"/>
        </a:spcBef>
        <a:buNone/>
        <a:defRPr sz="3200" kern="1200">
          <a:solidFill>
            <a:schemeClr val="tx1">
              <a:lumMod val="65000"/>
              <a:lumOff val="35000"/>
            </a:schemeClr>
          </a:solidFill>
          <a:latin typeface="Segoe Light"/>
          <a:ea typeface="+mj-ea"/>
          <a:cs typeface="+mj-cs"/>
        </a:defRPr>
      </a:lvl1pPr>
    </p:titleStyle>
    <p:bodyStyle>
      <a:lvl1pPr marL="342900" indent="-342900" algn="l" defTabSz="914400" rtl="0" eaLnBrk="1" latinLnBrk="0" hangingPunct="1">
        <a:spcBef>
          <a:spcPct val="20000"/>
        </a:spcBef>
        <a:buClr>
          <a:schemeClr val="tx1">
            <a:lumMod val="75000"/>
            <a:lumOff val="25000"/>
          </a:schemeClr>
        </a:buClr>
        <a:buFont typeface="Wingdings 2" pitchFamily="18" charset="2"/>
        <a:buChar char=""/>
        <a:defRPr sz="3200" kern="1200">
          <a:solidFill>
            <a:schemeClr val="tx1">
              <a:lumMod val="65000"/>
              <a:lumOff val="35000"/>
            </a:schemeClr>
          </a:solidFill>
          <a:latin typeface="Segoe Ligh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Segoe Ligh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Segoe Ligh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egoe Ligh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Segoe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OptimizeDesktop" TargetMode="External"/><Relationship Id="rId2" Type="http://schemas.openxmlformats.org/officeDocument/2006/relationships/hyperlink" Target="http://www.windows.com/Enterprise" TargetMode="External"/><Relationship Id="rId1" Type="http://schemas.openxmlformats.org/officeDocument/2006/relationships/slideLayout" Target="../slideLayouts/slideLayout9.xml"/><Relationship Id="rId5" Type="http://schemas.openxmlformats.org/officeDocument/2006/relationships/hyperlink" Target="http://www.microsoft.com/MDOP" TargetMode="External"/><Relationship Id="rId4" Type="http://schemas.openxmlformats.org/officeDocument/2006/relationships/hyperlink" Target="http://www.microsoft.com/Springbo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2244304"/>
            <a:ext cx="7696200" cy="1470025"/>
          </a:xfrm>
        </p:spPr>
        <p:txBody>
          <a:bodyPr>
            <a:normAutofit/>
          </a:bodyPr>
          <a:lstStyle/>
          <a:p>
            <a:r>
              <a:rPr lang="en-US" dirty="0" smtClean="0">
                <a:solidFill>
                  <a:schemeClr val="accent1">
                    <a:lumMod val="20000"/>
                    <a:lumOff val="80000"/>
                  </a:schemeClr>
                </a:solidFill>
              </a:rPr>
              <a:t>Best Practices for Windows 7 Migrations Using Microsoft Application Virtualization</a:t>
            </a:r>
            <a:endParaRPr lang="en-US" dirty="0"/>
          </a:p>
        </p:txBody>
      </p:sp>
      <p:sp>
        <p:nvSpPr>
          <p:cNvPr id="8" name="Subtitle 7"/>
          <p:cNvSpPr>
            <a:spLocks noGrp="1"/>
          </p:cNvSpPr>
          <p:nvPr>
            <p:ph type="subTitle" idx="1"/>
          </p:nvPr>
        </p:nvSpPr>
        <p:spPr/>
        <p:txBody>
          <a:bodyPr/>
          <a:lstStyle/>
          <a:p>
            <a:r>
              <a:rPr lang="en-US" dirty="0" smtClean="0"/>
              <a:t>Featuring Liz </a:t>
            </a:r>
            <a:r>
              <a:rPr lang="en-US" dirty="0" err="1" smtClean="0"/>
              <a:t>Eversoll</a:t>
            </a:r>
            <a:endParaRPr lang="en-US" dirty="0" smtClean="0"/>
          </a:p>
          <a:p>
            <a:r>
              <a:rPr lang="en-US" dirty="0" smtClean="0"/>
              <a:t>October 26</a:t>
            </a:r>
            <a:r>
              <a:rPr lang="en-US" baseline="30000" dirty="0" smtClean="0"/>
              <a:t>th</a:t>
            </a:r>
            <a:r>
              <a:rPr lang="en-US" dirty="0" smtClean="0"/>
              <a:t>, 2009</a:t>
            </a:r>
            <a:endParaRPr dirty="0" smtClean="0"/>
          </a:p>
        </p:txBody>
      </p:sp>
      <p:sp>
        <p:nvSpPr>
          <p:cNvPr id="2" name="Date Placeholder 1"/>
          <p:cNvSpPr>
            <a:spLocks noGrp="1"/>
          </p:cNvSpPr>
          <p:nvPr>
            <p:ph type="dt" sz="half" idx="10"/>
          </p:nvPr>
        </p:nvSpPr>
        <p:spPr/>
        <p:txBody>
          <a:bodyPr/>
          <a:lstStyle/>
          <a:p>
            <a:fld id="{9EB58BA9-8607-4A2E-A5DD-2DA8885F17E6}" type="datetime2">
              <a:rPr lang="en-US" smtClean="0"/>
              <a:pPr/>
              <a:t>Thursday, October 22, 2009</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Profile: CDW</a:t>
            </a:r>
            <a:endParaRPr lang="en-US" dirty="0"/>
          </a:p>
        </p:txBody>
      </p:sp>
      <p:sp>
        <p:nvSpPr>
          <p:cNvPr id="4" name="Date Placeholder 3"/>
          <p:cNvSpPr>
            <a:spLocks noGrp="1"/>
          </p:cNvSpPr>
          <p:nvPr>
            <p:ph type="dt" sz="half" idx="10"/>
          </p:nvPr>
        </p:nvSpPr>
        <p:spPr/>
        <p:txBody>
          <a:bodyPr/>
          <a:lstStyle/>
          <a:p>
            <a:fld id="{E7274C1D-C5C9-4088-97B7-768846C101D2}" type="datetime2">
              <a:rPr lang="en-US" smtClean="0"/>
              <a:pPr/>
              <a:t>Thursday, October 22, 2009</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2</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pic>
        <p:nvPicPr>
          <p:cNvPr id="22" name="Picture 3" descr="\\MAGNUM\Projects\Microsoft\Joint Launch 10 Keynote\Assets\paper_1.png"/>
          <p:cNvPicPr>
            <a:picLocks noChangeAspect="1" noChangeArrowheads="1"/>
          </p:cNvPicPr>
          <p:nvPr/>
        </p:nvPicPr>
        <p:blipFill>
          <a:blip r:embed="rId2" cstate="email">
            <a:extLst>
              <a:ext uri="28A0092B-C50C-407e-A947-70E740481C1C">
                <a14:useLocalDpi xmlns="" xmlns:a14="http://schemas.microsoft.com/office/drawing/2007/7/7/main" val="0"/>
              </a:ext>
            </a:extLst>
          </a:blip>
          <a:srcRect/>
          <a:stretch>
            <a:fillRect/>
          </a:stretch>
        </p:blipFill>
        <p:spPr bwMode="auto">
          <a:xfrm>
            <a:off x="1828800" y="5105400"/>
            <a:ext cx="3429000" cy="510702"/>
          </a:xfrm>
          <a:prstGeom prst="rect">
            <a:avLst/>
          </a:prstGeom>
          <a:ln>
            <a:noFill/>
          </a:ln>
          <a:effectLst/>
        </p:spPr>
      </p:pic>
      <p:pic>
        <p:nvPicPr>
          <p:cNvPr id="23" name="Picture 2" descr="CDW"/>
          <p:cNvPicPr>
            <a:picLocks noChangeAspect="1" noChangeArrowheads="1"/>
          </p:cNvPicPr>
          <p:nvPr/>
        </p:nvPicPr>
        <p:blipFill>
          <a:blip r:embed="rId3" cstate="print"/>
          <a:srcRect l="4233" t="15238" r="6878"/>
          <a:stretch>
            <a:fillRect/>
          </a:stretch>
        </p:blipFill>
        <p:spPr bwMode="auto">
          <a:xfrm>
            <a:off x="3505200" y="2622096"/>
            <a:ext cx="1828800" cy="968829"/>
          </a:xfrm>
          <a:prstGeom prst="rect">
            <a:avLst/>
          </a:prstGeom>
          <a:ln>
            <a:noFill/>
          </a:ln>
          <a:effectLst>
            <a:outerShdw blurRad="292100" dist="139700" dir="2700000" algn="tl" rotWithShape="0">
              <a:srgbClr val="333333">
                <a:alpha val="65000"/>
              </a:srgbClr>
            </a:outerShdw>
          </a:effectLst>
        </p:spPr>
      </p:pic>
      <p:pic>
        <p:nvPicPr>
          <p:cNvPr id="24" name="Picture 3" descr="\\MAGNUM\Projects\Microsoft\Joint Launch 10 Keynote\Assets\paper_1.png"/>
          <p:cNvPicPr>
            <a:picLocks noChangeAspect="1" noChangeArrowheads="1"/>
          </p:cNvPicPr>
          <p:nvPr/>
        </p:nvPicPr>
        <p:blipFill>
          <a:blip r:embed="rId2" cstate="email">
            <a:extLst>
              <a:ext uri="28A0092B-C50C-407e-A947-70E740481C1C">
                <a14:useLocalDpi xmlns="" xmlns:a14="http://schemas.microsoft.com/office/drawing/2007/7/7/main" val="0"/>
              </a:ext>
            </a:extLst>
          </a:blip>
          <a:srcRect/>
          <a:stretch>
            <a:fillRect/>
          </a:stretch>
        </p:blipFill>
        <p:spPr bwMode="auto">
          <a:xfrm>
            <a:off x="533400" y="1905000"/>
            <a:ext cx="3200400" cy="533400"/>
          </a:xfrm>
          <a:prstGeom prst="rect">
            <a:avLst/>
          </a:prstGeom>
          <a:ln>
            <a:noFill/>
          </a:ln>
          <a:effectLst/>
        </p:spPr>
      </p:pic>
      <p:sp>
        <p:nvSpPr>
          <p:cNvPr id="25" name="Rectangle 24"/>
          <p:cNvSpPr/>
          <p:nvPr/>
        </p:nvSpPr>
        <p:spPr>
          <a:xfrm>
            <a:off x="673100" y="1955800"/>
            <a:ext cx="3365500" cy="458587"/>
          </a:xfrm>
          <a:prstGeom prst="rect">
            <a:avLst/>
          </a:prstGeom>
        </p:spPr>
        <p:txBody>
          <a:bodyPr wrap="square">
            <a:spAutoFit/>
          </a:bodyPr>
          <a:lstStyle/>
          <a:p>
            <a:pPr>
              <a:lnSpc>
                <a:spcPct val="85000"/>
              </a:lnSpc>
            </a:pPr>
            <a:r>
              <a:rPr lang="en-US" sz="1400" dirty="0" smtClean="0">
                <a:solidFill>
                  <a:schemeClr val="tx1">
                    <a:lumMod val="75000"/>
                    <a:lumOff val="25000"/>
                  </a:schemeClr>
                </a:solidFill>
                <a:latin typeface="Franklin Gothic Book" pitchFamily="34" charset="0"/>
              </a:rPr>
              <a:t>Ranked No. 34 on Forbes’ list of America’s Largest Private Companies</a:t>
            </a:r>
            <a:endParaRPr lang="en-US" sz="1400" dirty="0">
              <a:solidFill>
                <a:schemeClr val="tx1">
                  <a:lumMod val="75000"/>
                  <a:lumOff val="25000"/>
                </a:schemeClr>
              </a:solidFill>
              <a:latin typeface="Franklin Gothic Book" pitchFamily="34" charset="0"/>
            </a:endParaRPr>
          </a:p>
        </p:txBody>
      </p:sp>
      <p:pic>
        <p:nvPicPr>
          <p:cNvPr id="26" name="Picture 3" descr="\\MAGNUM\Projects\Microsoft\Joint Launch 10 Keynote\Assets\paper_1.png"/>
          <p:cNvPicPr>
            <a:picLocks noChangeAspect="1" noChangeArrowheads="1"/>
          </p:cNvPicPr>
          <p:nvPr/>
        </p:nvPicPr>
        <p:blipFill>
          <a:blip r:embed="rId2" cstate="email">
            <a:extLst>
              <a:ext uri="28A0092B-C50C-407e-A947-70E740481C1C">
                <a14:useLocalDpi xmlns="" xmlns:a14="http://schemas.microsoft.com/office/drawing/2007/7/7/main" val="0"/>
              </a:ext>
            </a:extLst>
          </a:blip>
          <a:srcRect/>
          <a:stretch>
            <a:fillRect/>
          </a:stretch>
        </p:blipFill>
        <p:spPr bwMode="auto">
          <a:xfrm>
            <a:off x="4876800" y="4114800"/>
            <a:ext cx="3962400" cy="762000"/>
          </a:xfrm>
          <a:prstGeom prst="rect">
            <a:avLst/>
          </a:prstGeom>
          <a:ln>
            <a:noFill/>
          </a:ln>
          <a:effectLst/>
        </p:spPr>
      </p:pic>
      <p:pic>
        <p:nvPicPr>
          <p:cNvPr id="27" name="Picture 3" descr="\\MAGNUM\Projects\Microsoft\Joint Launch 10 Keynote\Assets\paper_1.png"/>
          <p:cNvPicPr>
            <a:picLocks noChangeAspect="1" noChangeArrowheads="1"/>
          </p:cNvPicPr>
          <p:nvPr/>
        </p:nvPicPr>
        <p:blipFill>
          <a:blip r:embed="rId2" cstate="email">
            <a:extLst>
              <a:ext uri="28A0092B-C50C-407e-A947-70E740481C1C">
                <a14:useLocalDpi xmlns="" xmlns:a14="http://schemas.microsoft.com/office/drawing/2007/7/7/main" val="0"/>
              </a:ext>
            </a:extLst>
          </a:blip>
          <a:srcRect/>
          <a:stretch>
            <a:fillRect/>
          </a:stretch>
        </p:blipFill>
        <p:spPr bwMode="auto">
          <a:xfrm>
            <a:off x="5943600" y="2667000"/>
            <a:ext cx="2819400" cy="1066800"/>
          </a:xfrm>
          <a:prstGeom prst="rect">
            <a:avLst/>
          </a:prstGeom>
          <a:ln>
            <a:noFill/>
          </a:ln>
          <a:effectLst/>
        </p:spPr>
      </p:pic>
      <p:pic>
        <p:nvPicPr>
          <p:cNvPr id="28" name="Picture 3" descr="\\MAGNUM\Projects\Microsoft\Joint Launch 10 Keynote\Assets\paper_1.png"/>
          <p:cNvPicPr>
            <a:picLocks noChangeAspect="1" noChangeArrowheads="1"/>
          </p:cNvPicPr>
          <p:nvPr/>
        </p:nvPicPr>
        <p:blipFill>
          <a:blip r:embed="rId2" cstate="email">
            <a:extLst>
              <a:ext uri="28A0092B-C50C-407e-A947-70E740481C1C">
                <a14:useLocalDpi xmlns="" xmlns:a14="http://schemas.microsoft.com/office/drawing/2007/7/7/main" val="0"/>
              </a:ext>
            </a:extLst>
          </a:blip>
          <a:srcRect/>
          <a:stretch>
            <a:fillRect/>
          </a:stretch>
        </p:blipFill>
        <p:spPr bwMode="auto">
          <a:xfrm>
            <a:off x="762000" y="3886201"/>
            <a:ext cx="3200400" cy="761999"/>
          </a:xfrm>
          <a:prstGeom prst="rect">
            <a:avLst/>
          </a:prstGeom>
          <a:ln>
            <a:noFill/>
          </a:ln>
          <a:effectLst/>
        </p:spPr>
      </p:pic>
      <p:sp>
        <p:nvSpPr>
          <p:cNvPr id="29" name="Rectangle 28"/>
          <p:cNvSpPr/>
          <p:nvPr/>
        </p:nvSpPr>
        <p:spPr>
          <a:xfrm>
            <a:off x="762000" y="3962401"/>
            <a:ext cx="3352800" cy="641714"/>
          </a:xfrm>
          <a:prstGeom prst="rect">
            <a:avLst/>
          </a:prstGeom>
        </p:spPr>
        <p:txBody>
          <a:bodyPr wrap="square">
            <a:spAutoFit/>
          </a:bodyPr>
          <a:lstStyle/>
          <a:p>
            <a:pPr>
              <a:lnSpc>
                <a:spcPct val="85000"/>
              </a:lnSpc>
            </a:pPr>
            <a:r>
              <a:rPr lang="en-US" sz="1400" dirty="0" smtClean="0">
                <a:solidFill>
                  <a:schemeClr val="tx1">
                    <a:lumMod val="75000"/>
                    <a:lumOff val="25000"/>
                  </a:schemeClr>
                </a:solidFill>
                <a:latin typeface="Franklin Gothic Book" pitchFamily="34" charset="0"/>
              </a:rPr>
              <a:t>CDW technology specialists offer expertise in architecting, designing and implementing customized solutions</a:t>
            </a:r>
          </a:p>
        </p:txBody>
      </p:sp>
      <p:sp>
        <p:nvSpPr>
          <p:cNvPr id="30" name="Rectangle 29"/>
          <p:cNvSpPr/>
          <p:nvPr/>
        </p:nvSpPr>
        <p:spPr>
          <a:xfrm>
            <a:off x="4876800" y="4191000"/>
            <a:ext cx="3962400" cy="641714"/>
          </a:xfrm>
          <a:prstGeom prst="rect">
            <a:avLst/>
          </a:prstGeom>
        </p:spPr>
        <p:txBody>
          <a:bodyPr wrap="square">
            <a:spAutoFit/>
          </a:bodyPr>
          <a:lstStyle/>
          <a:p>
            <a:pPr>
              <a:lnSpc>
                <a:spcPct val="85000"/>
              </a:lnSpc>
            </a:pPr>
            <a:r>
              <a:rPr lang="en-US" sz="1400" dirty="0" smtClean="0">
                <a:solidFill>
                  <a:schemeClr val="tx1">
                    <a:lumMod val="75000"/>
                    <a:lumOff val="25000"/>
                  </a:schemeClr>
                </a:solidFill>
                <a:latin typeface="Franklin Gothic Book" pitchFamily="34" charset="0"/>
              </a:rPr>
              <a:t>Just-in-time inventory model and two state-of-the-art distribution centers with approximately 3,500 custom-configured systems shipped daily </a:t>
            </a:r>
          </a:p>
        </p:txBody>
      </p:sp>
      <p:sp>
        <p:nvSpPr>
          <p:cNvPr id="31" name="Rectangle 30"/>
          <p:cNvSpPr/>
          <p:nvPr/>
        </p:nvSpPr>
        <p:spPr>
          <a:xfrm>
            <a:off x="6000230" y="2698230"/>
            <a:ext cx="2717800" cy="1007968"/>
          </a:xfrm>
          <a:prstGeom prst="rect">
            <a:avLst/>
          </a:prstGeom>
        </p:spPr>
        <p:txBody>
          <a:bodyPr wrap="square">
            <a:spAutoFit/>
          </a:bodyPr>
          <a:lstStyle/>
          <a:p>
            <a:pPr>
              <a:lnSpc>
                <a:spcPct val="85000"/>
              </a:lnSpc>
            </a:pPr>
            <a:r>
              <a:rPr lang="en-US" sz="1400" dirty="0" smtClean="0">
                <a:solidFill>
                  <a:schemeClr val="tx1">
                    <a:lumMod val="75000"/>
                    <a:lumOff val="25000"/>
                  </a:schemeClr>
                </a:solidFill>
                <a:latin typeface="Franklin Gothic Book" pitchFamily="34" charset="0"/>
              </a:rPr>
              <a:t>Areas of focus include hardware, infrastructure, unified communications, services, software licensing and mobility solutions.</a:t>
            </a:r>
          </a:p>
        </p:txBody>
      </p:sp>
      <p:pic>
        <p:nvPicPr>
          <p:cNvPr id="32" name="Picture 3" descr="\\MAGNUM\Projects\Microsoft\Joint Launch 10 Keynote\Assets\paper_1.png"/>
          <p:cNvPicPr>
            <a:picLocks noChangeAspect="1" noChangeArrowheads="1"/>
          </p:cNvPicPr>
          <p:nvPr/>
        </p:nvPicPr>
        <p:blipFill>
          <a:blip r:embed="rId2" cstate="email">
            <a:extLst>
              <a:ext uri="28A0092B-C50C-407e-A947-70E740481C1C">
                <a14:useLocalDpi xmlns="" xmlns:a14="http://schemas.microsoft.com/office/drawing/2007/7/7/main" val="0"/>
              </a:ext>
            </a:extLst>
          </a:blip>
          <a:srcRect/>
          <a:stretch>
            <a:fillRect/>
          </a:stretch>
        </p:blipFill>
        <p:spPr bwMode="auto">
          <a:xfrm>
            <a:off x="4800600" y="1600200"/>
            <a:ext cx="3276600" cy="762000"/>
          </a:xfrm>
          <a:prstGeom prst="rect">
            <a:avLst/>
          </a:prstGeom>
          <a:ln>
            <a:noFill/>
          </a:ln>
          <a:effectLst/>
        </p:spPr>
      </p:pic>
      <p:sp>
        <p:nvSpPr>
          <p:cNvPr id="33" name="Rectangle 32"/>
          <p:cNvSpPr/>
          <p:nvPr/>
        </p:nvSpPr>
        <p:spPr>
          <a:xfrm>
            <a:off x="4876800" y="1600200"/>
            <a:ext cx="3276600" cy="738664"/>
          </a:xfrm>
          <a:prstGeom prst="rect">
            <a:avLst/>
          </a:prstGeom>
          <a:effectLst/>
        </p:spPr>
        <p:txBody>
          <a:bodyPr wrap="square">
            <a:spAutoFit/>
          </a:bodyPr>
          <a:lstStyle/>
          <a:p>
            <a:r>
              <a:rPr lang="en-US" sz="1400" dirty="0" smtClean="0">
                <a:solidFill>
                  <a:schemeClr val="tx1">
                    <a:lumMod val="75000"/>
                    <a:lumOff val="25000"/>
                  </a:schemeClr>
                </a:solidFill>
                <a:latin typeface="Franklin Gothic Book" pitchFamily="34" charset="0"/>
              </a:rPr>
              <a:t>Dedicated account managers to help customers choose the right technology products and services </a:t>
            </a:r>
          </a:p>
        </p:txBody>
      </p:sp>
      <p:sp>
        <p:nvSpPr>
          <p:cNvPr id="34" name="Rectangle 33"/>
          <p:cNvSpPr/>
          <p:nvPr/>
        </p:nvSpPr>
        <p:spPr>
          <a:xfrm>
            <a:off x="1905000" y="5181600"/>
            <a:ext cx="3326680" cy="307777"/>
          </a:xfrm>
          <a:prstGeom prst="rect">
            <a:avLst/>
          </a:prstGeom>
        </p:spPr>
        <p:txBody>
          <a:bodyPr wrap="none">
            <a:spAutoFit/>
          </a:bodyPr>
          <a:lstStyle/>
          <a:p>
            <a:r>
              <a:rPr lang="en-US" sz="1400" dirty="0" smtClean="0">
                <a:solidFill>
                  <a:schemeClr val="tx1">
                    <a:lumMod val="75000"/>
                    <a:lumOff val="25000"/>
                  </a:schemeClr>
                </a:solidFill>
                <a:latin typeface="Franklin Gothic Book" pitchFamily="34" charset="0"/>
              </a:rPr>
              <a:t>CDW holds a ISO 9001:2000 certification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Challenges &amp; Drivers for Change</a:t>
            </a:r>
            <a:endParaRPr lang="en-US" dirty="0"/>
          </a:p>
        </p:txBody>
      </p:sp>
      <p:sp>
        <p:nvSpPr>
          <p:cNvPr id="4" name="Date Placeholder 3"/>
          <p:cNvSpPr>
            <a:spLocks noGrp="1"/>
          </p:cNvSpPr>
          <p:nvPr>
            <p:ph type="dt" sz="half" idx="10"/>
          </p:nvPr>
        </p:nvSpPr>
        <p:spPr/>
        <p:txBody>
          <a:bodyPr/>
          <a:lstStyle/>
          <a:p>
            <a:fld id="{E7274C1D-C5C9-4088-97B7-768846C101D2}" type="datetime2">
              <a:rPr lang="en-US" smtClean="0"/>
              <a:pPr/>
              <a:t>Thursday, October 22, 2009</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3</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8" name="Content Placeholder 2"/>
          <p:cNvSpPr>
            <a:spLocks noGrp="1"/>
          </p:cNvSpPr>
          <p:nvPr>
            <p:ph idx="4294967295"/>
          </p:nvPr>
        </p:nvSpPr>
        <p:spPr>
          <a:xfrm>
            <a:off x="304800" y="1219200"/>
            <a:ext cx="8534400" cy="4114800"/>
          </a:xfrm>
          <a:prstGeom prst="rect">
            <a:avLst/>
          </a:prstGeom>
        </p:spPr>
        <p:txBody>
          <a:bodyPr>
            <a:noAutofit/>
          </a:bodyPr>
          <a:lstStyle/>
          <a:p>
            <a:pPr>
              <a:spcBef>
                <a:spcPts val="0"/>
              </a:spcBef>
              <a:spcAft>
                <a:spcPts val="600"/>
              </a:spcAft>
              <a:buFont typeface="Arial" pitchFamily="34" charset="0"/>
              <a:buChar char="•"/>
            </a:pPr>
            <a:r>
              <a:rPr lang="en-US" sz="2000" dirty="0" smtClean="0">
                <a:latin typeface="+mn-lt"/>
              </a:rPr>
              <a:t>Focus on being the innovation leader among competition</a:t>
            </a:r>
          </a:p>
          <a:p>
            <a:pPr>
              <a:spcBef>
                <a:spcPts val="0"/>
              </a:spcBef>
              <a:spcAft>
                <a:spcPts val="600"/>
              </a:spcAft>
              <a:buFont typeface="Arial" pitchFamily="34" charset="0"/>
              <a:buChar char="•"/>
            </a:pPr>
            <a:endParaRPr lang="en-US" sz="2000" dirty="0" smtClean="0">
              <a:latin typeface="+mn-lt"/>
            </a:endParaRPr>
          </a:p>
          <a:p>
            <a:pPr>
              <a:spcBef>
                <a:spcPts val="0"/>
              </a:spcBef>
              <a:spcAft>
                <a:spcPts val="600"/>
              </a:spcAft>
              <a:buFont typeface="Arial" pitchFamily="34" charset="0"/>
              <a:buChar char="•"/>
            </a:pPr>
            <a:r>
              <a:rPr lang="en-US" sz="2000" dirty="0" smtClean="0">
                <a:latin typeface="+mn-lt"/>
              </a:rPr>
              <a:t>Real experience with product helps sales team understand the business value</a:t>
            </a:r>
          </a:p>
          <a:p>
            <a:pPr lvl="1">
              <a:spcBef>
                <a:spcPts val="0"/>
              </a:spcBef>
              <a:spcAft>
                <a:spcPts val="300"/>
              </a:spcAft>
              <a:buFont typeface="Arial" pitchFamily="34" charset="0"/>
              <a:buChar char="•"/>
            </a:pPr>
            <a:r>
              <a:rPr lang="en-US" sz="2000" dirty="0" smtClean="0">
                <a:latin typeface="+mn-lt"/>
              </a:rPr>
              <a:t>Enhanced and expanded search functionality</a:t>
            </a:r>
          </a:p>
          <a:p>
            <a:pPr lvl="1">
              <a:spcBef>
                <a:spcPts val="0"/>
              </a:spcBef>
              <a:spcAft>
                <a:spcPts val="300"/>
              </a:spcAft>
              <a:buFont typeface="Arial" pitchFamily="34" charset="0"/>
              <a:buChar char="•"/>
            </a:pPr>
            <a:r>
              <a:rPr lang="en-US" sz="2000" dirty="0" smtClean="0">
                <a:latin typeface="+mn-lt"/>
              </a:rPr>
              <a:t>Enhanced security with </a:t>
            </a:r>
            <a:r>
              <a:rPr lang="en-US" sz="2000" dirty="0" err="1" smtClean="0">
                <a:latin typeface="+mn-lt"/>
              </a:rPr>
              <a:t>BitLocker</a:t>
            </a:r>
            <a:r>
              <a:rPr lang="en-US" sz="2000" dirty="0" smtClean="0">
                <a:latin typeface="+mn-lt"/>
              </a:rPr>
              <a:t>™ drive encryption and </a:t>
            </a:r>
            <a:r>
              <a:rPr lang="en-US" sz="2000" dirty="0" err="1" smtClean="0">
                <a:latin typeface="+mn-lt"/>
              </a:rPr>
              <a:t>BitLocker</a:t>
            </a:r>
            <a:r>
              <a:rPr lang="en-US" sz="2000" dirty="0" smtClean="0">
                <a:latin typeface="+mn-lt"/>
              </a:rPr>
              <a:t> To Go</a:t>
            </a:r>
          </a:p>
          <a:p>
            <a:pPr lvl="1">
              <a:spcBef>
                <a:spcPts val="0"/>
              </a:spcBef>
              <a:spcAft>
                <a:spcPts val="300"/>
              </a:spcAft>
              <a:buFont typeface="Arial" pitchFamily="34" charset="0"/>
              <a:buChar char="•"/>
            </a:pPr>
            <a:r>
              <a:rPr lang="en-US" sz="2000" dirty="0" smtClean="0">
                <a:latin typeface="+mn-lt"/>
              </a:rPr>
              <a:t>Improved mobile  connectivity and management through Direct Access</a:t>
            </a:r>
          </a:p>
          <a:p>
            <a:pPr>
              <a:spcBef>
                <a:spcPts val="0"/>
              </a:spcBef>
              <a:spcAft>
                <a:spcPts val="600"/>
              </a:spcAft>
              <a:buFont typeface="Arial" pitchFamily="34" charset="0"/>
              <a:buChar char="•"/>
            </a:pPr>
            <a:endParaRPr lang="en-GB" sz="2000" dirty="0" smtClean="0">
              <a:latin typeface="+mn-lt"/>
            </a:endParaRPr>
          </a:p>
          <a:p>
            <a:pPr>
              <a:spcBef>
                <a:spcPts val="0"/>
              </a:spcBef>
              <a:spcAft>
                <a:spcPts val="600"/>
              </a:spcAft>
              <a:buFont typeface="Arial" pitchFamily="34" charset="0"/>
              <a:buChar char="•"/>
            </a:pPr>
            <a:r>
              <a:rPr lang="en-GB" sz="2000" dirty="0" smtClean="0">
                <a:latin typeface="+mn-lt"/>
              </a:rPr>
              <a:t>Challenges in “test-driving’ myriad applications</a:t>
            </a:r>
          </a:p>
          <a:p>
            <a:pPr lvl="1">
              <a:spcBef>
                <a:spcPts val="0"/>
              </a:spcBef>
              <a:spcAft>
                <a:spcPts val="300"/>
              </a:spcAft>
              <a:buFont typeface="Arial" pitchFamily="34" charset="0"/>
              <a:buChar char="•"/>
            </a:pPr>
            <a:r>
              <a:rPr lang="en-GB" sz="2000" dirty="0" smtClean="0">
                <a:latin typeface="+mn-lt"/>
              </a:rPr>
              <a:t>Testing and packaging a constantly changing application portfolio</a:t>
            </a:r>
          </a:p>
          <a:p>
            <a:pPr lvl="1">
              <a:spcBef>
                <a:spcPts val="0"/>
              </a:spcBef>
              <a:spcAft>
                <a:spcPts val="300"/>
              </a:spcAft>
              <a:buFont typeface="Arial" pitchFamily="34" charset="0"/>
              <a:buChar char="•"/>
            </a:pPr>
            <a:r>
              <a:rPr lang="en-GB" sz="2000" dirty="0" smtClean="0">
                <a:latin typeface="+mn-lt"/>
              </a:rPr>
              <a:t>Avoiding app-to-app conflicts, especially different versions of the same application (Office)</a:t>
            </a:r>
          </a:p>
          <a:p>
            <a:pPr lvl="1">
              <a:spcBef>
                <a:spcPts val="0"/>
              </a:spcBef>
              <a:spcAft>
                <a:spcPts val="300"/>
              </a:spcAft>
              <a:buFont typeface="Arial" pitchFamily="34" charset="0"/>
              <a:buChar char="•"/>
            </a:pPr>
            <a:r>
              <a:rPr lang="en-GB" sz="2000" dirty="0" smtClean="0">
                <a:latin typeface="+mn-lt"/>
              </a:rPr>
              <a:t>Managing security patches and version updates</a:t>
            </a:r>
            <a:endParaRPr lang="en-US" sz="2000" dirty="0" smtClean="0">
              <a:solidFill>
                <a:srgbClr val="FFC00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876800" y="1371600"/>
            <a:ext cx="3892883" cy="4585852"/>
          </a:xfrm>
          <a:prstGeom prst="roundRect">
            <a:avLst>
              <a:gd name="adj" fmla="val 5754"/>
            </a:avLst>
          </a:prstGeom>
          <a:solidFill>
            <a:schemeClr val="tx1">
              <a:alpha val="19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96863" indent="-282575"/>
            <a:endParaRPr lang="en-US" kern="0" dirty="0" smtClean="0">
              <a:gradFill>
                <a:gsLst>
                  <a:gs pos="0">
                    <a:sysClr val="windowText" lastClr="000000"/>
                  </a:gs>
                  <a:gs pos="50000">
                    <a:sysClr val="windowText" lastClr="000000"/>
                  </a:gs>
                </a:gsLst>
                <a:lin ang="5400000" scaled="0"/>
              </a:gradFill>
              <a:latin typeface="Segoe" pitchFamily="34" charset="0"/>
            </a:endParaRPr>
          </a:p>
        </p:txBody>
      </p:sp>
      <p:sp>
        <p:nvSpPr>
          <p:cNvPr id="2" name="Title 1"/>
          <p:cNvSpPr>
            <a:spLocks noGrp="1"/>
          </p:cNvSpPr>
          <p:nvPr>
            <p:ph type="title"/>
          </p:nvPr>
        </p:nvSpPr>
        <p:spPr>
          <a:xfrm>
            <a:off x="381000" y="0"/>
            <a:ext cx="8229600" cy="1066800"/>
          </a:xfrm>
        </p:spPr>
        <p:txBody>
          <a:bodyPr/>
          <a:lstStyle/>
          <a:p>
            <a:r>
              <a:rPr lang="en-US" dirty="0" smtClean="0"/>
              <a:t>Deployment Strategy &amp; Impact</a:t>
            </a:r>
            <a:endParaRPr lang="en-US" dirty="0"/>
          </a:p>
        </p:txBody>
      </p:sp>
      <p:sp>
        <p:nvSpPr>
          <p:cNvPr id="4" name="Date Placeholder 3"/>
          <p:cNvSpPr>
            <a:spLocks noGrp="1"/>
          </p:cNvSpPr>
          <p:nvPr>
            <p:ph type="dt" sz="half" idx="10"/>
          </p:nvPr>
        </p:nvSpPr>
        <p:spPr>
          <a:xfrm>
            <a:off x="914399" y="6477000"/>
            <a:ext cx="2526631" cy="244485"/>
          </a:xfrm>
        </p:spPr>
        <p:txBody>
          <a:bodyPr/>
          <a:lstStyle/>
          <a:p>
            <a:fld id="{E7274C1D-C5C9-4088-97B7-768846C101D2}" type="datetime2">
              <a:rPr lang="en-US" smtClean="0"/>
              <a:pPr/>
              <a:t>Thursday, October 22, 2009</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4</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26" name="TextBox 25"/>
          <p:cNvSpPr txBox="1"/>
          <p:nvPr/>
        </p:nvSpPr>
        <p:spPr>
          <a:xfrm rot="16200000">
            <a:off x="-54047" y="2340048"/>
            <a:ext cx="1282980" cy="565283"/>
          </a:xfrm>
          <a:prstGeom prst="rect">
            <a:avLst/>
          </a:prstGeom>
          <a:noFill/>
        </p:spPr>
        <p:txBody>
          <a:bodyPr wrap="none" rtlCol="0">
            <a:spAutoFit/>
          </a:bodyPr>
          <a:lstStyle/>
          <a:p>
            <a:pPr>
              <a:lnSpc>
                <a:spcPct val="85000"/>
              </a:lnSpc>
            </a:pPr>
            <a:r>
              <a:rPr lang="en-US" dirty="0" smtClean="0">
                <a:solidFill>
                  <a:schemeClr val="bg1"/>
                </a:solidFill>
                <a:effectLst>
                  <a:outerShdw blurRad="38100" dist="38100" dir="2700000" algn="tl">
                    <a:srgbClr val="000000">
                      <a:alpha val="43137"/>
                    </a:srgbClr>
                  </a:outerShdw>
                </a:effectLst>
              </a:rPr>
              <a:t>Windows 7 </a:t>
            </a:r>
          </a:p>
          <a:p>
            <a:pPr>
              <a:lnSpc>
                <a:spcPct val="85000"/>
              </a:lnSpc>
            </a:pPr>
            <a:r>
              <a:rPr lang="en-US" dirty="0" smtClean="0">
                <a:solidFill>
                  <a:schemeClr val="bg1"/>
                </a:solidFill>
                <a:effectLst>
                  <a:outerShdw blurRad="38100" dist="38100" dir="2700000" algn="tl">
                    <a:srgbClr val="000000">
                      <a:alpha val="43137"/>
                    </a:srgbClr>
                  </a:outerShdw>
                </a:effectLst>
              </a:rPr>
              <a:t>Enterprise</a:t>
            </a:r>
            <a:endParaRPr lang="en-US" dirty="0">
              <a:solidFill>
                <a:schemeClr val="bg1"/>
              </a:solidFill>
              <a:effectLst>
                <a:outerShdw blurRad="38100" dist="38100" dir="2700000" algn="tl">
                  <a:srgbClr val="000000">
                    <a:alpha val="43137"/>
                  </a:srgbClr>
                </a:outerShdw>
              </a:effectLst>
            </a:endParaRPr>
          </a:p>
        </p:txBody>
      </p:sp>
      <p:sp>
        <p:nvSpPr>
          <p:cNvPr id="27" name="Rounded Rectangle 26"/>
          <p:cNvSpPr/>
          <p:nvPr/>
        </p:nvSpPr>
        <p:spPr>
          <a:xfrm>
            <a:off x="914399" y="1371600"/>
            <a:ext cx="3892883" cy="4585852"/>
          </a:xfrm>
          <a:prstGeom prst="roundRect">
            <a:avLst>
              <a:gd name="adj" fmla="val 5754"/>
            </a:avLst>
          </a:prstGeom>
          <a:solidFill>
            <a:schemeClr val="tx1">
              <a:alpha val="19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R="0" lvl="0" indent="-236793" algn="ctr" defTabSz="914099" fontAlgn="base">
              <a:lnSpc>
                <a:spcPct val="90000"/>
              </a:lnSpc>
              <a:spcBef>
                <a:spcPct val="0"/>
              </a:spcBef>
              <a:spcAft>
                <a:spcPct val="0"/>
              </a:spcAft>
              <a:buClr>
                <a:srgbClr val="7F7F7F"/>
              </a:buClr>
              <a:buSzPct val="95000"/>
              <a:buBlip>
                <a:blip r:embed="rId3"/>
              </a:buBlip>
              <a:tabLst>
                <a:tab pos="424590" algn="l"/>
              </a:tabLst>
              <a:defRPr/>
            </a:pPr>
            <a:endParaRPr lang="en-US" sz="2300" kern="0" dirty="0" smtClean="0">
              <a:gradFill>
                <a:gsLst>
                  <a:gs pos="0">
                    <a:sysClr val="windowText" lastClr="000000"/>
                  </a:gs>
                  <a:gs pos="50000">
                    <a:sysClr val="windowText" lastClr="000000"/>
                  </a:gs>
                </a:gsLst>
                <a:lin ang="5400000" scaled="0"/>
              </a:gradFill>
              <a:latin typeface="Segoe" pitchFamily="34" charset="0"/>
            </a:endParaRPr>
          </a:p>
        </p:txBody>
      </p:sp>
      <p:sp>
        <p:nvSpPr>
          <p:cNvPr id="29" name="Rectangle 28"/>
          <p:cNvSpPr/>
          <p:nvPr/>
        </p:nvSpPr>
        <p:spPr>
          <a:xfrm rot="10800000" flipV="1">
            <a:off x="4953000" y="3657600"/>
            <a:ext cx="3733800" cy="22098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6863" lvl="0" indent="-282575">
              <a:buFont typeface="Arial" pitchFamily="34" charset="0"/>
              <a:buChar char="•"/>
            </a:pPr>
            <a:endParaRPr lang="en-US" dirty="0" smtClean="0">
              <a:solidFill>
                <a:schemeClr val="accent1">
                  <a:lumMod val="20000"/>
                  <a:lumOff val="80000"/>
                </a:schemeClr>
              </a:solidFill>
            </a:endParaRPr>
          </a:p>
          <a:p>
            <a:pPr marL="296863" lvl="0" indent="-282575">
              <a:buFont typeface="Arial" pitchFamily="34" charset="0"/>
              <a:buChar char="•"/>
            </a:pPr>
            <a:r>
              <a:rPr lang="en-US" dirty="0" smtClean="0">
                <a:solidFill>
                  <a:schemeClr val="accent1">
                    <a:lumMod val="20000"/>
                    <a:lumOff val="80000"/>
                  </a:schemeClr>
                </a:solidFill>
              </a:rPr>
              <a:t>Reduced help desk calls</a:t>
            </a:r>
          </a:p>
          <a:p>
            <a:pPr marL="296863" lvl="0" indent="-282575">
              <a:buFont typeface="Arial" pitchFamily="34" charset="0"/>
              <a:buChar char="•"/>
            </a:pPr>
            <a:r>
              <a:rPr lang="en-US" dirty="0" smtClean="0">
                <a:solidFill>
                  <a:schemeClr val="accent1">
                    <a:lumMod val="20000"/>
                    <a:lumOff val="80000"/>
                  </a:schemeClr>
                </a:solidFill>
              </a:rPr>
              <a:t>Saved time on regression testing</a:t>
            </a:r>
          </a:p>
          <a:p>
            <a:pPr marL="296863" lvl="0" indent="-282575">
              <a:buFont typeface="Arial" pitchFamily="34" charset="0"/>
              <a:buChar char="•"/>
            </a:pPr>
            <a:r>
              <a:rPr lang="en-US" dirty="0" smtClean="0">
                <a:solidFill>
                  <a:schemeClr val="accent1">
                    <a:lumMod val="20000"/>
                    <a:lumOff val="80000"/>
                  </a:schemeClr>
                </a:solidFill>
              </a:rPr>
              <a:t>Increased user productivity</a:t>
            </a:r>
          </a:p>
          <a:p>
            <a:pPr marL="296863" lvl="0" indent="-282575">
              <a:buFont typeface="Arial" pitchFamily="34" charset="0"/>
              <a:buChar char="•"/>
            </a:pPr>
            <a:r>
              <a:rPr lang="en-US" dirty="0" smtClean="0">
                <a:solidFill>
                  <a:schemeClr val="accent1">
                    <a:lumMod val="20000"/>
                    <a:lumOff val="80000"/>
                  </a:schemeClr>
                </a:solidFill>
              </a:rPr>
              <a:t>Reduced license costs</a:t>
            </a:r>
          </a:p>
          <a:p>
            <a:pPr marL="296863" lvl="0" indent="-282575">
              <a:buFont typeface="Arial" pitchFamily="34" charset="0"/>
              <a:buChar char="•"/>
            </a:pPr>
            <a:r>
              <a:rPr lang="en-US" dirty="0" smtClean="0">
                <a:solidFill>
                  <a:schemeClr val="accent1">
                    <a:lumMod val="20000"/>
                    <a:lumOff val="80000"/>
                  </a:schemeClr>
                </a:solidFill>
              </a:rPr>
              <a:t>Faster application delivery and  performance</a:t>
            </a:r>
          </a:p>
          <a:p>
            <a:pPr marL="296863" lvl="0" indent="-282575">
              <a:buFont typeface="Arial" pitchFamily="34" charset="0"/>
              <a:buChar char="•"/>
            </a:pPr>
            <a:endParaRPr lang="en-US" dirty="0" smtClean="0">
              <a:solidFill>
                <a:schemeClr val="accent1">
                  <a:lumMod val="20000"/>
                  <a:lumOff val="80000"/>
                </a:schemeClr>
              </a:solidFill>
            </a:endParaRPr>
          </a:p>
          <a:p>
            <a:pPr marL="296863" lvl="0" indent="-282575">
              <a:buFont typeface="Arial" pitchFamily="34" charset="0"/>
              <a:buChar char="•"/>
            </a:pPr>
            <a:endParaRPr lang="en-US" dirty="0" smtClean="0">
              <a:solidFill>
                <a:schemeClr val="accent1">
                  <a:lumMod val="20000"/>
                  <a:lumOff val="80000"/>
                </a:schemeClr>
              </a:solidFill>
            </a:endParaRPr>
          </a:p>
        </p:txBody>
      </p:sp>
      <p:sp>
        <p:nvSpPr>
          <p:cNvPr id="30" name="Rectangle 29"/>
          <p:cNvSpPr/>
          <p:nvPr/>
        </p:nvSpPr>
        <p:spPr>
          <a:xfrm rot="10800000" flipV="1">
            <a:off x="990600" y="3657600"/>
            <a:ext cx="3733800" cy="22098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6863" indent="-282575">
              <a:buFont typeface="Arial" pitchFamily="34" charset="0"/>
              <a:buChar char="•"/>
            </a:pPr>
            <a:r>
              <a:rPr lang="en-US" dirty="0" smtClean="0">
                <a:solidFill>
                  <a:schemeClr val="accent1">
                    <a:lumMod val="20000"/>
                    <a:lumOff val="80000"/>
                  </a:schemeClr>
                </a:solidFill>
              </a:rPr>
              <a:t>Deployed App-V to package and stream application portfolio</a:t>
            </a:r>
          </a:p>
          <a:p>
            <a:pPr marL="296863" indent="-282575">
              <a:buFont typeface="Arial" pitchFamily="34" charset="0"/>
              <a:buChar char="•"/>
            </a:pPr>
            <a:r>
              <a:rPr lang="en-US" dirty="0" smtClean="0">
                <a:solidFill>
                  <a:schemeClr val="accent1">
                    <a:lumMod val="20000"/>
                    <a:lumOff val="80000"/>
                  </a:schemeClr>
                </a:solidFill>
              </a:rPr>
              <a:t>Seamless integration with existing infrastructure</a:t>
            </a:r>
          </a:p>
          <a:p>
            <a:pPr marL="296863" indent="-282575">
              <a:buFont typeface="Arial" pitchFamily="34" charset="0"/>
              <a:buChar char="•"/>
            </a:pPr>
            <a:endParaRPr lang="en-US" dirty="0" smtClean="0">
              <a:solidFill>
                <a:schemeClr val="accent1">
                  <a:lumMod val="20000"/>
                  <a:lumOff val="80000"/>
                </a:schemeClr>
              </a:solidFill>
            </a:endParaRPr>
          </a:p>
        </p:txBody>
      </p:sp>
      <p:sp>
        <p:nvSpPr>
          <p:cNvPr id="31" name="Rounded Rectangle 30"/>
          <p:cNvSpPr/>
          <p:nvPr/>
        </p:nvSpPr>
        <p:spPr>
          <a:xfrm>
            <a:off x="5161548" y="1371600"/>
            <a:ext cx="3144252" cy="381000"/>
          </a:xfrm>
          <a:prstGeom prst="roundRect">
            <a:avLst/>
          </a:prstGeom>
          <a:gradFill flip="none" rotWithShape="1">
            <a:gsLst>
              <a:gs pos="4000">
                <a:srgbClr val="FFFFFF">
                  <a:alpha val="65000"/>
                </a:srgbClr>
              </a:gs>
              <a:gs pos="18000">
                <a:srgbClr val="FFFFFF">
                  <a:alpha val="0"/>
                </a:srgbClr>
              </a:gs>
              <a:gs pos="48000">
                <a:srgbClr val="000000">
                  <a:alpha val="40000"/>
                </a:srgbClr>
              </a:gs>
              <a:gs pos="75000">
                <a:srgbClr val="000000">
                  <a:alpha val="40000"/>
                </a:srgbClr>
              </a:gs>
              <a:gs pos="91000">
                <a:srgbClr val="FFFFFF">
                  <a:alpha val="0"/>
                </a:srgbClr>
              </a:gs>
              <a:gs pos="100000">
                <a:srgbClr val="FFFFFF">
                  <a:alpha val="73000"/>
                </a:srgbClr>
              </a:gs>
            </a:gsLst>
            <a:lin ang="2700000" scaled="1"/>
            <a:tileRect/>
          </a:gradFill>
          <a:ln w="9525">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lIns="146278" tIns="487595" rIns="146278" bIns="73139"/>
          <a:lstStyle/>
          <a:p>
            <a:pPr marR="0" lvl="1" indent="-228582" algn="ctr" defTabSz="822984" fontAlgn="base">
              <a:lnSpc>
                <a:spcPct val="80000"/>
              </a:lnSpc>
              <a:spcBef>
                <a:spcPct val="20000"/>
              </a:spcBef>
              <a:spcAft>
                <a:spcPct val="0"/>
              </a:spcAft>
              <a:buClr>
                <a:srgbClr val="FFFF99"/>
              </a:buClr>
              <a:buSzPct val="90000"/>
              <a:buBlip>
                <a:blip r:embed="rId4"/>
              </a:buBlip>
              <a:tabLst>
                <a:tab pos="424590" algn="l"/>
              </a:tabLst>
              <a:defRPr/>
            </a:pPr>
            <a:endParaRPr lang="en-US" altLang="zh-CN" sz="7200" i="1" spc="-18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32" name="Rounded Rectangle 31"/>
          <p:cNvSpPr/>
          <p:nvPr/>
        </p:nvSpPr>
        <p:spPr>
          <a:xfrm>
            <a:off x="1295400" y="1371600"/>
            <a:ext cx="3144252" cy="381000"/>
          </a:xfrm>
          <a:prstGeom prst="roundRect">
            <a:avLst/>
          </a:prstGeom>
          <a:gradFill flip="none" rotWithShape="1">
            <a:gsLst>
              <a:gs pos="4000">
                <a:srgbClr val="FFFFFF">
                  <a:alpha val="65000"/>
                </a:srgbClr>
              </a:gs>
              <a:gs pos="18000">
                <a:srgbClr val="FFFFFF">
                  <a:alpha val="0"/>
                </a:srgbClr>
              </a:gs>
              <a:gs pos="48000">
                <a:srgbClr val="000000">
                  <a:alpha val="40000"/>
                </a:srgbClr>
              </a:gs>
              <a:gs pos="75000">
                <a:srgbClr val="000000">
                  <a:alpha val="40000"/>
                </a:srgbClr>
              </a:gs>
              <a:gs pos="91000">
                <a:srgbClr val="FFFFFF">
                  <a:alpha val="0"/>
                </a:srgbClr>
              </a:gs>
              <a:gs pos="100000">
                <a:srgbClr val="FFFFFF">
                  <a:alpha val="73000"/>
                </a:srgbClr>
              </a:gs>
            </a:gsLst>
            <a:lin ang="2700000" scaled="1"/>
            <a:tileRect/>
          </a:gradFill>
          <a:ln w="9525">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lIns="146278" tIns="487595" rIns="146278" bIns="73139"/>
          <a:lstStyle/>
          <a:p>
            <a:pPr marR="0" lvl="1" indent="-228582" algn="ctr" defTabSz="822984" fontAlgn="base">
              <a:lnSpc>
                <a:spcPct val="80000"/>
              </a:lnSpc>
              <a:spcBef>
                <a:spcPct val="20000"/>
              </a:spcBef>
              <a:spcAft>
                <a:spcPct val="0"/>
              </a:spcAft>
              <a:buClr>
                <a:srgbClr val="FFFF99"/>
              </a:buClr>
              <a:buSzPct val="90000"/>
              <a:buBlip>
                <a:blip r:embed="rId4"/>
              </a:buBlip>
              <a:tabLst>
                <a:tab pos="424590" algn="l"/>
              </a:tabLst>
              <a:defRPr/>
            </a:pPr>
            <a:endParaRPr lang="en-US" altLang="zh-CN" sz="7200" i="1" spc="-18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33" name="Rectangle 32"/>
          <p:cNvSpPr/>
          <p:nvPr/>
        </p:nvSpPr>
        <p:spPr>
          <a:xfrm>
            <a:off x="1417321" y="1371600"/>
            <a:ext cx="2807368" cy="313932"/>
          </a:xfrm>
          <a:prstGeom prst="rect">
            <a:avLst/>
          </a:prstGeom>
        </p:spPr>
        <p:txBody>
          <a:bodyPr wrap="square">
            <a:spAutoFit/>
          </a:bodyPr>
          <a:lstStyle/>
          <a:p>
            <a:pPr algn="ctr">
              <a:lnSpc>
                <a:spcPct val="90000"/>
              </a:lnSpc>
            </a:pPr>
            <a:r>
              <a:rPr lang="en-US" sz="1600" b="1" dirty="0" smtClean="0">
                <a:gradFill>
                  <a:gsLst>
                    <a:gs pos="0">
                      <a:sysClr val="window" lastClr="FFFFFF"/>
                    </a:gs>
                    <a:gs pos="100000">
                      <a:sysClr val="window" lastClr="FFFFFF"/>
                    </a:gs>
                  </a:gsLst>
                  <a:lin ang="13500000" scaled="1"/>
                </a:gradFill>
                <a:effectLst>
                  <a:outerShdw blurRad="38100" dist="38100" dir="2700000" algn="tl">
                    <a:srgbClr val="000000">
                      <a:alpha val="43137"/>
                    </a:srgbClr>
                  </a:outerShdw>
                </a:effectLst>
                <a:latin typeface="Segoe UI" pitchFamily="34" charset="0"/>
                <a:cs typeface="Segoe UI" pitchFamily="34" charset="0"/>
              </a:rPr>
              <a:t>Deployment Strategy</a:t>
            </a:r>
          </a:p>
        </p:txBody>
      </p:sp>
      <p:sp>
        <p:nvSpPr>
          <p:cNvPr id="34" name="Rectangle 33"/>
          <p:cNvSpPr/>
          <p:nvPr/>
        </p:nvSpPr>
        <p:spPr>
          <a:xfrm>
            <a:off x="5161548" y="1371600"/>
            <a:ext cx="3088104" cy="313932"/>
          </a:xfrm>
          <a:prstGeom prst="rect">
            <a:avLst/>
          </a:prstGeom>
        </p:spPr>
        <p:txBody>
          <a:bodyPr wrap="square">
            <a:spAutoFit/>
          </a:bodyPr>
          <a:lstStyle/>
          <a:p>
            <a:pPr lvl="0" algn="ctr">
              <a:lnSpc>
                <a:spcPct val="90000"/>
              </a:lnSpc>
            </a:pPr>
            <a:r>
              <a:rPr lang="en-US" sz="1600" b="1" dirty="0" smtClean="0">
                <a:gradFill>
                  <a:gsLst>
                    <a:gs pos="0">
                      <a:sysClr val="window" lastClr="FFFFFF"/>
                    </a:gs>
                    <a:gs pos="100000">
                      <a:sysClr val="window" lastClr="FFFFFF"/>
                    </a:gs>
                  </a:gsLst>
                  <a:lin ang="13500000" scaled="1"/>
                </a:gradFill>
                <a:effectLst>
                  <a:outerShdw blurRad="38100" dist="38100" dir="2700000" algn="tl">
                    <a:srgbClr val="000000">
                      <a:alpha val="43137"/>
                    </a:srgbClr>
                  </a:outerShdw>
                </a:effectLst>
                <a:latin typeface="Segoe UI" pitchFamily="34" charset="0"/>
                <a:cs typeface="Segoe UI" pitchFamily="34" charset="0"/>
              </a:rPr>
              <a:t>Benefits</a:t>
            </a:r>
          </a:p>
        </p:txBody>
      </p:sp>
      <p:sp>
        <p:nvSpPr>
          <p:cNvPr id="35" name="Rectangle 34"/>
          <p:cNvSpPr/>
          <p:nvPr/>
        </p:nvSpPr>
        <p:spPr>
          <a:xfrm>
            <a:off x="990600" y="1828800"/>
            <a:ext cx="3657600" cy="1785082"/>
          </a:xfrm>
          <a:prstGeom prst="rect">
            <a:avLst/>
          </a:prstGeom>
        </p:spPr>
        <p:txBody>
          <a:bodyPr wrap="square" lIns="121899" tIns="60949" rIns="121899" bIns="60949">
            <a:spAutoFit/>
          </a:bodyPr>
          <a:lstStyle/>
          <a:p>
            <a:pPr marL="296863" indent="-282575">
              <a:buFont typeface="Arial" pitchFamily="34" charset="0"/>
              <a:buChar char="•"/>
            </a:pPr>
            <a:r>
              <a:rPr lang="en-US" dirty="0" smtClean="0">
                <a:solidFill>
                  <a:schemeClr val="accent1">
                    <a:lumMod val="20000"/>
                    <a:lumOff val="80000"/>
                  </a:schemeClr>
                </a:solidFill>
              </a:rPr>
              <a:t>Phased deployment</a:t>
            </a:r>
          </a:p>
          <a:p>
            <a:pPr marL="296863" indent="-282575">
              <a:buFont typeface="Arial" pitchFamily="34" charset="0"/>
              <a:buChar char="•"/>
            </a:pPr>
            <a:r>
              <a:rPr lang="en-US" dirty="0" smtClean="0">
                <a:solidFill>
                  <a:schemeClr val="accent1">
                    <a:lumMod val="20000"/>
                    <a:lumOff val="80000"/>
                  </a:schemeClr>
                </a:solidFill>
              </a:rPr>
              <a:t>Captured key </a:t>
            </a:r>
            <a:r>
              <a:rPr lang="en-US" dirty="0" err="1" smtClean="0">
                <a:solidFill>
                  <a:schemeClr val="accent1">
                    <a:lumMod val="20000"/>
                    <a:lumOff val="80000"/>
                  </a:schemeClr>
                </a:solidFill>
              </a:rPr>
              <a:t>learnings</a:t>
            </a:r>
            <a:endParaRPr lang="en-US" dirty="0" smtClean="0">
              <a:solidFill>
                <a:schemeClr val="accent1">
                  <a:lumMod val="20000"/>
                  <a:lumOff val="80000"/>
                </a:schemeClr>
              </a:solidFill>
            </a:endParaRPr>
          </a:p>
          <a:p>
            <a:pPr marL="296863" indent="-282575">
              <a:buFont typeface="Arial" pitchFamily="34" charset="0"/>
              <a:buChar char="•"/>
            </a:pPr>
            <a:r>
              <a:rPr lang="en-US" dirty="0" smtClean="0">
                <a:solidFill>
                  <a:schemeClr val="accent1">
                    <a:lumMod val="20000"/>
                    <a:lumOff val="80000"/>
                  </a:schemeClr>
                </a:solidFill>
              </a:rPr>
              <a:t>Support customers in deployment</a:t>
            </a:r>
          </a:p>
          <a:p>
            <a:pPr marL="296863" indent="-282575">
              <a:buFont typeface="Arial" pitchFamily="34" charset="0"/>
              <a:buChar char="•"/>
            </a:pPr>
            <a:r>
              <a:rPr lang="en-US" dirty="0" smtClean="0">
                <a:solidFill>
                  <a:schemeClr val="accent1">
                    <a:lumMod val="20000"/>
                    <a:lumOff val="80000"/>
                  </a:schemeClr>
                </a:solidFill>
              </a:rPr>
              <a:t> Begin deploying the OS for customers since SA availability</a:t>
            </a:r>
            <a:endParaRPr lang="en-GB" dirty="0" smtClean="0">
              <a:solidFill>
                <a:schemeClr val="accent1">
                  <a:lumMod val="20000"/>
                  <a:lumOff val="80000"/>
                </a:schemeClr>
              </a:solidFill>
            </a:endParaRPr>
          </a:p>
        </p:txBody>
      </p:sp>
      <p:sp>
        <p:nvSpPr>
          <p:cNvPr id="50" name="TextBox 49"/>
          <p:cNvSpPr txBox="1"/>
          <p:nvPr/>
        </p:nvSpPr>
        <p:spPr>
          <a:xfrm rot="16200000">
            <a:off x="263397" y="4384803"/>
            <a:ext cx="756938"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APP-V</a:t>
            </a:r>
            <a:endParaRPr lang="en-US" dirty="0">
              <a:solidFill>
                <a:schemeClr val="bg1"/>
              </a:solidFill>
              <a:effectLst>
                <a:outerShdw blurRad="38100" dist="38100" dir="2700000" algn="tl">
                  <a:srgbClr val="000000">
                    <a:alpha val="43137"/>
                  </a:srgbClr>
                </a:outerShdw>
              </a:effectLst>
            </a:endParaRPr>
          </a:p>
        </p:txBody>
      </p:sp>
      <p:sp>
        <p:nvSpPr>
          <p:cNvPr id="52" name="Rectangle 51"/>
          <p:cNvSpPr/>
          <p:nvPr/>
        </p:nvSpPr>
        <p:spPr>
          <a:xfrm>
            <a:off x="4876800" y="1828800"/>
            <a:ext cx="3810000" cy="1754326"/>
          </a:xfrm>
          <a:prstGeom prst="rect">
            <a:avLst/>
          </a:prstGeom>
        </p:spPr>
        <p:txBody>
          <a:bodyPr wrap="square">
            <a:spAutoFit/>
          </a:bodyPr>
          <a:lstStyle/>
          <a:p>
            <a:pPr marL="296863" indent="-282575">
              <a:buFont typeface="Arial" pitchFamily="34" charset="0"/>
              <a:buChar char="•"/>
            </a:pPr>
            <a:r>
              <a:rPr lang="en-US" dirty="0" smtClean="0">
                <a:solidFill>
                  <a:schemeClr val="accent1">
                    <a:lumMod val="20000"/>
                    <a:lumOff val="80000"/>
                  </a:schemeClr>
                </a:solidFill>
              </a:rPr>
              <a:t>25% faster image deployment</a:t>
            </a:r>
          </a:p>
          <a:p>
            <a:pPr marL="296863" indent="-282575">
              <a:buFont typeface="Arial" pitchFamily="34" charset="0"/>
              <a:buChar char="•"/>
            </a:pPr>
            <a:r>
              <a:rPr lang="en-US" dirty="0" smtClean="0">
                <a:solidFill>
                  <a:schemeClr val="accent1">
                    <a:lumMod val="20000"/>
                    <a:lumOff val="80000"/>
                  </a:schemeClr>
                </a:solidFill>
              </a:rPr>
              <a:t>70% decrease in upgrade costs</a:t>
            </a:r>
          </a:p>
          <a:p>
            <a:pPr marL="296863" lvl="0" indent="-282575">
              <a:buFont typeface="Arial" pitchFamily="34" charset="0"/>
              <a:buChar char="•"/>
            </a:pPr>
            <a:r>
              <a:rPr lang="en-US" dirty="0" smtClean="0">
                <a:solidFill>
                  <a:schemeClr val="accent1">
                    <a:lumMod val="20000"/>
                    <a:lumOff val="80000"/>
                  </a:schemeClr>
                </a:solidFill>
              </a:rPr>
              <a:t>Minimal  compatibility issues</a:t>
            </a:r>
          </a:p>
          <a:p>
            <a:pPr marL="296863" lvl="0" indent="-282575">
              <a:buFont typeface="Arial" pitchFamily="34" charset="0"/>
              <a:buChar char="•"/>
            </a:pPr>
            <a:r>
              <a:rPr lang="en-US" dirty="0" smtClean="0">
                <a:solidFill>
                  <a:schemeClr val="accent1">
                    <a:lumMod val="20000"/>
                    <a:lumOff val="80000"/>
                  </a:schemeClr>
                </a:solidFill>
              </a:rPr>
              <a:t>Reduced  energy costs</a:t>
            </a:r>
          </a:p>
          <a:p>
            <a:pPr marL="296863" indent="-282575">
              <a:buFont typeface="Arial" pitchFamily="34" charset="0"/>
              <a:buChar char="•"/>
            </a:pPr>
            <a:r>
              <a:rPr lang="en-US" dirty="0" smtClean="0">
                <a:solidFill>
                  <a:schemeClr val="accent1">
                    <a:lumMod val="20000"/>
                    <a:lumOff val="80000"/>
                  </a:schemeClr>
                </a:solidFill>
              </a:rPr>
              <a:t>Reduced IT Staff time &amp; resources</a:t>
            </a:r>
          </a:p>
          <a:p>
            <a:pPr marL="296863" indent="-282575">
              <a:buFont typeface="Arial" pitchFamily="34" charset="0"/>
              <a:buChar char="•"/>
            </a:pPr>
            <a:r>
              <a:rPr lang="en-US" dirty="0" smtClean="0">
                <a:solidFill>
                  <a:schemeClr val="accent1">
                    <a:lumMod val="20000"/>
                    <a:lumOff val="80000"/>
                  </a:schemeClr>
                </a:solidFill>
              </a:rPr>
              <a:t>25% reduction in boot time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rot="16200000">
            <a:off x="-162132" y="2667000"/>
            <a:ext cx="1282980" cy="565283"/>
          </a:xfrm>
          <a:prstGeom prst="rect">
            <a:avLst/>
          </a:prstGeom>
          <a:noFill/>
        </p:spPr>
        <p:txBody>
          <a:bodyPr wrap="none" rtlCol="0">
            <a:spAutoFit/>
          </a:bodyPr>
          <a:lstStyle/>
          <a:p>
            <a:pPr>
              <a:lnSpc>
                <a:spcPct val="85000"/>
              </a:lnSpc>
            </a:pPr>
            <a:r>
              <a:rPr lang="en-US" dirty="0" smtClean="0">
                <a:solidFill>
                  <a:schemeClr val="bg1"/>
                </a:solidFill>
                <a:effectLst>
                  <a:outerShdw blurRad="38100" dist="38100" dir="2700000" algn="tl">
                    <a:srgbClr val="000000">
                      <a:alpha val="43137"/>
                    </a:srgbClr>
                  </a:outerShdw>
                </a:effectLst>
              </a:rPr>
              <a:t>Windows 7 </a:t>
            </a:r>
          </a:p>
          <a:p>
            <a:pPr>
              <a:lnSpc>
                <a:spcPct val="85000"/>
              </a:lnSpc>
            </a:pPr>
            <a:r>
              <a:rPr lang="en-US" dirty="0" smtClean="0">
                <a:solidFill>
                  <a:schemeClr val="bg1"/>
                </a:solidFill>
                <a:effectLst>
                  <a:outerShdw blurRad="38100" dist="38100" dir="2700000" algn="tl">
                    <a:srgbClr val="000000">
                      <a:alpha val="43137"/>
                    </a:srgbClr>
                  </a:outerShdw>
                </a:effectLst>
              </a:rPr>
              <a:t>Enterprise</a:t>
            </a:r>
            <a:endParaRPr lang="en-US" dirty="0">
              <a:solidFill>
                <a:schemeClr val="bg1"/>
              </a:solidFill>
              <a:effectLst>
                <a:outerShdw blurRad="38100" dist="38100" dir="2700000" algn="tl">
                  <a:srgbClr val="000000">
                    <a:alpha val="43137"/>
                  </a:srgbClr>
                </a:outerShdw>
              </a:effectLst>
            </a:endParaRPr>
          </a:p>
        </p:txBody>
      </p:sp>
      <p:sp>
        <p:nvSpPr>
          <p:cNvPr id="45" name="Rounded Rectangle 44"/>
          <p:cNvSpPr/>
          <p:nvPr/>
        </p:nvSpPr>
        <p:spPr>
          <a:xfrm>
            <a:off x="792479" y="1371600"/>
            <a:ext cx="2560320" cy="4585852"/>
          </a:xfrm>
          <a:prstGeom prst="roundRect">
            <a:avLst>
              <a:gd name="adj" fmla="val 5754"/>
            </a:avLst>
          </a:prstGeom>
          <a:solidFill>
            <a:schemeClr val="tx1">
              <a:alpha val="19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R="0" lvl="0" indent="-236793" algn="ctr" defTabSz="914099" fontAlgn="base">
              <a:lnSpc>
                <a:spcPct val="90000"/>
              </a:lnSpc>
              <a:spcBef>
                <a:spcPct val="0"/>
              </a:spcBef>
              <a:spcAft>
                <a:spcPct val="0"/>
              </a:spcAft>
              <a:buClr>
                <a:srgbClr val="7F7F7F"/>
              </a:buClr>
              <a:buSzPct val="95000"/>
              <a:buBlip>
                <a:blip r:embed="rId3"/>
              </a:buBlip>
              <a:tabLst>
                <a:tab pos="424590" algn="l"/>
              </a:tabLst>
              <a:defRPr/>
            </a:pPr>
            <a:endParaRPr lang="en-US" sz="2300" kern="0" dirty="0" smtClean="0">
              <a:gradFill>
                <a:gsLst>
                  <a:gs pos="0">
                    <a:sysClr val="windowText" lastClr="000000"/>
                  </a:gs>
                  <a:gs pos="50000">
                    <a:sysClr val="windowText" lastClr="000000"/>
                  </a:gs>
                </a:gsLst>
                <a:lin ang="5400000" scaled="0"/>
              </a:gradFill>
              <a:latin typeface="Segoe" pitchFamily="34" charset="0"/>
            </a:endParaRPr>
          </a:p>
        </p:txBody>
      </p:sp>
      <p:sp>
        <p:nvSpPr>
          <p:cNvPr id="49" name="Rounded Rectangle 48"/>
          <p:cNvSpPr/>
          <p:nvPr/>
        </p:nvSpPr>
        <p:spPr>
          <a:xfrm>
            <a:off x="3459479" y="1371600"/>
            <a:ext cx="2560320" cy="4585852"/>
          </a:xfrm>
          <a:prstGeom prst="roundRect">
            <a:avLst>
              <a:gd name="adj" fmla="val 5754"/>
            </a:avLst>
          </a:prstGeom>
          <a:solidFill>
            <a:schemeClr val="tx1">
              <a:alpha val="19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R="0" lvl="0" indent="-236793" algn="ctr" defTabSz="914099" fontAlgn="base">
              <a:lnSpc>
                <a:spcPct val="90000"/>
              </a:lnSpc>
              <a:spcBef>
                <a:spcPct val="0"/>
              </a:spcBef>
              <a:spcAft>
                <a:spcPct val="0"/>
              </a:spcAft>
              <a:buClr>
                <a:srgbClr val="7F7F7F"/>
              </a:buClr>
              <a:buSzPct val="95000"/>
              <a:buBlip>
                <a:blip r:embed="rId3"/>
              </a:buBlip>
              <a:tabLst>
                <a:tab pos="424590" algn="l"/>
              </a:tabLst>
              <a:defRPr/>
            </a:pPr>
            <a:endParaRPr lang="en-US" sz="2300" kern="0" dirty="0" smtClean="0">
              <a:gradFill>
                <a:gsLst>
                  <a:gs pos="0">
                    <a:sysClr val="windowText" lastClr="000000"/>
                  </a:gs>
                  <a:gs pos="50000">
                    <a:sysClr val="windowText" lastClr="000000"/>
                  </a:gs>
                </a:gsLst>
                <a:lin ang="5400000" scaled="0"/>
              </a:gradFill>
              <a:latin typeface="Segoe" pitchFamily="34" charset="0"/>
            </a:endParaRPr>
          </a:p>
        </p:txBody>
      </p:sp>
      <p:sp>
        <p:nvSpPr>
          <p:cNvPr id="54" name="Rounded Rectangle 53"/>
          <p:cNvSpPr/>
          <p:nvPr/>
        </p:nvSpPr>
        <p:spPr>
          <a:xfrm>
            <a:off x="6126479" y="1371600"/>
            <a:ext cx="2560320" cy="4585852"/>
          </a:xfrm>
          <a:prstGeom prst="roundRect">
            <a:avLst>
              <a:gd name="adj" fmla="val 5754"/>
            </a:avLst>
          </a:prstGeom>
          <a:solidFill>
            <a:schemeClr val="tx1">
              <a:alpha val="19000"/>
            </a:schemeClr>
          </a:soli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R="0" lvl="0" indent="-236793" algn="ctr" defTabSz="914099" fontAlgn="base">
              <a:lnSpc>
                <a:spcPct val="90000"/>
              </a:lnSpc>
              <a:spcBef>
                <a:spcPct val="0"/>
              </a:spcBef>
              <a:spcAft>
                <a:spcPct val="0"/>
              </a:spcAft>
              <a:buClr>
                <a:srgbClr val="7F7F7F"/>
              </a:buClr>
              <a:buSzPct val="95000"/>
              <a:buBlip>
                <a:blip r:embed="rId3"/>
              </a:buBlip>
              <a:tabLst>
                <a:tab pos="424590" algn="l"/>
              </a:tabLst>
              <a:defRPr/>
            </a:pPr>
            <a:endParaRPr lang="en-US" sz="2300" kern="0" dirty="0" smtClean="0">
              <a:gradFill>
                <a:gsLst>
                  <a:gs pos="0">
                    <a:sysClr val="windowText" lastClr="000000"/>
                  </a:gs>
                  <a:gs pos="50000">
                    <a:sysClr val="windowText" lastClr="000000"/>
                  </a:gs>
                </a:gsLst>
                <a:lin ang="5400000" scaled="0"/>
              </a:gradFill>
              <a:latin typeface="Segoe" pitchFamily="34" charset="0"/>
            </a:endParaRPr>
          </a:p>
        </p:txBody>
      </p:sp>
      <p:sp>
        <p:nvSpPr>
          <p:cNvPr id="57" name="Rectangle 56"/>
          <p:cNvSpPr/>
          <p:nvPr/>
        </p:nvSpPr>
        <p:spPr>
          <a:xfrm flipV="1">
            <a:off x="3459479" y="4572000"/>
            <a:ext cx="2560320" cy="12192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V="1">
            <a:off x="6126479" y="4572000"/>
            <a:ext cx="2560320" cy="12192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792479" y="4572000"/>
            <a:ext cx="2560320" cy="12192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459479" y="1371600"/>
            <a:ext cx="2560320" cy="775294"/>
          </a:xfrm>
          <a:prstGeom prst="roundRect">
            <a:avLst/>
          </a:prstGeom>
          <a:gradFill flip="none" rotWithShape="1">
            <a:gsLst>
              <a:gs pos="4000">
                <a:srgbClr val="FFFFFF">
                  <a:alpha val="65000"/>
                </a:srgbClr>
              </a:gs>
              <a:gs pos="18000">
                <a:srgbClr val="FFFFFF">
                  <a:alpha val="0"/>
                </a:srgbClr>
              </a:gs>
              <a:gs pos="48000">
                <a:srgbClr val="000000">
                  <a:alpha val="40000"/>
                </a:srgbClr>
              </a:gs>
              <a:gs pos="75000">
                <a:srgbClr val="000000">
                  <a:alpha val="40000"/>
                </a:srgbClr>
              </a:gs>
              <a:gs pos="91000">
                <a:srgbClr val="FFFFFF">
                  <a:alpha val="0"/>
                </a:srgbClr>
              </a:gs>
              <a:gs pos="100000">
                <a:srgbClr val="FFFFFF">
                  <a:alpha val="73000"/>
                </a:srgbClr>
              </a:gs>
            </a:gsLst>
            <a:lin ang="2700000" scaled="1"/>
            <a:tileRect/>
          </a:gradFill>
          <a:ln w="9525">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lIns="146278" tIns="487595" rIns="146278" bIns="73139"/>
          <a:lstStyle/>
          <a:p>
            <a:pPr marR="0" lvl="1" indent="-228582" algn="ctr" defTabSz="822984" fontAlgn="base">
              <a:lnSpc>
                <a:spcPct val="80000"/>
              </a:lnSpc>
              <a:spcBef>
                <a:spcPct val="20000"/>
              </a:spcBef>
              <a:spcAft>
                <a:spcPct val="0"/>
              </a:spcAft>
              <a:buClr>
                <a:srgbClr val="FFFF99"/>
              </a:buClr>
              <a:buSzPct val="90000"/>
              <a:buBlip>
                <a:blip r:embed="rId4"/>
              </a:buBlip>
              <a:tabLst>
                <a:tab pos="424590" algn="l"/>
              </a:tabLst>
              <a:defRPr/>
            </a:pPr>
            <a:endParaRPr lang="en-US" altLang="zh-CN" sz="7200" i="1" spc="-18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55" name="Rounded Rectangle 54"/>
          <p:cNvSpPr/>
          <p:nvPr/>
        </p:nvSpPr>
        <p:spPr>
          <a:xfrm>
            <a:off x="6126479" y="1371600"/>
            <a:ext cx="2560320" cy="775294"/>
          </a:xfrm>
          <a:prstGeom prst="roundRect">
            <a:avLst/>
          </a:prstGeom>
          <a:gradFill flip="none" rotWithShape="1">
            <a:gsLst>
              <a:gs pos="4000">
                <a:srgbClr val="FFFFFF">
                  <a:alpha val="65000"/>
                </a:srgbClr>
              </a:gs>
              <a:gs pos="18000">
                <a:srgbClr val="FFFFFF">
                  <a:alpha val="0"/>
                </a:srgbClr>
              </a:gs>
              <a:gs pos="48000">
                <a:srgbClr val="000000">
                  <a:alpha val="40000"/>
                </a:srgbClr>
              </a:gs>
              <a:gs pos="75000">
                <a:srgbClr val="000000">
                  <a:alpha val="40000"/>
                </a:srgbClr>
              </a:gs>
              <a:gs pos="91000">
                <a:srgbClr val="FFFFFF">
                  <a:alpha val="0"/>
                </a:srgbClr>
              </a:gs>
              <a:gs pos="100000">
                <a:srgbClr val="FFFFFF">
                  <a:alpha val="73000"/>
                </a:srgbClr>
              </a:gs>
            </a:gsLst>
            <a:lin ang="2700000" scaled="1"/>
            <a:tileRect/>
          </a:gradFill>
          <a:ln w="9525">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lIns="146278" tIns="487595" rIns="146278" bIns="73139"/>
          <a:lstStyle/>
          <a:p>
            <a:pPr marR="0" lvl="1" indent="-228582" algn="ctr" defTabSz="822984" fontAlgn="base">
              <a:lnSpc>
                <a:spcPct val="80000"/>
              </a:lnSpc>
              <a:spcBef>
                <a:spcPct val="20000"/>
              </a:spcBef>
              <a:spcAft>
                <a:spcPct val="0"/>
              </a:spcAft>
              <a:buClr>
                <a:srgbClr val="FFFF99"/>
              </a:buClr>
              <a:buSzPct val="90000"/>
              <a:buBlip>
                <a:blip r:embed="rId4"/>
              </a:buBlip>
              <a:tabLst>
                <a:tab pos="424590" algn="l"/>
              </a:tabLst>
              <a:defRPr/>
            </a:pPr>
            <a:endParaRPr lang="en-US" altLang="zh-CN" sz="7200" i="1" spc="-18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51" name="Rounded Rectangle 50"/>
          <p:cNvSpPr/>
          <p:nvPr/>
        </p:nvSpPr>
        <p:spPr>
          <a:xfrm>
            <a:off x="792479" y="1371600"/>
            <a:ext cx="2560320" cy="775294"/>
          </a:xfrm>
          <a:prstGeom prst="roundRect">
            <a:avLst/>
          </a:prstGeom>
          <a:gradFill flip="none" rotWithShape="1">
            <a:gsLst>
              <a:gs pos="4000">
                <a:srgbClr val="FFFFFF">
                  <a:alpha val="65000"/>
                </a:srgbClr>
              </a:gs>
              <a:gs pos="18000">
                <a:srgbClr val="FFFFFF">
                  <a:alpha val="0"/>
                </a:srgbClr>
              </a:gs>
              <a:gs pos="48000">
                <a:srgbClr val="000000">
                  <a:alpha val="40000"/>
                </a:srgbClr>
              </a:gs>
              <a:gs pos="75000">
                <a:srgbClr val="000000">
                  <a:alpha val="40000"/>
                </a:srgbClr>
              </a:gs>
              <a:gs pos="91000">
                <a:srgbClr val="FFFFFF">
                  <a:alpha val="0"/>
                </a:srgbClr>
              </a:gs>
              <a:gs pos="100000">
                <a:srgbClr val="FFFFFF">
                  <a:alpha val="73000"/>
                </a:srgbClr>
              </a:gs>
            </a:gsLst>
            <a:lin ang="2700000" scaled="1"/>
            <a:tileRect/>
          </a:gradFill>
          <a:ln w="9525">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lIns="146278" tIns="487595" rIns="146278" bIns="73139"/>
          <a:lstStyle/>
          <a:p>
            <a:pPr marR="0" lvl="1" indent="-228582" algn="ctr" defTabSz="822984" fontAlgn="base">
              <a:lnSpc>
                <a:spcPct val="80000"/>
              </a:lnSpc>
              <a:spcBef>
                <a:spcPct val="20000"/>
              </a:spcBef>
              <a:spcAft>
                <a:spcPct val="0"/>
              </a:spcAft>
              <a:buClr>
                <a:srgbClr val="FFFF99"/>
              </a:buClr>
              <a:buSzPct val="90000"/>
              <a:buBlip>
                <a:blip r:embed="rId4"/>
              </a:buBlip>
              <a:tabLst>
                <a:tab pos="424590" algn="l"/>
              </a:tabLst>
              <a:defRPr/>
            </a:pPr>
            <a:endParaRPr lang="en-US" altLang="zh-CN" sz="7200" i="1" spc="-180" dirty="0" smtClean="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198" name="TextBox 197"/>
          <p:cNvSpPr txBox="1"/>
          <p:nvPr/>
        </p:nvSpPr>
        <p:spPr>
          <a:xfrm>
            <a:off x="6126479" y="4572000"/>
            <a:ext cx="2513295" cy="1255706"/>
          </a:xfrm>
          <a:prstGeom prst="rect">
            <a:avLst/>
          </a:prstGeom>
          <a:ln>
            <a:headEnd type="none" w="med" len="med"/>
            <a:tailEnd type="none" w="med" len="med"/>
          </a:ln>
        </p:spPr>
        <p:txBody>
          <a:bodyPr wrap="square" lIns="121899" tIns="60949" rIns="121899" bIns="60949" rtlCol="0">
            <a:spAutoFit/>
          </a:bodyPr>
          <a:lstStyle/>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tx2">
                    <a:lumMod val="50000"/>
                  </a:schemeClr>
                </a:solidFill>
                <a:latin typeface="Segoe UI" pitchFamily="34" charset="0"/>
                <a:cs typeface="Segoe UI" pitchFamily="34" charset="0"/>
              </a:rPr>
              <a:t>Desktop Error Monitoring</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tx2">
                    <a:lumMod val="50000"/>
                  </a:schemeClr>
                </a:solidFill>
                <a:latin typeface="Segoe UI" pitchFamily="34" charset="0"/>
                <a:cs typeface="Segoe UI" pitchFamily="34" charset="0"/>
              </a:rPr>
              <a:t>Diagnostics and </a:t>
            </a:r>
            <a:br>
              <a:rPr lang="en-US" sz="1400" dirty="0" smtClean="0">
                <a:solidFill>
                  <a:schemeClr val="tx2">
                    <a:lumMod val="50000"/>
                  </a:schemeClr>
                </a:solidFill>
                <a:latin typeface="Segoe UI" pitchFamily="34" charset="0"/>
                <a:cs typeface="Segoe UI" pitchFamily="34" charset="0"/>
              </a:rPr>
            </a:br>
            <a:r>
              <a:rPr lang="en-US" sz="1400" dirty="0" smtClean="0">
                <a:solidFill>
                  <a:schemeClr val="tx2">
                    <a:lumMod val="50000"/>
                  </a:schemeClr>
                </a:solidFill>
                <a:latin typeface="Segoe UI" pitchFamily="34" charset="0"/>
                <a:cs typeface="Segoe UI" pitchFamily="34" charset="0"/>
              </a:rPr>
              <a:t>Recovery Toolset</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tx2">
                    <a:lumMod val="50000"/>
                  </a:schemeClr>
                </a:solidFill>
                <a:latin typeface="Segoe UI" pitchFamily="34" charset="0"/>
                <a:cs typeface="Segoe UI" pitchFamily="34" charset="0"/>
              </a:rPr>
              <a:t>Advanced Group Policy Management</a:t>
            </a:r>
          </a:p>
        </p:txBody>
      </p:sp>
      <p:pic>
        <p:nvPicPr>
          <p:cNvPr id="1032" name="Picture 8" descr="D:\DVD_ART35\Artwork_Imagery\Brand Photos\Scenarios\FY09 Brand Consumer - no exp\couple man woman outdoors sitting talking laptop.png" hidden="1"/>
          <p:cNvPicPr>
            <a:picLocks noChangeAspect="1" noChangeArrowheads="1"/>
          </p:cNvPicPr>
          <p:nvPr/>
        </p:nvPicPr>
        <p:blipFill>
          <a:blip r:embed="rId5" cstate="print"/>
          <a:srcRect/>
          <a:stretch>
            <a:fillRect/>
          </a:stretch>
        </p:blipFill>
        <p:spPr bwMode="auto">
          <a:xfrm>
            <a:off x="5895978" y="1553148"/>
            <a:ext cx="3305175" cy="2717708"/>
          </a:xfrm>
          <a:prstGeom prst="rect">
            <a:avLst/>
          </a:prstGeom>
          <a:noFill/>
        </p:spPr>
      </p:pic>
      <p:pic>
        <p:nvPicPr>
          <p:cNvPr id="1031" name="Picture 7" descr="D:\DVD_ART35\Artwork_Imagery\Brand Photos\Scenarios\FY09 Brand Consumer - no exp\woman home sitting computer desk.png" hidden="1"/>
          <p:cNvPicPr>
            <a:picLocks noChangeAspect="1" noChangeArrowheads="1"/>
          </p:cNvPicPr>
          <p:nvPr/>
        </p:nvPicPr>
        <p:blipFill>
          <a:blip r:embed="rId6" cstate="print"/>
          <a:srcRect/>
          <a:stretch>
            <a:fillRect/>
          </a:stretch>
        </p:blipFill>
        <p:spPr bwMode="auto">
          <a:xfrm>
            <a:off x="2914652" y="1413937"/>
            <a:ext cx="3197225" cy="2665219"/>
          </a:xfrm>
          <a:prstGeom prst="rect">
            <a:avLst/>
          </a:prstGeom>
          <a:noFill/>
        </p:spPr>
      </p:pic>
      <p:pic>
        <p:nvPicPr>
          <p:cNvPr id="1030" name="Picture 6" descr="D:\DVD_ART35\Artwork_Imagery\Brand Photos\Scenarios\FY09 Brand Consumer - no exp\man sitting outdoors cell phone laptop working.png" hidden="1"/>
          <p:cNvPicPr>
            <a:picLocks noChangeAspect="1" noChangeArrowheads="1"/>
          </p:cNvPicPr>
          <p:nvPr/>
        </p:nvPicPr>
        <p:blipFill>
          <a:blip r:embed="rId7" cstate="print"/>
          <a:srcRect/>
          <a:stretch>
            <a:fillRect/>
          </a:stretch>
        </p:blipFill>
        <p:spPr bwMode="auto">
          <a:xfrm>
            <a:off x="114301" y="1761475"/>
            <a:ext cx="3061547" cy="2606697"/>
          </a:xfrm>
          <a:prstGeom prst="rect">
            <a:avLst/>
          </a:prstGeom>
          <a:noFill/>
        </p:spPr>
      </p:pic>
      <p:sp>
        <p:nvSpPr>
          <p:cNvPr id="53" name="Title 14"/>
          <p:cNvSpPr>
            <a:spLocks noGrp="1"/>
          </p:cNvSpPr>
          <p:nvPr>
            <p:ph type="title"/>
          </p:nvPr>
        </p:nvSpPr>
        <p:spPr>
          <a:xfrm>
            <a:off x="1295400" y="533400"/>
            <a:ext cx="7848600" cy="609600"/>
          </a:xfrm>
        </p:spPr>
        <p:txBody>
          <a:bodyPr vert="horz" lIns="0" tIns="45720" rIns="0" bIns="45720" rtlCol="0" anchor="ctr">
            <a:normAutofit/>
          </a:bodyPr>
          <a:lstStyle/>
          <a:p>
            <a:pPr>
              <a:tabLst>
                <a:tab pos="3146425" algn="l"/>
              </a:tabLst>
            </a:pPr>
            <a:r>
              <a:rPr lang="en-US" sz="2400" dirty="0" smtClean="0">
                <a:solidFill>
                  <a:schemeClr val="accent1">
                    <a:lumMod val="20000"/>
                    <a:lumOff val="80000"/>
                  </a:schemeClr>
                </a:solidFill>
              </a:rPr>
              <a:t>Advantages of the Windows Optimized Desktop</a:t>
            </a:r>
            <a:endParaRPr lang="en-US" sz="2400" dirty="0">
              <a:solidFill>
                <a:schemeClr val="accent1">
                  <a:lumMod val="20000"/>
                  <a:lumOff val="80000"/>
                </a:schemeClr>
              </a:solidFill>
            </a:endParaRPr>
          </a:p>
        </p:txBody>
      </p:sp>
      <p:sp>
        <p:nvSpPr>
          <p:cNvPr id="139" name="Rectangle 138"/>
          <p:cNvSpPr/>
          <p:nvPr/>
        </p:nvSpPr>
        <p:spPr>
          <a:xfrm>
            <a:off x="1219199" y="6348757"/>
            <a:ext cx="7835901" cy="400087"/>
          </a:xfrm>
          <a:prstGeom prst="rect">
            <a:avLst/>
          </a:prstGeom>
        </p:spPr>
        <p:txBody>
          <a:bodyPr wrap="square" lIns="121899" tIns="60949" rIns="121899" bIns="60949">
            <a:spAutoFit/>
          </a:bodyPr>
          <a:lstStyle/>
          <a:p>
            <a:pPr algn="ctr" rtl="0"/>
            <a:r>
              <a:rPr lang="en-US" dirty="0">
                <a:gradFill>
                  <a:gsLst>
                    <a:gs pos="0">
                      <a:sysClr val="window" lastClr="FFFFFF"/>
                    </a:gs>
                    <a:gs pos="100000">
                      <a:sysClr val="window" lastClr="FFFFFF"/>
                    </a:gs>
                  </a:gsLst>
                  <a:lin ang="13500000" scaled="1"/>
                </a:gradFill>
                <a:latin typeface="Segoe UI" pitchFamily="34" charset="0"/>
                <a:cs typeface="Segoe UI" pitchFamily="34" charset="0"/>
              </a:rPr>
              <a:t>Performance | Reliability | Compatibility </a:t>
            </a:r>
          </a:p>
        </p:txBody>
      </p:sp>
      <p:sp>
        <p:nvSpPr>
          <p:cNvPr id="140" name="Rectangle 139"/>
          <p:cNvSpPr/>
          <p:nvPr/>
        </p:nvSpPr>
        <p:spPr>
          <a:xfrm>
            <a:off x="1219199" y="5997815"/>
            <a:ext cx="7835901" cy="510887"/>
          </a:xfrm>
          <a:prstGeom prst="rect">
            <a:avLst/>
          </a:prstGeom>
        </p:spPr>
        <p:txBody>
          <a:bodyPr wrap="square" lIns="121899" tIns="60949" rIns="121899" bIns="60949">
            <a:spAutoFit/>
          </a:bodyPr>
          <a:lstStyle/>
          <a:p>
            <a:pPr algn="ctr" fontAlgn="base">
              <a:lnSpc>
                <a:spcPct val="90000"/>
              </a:lnSpc>
              <a:spcBef>
                <a:spcPts val="631"/>
              </a:spcBef>
              <a:spcAft>
                <a:spcPct val="0"/>
              </a:spcAft>
              <a:defRPr/>
            </a:pPr>
            <a:r>
              <a:rPr lang="en-US" altLang="zh-CN" sz="2800" spc="-200" dirty="0" smtClean="0">
                <a:gradFill flip="none" rotWithShape="1">
                  <a:gsLst>
                    <a:gs pos="0">
                      <a:sysClr val="window" lastClr="FFFFFF"/>
                    </a:gs>
                    <a:gs pos="100000">
                      <a:sysClr val="window" lastClr="FFFFFF"/>
                    </a:gs>
                  </a:gsLst>
                  <a:lin ang="13500000" scaled="1"/>
                  <a:tileRect/>
                </a:gradFill>
                <a:latin typeface="Segoe UI" pitchFamily="34" charset="0"/>
                <a:cs typeface="Segoe UI" pitchFamily="34" charset="0"/>
              </a:rPr>
              <a:t>Fundamentals</a:t>
            </a:r>
          </a:p>
        </p:txBody>
      </p:sp>
      <p:sp>
        <p:nvSpPr>
          <p:cNvPr id="52" name="Rectangle 51"/>
          <p:cNvSpPr/>
          <p:nvPr/>
        </p:nvSpPr>
        <p:spPr>
          <a:xfrm>
            <a:off x="868679" y="1447801"/>
            <a:ext cx="2286000" cy="535531"/>
          </a:xfrm>
          <a:prstGeom prst="rect">
            <a:avLst/>
          </a:prstGeom>
        </p:spPr>
        <p:txBody>
          <a:bodyPr wrap="square">
            <a:spAutoFit/>
          </a:bodyPr>
          <a:lstStyle/>
          <a:p>
            <a:pPr algn="ctr">
              <a:lnSpc>
                <a:spcPct val="90000"/>
              </a:lnSpc>
            </a:pPr>
            <a:r>
              <a:rPr lang="en-US" sz="1600" b="1" dirty="0" smtClean="0">
                <a:gradFill>
                  <a:gsLst>
                    <a:gs pos="0">
                      <a:sysClr val="window" lastClr="FFFFFF"/>
                    </a:gs>
                    <a:gs pos="100000">
                      <a:sysClr val="window" lastClr="FFFFFF"/>
                    </a:gs>
                  </a:gsLst>
                  <a:lin ang="13500000" scaled="1"/>
                </a:gradFill>
                <a:effectLst>
                  <a:outerShdw blurRad="38100" dist="38100" dir="2700000" algn="tl">
                    <a:srgbClr val="000000">
                      <a:alpha val="43137"/>
                    </a:srgbClr>
                  </a:outerShdw>
                </a:effectLst>
                <a:latin typeface="Segoe UI" pitchFamily="34" charset="0"/>
                <a:cs typeface="Segoe UI" pitchFamily="34" charset="0"/>
              </a:rPr>
              <a:t>Make people productive anywhere</a:t>
            </a:r>
          </a:p>
        </p:txBody>
      </p:sp>
      <p:sp>
        <p:nvSpPr>
          <p:cNvPr id="155" name="Rectangle 154"/>
          <p:cNvSpPr/>
          <p:nvPr/>
        </p:nvSpPr>
        <p:spPr>
          <a:xfrm>
            <a:off x="3459479" y="1371600"/>
            <a:ext cx="2514600" cy="757130"/>
          </a:xfrm>
          <a:prstGeom prst="rect">
            <a:avLst/>
          </a:prstGeom>
        </p:spPr>
        <p:txBody>
          <a:bodyPr wrap="square">
            <a:spAutoFit/>
          </a:bodyPr>
          <a:lstStyle/>
          <a:p>
            <a:pPr lvl="0" algn="ctr">
              <a:lnSpc>
                <a:spcPct val="90000"/>
              </a:lnSpc>
            </a:pPr>
            <a:r>
              <a:rPr lang="en-US" sz="1600" b="1" dirty="0" smtClean="0">
                <a:gradFill>
                  <a:gsLst>
                    <a:gs pos="0">
                      <a:sysClr val="window" lastClr="FFFFFF"/>
                    </a:gs>
                    <a:gs pos="100000">
                      <a:sysClr val="window" lastClr="FFFFFF"/>
                    </a:gs>
                  </a:gsLst>
                  <a:lin ang="13500000" scaled="1"/>
                </a:gradFill>
                <a:effectLst>
                  <a:outerShdw blurRad="38100" dist="38100" dir="2700000" algn="tl">
                    <a:srgbClr val="000000">
                      <a:alpha val="43137"/>
                    </a:srgbClr>
                  </a:outerShdw>
                </a:effectLst>
                <a:latin typeface="Segoe UI" pitchFamily="34" charset="0"/>
                <a:cs typeface="Segoe UI" pitchFamily="34" charset="0"/>
              </a:rPr>
              <a:t>Manage risks through enhanced security </a:t>
            </a:r>
            <a:br>
              <a:rPr lang="en-US" sz="1600" b="1" dirty="0" smtClean="0">
                <a:gradFill>
                  <a:gsLst>
                    <a:gs pos="0">
                      <a:sysClr val="window" lastClr="FFFFFF"/>
                    </a:gs>
                    <a:gs pos="100000">
                      <a:sysClr val="window" lastClr="FFFFFF"/>
                    </a:gs>
                  </a:gsLst>
                  <a:lin ang="13500000" scaled="1"/>
                </a:gradFill>
                <a:effectLst>
                  <a:outerShdw blurRad="38100" dist="38100" dir="2700000" algn="tl">
                    <a:srgbClr val="000000">
                      <a:alpha val="43137"/>
                    </a:srgbClr>
                  </a:outerShdw>
                </a:effectLst>
                <a:latin typeface="Segoe UI" pitchFamily="34" charset="0"/>
                <a:cs typeface="Segoe UI" pitchFamily="34" charset="0"/>
              </a:rPr>
            </a:br>
            <a:r>
              <a:rPr lang="en-US" sz="1600" b="1" dirty="0" smtClean="0">
                <a:gradFill>
                  <a:gsLst>
                    <a:gs pos="0">
                      <a:sysClr val="window" lastClr="FFFFFF"/>
                    </a:gs>
                    <a:gs pos="100000">
                      <a:sysClr val="window" lastClr="FFFFFF"/>
                    </a:gs>
                  </a:gsLst>
                  <a:lin ang="13500000" scaled="1"/>
                </a:gradFill>
                <a:effectLst>
                  <a:outerShdw blurRad="38100" dist="38100" dir="2700000" algn="tl">
                    <a:srgbClr val="000000">
                      <a:alpha val="43137"/>
                    </a:srgbClr>
                  </a:outerShdw>
                </a:effectLst>
                <a:latin typeface="Segoe UI" pitchFamily="34" charset="0"/>
                <a:cs typeface="Segoe UI" pitchFamily="34" charset="0"/>
              </a:rPr>
              <a:t>and control</a:t>
            </a:r>
          </a:p>
        </p:txBody>
      </p:sp>
      <p:sp>
        <p:nvSpPr>
          <p:cNvPr id="158" name="Rectangle 157"/>
          <p:cNvSpPr/>
          <p:nvPr/>
        </p:nvSpPr>
        <p:spPr>
          <a:xfrm>
            <a:off x="6126479" y="1371600"/>
            <a:ext cx="2514600" cy="757130"/>
          </a:xfrm>
          <a:prstGeom prst="rect">
            <a:avLst/>
          </a:prstGeom>
        </p:spPr>
        <p:txBody>
          <a:bodyPr wrap="square">
            <a:spAutoFit/>
          </a:bodyPr>
          <a:lstStyle/>
          <a:p>
            <a:pPr algn="ctr">
              <a:lnSpc>
                <a:spcPct val="90000"/>
              </a:lnSpc>
            </a:pPr>
            <a:r>
              <a:rPr lang="en-US" sz="1600" b="1" dirty="0" smtClean="0">
                <a:gradFill>
                  <a:gsLst>
                    <a:gs pos="0">
                      <a:sysClr val="window" lastClr="FFFFFF"/>
                    </a:gs>
                    <a:gs pos="100000">
                      <a:sysClr val="window" lastClr="FFFFFF"/>
                    </a:gs>
                  </a:gsLst>
                  <a:lin ang="13500000" scaled="1"/>
                </a:gradFill>
                <a:effectLst>
                  <a:outerShdw blurRad="38100" dist="38100" dir="2700000" algn="tl">
                    <a:srgbClr val="000000">
                      <a:alpha val="43137"/>
                    </a:srgbClr>
                  </a:outerShdw>
                </a:effectLst>
                <a:latin typeface="Segoe UI" pitchFamily="34" charset="0"/>
                <a:cs typeface="Segoe UI" pitchFamily="34" charset="0"/>
              </a:rPr>
              <a:t>Reduce costs by streamlining PC management</a:t>
            </a:r>
          </a:p>
        </p:txBody>
      </p:sp>
      <p:sp>
        <p:nvSpPr>
          <p:cNvPr id="166" name="Rectangle 165"/>
          <p:cNvSpPr/>
          <p:nvPr/>
        </p:nvSpPr>
        <p:spPr>
          <a:xfrm>
            <a:off x="792479" y="2286000"/>
            <a:ext cx="2560320" cy="1475766"/>
          </a:xfrm>
          <a:prstGeom prst="rect">
            <a:avLst/>
          </a:prstGeom>
        </p:spPr>
        <p:txBody>
          <a:bodyPr wrap="square" lIns="121899" tIns="60949" rIns="121899" bIns="60949">
            <a:spAutoFit/>
          </a:bodyPr>
          <a:lstStyle/>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Direct Access </a:t>
            </a:r>
            <a:r>
              <a:rPr lang="en-US" sz="1200" dirty="0" smtClean="0">
                <a:solidFill>
                  <a:schemeClr val="accent1">
                    <a:lumMod val="20000"/>
                    <a:lumOff val="80000"/>
                  </a:schemeClr>
                </a:solidFill>
                <a:latin typeface="Segoe UI" pitchFamily="34" charset="0"/>
                <a:cs typeface="Segoe UI" pitchFamily="34" charset="0"/>
              </a:rPr>
              <a:t>(requires Windows Server 2008 R2)</a:t>
            </a:r>
            <a:endParaRPr lang="en-US" sz="1400" dirty="0" smtClean="0">
              <a:solidFill>
                <a:schemeClr val="accent1">
                  <a:lumMod val="20000"/>
                  <a:lumOff val="80000"/>
                </a:schemeClr>
              </a:solidFill>
              <a:latin typeface="Segoe UI" pitchFamily="34" charset="0"/>
              <a:cs typeface="Segoe UI" pitchFamily="34" charset="0"/>
            </a:endParaRP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BranchCache </a:t>
            </a:r>
            <a:r>
              <a:rPr lang="en-US" sz="1200" dirty="0" smtClean="0">
                <a:solidFill>
                  <a:schemeClr val="accent1">
                    <a:lumMod val="20000"/>
                    <a:lumOff val="80000"/>
                  </a:schemeClr>
                </a:solidFill>
                <a:latin typeface="Segoe UI" pitchFamily="34" charset="0"/>
                <a:cs typeface="Segoe UI" pitchFamily="34" charset="0"/>
              </a:rPr>
              <a:t>(requires Windows Server 2008 R2)</a:t>
            </a:r>
            <a:endParaRPr lang="en-US" sz="1400" dirty="0" smtClean="0">
              <a:solidFill>
                <a:schemeClr val="accent1">
                  <a:lumMod val="20000"/>
                  <a:lumOff val="80000"/>
                </a:schemeClr>
              </a:solidFill>
              <a:latin typeface="Segoe UI" pitchFamily="34" charset="0"/>
              <a:cs typeface="Segoe UI" pitchFamily="34" charset="0"/>
            </a:endParaRP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Federated Search</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Navigation</a:t>
            </a:r>
          </a:p>
        </p:txBody>
      </p:sp>
      <p:sp>
        <p:nvSpPr>
          <p:cNvPr id="167" name="Rectangle 166"/>
          <p:cNvSpPr/>
          <p:nvPr/>
        </p:nvSpPr>
        <p:spPr>
          <a:xfrm>
            <a:off x="6126480" y="2286001"/>
            <a:ext cx="2560320" cy="1337267"/>
          </a:xfrm>
          <a:prstGeom prst="rect">
            <a:avLst/>
          </a:prstGeom>
        </p:spPr>
        <p:txBody>
          <a:bodyPr wrap="square" lIns="121899" tIns="60949" rIns="121899" bIns="60949">
            <a:spAutoFit/>
          </a:bodyPr>
          <a:lstStyle/>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PowerShell</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Windows Troubleshooting </a:t>
            </a:r>
            <a:br>
              <a:rPr lang="en-US" sz="1400" dirty="0" smtClean="0">
                <a:solidFill>
                  <a:schemeClr val="accent1">
                    <a:lumMod val="20000"/>
                    <a:lumOff val="80000"/>
                  </a:schemeClr>
                </a:solidFill>
                <a:latin typeface="Segoe UI" pitchFamily="34" charset="0"/>
                <a:cs typeface="Segoe UI" pitchFamily="34" charset="0"/>
              </a:rPr>
            </a:br>
            <a:r>
              <a:rPr lang="en-US" sz="1400" dirty="0" smtClean="0">
                <a:solidFill>
                  <a:schemeClr val="accent1">
                    <a:lumMod val="20000"/>
                    <a:lumOff val="80000"/>
                  </a:schemeClr>
                </a:solidFill>
                <a:latin typeface="Segoe UI" pitchFamily="34" charset="0"/>
                <a:cs typeface="Segoe UI" pitchFamily="34" charset="0"/>
              </a:rPr>
              <a:t>Platform</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Deployment Tools</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VDI Enhancements</a:t>
            </a:r>
          </a:p>
        </p:txBody>
      </p:sp>
      <p:sp>
        <p:nvSpPr>
          <p:cNvPr id="168" name="Rectangle 167"/>
          <p:cNvSpPr/>
          <p:nvPr/>
        </p:nvSpPr>
        <p:spPr>
          <a:xfrm>
            <a:off x="3459479" y="2286000"/>
            <a:ext cx="2560320" cy="1337267"/>
          </a:xfrm>
          <a:prstGeom prst="rect">
            <a:avLst/>
          </a:prstGeom>
        </p:spPr>
        <p:txBody>
          <a:bodyPr wrap="square" lIns="121899" tIns="60949" rIns="121899" bIns="60949">
            <a:spAutoFit/>
          </a:bodyPr>
          <a:lstStyle/>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BitLocker </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BitLocker To Go</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AppLocker</a:t>
            </a:r>
          </a:p>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accent1">
                    <a:lumMod val="20000"/>
                    <a:lumOff val="80000"/>
                  </a:schemeClr>
                </a:solidFill>
                <a:latin typeface="Segoe UI" pitchFamily="34" charset="0"/>
                <a:cs typeface="Segoe UI" pitchFamily="34" charset="0"/>
              </a:rPr>
              <a:t>Security development lifecycle</a:t>
            </a:r>
          </a:p>
        </p:txBody>
      </p:sp>
      <p:grpSp>
        <p:nvGrpSpPr>
          <p:cNvPr id="2" name="Group 85"/>
          <p:cNvGrpSpPr/>
          <p:nvPr/>
        </p:nvGrpSpPr>
        <p:grpSpPr>
          <a:xfrm>
            <a:off x="5020291" y="3497439"/>
            <a:ext cx="922591" cy="936082"/>
            <a:chOff x="4117182" y="2068785"/>
            <a:chExt cx="978221" cy="712168"/>
          </a:xfrm>
        </p:grpSpPr>
        <p:pic>
          <p:nvPicPr>
            <p:cNvPr id="185" name="Picture 4" descr="C:\Program Files\Microsoft Resource DVD Artwork\DVD_ART\Artwork_Imagery\HARDWARE_IMAGERY\Illustration - Misc Hardware\Windows Vista Illustration Icons\Laptop.png"/>
            <p:cNvPicPr>
              <a:picLocks noChangeAspect="1" noChangeArrowheads="1"/>
            </p:cNvPicPr>
            <p:nvPr/>
          </p:nvPicPr>
          <p:blipFill>
            <a:blip r:embed="rId8" cstate="print"/>
            <a:stretch>
              <a:fillRect/>
            </a:stretch>
          </p:blipFill>
          <p:spPr bwMode="auto">
            <a:xfrm>
              <a:off x="4387478" y="2376180"/>
              <a:ext cx="564121" cy="404773"/>
            </a:xfrm>
            <a:prstGeom prst="rect">
              <a:avLst/>
            </a:prstGeom>
            <a:noFill/>
            <a:ln>
              <a:noFill/>
            </a:ln>
          </p:spPr>
        </p:pic>
        <p:pic>
          <p:nvPicPr>
            <p:cNvPr id="186" name="Picture 5" descr="C:\Program Files\Microsoft Resource DVD Artwork\DVD_ART\Artwork_Imagery\HARDWARE_IMAGERY\Illustration - Misc Hardware\Windows Vista Illustration Icons\Computer.png"/>
            <p:cNvPicPr>
              <a:picLocks noChangeAspect="1" noChangeArrowheads="1"/>
            </p:cNvPicPr>
            <p:nvPr/>
          </p:nvPicPr>
          <p:blipFill>
            <a:blip r:embed="rId9" cstate="print"/>
            <a:stretch>
              <a:fillRect/>
            </a:stretch>
          </p:blipFill>
          <p:spPr bwMode="auto">
            <a:xfrm>
              <a:off x="4117182" y="2068785"/>
              <a:ext cx="546493" cy="392124"/>
            </a:xfrm>
            <a:prstGeom prst="rect">
              <a:avLst/>
            </a:prstGeom>
            <a:noFill/>
          </p:spPr>
        </p:pic>
        <p:pic>
          <p:nvPicPr>
            <p:cNvPr id="187" name="Picture 6" descr="C:\Users\aheaton\AppData\Local\Microsoft\Windows\Temporary Internet Files\Content.IE5\U60ZBJ5U\MCj04315710000[1].png"/>
            <p:cNvPicPr>
              <a:picLocks noChangeAspect="1" noChangeArrowheads="1"/>
            </p:cNvPicPr>
            <p:nvPr/>
          </p:nvPicPr>
          <p:blipFill>
            <a:blip r:embed="rId10" cstate="print"/>
            <a:srcRect/>
            <a:stretch>
              <a:fillRect/>
            </a:stretch>
          </p:blipFill>
          <p:spPr bwMode="auto">
            <a:xfrm>
              <a:off x="4638374" y="2077673"/>
              <a:ext cx="457029" cy="460077"/>
            </a:xfrm>
            <a:prstGeom prst="rect">
              <a:avLst/>
            </a:prstGeom>
            <a:noFill/>
          </p:spPr>
        </p:pic>
        <p:pic>
          <p:nvPicPr>
            <p:cNvPr id="188" name="Picture 10" descr="C:\Program Files\Microsoft Resource DVD Artwork\DVD_ART\Artwork_Imagery\HARDWARE_IMAGERY\Illustration - Misc Hardware\Windows Vista Illustration Icons\Digital Locker.png"/>
            <p:cNvPicPr>
              <a:picLocks noChangeAspect="1" noChangeArrowheads="1"/>
            </p:cNvPicPr>
            <p:nvPr/>
          </p:nvPicPr>
          <p:blipFill>
            <a:blip r:embed="rId11" cstate="print"/>
            <a:srcRect/>
            <a:stretch>
              <a:fillRect/>
            </a:stretch>
          </p:blipFill>
          <p:spPr bwMode="auto">
            <a:xfrm>
              <a:off x="4611383" y="2369455"/>
              <a:ext cx="271263" cy="271264"/>
            </a:xfrm>
            <a:prstGeom prst="rect">
              <a:avLst/>
            </a:prstGeom>
            <a:noFill/>
          </p:spPr>
        </p:pic>
        <p:pic>
          <p:nvPicPr>
            <p:cNvPr id="189" name="Picture 10" descr="C:\Program Files\Microsoft Resource DVD Artwork\DVD_ART\Artwork_Imagery\HARDWARE_IMAGERY\Illustration - Misc Hardware\Windows Vista Illustration Icons\Digital Locker.png"/>
            <p:cNvPicPr>
              <a:picLocks noChangeAspect="1" noChangeArrowheads="1"/>
            </p:cNvPicPr>
            <p:nvPr/>
          </p:nvPicPr>
          <p:blipFill>
            <a:blip r:embed="rId11" cstate="print"/>
            <a:srcRect/>
            <a:stretch>
              <a:fillRect/>
            </a:stretch>
          </p:blipFill>
          <p:spPr bwMode="auto">
            <a:xfrm>
              <a:off x="4303661" y="2094697"/>
              <a:ext cx="271263" cy="271265"/>
            </a:xfrm>
            <a:prstGeom prst="rect">
              <a:avLst/>
            </a:prstGeom>
            <a:noFill/>
          </p:spPr>
        </p:pic>
        <p:pic>
          <p:nvPicPr>
            <p:cNvPr id="190" name="Picture 10" descr="C:\Program Files\Microsoft Resource DVD Artwork\DVD_ART\Artwork_Imagery\HARDWARE_IMAGERY\Illustration - Misc Hardware\Windows Vista Illustration Icons\Digital Locker.png"/>
            <p:cNvPicPr>
              <a:picLocks noChangeAspect="1" noChangeArrowheads="1"/>
            </p:cNvPicPr>
            <p:nvPr/>
          </p:nvPicPr>
          <p:blipFill>
            <a:blip r:embed="rId11" cstate="print"/>
            <a:srcRect/>
            <a:stretch>
              <a:fillRect/>
            </a:stretch>
          </p:blipFill>
          <p:spPr bwMode="auto">
            <a:xfrm>
              <a:off x="4746686" y="2095765"/>
              <a:ext cx="271263" cy="271264"/>
            </a:xfrm>
            <a:prstGeom prst="rect">
              <a:avLst/>
            </a:prstGeom>
            <a:noFill/>
          </p:spPr>
        </p:pic>
      </p:grpSp>
      <p:pic>
        <p:nvPicPr>
          <p:cNvPr id="191" name="Picture 6" descr="C:\Program Files\Microsoft Resource DVD Artwork\DVD_ART\Artwork_Imagery\HARDWARE_IMAGERY\Illustration - Misc Hardware\Miscellaneous\network all flat.png"/>
          <p:cNvPicPr>
            <a:picLocks noChangeAspect="1" noChangeArrowheads="1"/>
          </p:cNvPicPr>
          <p:nvPr/>
        </p:nvPicPr>
        <p:blipFill>
          <a:blip r:embed="rId12" cstate="email"/>
          <a:srcRect/>
          <a:stretch>
            <a:fillRect/>
          </a:stretch>
        </p:blipFill>
        <p:spPr bwMode="auto">
          <a:xfrm flipH="1">
            <a:off x="7713304" y="3468471"/>
            <a:ext cx="821096" cy="994018"/>
          </a:xfrm>
          <a:prstGeom prst="rect">
            <a:avLst/>
          </a:prstGeom>
          <a:noFill/>
        </p:spPr>
      </p:pic>
      <p:grpSp>
        <p:nvGrpSpPr>
          <p:cNvPr id="3" name="Group 84"/>
          <p:cNvGrpSpPr/>
          <p:nvPr/>
        </p:nvGrpSpPr>
        <p:grpSpPr>
          <a:xfrm>
            <a:off x="2233957" y="3435161"/>
            <a:ext cx="1271243" cy="1060639"/>
            <a:chOff x="-248579" y="4064617"/>
            <a:chExt cx="1987190" cy="1137844"/>
          </a:xfrm>
        </p:grpSpPr>
        <p:pic>
          <p:nvPicPr>
            <p:cNvPr id="193" name="Rectangle 47161"/>
            <p:cNvPicPr>
              <a:picLocks noChangeAspect="1" noChangeArrowheads="1"/>
            </p:cNvPicPr>
            <p:nvPr/>
          </p:nvPicPr>
          <p:blipFill>
            <a:blip r:embed="rId13" cstate="print"/>
            <a:stretch>
              <a:fillRect/>
            </a:stretch>
          </p:blipFill>
          <p:spPr bwMode="auto">
            <a:xfrm rot="15671469">
              <a:off x="-62144" y="4080062"/>
              <a:ext cx="780952" cy="780952"/>
            </a:xfrm>
            <a:prstGeom prst="rect">
              <a:avLst/>
            </a:prstGeom>
            <a:noFill/>
            <a:ln>
              <a:noFill/>
            </a:ln>
          </p:spPr>
        </p:pic>
        <p:pic>
          <p:nvPicPr>
            <p:cNvPr id="194" name="Picture 8" descr="C:\Program Files\Microsoft Resource DVD Artwork\DVD_ART\Artwork_Imagery\HARDWARE_IMAGERY\Illustration - Misc Hardware\Windows Vista Illustration Icons\Laptop.png"/>
            <p:cNvPicPr>
              <a:picLocks noChangeAspect="1" noChangeArrowheads="1"/>
            </p:cNvPicPr>
            <p:nvPr/>
          </p:nvPicPr>
          <p:blipFill>
            <a:blip r:embed="rId14" cstate="print"/>
            <a:stretch>
              <a:fillRect/>
            </a:stretch>
          </p:blipFill>
          <p:spPr bwMode="auto">
            <a:xfrm>
              <a:off x="-248579" y="4106697"/>
              <a:ext cx="1189040" cy="816020"/>
            </a:xfrm>
            <a:prstGeom prst="rect">
              <a:avLst/>
            </a:prstGeom>
            <a:noFill/>
          </p:spPr>
        </p:pic>
        <p:pic>
          <p:nvPicPr>
            <p:cNvPr id="195" name="Picture 7" descr="C:\Program Files\Microsoft Resource DVD Artwork\DVD_ART\Artwork_Imagery\HARDWARE_IMAGERY\Illustration - Misc Hardware\Windows Vista Illustration Icons\Child User.png"/>
            <p:cNvPicPr>
              <a:picLocks noChangeAspect="1" noChangeArrowheads="1"/>
            </p:cNvPicPr>
            <p:nvPr/>
          </p:nvPicPr>
          <p:blipFill>
            <a:blip r:embed="rId15" cstate="print"/>
            <a:stretch>
              <a:fillRect/>
            </a:stretch>
          </p:blipFill>
          <p:spPr bwMode="auto">
            <a:xfrm>
              <a:off x="136943" y="4064617"/>
              <a:ext cx="1601668" cy="1137844"/>
            </a:xfrm>
            <a:prstGeom prst="rect">
              <a:avLst/>
            </a:prstGeom>
            <a:noFill/>
          </p:spPr>
        </p:pic>
      </p:grpSp>
      <p:sp>
        <p:nvSpPr>
          <p:cNvPr id="196" name="TextBox 195"/>
          <p:cNvSpPr txBox="1"/>
          <p:nvPr/>
        </p:nvSpPr>
        <p:spPr>
          <a:xfrm>
            <a:off x="792479" y="4572002"/>
            <a:ext cx="2330336" cy="1264939"/>
          </a:xfrm>
          <a:prstGeom prst="rect">
            <a:avLst/>
          </a:prstGeom>
          <a:noFill/>
        </p:spPr>
        <p:txBody>
          <a:bodyPr wrap="square" lIns="121899" tIns="60949" rIns="121899" bIns="60949" rtlCol="0">
            <a:spAutoFit/>
          </a:bodyPr>
          <a:lstStyle/>
          <a:p>
            <a:pPr marL="225425" marR="0" lvl="0" indent="-225425" fontAlgn="auto">
              <a:lnSpc>
                <a:spcPct val="90000"/>
              </a:lnSpc>
              <a:spcBef>
                <a:spcPct val="20000"/>
              </a:spcBef>
              <a:spcAft>
                <a:spcPts val="300"/>
              </a:spcAft>
              <a:buClr>
                <a:schemeClr val="tx2">
                  <a:lumMod val="60000"/>
                  <a:lumOff val="40000"/>
                </a:schemeClr>
              </a:buClr>
              <a:buSzPct val="100000"/>
              <a:buFont typeface="Wingdings 2" pitchFamily="18" charset="2"/>
              <a:buChar char=""/>
              <a:tabLst/>
              <a:defRPr/>
            </a:pPr>
            <a:r>
              <a:rPr lang="en-US" sz="1400" dirty="0" smtClean="0">
                <a:solidFill>
                  <a:schemeClr val="tx2">
                    <a:lumMod val="50000"/>
                  </a:schemeClr>
                </a:solidFill>
                <a:latin typeface="Segoe UI" pitchFamily="34" charset="0"/>
                <a:cs typeface="Segoe UI" pitchFamily="34" charset="0"/>
              </a:rPr>
              <a:t>Application Virtualization</a:t>
            </a:r>
          </a:p>
          <a:p>
            <a:pPr marL="225425" marR="0" lvl="0" indent="-225425" fontAlgn="auto">
              <a:lnSpc>
                <a:spcPct val="90000"/>
              </a:lnSpc>
              <a:spcBef>
                <a:spcPct val="20000"/>
              </a:spcBef>
              <a:spcAft>
                <a:spcPts val="300"/>
              </a:spcAft>
              <a:buClr>
                <a:schemeClr val="tx2">
                  <a:lumMod val="60000"/>
                  <a:lumOff val="40000"/>
                </a:schemeClr>
              </a:buClr>
              <a:buSzPct val="100000"/>
              <a:buFont typeface="Wingdings 2" pitchFamily="18" charset="2"/>
              <a:buChar char=""/>
              <a:tabLst/>
              <a:defRPr/>
            </a:pPr>
            <a:r>
              <a:rPr lang="en-US" sz="1400" dirty="0" smtClean="0">
                <a:solidFill>
                  <a:schemeClr val="tx2">
                    <a:lumMod val="50000"/>
                  </a:schemeClr>
                </a:solidFill>
                <a:latin typeface="Segoe UI" pitchFamily="34" charset="0"/>
                <a:cs typeface="Segoe UI" pitchFamily="34" charset="0"/>
              </a:rPr>
              <a:t>Desktop </a:t>
            </a:r>
            <a:br>
              <a:rPr lang="en-US" sz="1400" dirty="0" smtClean="0">
                <a:solidFill>
                  <a:schemeClr val="tx2">
                    <a:lumMod val="50000"/>
                  </a:schemeClr>
                </a:solidFill>
                <a:latin typeface="Segoe UI" pitchFamily="34" charset="0"/>
                <a:cs typeface="Segoe UI" pitchFamily="34" charset="0"/>
              </a:rPr>
            </a:br>
            <a:r>
              <a:rPr lang="en-US" sz="1400" dirty="0" smtClean="0">
                <a:solidFill>
                  <a:schemeClr val="tx2">
                    <a:lumMod val="50000"/>
                  </a:schemeClr>
                </a:solidFill>
                <a:latin typeface="Segoe UI" pitchFamily="34" charset="0"/>
                <a:cs typeface="Segoe UI" pitchFamily="34" charset="0"/>
              </a:rPr>
              <a:t>Virtualization</a:t>
            </a:r>
          </a:p>
          <a:p>
            <a:pPr marL="0" marR="0" lvl="0" indent="0" defTabSz="914400" eaLnBrk="1" fontAlgn="auto" latinLnBrk="0" hangingPunct="1">
              <a:lnSpc>
                <a:spcPct val="100000"/>
              </a:lnSpc>
              <a:spcBef>
                <a:spcPts val="0"/>
              </a:spcBef>
              <a:spcAft>
                <a:spcPts val="0"/>
              </a:spcAft>
              <a:buClrTx/>
              <a:buSzPct val="100000"/>
              <a:buFontTx/>
              <a:buNone/>
              <a:tabLst/>
              <a:defRPr/>
            </a:pPr>
            <a:endParaRPr kumimoji="0" lang="en-US" sz="1600" b="0" i="0" u="none" strike="noStrike" kern="0" cap="none" spc="0" normalizeH="0" baseline="0" noProof="0" dirty="0">
              <a:ln>
                <a:noFill/>
              </a:ln>
              <a:solidFill>
                <a:schemeClr val="tx2">
                  <a:lumMod val="50000"/>
                </a:schemeClr>
              </a:solidFill>
              <a:effectLst/>
              <a:uLnTx/>
              <a:uFillTx/>
              <a:latin typeface="Calibri"/>
            </a:endParaRPr>
          </a:p>
        </p:txBody>
      </p:sp>
      <p:sp>
        <p:nvSpPr>
          <p:cNvPr id="197" name="TextBox 196"/>
          <p:cNvSpPr txBox="1"/>
          <p:nvPr/>
        </p:nvSpPr>
        <p:spPr>
          <a:xfrm>
            <a:off x="3459479" y="4572001"/>
            <a:ext cx="2590800" cy="316988"/>
          </a:xfrm>
          <a:prstGeom prst="rect">
            <a:avLst/>
          </a:prstGeom>
          <a:noFill/>
          <a:ln>
            <a:headEnd type="none" w="med" len="med"/>
            <a:tailEnd type="none" w="med" len="med"/>
          </a:ln>
          <a:effectLst>
            <a:outerShdw blurRad="254000" dist="190500" dir="5400000" rotWithShape="0">
              <a:srgbClr val="000000">
                <a:alpha val="35000"/>
              </a:srgbClr>
            </a:outerShdw>
          </a:effectLst>
          <a:scene3d>
            <a:camera prst="orthographicFront">
              <a:rot lat="0" lon="0" rev="0"/>
            </a:camera>
            <a:lightRig rig="threePt" dir="t">
              <a:rot lat="0" lon="0" rev="1200000"/>
            </a:lightRig>
          </a:scene3d>
          <a:sp3d/>
        </p:spPr>
        <p:txBody>
          <a:bodyPr wrap="square" lIns="121899" tIns="60949" rIns="121899" bIns="60949" rtlCol="0">
            <a:spAutoFit/>
          </a:bodyPr>
          <a:lstStyle/>
          <a:p>
            <a:pPr marL="225425" indent="-225425">
              <a:lnSpc>
                <a:spcPct val="90000"/>
              </a:lnSpc>
              <a:spcBef>
                <a:spcPct val="20000"/>
              </a:spcBef>
              <a:spcAft>
                <a:spcPts val="300"/>
              </a:spcAft>
              <a:buClr>
                <a:schemeClr val="tx2">
                  <a:lumMod val="60000"/>
                  <a:lumOff val="40000"/>
                </a:schemeClr>
              </a:buClr>
              <a:buSzPct val="100000"/>
              <a:buFont typeface="Wingdings 2" pitchFamily="18" charset="2"/>
              <a:buChar char=""/>
            </a:pPr>
            <a:r>
              <a:rPr lang="en-US" sz="1400" dirty="0" smtClean="0">
                <a:solidFill>
                  <a:schemeClr val="tx2">
                    <a:lumMod val="50000"/>
                  </a:schemeClr>
                </a:solidFill>
                <a:latin typeface="Segoe UI" pitchFamily="34" charset="0"/>
                <a:cs typeface="Segoe UI" pitchFamily="34" charset="0"/>
              </a:rPr>
              <a:t>Asset Inventory Service</a:t>
            </a:r>
          </a:p>
        </p:txBody>
      </p:sp>
      <p:sp>
        <p:nvSpPr>
          <p:cNvPr id="59" name="TextBox 58"/>
          <p:cNvSpPr txBox="1"/>
          <p:nvPr/>
        </p:nvSpPr>
        <p:spPr>
          <a:xfrm rot="16200000">
            <a:off x="103428" y="4876800"/>
            <a:ext cx="79541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MDOP</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rPr>
              <a:t>Today’s Webcast Speakers</a:t>
            </a:r>
            <a:endParaRPr lang="en-US" dirty="0"/>
          </a:p>
        </p:txBody>
      </p:sp>
      <p:sp>
        <p:nvSpPr>
          <p:cNvPr id="3" name="Content Placeholder 2"/>
          <p:cNvSpPr>
            <a:spLocks noGrp="1"/>
          </p:cNvSpPr>
          <p:nvPr>
            <p:ph idx="1"/>
          </p:nvPr>
        </p:nvSpPr>
        <p:spPr>
          <a:xfrm>
            <a:off x="381000" y="838200"/>
            <a:ext cx="8229600" cy="5334000"/>
          </a:xfrm>
        </p:spPr>
        <p:txBody>
          <a:bodyPr>
            <a:normAutofit/>
          </a:bodyPr>
          <a:lstStyle/>
          <a:p>
            <a:r>
              <a:rPr lang="en-US" sz="2400" dirty="0" smtClean="0"/>
              <a:t>Moderator: </a:t>
            </a:r>
          </a:p>
          <a:p>
            <a:pPr lvl="1"/>
            <a:r>
              <a:rPr lang="en-US" sz="2400" dirty="0" smtClean="0"/>
              <a:t>Joseph E. </a:t>
            </a:r>
            <a:r>
              <a:rPr lang="en-US" sz="2400" dirty="0" err="1" smtClean="0"/>
              <a:t>Maglitta</a:t>
            </a:r>
            <a:r>
              <a:rPr lang="en-US" sz="2400" dirty="0" smtClean="0"/>
              <a:t> - Editorial Director and Market Expert - Ziff Davis Enterprise Market Strategies and Content Services</a:t>
            </a:r>
          </a:p>
          <a:p>
            <a:pPr>
              <a:buNone/>
            </a:pPr>
            <a:endParaRPr lang="en-US" sz="2400" dirty="0" smtClean="0"/>
          </a:p>
          <a:p>
            <a:r>
              <a:rPr lang="en-US" sz="2400" dirty="0" smtClean="0"/>
              <a:t>Customer: </a:t>
            </a:r>
          </a:p>
          <a:p>
            <a:pPr lvl="1"/>
            <a:r>
              <a:rPr lang="en-US" sz="2400" dirty="0" smtClean="0"/>
              <a:t>Liz </a:t>
            </a:r>
            <a:r>
              <a:rPr lang="en-US" sz="2400" dirty="0" err="1" smtClean="0"/>
              <a:t>Eversoll</a:t>
            </a:r>
            <a:r>
              <a:rPr lang="en-US" sz="2400" dirty="0" smtClean="0"/>
              <a:t>, VP of Microsoft Practice, CDW</a:t>
            </a:r>
          </a:p>
          <a:p>
            <a:pPr lvl="1"/>
            <a:r>
              <a:rPr lang="en-US" sz="2400" dirty="0" smtClean="0"/>
              <a:t>Michael Van Cleave, Technical Specialist, CDW</a:t>
            </a:r>
            <a:endParaRPr lang="en-US" sz="2400" dirty="0"/>
          </a:p>
        </p:txBody>
      </p:sp>
      <p:sp>
        <p:nvSpPr>
          <p:cNvPr id="4" name="Date Placeholder 3"/>
          <p:cNvSpPr>
            <a:spLocks noGrp="1"/>
          </p:cNvSpPr>
          <p:nvPr>
            <p:ph type="dt" sz="half" idx="10"/>
          </p:nvPr>
        </p:nvSpPr>
        <p:spPr/>
        <p:txBody>
          <a:bodyPr/>
          <a:lstStyle/>
          <a:p>
            <a:fld id="{E7274C1D-C5C9-4088-97B7-768846C101D2}" type="datetime2">
              <a:rPr lang="en-US" smtClean="0"/>
              <a:pPr/>
              <a:t>Thursday, October 22, 2009</a:t>
            </a:fld>
            <a:endParaRPr lang="en-US" dirty="0"/>
          </a:p>
        </p:txBody>
      </p:sp>
      <p:sp>
        <p:nvSpPr>
          <p:cNvPr id="5" name="Slide Number Placeholder 4"/>
          <p:cNvSpPr>
            <a:spLocks noGrp="1"/>
          </p:cNvSpPr>
          <p:nvPr>
            <p:ph type="sldNum" sz="quarter" idx="11"/>
          </p:nvPr>
        </p:nvSpPr>
        <p:spPr/>
        <p:txBody>
          <a:bodyPr/>
          <a:lstStyle/>
          <a:p>
            <a:fld id="{028F6CB6-376B-4822-816C-FE7F9E5510A1}" type="slidenum">
              <a:rPr lang="en-US" smtClean="0"/>
              <a:pPr/>
              <a:t>6</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Resources</a:t>
            </a:r>
            <a:endParaRPr lang="en-US" dirty="0"/>
          </a:p>
        </p:txBody>
      </p:sp>
      <p:sp>
        <p:nvSpPr>
          <p:cNvPr id="3" name="Date Placeholder 2"/>
          <p:cNvSpPr>
            <a:spLocks noGrp="1"/>
          </p:cNvSpPr>
          <p:nvPr>
            <p:ph type="dt" sz="half" idx="10"/>
          </p:nvPr>
        </p:nvSpPr>
        <p:spPr/>
        <p:txBody>
          <a:bodyPr/>
          <a:lstStyle/>
          <a:p>
            <a:fld id="{BF1EE5C1-E093-4BEF-B14E-0CDF09ED1D4B}" type="datetime2">
              <a:rPr lang="en-US" smtClean="0"/>
              <a:pPr/>
              <a:t>Thursday, October 22, 2009</a:t>
            </a:fld>
            <a:endParaRPr lang="en-US" dirty="0"/>
          </a:p>
        </p:txBody>
      </p:sp>
      <p:sp>
        <p:nvSpPr>
          <p:cNvPr id="4" name="Slide Number Placeholder 3"/>
          <p:cNvSpPr>
            <a:spLocks noGrp="1"/>
          </p:cNvSpPr>
          <p:nvPr>
            <p:ph type="sldNum" sz="quarter" idx="11"/>
          </p:nvPr>
        </p:nvSpPr>
        <p:spPr/>
        <p:txBody>
          <a:bodyPr/>
          <a:lstStyle/>
          <a:p>
            <a:fld id="{028F6CB6-376B-4822-816C-FE7F9E5510A1}" type="slidenum">
              <a:rPr lang="en-US" smtClean="0"/>
              <a:pPr/>
              <a:t>7</a:t>
            </a:fld>
            <a:endParaRPr lang="en-US" dirty="0"/>
          </a:p>
        </p:txBody>
      </p:sp>
      <p:sp>
        <p:nvSpPr>
          <p:cNvPr id="5" name="Footer Placeholder 4"/>
          <p:cNvSpPr>
            <a:spLocks noGrp="1"/>
          </p:cNvSpPr>
          <p:nvPr>
            <p:ph type="ftr" sz="quarter" idx="12"/>
          </p:nvPr>
        </p:nvSpPr>
        <p:spPr/>
        <p:txBody>
          <a:bodyPr/>
          <a:lstStyle/>
          <a:p>
            <a:r>
              <a:rPr lang="en-US" smtClean="0"/>
              <a:t>Microsoft Confidential</a:t>
            </a:r>
            <a:endParaRPr lang="en-US" dirty="0"/>
          </a:p>
        </p:txBody>
      </p:sp>
      <p:sp>
        <p:nvSpPr>
          <p:cNvPr id="6" name="Content Placeholder 6"/>
          <p:cNvSpPr txBox="1">
            <a:spLocks/>
          </p:cNvSpPr>
          <p:nvPr/>
        </p:nvSpPr>
        <p:spPr>
          <a:xfrm>
            <a:off x="381000" y="2209800"/>
            <a:ext cx="8229600" cy="3843000"/>
          </a:xfrm>
          <a:prstGeom prst="rect">
            <a:avLst/>
          </a:prstGeom>
        </p:spPr>
        <p:txBody>
          <a:bodyPr>
            <a:normAutofit/>
          </a:bodyPr>
          <a:lstStyle/>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r>
              <a:rPr kumimoji="0" lang="en-US" sz="2000" b="0" i="0" u="none" strike="noStrike" kern="1200" cap="none" spc="0" normalizeH="0" baseline="0" noProof="0" dirty="0" smtClean="0">
                <a:ln>
                  <a:noFill/>
                </a:ln>
                <a:solidFill>
                  <a:schemeClr val="bg1"/>
                </a:solidFill>
                <a:effectLst/>
                <a:uLnTx/>
                <a:uFillTx/>
                <a:latin typeface="Segoe Light"/>
                <a:ea typeface="+mn-ea"/>
                <a:cs typeface="+mn-cs"/>
              </a:rPr>
              <a:t>Windows 7: </a:t>
            </a:r>
            <a:r>
              <a:rPr kumimoji="0" lang="en-US" sz="2000" b="0" i="0" u="none" strike="noStrike" kern="1200" cap="none" spc="0" normalizeH="0" baseline="0" noProof="0" dirty="0" smtClean="0">
                <a:ln>
                  <a:noFill/>
                </a:ln>
                <a:solidFill>
                  <a:schemeClr val="tx1"/>
                </a:solidFill>
                <a:effectLst/>
                <a:uLnTx/>
                <a:uFillTx/>
                <a:latin typeface="Segoe Light"/>
                <a:ea typeface="+mn-ea"/>
                <a:cs typeface="+mn-cs"/>
                <a:hlinkClick r:id="rId2"/>
              </a:rPr>
              <a:t>www.Windows.com/Enterprise </a:t>
            </a:r>
            <a:endParaRPr kumimoji="0" lang="en-US" sz="2000" b="0" i="0" u="none" strike="noStrike" kern="1200" cap="none" spc="0" normalizeH="0" baseline="0" noProof="0" dirty="0" smtClean="0">
              <a:ln>
                <a:noFill/>
              </a:ln>
              <a:solidFill>
                <a:schemeClr val="tx1"/>
              </a:solidFill>
              <a:effectLst/>
              <a:uLnTx/>
              <a:uFillTx/>
              <a:latin typeface="Segoe Light"/>
              <a:ea typeface="+mn-ea"/>
              <a:cs typeface="+mn-cs"/>
            </a:endParaRPr>
          </a:p>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Segoe Light"/>
              <a:ea typeface="+mn-ea"/>
              <a:cs typeface="+mn-cs"/>
            </a:endParaRPr>
          </a:p>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r>
              <a:rPr kumimoji="0" lang="en-US" sz="2000" b="0" i="0" u="none" strike="noStrike" kern="1200" cap="none" spc="0" normalizeH="0" baseline="0" noProof="0" dirty="0" smtClean="0">
                <a:ln>
                  <a:noFill/>
                </a:ln>
                <a:solidFill>
                  <a:schemeClr val="bg1"/>
                </a:solidFill>
                <a:effectLst/>
                <a:uLnTx/>
                <a:uFillTx/>
                <a:latin typeface="Segoe Light"/>
                <a:ea typeface="+mn-ea"/>
                <a:cs typeface="+mn-cs"/>
              </a:rPr>
              <a:t>Windows Optimized Desktop: </a:t>
            </a:r>
            <a:r>
              <a:rPr kumimoji="0" lang="en-US" sz="2000" b="0" i="0" u="none" strike="noStrike" kern="1200" cap="none" spc="0" normalizeH="0" baseline="0" noProof="0" dirty="0" smtClean="0">
                <a:ln>
                  <a:noFill/>
                </a:ln>
                <a:solidFill>
                  <a:schemeClr val="bg1"/>
                </a:solidFill>
                <a:effectLst/>
                <a:uLnTx/>
                <a:uFillTx/>
                <a:latin typeface="Segoe Light"/>
                <a:ea typeface="+mn-ea"/>
                <a:cs typeface="+mn-cs"/>
                <a:hlinkClick r:id="rId3"/>
              </a:rPr>
              <a:t>www.Microsoft.com/OptimizeDesktop</a:t>
            </a:r>
            <a:endParaRPr kumimoji="0" lang="en-US" sz="2000" b="0" i="0" u="none" strike="noStrike" kern="1200" cap="none" spc="0" normalizeH="0" baseline="0" noProof="0" dirty="0" smtClean="0">
              <a:ln>
                <a:noFill/>
              </a:ln>
              <a:solidFill>
                <a:schemeClr val="bg1"/>
              </a:solidFill>
              <a:effectLst/>
              <a:uLnTx/>
              <a:uFillTx/>
              <a:latin typeface="Segoe Light"/>
              <a:ea typeface="+mn-ea"/>
              <a:cs typeface="+mn-cs"/>
            </a:endParaRPr>
          </a:p>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r>
              <a:rPr kumimoji="0" lang="en-US" sz="2000" b="0" i="0" u="none" strike="noStrike" kern="1200" cap="none" spc="0" normalizeH="0" baseline="0" noProof="0" dirty="0" smtClean="0">
                <a:ln>
                  <a:noFill/>
                </a:ln>
                <a:solidFill>
                  <a:schemeClr val="bg1"/>
                </a:solidFill>
                <a:effectLst/>
                <a:uLnTx/>
                <a:uFillTx/>
                <a:latin typeface="Segoe Light"/>
                <a:ea typeface="+mn-ea"/>
                <a:cs typeface="+mn-cs"/>
              </a:rPr>
              <a:t> </a:t>
            </a:r>
          </a:p>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r>
              <a:rPr kumimoji="0" lang="en-US" sz="2000" b="0" i="0" u="none" strike="noStrike" kern="1200" cap="none" spc="0" normalizeH="0" baseline="0" noProof="0" dirty="0" smtClean="0">
                <a:ln>
                  <a:noFill/>
                </a:ln>
                <a:solidFill>
                  <a:schemeClr val="bg1"/>
                </a:solidFill>
                <a:effectLst/>
                <a:uLnTx/>
                <a:uFillTx/>
                <a:latin typeface="Segoe Light"/>
                <a:ea typeface="+mn-ea"/>
                <a:cs typeface="+mn-cs"/>
              </a:rPr>
              <a:t>Windows 7 for IT Pros: </a:t>
            </a:r>
            <a:r>
              <a:rPr kumimoji="0" lang="en-US" sz="2000" b="0" i="0" u="none" strike="noStrike" kern="1200" cap="none" spc="0" normalizeH="0" baseline="0" noProof="0" dirty="0" smtClean="0">
                <a:ln>
                  <a:noFill/>
                </a:ln>
                <a:solidFill>
                  <a:schemeClr val="bg1"/>
                </a:solidFill>
                <a:effectLst/>
                <a:uLnTx/>
                <a:uFillTx/>
                <a:latin typeface="Segoe Light"/>
                <a:ea typeface="+mn-ea"/>
                <a:cs typeface="+mn-cs"/>
                <a:hlinkClick r:id="rId4"/>
              </a:rPr>
              <a:t>www.Microsoft.com/Springboard</a:t>
            </a:r>
            <a:r>
              <a:rPr kumimoji="0" lang="en-US" sz="2000" b="0" i="0" u="none" strike="noStrike" kern="1200" cap="none" spc="0" normalizeH="0" baseline="0" noProof="0" dirty="0" smtClean="0">
                <a:ln>
                  <a:noFill/>
                </a:ln>
                <a:solidFill>
                  <a:schemeClr val="bg1"/>
                </a:solidFill>
                <a:effectLst/>
                <a:uLnTx/>
                <a:uFillTx/>
                <a:latin typeface="Segoe Light"/>
                <a:ea typeface="+mn-ea"/>
                <a:cs typeface="+mn-cs"/>
              </a:rPr>
              <a:t> </a:t>
            </a:r>
          </a:p>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endParaRPr kumimoji="0" lang="en-US" sz="2000" b="0" i="0" u="none" strike="noStrike" kern="1200" cap="none" spc="0" normalizeH="0" baseline="0" noProof="0" dirty="0" smtClean="0">
              <a:ln>
                <a:noFill/>
              </a:ln>
              <a:solidFill>
                <a:schemeClr val="bg1"/>
              </a:solidFill>
              <a:effectLst/>
              <a:uLnTx/>
              <a:uFillTx/>
              <a:latin typeface="Segoe Light"/>
              <a:ea typeface="+mn-ea"/>
              <a:cs typeface="+mn-cs"/>
            </a:endParaRPr>
          </a:p>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r>
              <a:rPr kumimoji="0" lang="en-US" sz="2000" b="0" i="0" u="none" strike="noStrike" kern="1200" cap="none" spc="0" normalizeH="0" baseline="0" noProof="0" dirty="0" smtClean="0">
                <a:ln>
                  <a:noFill/>
                </a:ln>
                <a:solidFill>
                  <a:schemeClr val="bg1"/>
                </a:solidFill>
                <a:effectLst/>
                <a:uLnTx/>
                <a:uFillTx/>
                <a:latin typeface="Segoe Light"/>
                <a:ea typeface="+mn-ea"/>
                <a:cs typeface="+mn-cs"/>
              </a:rPr>
              <a:t>Microsoft Desktop Optimization Pack: </a:t>
            </a:r>
            <a:r>
              <a:rPr kumimoji="0" lang="en-US" sz="2000" b="0" i="0" u="none" strike="noStrike" kern="1200" cap="none" spc="0" normalizeH="0" baseline="0" noProof="0" dirty="0" smtClean="0">
                <a:ln>
                  <a:noFill/>
                </a:ln>
                <a:solidFill>
                  <a:srgbClr val="353734"/>
                </a:solidFill>
                <a:effectLst/>
                <a:uLnTx/>
                <a:uFillTx/>
                <a:latin typeface="Segoe Light"/>
                <a:ea typeface="+mn-ea"/>
                <a:cs typeface="+mn-cs"/>
                <a:hlinkClick r:id="rId5"/>
              </a:rPr>
              <a:t>www.Microsoft.com/MDOP</a:t>
            </a:r>
            <a:r>
              <a:rPr kumimoji="0" lang="en-US" sz="2000" b="0" i="0" u="none" strike="noStrike" kern="1200" cap="none" spc="0" normalizeH="0" baseline="0" noProof="0" dirty="0" smtClean="0">
                <a:ln>
                  <a:noFill/>
                </a:ln>
                <a:solidFill>
                  <a:schemeClr val="bg1"/>
                </a:solidFill>
                <a:effectLst/>
                <a:uLnTx/>
                <a:uFillTx/>
                <a:latin typeface="Segoe Light"/>
                <a:ea typeface="+mn-ea"/>
                <a:cs typeface="+mn-cs"/>
              </a:rPr>
              <a:t> </a:t>
            </a:r>
          </a:p>
          <a:p>
            <a:pPr marL="296863" marR="0" lvl="0" indent="-282575"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None/>
              <a:tabLst/>
              <a:defRPr/>
            </a:pPr>
            <a:endParaRPr kumimoji="0" lang="en-US" sz="2000" b="0" i="0" u="none" strike="noStrike" kern="1200" cap="none" spc="0" normalizeH="0" baseline="0" noProof="0" dirty="0" smtClean="0">
              <a:ln>
                <a:noFill/>
              </a:ln>
              <a:solidFill>
                <a:schemeClr val="bg1"/>
              </a:solidFill>
              <a:effectLst/>
              <a:uLnTx/>
              <a:uFillTx/>
              <a:latin typeface="Segoe Ligh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endParaRPr kumimoji="0" lang="en-US" sz="2400" b="0" i="0" u="none" strike="noStrike" kern="1200" cap="none" spc="0" normalizeH="0" baseline="0" noProof="0" dirty="0">
              <a:ln>
                <a:noFill/>
              </a:ln>
              <a:solidFill>
                <a:schemeClr val="bg1"/>
              </a:solidFill>
              <a:effectLst/>
              <a:uLnTx/>
              <a:uFillTx/>
              <a:latin typeface="Segoe Light"/>
              <a:ea typeface="+mn-ea"/>
              <a:cs typeface="+mn-cs"/>
            </a:endParaRPr>
          </a:p>
        </p:txBody>
      </p:sp>
      <p:sp>
        <p:nvSpPr>
          <p:cNvPr id="7" name="Text Placeholder 7"/>
          <p:cNvSpPr txBox="1">
            <a:spLocks/>
          </p:cNvSpPr>
          <p:nvPr/>
        </p:nvSpPr>
        <p:spPr>
          <a:xfrm>
            <a:off x="304800" y="1219200"/>
            <a:ext cx="8610600" cy="838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tx2">
                  <a:lumMod val="40000"/>
                  <a:lumOff val="60000"/>
                </a:schemeClr>
              </a:buClr>
              <a:buSzTx/>
              <a:buFont typeface="Wingdings 2" pitchFamily="18" charset="2"/>
              <a:buChar char=""/>
              <a:tabLst/>
              <a:defRPr/>
            </a:pPr>
            <a:r>
              <a:rPr kumimoji="0" lang="en-US" sz="2000" b="1" i="1" u="none" strike="noStrike" kern="1200" cap="none" spc="0" normalizeH="0" baseline="0" noProof="0" dirty="0" smtClean="0">
                <a:ln>
                  <a:noFill/>
                </a:ln>
                <a:solidFill>
                  <a:schemeClr val="bg1"/>
                </a:solidFill>
                <a:effectLst/>
                <a:uLnTx/>
                <a:uFillTx/>
                <a:latin typeface="Segoe Light"/>
                <a:ea typeface="+mn-ea"/>
                <a:cs typeface="+mn-cs"/>
              </a:rPr>
              <a:t>Visit these resources for more on Windows 7 and the Windows Optimized Desktop</a:t>
            </a:r>
            <a:endParaRPr kumimoji="0" lang="en-US" sz="2000" b="1" i="1" u="none" strike="noStrike" kern="1200" cap="none" spc="0" normalizeH="0" baseline="0" noProof="0" dirty="0">
              <a:ln>
                <a:noFill/>
              </a:ln>
              <a:solidFill>
                <a:schemeClr val="bg1"/>
              </a:solidFill>
              <a:effectLst/>
              <a:uLnTx/>
              <a:uFillTx/>
              <a:latin typeface="Segoe Ligh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Appendix</a:t>
            </a:r>
            <a:endParaRPr lang="en-US" dirty="0"/>
          </a:p>
        </p:txBody>
      </p:sp>
      <p:sp>
        <p:nvSpPr>
          <p:cNvPr id="9" name="Date Placeholder 8"/>
          <p:cNvSpPr>
            <a:spLocks noGrp="1"/>
          </p:cNvSpPr>
          <p:nvPr>
            <p:ph type="dt" sz="half" idx="10"/>
          </p:nvPr>
        </p:nvSpPr>
        <p:spPr/>
        <p:txBody>
          <a:bodyPr/>
          <a:lstStyle/>
          <a:p>
            <a:fld id="{9EB58BA9-8607-4A2E-A5DD-2DA8885F17E6}" type="datetime2">
              <a:rPr lang="en-US" smtClean="0"/>
              <a:pPr/>
              <a:t>Thursday, October 22, 2009</a:t>
            </a:fld>
            <a:endParaRPr lang="en-US" dirty="0"/>
          </a:p>
        </p:txBody>
      </p:sp>
      <p:sp>
        <p:nvSpPr>
          <p:cNvPr id="10" name="Slide Number Placeholder 9"/>
          <p:cNvSpPr>
            <a:spLocks noGrp="1"/>
          </p:cNvSpPr>
          <p:nvPr>
            <p:ph type="sldNum" sz="quarter" idx="11"/>
          </p:nvPr>
        </p:nvSpPr>
        <p:spPr/>
        <p:txBody>
          <a:bodyPr/>
          <a:lstStyle/>
          <a:p>
            <a:fld id="{028F6CB6-376B-4822-816C-FE7F9E5510A1}" type="slidenum">
              <a:rPr lang="en-US" smtClean="0"/>
              <a:pPr/>
              <a:t>8</a:t>
            </a:fld>
            <a:endParaRPr lang="en-US" dirty="0"/>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57200"/>
            <a:ext cx="7620000" cy="762000"/>
          </a:xfrm>
        </p:spPr>
        <p:txBody>
          <a:bodyPr>
            <a:noAutofit/>
          </a:bodyPr>
          <a:lstStyle/>
          <a:p>
            <a:r>
              <a:rPr lang="en-US" sz="2200" dirty="0" smtClean="0"/>
              <a:t>Our customers think of MDOP as part of Windows 7 plans</a:t>
            </a:r>
            <a:endParaRPr lang="en-US" sz="2200" dirty="0"/>
          </a:p>
        </p:txBody>
      </p:sp>
      <p:sp>
        <p:nvSpPr>
          <p:cNvPr id="11" name="Rectangle 10"/>
          <p:cNvSpPr/>
          <p:nvPr/>
        </p:nvSpPr>
        <p:spPr>
          <a:xfrm>
            <a:off x="378985" y="1948607"/>
            <a:ext cx="8439912" cy="127084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3" name="Text Placeholder 23"/>
          <p:cNvSpPr txBox="1">
            <a:spLocks/>
          </p:cNvSpPr>
          <p:nvPr/>
        </p:nvSpPr>
        <p:spPr>
          <a:xfrm>
            <a:off x="583908" y="2034355"/>
            <a:ext cx="8193442" cy="1098762"/>
          </a:xfrm>
          <a:prstGeom prst="rect">
            <a:avLst/>
          </a:prstGeom>
        </p:spPr>
        <p:txBody>
          <a:bodyPr wrap="square">
            <a:spAutoFit/>
          </a:bodyPr>
          <a:lstStyle>
            <a:lvl1pPr marL="230188" indent="-230188">
              <a:buSzPct val="85000"/>
              <a:defRPr sz="1600"/>
            </a:lvl1pPr>
          </a:lstStyle>
          <a:p>
            <a:pPr marR="0" defTabSz="914363" fontAlgn="auto">
              <a:lnSpc>
                <a:spcPct val="90000"/>
              </a:lnSpc>
              <a:spcBef>
                <a:spcPts val="0"/>
              </a:spcBef>
              <a:spcAft>
                <a:spcPts val="600"/>
              </a:spcAft>
              <a:buClrTx/>
              <a:buBlip>
                <a:blip r:embed="rId3"/>
              </a:buBlip>
              <a:tabLst/>
              <a:defRPr/>
            </a:pPr>
            <a:r>
              <a:rPr lang="en-US" sz="1400" dirty="0" smtClean="0">
                <a:latin typeface="Segoe" pitchFamily="34" charset="0"/>
              </a:rPr>
              <a:t>Reduce base image footprint and new PC provisioning time</a:t>
            </a:r>
          </a:p>
          <a:p>
            <a:pPr marR="0" defTabSz="914363" fontAlgn="auto">
              <a:lnSpc>
                <a:spcPct val="90000"/>
              </a:lnSpc>
              <a:spcBef>
                <a:spcPts val="0"/>
              </a:spcBef>
              <a:spcAft>
                <a:spcPts val="600"/>
              </a:spcAft>
              <a:buClrTx/>
              <a:buBlip>
                <a:blip r:embed="rId3"/>
              </a:buBlip>
              <a:tabLst/>
              <a:defRPr/>
            </a:pPr>
            <a:r>
              <a:rPr lang="en-US" sz="1400" dirty="0" smtClean="0">
                <a:latin typeface="Segoe" pitchFamily="34" charset="0"/>
              </a:rPr>
              <a:t>Reduce the costs of application deployment </a:t>
            </a:r>
          </a:p>
          <a:p>
            <a:pPr marR="0" defTabSz="914363" fontAlgn="auto">
              <a:lnSpc>
                <a:spcPct val="90000"/>
              </a:lnSpc>
              <a:spcBef>
                <a:spcPts val="0"/>
              </a:spcBef>
              <a:spcAft>
                <a:spcPts val="600"/>
              </a:spcAft>
              <a:buClrTx/>
              <a:buBlip>
                <a:blip r:embed="rId3"/>
              </a:buBlip>
              <a:tabLst/>
              <a:defRPr/>
            </a:pPr>
            <a:r>
              <a:rPr lang="en-US" sz="1400" dirty="0" smtClean="0">
                <a:latin typeface="Segoe" pitchFamily="34" charset="0"/>
              </a:rPr>
              <a:t>Increase user productivity and enable easy roaming</a:t>
            </a:r>
          </a:p>
          <a:p>
            <a:pPr marR="0" defTabSz="914363" fontAlgn="auto">
              <a:lnSpc>
                <a:spcPct val="90000"/>
              </a:lnSpc>
              <a:spcBef>
                <a:spcPts val="0"/>
              </a:spcBef>
              <a:spcAft>
                <a:spcPts val="600"/>
              </a:spcAft>
              <a:buClrTx/>
              <a:tabLst/>
              <a:defRPr/>
            </a:pPr>
            <a:r>
              <a:rPr lang="en-US" sz="1400" i="1" dirty="0" smtClean="0">
                <a:latin typeface="Segoe" pitchFamily="34" charset="0"/>
              </a:rPr>
              <a:t>OS upgrade is the right time – minimum cost to adopt virtualization!</a:t>
            </a:r>
          </a:p>
        </p:txBody>
      </p:sp>
      <p:grpSp>
        <p:nvGrpSpPr>
          <p:cNvPr id="2" name="Group 14"/>
          <p:cNvGrpSpPr/>
          <p:nvPr/>
        </p:nvGrpSpPr>
        <p:grpSpPr>
          <a:xfrm>
            <a:off x="378985" y="1526940"/>
            <a:ext cx="8451420" cy="429773"/>
            <a:chOff x="378985" y="1288815"/>
            <a:chExt cx="8451420" cy="429773"/>
          </a:xfrm>
        </p:grpSpPr>
        <p:sp>
          <p:nvSpPr>
            <p:cNvPr id="16" name="Snip Single Corner Rectangle 5"/>
            <p:cNvSpPr/>
            <p:nvPr/>
          </p:nvSpPr>
          <p:spPr>
            <a:xfrm>
              <a:off x="378985" y="1288815"/>
              <a:ext cx="8451420" cy="429773"/>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solidFill>
                  <a:schemeClr val="tx1"/>
                </a:solidFill>
                <a:latin typeface="Segoe Semibold" pitchFamily="34" charset="0"/>
              </a:endParaRPr>
            </a:p>
          </p:txBody>
        </p:sp>
        <p:sp>
          <p:nvSpPr>
            <p:cNvPr id="17" name="Text Placeholder 27"/>
            <p:cNvSpPr txBox="1">
              <a:spLocks/>
            </p:cNvSpPr>
            <p:nvPr/>
          </p:nvSpPr>
          <p:spPr>
            <a:xfrm>
              <a:off x="550041" y="1319035"/>
              <a:ext cx="8039632" cy="369332"/>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defRPr/>
              </a:pPr>
              <a:r>
                <a:rPr lang="en-US" sz="1800" dirty="0">
                  <a:solidFill>
                    <a:schemeClr val="tx2">
                      <a:lumMod val="20000"/>
                      <a:lumOff val="80000"/>
                    </a:schemeClr>
                  </a:solidFill>
                </a:rPr>
                <a:t>Optimize Windows 7 deployment using Application Virtualization</a:t>
              </a:r>
            </a:p>
          </p:txBody>
        </p:sp>
      </p:grpSp>
      <p:grpSp>
        <p:nvGrpSpPr>
          <p:cNvPr id="3" name="Group 17"/>
          <p:cNvGrpSpPr/>
          <p:nvPr/>
        </p:nvGrpSpPr>
        <p:grpSpPr>
          <a:xfrm>
            <a:off x="390861" y="3296546"/>
            <a:ext cx="8451420" cy="1353698"/>
            <a:chOff x="390861" y="3284977"/>
            <a:chExt cx="8451420" cy="1353698"/>
          </a:xfrm>
        </p:grpSpPr>
        <p:sp>
          <p:nvSpPr>
            <p:cNvPr id="19" name="Rectangle 18"/>
            <p:cNvSpPr/>
            <p:nvPr/>
          </p:nvSpPr>
          <p:spPr>
            <a:xfrm>
              <a:off x="390861" y="3706644"/>
              <a:ext cx="8439912" cy="93203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1" name="Text Placeholder 23"/>
            <p:cNvSpPr txBox="1">
              <a:spLocks/>
            </p:cNvSpPr>
            <p:nvPr/>
          </p:nvSpPr>
          <p:spPr>
            <a:xfrm>
              <a:off x="595784" y="3792392"/>
              <a:ext cx="8193442" cy="750975"/>
            </a:xfrm>
            <a:prstGeom prst="rect">
              <a:avLst/>
            </a:prstGeom>
          </p:spPr>
          <p:txBody>
            <a:bodyPr wrap="square">
              <a:spAutoFit/>
            </a:bodyPr>
            <a:lstStyle>
              <a:lvl1pPr marL="230188" indent="-230188">
                <a:buSzPct val="85000"/>
                <a:defRPr sz="1600"/>
              </a:lvl1pPr>
            </a:lstStyle>
            <a:p>
              <a:pPr marR="0" defTabSz="914363" fontAlgn="auto">
                <a:lnSpc>
                  <a:spcPct val="90000"/>
                </a:lnSpc>
                <a:spcBef>
                  <a:spcPts val="0"/>
                </a:spcBef>
                <a:spcAft>
                  <a:spcPts val="600"/>
                </a:spcAft>
                <a:buClrTx/>
                <a:buBlip>
                  <a:blip r:embed="rId3"/>
                </a:buBlip>
                <a:tabLst/>
                <a:defRPr/>
              </a:pPr>
              <a:r>
                <a:rPr lang="en-US" sz="1400" dirty="0" smtClean="0">
                  <a:latin typeface="Segoe" pitchFamily="34" charset="0"/>
                </a:rPr>
                <a:t>Track software assets in the existing environment (e.g. Windows Vista), </a:t>
              </a:r>
              <a:br>
                <a:rPr lang="en-US" sz="1400" dirty="0" smtClean="0">
                  <a:latin typeface="Segoe" pitchFamily="34" charset="0"/>
                </a:rPr>
              </a:br>
              <a:r>
                <a:rPr lang="en-US" sz="1400" dirty="0" smtClean="0">
                  <a:latin typeface="Segoe" pitchFamily="34" charset="0"/>
                </a:rPr>
                <a:t>to improve Windows 7 application planning</a:t>
              </a:r>
            </a:p>
            <a:p>
              <a:pPr marR="0" defTabSz="914363" fontAlgn="auto">
                <a:lnSpc>
                  <a:spcPct val="90000"/>
                </a:lnSpc>
                <a:spcBef>
                  <a:spcPts val="0"/>
                </a:spcBef>
                <a:spcAft>
                  <a:spcPts val="600"/>
                </a:spcAft>
                <a:buClrTx/>
                <a:buBlip>
                  <a:blip r:embed="rId3"/>
                </a:buBlip>
                <a:tabLst/>
                <a:defRPr/>
              </a:pPr>
              <a:r>
                <a:rPr lang="en-US" sz="1400" dirty="0" smtClean="0">
                  <a:latin typeface="Segoe" pitchFamily="34" charset="0"/>
                </a:rPr>
                <a:t>Enable incompatible applications to run in a virtual Windows XP</a:t>
              </a:r>
            </a:p>
          </p:txBody>
        </p:sp>
        <p:grpSp>
          <p:nvGrpSpPr>
            <p:cNvPr id="5" name="Group 15"/>
            <p:cNvGrpSpPr/>
            <p:nvPr/>
          </p:nvGrpSpPr>
          <p:grpSpPr>
            <a:xfrm>
              <a:off x="390861" y="3284977"/>
              <a:ext cx="8451420" cy="429773"/>
              <a:chOff x="390861" y="3770752"/>
              <a:chExt cx="8451420" cy="429773"/>
            </a:xfrm>
          </p:grpSpPr>
          <p:sp>
            <p:nvSpPr>
              <p:cNvPr id="23" name="Snip Single Corner Rectangle 22"/>
              <p:cNvSpPr/>
              <p:nvPr/>
            </p:nvSpPr>
            <p:spPr>
              <a:xfrm>
                <a:off x="390861" y="3770752"/>
                <a:ext cx="8451420" cy="429773"/>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solidFill>
                    <a:schemeClr val="tx1"/>
                  </a:solidFill>
                  <a:latin typeface="Segoe Semibold" pitchFamily="34" charset="0"/>
                </a:endParaRPr>
              </a:p>
            </p:txBody>
          </p:sp>
          <p:sp>
            <p:nvSpPr>
              <p:cNvPr id="24" name="Text Placeholder 27"/>
              <p:cNvSpPr txBox="1">
                <a:spLocks/>
              </p:cNvSpPr>
              <p:nvPr/>
            </p:nvSpPr>
            <p:spPr>
              <a:xfrm>
                <a:off x="561917" y="3800972"/>
                <a:ext cx="8039632" cy="369332"/>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defRPr/>
                </a:pPr>
                <a:r>
                  <a:rPr lang="en-US" sz="1800" dirty="0">
                    <a:solidFill>
                      <a:schemeClr val="tx2">
                        <a:lumMod val="20000"/>
                        <a:lumOff val="80000"/>
                      </a:schemeClr>
                    </a:solidFill>
                  </a:rPr>
                  <a:t>Facilitate the migration to Windows 7</a:t>
                </a:r>
              </a:p>
            </p:txBody>
          </p:sp>
        </p:grpSp>
      </p:grpSp>
      <p:grpSp>
        <p:nvGrpSpPr>
          <p:cNvPr id="6" name="Group 24"/>
          <p:cNvGrpSpPr/>
          <p:nvPr/>
        </p:nvGrpSpPr>
        <p:grpSpPr>
          <a:xfrm>
            <a:off x="378985" y="4727340"/>
            <a:ext cx="8451420" cy="1825860"/>
            <a:chOff x="378985" y="1355490"/>
            <a:chExt cx="8451420" cy="1825860"/>
          </a:xfrm>
        </p:grpSpPr>
        <p:sp>
          <p:nvSpPr>
            <p:cNvPr id="26" name="Rectangle 25"/>
            <p:cNvSpPr/>
            <p:nvPr/>
          </p:nvSpPr>
          <p:spPr>
            <a:xfrm>
              <a:off x="378985" y="1777157"/>
              <a:ext cx="8439912" cy="140419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8" name="Text Placeholder 23"/>
            <p:cNvSpPr txBox="1">
              <a:spLocks/>
            </p:cNvSpPr>
            <p:nvPr/>
          </p:nvSpPr>
          <p:spPr>
            <a:xfrm>
              <a:off x="583908" y="1862905"/>
              <a:ext cx="8193442" cy="1237262"/>
            </a:xfrm>
            <a:prstGeom prst="rect">
              <a:avLst/>
            </a:prstGeom>
          </p:spPr>
          <p:txBody>
            <a:bodyPr wrap="square">
              <a:spAutoFit/>
            </a:bodyPr>
            <a:lstStyle>
              <a:lvl1pPr marL="230188" indent="-230188">
                <a:buSzPct val="85000"/>
                <a:defRPr sz="1600"/>
              </a:lvl1pPr>
            </a:lstStyle>
            <a:p>
              <a:pPr marR="0" defTabSz="914363" fontAlgn="auto">
                <a:lnSpc>
                  <a:spcPct val="90000"/>
                </a:lnSpc>
                <a:spcBef>
                  <a:spcPts val="0"/>
                </a:spcBef>
                <a:spcAft>
                  <a:spcPts val="600"/>
                </a:spcAft>
                <a:buClrTx/>
                <a:buBlip>
                  <a:blip r:embed="rId3"/>
                </a:buBlip>
                <a:tabLst/>
                <a:defRPr/>
              </a:pPr>
              <a:r>
                <a:rPr lang="en-US" sz="1400" dirty="0" smtClean="0">
                  <a:latin typeface="Segoe" pitchFamily="34" charset="0"/>
                </a:rPr>
                <a:t>Add diagnostics and monitoring capabilities to Windows 7 troubleshooting: </a:t>
              </a:r>
            </a:p>
            <a:p>
              <a:pPr marL="685800" lvl="1" indent="-228600" defTabSz="914363">
                <a:lnSpc>
                  <a:spcPct val="90000"/>
                </a:lnSpc>
                <a:spcAft>
                  <a:spcPts val="600"/>
                </a:spcAft>
                <a:buBlip>
                  <a:blip r:embed="rId3"/>
                </a:buBlip>
                <a:defRPr/>
              </a:pPr>
              <a:r>
                <a:rPr lang="en-US" sz="1200" dirty="0" smtClean="0">
                  <a:latin typeface="Segoe" pitchFamily="34" charset="0"/>
                </a:rPr>
                <a:t>Proactively address common system/application failures, before they become a hurdle -  no agent installed</a:t>
              </a:r>
            </a:p>
            <a:p>
              <a:pPr marL="685800" lvl="1" indent="-228600" defTabSz="914363">
                <a:lnSpc>
                  <a:spcPct val="90000"/>
                </a:lnSpc>
                <a:spcAft>
                  <a:spcPts val="600"/>
                </a:spcAft>
                <a:buBlip>
                  <a:blip r:embed="rId3"/>
                </a:buBlip>
                <a:defRPr/>
              </a:pPr>
              <a:r>
                <a:rPr lang="en-US" sz="1200" dirty="0" smtClean="0">
                  <a:latin typeface="Segoe" pitchFamily="34" charset="0"/>
                </a:rPr>
                <a:t>Repair unbootable PCs and recover data</a:t>
              </a:r>
              <a:endParaRPr lang="en-US" sz="1400" dirty="0" smtClean="0">
                <a:latin typeface="Segoe" pitchFamily="34" charset="0"/>
              </a:endParaRPr>
            </a:p>
            <a:p>
              <a:pPr marR="0" defTabSz="914363" fontAlgn="auto">
                <a:lnSpc>
                  <a:spcPct val="90000"/>
                </a:lnSpc>
                <a:spcBef>
                  <a:spcPts val="0"/>
                </a:spcBef>
                <a:spcAft>
                  <a:spcPts val="600"/>
                </a:spcAft>
                <a:buClrTx/>
                <a:buBlip>
                  <a:blip r:embed="rId3"/>
                </a:buBlip>
                <a:tabLst/>
                <a:defRPr/>
              </a:pPr>
              <a:r>
                <a:rPr lang="en-US" sz="1400" dirty="0" smtClean="0">
                  <a:latin typeface="Segoe" pitchFamily="34" charset="0"/>
                </a:rPr>
                <a:t>Increase control over Windows 7 Group Policies through </a:t>
              </a:r>
              <a:br>
                <a:rPr lang="en-US" sz="1400" dirty="0" smtClean="0">
                  <a:latin typeface="Segoe" pitchFamily="34" charset="0"/>
                </a:rPr>
              </a:br>
              <a:r>
                <a:rPr lang="en-US" sz="1400" dirty="0" smtClean="0">
                  <a:latin typeface="Segoe" pitchFamily="34" charset="0"/>
                </a:rPr>
                <a:t>change management and role-based administration </a:t>
              </a:r>
            </a:p>
          </p:txBody>
        </p:sp>
        <p:grpSp>
          <p:nvGrpSpPr>
            <p:cNvPr id="7" name="Group 14"/>
            <p:cNvGrpSpPr/>
            <p:nvPr/>
          </p:nvGrpSpPr>
          <p:grpSpPr>
            <a:xfrm>
              <a:off x="378985" y="1355490"/>
              <a:ext cx="8451420" cy="429773"/>
              <a:chOff x="378985" y="1288815"/>
              <a:chExt cx="8451420" cy="429773"/>
            </a:xfrm>
          </p:grpSpPr>
          <p:sp>
            <p:nvSpPr>
              <p:cNvPr id="30" name="Snip Single Corner Rectangle 5"/>
              <p:cNvSpPr/>
              <p:nvPr/>
            </p:nvSpPr>
            <p:spPr>
              <a:xfrm>
                <a:off x="378985" y="1288815"/>
                <a:ext cx="8451420" cy="429773"/>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solidFill>
                    <a:schemeClr val="tx1"/>
                  </a:solidFill>
                  <a:latin typeface="Segoe Semibold" pitchFamily="34" charset="0"/>
                </a:endParaRPr>
              </a:p>
            </p:txBody>
          </p:sp>
          <p:sp>
            <p:nvSpPr>
              <p:cNvPr id="31" name="Text Placeholder 27"/>
              <p:cNvSpPr txBox="1">
                <a:spLocks/>
              </p:cNvSpPr>
              <p:nvPr/>
            </p:nvSpPr>
            <p:spPr>
              <a:xfrm>
                <a:off x="550041" y="1319035"/>
                <a:ext cx="8039632" cy="369332"/>
              </a:xfrm>
              <a:prstGeom prst="rect">
                <a:avLst/>
              </a:prstGeom>
            </p:spPr>
            <p:txBody>
              <a:bodyPr wrap="square">
                <a:spAutoFit/>
              </a:bodyPr>
              <a:lstStyle>
                <a:lvl1pPr>
                  <a:buFontTx/>
                  <a:buNone/>
                  <a:defRPr lang="en-US" sz="2000" kern="12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a typeface="+mn-ea"/>
                    <a:cs typeface="Segoe UI" pitchFamily="34" charset="0"/>
                  </a:defRPr>
                </a:lvl1pPr>
              </a:lstStyle>
              <a:p>
                <a:pPr marL="342900" lvl="0" indent="-342900" defTabSz="914363">
                  <a:spcBef>
                    <a:spcPct val="20000"/>
                  </a:spcBef>
                  <a:spcAft>
                    <a:spcPts val="1200"/>
                  </a:spcAft>
                  <a:buClr>
                    <a:srgbClr val="FF5B00"/>
                  </a:buClr>
                  <a:buSzPct val="65000"/>
                  <a:defRPr/>
                </a:pPr>
                <a:r>
                  <a:rPr lang="en-US" sz="1800" dirty="0">
                    <a:solidFill>
                      <a:schemeClr val="tx2">
                        <a:lumMod val="20000"/>
                        <a:lumOff val="80000"/>
                      </a:schemeClr>
                    </a:solidFill>
                  </a:rPr>
                  <a:t>Enhance Windows 7 manageability </a:t>
                </a:r>
              </a:p>
            </p:txBody>
          </p:sp>
        </p:gr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U Agnostic">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Windows 7 Template">
      <a:majorFont>
        <a:latin typeface="Segoe Light"/>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2009-09-09T21:57:54Z</outs:dateTime>
      <outs:isPinned>true</outs:isPinned>
    </outs:relatedDate>
    <outs:relatedDate>
      <outs:type>2</outs:type>
      <outs:displayName>Created</outs:displayName>
      <outs:dateTime>2009-04-03T21:44:34Z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relatedPerson>
          <outs:displayName>Jamil Rich</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64B19F07-E456-4BDC-8D40-CB203145A90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2272</TotalTime>
  <Words>850</Words>
  <Application>Microsoft Office PowerPoint</Application>
  <PresentationFormat>On-screen Show (4:3)</PresentationFormat>
  <Paragraphs>172</Paragraphs>
  <Slides>10</Slides>
  <Notes>4</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Windows 7 Green</vt:lpstr>
      <vt:lpstr>Windows 7 Blue</vt:lpstr>
      <vt:lpstr>Windows 7 Yellow</vt:lpstr>
      <vt:lpstr>Windows 7 Orange</vt:lpstr>
      <vt:lpstr>Windows 7 Black</vt:lpstr>
      <vt:lpstr>BU Agnostic</vt:lpstr>
      <vt:lpstr>Best Practices for Windows 7 Migrations Using Microsoft Application Virtualization</vt:lpstr>
      <vt:lpstr>Company Profile: CDW</vt:lpstr>
      <vt:lpstr>Business Challenges &amp; Drivers for Change</vt:lpstr>
      <vt:lpstr>Deployment Strategy &amp; Impact</vt:lpstr>
      <vt:lpstr>Advantages of the Windows Optimized Desktop</vt:lpstr>
      <vt:lpstr>Today’s Webcast Speakers</vt:lpstr>
      <vt:lpstr>Top Resources</vt:lpstr>
      <vt:lpstr>Appendix</vt:lpstr>
      <vt:lpstr>Our customers think of MDOP as part of Windows 7 plans</vt:lpstr>
      <vt:lpstr>Slide 10</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 right font</dc:title>
  <dc:creator>Tiffany Ashton (Bridge Partners)</dc:creator>
  <cp:lastModifiedBy>v-tiasht</cp:lastModifiedBy>
  <cp:revision>14</cp:revision>
  <dcterms:created xsi:type="dcterms:W3CDTF">2009-04-03T21:44:34Z</dcterms:created>
  <dcterms:modified xsi:type="dcterms:W3CDTF">2009-10-23T04:08:54Z</dcterms:modified>
</cp:coreProperties>
</file>