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 id="2147483757" r:id="rId2"/>
  </p:sldMasterIdLst>
  <p:notesMasterIdLst>
    <p:notesMasterId r:id="rId45"/>
  </p:notesMasterIdLst>
  <p:sldIdLst>
    <p:sldId id="256" r:id="rId3"/>
    <p:sldId id="352" r:id="rId4"/>
    <p:sldId id="344" r:id="rId5"/>
    <p:sldId id="343" r:id="rId6"/>
    <p:sldId id="348" r:id="rId7"/>
    <p:sldId id="358" r:id="rId8"/>
    <p:sldId id="359" r:id="rId9"/>
    <p:sldId id="360" r:id="rId10"/>
    <p:sldId id="361" r:id="rId11"/>
    <p:sldId id="368" r:id="rId12"/>
    <p:sldId id="369" r:id="rId13"/>
    <p:sldId id="397" r:id="rId14"/>
    <p:sldId id="362" r:id="rId15"/>
    <p:sldId id="363" r:id="rId16"/>
    <p:sldId id="372" r:id="rId17"/>
    <p:sldId id="370" r:id="rId18"/>
    <p:sldId id="371" r:id="rId19"/>
    <p:sldId id="373" r:id="rId20"/>
    <p:sldId id="386" r:id="rId21"/>
    <p:sldId id="375" r:id="rId22"/>
    <p:sldId id="364" r:id="rId23"/>
    <p:sldId id="376" r:id="rId24"/>
    <p:sldId id="377" r:id="rId25"/>
    <p:sldId id="382" r:id="rId26"/>
    <p:sldId id="381" r:id="rId27"/>
    <p:sldId id="383" r:id="rId28"/>
    <p:sldId id="379" r:id="rId29"/>
    <p:sldId id="385" r:id="rId30"/>
    <p:sldId id="384" r:id="rId31"/>
    <p:sldId id="365" r:id="rId32"/>
    <p:sldId id="380" r:id="rId33"/>
    <p:sldId id="387" r:id="rId34"/>
    <p:sldId id="388" r:id="rId35"/>
    <p:sldId id="389" r:id="rId36"/>
    <p:sldId id="390" r:id="rId37"/>
    <p:sldId id="392" r:id="rId38"/>
    <p:sldId id="366" r:id="rId39"/>
    <p:sldId id="398" r:id="rId40"/>
    <p:sldId id="394" r:id="rId41"/>
    <p:sldId id="327" r:id="rId42"/>
    <p:sldId id="395" r:id="rId43"/>
    <p:sldId id="35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A33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485" autoAdjust="0"/>
  </p:normalViewPr>
  <p:slideViewPr>
    <p:cSldViewPr>
      <p:cViewPr varScale="1">
        <p:scale>
          <a:sx n="131" d="100"/>
          <a:sy n="131"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DFA4AC-3283-40FB-BBEF-835EEAF7E3E3}" type="doc">
      <dgm:prSet loTypeId="urn:microsoft.com/office/officeart/2005/8/layout/venn1" loCatId="relationship" qsTypeId="urn:microsoft.com/office/officeart/2005/8/quickstyle/simple3" qsCatId="simple" csTypeId="urn:microsoft.com/office/officeart/2005/8/colors/accent1_2" csCatId="accent1" phldr="1"/>
      <dgm:spPr/>
      <dgm:t>
        <a:bodyPr/>
        <a:lstStyle/>
        <a:p>
          <a:endParaRPr lang="en-US"/>
        </a:p>
      </dgm:t>
    </dgm:pt>
    <dgm:pt modelId="{09F60327-8663-4A6D-807D-D338C9829AF5}">
      <dgm:prSet phldrT="[Text]"/>
      <dgm:spPr/>
      <dgm:t>
        <a:bodyPr/>
        <a:lstStyle/>
        <a:p>
          <a:r>
            <a:rPr lang="en-US" dirty="0" smtClean="0"/>
            <a:t>Fuzzer A</a:t>
          </a:r>
          <a:br>
            <a:rPr lang="en-US" dirty="0" smtClean="0"/>
          </a:br>
          <a:r>
            <a:rPr lang="en-US" dirty="0" smtClean="0"/>
            <a:t>9 Issues</a:t>
          </a:r>
          <a:br>
            <a:rPr lang="en-US" dirty="0" smtClean="0"/>
          </a:br>
          <a:r>
            <a:rPr lang="en-US" dirty="0" smtClean="0"/>
            <a:t>8 Unique</a:t>
          </a:r>
        </a:p>
      </dgm:t>
    </dgm:pt>
    <dgm:pt modelId="{412A23D5-AF18-4B92-A578-EE636AAA580C}" type="parTrans" cxnId="{274F86A0-B525-4EEF-B28B-49C6A98D05A4}">
      <dgm:prSet/>
      <dgm:spPr/>
      <dgm:t>
        <a:bodyPr/>
        <a:lstStyle/>
        <a:p>
          <a:endParaRPr lang="en-US"/>
        </a:p>
      </dgm:t>
    </dgm:pt>
    <dgm:pt modelId="{B3004D5F-8486-483E-A53F-63AA3935A6D3}" type="sibTrans" cxnId="{274F86A0-B525-4EEF-B28B-49C6A98D05A4}">
      <dgm:prSet/>
      <dgm:spPr/>
      <dgm:t>
        <a:bodyPr/>
        <a:lstStyle/>
        <a:p>
          <a:endParaRPr lang="en-US"/>
        </a:p>
      </dgm:t>
    </dgm:pt>
    <dgm:pt modelId="{064CA272-13AD-4FB3-9763-37924E51C8D8}">
      <dgm:prSet phldrT="[Text]"/>
      <dgm:spPr/>
      <dgm:t>
        <a:bodyPr/>
        <a:lstStyle/>
        <a:p>
          <a:r>
            <a:rPr lang="en-US" dirty="0" smtClean="0"/>
            <a:t>Fuzzer B</a:t>
          </a:r>
          <a:br>
            <a:rPr lang="en-US" dirty="0" smtClean="0"/>
          </a:br>
          <a:r>
            <a:rPr lang="en-US" dirty="0" smtClean="0"/>
            <a:t>23 Issues</a:t>
          </a:r>
          <a:br>
            <a:rPr lang="en-US" dirty="0" smtClean="0"/>
          </a:br>
          <a:r>
            <a:rPr lang="en-US" dirty="0" smtClean="0"/>
            <a:t>21 Unique</a:t>
          </a:r>
          <a:endParaRPr lang="en-US" dirty="0"/>
        </a:p>
      </dgm:t>
    </dgm:pt>
    <dgm:pt modelId="{5C36E65A-3178-4D6D-8BCB-2B0F22F3476F}" type="parTrans" cxnId="{2C261BB8-EC35-46F7-9DA5-A39CD7B7017C}">
      <dgm:prSet/>
      <dgm:spPr/>
      <dgm:t>
        <a:bodyPr/>
        <a:lstStyle/>
        <a:p>
          <a:endParaRPr lang="en-US"/>
        </a:p>
      </dgm:t>
    </dgm:pt>
    <dgm:pt modelId="{676D8F69-0C98-425E-BBEB-D1C879642352}" type="sibTrans" cxnId="{2C261BB8-EC35-46F7-9DA5-A39CD7B7017C}">
      <dgm:prSet/>
      <dgm:spPr/>
      <dgm:t>
        <a:bodyPr/>
        <a:lstStyle/>
        <a:p>
          <a:endParaRPr lang="en-US"/>
        </a:p>
      </dgm:t>
    </dgm:pt>
    <dgm:pt modelId="{7FEC29BD-899B-45E7-8D5B-642D560638CC}">
      <dgm:prSet phldrT="[Text]"/>
      <dgm:spPr/>
      <dgm:t>
        <a:bodyPr/>
        <a:lstStyle/>
        <a:p>
          <a:r>
            <a:rPr lang="en-US" dirty="0" smtClean="0"/>
            <a:t>Constraint Solver</a:t>
          </a:r>
          <a:br>
            <a:rPr lang="en-US" dirty="0" smtClean="0"/>
          </a:br>
          <a:r>
            <a:rPr lang="en-US" dirty="0" smtClean="0"/>
            <a:t>24 Issues</a:t>
          </a:r>
          <a:br>
            <a:rPr lang="en-US" dirty="0" smtClean="0"/>
          </a:br>
          <a:r>
            <a:rPr lang="en-US" dirty="0" smtClean="0"/>
            <a:t>23 Unique</a:t>
          </a:r>
          <a:endParaRPr lang="en-US" dirty="0"/>
        </a:p>
      </dgm:t>
    </dgm:pt>
    <dgm:pt modelId="{633BA006-C3CB-431A-AB16-D2B8B1BF9C35}" type="parTrans" cxnId="{921E6165-6034-4E2F-AD40-6B4FA4F3C40B}">
      <dgm:prSet/>
      <dgm:spPr/>
      <dgm:t>
        <a:bodyPr/>
        <a:lstStyle/>
        <a:p>
          <a:endParaRPr lang="en-US"/>
        </a:p>
      </dgm:t>
    </dgm:pt>
    <dgm:pt modelId="{5F146BBC-13F3-4611-B20A-023E3B9DC6DB}" type="sibTrans" cxnId="{921E6165-6034-4E2F-AD40-6B4FA4F3C40B}">
      <dgm:prSet/>
      <dgm:spPr/>
      <dgm:t>
        <a:bodyPr/>
        <a:lstStyle/>
        <a:p>
          <a:endParaRPr lang="en-US"/>
        </a:p>
      </dgm:t>
    </dgm:pt>
    <dgm:pt modelId="{990AE7B6-5BF9-4644-B1B2-9B9688B320CE}">
      <dgm:prSet phldrT="[Text]"/>
      <dgm:spPr/>
      <dgm:t>
        <a:bodyPr/>
        <a:lstStyle/>
        <a:p>
          <a:r>
            <a:rPr lang="en-US" dirty="0" smtClean="0"/>
            <a:t>Fuzzer C</a:t>
          </a:r>
          <a:br>
            <a:rPr lang="en-US" dirty="0" smtClean="0"/>
          </a:br>
          <a:r>
            <a:rPr lang="en-US" dirty="0" smtClean="0"/>
            <a:t>7 Issues</a:t>
          </a:r>
          <a:br>
            <a:rPr lang="en-US" dirty="0" smtClean="0"/>
          </a:br>
          <a:r>
            <a:rPr lang="en-US" dirty="0" smtClean="0"/>
            <a:t>5 Unique</a:t>
          </a:r>
        </a:p>
      </dgm:t>
    </dgm:pt>
    <dgm:pt modelId="{027BFEE9-4FD3-4B98-A44B-5C45D4724DDF}" type="parTrans" cxnId="{043A7796-2BE0-4A5C-9EF5-59097FC823F2}">
      <dgm:prSet/>
      <dgm:spPr/>
      <dgm:t>
        <a:bodyPr/>
        <a:lstStyle/>
        <a:p>
          <a:endParaRPr lang="en-US"/>
        </a:p>
      </dgm:t>
    </dgm:pt>
    <dgm:pt modelId="{ED971823-630E-4C92-A488-88EC2620E60B}" type="sibTrans" cxnId="{043A7796-2BE0-4A5C-9EF5-59097FC823F2}">
      <dgm:prSet/>
      <dgm:spPr/>
      <dgm:t>
        <a:bodyPr/>
        <a:lstStyle/>
        <a:p>
          <a:endParaRPr lang="en-US"/>
        </a:p>
      </dgm:t>
    </dgm:pt>
    <dgm:pt modelId="{F42FB73C-C43F-4099-BBEB-5E3F005021DD}" type="pres">
      <dgm:prSet presAssocID="{7EDFA4AC-3283-40FB-BBEF-835EEAF7E3E3}" presName="compositeShape" presStyleCnt="0">
        <dgm:presLayoutVars>
          <dgm:chMax val="7"/>
          <dgm:dir/>
          <dgm:resizeHandles val="exact"/>
        </dgm:presLayoutVars>
      </dgm:prSet>
      <dgm:spPr/>
      <dgm:t>
        <a:bodyPr/>
        <a:lstStyle/>
        <a:p>
          <a:endParaRPr lang="en-US"/>
        </a:p>
      </dgm:t>
    </dgm:pt>
    <dgm:pt modelId="{D5C2F3A4-1AA4-41A1-B550-67CCDA3B2FE5}" type="pres">
      <dgm:prSet presAssocID="{09F60327-8663-4A6D-807D-D338C9829AF5}" presName="circ1" presStyleLbl="vennNode1" presStyleIdx="0" presStyleCnt="4" custScaleX="80722" custScaleY="86099" custLinFactNeighborX="87960" custLinFactNeighborY="26622"/>
      <dgm:spPr/>
      <dgm:t>
        <a:bodyPr/>
        <a:lstStyle/>
        <a:p>
          <a:endParaRPr lang="en-US"/>
        </a:p>
      </dgm:t>
    </dgm:pt>
    <dgm:pt modelId="{2F42F9B6-A1A2-4923-ADDF-61C5A66CF3FA}" type="pres">
      <dgm:prSet presAssocID="{09F60327-8663-4A6D-807D-D338C9829AF5}" presName="circ1Tx" presStyleLbl="revTx" presStyleIdx="0" presStyleCnt="0">
        <dgm:presLayoutVars>
          <dgm:chMax val="0"/>
          <dgm:chPref val="0"/>
          <dgm:bulletEnabled val="1"/>
        </dgm:presLayoutVars>
      </dgm:prSet>
      <dgm:spPr/>
      <dgm:t>
        <a:bodyPr/>
        <a:lstStyle/>
        <a:p>
          <a:endParaRPr lang="en-US"/>
        </a:p>
      </dgm:t>
    </dgm:pt>
    <dgm:pt modelId="{9A4867C1-3070-4D3C-A267-AA020CE870FA}" type="pres">
      <dgm:prSet presAssocID="{064CA272-13AD-4FB3-9763-37924E51C8D8}" presName="circ2" presStyleLbl="vennNode1" presStyleIdx="1" presStyleCnt="4" custScaleX="139876" custScaleY="92616" custLinFactNeighborX="18550" custLinFactNeighborY="55159"/>
      <dgm:spPr/>
      <dgm:t>
        <a:bodyPr/>
        <a:lstStyle/>
        <a:p>
          <a:endParaRPr lang="en-US"/>
        </a:p>
      </dgm:t>
    </dgm:pt>
    <dgm:pt modelId="{D0594A3D-7037-4CE8-963B-AC2ACDA18996}" type="pres">
      <dgm:prSet presAssocID="{064CA272-13AD-4FB3-9763-37924E51C8D8}" presName="circ2Tx" presStyleLbl="revTx" presStyleIdx="0" presStyleCnt="0">
        <dgm:presLayoutVars>
          <dgm:chMax val="0"/>
          <dgm:chPref val="0"/>
          <dgm:bulletEnabled val="1"/>
        </dgm:presLayoutVars>
      </dgm:prSet>
      <dgm:spPr/>
      <dgm:t>
        <a:bodyPr/>
        <a:lstStyle/>
        <a:p>
          <a:endParaRPr lang="en-US"/>
        </a:p>
      </dgm:t>
    </dgm:pt>
    <dgm:pt modelId="{634D1FF6-7395-4812-B9AF-690F13BE3A9B}" type="pres">
      <dgm:prSet presAssocID="{7FEC29BD-899B-45E7-8D5B-642D560638CC}" presName="circ3" presStyleLbl="vennNode1" presStyleIdx="2" presStyleCnt="4" custScaleX="145193" custScaleY="130768" custLinFactNeighborX="-55169" custLinFactNeighborY="-70914"/>
      <dgm:spPr/>
      <dgm:t>
        <a:bodyPr/>
        <a:lstStyle/>
        <a:p>
          <a:endParaRPr lang="en-US"/>
        </a:p>
      </dgm:t>
    </dgm:pt>
    <dgm:pt modelId="{9C638CE1-249D-4355-84EE-3644092C45E2}" type="pres">
      <dgm:prSet presAssocID="{7FEC29BD-899B-45E7-8D5B-642D560638CC}" presName="circ3Tx" presStyleLbl="revTx" presStyleIdx="0" presStyleCnt="0">
        <dgm:presLayoutVars>
          <dgm:chMax val="0"/>
          <dgm:chPref val="0"/>
          <dgm:bulletEnabled val="1"/>
        </dgm:presLayoutVars>
      </dgm:prSet>
      <dgm:spPr/>
      <dgm:t>
        <a:bodyPr/>
        <a:lstStyle/>
        <a:p>
          <a:endParaRPr lang="en-US"/>
        </a:p>
      </dgm:t>
    </dgm:pt>
    <dgm:pt modelId="{BBA23C0F-49A2-4030-A50E-913148D72C1E}" type="pres">
      <dgm:prSet presAssocID="{990AE7B6-5BF9-4644-B1B2-9B9688B320CE}" presName="circ4" presStyleLbl="vennNode1" presStyleIdx="3" presStyleCnt="4" custScaleX="99177" custScaleY="69747" custLinFactNeighborX="21389" custLinFactNeighborY="57626"/>
      <dgm:spPr/>
      <dgm:t>
        <a:bodyPr/>
        <a:lstStyle/>
        <a:p>
          <a:endParaRPr lang="en-US"/>
        </a:p>
      </dgm:t>
    </dgm:pt>
    <dgm:pt modelId="{5BB7212B-CEF7-475C-B761-372C1EB4777B}" type="pres">
      <dgm:prSet presAssocID="{990AE7B6-5BF9-4644-B1B2-9B9688B320CE}" presName="circ4Tx" presStyleLbl="revTx" presStyleIdx="0" presStyleCnt="0">
        <dgm:presLayoutVars>
          <dgm:chMax val="0"/>
          <dgm:chPref val="0"/>
          <dgm:bulletEnabled val="1"/>
        </dgm:presLayoutVars>
      </dgm:prSet>
      <dgm:spPr/>
      <dgm:t>
        <a:bodyPr/>
        <a:lstStyle/>
        <a:p>
          <a:endParaRPr lang="en-US"/>
        </a:p>
      </dgm:t>
    </dgm:pt>
  </dgm:ptLst>
  <dgm:cxnLst>
    <dgm:cxn modelId="{CE53DD59-AFF3-4B71-B680-C7EF69B6C1B9}" type="presOf" srcId="{7FEC29BD-899B-45E7-8D5B-642D560638CC}" destId="{9C638CE1-249D-4355-84EE-3644092C45E2}" srcOrd="1" destOrd="0" presId="urn:microsoft.com/office/officeart/2005/8/layout/venn1"/>
    <dgm:cxn modelId="{2C261BB8-EC35-46F7-9DA5-A39CD7B7017C}" srcId="{7EDFA4AC-3283-40FB-BBEF-835EEAF7E3E3}" destId="{064CA272-13AD-4FB3-9763-37924E51C8D8}" srcOrd="1" destOrd="0" parTransId="{5C36E65A-3178-4D6D-8BCB-2B0F22F3476F}" sibTransId="{676D8F69-0C98-425E-BBEB-D1C879642352}"/>
    <dgm:cxn modelId="{274F86A0-B525-4EEF-B28B-49C6A98D05A4}" srcId="{7EDFA4AC-3283-40FB-BBEF-835EEAF7E3E3}" destId="{09F60327-8663-4A6D-807D-D338C9829AF5}" srcOrd="0" destOrd="0" parTransId="{412A23D5-AF18-4B92-A578-EE636AAA580C}" sibTransId="{B3004D5F-8486-483E-A53F-63AA3935A6D3}"/>
    <dgm:cxn modelId="{E49E982A-4E1D-4E72-9246-374C08D78BA3}" type="presOf" srcId="{064CA272-13AD-4FB3-9763-37924E51C8D8}" destId="{9A4867C1-3070-4D3C-A267-AA020CE870FA}" srcOrd="0" destOrd="0" presId="urn:microsoft.com/office/officeart/2005/8/layout/venn1"/>
    <dgm:cxn modelId="{921E6165-6034-4E2F-AD40-6B4FA4F3C40B}" srcId="{7EDFA4AC-3283-40FB-BBEF-835EEAF7E3E3}" destId="{7FEC29BD-899B-45E7-8D5B-642D560638CC}" srcOrd="2" destOrd="0" parTransId="{633BA006-C3CB-431A-AB16-D2B8B1BF9C35}" sibTransId="{5F146BBC-13F3-4611-B20A-023E3B9DC6DB}"/>
    <dgm:cxn modelId="{1D2A169E-6153-44C4-9E59-F219BFEDF642}" type="presOf" srcId="{7FEC29BD-899B-45E7-8D5B-642D560638CC}" destId="{634D1FF6-7395-4812-B9AF-690F13BE3A9B}" srcOrd="0" destOrd="0" presId="urn:microsoft.com/office/officeart/2005/8/layout/venn1"/>
    <dgm:cxn modelId="{E385CAC1-7177-4921-A6E8-BA93F6E527F5}" type="presOf" srcId="{990AE7B6-5BF9-4644-B1B2-9B9688B320CE}" destId="{BBA23C0F-49A2-4030-A50E-913148D72C1E}" srcOrd="0" destOrd="0" presId="urn:microsoft.com/office/officeart/2005/8/layout/venn1"/>
    <dgm:cxn modelId="{043A7796-2BE0-4A5C-9EF5-59097FC823F2}" srcId="{7EDFA4AC-3283-40FB-BBEF-835EEAF7E3E3}" destId="{990AE7B6-5BF9-4644-B1B2-9B9688B320CE}" srcOrd="3" destOrd="0" parTransId="{027BFEE9-4FD3-4B98-A44B-5C45D4724DDF}" sibTransId="{ED971823-630E-4C92-A488-88EC2620E60B}"/>
    <dgm:cxn modelId="{AF9024E6-F83A-4444-8691-0411083291AE}" type="presOf" srcId="{7EDFA4AC-3283-40FB-BBEF-835EEAF7E3E3}" destId="{F42FB73C-C43F-4099-BBEB-5E3F005021DD}" srcOrd="0" destOrd="0" presId="urn:microsoft.com/office/officeart/2005/8/layout/venn1"/>
    <dgm:cxn modelId="{9457DE88-AF39-4ED3-A154-24A0F4DDBFBA}" type="presOf" srcId="{09F60327-8663-4A6D-807D-D338C9829AF5}" destId="{D5C2F3A4-1AA4-41A1-B550-67CCDA3B2FE5}" srcOrd="0" destOrd="0" presId="urn:microsoft.com/office/officeart/2005/8/layout/venn1"/>
    <dgm:cxn modelId="{1B60ADE6-BD46-4032-98E1-D0B165F9802E}" type="presOf" srcId="{990AE7B6-5BF9-4644-B1B2-9B9688B320CE}" destId="{5BB7212B-CEF7-475C-B761-372C1EB4777B}" srcOrd="1" destOrd="0" presId="urn:microsoft.com/office/officeart/2005/8/layout/venn1"/>
    <dgm:cxn modelId="{93DC1F49-8118-4E8C-A040-2D279E7832EB}" type="presOf" srcId="{064CA272-13AD-4FB3-9763-37924E51C8D8}" destId="{D0594A3D-7037-4CE8-963B-AC2ACDA18996}" srcOrd="1" destOrd="0" presId="urn:microsoft.com/office/officeart/2005/8/layout/venn1"/>
    <dgm:cxn modelId="{DA2C391F-74C1-4F20-BEC3-4DDF9E777321}" type="presOf" srcId="{09F60327-8663-4A6D-807D-D338C9829AF5}" destId="{2F42F9B6-A1A2-4923-ADDF-61C5A66CF3FA}" srcOrd="1" destOrd="0" presId="urn:microsoft.com/office/officeart/2005/8/layout/venn1"/>
    <dgm:cxn modelId="{8E4A9878-89FF-4D38-B644-B27B042803AC}" type="presParOf" srcId="{F42FB73C-C43F-4099-BBEB-5E3F005021DD}" destId="{D5C2F3A4-1AA4-41A1-B550-67CCDA3B2FE5}" srcOrd="0" destOrd="0" presId="urn:microsoft.com/office/officeart/2005/8/layout/venn1"/>
    <dgm:cxn modelId="{86C687D0-B447-4F01-BF59-0BCB8B87F342}" type="presParOf" srcId="{F42FB73C-C43F-4099-BBEB-5E3F005021DD}" destId="{2F42F9B6-A1A2-4923-ADDF-61C5A66CF3FA}" srcOrd="1" destOrd="0" presId="urn:microsoft.com/office/officeart/2005/8/layout/venn1"/>
    <dgm:cxn modelId="{FB8921E2-E483-4BA6-9EBA-CCFE6C4FF622}" type="presParOf" srcId="{F42FB73C-C43F-4099-BBEB-5E3F005021DD}" destId="{9A4867C1-3070-4D3C-A267-AA020CE870FA}" srcOrd="2" destOrd="0" presId="urn:microsoft.com/office/officeart/2005/8/layout/venn1"/>
    <dgm:cxn modelId="{E7A26EF4-3069-40A8-81C5-B42B5EF212F7}" type="presParOf" srcId="{F42FB73C-C43F-4099-BBEB-5E3F005021DD}" destId="{D0594A3D-7037-4CE8-963B-AC2ACDA18996}" srcOrd="3" destOrd="0" presId="urn:microsoft.com/office/officeart/2005/8/layout/venn1"/>
    <dgm:cxn modelId="{B0C69D32-4B3E-4993-898F-FB9459E8EF0D}" type="presParOf" srcId="{F42FB73C-C43F-4099-BBEB-5E3F005021DD}" destId="{634D1FF6-7395-4812-B9AF-690F13BE3A9B}" srcOrd="4" destOrd="0" presId="urn:microsoft.com/office/officeart/2005/8/layout/venn1"/>
    <dgm:cxn modelId="{F051714D-C331-411B-8862-D3AE7E8C8571}" type="presParOf" srcId="{F42FB73C-C43F-4099-BBEB-5E3F005021DD}" destId="{9C638CE1-249D-4355-84EE-3644092C45E2}" srcOrd="5" destOrd="0" presId="urn:microsoft.com/office/officeart/2005/8/layout/venn1"/>
    <dgm:cxn modelId="{CC352688-1939-435E-9D1F-90A7EA7BB8EC}" type="presParOf" srcId="{F42FB73C-C43F-4099-BBEB-5E3F005021DD}" destId="{BBA23C0F-49A2-4030-A50E-913148D72C1E}" srcOrd="6" destOrd="0" presId="urn:microsoft.com/office/officeart/2005/8/layout/venn1"/>
    <dgm:cxn modelId="{9220A765-A5E2-4210-95CC-7387FFEEB4B1}" type="presParOf" srcId="{F42FB73C-C43F-4099-BBEB-5E3F005021DD}" destId="{5BB7212B-CEF7-475C-B761-372C1EB4777B}" srcOrd="7"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DFA4AC-3283-40FB-BBEF-835EEAF7E3E3}" type="doc">
      <dgm:prSet loTypeId="urn:microsoft.com/office/officeart/2005/8/layout/venn1" loCatId="relationship" qsTypeId="urn:microsoft.com/office/officeart/2005/8/quickstyle/simple3" qsCatId="simple" csTypeId="urn:microsoft.com/office/officeart/2005/8/colors/accent1_2" csCatId="accent1" phldr="1"/>
      <dgm:spPr/>
      <dgm:t>
        <a:bodyPr/>
        <a:lstStyle/>
        <a:p>
          <a:endParaRPr lang="en-US"/>
        </a:p>
      </dgm:t>
    </dgm:pt>
    <dgm:pt modelId="{09F60327-8663-4A6D-807D-D338C9829AF5}">
      <dgm:prSet phldrT="[Text]" custT="1"/>
      <dgm:spPr/>
      <dgm:t>
        <a:bodyPr anchor="b" anchorCtr="1"/>
        <a:lstStyle/>
        <a:p>
          <a:r>
            <a:rPr lang="en-US" sz="1400" dirty="0" smtClean="0"/>
            <a:t>Fuzzer A</a:t>
          </a:r>
          <a:br>
            <a:rPr lang="en-US" sz="1400" dirty="0" smtClean="0"/>
          </a:br>
          <a:r>
            <a:rPr lang="en-US" sz="1400" smtClean="0"/>
            <a:t>7 Issues</a:t>
          </a:r>
          <a:r>
            <a:rPr lang="en-US" sz="1400" dirty="0" smtClean="0"/>
            <a:t/>
          </a:r>
          <a:br>
            <a:rPr lang="en-US" sz="1400" dirty="0" smtClean="0"/>
          </a:br>
          <a:r>
            <a:rPr lang="en-US" sz="1400" dirty="0" smtClean="0"/>
            <a:t>3 Unique</a:t>
          </a:r>
        </a:p>
      </dgm:t>
    </dgm:pt>
    <dgm:pt modelId="{412A23D5-AF18-4B92-A578-EE636AAA580C}" type="parTrans" cxnId="{274F86A0-B525-4EEF-B28B-49C6A98D05A4}">
      <dgm:prSet/>
      <dgm:spPr/>
      <dgm:t>
        <a:bodyPr/>
        <a:lstStyle/>
        <a:p>
          <a:endParaRPr lang="en-US" sz="1400"/>
        </a:p>
      </dgm:t>
    </dgm:pt>
    <dgm:pt modelId="{B3004D5F-8486-483E-A53F-63AA3935A6D3}" type="sibTrans" cxnId="{274F86A0-B525-4EEF-B28B-49C6A98D05A4}">
      <dgm:prSet/>
      <dgm:spPr/>
      <dgm:t>
        <a:bodyPr/>
        <a:lstStyle/>
        <a:p>
          <a:endParaRPr lang="en-US" sz="1400"/>
        </a:p>
      </dgm:t>
    </dgm:pt>
    <dgm:pt modelId="{064CA272-13AD-4FB3-9763-37924E51C8D8}">
      <dgm:prSet phldrT="[Text]" custT="1"/>
      <dgm:spPr/>
      <dgm:t>
        <a:bodyPr/>
        <a:lstStyle/>
        <a:p>
          <a:r>
            <a:rPr lang="en-US" sz="1400" dirty="0" smtClean="0"/>
            <a:t>Fuzzer B</a:t>
          </a:r>
          <a:br>
            <a:rPr lang="en-US" sz="1400" dirty="0" smtClean="0"/>
          </a:br>
          <a:r>
            <a:rPr lang="en-US" sz="1400" dirty="0" smtClean="0"/>
            <a:t>10 Issues</a:t>
          </a:r>
          <a:br>
            <a:rPr lang="en-US" sz="1400" dirty="0" smtClean="0"/>
          </a:br>
          <a:r>
            <a:rPr lang="en-US" sz="1400" dirty="0" smtClean="0"/>
            <a:t>4 Unique</a:t>
          </a:r>
          <a:endParaRPr lang="en-US" sz="1400" dirty="0"/>
        </a:p>
      </dgm:t>
    </dgm:pt>
    <dgm:pt modelId="{5C36E65A-3178-4D6D-8BCB-2B0F22F3476F}" type="parTrans" cxnId="{2C261BB8-EC35-46F7-9DA5-A39CD7B7017C}">
      <dgm:prSet/>
      <dgm:spPr/>
      <dgm:t>
        <a:bodyPr/>
        <a:lstStyle/>
        <a:p>
          <a:endParaRPr lang="en-US" sz="1400"/>
        </a:p>
      </dgm:t>
    </dgm:pt>
    <dgm:pt modelId="{676D8F69-0C98-425E-BBEB-D1C879642352}" type="sibTrans" cxnId="{2C261BB8-EC35-46F7-9DA5-A39CD7B7017C}">
      <dgm:prSet/>
      <dgm:spPr/>
      <dgm:t>
        <a:bodyPr/>
        <a:lstStyle/>
        <a:p>
          <a:endParaRPr lang="en-US" sz="1400"/>
        </a:p>
      </dgm:t>
    </dgm:pt>
    <dgm:pt modelId="{7FEC29BD-899B-45E7-8D5B-642D560638CC}">
      <dgm:prSet phldrT="[Text]" custT="1"/>
      <dgm:spPr/>
      <dgm:t>
        <a:bodyPr/>
        <a:lstStyle/>
        <a:p>
          <a:r>
            <a:rPr lang="en-US" sz="1400" dirty="0" smtClean="0"/>
            <a:t>Constraint Solver</a:t>
          </a:r>
          <a:br>
            <a:rPr lang="en-US" sz="1400" dirty="0" smtClean="0"/>
          </a:br>
          <a:r>
            <a:rPr lang="en-US" sz="1400" dirty="0" smtClean="0"/>
            <a:t>3 Issues</a:t>
          </a:r>
          <a:br>
            <a:rPr lang="en-US" sz="1400" dirty="0" smtClean="0"/>
          </a:br>
          <a:r>
            <a:rPr lang="en-US" sz="1400" dirty="0" smtClean="0"/>
            <a:t>1 Unique</a:t>
          </a:r>
          <a:endParaRPr lang="en-US" sz="1400" dirty="0"/>
        </a:p>
      </dgm:t>
    </dgm:pt>
    <dgm:pt modelId="{633BA006-C3CB-431A-AB16-D2B8B1BF9C35}" type="parTrans" cxnId="{921E6165-6034-4E2F-AD40-6B4FA4F3C40B}">
      <dgm:prSet/>
      <dgm:spPr/>
      <dgm:t>
        <a:bodyPr/>
        <a:lstStyle/>
        <a:p>
          <a:endParaRPr lang="en-US" sz="1400"/>
        </a:p>
      </dgm:t>
    </dgm:pt>
    <dgm:pt modelId="{5F146BBC-13F3-4611-B20A-023E3B9DC6DB}" type="sibTrans" cxnId="{921E6165-6034-4E2F-AD40-6B4FA4F3C40B}">
      <dgm:prSet/>
      <dgm:spPr/>
      <dgm:t>
        <a:bodyPr/>
        <a:lstStyle/>
        <a:p>
          <a:endParaRPr lang="en-US" sz="1400"/>
        </a:p>
      </dgm:t>
    </dgm:pt>
    <dgm:pt modelId="{990AE7B6-5BF9-4644-B1B2-9B9688B320CE}">
      <dgm:prSet phldrT="[Text]" custT="1"/>
      <dgm:spPr/>
      <dgm:t>
        <a:bodyPr/>
        <a:lstStyle/>
        <a:p>
          <a:endParaRPr lang="en-US" sz="1400" dirty="0" smtClean="0"/>
        </a:p>
        <a:p>
          <a:endParaRPr lang="en-US" sz="1400" dirty="0" smtClean="0"/>
        </a:p>
        <a:p>
          <a:r>
            <a:rPr lang="en-US" sz="1400" dirty="0" smtClean="0"/>
            <a:t>Fuzzer C</a:t>
          </a:r>
          <a:br>
            <a:rPr lang="en-US" sz="1400" dirty="0" smtClean="0"/>
          </a:br>
          <a:r>
            <a:rPr lang="en-US" sz="1400" smtClean="0"/>
            <a:t>6 Issues</a:t>
          </a:r>
          <a:r>
            <a:rPr lang="en-US" sz="1400" dirty="0" smtClean="0"/>
            <a:t/>
          </a:r>
          <a:br>
            <a:rPr lang="en-US" sz="1400" dirty="0" smtClean="0"/>
          </a:br>
          <a:r>
            <a:rPr lang="en-US" sz="1400" dirty="0" smtClean="0"/>
            <a:t>1 Unique</a:t>
          </a:r>
        </a:p>
      </dgm:t>
    </dgm:pt>
    <dgm:pt modelId="{027BFEE9-4FD3-4B98-A44B-5C45D4724DDF}" type="parTrans" cxnId="{043A7796-2BE0-4A5C-9EF5-59097FC823F2}">
      <dgm:prSet/>
      <dgm:spPr/>
      <dgm:t>
        <a:bodyPr/>
        <a:lstStyle/>
        <a:p>
          <a:endParaRPr lang="en-US" sz="1400"/>
        </a:p>
      </dgm:t>
    </dgm:pt>
    <dgm:pt modelId="{ED971823-630E-4C92-A488-88EC2620E60B}" type="sibTrans" cxnId="{043A7796-2BE0-4A5C-9EF5-59097FC823F2}">
      <dgm:prSet/>
      <dgm:spPr/>
      <dgm:t>
        <a:bodyPr/>
        <a:lstStyle/>
        <a:p>
          <a:endParaRPr lang="en-US" sz="1400"/>
        </a:p>
      </dgm:t>
    </dgm:pt>
    <dgm:pt modelId="{F42FB73C-C43F-4099-BBEB-5E3F005021DD}" type="pres">
      <dgm:prSet presAssocID="{7EDFA4AC-3283-40FB-BBEF-835EEAF7E3E3}" presName="compositeShape" presStyleCnt="0">
        <dgm:presLayoutVars>
          <dgm:chMax val="7"/>
          <dgm:dir/>
          <dgm:resizeHandles val="exact"/>
        </dgm:presLayoutVars>
      </dgm:prSet>
      <dgm:spPr/>
      <dgm:t>
        <a:bodyPr/>
        <a:lstStyle/>
        <a:p>
          <a:endParaRPr lang="en-US"/>
        </a:p>
      </dgm:t>
    </dgm:pt>
    <dgm:pt modelId="{D5C2F3A4-1AA4-41A1-B550-67CCDA3B2FE5}" type="pres">
      <dgm:prSet presAssocID="{09F60327-8663-4A6D-807D-D338C9829AF5}" presName="circ1" presStyleLbl="vennNode1" presStyleIdx="0" presStyleCnt="4" custScaleX="96169" custScaleY="130984" custLinFactNeighborX="-50581" custLinFactNeighborY="-427"/>
      <dgm:spPr>
        <a:prstGeom prst="ellipse">
          <a:avLst/>
        </a:prstGeom>
      </dgm:spPr>
      <dgm:t>
        <a:bodyPr/>
        <a:lstStyle/>
        <a:p>
          <a:endParaRPr lang="en-US"/>
        </a:p>
      </dgm:t>
    </dgm:pt>
    <dgm:pt modelId="{2F42F9B6-A1A2-4923-ADDF-61C5A66CF3FA}" type="pres">
      <dgm:prSet presAssocID="{09F60327-8663-4A6D-807D-D338C9829AF5}" presName="circ1Tx" presStyleLbl="revTx" presStyleIdx="0" presStyleCnt="0">
        <dgm:presLayoutVars>
          <dgm:chMax val="0"/>
          <dgm:chPref val="0"/>
          <dgm:bulletEnabled val="1"/>
        </dgm:presLayoutVars>
      </dgm:prSet>
      <dgm:spPr/>
      <dgm:t>
        <a:bodyPr/>
        <a:lstStyle/>
        <a:p>
          <a:endParaRPr lang="en-US"/>
        </a:p>
      </dgm:t>
    </dgm:pt>
    <dgm:pt modelId="{9A4867C1-3070-4D3C-A267-AA020CE870FA}" type="pres">
      <dgm:prSet presAssocID="{064CA272-13AD-4FB3-9763-37924E51C8D8}" presName="circ2" presStyleLbl="vennNode1" presStyleIdx="1" presStyleCnt="4" custScaleX="247165" custScaleY="192308" custLinFactNeighborX="7102" custLinFactNeighborY="-26231"/>
      <dgm:spPr/>
      <dgm:t>
        <a:bodyPr/>
        <a:lstStyle/>
        <a:p>
          <a:endParaRPr lang="en-US"/>
        </a:p>
      </dgm:t>
    </dgm:pt>
    <dgm:pt modelId="{D0594A3D-7037-4CE8-963B-AC2ACDA18996}" type="pres">
      <dgm:prSet presAssocID="{064CA272-13AD-4FB3-9763-37924E51C8D8}" presName="circ2Tx" presStyleLbl="revTx" presStyleIdx="0" presStyleCnt="0">
        <dgm:presLayoutVars>
          <dgm:chMax val="0"/>
          <dgm:chPref val="0"/>
          <dgm:bulletEnabled val="1"/>
        </dgm:presLayoutVars>
      </dgm:prSet>
      <dgm:spPr/>
      <dgm:t>
        <a:bodyPr/>
        <a:lstStyle/>
        <a:p>
          <a:endParaRPr lang="en-US"/>
        </a:p>
      </dgm:t>
    </dgm:pt>
    <dgm:pt modelId="{634D1FF6-7395-4812-B9AF-690F13BE3A9B}" type="pres">
      <dgm:prSet presAssocID="{7FEC29BD-899B-45E7-8D5B-642D560638CC}" presName="circ3" presStyleLbl="vennNode1" presStyleIdx="2" presStyleCnt="4" custScaleX="104364" custScaleY="67416" custLinFactNeighborX="-57301" custLinFactNeighborY="-59374"/>
      <dgm:spPr/>
      <dgm:t>
        <a:bodyPr/>
        <a:lstStyle/>
        <a:p>
          <a:endParaRPr lang="en-US"/>
        </a:p>
      </dgm:t>
    </dgm:pt>
    <dgm:pt modelId="{9C638CE1-249D-4355-84EE-3644092C45E2}" type="pres">
      <dgm:prSet presAssocID="{7FEC29BD-899B-45E7-8D5B-642D560638CC}" presName="circ3Tx" presStyleLbl="revTx" presStyleIdx="0" presStyleCnt="0">
        <dgm:presLayoutVars>
          <dgm:chMax val="0"/>
          <dgm:chPref val="0"/>
          <dgm:bulletEnabled val="1"/>
        </dgm:presLayoutVars>
      </dgm:prSet>
      <dgm:spPr/>
      <dgm:t>
        <a:bodyPr/>
        <a:lstStyle/>
        <a:p>
          <a:endParaRPr lang="en-US"/>
        </a:p>
      </dgm:t>
    </dgm:pt>
    <dgm:pt modelId="{BBA23C0F-49A2-4030-A50E-913148D72C1E}" type="pres">
      <dgm:prSet presAssocID="{990AE7B6-5BF9-4644-B1B2-9B9688B320CE}" presName="circ4" presStyleLbl="vennNode1" presStyleIdx="3" presStyleCnt="4" custScaleX="108173" custScaleY="145458" custLinFactNeighborX="28498" custLinFactNeighborY="27458"/>
      <dgm:spPr/>
      <dgm:t>
        <a:bodyPr/>
        <a:lstStyle/>
        <a:p>
          <a:endParaRPr lang="en-US"/>
        </a:p>
      </dgm:t>
    </dgm:pt>
    <dgm:pt modelId="{5BB7212B-CEF7-475C-B761-372C1EB4777B}" type="pres">
      <dgm:prSet presAssocID="{990AE7B6-5BF9-4644-B1B2-9B9688B320CE}" presName="circ4Tx" presStyleLbl="revTx" presStyleIdx="0" presStyleCnt="0">
        <dgm:presLayoutVars>
          <dgm:chMax val="0"/>
          <dgm:chPref val="0"/>
          <dgm:bulletEnabled val="1"/>
        </dgm:presLayoutVars>
      </dgm:prSet>
      <dgm:spPr/>
      <dgm:t>
        <a:bodyPr/>
        <a:lstStyle/>
        <a:p>
          <a:endParaRPr lang="en-US"/>
        </a:p>
      </dgm:t>
    </dgm:pt>
  </dgm:ptLst>
  <dgm:cxnLst>
    <dgm:cxn modelId="{2C261BB8-EC35-46F7-9DA5-A39CD7B7017C}" srcId="{7EDFA4AC-3283-40FB-BBEF-835EEAF7E3E3}" destId="{064CA272-13AD-4FB3-9763-37924E51C8D8}" srcOrd="1" destOrd="0" parTransId="{5C36E65A-3178-4D6D-8BCB-2B0F22F3476F}" sibTransId="{676D8F69-0C98-425E-BBEB-D1C879642352}"/>
    <dgm:cxn modelId="{DFBAA784-513E-4143-A206-038EB381CBB7}" type="presOf" srcId="{064CA272-13AD-4FB3-9763-37924E51C8D8}" destId="{9A4867C1-3070-4D3C-A267-AA020CE870FA}" srcOrd="0" destOrd="0" presId="urn:microsoft.com/office/officeart/2005/8/layout/venn1"/>
    <dgm:cxn modelId="{64365E1E-23D6-45EB-9EB1-C89E1FF04A57}" type="presOf" srcId="{7FEC29BD-899B-45E7-8D5B-642D560638CC}" destId="{9C638CE1-249D-4355-84EE-3644092C45E2}" srcOrd="1" destOrd="0" presId="urn:microsoft.com/office/officeart/2005/8/layout/venn1"/>
    <dgm:cxn modelId="{274F86A0-B525-4EEF-B28B-49C6A98D05A4}" srcId="{7EDFA4AC-3283-40FB-BBEF-835EEAF7E3E3}" destId="{09F60327-8663-4A6D-807D-D338C9829AF5}" srcOrd="0" destOrd="0" parTransId="{412A23D5-AF18-4B92-A578-EE636AAA580C}" sibTransId="{B3004D5F-8486-483E-A53F-63AA3935A6D3}"/>
    <dgm:cxn modelId="{921E6165-6034-4E2F-AD40-6B4FA4F3C40B}" srcId="{7EDFA4AC-3283-40FB-BBEF-835EEAF7E3E3}" destId="{7FEC29BD-899B-45E7-8D5B-642D560638CC}" srcOrd="2" destOrd="0" parTransId="{633BA006-C3CB-431A-AB16-D2B8B1BF9C35}" sibTransId="{5F146BBC-13F3-4611-B20A-023E3B9DC6DB}"/>
    <dgm:cxn modelId="{1E669D53-47DA-4503-A7A7-C2F08D806628}" type="presOf" srcId="{09F60327-8663-4A6D-807D-D338C9829AF5}" destId="{2F42F9B6-A1A2-4923-ADDF-61C5A66CF3FA}" srcOrd="1" destOrd="0" presId="urn:microsoft.com/office/officeart/2005/8/layout/venn1"/>
    <dgm:cxn modelId="{ED31C33B-AA85-4CA7-AB53-5C50E5A111BC}" type="presOf" srcId="{7FEC29BD-899B-45E7-8D5B-642D560638CC}" destId="{634D1FF6-7395-4812-B9AF-690F13BE3A9B}" srcOrd="0" destOrd="0" presId="urn:microsoft.com/office/officeart/2005/8/layout/venn1"/>
    <dgm:cxn modelId="{043A7796-2BE0-4A5C-9EF5-59097FC823F2}" srcId="{7EDFA4AC-3283-40FB-BBEF-835EEAF7E3E3}" destId="{990AE7B6-5BF9-4644-B1B2-9B9688B320CE}" srcOrd="3" destOrd="0" parTransId="{027BFEE9-4FD3-4B98-A44B-5C45D4724DDF}" sibTransId="{ED971823-630E-4C92-A488-88EC2620E60B}"/>
    <dgm:cxn modelId="{0C27DFA1-E046-450A-943F-ABEE860604C7}" type="presOf" srcId="{990AE7B6-5BF9-4644-B1B2-9B9688B320CE}" destId="{5BB7212B-CEF7-475C-B761-372C1EB4777B}" srcOrd="1" destOrd="0" presId="urn:microsoft.com/office/officeart/2005/8/layout/venn1"/>
    <dgm:cxn modelId="{7BA6F8B2-F60B-4E92-95E2-A5A42C7F57C0}" type="presOf" srcId="{990AE7B6-5BF9-4644-B1B2-9B9688B320CE}" destId="{BBA23C0F-49A2-4030-A50E-913148D72C1E}" srcOrd="0" destOrd="0" presId="urn:microsoft.com/office/officeart/2005/8/layout/venn1"/>
    <dgm:cxn modelId="{5BD788B7-71C4-449D-97AF-5723DE87DD15}" type="presOf" srcId="{09F60327-8663-4A6D-807D-D338C9829AF5}" destId="{D5C2F3A4-1AA4-41A1-B550-67CCDA3B2FE5}" srcOrd="0" destOrd="0" presId="urn:microsoft.com/office/officeart/2005/8/layout/venn1"/>
    <dgm:cxn modelId="{8431ABDA-AA4A-423A-BBEE-DDFD30CAE6BD}" type="presOf" srcId="{7EDFA4AC-3283-40FB-BBEF-835EEAF7E3E3}" destId="{F42FB73C-C43F-4099-BBEB-5E3F005021DD}" srcOrd="0" destOrd="0" presId="urn:microsoft.com/office/officeart/2005/8/layout/venn1"/>
    <dgm:cxn modelId="{309F8F6D-38C4-4D47-B779-2D72A1C1623D}" type="presOf" srcId="{064CA272-13AD-4FB3-9763-37924E51C8D8}" destId="{D0594A3D-7037-4CE8-963B-AC2ACDA18996}" srcOrd="1" destOrd="0" presId="urn:microsoft.com/office/officeart/2005/8/layout/venn1"/>
    <dgm:cxn modelId="{AF5247A0-5A84-4A78-802B-BDECF6635D94}" type="presParOf" srcId="{F42FB73C-C43F-4099-BBEB-5E3F005021DD}" destId="{D5C2F3A4-1AA4-41A1-B550-67CCDA3B2FE5}" srcOrd="0" destOrd="0" presId="urn:microsoft.com/office/officeart/2005/8/layout/venn1"/>
    <dgm:cxn modelId="{E87C4916-957F-4B48-97C0-42B4C0362C4A}" type="presParOf" srcId="{F42FB73C-C43F-4099-BBEB-5E3F005021DD}" destId="{2F42F9B6-A1A2-4923-ADDF-61C5A66CF3FA}" srcOrd="1" destOrd="0" presId="urn:microsoft.com/office/officeart/2005/8/layout/venn1"/>
    <dgm:cxn modelId="{709EDB4F-2F28-4258-91A0-B0414F3631D9}" type="presParOf" srcId="{F42FB73C-C43F-4099-BBEB-5E3F005021DD}" destId="{9A4867C1-3070-4D3C-A267-AA020CE870FA}" srcOrd="2" destOrd="0" presId="urn:microsoft.com/office/officeart/2005/8/layout/venn1"/>
    <dgm:cxn modelId="{156F7AB9-DA13-4661-9658-8B6366F90E0D}" type="presParOf" srcId="{F42FB73C-C43F-4099-BBEB-5E3F005021DD}" destId="{D0594A3D-7037-4CE8-963B-AC2ACDA18996}" srcOrd="3" destOrd="0" presId="urn:microsoft.com/office/officeart/2005/8/layout/venn1"/>
    <dgm:cxn modelId="{E66B3326-83F8-4E9F-A84A-38FCAC6F997E}" type="presParOf" srcId="{F42FB73C-C43F-4099-BBEB-5E3F005021DD}" destId="{634D1FF6-7395-4812-B9AF-690F13BE3A9B}" srcOrd="4" destOrd="0" presId="urn:microsoft.com/office/officeart/2005/8/layout/venn1"/>
    <dgm:cxn modelId="{9D0DA846-3B60-4F70-B3AC-851B59FCD290}" type="presParOf" srcId="{F42FB73C-C43F-4099-BBEB-5E3F005021DD}" destId="{9C638CE1-249D-4355-84EE-3644092C45E2}" srcOrd="5" destOrd="0" presId="urn:microsoft.com/office/officeart/2005/8/layout/venn1"/>
    <dgm:cxn modelId="{129FF91A-D967-4DE4-B8C8-2460524075D3}" type="presParOf" srcId="{F42FB73C-C43F-4099-BBEB-5E3F005021DD}" destId="{BBA23C0F-49A2-4030-A50E-913148D72C1E}" srcOrd="6" destOrd="0" presId="urn:microsoft.com/office/officeart/2005/8/layout/venn1"/>
    <dgm:cxn modelId="{CF6FD0AB-8432-4E53-961C-746702F2D398}" type="presParOf" srcId="{F42FB73C-C43F-4099-BBEB-5E3F005021DD}" destId="{5BB7212B-CEF7-475C-B761-372C1EB4777B}" srcOrd="7"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D5C2F3A4-1AA4-41A1-B550-67CCDA3B2FE5}" macro="" textlink="">
      <dsp:nvSpPr>
        <dsp:cNvPr id="0" name=""/>
        <dsp:cNvSpPr/>
      </dsp:nvSpPr>
      <dsp:spPr>
        <a:xfrm>
          <a:off x="3944737" y="533405"/>
          <a:ext cx="1769852" cy="1887744"/>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Fuzzer A</a:t>
          </a:r>
          <a:br>
            <a:rPr lang="en-US" sz="1500" kern="1200" dirty="0" smtClean="0"/>
          </a:br>
          <a:r>
            <a:rPr lang="en-US" sz="1500" kern="1200" dirty="0" smtClean="0"/>
            <a:t>9 Issues</a:t>
          </a:r>
          <a:br>
            <a:rPr lang="en-US" sz="1500" kern="1200" dirty="0" smtClean="0"/>
          </a:br>
          <a:r>
            <a:rPr lang="en-US" sz="1500" kern="1200" dirty="0" smtClean="0"/>
            <a:t>8 Unique</a:t>
          </a:r>
        </a:p>
      </dsp:txBody>
      <dsp:txXfrm>
        <a:off x="4148950" y="787524"/>
        <a:ext cx="1361424" cy="598995"/>
      </dsp:txXfrm>
    </dsp:sp>
    <dsp:sp modelId="{9A4867C1-3070-4D3C-A267-AA020CE870FA}" macro="" textlink="">
      <dsp:nvSpPr>
        <dsp:cNvPr id="0" name=""/>
        <dsp:cNvSpPr/>
      </dsp:nvSpPr>
      <dsp:spPr>
        <a:xfrm>
          <a:off x="2744191" y="2057415"/>
          <a:ext cx="3066820" cy="2030631"/>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Fuzzer B</a:t>
          </a:r>
          <a:br>
            <a:rPr lang="en-US" sz="1500" kern="1200" dirty="0" smtClean="0"/>
          </a:br>
          <a:r>
            <a:rPr lang="en-US" sz="1500" kern="1200" dirty="0" smtClean="0"/>
            <a:t>23 Issues</a:t>
          </a:r>
          <a:br>
            <a:rPr lang="en-US" sz="1500" kern="1200" dirty="0" smtClean="0"/>
          </a:br>
          <a:r>
            <a:rPr lang="en-US" sz="1500" kern="1200" dirty="0" smtClean="0"/>
            <a:t>21 Unique</a:t>
          </a:r>
          <a:endParaRPr lang="en-US" sz="1500" kern="1200" dirty="0"/>
        </a:p>
      </dsp:txBody>
      <dsp:txXfrm>
        <a:off x="4395556" y="2291719"/>
        <a:ext cx="1179546" cy="1562024"/>
      </dsp:txXfrm>
    </dsp:sp>
    <dsp:sp modelId="{634D1FF6-7395-4812-B9AF-690F13BE3A9B}" macro="" textlink="">
      <dsp:nvSpPr>
        <dsp:cNvPr id="0" name=""/>
        <dsp:cNvSpPr/>
      </dsp:nvSpPr>
      <dsp:spPr>
        <a:xfrm>
          <a:off x="99821" y="0"/>
          <a:ext cx="3183397" cy="2867125"/>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Constraint Solver</a:t>
          </a:r>
          <a:br>
            <a:rPr lang="en-US" sz="1500" kern="1200" dirty="0" smtClean="0"/>
          </a:br>
          <a:r>
            <a:rPr lang="en-US" sz="1500" kern="1200" dirty="0" smtClean="0"/>
            <a:t>24 Issues</a:t>
          </a:r>
          <a:br>
            <a:rPr lang="en-US" sz="1500" kern="1200" dirty="0" smtClean="0"/>
          </a:br>
          <a:r>
            <a:rPr lang="en-US" sz="1500" kern="1200" dirty="0" smtClean="0"/>
            <a:t>23 Unique</a:t>
          </a:r>
          <a:endParaRPr lang="en-US" sz="1500" kern="1200" dirty="0"/>
        </a:p>
      </dsp:txBody>
      <dsp:txXfrm>
        <a:off x="467136" y="1571405"/>
        <a:ext cx="2448767" cy="909760"/>
      </dsp:txXfrm>
    </dsp:sp>
    <dsp:sp modelId="{BBA23C0F-49A2-4030-A50E-913148D72C1E}" macro="" textlink="">
      <dsp:nvSpPr>
        <dsp:cNvPr id="0" name=""/>
        <dsp:cNvSpPr/>
      </dsp:nvSpPr>
      <dsp:spPr>
        <a:xfrm>
          <a:off x="1313061" y="2362209"/>
          <a:ext cx="2174483" cy="1529222"/>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US" sz="1500" kern="1200" dirty="0" smtClean="0"/>
            <a:t>Fuzzer C</a:t>
          </a:r>
          <a:br>
            <a:rPr lang="en-US" sz="1500" kern="1200" dirty="0" smtClean="0"/>
          </a:br>
          <a:r>
            <a:rPr lang="en-US" sz="1500" kern="1200" dirty="0" smtClean="0"/>
            <a:t>7 Issues</a:t>
          </a:r>
          <a:br>
            <a:rPr lang="en-US" sz="1500" kern="1200" dirty="0" smtClean="0"/>
          </a:br>
          <a:r>
            <a:rPr lang="en-US" sz="1500" kern="1200" dirty="0" smtClean="0"/>
            <a:t>5 Unique</a:t>
          </a:r>
        </a:p>
      </dsp:txBody>
      <dsp:txXfrm>
        <a:off x="1480329" y="2538658"/>
        <a:ext cx="836339" cy="1176325"/>
      </dsp:txXfrm>
    </dsp:sp>
  </dsp:spTree>
</dgm:drawing>
</file>

<file path=ppt/diagrams/drawing2.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D5C2F3A4-1AA4-41A1-B550-67CCDA3B2FE5}" macro="" textlink="">
      <dsp:nvSpPr>
        <dsp:cNvPr id="0" name=""/>
        <dsp:cNvSpPr/>
      </dsp:nvSpPr>
      <dsp:spPr>
        <a:xfrm>
          <a:off x="228599" y="-143376"/>
          <a:ext cx="2032320" cy="2768058"/>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b" anchorCtr="1">
          <a:noAutofit/>
        </a:bodyPr>
        <a:lstStyle/>
        <a:p>
          <a:pPr lvl="0" algn="ctr" defTabSz="622300">
            <a:lnSpc>
              <a:spcPct val="90000"/>
            </a:lnSpc>
            <a:spcBef>
              <a:spcPct val="0"/>
            </a:spcBef>
            <a:spcAft>
              <a:spcPct val="35000"/>
            </a:spcAft>
          </a:pPr>
          <a:r>
            <a:rPr lang="en-US" sz="1400" kern="1200" dirty="0" smtClean="0"/>
            <a:t>Fuzzer A</a:t>
          </a:r>
          <a:br>
            <a:rPr lang="en-US" sz="1400" kern="1200" dirty="0" smtClean="0"/>
          </a:br>
          <a:r>
            <a:rPr lang="en-US" sz="1400" kern="1200" smtClean="0"/>
            <a:t>7 Issues</a:t>
          </a:r>
          <a:r>
            <a:rPr lang="en-US" sz="1400" kern="1200" dirty="0" smtClean="0"/>
            <a:t/>
          </a:r>
          <a:br>
            <a:rPr lang="en-US" sz="1400" kern="1200" dirty="0" smtClean="0"/>
          </a:br>
          <a:r>
            <a:rPr lang="en-US" sz="1400" kern="1200" dirty="0" smtClean="0"/>
            <a:t>3 Unique</a:t>
          </a:r>
        </a:p>
      </dsp:txBody>
      <dsp:txXfrm>
        <a:off x="463097" y="229246"/>
        <a:ext cx="1563323" cy="878326"/>
      </dsp:txXfrm>
    </dsp:sp>
    <dsp:sp modelId="{9A4867C1-3070-4D3C-A267-AA020CE870FA}" macro="" textlink="">
      <dsp:nvSpPr>
        <dsp:cNvPr id="0" name=""/>
        <dsp:cNvSpPr/>
      </dsp:nvSpPr>
      <dsp:spPr>
        <a:xfrm>
          <a:off x="786838" y="0"/>
          <a:ext cx="5223288" cy="4064006"/>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Fuzzer B</a:t>
          </a:r>
          <a:br>
            <a:rPr lang="en-US" sz="1400" kern="1200" dirty="0" smtClean="0"/>
          </a:br>
          <a:r>
            <a:rPr lang="en-US" sz="1400" kern="1200" dirty="0" smtClean="0"/>
            <a:t>10 Issues</a:t>
          </a:r>
          <a:br>
            <a:rPr lang="en-US" sz="1400" kern="1200" dirty="0" smtClean="0"/>
          </a:br>
          <a:r>
            <a:rPr lang="en-US" sz="1400" kern="1200" dirty="0" smtClean="0"/>
            <a:t>4 Unique</a:t>
          </a:r>
          <a:endParaRPr lang="en-US" sz="1400" kern="1200" dirty="0"/>
        </a:p>
      </dsp:txBody>
      <dsp:txXfrm>
        <a:off x="3599378" y="468923"/>
        <a:ext cx="2008957" cy="3126158"/>
      </dsp:txXfrm>
    </dsp:sp>
    <dsp:sp modelId="{634D1FF6-7395-4812-B9AF-690F13BE3A9B}" macro="" textlink="">
      <dsp:nvSpPr>
        <dsp:cNvPr id="0" name=""/>
        <dsp:cNvSpPr/>
      </dsp:nvSpPr>
      <dsp:spPr>
        <a:xfrm>
          <a:off x="0" y="1143009"/>
          <a:ext cx="2205503" cy="1424688"/>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Constraint Solver</a:t>
          </a:r>
          <a:br>
            <a:rPr lang="en-US" sz="1400" kern="1200" dirty="0" smtClean="0"/>
          </a:br>
          <a:r>
            <a:rPr lang="en-US" sz="1400" kern="1200" dirty="0" smtClean="0"/>
            <a:t>3 Issues</a:t>
          </a:r>
          <a:br>
            <a:rPr lang="en-US" sz="1400" kern="1200" dirty="0" smtClean="0"/>
          </a:br>
          <a:r>
            <a:rPr lang="en-US" sz="1400" kern="1200" dirty="0" smtClean="0"/>
            <a:t>1 Unique</a:t>
          </a:r>
          <a:endParaRPr lang="en-US" sz="1400" kern="1200" dirty="0"/>
        </a:p>
      </dsp:txBody>
      <dsp:txXfrm>
        <a:off x="254481" y="1923848"/>
        <a:ext cx="1696541" cy="452064"/>
      </dsp:txXfrm>
    </dsp:sp>
    <dsp:sp modelId="{BBA23C0F-49A2-4030-A50E-913148D72C1E}" macro="" textlink="">
      <dsp:nvSpPr>
        <dsp:cNvPr id="0" name=""/>
        <dsp:cNvSpPr/>
      </dsp:nvSpPr>
      <dsp:spPr>
        <a:xfrm>
          <a:off x="838200" y="990065"/>
          <a:ext cx="2285998" cy="3073934"/>
        </a:xfrm>
        <a:prstGeom prst="ellipse">
          <a:avLst/>
        </a:prstGeom>
        <a:gradFill rotWithShape="0">
          <a:gsLst>
            <a:gs pos="0">
              <a:schemeClr val="accent1">
                <a:alpha val="50000"/>
                <a:hueOff val="0"/>
                <a:satOff val="0"/>
                <a:lumOff val="0"/>
                <a:alphaOff val="0"/>
                <a:tint val="62000"/>
                <a:satMod val="180000"/>
              </a:schemeClr>
            </a:gs>
            <a:gs pos="65000">
              <a:schemeClr val="accent1">
                <a:alpha val="50000"/>
                <a:hueOff val="0"/>
                <a:satOff val="0"/>
                <a:lumOff val="0"/>
                <a:alphaOff val="0"/>
                <a:tint val="32000"/>
                <a:satMod val="250000"/>
              </a:schemeClr>
            </a:gs>
            <a:gs pos="100000">
              <a:schemeClr val="accent1">
                <a:alpha val="50000"/>
                <a:hueOff val="0"/>
                <a:satOff val="0"/>
                <a:lumOff val="0"/>
                <a:alphaOff val="0"/>
                <a:tint val="23000"/>
                <a:satMod val="300000"/>
              </a:schemeClr>
            </a:gs>
          </a:gsLst>
          <a:lin ang="162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dirty="0" smtClean="0"/>
        </a:p>
        <a:p>
          <a:pPr lvl="0" algn="ctr" defTabSz="622300">
            <a:lnSpc>
              <a:spcPct val="90000"/>
            </a:lnSpc>
            <a:spcBef>
              <a:spcPct val="0"/>
            </a:spcBef>
            <a:spcAft>
              <a:spcPct val="35000"/>
            </a:spcAft>
          </a:pPr>
          <a:endParaRPr lang="en-US" sz="1400" kern="1200" dirty="0" smtClean="0"/>
        </a:p>
        <a:p>
          <a:pPr lvl="0" algn="ctr" defTabSz="622300">
            <a:lnSpc>
              <a:spcPct val="90000"/>
            </a:lnSpc>
            <a:spcBef>
              <a:spcPct val="0"/>
            </a:spcBef>
            <a:spcAft>
              <a:spcPct val="35000"/>
            </a:spcAft>
          </a:pPr>
          <a:r>
            <a:rPr lang="en-US" sz="1400" kern="1200" dirty="0" smtClean="0"/>
            <a:t>Fuzzer C</a:t>
          </a:r>
          <a:br>
            <a:rPr lang="en-US" sz="1400" kern="1200" dirty="0" smtClean="0"/>
          </a:br>
          <a:r>
            <a:rPr lang="en-US" sz="1400" kern="1200" smtClean="0"/>
            <a:t>6 Issues</a:t>
          </a:r>
          <a:r>
            <a:rPr lang="en-US" sz="1400" kern="1200" dirty="0" smtClean="0"/>
            <a:t/>
          </a:r>
          <a:br>
            <a:rPr lang="en-US" sz="1400" kern="1200" dirty="0" smtClean="0"/>
          </a:br>
          <a:r>
            <a:rPr lang="en-US" sz="1400" kern="1200" dirty="0" smtClean="0"/>
            <a:t>1 Unique</a:t>
          </a:r>
        </a:p>
      </dsp:txBody>
      <dsp:txXfrm>
        <a:off x="1014046" y="1344749"/>
        <a:ext cx="879230" cy="2364565"/>
      </dsp:txXfrm>
    </dsp:sp>
  </dsp:spTree>
</dgm: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7E2E63-141B-4364-ACF9-EAF5449F5F7E}" type="datetimeFigureOut">
              <a:rPr lang="en-US" smtClean="0"/>
              <a:pPr/>
              <a:t>3/9/2009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B4F2A-D276-4FCA-8D8E-388671EEA85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3/9/2009 10:26 AM</a:t>
            </a:fld>
            <a:endParaRPr lang="en-US"/>
          </a:p>
        </p:txBody>
      </p:sp>
      <p:sp>
        <p:nvSpPr>
          <p:cNvPr id="6" name="Footer Placeholder 5"/>
          <p:cNvSpPr>
            <a:spLocks noGrp="1"/>
          </p:cNvSpPr>
          <p:nvPr>
            <p:ph type="ftr" sz="quarter" idx="12"/>
          </p:nvPr>
        </p:nvSpPr>
        <p:spPr/>
        <p:txBody>
          <a:bodyPr/>
          <a:lstStyle/>
          <a:p>
            <a:r>
              <a:rPr lang="en-US" dirty="0" smtClean="0">
                <a:solidFill>
                  <a:srgbClr val="000000"/>
                </a:solidFill>
                <a:latin typeface="Trebuchet MS" pitchFamily="34" charset="0"/>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Trebuchet MS" pitchFamily="34" charset="0"/>
              </a:rPr>
            </a:br>
            <a:r>
              <a:rPr lang="en-US" dirty="0" smtClean="0">
                <a:solidFill>
                  <a:srgbClr val="000000"/>
                </a:solidFill>
                <a:latin typeface="Trebuchet MS" pitchFamily="34" charset="0"/>
              </a:rPr>
              <a:t>MICROSOFT MAKES NO WARRANTIES, EXPRESS, IMPLIED OR STATUTORY, AS TO THE INFORMATION IN THIS PRESENTATION.</a:t>
            </a:r>
          </a:p>
          <a:p>
            <a:endParaRPr lang="en-US" dirty="0">
              <a:latin typeface="Trebuchet MS" pitchFamily="34" charset="0"/>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3/9/2009 10:26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0B4F2A-D276-4FCA-8D8E-388671EEA85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0574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8306"/>
            <a:ext cx="8032750"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50" y="3352800"/>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Rectangle 4"/>
          <p:cNvSpPr/>
          <p:nvPr/>
        </p:nvSpPr>
        <p:spPr bwMode="auto">
          <a:xfrm>
            <a:off x="0" y="5715000"/>
            <a:ext cx="9144000" cy="1141413"/>
          </a:xfrm>
          <a:prstGeom prst="rect">
            <a:avLst/>
          </a:prstGeom>
          <a:solidFill>
            <a:srgbClr val="114488"/>
          </a:solidFill>
          <a:ln>
            <a:headEnd type="none" w="med" len="med"/>
            <a:tailEnd type="none" w="med" len="med"/>
          </a:ln>
          <a:effectLst/>
          <a:scene3d>
            <a:camera prst="orthographicFront" fov="0">
              <a:rot lat="0" lon="0" rev="0"/>
            </a:camera>
            <a:lightRig rig="glow" dir="t">
              <a:rot lat="0" lon="0" rev="6360000"/>
            </a:lightRig>
          </a:scene3d>
          <a:sp3d prstMaterial="flat">
            <a:bevelT w="0" h="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Trebuchet MS" pitchFamily="34" charset="0"/>
            </a:endParaRPr>
          </a:p>
        </p:txBody>
      </p:sp>
      <p:sp>
        <p:nvSpPr>
          <p:cNvPr id="7" name="Text Placeholder 6"/>
          <p:cNvSpPr>
            <a:spLocks noGrp="1"/>
          </p:cNvSpPr>
          <p:nvPr>
            <p:ph type="body" sz="quarter" idx="10" hasCustomPrompt="1"/>
          </p:nvPr>
        </p:nvSpPr>
        <p:spPr>
          <a:xfrm>
            <a:off x="1072886" y="4648200"/>
            <a:ext cx="7690114" cy="1073150"/>
          </a:xfrm>
          <a:effectLst>
            <a:reflection blurRad="6350" stA="52000" endA="300" endPos="35000" dir="5400000" sy="-100000" algn="bl" rotWithShape="0"/>
          </a:effectLst>
        </p:spPr>
        <p:txBody>
          <a:bodyPr anchor="t" anchorCtr="0">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Trebuchet MS"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1.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4572000" y="6475512"/>
            <a:ext cx="4191000" cy="153888"/>
          </a:xfrm>
          <a:prstGeom prst="rect">
            <a:avLst/>
          </a:prstGeom>
          <a:noFill/>
        </p:spPr>
        <p:txBody>
          <a:bodyPr wrap="square" lIns="0" tIns="0" rIns="0" bIns="0" rtlCol="0">
            <a:spAutoFit/>
          </a:bodyPr>
          <a:lstStyle/>
          <a:p>
            <a:pPr algn="r"/>
            <a:r>
              <a:rPr lang="en-US" sz="1000" dirty="0" smtClean="0">
                <a:solidFill>
                  <a:srgbClr val="77AACC"/>
                </a:solidFill>
                <a:effectLst/>
                <a:latin typeface="Segoe" pitchFamily="34" charset="0"/>
              </a:rPr>
              <a:t>Trustworthy Computing</a:t>
            </a:r>
          </a:p>
        </p:txBody>
      </p:sp>
    </p:spTree>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57200" indent="-457200" algn="l" defTabSz="914363" rtl="0" eaLnBrk="1" latinLnBrk="0" hangingPunct="1">
        <a:lnSpc>
          <a:spcPct val="90000"/>
        </a:lnSpc>
        <a:spcBef>
          <a:spcPct val="20000"/>
        </a:spcBef>
        <a:buSzPct val="90000"/>
        <a:buFontTx/>
        <a:buBlip>
          <a:blip r:embed="rId13"/>
        </a:buBlip>
        <a:defRPr sz="3200" kern="1200">
          <a:solidFill>
            <a:schemeClr val="tx1"/>
          </a:solidFill>
          <a:effectLst>
            <a:outerShdw blurRad="38100" dist="38100" dir="2700000" algn="tl">
              <a:srgbClr val="000000">
                <a:alpha val="43137"/>
              </a:srgbClr>
            </a:outerShdw>
          </a:effectLst>
          <a:latin typeface="Segoe" pitchFamily="34" charset="0"/>
          <a:ea typeface="+mn-ea"/>
          <a:cs typeface="+mn-cs"/>
        </a:defRPr>
      </a:lvl1pPr>
      <a:lvl2pPr marL="854075" indent="-396875" algn="l" defTabSz="914363" rtl="0" eaLnBrk="1" latinLnBrk="0" hangingPunct="1">
        <a:lnSpc>
          <a:spcPct val="90000"/>
        </a:lnSpc>
        <a:spcBef>
          <a:spcPct val="20000"/>
        </a:spcBef>
        <a:buSzPct val="90000"/>
        <a:buFontTx/>
        <a:buBlip>
          <a:blip r:embed="rId14"/>
        </a:buBlip>
        <a:defRPr sz="2800" kern="1200">
          <a:solidFill>
            <a:schemeClr val="tx1"/>
          </a:solidFill>
          <a:effectLst>
            <a:outerShdw blurRad="38100" dist="38100" dir="2700000" algn="tl">
              <a:srgbClr val="000000">
                <a:alpha val="43137"/>
              </a:srgbClr>
            </a:outerShdw>
          </a:effectLst>
          <a:latin typeface="Segoe" pitchFamily="34" charset="0"/>
          <a:ea typeface="+mn-ea"/>
          <a:cs typeface="+mn-cs"/>
        </a:defRPr>
      </a:lvl2pPr>
      <a:lvl3pPr marL="1258888" indent="-404813" algn="l" defTabSz="914363" rtl="0" eaLnBrk="1" latinLnBrk="0" hangingPunct="1">
        <a:lnSpc>
          <a:spcPct val="90000"/>
        </a:lnSpc>
        <a:spcBef>
          <a:spcPct val="20000"/>
        </a:spcBef>
        <a:buSzPct val="90000"/>
        <a:buFontTx/>
        <a:buBlip>
          <a:blip r:embed="rId14"/>
        </a:buBlip>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3pPr>
      <a:lvl4pPr marL="1604963" indent="-346075" algn="l" defTabSz="914363" rtl="0" eaLnBrk="1" latinLnBrk="0" hangingPunct="1">
        <a:lnSpc>
          <a:spcPct val="90000"/>
        </a:lnSpc>
        <a:spcBef>
          <a:spcPct val="20000"/>
        </a:spcBef>
        <a:buSzPct val="90000"/>
        <a:buFontTx/>
        <a:buBlip>
          <a:blip r:embed="rId14"/>
        </a:buBlip>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4pPr>
      <a:lvl5pPr marL="1941513" indent="-336550" algn="l" defTabSz="914363" rtl="0" eaLnBrk="1" latinLnBrk="0" hangingPunct="1">
        <a:lnSpc>
          <a:spcPct val="90000"/>
        </a:lnSpc>
        <a:spcBef>
          <a:spcPct val="20000"/>
        </a:spcBef>
        <a:buSzPct val="90000"/>
        <a:buFontTx/>
        <a:buBlip>
          <a:blip r:embed="rId14"/>
        </a:buBlip>
        <a:defRPr sz="2400" kern="1200">
          <a:solidFill>
            <a:schemeClr val="tx1"/>
          </a:solidFill>
          <a:effectLst>
            <a:outerShdw blurRad="38100" dist="38100" dir="2700000" algn="tl">
              <a:srgbClr val="000000">
                <a:alpha val="43137"/>
              </a:srgbClr>
            </a:outerShdw>
          </a:effectLst>
          <a:latin typeface="Segoe"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58"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Trebuchet MS"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son.shirk@microsof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dave.weinstein@microsoft.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8.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www.microsoft.com/security/msec/default.mspx" TargetMode="External"/><Relationship Id="rId2" Type="http://schemas.openxmlformats.org/officeDocument/2006/relationships/notesSlide" Target="../notesSlides/notesSlide41.xml"/><Relationship Id="rId1" Type="http://schemas.openxmlformats.org/officeDocument/2006/relationships/slideLayout" Target="../slideLayouts/slideLayout4.xml"/><Relationship Id="rId4" Type="http://schemas.openxmlformats.org/officeDocument/2006/relationships/hyperlink" Target="http://blogs.technet.com/swi/default.asp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057400"/>
            <a:ext cx="7681913" cy="1600200"/>
          </a:xfrm>
        </p:spPr>
        <p:txBody>
          <a:bodyPr>
            <a:normAutofit/>
          </a:bodyPr>
          <a:lstStyle/>
          <a:p>
            <a:r>
              <a:rPr lang="en-US" sz="3600" dirty="0" smtClean="0"/>
              <a:t>Automated Real-time and Post Mortem Security Crash Analysis and Categorization</a:t>
            </a:r>
            <a:endParaRPr lang="en-US" sz="3600" dirty="0"/>
          </a:p>
        </p:txBody>
      </p:sp>
      <p:sp>
        <p:nvSpPr>
          <p:cNvPr id="3" name="Subtitle 2"/>
          <p:cNvSpPr>
            <a:spLocks noGrp="1"/>
          </p:cNvSpPr>
          <p:nvPr>
            <p:ph type="subTitle" idx="1"/>
          </p:nvPr>
        </p:nvSpPr>
        <p:spPr>
          <a:xfrm>
            <a:off x="609600" y="4648200"/>
            <a:ext cx="7391400" cy="1981200"/>
          </a:xfrm>
        </p:spPr>
        <p:txBody>
          <a:bodyPr/>
          <a:lstStyle/>
          <a:p>
            <a:r>
              <a:rPr lang="en-US" sz="2400" dirty="0" smtClean="0"/>
              <a:t>Jason Shirk, PM		Dave Weinstein, Sr. SDE</a:t>
            </a:r>
          </a:p>
          <a:p>
            <a:r>
              <a:rPr lang="en-US" sz="1800" dirty="0" smtClean="0">
                <a:hlinkClick r:id="rId3"/>
              </a:rPr>
              <a:t>jason.shirk@microsoft.com</a:t>
            </a:r>
            <a:r>
              <a:rPr lang="en-US" sz="2400" smtClean="0"/>
              <a:t>	</a:t>
            </a:r>
            <a:r>
              <a:rPr lang="en-US" sz="1800" smtClean="0">
                <a:hlinkClick r:id="rId4"/>
              </a:rPr>
              <a:t>dave.weinstein@microsoft.com</a:t>
            </a:r>
            <a:endParaRPr lang="en-US" sz="1800" dirty="0" smtClean="0"/>
          </a:p>
          <a:p>
            <a:endParaRPr lang="en-US" sz="2400" dirty="0" smtClean="0"/>
          </a:p>
          <a:p>
            <a:endParaRPr lang="en-US" sz="2400" dirty="0" smtClean="0"/>
          </a:p>
          <a:p>
            <a:r>
              <a:rPr lang="en-US" sz="2400" dirty="0" smtClean="0"/>
              <a:t>Security Science</a:t>
            </a:r>
          </a:p>
          <a:p>
            <a:r>
              <a:rPr lang="en-US" sz="2400" dirty="0" smtClean="0"/>
              <a:t>Microsoft Security Engineering Center (MSEC)</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First Prototype (Early 2008)</a:t>
            </a:r>
            <a:endParaRPr lang="en-US" dirty="0"/>
          </a:p>
        </p:txBody>
      </p:sp>
      <p:sp>
        <p:nvSpPr>
          <p:cNvPr id="4" name="Content Placeholder 3"/>
          <p:cNvSpPr>
            <a:spLocks noGrp="1"/>
          </p:cNvSpPr>
          <p:nvPr>
            <p:ph idx="1"/>
          </p:nvPr>
        </p:nvSpPr>
        <p:spPr>
          <a:xfrm>
            <a:off x="381000" y="1412875"/>
            <a:ext cx="8382000" cy="2640723"/>
          </a:xfrm>
        </p:spPr>
        <p:txBody>
          <a:bodyPr/>
          <a:lstStyle/>
          <a:p>
            <a:r>
              <a:rPr lang="en-US" dirty="0" smtClean="0"/>
              <a:t>Windows Debugger Extension</a:t>
            </a:r>
          </a:p>
          <a:p>
            <a:pPr lvl="1"/>
            <a:r>
              <a:rPr lang="en-US" dirty="0" smtClean="0"/>
              <a:t>Designed to produce output that would be human readable and also parsed by tools to determine the hash and the severity</a:t>
            </a:r>
          </a:p>
          <a:p>
            <a:pPr lvl="1"/>
            <a:r>
              <a:rPr lang="en-US" dirty="0" smtClean="0"/>
              <a:t>Detection logic was hand-coded C</a:t>
            </a:r>
          </a:p>
          <a:p>
            <a:pPr lvl="1"/>
            <a:r>
              <a:rPr lang="en-US" dirty="0" smtClean="0"/>
              <a:t>Proof of concept was successful</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Architecture for a Solution</a:t>
            </a:r>
            <a:endParaRPr lang="en-US" dirty="0"/>
          </a:p>
        </p:txBody>
      </p:sp>
      <p:sp>
        <p:nvSpPr>
          <p:cNvPr id="3" name="Content Placeholder 2"/>
          <p:cNvSpPr>
            <a:spLocks noGrp="1"/>
          </p:cNvSpPr>
          <p:nvPr>
            <p:ph idx="1"/>
          </p:nvPr>
        </p:nvSpPr>
        <p:spPr>
          <a:xfrm>
            <a:off x="381000" y="1412875"/>
            <a:ext cx="8382000" cy="4173450"/>
          </a:xfrm>
        </p:spPr>
        <p:txBody>
          <a:bodyPr/>
          <a:lstStyle/>
          <a:p>
            <a:r>
              <a:rPr lang="en-US" sz="2800" dirty="0" smtClean="0"/>
              <a:t>Rules Driven Engine</a:t>
            </a:r>
          </a:p>
          <a:p>
            <a:pPr lvl="1"/>
            <a:r>
              <a:rPr lang="en-US" sz="2400" dirty="0" smtClean="0"/>
              <a:t>Maintainability</a:t>
            </a:r>
          </a:p>
          <a:p>
            <a:pPr lvl="1"/>
            <a:r>
              <a:rPr lang="en-US" sz="2400" dirty="0" smtClean="0"/>
              <a:t>Ease of understanding the rules</a:t>
            </a:r>
          </a:p>
          <a:p>
            <a:r>
              <a:rPr lang="en-US" sz="2800" dirty="0" smtClean="0"/>
              <a:t>Processor independence</a:t>
            </a:r>
          </a:p>
          <a:p>
            <a:pPr lvl="1"/>
            <a:r>
              <a:rPr lang="en-US" sz="2400" dirty="0" smtClean="0"/>
              <a:t>The prototype already had too many special cases for x86 versus x64 cluttering the code flow</a:t>
            </a:r>
          </a:p>
          <a:p>
            <a:r>
              <a:rPr lang="en-US" sz="2800" dirty="0" smtClean="0"/>
              <a:t>Human and Machine readable output</a:t>
            </a:r>
          </a:p>
          <a:p>
            <a:pPr lvl="1"/>
            <a:r>
              <a:rPr lang="en-US" sz="2400" dirty="0" smtClean="0"/>
              <a:t>Other tools will be layered on top</a:t>
            </a:r>
          </a:p>
          <a:p>
            <a:pPr lvl="1"/>
            <a:r>
              <a:rPr lang="en-US" sz="2400" dirty="0" smtClean="0"/>
              <a:t>Manual use is still a supported scenario</a:t>
            </a:r>
          </a:p>
          <a:p>
            <a:r>
              <a:rPr lang="en-US" sz="2800" dirty="0" smtClean="0"/>
              <a:t>Implemented as a Windows Debugger extension</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8032750" cy="1523494"/>
          </a:xfrm>
        </p:spPr>
        <p:txBody>
          <a:bodyPr/>
          <a:lstStyle/>
          <a:p>
            <a:r>
              <a:rPr lang="en-US" dirty="0" smtClean="0"/>
              <a:t>!exploitable Crash Analyzer</a:t>
            </a:r>
            <a:endParaRPr lang="en-US" dirty="0"/>
          </a:p>
        </p:txBody>
      </p:sp>
      <p:sp>
        <p:nvSpPr>
          <p:cNvPr id="4" name="Text Placeholder 3"/>
          <p:cNvSpPr>
            <a:spLocks noGrp="1"/>
          </p:cNvSpPr>
          <p:nvPr>
            <p:ph type="body" sz="quarter" idx="10"/>
          </p:nvPr>
        </p:nvSpPr>
        <p:spPr/>
        <p:txBody>
          <a:bodyPr/>
          <a:lstStyle/>
          <a:p>
            <a:r>
              <a:rPr lang="en-US" dirty="0"/>
              <a:t>D</a:t>
            </a:r>
            <a:r>
              <a:rPr lang="en-US" dirty="0" smtClean="0"/>
              <a:t>emo </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Rules Engine</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Types of Rules</a:t>
            </a:r>
            <a:endParaRPr lang="en-US" dirty="0"/>
          </a:p>
        </p:txBody>
      </p:sp>
      <p:sp>
        <p:nvSpPr>
          <p:cNvPr id="3" name="Content Placeholder 2"/>
          <p:cNvSpPr>
            <a:spLocks noGrp="1"/>
          </p:cNvSpPr>
          <p:nvPr>
            <p:ph idx="1"/>
          </p:nvPr>
        </p:nvSpPr>
        <p:spPr>
          <a:xfrm>
            <a:off x="381000" y="1412875"/>
            <a:ext cx="8382000" cy="4979825"/>
          </a:xfrm>
        </p:spPr>
        <p:txBody>
          <a:bodyPr/>
          <a:lstStyle/>
          <a:p>
            <a:r>
              <a:rPr lang="en-US" sz="2800" dirty="0" smtClean="0"/>
              <a:t>Gather Rules </a:t>
            </a:r>
          </a:p>
          <a:p>
            <a:pPr lvl="1"/>
            <a:r>
              <a:rPr lang="en-US" sz="2400" dirty="0" smtClean="0"/>
              <a:t>Query the debugger for information</a:t>
            </a:r>
          </a:p>
          <a:p>
            <a:pPr lvl="1"/>
            <a:r>
              <a:rPr lang="en-US" sz="2400" dirty="0" smtClean="0"/>
              <a:t>Perform complex computations</a:t>
            </a:r>
          </a:p>
          <a:p>
            <a:pPr lvl="1"/>
            <a:r>
              <a:rPr lang="en-US" sz="2400" dirty="0" smtClean="0"/>
              <a:t>All results are cached in the state</a:t>
            </a:r>
          </a:p>
          <a:p>
            <a:r>
              <a:rPr lang="en-US" sz="2800" dirty="0" smtClean="0"/>
              <a:t>Report Rules</a:t>
            </a:r>
          </a:p>
          <a:p>
            <a:pPr lvl="1"/>
            <a:r>
              <a:rPr lang="en-US" sz="2400" dirty="0" smtClean="0"/>
              <a:t>Produce  both human and machine readable reports based on the state</a:t>
            </a:r>
          </a:p>
          <a:p>
            <a:r>
              <a:rPr lang="en-US" sz="2800" dirty="0" smtClean="0"/>
              <a:t>Analysis Rules</a:t>
            </a:r>
          </a:p>
          <a:p>
            <a:pPr lvl="1"/>
            <a:r>
              <a:rPr lang="en-US" sz="2400" dirty="0" smtClean="0"/>
              <a:t>Use the cached state to determine if a case has been met, and determine the results</a:t>
            </a:r>
          </a:p>
          <a:p>
            <a:pPr lvl="1"/>
            <a:r>
              <a:rPr lang="en-US" sz="2400" dirty="0" smtClean="0"/>
              <a:t>Can perform programmatic queries of the cached state</a:t>
            </a:r>
          </a:p>
          <a:p>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Rules Engine Flow</a:t>
            </a:r>
            <a:endParaRPr lang="en-US" dirty="0"/>
          </a:p>
        </p:txBody>
      </p:sp>
      <p:sp>
        <p:nvSpPr>
          <p:cNvPr id="6" name="Rounded Rectangle 5"/>
          <p:cNvSpPr/>
          <p:nvPr/>
        </p:nvSpPr>
        <p:spPr bwMode="auto">
          <a:xfrm>
            <a:off x="6781800" y="4953000"/>
            <a:ext cx="1981200" cy="4572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Report Results</a:t>
            </a:r>
          </a:p>
        </p:txBody>
      </p:sp>
      <p:sp>
        <p:nvSpPr>
          <p:cNvPr id="8" name="Flowchart: Decision 7"/>
          <p:cNvSpPr/>
          <p:nvPr/>
        </p:nvSpPr>
        <p:spPr bwMode="auto">
          <a:xfrm>
            <a:off x="685800" y="2286000"/>
            <a:ext cx="2209800" cy="533400"/>
          </a:xfrm>
          <a:prstGeom prst="flowChartDecisi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Gather?</a:t>
            </a:r>
          </a:p>
        </p:txBody>
      </p:sp>
      <p:sp>
        <p:nvSpPr>
          <p:cNvPr id="9" name="Flowchart: Decision 8"/>
          <p:cNvSpPr/>
          <p:nvPr/>
        </p:nvSpPr>
        <p:spPr bwMode="auto">
          <a:xfrm>
            <a:off x="685800" y="3124200"/>
            <a:ext cx="2209800" cy="533400"/>
          </a:xfrm>
          <a:prstGeom prst="flowChartDecisi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Report?</a:t>
            </a:r>
          </a:p>
        </p:txBody>
      </p:sp>
      <p:sp>
        <p:nvSpPr>
          <p:cNvPr id="11" name="Rounded Rectangle 10"/>
          <p:cNvSpPr/>
          <p:nvPr/>
        </p:nvSpPr>
        <p:spPr bwMode="auto">
          <a:xfrm>
            <a:off x="609600" y="1524000"/>
            <a:ext cx="2362200" cy="4572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Get Next Rule</a:t>
            </a:r>
          </a:p>
        </p:txBody>
      </p:sp>
      <p:sp>
        <p:nvSpPr>
          <p:cNvPr id="12" name="Rounded Rectangle 11"/>
          <p:cNvSpPr/>
          <p:nvPr/>
        </p:nvSpPr>
        <p:spPr bwMode="auto">
          <a:xfrm>
            <a:off x="3657600" y="2362200"/>
            <a:ext cx="1676400" cy="3810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Update State</a:t>
            </a:r>
          </a:p>
        </p:txBody>
      </p:sp>
      <p:sp>
        <p:nvSpPr>
          <p:cNvPr id="13" name="Rounded Rectangle 12"/>
          <p:cNvSpPr/>
          <p:nvPr/>
        </p:nvSpPr>
        <p:spPr bwMode="auto">
          <a:xfrm>
            <a:off x="3657600" y="3200400"/>
            <a:ext cx="1676400" cy="3810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Report</a:t>
            </a:r>
          </a:p>
        </p:txBody>
      </p:sp>
      <p:sp>
        <p:nvSpPr>
          <p:cNvPr id="15" name="Flowchart: Decision 14"/>
          <p:cNvSpPr/>
          <p:nvPr/>
        </p:nvSpPr>
        <p:spPr bwMode="auto">
          <a:xfrm>
            <a:off x="685800" y="4800600"/>
            <a:ext cx="2209800" cy="533400"/>
          </a:xfrm>
          <a:prstGeom prst="flowChartDecisi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Matches?</a:t>
            </a:r>
          </a:p>
        </p:txBody>
      </p:sp>
      <p:sp>
        <p:nvSpPr>
          <p:cNvPr id="16" name="Flowchart: Decision 15"/>
          <p:cNvSpPr/>
          <p:nvPr/>
        </p:nvSpPr>
        <p:spPr bwMode="auto">
          <a:xfrm>
            <a:off x="6400800" y="2743200"/>
            <a:ext cx="2743200" cy="533400"/>
          </a:xfrm>
          <a:prstGeom prst="flowChartDecisi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More Rules?</a:t>
            </a:r>
          </a:p>
        </p:txBody>
      </p:sp>
      <p:sp>
        <p:nvSpPr>
          <p:cNvPr id="17" name="Flowchart: Decision 16"/>
          <p:cNvSpPr/>
          <p:nvPr/>
        </p:nvSpPr>
        <p:spPr bwMode="auto">
          <a:xfrm>
            <a:off x="685800" y="5791200"/>
            <a:ext cx="2209800" cy="533400"/>
          </a:xfrm>
          <a:prstGeom prst="flowChartDecision">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Final?</a:t>
            </a:r>
            <a:endParaRPr lang="en-US" sz="2400" dirty="0" smtClean="0">
              <a:solidFill>
                <a:srgbClr val="FFFFFF"/>
              </a:solidFill>
              <a:effectLst>
                <a:outerShdw blurRad="38100" dist="38100" dir="2700000" algn="tl">
                  <a:srgbClr val="000000">
                    <a:alpha val="43137"/>
                  </a:srgbClr>
                </a:outerShdw>
              </a:effectLst>
              <a:latin typeface="Trebuchet MS" pitchFamily="34" charset="0"/>
            </a:endParaRPr>
          </a:p>
        </p:txBody>
      </p:sp>
      <p:sp>
        <p:nvSpPr>
          <p:cNvPr id="18" name="Rounded Rectangle 17"/>
          <p:cNvSpPr/>
          <p:nvPr/>
        </p:nvSpPr>
        <p:spPr bwMode="auto">
          <a:xfrm>
            <a:off x="990600" y="3962400"/>
            <a:ext cx="1600200" cy="4572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dirty="0" smtClean="0">
                <a:solidFill>
                  <a:srgbClr val="FFFFFF"/>
                </a:solidFill>
                <a:effectLst>
                  <a:outerShdw blurRad="38100" dist="38100" dir="2700000" algn="tl">
                    <a:srgbClr val="000000">
                      <a:alpha val="43137"/>
                    </a:srgbClr>
                  </a:outerShdw>
                </a:effectLst>
                <a:latin typeface="Trebuchet MS" pitchFamily="34" charset="0"/>
              </a:rPr>
              <a:t>Analyze</a:t>
            </a:r>
          </a:p>
        </p:txBody>
      </p:sp>
      <p:cxnSp>
        <p:nvCxnSpPr>
          <p:cNvPr id="20" name="Straight Arrow Connector 19"/>
          <p:cNvCxnSpPr>
            <a:stCxn id="8" idx="3"/>
            <a:endCxn id="12" idx="1"/>
          </p:cNvCxnSpPr>
          <p:nvPr/>
        </p:nvCxnSpPr>
        <p:spPr>
          <a:xfrm>
            <a:off x="2895600" y="25527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895600" y="3352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Elbow Connector 26"/>
          <p:cNvCxnSpPr/>
          <p:nvPr/>
        </p:nvCxnSpPr>
        <p:spPr>
          <a:xfrm>
            <a:off x="5334000" y="2514600"/>
            <a:ext cx="1066800" cy="457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3" idx="3"/>
          </p:cNvCxnSpPr>
          <p:nvPr/>
        </p:nvCxnSpPr>
        <p:spPr>
          <a:xfrm flipV="1">
            <a:off x="5334000" y="2971800"/>
            <a:ext cx="1066800" cy="4191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15" idx="3"/>
          </p:cNvCxnSpPr>
          <p:nvPr/>
        </p:nvCxnSpPr>
        <p:spPr>
          <a:xfrm flipV="1">
            <a:off x="2895600" y="2971800"/>
            <a:ext cx="2971800" cy="2095500"/>
          </a:xfrm>
          <a:prstGeom prst="bentConnector3">
            <a:avLst>
              <a:gd name="adj1" fmla="val 100187"/>
            </a:avLst>
          </a:prstGeom>
        </p:spPr>
        <p:style>
          <a:lnRef idx="1">
            <a:schemeClr val="accent1"/>
          </a:lnRef>
          <a:fillRef idx="0">
            <a:schemeClr val="accent1"/>
          </a:fillRef>
          <a:effectRef idx="0">
            <a:schemeClr val="accent1"/>
          </a:effectRef>
          <a:fontRef idx="minor">
            <a:schemeClr val="tx1"/>
          </a:fontRef>
        </p:style>
      </p:cxnSp>
      <p:cxnSp>
        <p:nvCxnSpPr>
          <p:cNvPr id="62" name="Elbow Connector 61"/>
          <p:cNvCxnSpPr/>
          <p:nvPr/>
        </p:nvCxnSpPr>
        <p:spPr>
          <a:xfrm rot="5400000" flipH="1" flipV="1">
            <a:off x="2838450" y="3028950"/>
            <a:ext cx="3086100" cy="2971800"/>
          </a:xfrm>
          <a:prstGeom prst="bentConnector3">
            <a:avLst>
              <a:gd name="adj1" fmla="val 1097"/>
            </a:avLst>
          </a:prstGeom>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endCxn id="6" idx="2"/>
          </p:cNvCxnSpPr>
          <p:nvPr/>
        </p:nvCxnSpPr>
        <p:spPr>
          <a:xfrm rot="5400000" flipH="1" flipV="1">
            <a:off x="7353300" y="58293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endCxn id="6" idx="0"/>
          </p:cNvCxnSpPr>
          <p:nvPr/>
        </p:nvCxnSpPr>
        <p:spPr>
          <a:xfrm rot="5400000">
            <a:off x="6934200" y="41148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Elbow Connector 75"/>
          <p:cNvCxnSpPr/>
          <p:nvPr/>
        </p:nvCxnSpPr>
        <p:spPr>
          <a:xfrm flipV="1">
            <a:off x="1828800" y="6096000"/>
            <a:ext cx="5943600" cy="228600"/>
          </a:xfrm>
          <a:prstGeom prst="bentConnector3">
            <a:avLst>
              <a:gd name="adj1" fmla="val 99888"/>
            </a:avLst>
          </a:prstGeom>
        </p:spPr>
        <p:style>
          <a:lnRef idx="1">
            <a:schemeClr val="accent1"/>
          </a:lnRef>
          <a:fillRef idx="0">
            <a:schemeClr val="accent1"/>
          </a:fillRef>
          <a:effectRef idx="0">
            <a:schemeClr val="accent1"/>
          </a:effectRef>
          <a:fontRef idx="minor">
            <a:schemeClr val="tx1"/>
          </a:fontRef>
        </p:style>
      </p:cxnSp>
      <p:cxnSp>
        <p:nvCxnSpPr>
          <p:cNvPr id="86" name="Elbow Connector 85"/>
          <p:cNvCxnSpPr>
            <a:stCxn id="16" idx="0"/>
            <a:endCxn id="11" idx="3"/>
          </p:cNvCxnSpPr>
          <p:nvPr/>
        </p:nvCxnSpPr>
        <p:spPr>
          <a:xfrm rot="16200000" flipV="1">
            <a:off x="4876800" y="-152400"/>
            <a:ext cx="990600" cy="48006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5400000">
            <a:off x="1600994" y="2133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rot="5400000">
            <a:off x="1600994" y="29710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5400000">
            <a:off x="1600994" y="38092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5400000">
            <a:off x="1562100" y="46101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rot="5400000">
            <a:off x="1524794" y="55618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What does a rule look like?</a:t>
            </a:r>
            <a:endParaRPr lang="en-US" dirty="0"/>
          </a:p>
        </p:txBody>
      </p:sp>
      <p:sp>
        <p:nvSpPr>
          <p:cNvPr id="5" name="Text Placeholder 4"/>
          <p:cNvSpPr>
            <a:spLocks noGrp="1"/>
          </p:cNvSpPr>
          <p:nvPr>
            <p:ph type="body" sz="quarter" idx="10"/>
          </p:nvPr>
        </p:nvSpPr>
        <p:spPr>
          <a:xfrm>
            <a:off x="722313" y="1905000"/>
            <a:ext cx="8040688" cy="3010055"/>
          </a:xfrm>
        </p:spPr>
        <p:txBody>
          <a:bodyPr/>
          <a:lstStyle/>
          <a:p>
            <a:r>
              <a:rPr lang="en-US" sz="1200" dirty="0" smtClean="0"/>
              <a:t>// Rule: Read AVS in a block move are considered probably exploitable</a:t>
            </a:r>
          </a:p>
          <a:p>
            <a:r>
              <a:rPr lang="en-US" sz="1200" dirty="0" smtClean="0"/>
              <a:t>BEGIN_ANALYZE_DATA</a:t>
            </a:r>
          </a:p>
          <a:p>
            <a:r>
              <a:rPr lang="en-US" sz="1200" dirty="0" smtClean="0"/>
              <a:t>	PROCESSOR_MODE		USER</a:t>
            </a:r>
          </a:p>
          <a:p>
            <a:r>
              <a:rPr lang="en-US" sz="1200" dirty="0" smtClean="0"/>
              <a:t>	EXCEPTION_ADDRESS_RANGE	DONT_CARE</a:t>
            </a:r>
          </a:p>
          <a:p>
            <a:r>
              <a:rPr lang="en-US" sz="1200" dirty="0" smtClean="0"/>
              <a:t>	EXCEPTION_TYPE		STATUS_ACCESS_VIOLATION</a:t>
            </a:r>
          </a:p>
          <a:p>
            <a:r>
              <a:rPr lang="en-US" sz="1200" dirty="0" smtClean="0"/>
              <a:t>	EXCEPTION_SUBTYPE		ACCESS_VIOLATION_TYPE_READ</a:t>
            </a:r>
          </a:p>
          <a:p>
            <a:r>
              <a:rPr lang="en-US" sz="1200" dirty="0" smtClean="0"/>
              <a:t>	EXCEPTION_LEVEL		DONT_CARE</a:t>
            </a:r>
          </a:p>
          <a:p>
            <a:r>
              <a:rPr lang="en-US" sz="1200" dirty="0" smtClean="0"/>
              <a:t>	ANALYZE_FUNCTION		</a:t>
            </a:r>
            <a:r>
              <a:rPr lang="en-US" sz="1200" dirty="0" err="1" smtClean="0"/>
              <a:t>IsFaultingInstructionBlockDataMove</a:t>
            </a:r>
            <a:endParaRPr lang="en-US" sz="1200" dirty="0" smtClean="0"/>
          </a:p>
          <a:p>
            <a:r>
              <a:rPr lang="en-US" sz="1200" dirty="0" smtClean="0"/>
              <a:t>	RESULT_CLASSIFICATION	PROBABLY_EXPLOITABLE</a:t>
            </a:r>
          </a:p>
          <a:p>
            <a:r>
              <a:rPr lang="en-US" sz="1200" dirty="0" smtClean="0"/>
              <a:t>	RESULT_DESCRIPTION		</a:t>
            </a:r>
            <a:r>
              <a:rPr lang="en-US" sz="1200" dirty="0" err="1" smtClean="0"/>
              <a:t>L"Read</a:t>
            </a:r>
            <a:r>
              <a:rPr lang="en-US" sz="1200" dirty="0" smtClean="0"/>
              <a:t> Access Violation on Block Data Move"</a:t>
            </a:r>
          </a:p>
          <a:p>
            <a:r>
              <a:rPr lang="en-US" sz="1200" dirty="0" smtClean="0"/>
              <a:t>	RESULT_SHORTDESCRIPTION	</a:t>
            </a:r>
            <a:r>
              <a:rPr lang="en-US" sz="1200" dirty="0" err="1" smtClean="0"/>
              <a:t>L"ReadAVonBlockMove</a:t>
            </a:r>
            <a:r>
              <a:rPr lang="en-US" sz="1200" dirty="0" smtClean="0"/>
              <a:t>"</a:t>
            </a:r>
          </a:p>
          <a:p>
            <a:r>
              <a:rPr lang="en-US" sz="1200" dirty="0" smtClean="0"/>
              <a:t>	RESULT_EXPLANATION		</a:t>
            </a:r>
            <a:r>
              <a:rPr lang="en-US" sz="1200" dirty="0" err="1" smtClean="0"/>
              <a:t>L"This</a:t>
            </a:r>
            <a:r>
              <a:rPr lang="en-US" sz="1200" dirty="0" smtClean="0"/>
              <a:t> […] classified as probably exploitable."</a:t>
            </a:r>
          </a:p>
          <a:p>
            <a:r>
              <a:rPr lang="en-US" sz="1200" dirty="0" smtClean="0"/>
              <a:t>	RESULT_URL		NULL</a:t>
            </a:r>
          </a:p>
          <a:p>
            <a:r>
              <a:rPr lang="en-US" sz="1200" dirty="0" smtClean="0"/>
              <a:t>	RESULT_IS_FINAL		true</a:t>
            </a:r>
          </a:p>
          <a:p>
            <a:r>
              <a:rPr lang="en-US" sz="1200" dirty="0" smtClean="0"/>
              <a:t>END_ANALYZE_DATA</a:t>
            </a:r>
            <a:endParaRPr lang="en-US" sz="12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smtClean="0"/>
              <a:t>Not quite as impressive as it first appears</a:t>
            </a:r>
            <a:r>
              <a:rPr lang="en-US" dirty="0" smtClean="0"/>
              <a:t>…</a:t>
            </a:r>
            <a:endParaRPr lang="en-US" dirty="0"/>
          </a:p>
        </p:txBody>
      </p:sp>
      <p:sp>
        <p:nvSpPr>
          <p:cNvPr id="3" name="Text Placeholder 2"/>
          <p:cNvSpPr>
            <a:spLocks noGrp="1"/>
          </p:cNvSpPr>
          <p:nvPr>
            <p:ph type="body" sz="quarter" idx="10"/>
          </p:nvPr>
        </p:nvSpPr>
        <p:spPr>
          <a:xfrm>
            <a:off x="722313" y="1905000"/>
            <a:ext cx="8040688" cy="3511731"/>
          </a:xfrm>
        </p:spPr>
        <p:txBody>
          <a:bodyPr/>
          <a:lstStyle/>
          <a:p>
            <a:r>
              <a:rPr lang="it-IT" sz="1400" dirty="0" smtClean="0"/>
              <a:t>#define BEGIN_ANALYZE_DATA		,{ ANALYZE_DATA, NULL, NULL </a:t>
            </a:r>
          </a:p>
          <a:p>
            <a:r>
              <a:rPr lang="en-US" sz="1400" dirty="0" smtClean="0"/>
              <a:t>#define PROCESSOR_MODE			,</a:t>
            </a:r>
          </a:p>
          <a:p>
            <a:r>
              <a:rPr lang="en-US" sz="1400" dirty="0" smtClean="0"/>
              <a:t>#define EXCEPTION_ADDRESS_RANGE		,</a:t>
            </a:r>
          </a:p>
          <a:p>
            <a:r>
              <a:rPr lang="en-US" sz="1400" dirty="0" smtClean="0"/>
              <a:t>#define EXCEPTION_TYPE			,</a:t>
            </a:r>
          </a:p>
          <a:p>
            <a:r>
              <a:rPr lang="en-US" sz="1400" dirty="0" smtClean="0"/>
              <a:t>#define EXCEPTION_SUBTYPE			,</a:t>
            </a:r>
          </a:p>
          <a:p>
            <a:r>
              <a:rPr lang="en-US" sz="1400" dirty="0" smtClean="0"/>
              <a:t>#define EXCEPTION_LEVEL			,</a:t>
            </a:r>
          </a:p>
          <a:p>
            <a:r>
              <a:rPr lang="en-US" sz="1400" dirty="0" smtClean="0"/>
              <a:t>#define ANALYZE_FUNCTION			,</a:t>
            </a:r>
          </a:p>
          <a:p>
            <a:r>
              <a:rPr lang="en-US" sz="1400" dirty="0" smtClean="0"/>
              <a:t>#define RESULT_CLASSIFICATION		,</a:t>
            </a:r>
          </a:p>
          <a:p>
            <a:r>
              <a:rPr lang="en-US" sz="1400" dirty="0" smtClean="0"/>
              <a:t>#define RESULT_DESCRIPTION		,</a:t>
            </a:r>
          </a:p>
          <a:p>
            <a:r>
              <a:rPr lang="en-US" sz="1400" dirty="0" smtClean="0"/>
              <a:t>#define RESULT_SHORTDESCRIPTION		,</a:t>
            </a:r>
          </a:p>
          <a:p>
            <a:r>
              <a:rPr lang="en-US" sz="1400" dirty="0" smtClean="0"/>
              <a:t>#define RESULT_EXPLANATION		,</a:t>
            </a:r>
          </a:p>
          <a:p>
            <a:r>
              <a:rPr lang="en-US" sz="1400" dirty="0" smtClean="0"/>
              <a:t>#define RESULT_URL			,</a:t>
            </a:r>
          </a:p>
          <a:p>
            <a:r>
              <a:rPr lang="en-US" sz="1400" dirty="0" smtClean="0"/>
              <a:t>#define RESULT_IS_FINAL			,</a:t>
            </a:r>
          </a:p>
          <a:p>
            <a:r>
              <a:rPr lang="en-US" sz="1400" dirty="0" smtClean="0"/>
              <a:t>#define END_ANALYZE_DATA			}</a:t>
            </a:r>
          </a:p>
          <a:p>
            <a:endParaRPr lang="en-US" sz="140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smtClean="0"/>
              <a:t>Rule Conventions</a:t>
            </a:r>
            <a:endParaRPr lang="en-US" dirty="0"/>
          </a:p>
        </p:txBody>
      </p:sp>
      <p:sp>
        <p:nvSpPr>
          <p:cNvPr id="7" name="Content Placeholder 6"/>
          <p:cNvSpPr>
            <a:spLocks noGrp="1"/>
          </p:cNvSpPr>
          <p:nvPr>
            <p:ph idx="1"/>
          </p:nvPr>
        </p:nvSpPr>
        <p:spPr>
          <a:xfrm>
            <a:off x="381000" y="1412875"/>
            <a:ext cx="8382000" cy="4382738"/>
          </a:xfrm>
        </p:spPr>
        <p:txBody>
          <a:bodyPr/>
          <a:lstStyle/>
          <a:p>
            <a:r>
              <a:rPr lang="en-US" sz="2800" dirty="0" smtClean="0"/>
              <a:t>Final Analysis rules which can be determined without further gather steps should happen before more information is gathered</a:t>
            </a:r>
          </a:p>
          <a:p>
            <a:pPr lvl="1"/>
            <a:r>
              <a:rPr lang="en-US" sz="2400" dirty="0" smtClean="0"/>
              <a:t>Performance, performance, performance</a:t>
            </a:r>
          </a:p>
          <a:p>
            <a:r>
              <a:rPr lang="en-US" sz="2800" dirty="0" smtClean="0"/>
              <a:t>All heavyweight processing is done in gather rules</a:t>
            </a:r>
          </a:p>
          <a:p>
            <a:pPr lvl="1"/>
            <a:r>
              <a:rPr lang="en-US" sz="2400" dirty="0" smtClean="0"/>
              <a:t>To help enforce this, Analysis functions don’t have access to the underlying Debugger objects</a:t>
            </a:r>
          </a:p>
          <a:p>
            <a:r>
              <a:rPr lang="en-US" sz="2800" dirty="0" smtClean="0"/>
              <a:t>Data which is not affected by multiple gather rules should be reported once it is gathered</a:t>
            </a:r>
          </a:p>
          <a:p>
            <a:pPr lvl="1"/>
            <a:r>
              <a:rPr lang="en-US" sz="2400" dirty="0" smtClean="0"/>
              <a:t>Data which is gathered by multiple rules must be reported when results are reported</a:t>
            </a:r>
            <a:endParaRPr lang="en-US" sz="24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Expanding the Rules Set</a:t>
            </a:r>
            <a:endParaRPr lang="en-US" dirty="0"/>
          </a:p>
        </p:txBody>
      </p:sp>
      <p:sp>
        <p:nvSpPr>
          <p:cNvPr id="3" name="Content Placeholder 2"/>
          <p:cNvSpPr>
            <a:spLocks noGrp="1"/>
          </p:cNvSpPr>
          <p:nvPr>
            <p:ph idx="1"/>
          </p:nvPr>
        </p:nvSpPr>
        <p:spPr>
          <a:xfrm>
            <a:off x="381000" y="1412875"/>
            <a:ext cx="8382000" cy="4973669"/>
          </a:xfrm>
        </p:spPr>
        <p:txBody>
          <a:bodyPr/>
          <a:lstStyle/>
          <a:p>
            <a:r>
              <a:rPr lang="en-US" dirty="0" smtClean="0"/>
              <a:t>Basic Rules Changes</a:t>
            </a:r>
          </a:p>
          <a:p>
            <a:pPr lvl="1"/>
            <a:r>
              <a:rPr lang="en-US" dirty="0" smtClean="0"/>
              <a:t>Adding new analysis rules that use the built-in fields</a:t>
            </a:r>
          </a:p>
          <a:p>
            <a:r>
              <a:rPr lang="en-US" dirty="0" smtClean="0"/>
              <a:t>Complex Rules Changes</a:t>
            </a:r>
          </a:p>
          <a:p>
            <a:pPr lvl="1"/>
            <a:r>
              <a:rPr lang="en-US" dirty="0" smtClean="0"/>
              <a:t>Adding new analysis rules that require a custom analysis function</a:t>
            </a:r>
          </a:p>
          <a:p>
            <a:pPr lvl="1"/>
            <a:r>
              <a:rPr lang="en-US" dirty="0" smtClean="0"/>
              <a:t>Adding new analysis rules that require additional state and matching gather rules</a:t>
            </a:r>
          </a:p>
          <a:p>
            <a:r>
              <a:rPr lang="en-US" dirty="0" smtClean="0"/>
              <a:t>Advanced Rules Changes</a:t>
            </a:r>
          </a:p>
          <a:p>
            <a:pPr lvl="1"/>
            <a:r>
              <a:rPr lang="en-US" dirty="0" smtClean="0"/>
              <a:t>Adding or modifying the built in fields or field constants</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Scaling a Difficult Problem</a:t>
            </a:r>
            <a:endParaRPr lang="en-US" dirty="0"/>
          </a:p>
        </p:txBody>
      </p:sp>
      <p:sp>
        <p:nvSpPr>
          <p:cNvPr id="3" name="Text Placeholder 2"/>
          <p:cNvSpPr>
            <a:spLocks noGrp="1"/>
          </p:cNvSpPr>
          <p:nvPr>
            <p:ph type="body" sz="quarter" idx="10"/>
          </p:nvPr>
        </p:nvSpPr>
        <p:spPr>
          <a:xfrm>
            <a:off x="381000" y="1411552"/>
            <a:ext cx="8382000" cy="4973669"/>
          </a:xfrm>
        </p:spPr>
        <p:txBody>
          <a:bodyPr/>
          <a:lstStyle/>
          <a:p>
            <a:r>
              <a:rPr lang="en-US" sz="2800" dirty="0" smtClean="0"/>
              <a:t>Problems exist with identifying unique crashes</a:t>
            </a:r>
          </a:p>
          <a:p>
            <a:pPr lvl="1"/>
            <a:r>
              <a:rPr lang="en-US" sz="2400" dirty="0" smtClean="0"/>
              <a:t>The same issue can arise multiple times</a:t>
            </a:r>
          </a:p>
          <a:p>
            <a:pPr lvl="1"/>
            <a:r>
              <a:rPr lang="en-US" sz="2400" dirty="0" smtClean="0"/>
              <a:t>The same issue can arise through multiple code paths</a:t>
            </a:r>
          </a:p>
          <a:p>
            <a:pPr lvl="1"/>
            <a:r>
              <a:rPr lang="en-US" sz="2400" dirty="0" smtClean="0"/>
              <a:t>The same issue can be found across multiple machines</a:t>
            </a:r>
          </a:p>
          <a:p>
            <a:pPr marL="457200" lvl="1" indent="-457200">
              <a:buBlip>
                <a:blip r:embed="rId3"/>
              </a:buBlip>
            </a:pPr>
            <a:r>
              <a:rPr lang="en-US" dirty="0" smtClean="0"/>
              <a:t>Classifying the crashes is another issue entirely</a:t>
            </a:r>
          </a:p>
          <a:p>
            <a:pPr lvl="1"/>
            <a:r>
              <a:rPr lang="en-US" sz="2400" dirty="0" smtClean="0"/>
              <a:t>Manual inspection of crash dumps does not scale</a:t>
            </a:r>
          </a:p>
          <a:p>
            <a:pPr lvl="1"/>
            <a:r>
              <a:rPr lang="en-US" sz="2400" dirty="0" smtClean="0"/>
              <a:t>Identifying security issues takes experienced resources</a:t>
            </a:r>
          </a:p>
          <a:p>
            <a:pPr lvl="1"/>
            <a:r>
              <a:rPr lang="en-US" sz="2400" dirty="0" smtClean="0"/>
              <a:t>Takes a lot of time to manually analyze the crash</a:t>
            </a:r>
          </a:p>
          <a:p>
            <a:r>
              <a:rPr lang="en-US" sz="2800" dirty="0" smtClean="0"/>
              <a:t>Testing produces more crashes than there are resources to triage</a:t>
            </a:r>
          </a:p>
          <a:p>
            <a:pPr lvl="1"/>
            <a:r>
              <a:rPr lang="en-US" sz="2400" dirty="0" smtClean="0"/>
              <a:t>Automation can help trim down the triaging</a:t>
            </a:r>
          </a:p>
          <a:p>
            <a:pPr lvl="1"/>
            <a:r>
              <a:rPr lang="en-US" sz="2400" dirty="0" smtClean="0"/>
              <a:t>Grouping crashes by location in code helps</a:t>
            </a:r>
          </a:p>
        </p:txBody>
      </p:sp>
      <p:pic>
        <p:nvPicPr>
          <p:cNvPr id="2050" name="Picture 2" descr="C:\Users\Jasoshi\AppData\Local\Microsoft\Windows\Temporary Internet Files\Content.IE5\07BZAL55\MCj02937900000[1].wmf"/>
          <p:cNvPicPr>
            <a:picLocks noChangeAspect="1" noChangeArrowheads="1"/>
          </p:cNvPicPr>
          <p:nvPr/>
        </p:nvPicPr>
        <p:blipFill>
          <a:blip r:embed="rId4" cstate="print"/>
          <a:srcRect/>
          <a:stretch>
            <a:fillRect/>
          </a:stretch>
        </p:blipFill>
        <p:spPr bwMode="auto">
          <a:xfrm>
            <a:off x="7696200" y="0"/>
            <a:ext cx="1447800" cy="1435352"/>
          </a:xfrm>
          <a:prstGeom prst="rect">
            <a:avLst/>
          </a:prstGeom>
          <a:noFill/>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Code Analysis</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Meta-Disassembler</a:t>
            </a:r>
            <a:endParaRPr lang="en-US" dirty="0"/>
          </a:p>
        </p:txBody>
      </p:sp>
      <p:sp>
        <p:nvSpPr>
          <p:cNvPr id="3" name="Content Placeholder 2"/>
          <p:cNvSpPr>
            <a:spLocks noGrp="1"/>
          </p:cNvSpPr>
          <p:nvPr>
            <p:ph idx="1"/>
          </p:nvPr>
        </p:nvSpPr>
        <p:spPr>
          <a:xfrm>
            <a:off x="381000" y="1412875"/>
            <a:ext cx="8382000" cy="4044184"/>
          </a:xfrm>
        </p:spPr>
        <p:txBody>
          <a:bodyPr/>
          <a:lstStyle/>
          <a:p>
            <a:r>
              <a:rPr lang="en-US" dirty="0" smtClean="0"/>
              <a:t>Design Goal:</a:t>
            </a:r>
          </a:p>
          <a:p>
            <a:pPr lvl="1"/>
            <a:r>
              <a:rPr lang="en-US" dirty="0" smtClean="0"/>
              <a:t>Convert actual assembly into a pseudo-assembly language that includes only the information needed for threat analysis</a:t>
            </a:r>
          </a:p>
          <a:p>
            <a:pPr lvl="1">
              <a:buNone/>
            </a:pPr>
            <a:endParaRPr lang="en-US" dirty="0" smtClean="0"/>
          </a:p>
          <a:p>
            <a:r>
              <a:rPr lang="en-US" dirty="0" smtClean="0"/>
              <a:t>Implementation Goal:</a:t>
            </a:r>
          </a:p>
          <a:p>
            <a:pPr lvl="1"/>
            <a:r>
              <a:rPr lang="en-US" dirty="0" smtClean="0"/>
              <a:t>Minimize external dependencies by using the </a:t>
            </a:r>
            <a:r>
              <a:rPr lang="en-US" dirty="0" err="1" smtClean="0"/>
              <a:t>disassembler</a:t>
            </a:r>
            <a:r>
              <a:rPr lang="en-US" dirty="0" smtClean="0"/>
              <a:t> built into the Windows Debugger</a:t>
            </a:r>
          </a:p>
          <a:p>
            <a:pPr lvl="1"/>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Meta-Instructions</a:t>
            </a:r>
            <a:endParaRPr lang="en-US" dirty="0"/>
          </a:p>
        </p:txBody>
      </p:sp>
      <p:sp>
        <p:nvSpPr>
          <p:cNvPr id="5" name="Content Placeholder 4"/>
          <p:cNvSpPr>
            <a:spLocks noGrp="1"/>
          </p:cNvSpPr>
          <p:nvPr>
            <p:ph sz="half" idx="2"/>
          </p:nvPr>
        </p:nvSpPr>
        <p:spPr>
          <a:xfrm>
            <a:off x="380999" y="2174875"/>
            <a:ext cx="4114800" cy="1875898"/>
          </a:xfrm>
        </p:spPr>
        <p:txBody>
          <a:bodyPr/>
          <a:lstStyle/>
          <a:p>
            <a:r>
              <a:rPr lang="en-US" dirty="0" smtClean="0"/>
              <a:t>DATA_MOVE</a:t>
            </a:r>
          </a:p>
          <a:p>
            <a:r>
              <a:rPr lang="en-US" dirty="0" smtClean="0"/>
              <a:t>BLOCK_DATA_MOVE</a:t>
            </a:r>
          </a:p>
          <a:p>
            <a:r>
              <a:rPr lang="en-US" dirty="0" smtClean="0"/>
              <a:t>BRANCH</a:t>
            </a:r>
          </a:p>
          <a:p>
            <a:r>
              <a:rPr lang="en-US" dirty="0" smtClean="0"/>
              <a:t>RETURN</a:t>
            </a:r>
          </a:p>
          <a:p>
            <a:r>
              <a:rPr lang="en-US" dirty="0" smtClean="0"/>
              <a:t>INTERRUPT</a:t>
            </a:r>
            <a:endParaRPr lang="en-US" dirty="0"/>
          </a:p>
        </p:txBody>
      </p:sp>
      <p:sp>
        <p:nvSpPr>
          <p:cNvPr id="7" name="Content Placeholder 6"/>
          <p:cNvSpPr>
            <a:spLocks noGrp="1"/>
          </p:cNvSpPr>
          <p:nvPr>
            <p:ph sz="quarter" idx="4"/>
          </p:nvPr>
        </p:nvSpPr>
        <p:spPr>
          <a:xfrm>
            <a:off x="4645026" y="2174875"/>
            <a:ext cx="4117974" cy="1486561"/>
          </a:xfrm>
        </p:spPr>
        <p:txBody>
          <a:bodyPr/>
          <a:lstStyle/>
          <a:p>
            <a:r>
              <a:rPr lang="en-US" dirty="0" smtClean="0"/>
              <a:t>DATA_EXCHANGE</a:t>
            </a:r>
          </a:p>
          <a:p>
            <a:r>
              <a:rPr lang="en-US" dirty="0" smtClean="0"/>
              <a:t>CALCULATION</a:t>
            </a:r>
          </a:p>
          <a:p>
            <a:r>
              <a:rPr lang="en-US" dirty="0" smtClean="0"/>
              <a:t>STACK_PUSH</a:t>
            </a:r>
          </a:p>
          <a:p>
            <a:r>
              <a:rPr lang="en-US" dirty="0" smtClean="0"/>
              <a:t>STACK_POP</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Meta-Instruction Operands</a:t>
            </a:r>
            <a:endParaRPr lang="en-US" dirty="0"/>
          </a:p>
        </p:txBody>
      </p:sp>
      <p:sp>
        <p:nvSpPr>
          <p:cNvPr id="3" name="Content Placeholder 2"/>
          <p:cNvSpPr>
            <a:spLocks noGrp="1"/>
          </p:cNvSpPr>
          <p:nvPr>
            <p:ph idx="1"/>
          </p:nvPr>
        </p:nvSpPr>
        <p:spPr>
          <a:xfrm>
            <a:off x="381000" y="1412875"/>
            <a:ext cx="8382000" cy="4869025"/>
          </a:xfrm>
        </p:spPr>
        <p:txBody>
          <a:bodyPr/>
          <a:lstStyle/>
          <a:p>
            <a:r>
              <a:rPr lang="en-US" sz="2800" dirty="0" smtClean="0"/>
              <a:t>Implicit and Explicit Operands</a:t>
            </a:r>
          </a:p>
          <a:p>
            <a:pPr lvl="1"/>
            <a:r>
              <a:rPr lang="en-US" sz="2400" dirty="0" smtClean="0"/>
              <a:t>Implicit come from the instruction definition</a:t>
            </a:r>
          </a:p>
          <a:p>
            <a:pPr lvl="1"/>
            <a:r>
              <a:rPr lang="en-US" sz="2400" dirty="0" smtClean="0"/>
              <a:t>Explicit are found in the instruction instance</a:t>
            </a:r>
          </a:p>
          <a:p>
            <a:r>
              <a:rPr lang="en-US" sz="2800" dirty="0" smtClean="0"/>
              <a:t>Types of Operands in an Instruction</a:t>
            </a:r>
          </a:p>
          <a:p>
            <a:pPr lvl="1"/>
            <a:r>
              <a:rPr lang="en-US" sz="2400" dirty="0" smtClean="0"/>
              <a:t>Source Operands</a:t>
            </a:r>
          </a:p>
          <a:p>
            <a:pPr lvl="1"/>
            <a:r>
              <a:rPr lang="en-US" sz="2400" dirty="0" smtClean="0"/>
              <a:t>Destination Operands</a:t>
            </a:r>
          </a:p>
          <a:p>
            <a:pPr lvl="1"/>
            <a:r>
              <a:rPr lang="en-US" sz="2400" dirty="0" smtClean="0"/>
              <a:t>Destination Pointer Operands</a:t>
            </a:r>
          </a:p>
          <a:p>
            <a:pPr lvl="2"/>
            <a:r>
              <a:rPr lang="en-US" sz="2000" dirty="0" smtClean="0"/>
              <a:t>Source operands that point to where the destination is in memory</a:t>
            </a:r>
          </a:p>
          <a:p>
            <a:pPr lvl="1"/>
            <a:r>
              <a:rPr lang="en-US" sz="2400" dirty="0" smtClean="0"/>
              <a:t>Branch or Return Operands</a:t>
            </a:r>
          </a:p>
          <a:p>
            <a:pPr lvl="2"/>
            <a:r>
              <a:rPr lang="en-US" sz="2000" dirty="0" smtClean="0"/>
              <a:t>Only implicit</a:t>
            </a:r>
          </a:p>
          <a:p>
            <a:pPr lvl="2"/>
            <a:r>
              <a:rPr lang="en-US" sz="2000" dirty="0" smtClean="0"/>
              <a:t>Used to handle conventions for passing operands to and from functions</a:t>
            </a:r>
            <a:endParaRPr lang="en-US" sz="2000"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Meta-Instruction Complications</a:t>
            </a:r>
            <a:endParaRPr lang="en-US" dirty="0"/>
          </a:p>
        </p:txBody>
      </p:sp>
      <p:sp>
        <p:nvSpPr>
          <p:cNvPr id="3" name="Content Placeholder 2"/>
          <p:cNvSpPr>
            <a:spLocks noGrp="1"/>
          </p:cNvSpPr>
          <p:nvPr>
            <p:ph idx="1"/>
          </p:nvPr>
        </p:nvSpPr>
        <p:spPr>
          <a:xfrm>
            <a:off x="381000" y="1412875"/>
            <a:ext cx="8382000" cy="4789003"/>
          </a:xfrm>
        </p:spPr>
        <p:txBody>
          <a:bodyPr/>
          <a:lstStyle/>
          <a:p>
            <a:r>
              <a:rPr lang="en-US" dirty="0" smtClean="0"/>
              <a:t>Not all “Destination” operands are actually modified</a:t>
            </a:r>
          </a:p>
          <a:p>
            <a:pPr lvl="1"/>
            <a:r>
              <a:rPr lang="en-US" dirty="0" smtClean="0"/>
              <a:t>CMP EAX, EBX</a:t>
            </a:r>
          </a:p>
          <a:p>
            <a:r>
              <a:rPr lang="en-US" dirty="0" smtClean="0"/>
              <a:t>Often “Destination” operands are also implicit source operands</a:t>
            </a:r>
          </a:p>
          <a:p>
            <a:pPr lvl="1"/>
            <a:r>
              <a:rPr lang="en-US" dirty="0" smtClean="0"/>
              <a:t>Common in calculations and comparisons</a:t>
            </a:r>
          </a:p>
          <a:p>
            <a:r>
              <a:rPr lang="en-US" dirty="0" smtClean="0"/>
              <a:t>Idiomatic use of assembly instructions for side affects can affect source/destination tracking</a:t>
            </a:r>
          </a:p>
          <a:p>
            <a:pPr lvl="1"/>
            <a:r>
              <a:rPr lang="en-US" dirty="0" smtClean="0"/>
              <a:t>XOR EAX, EAX</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Registers</a:t>
            </a:r>
            <a:endParaRPr lang="en-US" dirty="0"/>
          </a:p>
        </p:txBody>
      </p:sp>
      <p:sp>
        <p:nvSpPr>
          <p:cNvPr id="3" name="Content Placeholder 2"/>
          <p:cNvSpPr>
            <a:spLocks noGrp="1"/>
          </p:cNvSpPr>
          <p:nvPr>
            <p:ph idx="1"/>
          </p:nvPr>
        </p:nvSpPr>
        <p:spPr>
          <a:xfrm>
            <a:off x="381000" y="1412875"/>
            <a:ext cx="8382000" cy="4844403"/>
          </a:xfrm>
        </p:spPr>
        <p:txBody>
          <a:bodyPr/>
          <a:lstStyle/>
          <a:p>
            <a:r>
              <a:rPr lang="en-US" dirty="0" smtClean="0"/>
              <a:t>Registers are really just strings at the Analysis stage</a:t>
            </a:r>
          </a:p>
          <a:p>
            <a:pPr lvl="1"/>
            <a:r>
              <a:rPr lang="en-US" dirty="0" smtClean="0"/>
              <a:t>The meta-</a:t>
            </a:r>
            <a:r>
              <a:rPr lang="en-US" dirty="0" err="1" smtClean="0"/>
              <a:t>disassemblers</a:t>
            </a:r>
            <a:r>
              <a:rPr lang="en-US" dirty="0" smtClean="0"/>
              <a:t> specific to a processor are responsible for defining the register set</a:t>
            </a:r>
          </a:p>
          <a:p>
            <a:r>
              <a:rPr lang="en-US" dirty="0" smtClean="0"/>
              <a:t>For x86/x64 processors, we add special pseudo-registers</a:t>
            </a:r>
          </a:p>
          <a:p>
            <a:pPr lvl="1"/>
            <a:r>
              <a:rPr lang="en-US" dirty="0" smtClean="0"/>
              <a:t>Calculations off of EBP/RBP or ESP/RSP are turned into registers</a:t>
            </a:r>
          </a:p>
          <a:p>
            <a:pPr lvl="1"/>
            <a:r>
              <a:rPr lang="en-US" dirty="0" smtClean="0"/>
              <a:t>This lets us treat stack variables as independent registers</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Register Complications</a:t>
            </a:r>
            <a:endParaRPr lang="en-US" dirty="0"/>
          </a:p>
        </p:txBody>
      </p:sp>
      <p:sp>
        <p:nvSpPr>
          <p:cNvPr id="3" name="Content Placeholder 2"/>
          <p:cNvSpPr>
            <a:spLocks noGrp="1"/>
          </p:cNvSpPr>
          <p:nvPr>
            <p:ph idx="1"/>
          </p:nvPr>
        </p:nvSpPr>
        <p:spPr>
          <a:xfrm>
            <a:off x="381000" y="1412875"/>
            <a:ext cx="8382000" cy="2345257"/>
          </a:xfrm>
        </p:spPr>
        <p:txBody>
          <a:bodyPr/>
          <a:lstStyle/>
          <a:p>
            <a:r>
              <a:rPr lang="en-US" dirty="0" smtClean="0"/>
              <a:t>On the x86 and x64 architectures, registers are sub and super-sets of each other</a:t>
            </a:r>
          </a:p>
          <a:p>
            <a:pPr lvl="1"/>
            <a:r>
              <a:rPr lang="en-US" dirty="0" smtClean="0"/>
              <a:t>i.e. EAX encapsulates AX, AH, and AL</a:t>
            </a:r>
          </a:p>
          <a:p>
            <a:r>
              <a:rPr lang="en-US" dirty="0" smtClean="0"/>
              <a:t>On most if not all processors, individual flags are subsets of a flags register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smtClean="0"/>
              <a:t>What does an Instruction Definition look like?</a:t>
            </a:r>
            <a:endParaRPr lang="en-US" dirty="0"/>
          </a:p>
        </p:txBody>
      </p:sp>
      <p:sp>
        <p:nvSpPr>
          <p:cNvPr id="4" name="Text Placeholder 3"/>
          <p:cNvSpPr>
            <a:spLocks noGrp="1"/>
          </p:cNvSpPr>
          <p:nvPr>
            <p:ph type="body" sz="quarter" idx="10"/>
          </p:nvPr>
        </p:nvSpPr>
        <p:spPr>
          <a:xfrm>
            <a:off x="533400" y="2057400"/>
            <a:ext cx="8534400" cy="3748719"/>
          </a:xfrm>
        </p:spPr>
        <p:txBody>
          <a:bodyPr/>
          <a:lstStyle/>
          <a:p>
            <a:r>
              <a:rPr lang="en-US" sz="1400" dirty="0" smtClean="0"/>
              <a:t>// Call</a:t>
            </a:r>
          </a:p>
          <a:p>
            <a:r>
              <a:rPr lang="en-US" sz="1400" dirty="0" smtClean="0"/>
              <a:t>BEGIN_INSTRUCTION</a:t>
            </a:r>
          </a:p>
          <a:p>
            <a:r>
              <a:rPr lang="en-US" sz="1400" dirty="0" smtClean="0"/>
              <a:t>	EXACT_MNEMONIC( </a:t>
            </a:r>
            <a:r>
              <a:rPr lang="en-US" sz="1400" dirty="0" err="1" smtClean="0"/>
              <a:t>L"call</a:t>
            </a:r>
            <a:r>
              <a:rPr lang="en-US" sz="1400" dirty="0" smtClean="0"/>
              <a:t>" )</a:t>
            </a:r>
          </a:p>
          <a:p>
            <a:r>
              <a:rPr lang="en-US" sz="1400" dirty="0" smtClean="0"/>
              <a:t>	INSTRUCTION_CLASSIFICATION BRANCH</a:t>
            </a:r>
          </a:p>
          <a:p>
            <a:r>
              <a:rPr lang="en-US" sz="1400" dirty="0" smtClean="0"/>
              <a:t>	OPERAND_ENCODING SOURCE_OPERANDS_ONLY</a:t>
            </a:r>
          </a:p>
          <a:p>
            <a:r>
              <a:rPr lang="en-US" sz="1400" dirty="0" smtClean="0"/>
              <a:t>	NO_ANALYSIS_FUNCTION</a:t>
            </a:r>
          </a:p>
          <a:p>
            <a:r>
              <a:rPr lang="en-US" sz="1400" dirty="0" smtClean="0"/>
              <a:t>	NO_IMPLICIT_SOURCE_REGISTERS</a:t>
            </a:r>
          </a:p>
          <a:p>
            <a:r>
              <a:rPr lang="en-US" sz="1400" dirty="0" smtClean="0"/>
              <a:t>	NO_IMPLICIT_DESTINATION_REGISTERS</a:t>
            </a:r>
          </a:p>
          <a:p>
            <a:r>
              <a:rPr lang="en-US" sz="1400" dirty="0" smtClean="0"/>
              <a:t>	NO_IMPLICIT_DESTINATION_POINTER_REGISTERS</a:t>
            </a:r>
          </a:p>
          <a:p>
            <a:r>
              <a:rPr lang="en-US" sz="1400" dirty="0" smtClean="0"/>
              <a:t>	IMPLICIT_PASSED_OR_RETURNED_REGISTERS OPERAND_ENTRY( STACK_CONTENTS ),</a:t>
            </a:r>
          </a:p>
          <a:p>
            <a:r>
              <a:rPr lang="en-US" sz="1400" dirty="0" smtClean="0"/>
              <a:t>					    OPERAND_ENTRY( </a:t>
            </a:r>
            <a:r>
              <a:rPr lang="en-US" sz="1400" dirty="0" err="1" smtClean="0"/>
              <a:t>L”ecx</a:t>
            </a:r>
            <a:r>
              <a:rPr lang="en-US" sz="1400" dirty="0" smtClean="0"/>
              <a:t>” ),</a:t>
            </a:r>
          </a:p>
          <a:p>
            <a:r>
              <a:rPr lang="en-US" sz="1400" dirty="0" smtClean="0"/>
              <a:t>					    OPERAND_ENTRY( </a:t>
            </a:r>
            <a:r>
              <a:rPr lang="en-US" sz="1400" dirty="0" err="1" smtClean="0"/>
              <a:t>L”edx</a:t>
            </a:r>
            <a:r>
              <a:rPr lang="en-US" sz="1400" dirty="0" smtClean="0"/>
              <a:t>” ), </a:t>
            </a:r>
          </a:p>
          <a:p>
            <a:r>
              <a:rPr lang="en-US" sz="1400" dirty="0" smtClean="0"/>
              <a:t>					    END_OPERAND_LIST</a:t>
            </a:r>
          </a:p>
          <a:p>
            <a:r>
              <a:rPr lang="en-US" sz="1400" dirty="0" smtClean="0"/>
              <a:t>END_INSTRUCTION</a:t>
            </a:r>
          </a:p>
          <a:p>
            <a:endParaRPr lang="en-US" sz="2800"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What is being left out?</a:t>
            </a:r>
            <a:endParaRPr lang="en-US" dirty="0"/>
          </a:p>
        </p:txBody>
      </p:sp>
      <p:sp>
        <p:nvSpPr>
          <p:cNvPr id="5" name="Text Placeholder 4"/>
          <p:cNvSpPr>
            <a:spLocks noGrp="1"/>
          </p:cNvSpPr>
          <p:nvPr>
            <p:ph type="body" sz="quarter" idx="10"/>
          </p:nvPr>
        </p:nvSpPr>
        <p:spPr>
          <a:xfrm>
            <a:off x="381000" y="1411552"/>
            <a:ext cx="8382000" cy="4167295"/>
          </a:xfrm>
        </p:spPr>
        <p:txBody>
          <a:bodyPr/>
          <a:lstStyle/>
          <a:p>
            <a:r>
              <a:rPr lang="en-US" dirty="0" smtClean="0"/>
              <a:t>All pure constants</a:t>
            </a:r>
          </a:p>
          <a:p>
            <a:r>
              <a:rPr lang="en-US" dirty="0" smtClean="0"/>
              <a:t>All non </a:t>
            </a:r>
            <a:r>
              <a:rPr lang="en-US" dirty="0" err="1" smtClean="0"/>
              <a:t>xBP</a:t>
            </a:r>
            <a:r>
              <a:rPr lang="en-US" dirty="0" smtClean="0"/>
              <a:t>/</a:t>
            </a:r>
            <a:r>
              <a:rPr lang="en-US" dirty="0" err="1" smtClean="0"/>
              <a:t>xSP</a:t>
            </a:r>
            <a:r>
              <a:rPr lang="en-US" dirty="0" smtClean="0"/>
              <a:t> based constant relative calculations</a:t>
            </a:r>
          </a:p>
          <a:p>
            <a:pPr lvl="1"/>
            <a:r>
              <a:rPr lang="en-US" dirty="0" smtClean="0"/>
              <a:t>[EAX *4] is only tracked as EAX</a:t>
            </a:r>
          </a:p>
          <a:p>
            <a:pPr lvl="1"/>
            <a:r>
              <a:rPr lang="en-US" dirty="0" smtClean="0"/>
              <a:t>[EAX + ECX] tracks as both EAX and ECX</a:t>
            </a:r>
          </a:p>
          <a:p>
            <a:r>
              <a:rPr lang="en-US" dirty="0" smtClean="0"/>
              <a:t>Not all instructions are modeled</a:t>
            </a:r>
          </a:p>
          <a:p>
            <a:pPr lvl="1"/>
            <a:r>
              <a:rPr lang="en-US" dirty="0" smtClean="0"/>
              <a:t>Anything that isn’t in our instruction definition set is ignored, resulting in loss of tracking information</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Simple Analysis Functions based on Meta-Instructions</a:t>
            </a:r>
            <a:endParaRPr lang="en-US" dirty="0"/>
          </a:p>
        </p:txBody>
      </p:sp>
      <p:sp>
        <p:nvSpPr>
          <p:cNvPr id="6" name="Text Placeholder 5"/>
          <p:cNvSpPr>
            <a:spLocks noGrp="1"/>
          </p:cNvSpPr>
          <p:nvPr>
            <p:ph type="body" sz="quarter" idx="10"/>
          </p:nvPr>
        </p:nvSpPr>
        <p:spPr>
          <a:xfrm>
            <a:off x="533400" y="2438400"/>
            <a:ext cx="8610600" cy="2388346"/>
          </a:xfrm>
        </p:spPr>
        <p:txBody>
          <a:bodyPr/>
          <a:lstStyle/>
          <a:p>
            <a:r>
              <a:rPr lang="en-US" sz="1600" dirty="0" smtClean="0"/>
              <a:t>/// Determines if the faulting instruction is a block data move</a:t>
            </a:r>
          </a:p>
          <a:p>
            <a:r>
              <a:rPr lang="en-US" sz="1600" dirty="0" err="1" smtClean="0"/>
              <a:t>bool</a:t>
            </a:r>
            <a:endParaRPr lang="en-US" sz="1600" dirty="0" smtClean="0"/>
          </a:p>
          <a:p>
            <a:r>
              <a:rPr lang="en-US" sz="1600" dirty="0" err="1" smtClean="0"/>
              <a:t>IsFaultingInstructionBlockDataMove</a:t>
            </a:r>
            <a:r>
              <a:rPr lang="en-US" sz="1600" dirty="0" smtClean="0"/>
              <a:t>( const DEBUGGER_STATE &amp;</a:t>
            </a:r>
            <a:r>
              <a:rPr lang="en-US" sz="1600" dirty="0" err="1" smtClean="0"/>
              <a:t>objState</a:t>
            </a:r>
            <a:r>
              <a:rPr lang="en-US" sz="1600" dirty="0" smtClean="0"/>
              <a:t> )</a:t>
            </a:r>
          </a:p>
          <a:p>
            <a:r>
              <a:rPr lang="en-US" sz="1600" dirty="0" smtClean="0"/>
              <a:t>{</a:t>
            </a:r>
          </a:p>
          <a:p>
            <a:r>
              <a:rPr lang="en-US" sz="1600" dirty="0" smtClean="0"/>
              <a:t>     INSTRUCTION_CLASS </a:t>
            </a:r>
            <a:r>
              <a:rPr lang="en-US" sz="1600" dirty="0" err="1" smtClean="0"/>
              <a:t>eFaultingClass</a:t>
            </a:r>
            <a:r>
              <a:rPr lang="en-US" sz="1600" dirty="0" smtClean="0"/>
              <a:t> = </a:t>
            </a:r>
          </a:p>
          <a:p>
            <a:r>
              <a:rPr lang="en-US" sz="1600" dirty="0" smtClean="0"/>
              <a:t>				</a:t>
            </a:r>
            <a:r>
              <a:rPr lang="en-US" sz="1600" dirty="0" err="1" smtClean="0"/>
              <a:t>objState.objSourceCode.front</a:t>
            </a:r>
            <a:r>
              <a:rPr lang="en-US" sz="1600" dirty="0" smtClean="0"/>
              <a:t>()-&gt;</a:t>
            </a:r>
            <a:r>
              <a:rPr lang="en-US" sz="1600" dirty="0" err="1" smtClean="0"/>
              <a:t>eClass</a:t>
            </a:r>
            <a:r>
              <a:rPr lang="en-US" sz="1600" dirty="0" smtClean="0"/>
              <a:t>;</a:t>
            </a:r>
          </a:p>
          <a:p>
            <a:endParaRPr lang="en-US" sz="1600" dirty="0" smtClean="0"/>
          </a:p>
          <a:p>
            <a:r>
              <a:rPr lang="en-US" sz="1600" dirty="0" smtClean="0"/>
              <a:t>     return( </a:t>
            </a:r>
            <a:r>
              <a:rPr lang="en-US" sz="1600" dirty="0" err="1" smtClean="0"/>
              <a:t>eFaultingClass</a:t>
            </a:r>
            <a:r>
              <a:rPr lang="en-US" sz="1600" dirty="0" smtClean="0"/>
              <a:t> == BLOCK_DATA_MOVE );</a:t>
            </a:r>
          </a:p>
          <a:p>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219200" y="1905000"/>
          <a:ext cx="6248400" cy="421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r>
              <a:rPr lang="en-US" dirty="0" smtClean="0"/>
              <a:t>An Experiment: 1 parser, 2 weeks, 4 fuzzers = 57 distinct crashes</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mtClean="0"/>
              <a:t>Extending the Analysis</a:t>
            </a:r>
            <a:endParaRPr lang="en-US" dirty="0"/>
          </a:p>
        </p:txBody>
      </p:sp>
      <p:sp>
        <p:nvSpPr>
          <p:cNvPr id="3" name="Content Placeholder 2"/>
          <p:cNvSpPr>
            <a:spLocks noGrp="1"/>
          </p:cNvSpPr>
          <p:nvPr>
            <p:ph idx="1"/>
          </p:nvPr>
        </p:nvSpPr>
        <p:spPr>
          <a:xfrm>
            <a:off x="381000" y="1412875"/>
            <a:ext cx="8382000" cy="4007251"/>
          </a:xfrm>
        </p:spPr>
        <p:txBody>
          <a:bodyPr/>
          <a:lstStyle/>
          <a:p>
            <a:r>
              <a:rPr lang="en-US" dirty="0" smtClean="0"/>
              <a:t>Analyzing the faulting instruction is not sufficient </a:t>
            </a:r>
          </a:p>
          <a:p>
            <a:pPr lvl="1"/>
            <a:r>
              <a:rPr lang="en-US" dirty="0" smtClean="0"/>
              <a:t>There are a set of problems that can only be found by following the flow of tainted data through the basic block</a:t>
            </a:r>
          </a:p>
          <a:p>
            <a:r>
              <a:rPr lang="en-US" dirty="0" smtClean="0"/>
              <a:t>The Meta-Instruction definition shown previously has evolved as the code analysis algorithms and rules were created during development</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Taint Tracking in the Basic Block</a:t>
            </a:r>
            <a:endParaRPr lang="en-US" dirty="0"/>
          </a:p>
        </p:txBody>
      </p:sp>
      <p:sp>
        <p:nvSpPr>
          <p:cNvPr id="3" name="Content Placeholder 2"/>
          <p:cNvSpPr>
            <a:spLocks noGrp="1"/>
          </p:cNvSpPr>
          <p:nvPr>
            <p:ph idx="1"/>
          </p:nvPr>
        </p:nvSpPr>
        <p:spPr>
          <a:xfrm>
            <a:off x="381000" y="1412875"/>
            <a:ext cx="8382000" cy="4382738"/>
          </a:xfrm>
        </p:spPr>
        <p:txBody>
          <a:bodyPr/>
          <a:lstStyle/>
          <a:p>
            <a:r>
              <a:rPr lang="en-US" dirty="0" smtClean="0"/>
              <a:t>Issues we have to handle</a:t>
            </a:r>
          </a:p>
          <a:p>
            <a:pPr lvl="1"/>
            <a:r>
              <a:rPr lang="en-US" dirty="0" smtClean="0"/>
              <a:t>Transitions on and off of the stack</a:t>
            </a:r>
          </a:p>
          <a:p>
            <a:pPr lvl="1"/>
            <a:r>
              <a:rPr lang="en-US" dirty="0" smtClean="0"/>
              <a:t>Differentiating between types of operands</a:t>
            </a:r>
          </a:p>
          <a:p>
            <a:pPr lvl="2"/>
            <a:r>
              <a:rPr lang="en-US" dirty="0" smtClean="0"/>
              <a:t>Handled explicitly in the Instruction definition</a:t>
            </a:r>
          </a:p>
          <a:p>
            <a:pPr lvl="1"/>
            <a:r>
              <a:rPr lang="en-US" dirty="0" smtClean="0"/>
              <a:t>Tracking taint setting and clearing across the overlapping registers of the x86 and x64 instruction sets</a:t>
            </a:r>
          </a:p>
          <a:p>
            <a:pPr lvl="1"/>
            <a:r>
              <a:rPr lang="en-US" dirty="0" smtClean="0"/>
              <a:t>Tracking the difference between implicit and explicit operands</a:t>
            </a:r>
          </a:p>
          <a:p>
            <a:pPr lvl="2"/>
            <a:r>
              <a:rPr lang="en-US" dirty="0" smtClean="0"/>
              <a:t>Handled explicitly in the Instruction definition</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Dealing with the Stack</a:t>
            </a:r>
            <a:endParaRPr lang="en-US" dirty="0"/>
          </a:p>
        </p:txBody>
      </p:sp>
      <p:sp>
        <p:nvSpPr>
          <p:cNvPr id="3" name="Content Placeholder 2"/>
          <p:cNvSpPr>
            <a:spLocks noGrp="1"/>
          </p:cNvSpPr>
          <p:nvPr>
            <p:ph idx="1"/>
          </p:nvPr>
        </p:nvSpPr>
        <p:spPr>
          <a:xfrm>
            <a:off x="381000" y="1412875"/>
            <a:ext cx="8382000" cy="3976473"/>
          </a:xfrm>
        </p:spPr>
        <p:txBody>
          <a:bodyPr/>
          <a:lstStyle/>
          <a:p>
            <a:r>
              <a:rPr lang="en-US" dirty="0" smtClean="0"/>
              <a:t>Lightweight virtual stack</a:t>
            </a:r>
          </a:p>
          <a:p>
            <a:pPr lvl="1"/>
            <a:r>
              <a:rPr lang="en-US" dirty="0" smtClean="0"/>
              <a:t>Tracks tainted data going onto and off of the stack</a:t>
            </a:r>
          </a:p>
          <a:p>
            <a:pPr lvl="1"/>
            <a:r>
              <a:rPr lang="en-US" dirty="0" smtClean="0"/>
              <a:t>Has some potential processor specific assumptions lurking in the code</a:t>
            </a:r>
          </a:p>
          <a:p>
            <a:pPr lvl="2"/>
            <a:r>
              <a:rPr lang="en-US" dirty="0" smtClean="0"/>
              <a:t>Stack operations are either limited to one explicit register OR are driven by the implicit registers</a:t>
            </a:r>
          </a:p>
          <a:p>
            <a:pPr lvl="2"/>
            <a:r>
              <a:rPr lang="en-US" dirty="0" smtClean="0"/>
              <a:t>Implicit registers are popped from or pushed onto the stack in the order they are listed in the Instruction definition</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smtClean="0"/>
              <a:t>Dealing with Overlapping Registers</a:t>
            </a:r>
            <a:endParaRPr lang="en-US" dirty="0"/>
          </a:p>
        </p:txBody>
      </p:sp>
      <p:sp>
        <p:nvSpPr>
          <p:cNvPr id="3" name="Content Placeholder 2"/>
          <p:cNvSpPr>
            <a:spLocks noGrp="1"/>
          </p:cNvSpPr>
          <p:nvPr>
            <p:ph idx="1"/>
          </p:nvPr>
        </p:nvSpPr>
        <p:spPr>
          <a:xfrm>
            <a:off x="381000" y="2286000"/>
            <a:ext cx="8382000" cy="2646878"/>
          </a:xfrm>
        </p:spPr>
        <p:txBody>
          <a:bodyPr/>
          <a:lstStyle/>
          <a:p>
            <a:r>
              <a:rPr lang="en-US" dirty="0" smtClean="0"/>
              <a:t>For each instruction set, register relationships are defined</a:t>
            </a:r>
          </a:p>
          <a:p>
            <a:pPr lvl="1"/>
            <a:r>
              <a:rPr lang="en-US" dirty="0" smtClean="0"/>
              <a:t>“Setting” relationships taint everything higher</a:t>
            </a:r>
          </a:p>
          <a:p>
            <a:pPr lvl="2"/>
            <a:r>
              <a:rPr lang="en-US" dirty="0" smtClean="0"/>
              <a:t>AH -&gt; AX -&gt; EAX -&gt; RAX</a:t>
            </a:r>
          </a:p>
          <a:p>
            <a:pPr lvl="1"/>
            <a:r>
              <a:rPr lang="en-US" dirty="0" smtClean="0"/>
              <a:t>“Clearing” relationships clear everything lower</a:t>
            </a:r>
          </a:p>
          <a:p>
            <a:pPr lvl="2"/>
            <a:r>
              <a:rPr lang="en-US" dirty="0" smtClean="0"/>
              <a:t>AX-&gt;AH-&gt;AL</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General Taint Tracking Algorithm</a:t>
            </a:r>
            <a:endParaRPr lang="en-US" dirty="0"/>
          </a:p>
        </p:txBody>
      </p:sp>
      <p:sp>
        <p:nvSpPr>
          <p:cNvPr id="3" name="Content Placeholder 2"/>
          <p:cNvSpPr>
            <a:spLocks noGrp="1"/>
          </p:cNvSpPr>
          <p:nvPr>
            <p:ph idx="1"/>
          </p:nvPr>
        </p:nvSpPr>
        <p:spPr>
          <a:xfrm>
            <a:off x="381000" y="1412875"/>
            <a:ext cx="8382000" cy="5084469"/>
          </a:xfrm>
        </p:spPr>
        <p:txBody>
          <a:bodyPr/>
          <a:lstStyle/>
          <a:p>
            <a:r>
              <a:rPr lang="en-US" dirty="0" smtClean="0"/>
              <a:t>Maintain two sets of registers</a:t>
            </a:r>
          </a:p>
          <a:p>
            <a:pPr lvl="1"/>
            <a:r>
              <a:rPr lang="en-US" dirty="0" smtClean="0"/>
              <a:t>Those known to be tainted</a:t>
            </a:r>
          </a:p>
          <a:p>
            <a:pPr lvl="1"/>
            <a:r>
              <a:rPr lang="en-US" dirty="0" smtClean="0"/>
              <a:t>Those known to be cleared</a:t>
            </a:r>
          </a:p>
          <a:p>
            <a:r>
              <a:rPr lang="en-US" dirty="0" smtClean="0"/>
              <a:t>From this we can determine which registers are tainted at any given point by</a:t>
            </a:r>
          </a:p>
          <a:p>
            <a:pPr lvl="1"/>
            <a:r>
              <a:rPr lang="en-US" dirty="0" smtClean="0"/>
              <a:t>Expanding the tainted set using the “set” mapping</a:t>
            </a:r>
          </a:p>
          <a:p>
            <a:pPr lvl="1"/>
            <a:r>
              <a:rPr lang="en-US" dirty="0" smtClean="0"/>
              <a:t>Removing from that expanded set any register that is explicitly known to be cleared</a:t>
            </a:r>
          </a:p>
          <a:p>
            <a:r>
              <a:rPr lang="en-US" dirty="0" smtClean="0"/>
              <a:t>At the end of each instruction, taint propagates to these two sets</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Rules using complex taint analysis</a:t>
            </a:r>
            <a:endParaRPr lang="en-US" dirty="0"/>
          </a:p>
        </p:txBody>
      </p:sp>
      <p:sp>
        <p:nvSpPr>
          <p:cNvPr id="4" name="Text Placeholder 3"/>
          <p:cNvSpPr>
            <a:spLocks noGrp="1"/>
          </p:cNvSpPr>
          <p:nvPr>
            <p:ph type="body" sz="quarter" idx="10"/>
          </p:nvPr>
        </p:nvSpPr>
        <p:spPr>
          <a:xfrm>
            <a:off x="722312" y="1905000"/>
            <a:ext cx="8421687" cy="4944430"/>
          </a:xfrm>
        </p:spPr>
        <p:txBody>
          <a:bodyPr/>
          <a:lstStyle/>
          <a:p>
            <a:r>
              <a:rPr lang="en-US" sz="1050" dirty="0" smtClean="0"/>
              <a:t>/// Determines if the branch target is based off of the tainted data</a:t>
            </a:r>
          </a:p>
          <a:p>
            <a:r>
              <a:rPr lang="en-US" sz="1050" dirty="0" smtClean="0"/>
              <a:t>///</a:t>
            </a:r>
          </a:p>
          <a:p>
            <a:r>
              <a:rPr lang="en-US" sz="1050" dirty="0" smtClean="0"/>
              <a:t>/// Important: This makes an assumption that branch selection is based off of</a:t>
            </a:r>
          </a:p>
          <a:p>
            <a:r>
              <a:rPr lang="en-US" sz="1050" dirty="0" smtClean="0"/>
              <a:t>///            implicit source registers, and that explicit source registers determine</a:t>
            </a:r>
          </a:p>
          <a:p>
            <a:r>
              <a:rPr lang="en-US" sz="1050" dirty="0" smtClean="0"/>
              <a:t>///            the branch target. </a:t>
            </a:r>
          </a:p>
          <a:p>
            <a:r>
              <a:rPr lang="en-US" sz="1050" dirty="0" err="1" smtClean="0"/>
              <a:t>bool</a:t>
            </a:r>
            <a:endParaRPr lang="en-US" sz="1050" dirty="0" smtClean="0"/>
          </a:p>
          <a:p>
            <a:r>
              <a:rPr lang="en-US" sz="1050" dirty="0" err="1" smtClean="0"/>
              <a:t>IsTaintedDataUsedToDetermineBranchTarget</a:t>
            </a:r>
            <a:r>
              <a:rPr lang="en-US" sz="1050" dirty="0" smtClean="0"/>
              <a:t>( const DEBUGGER_STATE &amp;</a:t>
            </a:r>
            <a:r>
              <a:rPr lang="en-US" sz="1050" dirty="0" err="1" smtClean="0"/>
              <a:t>objState</a:t>
            </a:r>
            <a:r>
              <a:rPr lang="en-US" sz="1050" dirty="0" smtClean="0"/>
              <a:t> )</a:t>
            </a:r>
          </a:p>
          <a:p>
            <a:r>
              <a:rPr lang="en-US" sz="1050" dirty="0" smtClean="0"/>
              <a:t>{</a:t>
            </a:r>
          </a:p>
          <a:p>
            <a:r>
              <a:rPr lang="en-US" sz="1050" dirty="0" smtClean="0"/>
              <a:t>     INSTRUCTION *</a:t>
            </a:r>
            <a:r>
              <a:rPr lang="en-US" sz="1050" dirty="0" err="1" smtClean="0"/>
              <a:t>pInstruction</a:t>
            </a:r>
            <a:r>
              <a:rPr lang="en-US" sz="1050" dirty="0" smtClean="0"/>
              <a:t> = </a:t>
            </a:r>
            <a:r>
              <a:rPr lang="en-US" sz="1050" dirty="0" err="1" smtClean="0"/>
              <a:t>objState.objSourceCode.back</a:t>
            </a:r>
            <a:r>
              <a:rPr lang="en-US" sz="1050" dirty="0" smtClean="0"/>
              <a:t>();</a:t>
            </a:r>
          </a:p>
          <a:p>
            <a:r>
              <a:rPr lang="en-US" sz="1050" dirty="0" smtClean="0"/>
              <a:t>	</a:t>
            </a:r>
          </a:p>
          <a:p>
            <a:r>
              <a:rPr lang="en-US" sz="1050" dirty="0" smtClean="0"/>
              <a:t>     if( </a:t>
            </a:r>
            <a:r>
              <a:rPr lang="en-US" sz="1050" dirty="0" err="1" smtClean="0"/>
              <a:t>pInstruction</a:t>
            </a:r>
            <a:r>
              <a:rPr lang="en-US" sz="1050" dirty="0" smtClean="0"/>
              <a:t>-&gt;</a:t>
            </a:r>
            <a:r>
              <a:rPr lang="en-US" sz="1050" dirty="0" err="1" smtClean="0"/>
              <a:t>eClass</a:t>
            </a:r>
            <a:r>
              <a:rPr lang="en-US" sz="1050" dirty="0" smtClean="0"/>
              <a:t> == BRANCH )</a:t>
            </a:r>
          </a:p>
          <a:p>
            <a:r>
              <a:rPr lang="en-US" sz="1050" dirty="0" smtClean="0"/>
              <a:t>     {</a:t>
            </a:r>
          </a:p>
          <a:p>
            <a:r>
              <a:rPr lang="en-US" sz="1050" dirty="0" smtClean="0"/>
              <a:t>	for( OPERAND_SET::</a:t>
            </a:r>
            <a:r>
              <a:rPr lang="en-US" sz="1050" dirty="0" err="1" smtClean="0"/>
              <a:t>const_iterator</a:t>
            </a:r>
            <a:r>
              <a:rPr lang="en-US" sz="1050" dirty="0" smtClean="0"/>
              <a:t> </a:t>
            </a:r>
            <a:r>
              <a:rPr lang="en-US" sz="1050" dirty="0" err="1" smtClean="0"/>
              <a:t>itOperand</a:t>
            </a:r>
            <a:r>
              <a:rPr lang="en-US" sz="1050" dirty="0" smtClean="0"/>
              <a:t> = </a:t>
            </a:r>
            <a:r>
              <a:rPr lang="en-US" sz="1050" dirty="0" err="1" smtClean="0"/>
              <a:t>pInstruction</a:t>
            </a:r>
            <a:r>
              <a:rPr lang="en-US" sz="1050" dirty="0" smtClean="0"/>
              <a:t>-&gt;</a:t>
            </a:r>
            <a:r>
              <a:rPr lang="en-US" sz="1050" dirty="0" err="1" smtClean="0"/>
              <a:t>setSourceRegisters.begin</a:t>
            </a:r>
            <a:r>
              <a:rPr lang="en-US" sz="1050" dirty="0" smtClean="0"/>
              <a:t>(); </a:t>
            </a:r>
          </a:p>
          <a:p>
            <a:r>
              <a:rPr lang="en-US" sz="1050" dirty="0" smtClean="0"/>
              <a:t>	     </a:t>
            </a:r>
            <a:r>
              <a:rPr lang="en-US" sz="1050" dirty="0" err="1" smtClean="0"/>
              <a:t>itOperand</a:t>
            </a:r>
            <a:r>
              <a:rPr lang="en-US" sz="1050" dirty="0" smtClean="0"/>
              <a:t> != </a:t>
            </a:r>
            <a:r>
              <a:rPr lang="en-US" sz="1050" dirty="0" err="1" smtClean="0"/>
              <a:t>pInstruction</a:t>
            </a:r>
            <a:r>
              <a:rPr lang="en-US" sz="1050" dirty="0" smtClean="0"/>
              <a:t>-&gt;</a:t>
            </a:r>
            <a:r>
              <a:rPr lang="en-US" sz="1050" dirty="0" err="1" smtClean="0"/>
              <a:t>setSourceRegisters.end</a:t>
            </a:r>
            <a:r>
              <a:rPr lang="en-US" sz="1050" dirty="0" smtClean="0"/>
              <a:t>(); </a:t>
            </a:r>
            <a:r>
              <a:rPr lang="en-US" sz="1050" dirty="0" err="1" smtClean="0"/>
              <a:t>itOperand</a:t>
            </a:r>
            <a:r>
              <a:rPr lang="en-US" sz="1050" dirty="0" smtClean="0"/>
              <a:t>++ )</a:t>
            </a:r>
          </a:p>
          <a:p>
            <a:r>
              <a:rPr lang="en-US" sz="1050" dirty="0" smtClean="0"/>
              <a:t>	{</a:t>
            </a:r>
          </a:p>
          <a:p>
            <a:r>
              <a:rPr lang="en-US" sz="1050" dirty="0" smtClean="0"/>
              <a:t>	     if( (</a:t>
            </a:r>
            <a:r>
              <a:rPr lang="en-US" sz="1050" dirty="0" err="1" smtClean="0"/>
              <a:t>pInstruction</a:t>
            </a:r>
            <a:r>
              <a:rPr lang="en-US" sz="1050" dirty="0" smtClean="0"/>
              <a:t>-&gt;</a:t>
            </a:r>
            <a:r>
              <a:rPr lang="en-US" sz="1050" dirty="0" err="1" smtClean="0"/>
              <a:t>setTaintedInputRegisters.find</a:t>
            </a:r>
            <a:r>
              <a:rPr lang="en-US" sz="1050" dirty="0" smtClean="0"/>
              <a:t>( *</a:t>
            </a:r>
            <a:r>
              <a:rPr lang="en-US" sz="1050" dirty="0" err="1" smtClean="0"/>
              <a:t>itOperand</a:t>
            </a:r>
            <a:r>
              <a:rPr lang="en-US" sz="1050" dirty="0" smtClean="0"/>
              <a:t> ) !=</a:t>
            </a:r>
          </a:p>
          <a:p>
            <a:r>
              <a:rPr lang="en-US" sz="1050" dirty="0" smtClean="0"/>
              <a:t>			</a:t>
            </a:r>
            <a:r>
              <a:rPr lang="en-US" sz="1050" dirty="0" err="1" smtClean="0"/>
              <a:t>pInstruction</a:t>
            </a:r>
            <a:r>
              <a:rPr lang="en-US" sz="1050" dirty="0" smtClean="0"/>
              <a:t>-&gt;</a:t>
            </a:r>
            <a:r>
              <a:rPr lang="en-US" sz="1050" dirty="0" err="1" smtClean="0"/>
              <a:t>setTaintedInputRegisters.end</a:t>
            </a:r>
            <a:r>
              <a:rPr lang="en-US" sz="1050" dirty="0" smtClean="0"/>
              <a:t>()) &amp;&amp;</a:t>
            </a:r>
          </a:p>
          <a:p>
            <a:r>
              <a:rPr lang="en-US" sz="1050" dirty="0" smtClean="0"/>
              <a:t>	         (</a:t>
            </a:r>
            <a:r>
              <a:rPr lang="en-US" sz="1050" dirty="0" err="1" smtClean="0"/>
              <a:t>pInstruction</a:t>
            </a:r>
            <a:r>
              <a:rPr lang="en-US" sz="1050" dirty="0" smtClean="0"/>
              <a:t>-&gt;</a:t>
            </a:r>
            <a:r>
              <a:rPr lang="en-US" sz="1050" dirty="0" err="1" smtClean="0"/>
              <a:t>setExplicitRegisters.find</a:t>
            </a:r>
            <a:r>
              <a:rPr lang="en-US" sz="1050" dirty="0" smtClean="0"/>
              <a:t>( *</a:t>
            </a:r>
            <a:r>
              <a:rPr lang="en-US" sz="1050" dirty="0" err="1" smtClean="0"/>
              <a:t>itOperand</a:t>
            </a:r>
            <a:r>
              <a:rPr lang="en-US" sz="1050" dirty="0" smtClean="0"/>
              <a:t> ) != </a:t>
            </a:r>
          </a:p>
          <a:p>
            <a:r>
              <a:rPr lang="en-US" sz="1050" dirty="0" smtClean="0"/>
              <a:t>			</a:t>
            </a:r>
            <a:r>
              <a:rPr lang="en-US" sz="1050" dirty="0" err="1" smtClean="0"/>
              <a:t>pInstruction</a:t>
            </a:r>
            <a:r>
              <a:rPr lang="en-US" sz="1050" dirty="0" smtClean="0"/>
              <a:t>-&gt;</a:t>
            </a:r>
            <a:r>
              <a:rPr lang="en-US" sz="1050" dirty="0" err="1" smtClean="0"/>
              <a:t>setExplicitRegisters.end</a:t>
            </a:r>
            <a:r>
              <a:rPr lang="en-US" sz="1050" dirty="0" smtClean="0"/>
              <a:t>() ) )</a:t>
            </a:r>
          </a:p>
          <a:p>
            <a:r>
              <a:rPr lang="en-US" sz="1050" dirty="0" smtClean="0"/>
              <a:t>	     {</a:t>
            </a:r>
          </a:p>
          <a:p>
            <a:r>
              <a:rPr lang="en-US" sz="1050" dirty="0" smtClean="0"/>
              <a:t>	        return( true );</a:t>
            </a:r>
          </a:p>
          <a:p>
            <a:r>
              <a:rPr lang="en-US" sz="1050" dirty="0" smtClean="0"/>
              <a:t>	     }</a:t>
            </a:r>
          </a:p>
          <a:p>
            <a:r>
              <a:rPr lang="en-US" sz="1050" dirty="0" smtClean="0"/>
              <a:t>	}</a:t>
            </a:r>
          </a:p>
          <a:p>
            <a:r>
              <a:rPr lang="en-US" sz="1050" dirty="0" smtClean="0"/>
              <a:t>     }</a:t>
            </a:r>
          </a:p>
          <a:p>
            <a:endParaRPr lang="en-US" sz="1050" dirty="0" smtClean="0"/>
          </a:p>
          <a:p>
            <a:r>
              <a:rPr lang="en-US" sz="1050" dirty="0" smtClean="0"/>
              <a:t>     return( false );</a:t>
            </a:r>
          </a:p>
          <a:p>
            <a:r>
              <a:rPr lang="en-US" sz="1050" dirty="0" smtClean="0"/>
              <a:t>}</a:t>
            </a:r>
          </a:p>
          <a:p>
            <a:endParaRPr lang="en-US" sz="1050"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Wrapping Things Up</a:t>
            </a:r>
            <a:endParaRPr lang="en-US"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mtClean="0"/>
              <a:t>Assumptions and Limitations</a:t>
            </a:r>
            <a:endParaRPr lang="en-US" dirty="0"/>
          </a:p>
        </p:txBody>
      </p:sp>
      <p:sp>
        <p:nvSpPr>
          <p:cNvPr id="3" name="Content Placeholder 2"/>
          <p:cNvSpPr>
            <a:spLocks noGrp="1"/>
          </p:cNvSpPr>
          <p:nvPr>
            <p:ph idx="1"/>
          </p:nvPr>
        </p:nvSpPr>
        <p:spPr>
          <a:xfrm>
            <a:off x="304800" y="1524000"/>
            <a:ext cx="8382000" cy="5324535"/>
          </a:xfrm>
        </p:spPr>
        <p:txBody>
          <a:bodyPr/>
          <a:lstStyle/>
          <a:p>
            <a:r>
              <a:rPr lang="en-US" sz="2800" dirty="0" smtClean="0"/>
              <a:t>Fundamental Assumption</a:t>
            </a:r>
          </a:p>
          <a:p>
            <a:pPr lvl="1"/>
            <a:r>
              <a:rPr lang="en-US" sz="2400" dirty="0" smtClean="0"/>
              <a:t>All input operands in the faulting instruction are under the control of the attacker</a:t>
            </a:r>
          </a:p>
          <a:p>
            <a:r>
              <a:rPr lang="en-US" sz="2800" dirty="0" smtClean="0"/>
              <a:t>Limitations</a:t>
            </a:r>
          </a:p>
          <a:p>
            <a:pPr lvl="1"/>
            <a:r>
              <a:rPr lang="en-US" sz="2400" dirty="0" smtClean="0"/>
              <a:t>The lightweight flow analysis and the above assumption can result in over-assessing risk</a:t>
            </a:r>
          </a:p>
          <a:p>
            <a:pPr lvl="1"/>
            <a:r>
              <a:rPr lang="en-US" sz="2400" dirty="0" smtClean="0"/>
              <a:t>Registers are not aliased by value</a:t>
            </a:r>
          </a:p>
          <a:p>
            <a:pPr lvl="2"/>
            <a:r>
              <a:rPr lang="en-US" sz="2000" dirty="0" smtClean="0"/>
              <a:t>Even if EAX and ECX were set to the same value before the faulting instruction, we will not consider them equivalently tainted</a:t>
            </a:r>
          </a:p>
          <a:p>
            <a:pPr lvl="2"/>
            <a:r>
              <a:rPr lang="en-US" sz="2000" dirty="0" smtClean="0"/>
              <a:t>Changes in registers don’t affect special cases</a:t>
            </a:r>
          </a:p>
          <a:p>
            <a:pPr lvl="3"/>
            <a:r>
              <a:rPr lang="en-US" sz="2000" dirty="0" smtClean="0"/>
              <a:t>EBP-10 is a pseudo-register, unaffected by changes to EBP itself</a:t>
            </a:r>
          </a:p>
          <a:p>
            <a:endParaRPr lang="en-US" dirty="0" smtClean="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Use Inside of Microsoft</a:t>
            </a:r>
            <a:endParaRPr lang="en-US" dirty="0"/>
          </a:p>
        </p:txBody>
      </p:sp>
      <p:sp>
        <p:nvSpPr>
          <p:cNvPr id="3" name="Content Placeholder 2"/>
          <p:cNvSpPr>
            <a:spLocks noGrp="1"/>
          </p:cNvSpPr>
          <p:nvPr>
            <p:ph idx="1"/>
          </p:nvPr>
        </p:nvSpPr>
        <p:spPr>
          <a:xfrm>
            <a:off x="381000" y="1412875"/>
            <a:ext cx="8382000" cy="2314480"/>
          </a:xfrm>
        </p:spPr>
        <p:txBody>
          <a:bodyPr/>
          <a:lstStyle/>
          <a:p>
            <a:r>
              <a:rPr lang="en-US" dirty="0" smtClean="0"/>
              <a:t>Used by Security Tools for crash categorization and </a:t>
            </a:r>
            <a:r>
              <a:rPr lang="en-US" dirty="0" err="1" smtClean="0"/>
              <a:t>bucketization</a:t>
            </a:r>
            <a:endParaRPr lang="en-US" dirty="0" smtClean="0"/>
          </a:p>
          <a:p>
            <a:r>
              <a:rPr lang="en-US" dirty="0" smtClean="0"/>
              <a:t>Used by Teams and Developers to evaluate the implications of crashes on products </a:t>
            </a:r>
            <a:r>
              <a:rPr lang="en-US" smtClean="0"/>
              <a:t>in development</a:t>
            </a:r>
            <a:endParaRPr lang="en-US" dirty="0" smtClean="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Questions</a:t>
            </a:r>
            <a:endParaRPr lang="en-US" dirty="0"/>
          </a:p>
        </p:txBody>
      </p:sp>
      <p:sp>
        <p:nvSpPr>
          <p:cNvPr id="6" name="Text Placeholder 5"/>
          <p:cNvSpPr>
            <a:spLocks noGrp="1"/>
          </p:cNvSpPr>
          <p:nvPr>
            <p:ph type="body" sz="quarter" idx="10"/>
          </p:nvPr>
        </p:nvSpPr>
        <p:spPr>
          <a:xfrm>
            <a:off x="381000" y="1411552"/>
            <a:ext cx="8382000" cy="1846659"/>
          </a:xfrm>
        </p:spPr>
        <p:txBody>
          <a:bodyPr/>
          <a:lstStyle/>
          <a:p>
            <a:r>
              <a:rPr lang="en-US" dirty="0" smtClean="0"/>
              <a:t>Technical Questions for Dave</a:t>
            </a:r>
          </a:p>
          <a:p>
            <a:r>
              <a:rPr lang="en-US" dirty="0" smtClean="0"/>
              <a:t>Non-Technical Questions for Jason</a:t>
            </a:r>
          </a:p>
          <a:p>
            <a:pPr lvl="1"/>
            <a:r>
              <a:rPr lang="en-US" dirty="0" smtClean="0"/>
              <a:t>These will be answered after the technical questions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295400" y="2057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r>
              <a:rPr lang="en-US" dirty="0" smtClean="0"/>
              <a:t>The same results, with similar crashes grouped together = 9 unique issues</a:t>
            </a:r>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smtClean="0"/>
              <a:t>Michael Eddington (Leviathan)</a:t>
            </a:r>
          </a:p>
          <a:p>
            <a:pPr lvl="1"/>
            <a:endParaRPr lang="en-US" dirty="0" smtClean="0"/>
          </a:p>
          <a:p>
            <a:pPr lvl="1"/>
            <a:r>
              <a:rPr lang="en-US" dirty="0" smtClean="0"/>
              <a:t>Microsoft - Adel </a:t>
            </a:r>
            <a:r>
              <a:rPr lang="en-US" dirty="0" err="1" smtClean="0"/>
              <a:t>Abouchaev</a:t>
            </a:r>
            <a:r>
              <a:rPr lang="en-US" dirty="0" smtClean="0"/>
              <a:t>, Dustin Duran, Tom Gallagher, Damian Hasse, Rob Hensing, Shawn </a:t>
            </a:r>
            <a:r>
              <a:rPr lang="en-US" dirty="0" err="1" smtClean="0"/>
              <a:t>Hernan</a:t>
            </a:r>
            <a:r>
              <a:rPr lang="en-US" dirty="0" smtClean="0"/>
              <a:t>, Vassilii Khachaturov, Scott Lambert, Michael Levin, Dan Margolis, </a:t>
            </a:r>
            <a:r>
              <a:rPr lang="en-US" dirty="0" err="1" smtClean="0"/>
              <a:t>Nachi</a:t>
            </a:r>
            <a:r>
              <a:rPr lang="en-US" dirty="0" smtClean="0"/>
              <a:t> </a:t>
            </a:r>
            <a:r>
              <a:rPr lang="en-US" dirty="0" err="1" smtClean="0"/>
              <a:t>Nagappan</a:t>
            </a:r>
            <a:r>
              <a:rPr lang="en-US" dirty="0" smtClean="0"/>
              <a:t>, Peter </a:t>
            </a:r>
            <a:r>
              <a:rPr lang="en-US" dirty="0" err="1" smtClean="0"/>
              <a:t>Oehlert</a:t>
            </a:r>
            <a:r>
              <a:rPr lang="en-US" dirty="0" smtClean="0"/>
              <a:t>, Andy Renk, Hassan Sultan, Gavin Thomas, Chris Walker</a:t>
            </a:r>
            <a:endParaRPr lang="en-US" dirty="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a:xfrm>
            <a:off x="381000" y="1412875"/>
            <a:ext cx="8382000" cy="4345805"/>
          </a:xfrm>
        </p:spPr>
        <p:txBody>
          <a:bodyPr/>
          <a:lstStyle/>
          <a:p>
            <a:r>
              <a:rPr lang="en-US" dirty="0" smtClean="0"/>
              <a:t>For more information on Microsoft’s Security Science and !exploitable Crash Analyzer, please visit:</a:t>
            </a:r>
          </a:p>
          <a:p>
            <a:pPr lvl="1"/>
            <a:r>
              <a:rPr lang="en-US" sz="2400" u="sng" dirty="0" smtClean="0">
                <a:hlinkClick r:id="rId3"/>
              </a:rPr>
              <a:t>http://www.microsoft.com/security/</a:t>
            </a:r>
            <a:r>
              <a:rPr lang="en-US" sz="2400" b="1" u="sng" dirty="0" smtClean="0">
                <a:hlinkClick r:id="rId3"/>
              </a:rPr>
              <a:t>msec</a:t>
            </a:r>
            <a:r>
              <a:rPr lang="en-US" sz="2400" u="sng" dirty="0" smtClean="0">
                <a:hlinkClick r:id="rId3"/>
              </a:rPr>
              <a:t>/default.mspx</a:t>
            </a:r>
            <a:r>
              <a:rPr lang="en-US" sz="2400" dirty="0" smtClean="0"/>
              <a:t> </a:t>
            </a:r>
          </a:p>
          <a:p>
            <a:endParaRPr lang="en-US" dirty="0" smtClean="0"/>
          </a:p>
          <a:p>
            <a:r>
              <a:rPr lang="en-US" dirty="0" smtClean="0"/>
              <a:t>And the Security Research &amp; Defense (SRD) blog:</a:t>
            </a:r>
          </a:p>
          <a:p>
            <a:pPr lvl="1"/>
            <a:r>
              <a:rPr lang="en-US" sz="2400" u="sng" dirty="0" smtClean="0">
                <a:hlinkClick r:id="rId4"/>
              </a:rPr>
              <a:t>http://blogs.technet.com/swi/default.aspx</a:t>
            </a:r>
            <a:endParaRPr lang="en-US" sz="2400" dirty="0" smtClean="0"/>
          </a:p>
          <a:p>
            <a:endParaRPr lang="en-US"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cstate="print">
            <a:lum bright="-100000"/>
          </a:blip>
          <a:srcRect/>
          <a:stretch>
            <a:fillRect/>
          </a:stretch>
        </p:blipFill>
        <p:spPr bwMode="black">
          <a:xfrm>
            <a:off x="1602053" y="2787386"/>
            <a:ext cx="5939896" cy="1283229"/>
          </a:xfrm>
          <a:prstGeom prst="rect">
            <a:avLst/>
          </a:prstGeom>
          <a:noFill/>
        </p:spPr>
      </p:pic>
      <p:sp>
        <p:nvSpPr>
          <p:cNvPr id="5" name="Text Box 3"/>
          <p:cNvSpPr txBox="1">
            <a:spLocks noChangeArrowheads="1"/>
          </p:cNvSpPr>
          <p:nvPr/>
        </p:nvSpPr>
        <p:spPr bwMode="blackWhite">
          <a:xfrm>
            <a:off x="381000" y="6083573"/>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20097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Scoping the Problem</a:t>
            </a:r>
            <a:endParaRPr lang="en-US" dirty="0"/>
          </a:p>
        </p:txBody>
      </p:sp>
      <p:sp>
        <p:nvSpPr>
          <p:cNvPr id="3" name="Content Placeholder 2"/>
          <p:cNvSpPr>
            <a:spLocks noGrp="1"/>
          </p:cNvSpPr>
          <p:nvPr>
            <p:ph idx="1"/>
          </p:nvPr>
        </p:nvSpPr>
        <p:spPr>
          <a:xfrm>
            <a:off x="381000" y="1295400"/>
            <a:ext cx="8382000" cy="4225926"/>
          </a:xfrm>
        </p:spPr>
        <p:txBody>
          <a:bodyPr>
            <a:normAutofit/>
          </a:bodyPr>
          <a:lstStyle/>
          <a:p>
            <a:r>
              <a:rPr lang="en-US" dirty="0" smtClean="0"/>
              <a:t>Windows Vista</a:t>
            </a:r>
            <a:r>
              <a:rPr lang="en-US" sz="1200" dirty="0" smtClean="0"/>
              <a:t>®</a:t>
            </a:r>
            <a:r>
              <a:rPr lang="en-US" dirty="0" smtClean="0"/>
              <a:t> File Fuzzing Effort</a:t>
            </a:r>
          </a:p>
          <a:p>
            <a:pPr lvl="1"/>
            <a:r>
              <a:rPr lang="en-US" dirty="0" smtClean="0"/>
              <a:t>Fuzzed from September ‘05 to November ’06</a:t>
            </a:r>
          </a:p>
          <a:p>
            <a:pPr lvl="1"/>
            <a:r>
              <a:rPr lang="en-US" dirty="0" smtClean="0"/>
              <a:t>350M iterations total</a:t>
            </a:r>
          </a:p>
          <a:p>
            <a:pPr lvl="1"/>
            <a:r>
              <a:rPr lang="en-US" dirty="0" smtClean="0"/>
              <a:t>250+ file parsers fuzzed</a:t>
            </a:r>
          </a:p>
          <a:p>
            <a:pPr lvl="1"/>
            <a:r>
              <a:rPr lang="en-US" dirty="0" smtClean="0"/>
              <a:t>300+ issues fixed</a:t>
            </a:r>
          </a:p>
          <a:p>
            <a:pPr lvl="1"/>
            <a:r>
              <a:rPr lang="en-US" dirty="0" smtClean="0"/>
              <a:t>Lots of people fuzzing</a:t>
            </a:r>
          </a:p>
          <a:p>
            <a:pPr lvl="1"/>
            <a:r>
              <a:rPr lang="en-US" dirty="0" smtClean="0"/>
              <a:t>Overall, a huge effort</a:t>
            </a:r>
          </a:p>
          <a:p>
            <a:endParaRPr lang="en-US" dirty="0"/>
          </a:p>
          <a:p>
            <a:endParaRPr lang="en-US" dirty="0" smtClean="0"/>
          </a:p>
          <a:p>
            <a:pPr lvl="1"/>
            <a:endParaRPr lang="en-US" dirty="0"/>
          </a:p>
        </p:txBody>
      </p:sp>
      <p:pic>
        <p:nvPicPr>
          <p:cNvPr id="1026" name="Picture 2" descr="C:\Users\Jasoshi\AppData\Local\Microsoft\Windows\Temporary Internet Files\Content.IE5\HATMF8HW\MCDD01443_0000[1].wmf"/>
          <p:cNvPicPr>
            <a:picLocks noChangeAspect="1" noChangeArrowheads="1"/>
          </p:cNvPicPr>
          <p:nvPr/>
        </p:nvPicPr>
        <p:blipFill>
          <a:blip r:embed="rId3" cstate="print"/>
          <a:srcRect/>
          <a:stretch>
            <a:fillRect/>
          </a:stretch>
        </p:blipFill>
        <p:spPr bwMode="auto">
          <a:xfrm>
            <a:off x="7696200" y="0"/>
            <a:ext cx="1447800" cy="1447800"/>
          </a:xfrm>
          <a:prstGeom prst="rect">
            <a:avLst/>
          </a:prstGeom>
          <a:noFill/>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Realizing the Problem</a:t>
            </a:r>
            <a:endParaRPr lang="en-US" dirty="0"/>
          </a:p>
        </p:txBody>
      </p:sp>
      <p:sp>
        <p:nvSpPr>
          <p:cNvPr id="3" name="Content Placeholder 2"/>
          <p:cNvSpPr>
            <a:spLocks noGrp="1"/>
          </p:cNvSpPr>
          <p:nvPr>
            <p:ph idx="1"/>
          </p:nvPr>
        </p:nvSpPr>
        <p:spPr>
          <a:xfrm>
            <a:off x="381000" y="1412875"/>
            <a:ext cx="8382000" cy="4635115"/>
          </a:xfrm>
        </p:spPr>
        <p:txBody>
          <a:bodyPr/>
          <a:lstStyle/>
          <a:p>
            <a:r>
              <a:rPr lang="en-US" sz="2800" dirty="0" smtClean="0"/>
              <a:t>Vista is just one release of one product</a:t>
            </a:r>
          </a:p>
          <a:p>
            <a:r>
              <a:rPr lang="en-US" sz="2800" dirty="0" smtClean="0"/>
              <a:t>Microsoft is a much larger organization</a:t>
            </a:r>
          </a:p>
          <a:p>
            <a:pPr lvl="1"/>
            <a:r>
              <a:rPr lang="en-US" sz="2400" dirty="0" smtClean="0"/>
              <a:t>10,000’s of developers</a:t>
            </a:r>
          </a:p>
          <a:p>
            <a:pPr lvl="1"/>
            <a:r>
              <a:rPr lang="en-US" sz="2400" dirty="0" smtClean="0"/>
              <a:t>10,000,000’s of lines of code</a:t>
            </a:r>
          </a:p>
          <a:p>
            <a:pPr lvl="1"/>
            <a:r>
              <a:rPr lang="en-US" sz="2400" dirty="0" smtClean="0"/>
              <a:t>1,000,000,000 + users</a:t>
            </a:r>
          </a:p>
          <a:p>
            <a:r>
              <a:rPr lang="en-US" sz="2800" dirty="0" smtClean="0"/>
              <a:t>What percentage of the security community would we need to just parse the logs?</a:t>
            </a:r>
          </a:p>
          <a:p>
            <a:pPr lvl="1"/>
            <a:r>
              <a:rPr lang="en-US" sz="2400" dirty="0" smtClean="0"/>
              <a:t>Everyone in MSEC?</a:t>
            </a:r>
          </a:p>
          <a:p>
            <a:pPr lvl="1"/>
            <a:r>
              <a:rPr lang="en-US" sz="2400" dirty="0" smtClean="0"/>
              <a:t>Everyone in this room?</a:t>
            </a:r>
          </a:p>
          <a:p>
            <a:pPr lvl="1"/>
            <a:r>
              <a:rPr lang="en-US" sz="2400" dirty="0" smtClean="0"/>
              <a:t>Everyone qualified in the world?</a:t>
            </a:r>
          </a:p>
          <a:p>
            <a:pPr lvl="1"/>
            <a:r>
              <a:rPr lang="en-US" sz="2400" dirty="0" smtClean="0"/>
              <a:t>More?</a:t>
            </a:r>
            <a:endParaRPr lang="en-US" sz="2400" dirty="0"/>
          </a:p>
        </p:txBody>
      </p:sp>
      <p:pic>
        <p:nvPicPr>
          <p:cNvPr id="3079" name="Picture 7" descr="C:\Users\Jasoshi\AppData\Local\Microsoft\Windows\Temporary Internet Files\Content.IE5\Q0K3E4WC\MCj04401060000[1].png"/>
          <p:cNvPicPr>
            <a:picLocks noChangeAspect="1" noChangeArrowheads="1"/>
          </p:cNvPicPr>
          <p:nvPr/>
        </p:nvPicPr>
        <p:blipFill>
          <a:blip r:embed="rId3" cstate="print">
            <a:grayscl/>
          </a:blip>
          <a:srcRect/>
          <a:stretch>
            <a:fillRect/>
          </a:stretch>
        </p:blipFill>
        <p:spPr bwMode="auto">
          <a:xfrm>
            <a:off x="7732469" y="-1"/>
            <a:ext cx="1411532" cy="1600201"/>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First Steps</a:t>
            </a:r>
            <a:endParaRPr lang="en-US" dirty="0"/>
          </a:p>
        </p:txBody>
      </p:sp>
      <p:sp>
        <p:nvSpPr>
          <p:cNvPr id="3" name="Content Placeholder 2"/>
          <p:cNvSpPr>
            <a:spLocks noGrp="1"/>
          </p:cNvSpPr>
          <p:nvPr>
            <p:ph idx="1"/>
          </p:nvPr>
        </p:nvSpPr>
        <p:spPr>
          <a:xfrm>
            <a:off x="381000" y="1412875"/>
            <a:ext cx="8382000" cy="5589222"/>
          </a:xfrm>
        </p:spPr>
        <p:txBody>
          <a:bodyPr/>
          <a:lstStyle/>
          <a:p>
            <a:r>
              <a:rPr lang="en-US" dirty="0" smtClean="0"/>
              <a:t>Grouping Similar Crashes</a:t>
            </a:r>
          </a:p>
          <a:p>
            <a:pPr lvl="1"/>
            <a:r>
              <a:rPr lang="en-US" dirty="0" smtClean="0"/>
              <a:t>Necessary to find duplicate issues</a:t>
            </a:r>
          </a:p>
          <a:p>
            <a:pPr lvl="1"/>
            <a:r>
              <a:rPr lang="en-US" dirty="0" smtClean="0"/>
              <a:t>Uncomplicated solution implemented by hashing the stack</a:t>
            </a:r>
          </a:p>
          <a:p>
            <a:r>
              <a:rPr lang="en-US" dirty="0" smtClean="0"/>
              <a:t>Simple Categorization by Exception Type</a:t>
            </a:r>
          </a:p>
          <a:p>
            <a:pPr lvl="1"/>
            <a:r>
              <a:rPr lang="en-US" dirty="0" smtClean="0"/>
              <a:t>Information is provided by the OS</a:t>
            </a:r>
          </a:p>
          <a:p>
            <a:r>
              <a:rPr lang="en-US" dirty="0" smtClean="0"/>
              <a:t>Solutions were custom code in individual tools</a:t>
            </a:r>
          </a:p>
          <a:p>
            <a:pPr lvl="1"/>
            <a:r>
              <a:rPr lang="en-US" dirty="0" smtClean="0"/>
              <a:t>Code sharing by “cut and paste”</a:t>
            </a:r>
          </a:p>
          <a:p>
            <a:pPr lvl="1"/>
            <a:r>
              <a:rPr lang="en-US" dirty="0" smtClean="0"/>
              <a:t>Difficult to determine which tools used which rules</a:t>
            </a:r>
          </a:p>
          <a:p>
            <a:pPr lvl="1"/>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mtClean="0"/>
              <a:t>Moving Forward</a:t>
            </a:r>
            <a:endParaRPr lang="en-US" dirty="0"/>
          </a:p>
        </p:txBody>
      </p:sp>
      <p:sp>
        <p:nvSpPr>
          <p:cNvPr id="3" name="Content Placeholder 2"/>
          <p:cNvSpPr>
            <a:spLocks noGrp="1"/>
          </p:cNvSpPr>
          <p:nvPr>
            <p:ph idx="1"/>
          </p:nvPr>
        </p:nvSpPr>
        <p:spPr>
          <a:xfrm>
            <a:off x="381000" y="1412874"/>
            <a:ext cx="8382000" cy="5216525"/>
          </a:xfrm>
        </p:spPr>
        <p:txBody>
          <a:bodyPr/>
          <a:lstStyle/>
          <a:p>
            <a:r>
              <a:rPr lang="en-US" sz="2800" dirty="0" smtClean="0"/>
              <a:t>Hashing code for crashes existed in multiple tools and in multiple libraries</a:t>
            </a:r>
          </a:p>
          <a:p>
            <a:r>
              <a:rPr lang="en-US" sz="2800" dirty="0" smtClean="0"/>
              <a:t>Crash categorization code based on the MSDN article “Analyze Crashes to Find Security Vulnerabilities in Your Apps” (Nov. 2007) existed in multiple tools and in multiple libraries</a:t>
            </a:r>
          </a:p>
          <a:p>
            <a:r>
              <a:rPr lang="en-US" sz="2800" dirty="0" smtClean="0"/>
              <a:t>Rule of Thumb: “When the same code is in more than one place, it is wrong in at least one of them”</a:t>
            </a:r>
          </a:p>
          <a:p>
            <a:r>
              <a:rPr lang="en-US" sz="2800" dirty="0" smtClean="0"/>
              <a:t>It was time to put the classification and analysis logic in one place…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Requirements for a Solution</a:t>
            </a:r>
            <a:endParaRPr lang="en-US" dirty="0"/>
          </a:p>
        </p:txBody>
      </p:sp>
      <p:sp>
        <p:nvSpPr>
          <p:cNvPr id="3" name="Content Placeholder 2"/>
          <p:cNvSpPr>
            <a:spLocks noGrp="1"/>
          </p:cNvSpPr>
          <p:nvPr>
            <p:ph idx="1"/>
          </p:nvPr>
        </p:nvSpPr>
        <p:spPr>
          <a:xfrm>
            <a:off x="381000" y="1412875"/>
            <a:ext cx="8382000" cy="5601533"/>
          </a:xfrm>
        </p:spPr>
        <p:txBody>
          <a:bodyPr/>
          <a:lstStyle/>
          <a:p>
            <a:r>
              <a:rPr lang="en-US" dirty="0" smtClean="0"/>
              <a:t>Performance in Live Debugging</a:t>
            </a:r>
          </a:p>
          <a:p>
            <a:pPr lvl="1"/>
            <a:r>
              <a:rPr lang="en-US" dirty="0" smtClean="0"/>
              <a:t>Security tools have to evaluate every first chance exception for security implications</a:t>
            </a:r>
          </a:p>
          <a:p>
            <a:r>
              <a:rPr lang="en-US" dirty="0" smtClean="0"/>
              <a:t>Minimize False Positives</a:t>
            </a:r>
          </a:p>
          <a:p>
            <a:pPr lvl="1"/>
            <a:r>
              <a:rPr lang="en-US" dirty="0" smtClean="0"/>
              <a:t>Tools must scale, noise blocks that</a:t>
            </a:r>
          </a:p>
          <a:p>
            <a:r>
              <a:rPr lang="en-US" dirty="0" smtClean="0"/>
              <a:t>Avoid False Negatives </a:t>
            </a:r>
          </a:p>
          <a:p>
            <a:pPr lvl="1"/>
            <a:r>
              <a:rPr lang="en-US" dirty="0" smtClean="0"/>
              <a:t>Categorizing an exploitable crash as not being exploitable is a major fault</a:t>
            </a:r>
          </a:p>
          <a:p>
            <a:r>
              <a:rPr lang="en-US" dirty="0" smtClean="0"/>
              <a:t>Maintainability and Expandability</a:t>
            </a:r>
          </a:p>
          <a:p>
            <a:pPr lvl="1"/>
            <a:r>
              <a:rPr lang="en-US" dirty="0" smtClean="0"/>
              <a:t>The state of the art in exploitation changes, tools must keep up</a:t>
            </a:r>
          </a:p>
          <a:p>
            <a:pPr lvl="1"/>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_Streaks 4x3 Template Segoe">
  <a:themeElements>
    <a:clrScheme name="TwC">
      <a:dk1>
        <a:sysClr val="windowText" lastClr="000000"/>
      </a:dk1>
      <a:lt1>
        <a:sysClr val="window" lastClr="FFFFFF"/>
      </a:lt1>
      <a:dk2>
        <a:srgbClr val="424456"/>
      </a:dk2>
      <a:lt2>
        <a:srgbClr val="DEDEDE"/>
      </a:lt2>
      <a:accent1>
        <a:srgbClr val="10869F"/>
      </a:accent1>
      <a:accent2>
        <a:srgbClr val="C4652D"/>
      </a:accent2>
      <a:accent3>
        <a:srgbClr val="0EA266"/>
      </a:accent3>
      <a:accent4>
        <a:srgbClr val="BF9900"/>
      </a:accent4>
      <a:accent5>
        <a:srgbClr val="0070C0"/>
      </a:accent5>
      <a:accent6>
        <a:srgbClr val="A04DA3"/>
      </a:accent6>
      <a:hlink>
        <a:srgbClr val="FFCC00"/>
      </a:hlink>
      <a:folHlink>
        <a:srgbClr val="A5A5A5"/>
      </a:folHlink>
    </a:clrScheme>
    <a:fontScheme name="Trebuchet - Trebuchet">
      <a:majorFont>
        <a:latin typeface="Trebuchet MS"/>
        <a:ea typeface=""/>
        <a:cs typeface=""/>
      </a:majorFont>
      <a:minorFont>
        <a:latin typeface="Trebuchet M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square" rtlCol="0">
        <a:spAutoFit/>
      </a:bodyPr>
      <a:lstStyle>
        <a:defPPr>
          <a:defRPr sz="2400" dirty="0" smtClean="0">
            <a:effectLst>
              <a:outerShdw blurRad="38100" dist="38100" dir="2700000" algn="tl">
                <a:srgbClr val="000000">
                  <a:alpha val="43137"/>
                </a:srgbClr>
              </a:outerShdw>
            </a:effectLst>
            <a:latin typeface="Segoe" pitchFamily="34" charset="0"/>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TwC_PPT-Tmplt_Business[dark]110508</Template>
  <TotalTime>8572</TotalTime>
  <Words>2034</Words>
  <Application>Microsoft Office PowerPoint</Application>
  <PresentationFormat>On-screen Show (4:3)</PresentationFormat>
  <Paragraphs>374</Paragraphs>
  <Slides>42</Slides>
  <Notes>42</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1_Blue_Streaks 4x3 Template Segoe</vt:lpstr>
      <vt:lpstr>White with Courier font for code slides</vt:lpstr>
      <vt:lpstr>Automated Real-time and Post Mortem Security Crash Analysis and Categorization</vt:lpstr>
      <vt:lpstr>Scaling a Difficult Problem</vt:lpstr>
      <vt:lpstr>An Experiment: 1 parser, 2 weeks, 4 fuzzers = 57 distinct crashes</vt:lpstr>
      <vt:lpstr>The same results, with similar crashes grouped together = 9 unique issues</vt:lpstr>
      <vt:lpstr>Scoping the Problem</vt:lpstr>
      <vt:lpstr>Realizing the Problem</vt:lpstr>
      <vt:lpstr>First Steps</vt:lpstr>
      <vt:lpstr>Moving Forward</vt:lpstr>
      <vt:lpstr>Requirements for a Solution</vt:lpstr>
      <vt:lpstr>First Prototype (Early 2008)</vt:lpstr>
      <vt:lpstr>Architecture for a Solution</vt:lpstr>
      <vt:lpstr>!exploitable Crash Analyzer</vt:lpstr>
      <vt:lpstr>Rules Engine</vt:lpstr>
      <vt:lpstr>Types of Rules</vt:lpstr>
      <vt:lpstr>Rules Engine Flow</vt:lpstr>
      <vt:lpstr>What does a rule look like?</vt:lpstr>
      <vt:lpstr>Not quite as impressive as it first appears…</vt:lpstr>
      <vt:lpstr>Rule Conventions</vt:lpstr>
      <vt:lpstr>Expanding the Rules Set</vt:lpstr>
      <vt:lpstr>Code Analysis</vt:lpstr>
      <vt:lpstr>Meta-Disassembler</vt:lpstr>
      <vt:lpstr>Meta-Instructions</vt:lpstr>
      <vt:lpstr>Meta-Instruction Operands</vt:lpstr>
      <vt:lpstr>Meta-Instruction Complications</vt:lpstr>
      <vt:lpstr>Registers</vt:lpstr>
      <vt:lpstr>Register Complications</vt:lpstr>
      <vt:lpstr>What does an Instruction Definition look like?</vt:lpstr>
      <vt:lpstr>What is being left out?</vt:lpstr>
      <vt:lpstr>Simple Analysis Functions based on Meta-Instructions</vt:lpstr>
      <vt:lpstr>Extending the Analysis</vt:lpstr>
      <vt:lpstr>Taint Tracking in the Basic Block</vt:lpstr>
      <vt:lpstr>Dealing with the Stack</vt:lpstr>
      <vt:lpstr>Dealing with Overlapping Registers</vt:lpstr>
      <vt:lpstr>General Taint Tracking Algorithm</vt:lpstr>
      <vt:lpstr>Rules using complex taint analysis</vt:lpstr>
      <vt:lpstr>Wrapping Things Up</vt:lpstr>
      <vt:lpstr>Assumptions and Limitations</vt:lpstr>
      <vt:lpstr>Use Inside of Microsoft</vt:lpstr>
      <vt:lpstr>Questions</vt:lpstr>
      <vt:lpstr>Thanks!</vt:lpstr>
      <vt:lpstr>Links</vt:lpstr>
      <vt:lpstr>Slide 42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Real-time and Post Mortem Security Crash Analysis and Categorization</dc:title>
  <dc:creator>Jason Shirk (MSEC)</dc:creator>
  <cp:lastModifiedBy>Jason Shirk (MSEC)</cp:lastModifiedBy>
  <cp:revision>257</cp:revision>
  <dcterms:created xsi:type="dcterms:W3CDTF">2008-09-12T19:56:53Z</dcterms:created>
  <dcterms:modified xsi:type="dcterms:W3CDTF">2009-03-09T18:04:15Z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