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3" r:id="rId1"/>
  </p:sldMasterIdLst>
  <p:notesMasterIdLst>
    <p:notesMasterId r:id="rId15"/>
  </p:notesMasterIdLst>
  <p:handoutMasterIdLst>
    <p:handoutMasterId r:id="rId16"/>
  </p:handoutMasterIdLst>
  <p:sldIdLst>
    <p:sldId id="256" r:id="rId2"/>
    <p:sldId id="265" r:id="rId3"/>
    <p:sldId id="305" r:id="rId4"/>
    <p:sldId id="297" r:id="rId5"/>
    <p:sldId id="298" r:id="rId6"/>
    <p:sldId id="299" r:id="rId7"/>
    <p:sldId id="300" r:id="rId8"/>
    <p:sldId id="301" r:id="rId9"/>
    <p:sldId id="302" r:id="rId10"/>
    <p:sldId id="303" r:id="rId11"/>
    <p:sldId id="304" r:id="rId12"/>
    <p:sldId id="290" r:id="rId13"/>
    <p:sldId id="292" r:id="rId14"/>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89" autoAdjust="0"/>
    <p:restoredTop sz="96105" autoAdjust="0"/>
  </p:normalViewPr>
  <p:slideViewPr>
    <p:cSldViewPr>
      <p:cViewPr varScale="1">
        <p:scale>
          <a:sx n="95" d="100"/>
          <a:sy n="95" d="100"/>
        </p:scale>
        <p:origin x="-1195" y="-77"/>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11/25/2008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11/25/2008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263312-38AA-4E1E-B2B5-0F8F122B24F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6"/>
          <p:cNvSpPr>
            <a:spLocks noGrp="1" noChangeArrowheads="1"/>
          </p:cNvSpPr>
          <p:nvPr>
            <p:ph type="ftr" sz="quarter" idx="4"/>
          </p:nvPr>
        </p:nvSpPr>
        <p:spPr>
          <a:noFill/>
        </p:spPr>
        <p:txBody>
          <a:bodyPr/>
          <a:lstStyle/>
          <a:p>
            <a:r>
              <a:rPr lang="en-US" smtClean="0"/>
              <a:t>SEAS06 SQL Server 2005 Performance and Tuning</a:t>
            </a:r>
          </a:p>
        </p:txBody>
      </p:sp>
      <p:sp>
        <p:nvSpPr>
          <p:cNvPr id="73731" name="Rectangle 7"/>
          <p:cNvSpPr>
            <a:spLocks noGrp="1" noChangeArrowheads="1"/>
          </p:cNvSpPr>
          <p:nvPr>
            <p:ph type="sldNum" sz="quarter" idx="5"/>
          </p:nvPr>
        </p:nvSpPr>
        <p:spPr>
          <a:noFill/>
        </p:spPr>
        <p:txBody>
          <a:bodyPr/>
          <a:lstStyle/>
          <a:p>
            <a:fld id="{AA7A9D0A-4E6C-4505-B79A-DF578ECB3442}" type="slidenum">
              <a:rPr lang="en-US" smtClean="0"/>
              <a:pPr/>
              <a:t>11</a:t>
            </a:fld>
            <a:endParaRPr lang="en-US" smtClean="0"/>
          </a:p>
        </p:txBody>
      </p:sp>
      <p:sp>
        <p:nvSpPr>
          <p:cNvPr id="73732" name="Rectangle 2"/>
          <p:cNvSpPr>
            <a:spLocks noGrp="1" noRot="1" noChangeAspect="1" noChangeArrowheads="1" noTextEdit="1"/>
          </p:cNvSpPr>
          <p:nvPr>
            <p:ph type="sldImg"/>
          </p:nvPr>
        </p:nvSpPr>
        <p:spPr>
          <a:xfrm>
            <a:off x="4199283" y="455951"/>
            <a:ext cx="2528266" cy="1906562"/>
          </a:xfrm>
          <a:ln/>
        </p:spPr>
      </p:sp>
      <p:sp>
        <p:nvSpPr>
          <p:cNvPr id="73733" name="Rectangle 3"/>
          <p:cNvSpPr>
            <a:spLocks noGrp="1" noChangeArrowheads="1"/>
          </p:cNvSpPr>
          <p:nvPr>
            <p:ph type="body" idx="1"/>
          </p:nvPr>
        </p:nvSpPr>
        <p:spPr>
          <a:xfrm>
            <a:off x="456579" y="2528030"/>
            <a:ext cx="5982114" cy="5985135"/>
          </a:xfrm>
          <a:noFill/>
          <a:ln/>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hdr" sz="quarter"/>
          </p:nvPr>
        </p:nvSpPr>
        <p:spPr>
          <a:ln/>
        </p:spPr>
        <p:txBody>
          <a:bodyPr/>
          <a:lstStyle/>
          <a:p>
            <a:r>
              <a:rPr lang="en-US"/>
              <a:t>Convergence 2006</a:t>
            </a:r>
          </a:p>
        </p:txBody>
      </p:sp>
      <p:sp>
        <p:nvSpPr>
          <p:cNvPr id="4" name="Rectangle 3"/>
          <p:cNvSpPr>
            <a:spLocks noGrp="1" noChangeArrowheads="1"/>
          </p:cNvSpPr>
          <p:nvPr>
            <p:ph type="dt" idx="1"/>
          </p:nvPr>
        </p:nvSpPr>
        <p:spPr>
          <a:ln/>
        </p:spPr>
        <p:txBody>
          <a:bodyPr/>
          <a:lstStyle/>
          <a:p>
            <a:fld id="{82878544-0900-4B33-B7D2-BC9672BC65F9}" type="datetime8">
              <a:rPr lang="en-US"/>
              <a:pPr/>
              <a:t>11/25/2008 11:08 AM</a:t>
            </a:fld>
            <a:endParaRPr lang="en-US"/>
          </a:p>
        </p:txBody>
      </p:sp>
      <p:sp>
        <p:nvSpPr>
          <p:cNvPr id="5" name="Rectangle 6"/>
          <p:cNvSpPr>
            <a:spLocks noGrp="1" noChangeArrowheads="1"/>
          </p:cNvSpPr>
          <p:nvPr>
            <p:ph type="ftr" sz="quarter" idx="4"/>
          </p:nvPr>
        </p:nvSpPr>
        <p:spPr>
          <a:ln/>
        </p:spPr>
        <p:txBody>
          <a:bodyPr/>
          <a:lstStyle/>
          <a:p>
            <a:pPr eaLnBrk="1" hangingPunct="1"/>
            <a:r>
              <a:rPr lang="en-US"/>
              <a:t>© 2006 Microsoft Corporation. All rights reserved.</a:t>
            </a:r>
          </a:p>
          <a:p>
            <a:r>
              <a:rPr lang="en-US"/>
              <a:t>This presentation is for informational purposes only. Microsoft makes no warranties, express or implied, in this summary.</a:t>
            </a:r>
          </a:p>
        </p:txBody>
      </p:sp>
      <p:sp>
        <p:nvSpPr>
          <p:cNvPr id="6" name="Rectangle 7"/>
          <p:cNvSpPr>
            <a:spLocks noGrp="1" noChangeArrowheads="1"/>
          </p:cNvSpPr>
          <p:nvPr>
            <p:ph type="sldNum" sz="quarter" idx="5"/>
          </p:nvPr>
        </p:nvSpPr>
        <p:spPr>
          <a:ln/>
        </p:spPr>
        <p:txBody>
          <a:bodyPr/>
          <a:lstStyle/>
          <a:p>
            <a:fld id="{61EAD1EE-4A05-44F5-A2C5-0B23976B8204}" type="slidenum">
              <a:rPr lang="en-US"/>
              <a:pPr/>
              <a:t>12</a:t>
            </a:fld>
            <a:endParaRPr lang="en-US"/>
          </a:p>
        </p:txBody>
      </p:sp>
      <p:sp>
        <p:nvSpPr>
          <p:cNvPr id="515074" name="Rectangle 2"/>
          <p:cNvSpPr>
            <a:spLocks noGrp="1" noRot="1" noChangeAspect="1" noChangeArrowheads="1" noTextEdit="1"/>
          </p:cNvSpPr>
          <p:nvPr>
            <p:ph type="sldImg"/>
          </p:nvPr>
        </p:nvSpPr>
        <p:spPr>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6"/>
          <p:cNvSpPr>
            <a:spLocks noGrp="1" noChangeArrowheads="1"/>
          </p:cNvSpPr>
          <p:nvPr>
            <p:ph type="ftr" sz="quarter" idx="4"/>
          </p:nvPr>
        </p:nvSpPr>
        <p:spPr>
          <a:noFill/>
        </p:spPr>
        <p:txBody>
          <a:bodyPr/>
          <a:lstStyle/>
          <a:p>
            <a:r>
              <a:rPr lang="en-US" smtClean="0"/>
              <a:t>SEAS06 SQL Server 2005 Performance and Tuning</a:t>
            </a:r>
          </a:p>
        </p:txBody>
      </p:sp>
      <p:sp>
        <p:nvSpPr>
          <p:cNvPr id="79875" name="Rectangle 7"/>
          <p:cNvSpPr>
            <a:spLocks noGrp="1" noChangeArrowheads="1"/>
          </p:cNvSpPr>
          <p:nvPr>
            <p:ph type="sldNum" sz="quarter" idx="5"/>
          </p:nvPr>
        </p:nvSpPr>
        <p:spPr>
          <a:noFill/>
        </p:spPr>
        <p:txBody>
          <a:bodyPr/>
          <a:lstStyle/>
          <a:p>
            <a:fld id="{A65CCA93-AF57-4441-B940-9CD5D679AC7C}" type="slidenum">
              <a:rPr lang="en-US" smtClean="0"/>
              <a:pPr/>
              <a:t>13</a:t>
            </a:fld>
            <a:endParaRPr lang="en-US" smtClean="0"/>
          </a:p>
        </p:txBody>
      </p:sp>
      <p:sp>
        <p:nvSpPr>
          <p:cNvPr id="79876" name="Rectangle 2"/>
          <p:cNvSpPr>
            <a:spLocks noGrp="1" noRot="1" noChangeAspect="1" noChangeArrowheads="1" noTextEdit="1"/>
          </p:cNvSpPr>
          <p:nvPr>
            <p:ph type="sldImg"/>
          </p:nvPr>
        </p:nvSpPr>
        <p:spPr>
          <a:xfrm>
            <a:off x="1155424" y="685488"/>
            <a:ext cx="4547152" cy="3429000"/>
          </a:xfrm>
          <a:ln/>
        </p:spPr>
      </p:sp>
      <p:sp>
        <p:nvSpPr>
          <p:cNvPr id="79877" name="Rectangle 3"/>
          <p:cNvSpPr>
            <a:spLocks noGrp="1" noChangeArrowheads="1"/>
          </p:cNvSpPr>
          <p:nvPr>
            <p:ph type="body" idx="1"/>
          </p:nvPr>
        </p:nvSpPr>
        <p:spPr>
          <a:xfrm>
            <a:off x="686421" y="4344025"/>
            <a:ext cx="5485158" cy="4114488"/>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p:spPr>
        <p:txBody>
          <a:bodyPr/>
          <a:lstStyle/>
          <a:p>
            <a:r>
              <a:rPr lang="en-US" smtClean="0"/>
              <a:t>SEAS06 SQL Server 2005 Performance and Tuning</a:t>
            </a:r>
          </a:p>
        </p:txBody>
      </p:sp>
      <p:sp>
        <p:nvSpPr>
          <p:cNvPr id="45059" name="Rectangle 7"/>
          <p:cNvSpPr>
            <a:spLocks noGrp="1" noChangeArrowheads="1"/>
          </p:cNvSpPr>
          <p:nvPr>
            <p:ph type="sldNum" sz="quarter" idx="5"/>
          </p:nvPr>
        </p:nvSpPr>
        <p:spPr>
          <a:noFill/>
        </p:spPr>
        <p:txBody>
          <a:bodyPr/>
          <a:lstStyle/>
          <a:p>
            <a:fld id="{C26481DE-51A5-490D-94FB-633A88FCB096}" type="slidenum">
              <a:rPr lang="en-US" smtClean="0"/>
              <a:pPr/>
              <a:t>2</a:t>
            </a:fld>
            <a:endParaRPr lang="en-US" smtClean="0"/>
          </a:p>
        </p:txBody>
      </p:sp>
      <p:sp>
        <p:nvSpPr>
          <p:cNvPr id="45060" name="Rectangle 2"/>
          <p:cNvSpPr>
            <a:spLocks noGrp="1" noRot="1" noChangeAspect="1" noChangeArrowheads="1" noTextEdit="1"/>
          </p:cNvSpPr>
          <p:nvPr>
            <p:ph type="sldImg"/>
          </p:nvPr>
        </p:nvSpPr>
        <p:spPr>
          <a:xfrm>
            <a:off x="1143000" y="685800"/>
            <a:ext cx="4572000" cy="3429000"/>
          </a:xfrm>
          <a:ln/>
        </p:spPr>
      </p:sp>
      <p:sp>
        <p:nvSpPr>
          <p:cNvPr id="45061" name="Rectangle 3"/>
          <p:cNvSpPr>
            <a:spLocks noGrp="1" noChangeArrowheads="1"/>
          </p:cNvSpPr>
          <p:nvPr>
            <p:ph type="body" idx="1"/>
          </p:nvPr>
        </p:nvSpPr>
        <p:spPr>
          <a:xfrm>
            <a:off x="686421" y="4344025"/>
            <a:ext cx="5485158" cy="4114488"/>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hdr" sz="quarter"/>
          </p:nvPr>
        </p:nvSpPr>
        <p:spPr>
          <a:ln/>
        </p:spPr>
        <p:txBody>
          <a:bodyPr/>
          <a:lstStyle/>
          <a:p>
            <a:r>
              <a:rPr lang="en-US"/>
              <a:t>Convergence 2006</a:t>
            </a:r>
          </a:p>
        </p:txBody>
      </p:sp>
      <p:sp>
        <p:nvSpPr>
          <p:cNvPr id="4" name="Rectangle 3"/>
          <p:cNvSpPr>
            <a:spLocks noGrp="1" noChangeArrowheads="1"/>
          </p:cNvSpPr>
          <p:nvPr>
            <p:ph type="dt" idx="1"/>
          </p:nvPr>
        </p:nvSpPr>
        <p:spPr>
          <a:ln/>
        </p:spPr>
        <p:txBody>
          <a:bodyPr/>
          <a:lstStyle/>
          <a:p>
            <a:fld id="{82878544-0900-4B33-B7D2-BC9672BC65F9}" type="datetime8">
              <a:rPr lang="en-US"/>
              <a:pPr/>
              <a:t>11/25/2008 11:08 AM</a:t>
            </a:fld>
            <a:endParaRPr lang="en-US"/>
          </a:p>
        </p:txBody>
      </p:sp>
      <p:sp>
        <p:nvSpPr>
          <p:cNvPr id="5" name="Rectangle 6"/>
          <p:cNvSpPr>
            <a:spLocks noGrp="1" noChangeArrowheads="1"/>
          </p:cNvSpPr>
          <p:nvPr>
            <p:ph type="ftr" sz="quarter" idx="4"/>
          </p:nvPr>
        </p:nvSpPr>
        <p:spPr>
          <a:ln/>
        </p:spPr>
        <p:txBody>
          <a:bodyPr/>
          <a:lstStyle/>
          <a:p>
            <a:pPr eaLnBrk="1" hangingPunct="1"/>
            <a:r>
              <a:rPr lang="en-US"/>
              <a:t>© 2006 Microsoft Corporation. All rights reserved.</a:t>
            </a:r>
          </a:p>
          <a:p>
            <a:r>
              <a:rPr lang="en-US"/>
              <a:t>This presentation is for informational purposes only. Microsoft makes no warranties, express or implied, in this summary.</a:t>
            </a:r>
          </a:p>
        </p:txBody>
      </p:sp>
      <p:sp>
        <p:nvSpPr>
          <p:cNvPr id="6" name="Rectangle 7"/>
          <p:cNvSpPr>
            <a:spLocks noGrp="1" noChangeArrowheads="1"/>
          </p:cNvSpPr>
          <p:nvPr>
            <p:ph type="sldNum" sz="quarter" idx="5"/>
          </p:nvPr>
        </p:nvSpPr>
        <p:spPr>
          <a:ln/>
        </p:spPr>
        <p:txBody>
          <a:bodyPr/>
          <a:lstStyle/>
          <a:p>
            <a:fld id="{61EAD1EE-4A05-44F5-A2C5-0B23976B8204}" type="slidenum">
              <a:rPr lang="en-US"/>
              <a:pPr/>
              <a:t>3</a:t>
            </a:fld>
            <a:endParaRPr lang="en-US"/>
          </a:p>
        </p:txBody>
      </p:sp>
      <p:sp>
        <p:nvSpPr>
          <p:cNvPr id="515074" name="Rectangle 2"/>
          <p:cNvSpPr>
            <a:spLocks noGrp="1" noRot="1" noChangeAspect="1" noChangeArrowheads="1" noTextEdit="1"/>
          </p:cNvSpPr>
          <p:nvPr>
            <p:ph type="sldImg"/>
          </p:nvPr>
        </p:nvSpPr>
        <p:spPr>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eaLnBrk="1" hangingPunct="1"/>
            <a:endParaRPr lang="en-US" smtClean="0"/>
          </a:p>
        </p:txBody>
      </p:sp>
      <p:sp>
        <p:nvSpPr>
          <p:cNvPr id="47108" name="Footer Placeholder 3"/>
          <p:cNvSpPr>
            <a:spLocks noGrp="1"/>
          </p:cNvSpPr>
          <p:nvPr>
            <p:ph type="ftr" sz="quarter" idx="4"/>
          </p:nvPr>
        </p:nvSpPr>
        <p:spPr>
          <a:noFill/>
        </p:spPr>
        <p:txBody>
          <a:bodyPr/>
          <a:lstStyle/>
          <a:p>
            <a:r>
              <a:rPr lang="en-US" smtClean="0"/>
              <a:t>SEAS06 SQL Server 2005 Performance and Tuning</a:t>
            </a:r>
          </a:p>
        </p:txBody>
      </p:sp>
      <p:sp>
        <p:nvSpPr>
          <p:cNvPr id="47109" name="Slide Number Placeholder 4"/>
          <p:cNvSpPr>
            <a:spLocks noGrp="1"/>
          </p:cNvSpPr>
          <p:nvPr>
            <p:ph type="sldNum" sz="quarter" idx="5"/>
          </p:nvPr>
        </p:nvSpPr>
        <p:spPr>
          <a:noFill/>
        </p:spPr>
        <p:txBody>
          <a:bodyPr/>
          <a:lstStyle/>
          <a:p>
            <a:fld id="{D0567695-E0C7-44E0-811D-2A2AB9EB07E0}"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eaLnBrk="1" hangingPunct="1"/>
            <a:endParaRPr lang="en-US" smtClean="0"/>
          </a:p>
        </p:txBody>
      </p:sp>
      <p:sp>
        <p:nvSpPr>
          <p:cNvPr id="48132" name="Footer Placeholder 3"/>
          <p:cNvSpPr>
            <a:spLocks noGrp="1"/>
          </p:cNvSpPr>
          <p:nvPr>
            <p:ph type="ftr" sz="quarter" idx="4"/>
          </p:nvPr>
        </p:nvSpPr>
        <p:spPr>
          <a:noFill/>
        </p:spPr>
        <p:txBody>
          <a:bodyPr/>
          <a:lstStyle/>
          <a:p>
            <a:r>
              <a:rPr lang="en-US" smtClean="0"/>
              <a:t>SEAS06 SQL Server 2005 Performance and Tuning</a:t>
            </a:r>
          </a:p>
        </p:txBody>
      </p:sp>
      <p:sp>
        <p:nvSpPr>
          <p:cNvPr id="48133" name="Slide Number Placeholder 4"/>
          <p:cNvSpPr>
            <a:spLocks noGrp="1"/>
          </p:cNvSpPr>
          <p:nvPr>
            <p:ph type="sldNum" sz="quarter" idx="5"/>
          </p:nvPr>
        </p:nvSpPr>
        <p:spPr>
          <a:noFill/>
        </p:spPr>
        <p:txBody>
          <a:bodyPr/>
          <a:lstStyle/>
          <a:p>
            <a:fld id="{EF837067-9DC0-40D6-A1E1-61BAC41D80AE}"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endParaRPr lang="en-US" smtClean="0"/>
          </a:p>
        </p:txBody>
      </p:sp>
      <p:sp>
        <p:nvSpPr>
          <p:cNvPr id="49156" name="Footer Placeholder 3"/>
          <p:cNvSpPr>
            <a:spLocks noGrp="1"/>
          </p:cNvSpPr>
          <p:nvPr>
            <p:ph type="ftr" sz="quarter" idx="4"/>
          </p:nvPr>
        </p:nvSpPr>
        <p:spPr>
          <a:noFill/>
        </p:spPr>
        <p:txBody>
          <a:bodyPr/>
          <a:lstStyle/>
          <a:p>
            <a:r>
              <a:rPr lang="en-US" smtClean="0"/>
              <a:t>SEAS06 SQL Server 2005 Performance and Tuning</a:t>
            </a:r>
          </a:p>
        </p:txBody>
      </p:sp>
      <p:sp>
        <p:nvSpPr>
          <p:cNvPr id="49157" name="Slide Number Placeholder 4"/>
          <p:cNvSpPr>
            <a:spLocks noGrp="1"/>
          </p:cNvSpPr>
          <p:nvPr>
            <p:ph type="sldNum" sz="quarter" idx="5"/>
          </p:nvPr>
        </p:nvSpPr>
        <p:spPr>
          <a:noFill/>
        </p:spPr>
        <p:txBody>
          <a:bodyPr/>
          <a:lstStyle/>
          <a:p>
            <a:fld id="{9D1D74FA-560B-4B4F-A3CF-4E551ED1BB9C}"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
          <p:cNvSpPr>
            <a:spLocks noGrp="1" noChangeArrowheads="1"/>
          </p:cNvSpPr>
          <p:nvPr>
            <p:ph type="ftr" sz="quarter" idx="4"/>
          </p:nvPr>
        </p:nvSpPr>
        <p:spPr>
          <a:noFill/>
        </p:spPr>
        <p:txBody>
          <a:bodyPr/>
          <a:lstStyle/>
          <a:p>
            <a:r>
              <a:rPr lang="en-US" smtClean="0"/>
              <a:t>SEAS06 SQL Server 2005 Performance and Tuning</a:t>
            </a:r>
          </a:p>
        </p:txBody>
      </p:sp>
      <p:sp>
        <p:nvSpPr>
          <p:cNvPr id="59395" name="Rectangle 7"/>
          <p:cNvSpPr>
            <a:spLocks noGrp="1" noChangeArrowheads="1"/>
          </p:cNvSpPr>
          <p:nvPr>
            <p:ph type="sldNum" sz="quarter" idx="5"/>
          </p:nvPr>
        </p:nvSpPr>
        <p:spPr>
          <a:noFill/>
        </p:spPr>
        <p:txBody>
          <a:bodyPr/>
          <a:lstStyle/>
          <a:p>
            <a:fld id="{B04F2D0F-D4EA-4F15-A658-7B4BFC2EA390}" type="slidenum">
              <a:rPr lang="en-US" smtClean="0"/>
              <a:pPr/>
              <a:t>8</a:t>
            </a:fld>
            <a:endParaRPr lang="en-US" smtClean="0"/>
          </a:p>
        </p:txBody>
      </p:sp>
      <p:sp>
        <p:nvSpPr>
          <p:cNvPr id="59396" name="Rectangle 2"/>
          <p:cNvSpPr>
            <a:spLocks noGrp="1" noRot="1" noChangeAspect="1" noChangeArrowheads="1" noTextEdit="1"/>
          </p:cNvSpPr>
          <p:nvPr>
            <p:ph type="sldImg"/>
          </p:nvPr>
        </p:nvSpPr>
        <p:spPr>
          <a:xfrm>
            <a:off x="4199283" y="455951"/>
            <a:ext cx="2528266" cy="1906562"/>
          </a:xfrm>
          <a:ln/>
        </p:spPr>
      </p:sp>
      <p:sp>
        <p:nvSpPr>
          <p:cNvPr id="59397" name="Rectangle 3"/>
          <p:cNvSpPr>
            <a:spLocks noGrp="1" noChangeArrowheads="1"/>
          </p:cNvSpPr>
          <p:nvPr>
            <p:ph type="body" idx="1"/>
          </p:nvPr>
        </p:nvSpPr>
        <p:spPr>
          <a:xfrm>
            <a:off x="456579" y="2528030"/>
            <a:ext cx="5982114" cy="5985135"/>
          </a:xfrm>
          <a:noFill/>
          <a:ln/>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6"/>
          <p:cNvSpPr>
            <a:spLocks noGrp="1" noChangeArrowheads="1"/>
          </p:cNvSpPr>
          <p:nvPr>
            <p:ph type="ftr" sz="quarter" idx="4"/>
          </p:nvPr>
        </p:nvSpPr>
        <p:spPr>
          <a:noFill/>
        </p:spPr>
        <p:txBody>
          <a:bodyPr/>
          <a:lstStyle/>
          <a:p>
            <a:r>
              <a:rPr lang="en-US" smtClean="0"/>
              <a:t>SEAS06 SQL Server 2005 Performance and Tuning</a:t>
            </a:r>
          </a:p>
        </p:txBody>
      </p:sp>
      <p:sp>
        <p:nvSpPr>
          <p:cNvPr id="62467" name="Rectangle 7"/>
          <p:cNvSpPr>
            <a:spLocks noGrp="1" noChangeArrowheads="1"/>
          </p:cNvSpPr>
          <p:nvPr>
            <p:ph type="sldNum" sz="quarter" idx="5"/>
          </p:nvPr>
        </p:nvSpPr>
        <p:spPr>
          <a:noFill/>
        </p:spPr>
        <p:txBody>
          <a:bodyPr/>
          <a:lstStyle/>
          <a:p>
            <a:fld id="{78A1AE59-D1F5-4D06-977D-39E29A45CB43}" type="slidenum">
              <a:rPr lang="en-US" smtClean="0"/>
              <a:pPr/>
              <a:t>9</a:t>
            </a:fld>
            <a:endParaRPr lang="en-US" smtClean="0"/>
          </a:p>
        </p:txBody>
      </p:sp>
      <p:sp>
        <p:nvSpPr>
          <p:cNvPr id="62468" name="Rectangle 2"/>
          <p:cNvSpPr>
            <a:spLocks noGrp="1" noRot="1" noChangeAspect="1" noChangeArrowheads="1" noTextEdit="1"/>
          </p:cNvSpPr>
          <p:nvPr>
            <p:ph type="sldImg"/>
          </p:nvPr>
        </p:nvSpPr>
        <p:spPr>
          <a:xfrm>
            <a:off x="4199283" y="455951"/>
            <a:ext cx="2528266" cy="1906562"/>
          </a:xfrm>
          <a:ln/>
        </p:spPr>
      </p:sp>
      <p:sp>
        <p:nvSpPr>
          <p:cNvPr id="62469" name="Rectangle 3"/>
          <p:cNvSpPr>
            <a:spLocks noGrp="1" noChangeArrowheads="1"/>
          </p:cNvSpPr>
          <p:nvPr>
            <p:ph type="body" idx="1"/>
          </p:nvPr>
        </p:nvSpPr>
        <p:spPr>
          <a:xfrm>
            <a:off x="456579" y="2528030"/>
            <a:ext cx="5982114" cy="5985135"/>
          </a:xfrm>
          <a:noFill/>
          <a:ln/>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p:cNvSpPr>
            <a:spLocks noGrp="1" noChangeArrowheads="1"/>
          </p:cNvSpPr>
          <p:nvPr>
            <p:ph type="ftr" sz="quarter" idx="4"/>
          </p:nvPr>
        </p:nvSpPr>
        <p:spPr>
          <a:noFill/>
        </p:spPr>
        <p:txBody>
          <a:bodyPr/>
          <a:lstStyle/>
          <a:p>
            <a:r>
              <a:rPr lang="en-US" smtClean="0"/>
              <a:t>SEAS06 SQL Server 2005 Performance and Tuning</a:t>
            </a:r>
          </a:p>
        </p:txBody>
      </p:sp>
      <p:sp>
        <p:nvSpPr>
          <p:cNvPr id="68611" name="Rectangle 7"/>
          <p:cNvSpPr>
            <a:spLocks noGrp="1" noChangeArrowheads="1"/>
          </p:cNvSpPr>
          <p:nvPr>
            <p:ph type="sldNum" sz="quarter" idx="5"/>
          </p:nvPr>
        </p:nvSpPr>
        <p:spPr>
          <a:noFill/>
        </p:spPr>
        <p:txBody>
          <a:bodyPr/>
          <a:lstStyle/>
          <a:p>
            <a:fld id="{30E0A665-E5A0-429F-9F6A-40AA873DF633}" type="slidenum">
              <a:rPr lang="en-US" smtClean="0"/>
              <a:pPr/>
              <a:t>10</a:t>
            </a:fld>
            <a:endParaRPr lang="en-US" smtClean="0"/>
          </a:p>
        </p:txBody>
      </p:sp>
      <p:sp>
        <p:nvSpPr>
          <p:cNvPr id="68612" name="Rectangle 2"/>
          <p:cNvSpPr>
            <a:spLocks noGrp="1" noRot="1" noChangeAspect="1" noChangeArrowheads="1" noTextEdit="1"/>
          </p:cNvSpPr>
          <p:nvPr>
            <p:ph type="sldImg"/>
          </p:nvPr>
        </p:nvSpPr>
        <p:spPr>
          <a:xfrm>
            <a:off x="4199283" y="455951"/>
            <a:ext cx="2528266" cy="1906562"/>
          </a:xfrm>
          <a:ln/>
        </p:spPr>
      </p:sp>
      <p:sp>
        <p:nvSpPr>
          <p:cNvPr id="68613" name="Rectangle 3"/>
          <p:cNvSpPr>
            <a:spLocks noGrp="1" noChangeArrowheads="1"/>
          </p:cNvSpPr>
          <p:nvPr>
            <p:ph type="body" idx="1"/>
          </p:nvPr>
        </p:nvSpPr>
        <p:spPr>
          <a:xfrm>
            <a:off x="456579" y="2528030"/>
            <a:ext cx="5982114" cy="5985135"/>
          </a:xfrm>
          <a:noFill/>
          <a:ln/>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828800"/>
            <a:ext cx="8382000" cy="1523495"/>
          </a:xfrm>
        </p:spPr>
        <p:txBody>
          <a:bodyPr/>
          <a:lstStyle/>
          <a:p>
            <a:r>
              <a:rPr smtClean="0"/>
              <a:t>Panel: Performance Tuning</a:t>
            </a:r>
            <a:br>
              <a:rPr smtClean="0"/>
            </a:br>
            <a:r>
              <a:rPr sz="2800" smtClean="0"/>
              <a:t>with SQL Server</a:t>
            </a:r>
            <a:endParaRPr lang="en-US" dirty="0"/>
          </a:p>
        </p:txBody>
      </p:sp>
      <p:sp>
        <p:nvSpPr>
          <p:cNvPr id="4" name="Subtitle 2"/>
          <p:cNvSpPr txBox="1">
            <a:spLocks/>
          </p:cNvSpPr>
          <p:nvPr/>
        </p:nvSpPr>
        <p:spPr>
          <a:xfrm>
            <a:off x="533400" y="3886200"/>
            <a:ext cx="8032751" cy="461665"/>
          </a:xfrm>
          <a:prstGeom prst="rect">
            <a:avLst/>
          </a:prstGeom>
        </p:spPr>
        <p:txBody>
          <a:bodyPr vert="horz" lIns="0" tIns="0" rIns="0" bIns="0" rtlCol="0">
            <a:noAutofit/>
          </a:bodyPr>
          <a:lstStyle/>
          <a:p>
            <a:pPr marL="0" marR="0" lvl="0" indent="0" algn="l" defTabSz="914363" rtl="0" eaLnBrk="1" fontAlgn="auto" latinLnBrk="0" hangingPunct="1">
              <a:lnSpc>
                <a:spcPct val="90000"/>
              </a:lnSpc>
              <a:spcBef>
                <a:spcPts val="0"/>
              </a:spcBef>
              <a:spcAft>
                <a:spcPts val="0"/>
              </a:spcAft>
              <a:buClrTx/>
              <a:buSzPct val="80000"/>
              <a:buFontTx/>
              <a:buNone/>
              <a:tabLst/>
              <a:defRPr/>
            </a:pPr>
            <a:r>
              <a:rPr kumimoji="0" lang="en-US" sz="3200" b="1" i="0" u="none" strike="noStrike" kern="1200" cap="none" spc="0" normalizeH="0" baseline="0" noProof="0" dirty="0" smtClean="0">
                <a:ln>
                  <a:noFill/>
                </a:ln>
                <a:solidFill>
                  <a:schemeClr val="tx1">
                    <a:tint val="75000"/>
                  </a:schemeClr>
                </a:solidFill>
                <a:effectLst/>
                <a:uLnTx/>
                <a:uFillTx/>
                <a:latin typeface="+mn-lt"/>
                <a:ea typeface="+mn-ea"/>
                <a:cs typeface="+mn-cs"/>
              </a:rPr>
              <a:t>Praveen Srivatsa</a:t>
            </a:r>
          </a:p>
          <a:p>
            <a:pPr marL="0" marR="0" lvl="0" indent="0" algn="l" defTabSz="914363" rtl="0" eaLnBrk="1" fontAlgn="auto" latinLnBrk="0" hangingPunct="1">
              <a:lnSpc>
                <a:spcPct val="90000"/>
              </a:lnSpc>
              <a:spcBef>
                <a:spcPts val="0"/>
              </a:spcBef>
              <a:spcAft>
                <a:spcPts val="0"/>
              </a:spcAft>
              <a:buClrTx/>
              <a:buSzPct val="80000"/>
              <a:buFontTx/>
              <a:buNone/>
              <a:tabLst/>
              <a:defRPr/>
            </a:pPr>
            <a:r>
              <a:rPr kumimoji="0" lang="en-US" sz="1600" b="1" i="0" u="none" strike="noStrike" kern="1200" cap="none" spc="0" normalizeH="0" baseline="0" noProof="0" dirty="0" smtClean="0">
                <a:ln>
                  <a:noFill/>
                </a:ln>
                <a:solidFill>
                  <a:schemeClr val="tx1">
                    <a:lumMod val="75000"/>
                  </a:schemeClr>
                </a:solidFill>
                <a:effectLst/>
                <a:uLnTx/>
                <a:uFillTx/>
                <a:latin typeface="+mn-lt"/>
                <a:ea typeface="+mn-ea"/>
                <a:cs typeface="+mn-cs"/>
              </a:rPr>
              <a:t>Founder and CEO – AstraSoft.NET</a:t>
            </a:r>
          </a:p>
          <a:p>
            <a:pPr marL="0" marR="0" lvl="0" indent="0" algn="l" defTabSz="914363" rtl="0" eaLnBrk="1" fontAlgn="auto" latinLnBrk="0" hangingPunct="1">
              <a:lnSpc>
                <a:spcPct val="90000"/>
              </a:lnSpc>
              <a:spcBef>
                <a:spcPts val="0"/>
              </a:spcBef>
              <a:spcAft>
                <a:spcPts val="0"/>
              </a:spcAft>
              <a:buClrTx/>
              <a:buSzPct val="80000"/>
              <a:buFontTx/>
              <a:buNone/>
              <a:tabLst/>
              <a:defRPr/>
            </a:pP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Subtitle 2"/>
          <p:cNvSpPr txBox="1">
            <a:spLocks/>
          </p:cNvSpPr>
          <p:nvPr/>
        </p:nvSpPr>
        <p:spPr>
          <a:xfrm>
            <a:off x="533400" y="4643735"/>
            <a:ext cx="8032751" cy="461665"/>
          </a:xfrm>
          <a:prstGeom prst="rect">
            <a:avLst/>
          </a:prstGeom>
        </p:spPr>
        <p:txBody>
          <a:bodyPr vert="horz" lIns="0" tIns="0" rIns="0" bIns="0" rtlCol="0">
            <a:noAutofit/>
          </a:bodyPr>
          <a:lstStyle/>
          <a:p>
            <a:pPr marL="0" marR="0" lvl="0" indent="0" algn="l" defTabSz="914363" rtl="0" eaLnBrk="1" fontAlgn="auto" latinLnBrk="0" hangingPunct="1">
              <a:lnSpc>
                <a:spcPct val="90000"/>
              </a:lnSpc>
              <a:spcBef>
                <a:spcPts val="0"/>
              </a:spcBef>
              <a:spcAft>
                <a:spcPts val="0"/>
              </a:spcAft>
              <a:buClrTx/>
              <a:buSzPct val="80000"/>
              <a:buFontTx/>
              <a:buNone/>
              <a:tabLst/>
              <a:defRPr/>
            </a:pPr>
            <a:r>
              <a:rPr kumimoji="0" lang="en-US" sz="3200" b="1" i="0" u="none" strike="noStrike" kern="1200" cap="none" spc="0" normalizeH="0" baseline="0" noProof="0" dirty="0" smtClean="0">
                <a:ln>
                  <a:noFill/>
                </a:ln>
                <a:solidFill>
                  <a:schemeClr val="tx1">
                    <a:tint val="75000"/>
                  </a:schemeClr>
                </a:solidFill>
                <a:effectLst/>
                <a:uLnTx/>
                <a:uFillTx/>
                <a:latin typeface="+mn-lt"/>
                <a:ea typeface="+mn-ea"/>
                <a:cs typeface="+mn-cs"/>
              </a:rPr>
              <a:t>Vinod Kumar</a:t>
            </a:r>
          </a:p>
          <a:p>
            <a:pPr marL="0" marR="0" lvl="0" indent="0" algn="l" defTabSz="914363" rtl="0" eaLnBrk="1" fontAlgn="auto" latinLnBrk="0" hangingPunct="1">
              <a:lnSpc>
                <a:spcPct val="90000"/>
              </a:lnSpc>
              <a:spcBef>
                <a:spcPts val="0"/>
              </a:spcBef>
              <a:spcAft>
                <a:spcPts val="0"/>
              </a:spcAft>
              <a:buClrTx/>
              <a:buSzPct val="80000"/>
              <a:buFontTx/>
              <a:buNone/>
              <a:tabLst/>
              <a:defRPr/>
            </a:pPr>
            <a:r>
              <a:rPr kumimoji="0" lang="en-US" sz="1600" b="1" i="0" u="none" strike="noStrike" kern="1200" cap="none" spc="0" normalizeH="0" baseline="0" noProof="0" dirty="0" smtClean="0">
                <a:ln>
                  <a:noFill/>
                </a:ln>
                <a:solidFill>
                  <a:schemeClr val="tx1">
                    <a:lumMod val="75000"/>
                  </a:schemeClr>
                </a:solidFill>
                <a:effectLst/>
                <a:uLnTx/>
                <a:uFillTx/>
                <a:latin typeface="+mn-lt"/>
                <a:ea typeface="+mn-ea"/>
                <a:cs typeface="+mn-cs"/>
              </a:rPr>
              <a:t>Technology Evangelist – Databases and BI</a:t>
            </a:r>
          </a:p>
          <a:p>
            <a:pPr marL="0" marR="0" lvl="0" indent="0" algn="l" defTabSz="914363" rtl="0" eaLnBrk="1" fontAlgn="auto" latinLnBrk="0" hangingPunct="1">
              <a:lnSpc>
                <a:spcPct val="90000"/>
              </a:lnSpc>
              <a:spcBef>
                <a:spcPts val="0"/>
              </a:spcBef>
              <a:spcAft>
                <a:spcPts val="0"/>
              </a:spcAft>
              <a:buClrTx/>
              <a:buSzPct val="80000"/>
              <a:buFontTx/>
              <a:buNone/>
              <a:tabLst/>
              <a:defRPr/>
            </a:pPr>
            <a:endParaRPr kumimoji="0" lang="en-US"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127000" y="127000"/>
            <a:ext cx="8229600" cy="1076325"/>
          </a:xfrm>
        </p:spPr>
        <p:txBody>
          <a:bodyPr/>
          <a:lstStyle/>
          <a:p>
            <a:pPr eaLnBrk="1" hangingPunct="1">
              <a:defRPr/>
            </a:pPr>
            <a:r>
              <a:rPr lang="en-US" sz="4400" smtClean="0"/>
              <a:t>Resource Bottleneck: TempDB</a:t>
            </a:r>
            <a:r>
              <a:rPr lang="en-US" smtClean="0"/>
              <a:t/>
            </a:r>
            <a:br>
              <a:rPr lang="en-US" smtClean="0"/>
            </a:br>
            <a:r>
              <a:rPr lang="en-US" sz="4000" smtClean="0">
                <a:solidFill>
                  <a:schemeClr val="accent1"/>
                </a:solidFill>
              </a:rPr>
              <a:t>General information</a:t>
            </a:r>
          </a:p>
        </p:txBody>
      </p:sp>
      <p:sp>
        <p:nvSpPr>
          <p:cNvPr id="576515" name="Rectangle 3"/>
          <p:cNvSpPr>
            <a:spLocks noGrp="1" noChangeArrowheads="1"/>
          </p:cNvSpPr>
          <p:nvPr>
            <p:ph type="body" idx="1"/>
          </p:nvPr>
        </p:nvSpPr>
        <p:spPr>
          <a:xfrm>
            <a:off x="109538" y="1581150"/>
            <a:ext cx="8756650" cy="3836988"/>
          </a:xfrm>
        </p:spPr>
        <p:txBody>
          <a:bodyPr/>
          <a:lstStyle/>
          <a:p>
            <a:pPr eaLnBrk="1" hangingPunct="1">
              <a:defRPr/>
            </a:pPr>
            <a:r>
              <a:rPr lang="en-US" sz="2400" smtClean="0">
                <a:solidFill>
                  <a:schemeClr val="hlink"/>
                </a:solidFill>
              </a:rPr>
              <a:t>TempDB use:</a:t>
            </a:r>
          </a:p>
          <a:p>
            <a:pPr lvl="1" eaLnBrk="1" hangingPunct="1">
              <a:defRPr/>
            </a:pPr>
            <a:r>
              <a:rPr lang="en-US" sz="2000" smtClean="0"/>
              <a:t>Explicitly created user objects</a:t>
            </a:r>
          </a:p>
          <a:p>
            <a:pPr lvl="1" eaLnBrk="1" hangingPunct="1">
              <a:defRPr/>
            </a:pPr>
            <a:r>
              <a:rPr lang="en-US" sz="2000" smtClean="0"/>
              <a:t>SQL Server created internal objects</a:t>
            </a:r>
          </a:p>
          <a:p>
            <a:pPr lvl="1" eaLnBrk="1" hangingPunct="1">
              <a:defRPr/>
            </a:pPr>
            <a:r>
              <a:rPr lang="en-US" sz="2000" smtClean="0"/>
              <a:t>Features using version store: MARS, online index, triggers and snapshot based isolation levels</a:t>
            </a:r>
          </a:p>
          <a:p>
            <a:pPr eaLnBrk="1" hangingPunct="1">
              <a:defRPr/>
            </a:pPr>
            <a:r>
              <a:rPr lang="en-US" sz="2400" smtClean="0">
                <a:solidFill>
                  <a:schemeClr val="hlink"/>
                </a:solidFill>
              </a:rPr>
              <a:t>Problems:</a:t>
            </a:r>
          </a:p>
          <a:p>
            <a:pPr lvl="1" eaLnBrk="1" hangingPunct="1">
              <a:defRPr/>
            </a:pPr>
            <a:r>
              <a:rPr lang="en-US" sz="2000" smtClean="0"/>
              <a:t>Running out of TempDB space</a:t>
            </a:r>
          </a:p>
          <a:p>
            <a:pPr lvl="1" eaLnBrk="1" hangingPunct="1">
              <a:defRPr/>
            </a:pPr>
            <a:r>
              <a:rPr lang="en-US" sz="2000" smtClean="0"/>
              <a:t>Bottleneck in system tables due to excessive DDL operations</a:t>
            </a:r>
          </a:p>
          <a:p>
            <a:pPr lvl="1" eaLnBrk="1" hangingPunct="1">
              <a:defRPr/>
            </a:pPr>
            <a:r>
              <a:rPr lang="en-US" sz="2000" smtClean="0"/>
              <a:t>Allocation contention</a:t>
            </a:r>
          </a:p>
          <a:p>
            <a:pPr eaLnBrk="1" hangingPunct="1">
              <a:defRPr/>
            </a:pPr>
            <a:r>
              <a:rPr lang="en-US" sz="2400" smtClean="0">
                <a:solidFill>
                  <a:schemeClr val="hlink"/>
                </a:solidFill>
              </a:rPr>
              <a:t>Goal:</a:t>
            </a:r>
            <a:r>
              <a:rPr lang="en-US" sz="2400" smtClean="0"/>
              <a:t> monitor space usage/excessive DDL, find and possibly eliminate “offenders”</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a:xfrm>
            <a:off x="127000" y="127000"/>
            <a:ext cx="8229600" cy="1133475"/>
          </a:xfrm>
        </p:spPr>
        <p:txBody>
          <a:bodyPr/>
          <a:lstStyle/>
          <a:p>
            <a:pPr eaLnBrk="1" hangingPunct="1">
              <a:defRPr/>
            </a:pPr>
            <a:r>
              <a:rPr lang="en-US" sz="4400" smtClean="0"/>
              <a:t>Resource Bottleneck: Blocking</a:t>
            </a:r>
            <a:r>
              <a:rPr lang="en-US" smtClean="0"/>
              <a:t/>
            </a:r>
            <a:br>
              <a:rPr lang="en-US" smtClean="0"/>
            </a:br>
            <a:r>
              <a:rPr lang="en-US" sz="3200" smtClean="0">
                <a:solidFill>
                  <a:schemeClr val="accent1"/>
                </a:solidFill>
              </a:rPr>
              <a:t>Detection</a:t>
            </a:r>
          </a:p>
        </p:txBody>
      </p:sp>
      <p:sp>
        <p:nvSpPr>
          <p:cNvPr id="591875" name="Rectangle 3"/>
          <p:cNvSpPr>
            <a:spLocks noGrp="1" noChangeArrowheads="1"/>
          </p:cNvSpPr>
          <p:nvPr>
            <p:ph type="body" idx="1"/>
          </p:nvPr>
        </p:nvSpPr>
        <p:spPr>
          <a:xfrm>
            <a:off x="109538" y="1581150"/>
            <a:ext cx="8756650" cy="1735138"/>
          </a:xfrm>
        </p:spPr>
        <p:txBody>
          <a:bodyPr/>
          <a:lstStyle/>
          <a:p>
            <a:pPr eaLnBrk="1" hangingPunct="1">
              <a:defRPr/>
            </a:pPr>
            <a:r>
              <a:rPr lang="en-US" sz="2400" smtClean="0"/>
              <a:t>Sys.dm_tran_locks</a:t>
            </a:r>
          </a:p>
          <a:p>
            <a:pPr eaLnBrk="1" hangingPunct="1">
              <a:defRPr/>
            </a:pPr>
            <a:r>
              <a:rPr lang="en-US" sz="2400" smtClean="0"/>
              <a:t>Sys.dm_os_waiting_tasks</a:t>
            </a:r>
          </a:p>
          <a:p>
            <a:pPr eaLnBrk="1" hangingPunct="1">
              <a:defRPr/>
            </a:pPr>
            <a:r>
              <a:rPr lang="en-US" sz="2400" smtClean="0"/>
              <a:t>Sys.dm_os_wait_stats</a:t>
            </a:r>
          </a:p>
          <a:p>
            <a:pPr eaLnBrk="1" hangingPunct="1">
              <a:defRPr/>
            </a:pPr>
            <a:r>
              <a:rPr lang="en-US" sz="2400" smtClean="0"/>
              <a:t>Blocked_process_threshold</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4658" name="Picture 2" descr="white discussion"/>
          <p:cNvPicPr>
            <a:picLocks noChangeAspect="1" noChangeArrowheads="1"/>
          </p:cNvPicPr>
          <p:nvPr/>
        </p:nvPicPr>
        <p:blipFill>
          <a:blip r:embed="rId3"/>
          <a:srcRect/>
          <a:stretch>
            <a:fillRect/>
          </a:stretch>
        </p:blipFill>
        <p:spPr bwMode="auto">
          <a:xfrm>
            <a:off x="1209675" y="2457450"/>
            <a:ext cx="6697663" cy="1943100"/>
          </a:xfrm>
          <a:prstGeom prst="rect">
            <a:avLst/>
          </a:prstGeom>
          <a:noFill/>
        </p:spPr>
      </p:pic>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306388" y="6029325"/>
            <a:ext cx="8531225" cy="581025"/>
          </a:xfrm>
          <a:prstGeom prst="rect">
            <a:avLst/>
          </a:prstGeom>
          <a:noFill/>
          <a:ln w="12700">
            <a:noFill/>
            <a:miter lim="800000"/>
            <a:headEnd type="none" w="sm" len="sm"/>
            <a:tailEnd type="none" w="sm" len="sm"/>
          </a:ln>
        </p:spPr>
        <p:txBody>
          <a:bodyPr>
            <a:spAutoFit/>
          </a:bodyPr>
          <a:lstStyle/>
          <a:p>
            <a:pPr algn="ctr" eaLnBrk="0" hangingPunct="0"/>
            <a:r>
              <a:rPr lang="en-US" sz="800">
                <a:latin typeface="Segoe" pitchFamily="34" charset="0"/>
              </a:rPr>
              <a:t>© 2006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41987" name="Picture 3" descr="Microsoft logo and tagline"/>
          <p:cNvPicPr>
            <a:picLocks noChangeAspect="1" noChangeArrowheads="1"/>
          </p:cNvPicPr>
          <p:nvPr/>
        </p:nvPicPr>
        <p:blipFill>
          <a:blip r:embed="rId3">
            <a:lum bright="32000"/>
          </a:blip>
          <a:srcRect/>
          <a:stretch>
            <a:fillRect/>
          </a:stretch>
        </p:blipFill>
        <p:spPr bwMode="black">
          <a:xfrm>
            <a:off x="1479550" y="2689225"/>
            <a:ext cx="6253163" cy="134937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a:xfrm>
            <a:off x="382588" y="247650"/>
            <a:ext cx="8853487" cy="1409700"/>
          </a:xfrm>
        </p:spPr>
        <p:txBody>
          <a:bodyPr/>
          <a:lstStyle/>
          <a:p>
            <a:pPr eaLnBrk="1" hangingPunct="1">
              <a:defRPr/>
            </a:pPr>
            <a:r>
              <a:rPr lang="en-US" smtClean="0"/>
              <a:t>Session Objectives And </a:t>
            </a:r>
            <a:br>
              <a:rPr lang="en-US" smtClean="0"/>
            </a:br>
            <a:r>
              <a:rPr lang="en-US" smtClean="0"/>
              <a:t>Key Takeaways</a:t>
            </a:r>
          </a:p>
        </p:txBody>
      </p:sp>
      <p:sp>
        <p:nvSpPr>
          <p:cNvPr id="281603" name="Rectangle 3"/>
          <p:cNvSpPr>
            <a:spLocks noGrp="1" noChangeArrowheads="1"/>
          </p:cNvSpPr>
          <p:nvPr>
            <p:ph type="body" idx="1"/>
          </p:nvPr>
        </p:nvSpPr>
        <p:spPr>
          <a:xfrm>
            <a:off x="382588" y="1790700"/>
            <a:ext cx="8380412" cy="3890296"/>
          </a:xfrm>
        </p:spPr>
        <p:txBody>
          <a:bodyPr/>
          <a:lstStyle/>
          <a:p>
            <a:pPr marL="341313" indent="-341313" eaLnBrk="1" hangingPunct="1">
              <a:defRPr/>
            </a:pPr>
            <a:r>
              <a:rPr lang="en-US" sz="2800" dirty="0" smtClean="0"/>
              <a:t>Session Objectives:  </a:t>
            </a:r>
          </a:p>
          <a:p>
            <a:pPr marL="630238" lvl="1" indent="-287338" eaLnBrk="1" hangingPunct="1">
              <a:defRPr/>
            </a:pPr>
            <a:r>
              <a:rPr lang="en-US" sz="2400" dirty="0" smtClean="0"/>
              <a:t>Dive into the query performance and tuning capabilities in SQL Server with the Experts</a:t>
            </a:r>
            <a:endParaRPr lang="en-US" sz="2400" b="1" dirty="0" smtClean="0"/>
          </a:p>
          <a:p>
            <a:pPr marL="630238" lvl="1" indent="-287338" eaLnBrk="1" hangingPunct="1">
              <a:lnSpc>
                <a:spcPct val="70000"/>
              </a:lnSpc>
              <a:defRPr/>
            </a:pPr>
            <a:endParaRPr lang="en-US" sz="2400" dirty="0" smtClean="0"/>
          </a:p>
          <a:p>
            <a:pPr marL="630238" lvl="1" indent="-287338" eaLnBrk="1" hangingPunct="1">
              <a:defRPr/>
            </a:pPr>
            <a:r>
              <a:rPr lang="en-US" sz="2400" i="1" dirty="0" smtClean="0"/>
              <a:t>Disclaimer: </a:t>
            </a:r>
            <a:r>
              <a:rPr lang="en-US" sz="2400" i="1" dirty="0" err="1" smtClean="0"/>
              <a:t>Perf</a:t>
            </a:r>
            <a:r>
              <a:rPr lang="en-US" sz="2400" i="1" dirty="0" smtClean="0"/>
              <a:t> Tuning is a deep &amp; broad topic – won’t cover everything</a:t>
            </a:r>
          </a:p>
          <a:p>
            <a:pPr marL="341313" indent="-341313" eaLnBrk="1" hangingPunct="1">
              <a:defRPr/>
            </a:pPr>
            <a:r>
              <a:rPr lang="en-US" sz="2800" dirty="0" smtClean="0"/>
              <a:t>Key Takeaways:</a:t>
            </a:r>
          </a:p>
          <a:p>
            <a:pPr marL="630238" lvl="1" indent="-287338" eaLnBrk="1" hangingPunct="1">
              <a:defRPr/>
            </a:pPr>
            <a:r>
              <a:rPr lang="en-US" sz="2400" dirty="0" smtClean="0"/>
              <a:t>SQL Server 2005+ has wealth of capabilities</a:t>
            </a:r>
          </a:p>
          <a:p>
            <a:pPr marL="630238" lvl="1" indent="-287338" eaLnBrk="1" hangingPunct="1">
              <a:defRPr/>
            </a:pPr>
            <a:r>
              <a:rPr lang="en-US" sz="2400" dirty="0" smtClean="0"/>
              <a:t>Get a refresher on certain fundamental concepts</a:t>
            </a:r>
          </a:p>
          <a:p>
            <a:pPr marL="630238" lvl="1" indent="-287338" eaLnBrk="1" hangingPunct="1">
              <a:defRPr/>
            </a:pPr>
            <a:r>
              <a:rPr lang="en-US" sz="2400" dirty="0" smtClean="0"/>
              <a:t>These are some experiences that we want to share</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4658" name="Picture 2" descr="white discussion"/>
          <p:cNvPicPr>
            <a:picLocks noChangeAspect="1" noChangeArrowheads="1"/>
          </p:cNvPicPr>
          <p:nvPr/>
        </p:nvPicPr>
        <p:blipFill>
          <a:blip r:embed="rId3"/>
          <a:srcRect/>
          <a:stretch>
            <a:fillRect/>
          </a:stretch>
        </p:blipFill>
        <p:spPr bwMode="auto">
          <a:xfrm>
            <a:off x="1209675" y="2457450"/>
            <a:ext cx="6697663" cy="1943100"/>
          </a:xfrm>
          <a:prstGeom prst="rect">
            <a:avLst/>
          </a:prstGeom>
          <a:noFill/>
        </p:spPr>
      </p:pic>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ChangeArrowheads="1"/>
          </p:cNvSpPr>
          <p:nvPr>
            <p:ph type="title"/>
          </p:nvPr>
        </p:nvSpPr>
        <p:spPr>
          <a:xfrm>
            <a:off x="127000" y="127000"/>
            <a:ext cx="9017000" cy="641350"/>
          </a:xfrm>
        </p:spPr>
        <p:txBody>
          <a:bodyPr/>
          <a:lstStyle/>
          <a:p>
            <a:pPr eaLnBrk="1" hangingPunct="1">
              <a:defRPr/>
            </a:pPr>
            <a:r>
              <a:rPr lang="en-US" smtClean="0"/>
              <a:t>Troubleshooting in SQL2000</a:t>
            </a:r>
          </a:p>
        </p:txBody>
      </p:sp>
      <p:sp>
        <p:nvSpPr>
          <p:cNvPr id="519171" name="Rectangle 3"/>
          <p:cNvSpPr>
            <a:spLocks noGrp="1" noChangeArrowheads="1"/>
          </p:cNvSpPr>
          <p:nvPr>
            <p:ph type="body" idx="1"/>
          </p:nvPr>
        </p:nvSpPr>
        <p:spPr>
          <a:xfrm>
            <a:off x="304800" y="1581150"/>
            <a:ext cx="8451850" cy="3937000"/>
          </a:xfrm>
        </p:spPr>
        <p:txBody>
          <a:bodyPr/>
          <a:lstStyle/>
          <a:p>
            <a:pPr eaLnBrk="1" hangingPunct="1">
              <a:defRPr/>
            </a:pPr>
            <a:r>
              <a:rPr lang="en-US" dirty="0" err="1" smtClean="0"/>
              <a:t>Perfmon</a:t>
            </a:r>
            <a:endParaRPr lang="en-US" dirty="0" smtClean="0"/>
          </a:p>
          <a:p>
            <a:pPr eaLnBrk="1" hangingPunct="1">
              <a:defRPr/>
            </a:pPr>
            <a:r>
              <a:rPr lang="en-US" dirty="0" smtClean="0"/>
              <a:t>SQL Trace</a:t>
            </a:r>
          </a:p>
          <a:p>
            <a:pPr eaLnBrk="1" hangingPunct="1">
              <a:defRPr/>
            </a:pPr>
            <a:r>
              <a:rPr lang="en-US" dirty="0" smtClean="0"/>
              <a:t>DBCC commands (e.g. </a:t>
            </a:r>
            <a:r>
              <a:rPr lang="en-US" dirty="0" err="1" smtClean="0"/>
              <a:t>dbcc</a:t>
            </a:r>
            <a:r>
              <a:rPr lang="en-US" dirty="0" smtClean="0"/>
              <a:t> </a:t>
            </a:r>
            <a:r>
              <a:rPr lang="en-US" dirty="0" err="1" smtClean="0"/>
              <a:t>checkalloc</a:t>
            </a:r>
            <a:r>
              <a:rPr lang="en-US" dirty="0" smtClean="0"/>
              <a:t>)</a:t>
            </a:r>
          </a:p>
          <a:p>
            <a:pPr eaLnBrk="1" hangingPunct="1">
              <a:defRPr/>
            </a:pPr>
            <a:r>
              <a:rPr lang="en-US" dirty="0" smtClean="0"/>
              <a:t>Tools like ITW</a:t>
            </a:r>
          </a:p>
          <a:p>
            <a:pPr eaLnBrk="1" hangingPunct="1">
              <a:defRPr/>
            </a:pPr>
            <a:r>
              <a:rPr lang="en-US" dirty="0" smtClean="0"/>
              <a:t>Some system tables like </a:t>
            </a:r>
            <a:r>
              <a:rPr lang="en-US" dirty="0" err="1" smtClean="0"/>
              <a:t>sysprocesses</a:t>
            </a:r>
            <a:r>
              <a:rPr lang="en-US" dirty="0" smtClean="0"/>
              <a:t> and stored </a:t>
            </a:r>
            <a:r>
              <a:rPr lang="en-US" dirty="0" err="1" smtClean="0"/>
              <a:t>procs</a:t>
            </a:r>
            <a:r>
              <a:rPr lang="en-US" dirty="0" smtClean="0"/>
              <a:t> like </a:t>
            </a:r>
            <a:r>
              <a:rPr lang="en-US" dirty="0" err="1" smtClean="0"/>
              <a:t>sp_lock</a:t>
            </a:r>
            <a:endParaRPr lang="en-US" dirty="0" smtClean="0"/>
          </a:p>
          <a:p>
            <a:pPr eaLnBrk="1" hangingPunct="1">
              <a:defRPr/>
            </a:pPr>
            <a:r>
              <a:rPr lang="en-US" dirty="0" smtClean="0"/>
              <a:t>Physical Dump </a:t>
            </a:r>
          </a:p>
          <a:p>
            <a:pPr eaLnBrk="1" hangingPunct="1">
              <a:buFont typeface="Wingdings 2" pitchFamily="18" charset="2"/>
              <a:buNone/>
              <a:defRPr/>
            </a:pPr>
            <a:endParaRPr lang="en-US" dirty="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p:txBody>
          <a:bodyPr/>
          <a:lstStyle/>
          <a:p>
            <a:pPr eaLnBrk="1" hangingPunct="1">
              <a:defRPr/>
            </a:pPr>
            <a:r>
              <a:rPr lang="en-US" smtClean="0"/>
              <a:t>Troubleshooting in SQL2005</a:t>
            </a:r>
          </a:p>
        </p:txBody>
      </p:sp>
      <p:sp>
        <p:nvSpPr>
          <p:cNvPr id="520195" name="Rectangle 3"/>
          <p:cNvSpPr>
            <a:spLocks noGrp="1" noChangeArrowheads="1"/>
          </p:cNvSpPr>
          <p:nvPr>
            <p:ph type="body" idx="1"/>
          </p:nvPr>
        </p:nvSpPr>
        <p:spPr>
          <a:xfrm>
            <a:off x="566738" y="1581150"/>
            <a:ext cx="7205662" cy="4619625"/>
          </a:xfrm>
        </p:spPr>
        <p:txBody>
          <a:bodyPr/>
          <a:lstStyle/>
          <a:p>
            <a:pPr eaLnBrk="1" hangingPunct="1">
              <a:defRPr/>
            </a:pPr>
            <a:r>
              <a:rPr lang="en-US" dirty="0" err="1" smtClean="0"/>
              <a:t>Perfmon</a:t>
            </a:r>
            <a:endParaRPr lang="en-US" dirty="0" smtClean="0"/>
          </a:p>
          <a:p>
            <a:pPr eaLnBrk="1" hangingPunct="1">
              <a:defRPr/>
            </a:pPr>
            <a:r>
              <a:rPr lang="en-US" dirty="0" smtClean="0"/>
              <a:t>SQL Trace</a:t>
            </a:r>
          </a:p>
          <a:p>
            <a:pPr eaLnBrk="1" hangingPunct="1">
              <a:defRPr/>
            </a:pPr>
            <a:r>
              <a:rPr lang="en-US" dirty="0" smtClean="0"/>
              <a:t>DBCC</a:t>
            </a:r>
          </a:p>
          <a:p>
            <a:pPr eaLnBrk="1" hangingPunct="1">
              <a:defRPr/>
            </a:pPr>
            <a:r>
              <a:rPr lang="en-US" b="1" dirty="0" smtClean="0">
                <a:solidFill>
                  <a:srgbClr val="E60414"/>
                </a:solidFill>
              </a:rPr>
              <a:t>DMVs</a:t>
            </a:r>
          </a:p>
          <a:p>
            <a:pPr eaLnBrk="1" hangingPunct="1">
              <a:defRPr/>
            </a:pPr>
            <a:r>
              <a:rPr lang="en-US" b="1" dirty="0" smtClean="0">
                <a:solidFill>
                  <a:srgbClr val="E60414"/>
                </a:solidFill>
              </a:rPr>
              <a:t>DAC</a:t>
            </a:r>
          </a:p>
          <a:p>
            <a:pPr eaLnBrk="1" hangingPunct="1">
              <a:defRPr/>
            </a:pPr>
            <a:r>
              <a:rPr lang="en-US" dirty="0" smtClean="0">
                <a:solidFill>
                  <a:srgbClr val="E60414"/>
                </a:solidFill>
              </a:rPr>
              <a:t>DTA</a:t>
            </a:r>
            <a:r>
              <a:rPr lang="en-US" dirty="0" smtClean="0"/>
              <a:t> </a:t>
            </a:r>
          </a:p>
          <a:p>
            <a:pPr eaLnBrk="1" hangingPunct="1">
              <a:defRPr/>
            </a:pPr>
            <a:r>
              <a:rPr lang="en-US" dirty="0" smtClean="0"/>
              <a:t>Physical Dump </a:t>
            </a:r>
          </a:p>
          <a:p>
            <a:pPr eaLnBrk="1" hangingPunct="1">
              <a:buFont typeface="Wingdings 2" pitchFamily="18" charset="2"/>
              <a:buNone/>
              <a:defRPr/>
            </a:pPr>
            <a:endParaRPr lang="en-US" dirty="0" smtClean="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a:xfrm>
            <a:off x="127000" y="127000"/>
            <a:ext cx="9017000" cy="1231900"/>
          </a:xfrm>
        </p:spPr>
        <p:txBody>
          <a:bodyPr/>
          <a:lstStyle/>
          <a:p>
            <a:pPr eaLnBrk="1" hangingPunct="1">
              <a:defRPr/>
            </a:pPr>
            <a:r>
              <a:rPr lang="en-US" smtClean="0"/>
              <a:t>What is Dynamic Management View (DMV)</a:t>
            </a:r>
          </a:p>
        </p:txBody>
      </p:sp>
      <p:sp>
        <p:nvSpPr>
          <p:cNvPr id="521219" name="Rectangle 3"/>
          <p:cNvSpPr>
            <a:spLocks noGrp="1" noChangeArrowheads="1"/>
          </p:cNvSpPr>
          <p:nvPr>
            <p:ph type="body" idx="1"/>
          </p:nvPr>
        </p:nvSpPr>
        <p:spPr>
          <a:xfrm>
            <a:off x="109538" y="1581150"/>
            <a:ext cx="8756650" cy="4205288"/>
          </a:xfrm>
        </p:spPr>
        <p:txBody>
          <a:bodyPr/>
          <a:lstStyle/>
          <a:p>
            <a:pPr eaLnBrk="1" hangingPunct="1">
              <a:defRPr/>
            </a:pPr>
            <a:r>
              <a:rPr lang="en-US" smtClean="0"/>
              <a:t>Expose server state in queryable format</a:t>
            </a:r>
          </a:p>
          <a:p>
            <a:pPr lvl="1" eaLnBrk="1" hangingPunct="1">
              <a:defRPr/>
            </a:pPr>
            <a:r>
              <a:rPr lang="en-US" smtClean="0"/>
              <a:t>State is generally in memory (not persisted)</a:t>
            </a:r>
          </a:p>
          <a:p>
            <a:pPr eaLnBrk="1" hangingPunct="1">
              <a:defRPr/>
            </a:pPr>
            <a:r>
              <a:rPr lang="en-US" smtClean="0"/>
              <a:t>Not new. DMVs in SQL2000 (sysprocesses)</a:t>
            </a:r>
          </a:p>
          <a:p>
            <a:pPr eaLnBrk="1" hangingPunct="1">
              <a:defRPr/>
            </a:pPr>
            <a:r>
              <a:rPr lang="en-US" smtClean="0"/>
              <a:t>Low overhead (approx 2%)</a:t>
            </a:r>
          </a:p>
          <a:p>
            <a:pPr lvl="1" eaLnBrk="1" hangingPunct="1">
              <a:defRPr/>
            </a:pPr>
            <a:r>
              <a:rPr lang="en-US" smtClean="0"/>
              <a:t>Many DMVs expose information that needs to be maintained anyway</a:t>
            </a:r>
          </a:p>
          <a:p>
            <a:pPr eaLnBrk="1" hangingPunct="1">
              <a:defRPr/>
            </a:pPr>
            <a:r>
              <a:rPr lang="en-US" smtClean="0"/>
              <a:t> What’s new for SQL2005? </a:t>
            </a:r>
          </a:p>
          <a:p>
            <a:pPr lvl="1" eaLnBrk="1" hangingPunct="1">
              <a:defRPr/>
            </a:pPr>
            <a:r>
              <a:rPr lang="en-US" smtClean="0"/>
              <a:t>Many more DMVs and a new framework</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Resource Bottleneck: CPU</a:t>
            </a:r>
            <a:endParaRPr lang="en-US" dirty="0"/>
          </a:p>
        </p:txBody>
      </p:sp>
      <p:sp>
        <p:nvSpPr>
          <p:cNvPr id="3" name="Content Placeholder 2"/>
          <p:cNvSpPr>
            <a:spLocks noGrp="1"/>
          </p:cNvSpPr>
          <p:nvPr>
            <p:ph sz="half" idx="1"/>
          </p:nvPr>
        </p:nvSpPr>
        <p:spPr/>
        <p:txBody>
          <a:bodyPr/>
          <a:lstStyle/>
          <a:p>
            <a:pPr>
              <a:defRPr/>
            </a:pPr>
            <a:endParaRPr lang="en-US"/>
          </a:p>
        </p:txBody>
      </p:sp>
      <p:sp>
        <p:nvSpPr>
          <p:cNvPr id="4" name="Content Placeholder 3"/>
          <p:cNvSpPr>
            <a:spLocks noGrp="1"/>
          </p:cNvSpPr>
          <p:nvPr>
            <p:ph sz="half" idx="2"/>
          </p:nvPr>
        </p:nvSpPr>
        <p:spPr/>
        <p:txBody>
          <a:bodyPr/>
          <a:lstStyle/>
          <a:p>
            <a:pPr>
              <a:defRPr/>
            </a:pPr>
            <a:endParaRPr lang="en-US"/>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a:xfrm>
            <a:off x="127000" y="127000"/>
            <a:ext cx="8229600" cy="1244600"/>
          </a:xfrm>
        </p:spPr>
        <p:txBody>
          <a:bodyPr/>
          <a:lstStyle/>
          <a:p>
            <a:pPr eaLnBrk="1" hangingPunct="1">
              <a:defRPr/>
            </a:pPr>
            <a:r>
              <a:rPr lang="en-US" sz="4400" smtClean="0"/>
              <a:t>Resource Bottleneck: Memory</a:t>
            </a:r>
            <a:r>
              <a:rPr lang="en-US" smtClean="0"/>
              <a:t/>
            </a:r>
            <a:br>
              <a:rPr lang="en-US" smtClean="0"/>
            </a:br>
            <a:r>
              <a:rPr lang="en-US" sz="4000" smtClean="0">
                <a:solidFill>
                  <a:schemeClr val="accent1"/>
                </a:solidFill>
              </a:rPr>
              <a:t>Signs of the problem</a:t>
            </a:r>
          </a:p>
        </p:txBody>
      </p:sp>
      <p:sp>
        <p:nvSpPr>
          <p:cNvPr id="527363" name="Rectangle 3"/>
          <p:cNvSpPr>
            <a:spLocks noGrp="1" noChangeArrowheads="1"/>
          </p:cNvSpPr>
          <p:nvPr>
            <p:ph type="body" idx="1"/>
          </p:nvPr>
        </p:nvSpPr>
        <p:spPr>
          <a:xfrm>
            <a:off x="109538" y="1828800"/>
            <a:ext cx="8756650" cy="3295650"/>
          </a:xfrm>
        </p:spPr>
        <p:txBody>
          <a:bodyPr/>
          <a:lstStyle/>
          <a:p>
            <a:pPr eaLnBrk="1" hangingPunct="1">
              <a:defRPr/>
            </a:pPr>
            <a:r>
              <a:rPr lang="en-US" sz="2800" smtClean="0"/>
              <a:t>Explicit memory-related errors (e.g. out of memory, timeout while waiting for memory resource)</a:t>
            </a:r>
          </a:p>
          <a:p>
            <a:pPr eaLnBrk="1" hangingPunct="1">
              <a:defRPr/>
            </a:pPr>
            <a:r>
              <a:rPr lang="en-US" sz="2800" smtClean="0"/>
              <a:t>Low page life expectancy, low buffer cache hit ratio</a:t>
            </a:r>
          </a:p>
          <a:p>
            <a:pPr eaLnBrk="1" hangingPunct="1">
              <a:defRPr/>
            </a:pPr>
            <a:r>
              <a:rPr lang="en-US" sz="2800" smtClean="0"/>
              <a:t>I/O utilization is higher than usual</a:t>
            </a:r>
          </a:p>
          <a:p>
            <a:pPr eaLnBrk="1" hangingPunct="1">
              <a:defRPr/>
            </a:pPr>
            <a:r>
              <a:rPr lang="en-US" sz="2800" smtClean="0"/>
              <a:t>Overall system slow behavior</a:t>
            </a:r>
          </a:p>
          <a:p>
            <a:pPr eaLnBrk="1" hangingPunct="1">
              <a:defRPr/>
            </a:pPr>
            <a:r>
              <a:rPr lang="en-US" sz="2800" smtClean="0">
                <a:solidFill>
                  <a:schemeClr val="hlink"/>
                </a:solidFill>
              </a:rPr>
              <a:t>Goal:</a:t>
            </a:r>
            <a:r>
              <a:rPr lang="en-US" sz="2800" smtClean="0"/>
              <a:t> analyze memory consumption, find and eliminate “offenders” (if possible)</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2"/>
          <p:cNvSpPr>
            <a:spLocks noGrp="1" noChangeArrowheads="1"/>
          </p:cNvSpPr>
          <p:nvPr>
            <p:ph type="title"/>
          </p:nvPr>
        </p:nvSpPr>
        <p:spPr>
          <a:xfrm>
            <a:off x="127000" y="127000"/>
            <a:ext cx="8229600" cy="1128713"/>
          </a:xfrm>
        </p:spPr>
        <p:txBody>
          <a:bodyPr/>
          <a:lstStyle/>
          <a:p>
            <a:pPr eaLnBrk="1" hangingPunct="1">
              <a:defRPr/>
            </a:pPr>
            <a:r>
              <a:rPr lang="en-US" smtClean="0"/>
              <a:t>Resource Bottleneck: I/O</a:t>
            </a:r>
            <a:br>
              <a:rPr lang="en-US" smtClean="0"/>
            </a:br>
            <a:r>
              <a:rPr lang="en-US" sz="4000" smtClean="0">
                <a:solidFill>
                  <a:schemeClr val="accent1"/>
                </a:solidFill>
              </a:rPr>
              <a:t>General information</a:t>
            </a:r>
          </a:p>
        </p:txBody>
      </p:sp>
      <p:sp>
        <p:nvSpPr>
          <p:cNvPr id="533507" name="Rectangle 3"/>
          <p:cNvSpPr>
            <a:spLocks noGrp="1" noChangeArrowheads="1"/>
          </p:cNvSpPr>
          <p:nvPr>
            <p:ph type="body" idx="1"/>
          </p:nvPr>
        </p:nvSpPr>
        <p:spPr>
          <a:xfrm>
            <a:off x="109538" y="1581150"/>
            <a:ext cx="8756650" cy="4497388"/>
          </a:xfrm>
        </p:spPr>
        <p:txBody>
          <a:bodyPr/>
          <a:lstStyle/>
          <a:p>
            <a:pPr eaLnBrk="1" hangingPunct="1">
              <a:defRPr/>
            </a:pPr>
            <a:r>
              <a:rPr lang="en-US" smtClean="0"/>
              <a:t>Major contributors of I/O activity:</a:t>
            </a:r>
          </a:p>
          <a:p>
            <a:pPr lvl="1" eaLnBrk="1" hangingPunct="1">
              <a:defRPr/>
            </a:pPr>
            <a:r>
              <a:rPr lang="en-US" smtClean="0"/>
              <a:t>Moving database pages between memory and disk – example: checkpoint</a:t>
            </a:r>
          </a:p>
          <a:p>
            <a:pPr lvl="1" eaLnBrk="1" hangingPunct="1">
              <a:defRPr/>
            </a:pPr>
            <a:r>
              <a:rPr lang="en-US" smtClean="0"/>
              <a:t>Log writes – example: commit </a:t>
            </a:r>
          </a:p>
          <a:p>
            <a:pPr lvl="1" eaLnBrk="1" hangingPunct="1">
              <a:defRPr/>
            </a:pPr>
            <a:r>
              <a:rPr lang="en-US" smtClean="0"/>
              <a:t>TempDB operations</a:t>
            </a:r>
          </a:p>
          <a:p>
            <a:pPr eaLnBrk="1" hangingPunct="1">
              <a:defRPr/>
            </a:pPr>
            <a:r>
              <a:rPr lang="en-US" smtClean="0">
                <a:solidFill>
                  <a:srgbClr val="FFFF66"/>
                </a:solidFill>
                <a:effectLst/>
              </a:rPr>
              <a:t>Signs of the problem:</a:t>
            </a:r>
            <a:r>
              <a:rPr lang="en-US" smtClean="0">
                <a:effectLst/>
              </a:rPr>
              <a:t> </a:t>
            </a:r>
            <a:r>
              <a:rPr lang="en-US" smtClean="0"/>
              <a:t>slow response time, timeout error messages, I/O subsystem operates at its max capacity</a:t>
            </a:r>
          </a:p>
          <a:p>
            <a:pPr eaLnBrk="1" hangingPunct="1">
              <a:defRPr/>
            </a:pPr>
            <a:r>
              <a:rPr lang="en-US" smtClean="0">
                <a:solidFill>
                  <a:srgbClr val="FFFF66"/>
                </a:solidFill>
                <a:effectLst/>
              </a:rPr>
              <a:t>Goal:</a:t>
            </a:r>
            <a:r>
              <a:rPr lang="en-US" smtClean="0"/>
              <a:t> identify I/O bound bottleneck</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Shades of Blue - Microsoft India DPE</Template>
  <TotalTime>0</TotalTime>
  <Words>630</Words>
  <Application>Microsoft Office PowerPoint</Application>
  <PresentationFormat>On-screen Show (4:3)</PresentationFormat>
  <Paragraphs>96</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Shades of Blue - Microsoft India DPE</vt:lpstr>
      <vt:lpstr>Panel: Performance Tuning with SQL Server</vt:lpstr>
      <vt:lpstr>Session Objectives And  Key Takeaways</vt:lpstr>
      <vt:lpstr>Slide 3</vt:lpstr>
      <vt:lpstr>Troubleshooting in SQL2000</vt:lpstr>
      <vt:lpstr>Troubleshooting in SQL2005</vt:lpstr>
      <vt:lpstr>What is Dynamic Management View (DMV)</vt:lpstr>
      <vt:lpstr>Resource Bottleneck: CPU</vt:lpstr>
      <vt:lpstr>Resource Bottleneck: Memory Signs of the problem</vt:lpstr>
      <vt:lpstr>Resource Bottleneck: I/O General information</vt:lpstr>
      <vt:lpstr>Resource Bottleneck: TempDB General information</vt:lpstr>
      <vt:lpstr>Resource Bottleneck: Blocking Detection</vt:lpstr>
      <vt:lpstr>Slide 12</vt:lpstr>
      <vt:lpstr>Slide 13</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2008-11-16T05:44:24Z</dcterms:created>
  <dcterms:modified xsi:type="dcterms:W3CDTF">2008-11-25T05:38:50Z</dcterms:modified>
  <cp:version/>
</cp:coreProperties>
</file>