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879" r:id="rId1"/>
  </p:sldMasterIdLst>
  <p:notesMasterIdLst>
    <p:notesMasterId r:id="rId19"/>
  </p:notesMasterIdLst>
  <p:handoutMasterIdLst>
    <p:handoutMasterId r:id="rId20"/>
  </p:handoutMasterIdLst>
  <p:sldIdLst>
    <p:sldId id="388" r:id="rId2"/>
    <p:sldId id="372" r:id="rId3"/>
    <p:sldId id="373" r:id="rId4"/>
    <p:sldId id="374" r:id="rId5"/>
    <p:sldId id="389" r:id="rId6"/>
    <p:sldId id="375" r:id="rId7"/>
    <p:sldId id="386" r:id="rId8"/>
    <p:sldId id="385" r:id="rId9"/>
    <p:sldId id="376" r:id="rId10"/>
    <p:sldId id="377" r:id="rId11"/>
    <p:sldId id="378" r:id="rId12"/>
    <p:sldId id="390" r:id="rId13"/>
    <p:sldId id="380" r:id="rId14"/>
    <p:sldId id="387" r:id="rId15"/>
    <p:sldId id="384" r:id="rId16"/>
    <p:sldId id="393" r:id="rId17"/>
    <p:sldId id="383" r:id="rId1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clrMode="bw" hiddenSlides="1" frameSlides="1"/>
  <p:clrMru>
    <a:srgbClr val="CED5FA"/>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3360" autoAdjust="0"/>
    <p:restoredTop sz="63621" autoAdjust="0"/>
  </p:normalViewPr>
  <p:slideViewPr>
    <p:cSldViewPr snapToGrid="0">
      <p:cViewPr varScale="1">
        <p:scale>
          <a:sx n="53" d="100"/>
          <a:sy n="53" d="100"/>
        </p:scale>
        <p:origin x="-2064" y="-84"/>
      </p:cViewPr>
      <p:guideLst>
        <p:guide orient="horz" pos="891"/>
        <p:guide orient="horz" pos="144"/>
        <p:guide orient="horz" pos="3140"/>
        <p:guide orient="horz" pos="1200"/>
        <p:guide orient="horz" pos="1488"/>
        <p:guide pos="2880"/>
        <p:guide pos="408"/>
        <p:guide pos="5520"/>
        <p:guide pos="24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Lst>
  </p:outlineViewPr>
  <p:notesTextViewPr>
    <p:cViewPr>
      <p:scale>
        <a:sx n="100" d="100"/>
        <a:sy n="100" d="100"/>
      </p:scale>
      <p:origin x="0" y="0"/>
    </p:cViewPr>
  </p:notesTextViewPr>
  <p:sorterViewPr>
    <p:cViewPr>
      <p:scale>
        <a:sx n="66" d="100"/>
        <a:sy n="66" d="100"/>
      </p:scale>
      <p:origin x="0" y="0"/>
    </p:cViewPr>
  </p:sorterViewPr>
  <p:notesViewPr>
    <p:cSldViewPr snapToGrid="0">
      <p:cViewPr>
        <p:scale>
          <a:sx n="100" d="100"/>
          <a:sy n="100" d="100"/>
        </p:scale>
        <p:origin x="-246" y="21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_rels/viewProps.xml.rels><?xml version="1.0" encoding="UTF-8" standalone="yes"?>
<Relationships xmlns="http://schemas.openxmlformats.org/package/2006/relationships"><Relationship Id="rId8" Type="http://schemas.openxmlformats.org/officeDocument/2006/relationships/slide" Target="slides/slide10.xml"/><Relationship Id="rId13" Type="http://schemas.openxmlformats.org/officeDocument/2006/relationships/slide" Target="slides/slide15.xml"/><Relationship Id="rId3" Type="http://schemas.openxmlformats.org/officeDocument/2006/relationships/slide" Target="slides/slide4.xml"/><Relationship Id="rId7" Type="http://schemas.openxmlformats.org/officeDocument/2006/relationships/slide" Target="slides/slide9.xml"/><Relationship Id="rId12" Type="http://schemas.openxmlformats.org/officeDocument/2006/relationships/slide" Target="slides/slide14.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11" Type="http://schemas.openxmlformats.org/officeDocument/2006/relationships/slide" Target="slides/slide13.xml"/><Relationship Id="rId5" Type="http://schemas.openxmlformats.org/officeDocument/2006/relationships/slide" Target="slides/slide6.xml"/><Relationship Id="rId15" Type="http://schemas.openxmlformats.org/officeDocument/2006/relationships/slide" Target="slides/slide17.xml"/><Relationship Id="rId10" Type="http://schemas.openxmlformats.org/officeDocument/2006/relationships/slide" Target="slides/slide12.xml"/><Relationship Id="rId4" Type="http://schemas.openxmlformats.org/officeDocument/2006/relationships/slide" Target="slides/slide5.xml"/><Relationship Id="rId9" Type="http://schemas.openxmlformats.org/officeDocument/2006/relationships/slide" Target="slides/slide11.xml"/><Relationship Id="rId14" Type="http://schemas.openxmlformats.org/officeDocument/2006/relationships/slide" Target="slides/slide1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Header Placeholder 59393"/>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b="1" smtClean="0">
                <a:latin typeface="Arial" pitchFamily="34" charset="0"/>
              </a:defRPr>
            </a:lvl1pPr>
          </a:lstStyle>
          <a:p>
            <a:pPr>
              <a:defRPr/>
            </a:pPr>
            <a:endParaRPr lang="en-US"/>
          </a:p>
        </p:txBody>
      </p:sp>
      <p:sp>
        <p:nvSpPr>
          <p:cNvPr id="59395" name="Date Placeholder 59394"/>
          <p:cNvSpPr>
            <a:spLocks noGrp="1" noChangeArrowheads="1"/>
          </p:cNvSpPr>
          <p:nvPr>
            <p:ph type="dt" sz="quarter"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b="1" smtClean="0">
                <a:latin typeface="Arial" pitchFamily="34" charset="0"/>
              </a:defRPr>
            </a:lvl1pPr>
          </a:lstStyle>
          <a:p>
            <a:pPr>
              <a:defRPr/>
            </a:pPr>
            <a:endParaRPr lang="en-US"/>
          </a:p>
        </p:txBody>
      </p:sp>
      <p:sp>
        <p:nvSpPr>
          <p:cNvPr id="19460" name="Footer Placeholder 19459"/>
          <p:cNvSpPr>
            <a:spLocks noGrp="1" noChangeArrowheads="1"/>
          </p:cNvSpPr>
          <p:nvPr>
            <p:ph type="ftr" sz="quarter" idx="2"/>
          </p:nvPr>
        </p:nvSpPr>
        <p:spPr bwMode="auto">
          <a:xfrm>
            <a:off x="0" y="8686800"/>
            <a:ext cx="6184900" cy="4572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b" anchorCtr="0" compatLnSpc="1">
            <a:prstTxWarp prst="textNoShape">
              <a:avLst/>
            </a:prstTxWarp>
          </a:bodyPr>
          <a:lstStyle>
            <a:lvl1pPr eaLnBrk="0" hangingPunct="0">
              <a:lnSpc>
                <a:spcPct val="90000"/>
              </a:lnSpc>
              <a:spcAft>
                <a:spcPct val="30000"/>
              </a:spcAft>
              <a:defRPr sz="1000" b="1" smtClean="0">
                <a:latin typeface="Arial" pitchFamily="34" charset="0"/>
                <a:cs typeface="Arial" pitchFamily="34" charset="0"/>
              </a:defRPr>
            </a:lvl1pPr>
          </a:lstStyle>
          <a:p>
            <a:pPr>
              <a:defRPr/>
            </a:pPr>
            <a:endParaRPr lang="en-US"/>
          </a:p>
        </p:txBody>
      </p:sp>
      <p:sp>
        <p:nvSpPr>
          <p:cNvPr id="19461" name="Slide Number Placeholder 19460"/>
          <p:cNvSpPr>
            <a:spLocks noGrp="1" noChangeArrowheads="1"/>
          </p:cNvSpPr>
          <p:nvPr>
            <p:ph type="sldNum" sz="quarter" idx="3"/>
          </p:nvPr>
        </p:nvSpPr>
        <p:spPr bwMode="auto">
          <a:xfrm>
            <a:off x="6246813" y="8686800"/>
            <a:ext cx="611187" cy="4572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b" anchorCtr="0" compatLnSpc="1">
            <a:prstTxWarp prst="textNoShape">
              <a:avLst/>
            </a:prstTxWarp>
          </a:bodyPr>
          <a:lstStyle>
            <a:lvl1pPr algn="r">
              <a:defRPr sz="1200" b="1" smtClean="0">
                <a:latin typeface="Arial" pitchFamily="34" charset="0"/>
              </a:defRPr>
            </a:lvl1pPr>
          </a:lstStyle>
          <a:p>
            <a:pPr>
              <a:defRPr/>
            </a:pPr>
            <a:fld id="{E2B6B7E9-5BF8-45BB-A8A4-5D37A10D961B}"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Header Placeholder 36865"/>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defRPr sz="1200" smtClean="0">
                <a:latin typeface="Times New Roman" pitchFamily="18" charset="0"/>
              </a:defRPr>
            </a:lvl1pPr>
          </a:lstStyle>
          <a:p>
            <a:pPr>
              <a:defRPr/>
            </a:pPr>
            <a:endParaRPr lang="en-US"/>
          </a:p>
        </p:txBody>
      </p:sp>
      <p:sp>
        <p:nvSpPr>
          <p:cNvPr id="36867" name="Date Placeholder 36866"/>
          <p:cNvSpPr>
            <a:spLocks noGrp="1" noChangeArrowheads="1"/>
          </p:cNvSpPr>
          <p:nvPr>
            <p:ph type="dt" idx="1"/>
          </p:nvPr>
        </p:nvSpPr>
        <p:spPr bwMode="auto">
          <a:xfrm>
            <a:off x="3884613"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a:defRPr sz="1200" smtClean="0">
                <a:latin typeface="Times New Roman" pitchFamily="18" charset="0"/>
              </a:defRPr>
            </a:lvl1pPr>
          </a:lstStyle>
          <a:p>
            <a:pPr>
              <a:defRPr/>
            </a:pPr>
            <a:endParaRPr lang="en-US"/>
          </a:p>
        </p:txBody>
      </p:sp>
      <p:sp>
        <p:nvSpPr>
          <p:cNvPr id="36868" name="Slide Image Placeholder 36867"/>
          <p:cNvSpPr>
            <a:spLocks noGrp="1" noRot="1" noChangeAspect="1" noChangeArrowheads="1" noTextEdit="1"/>
          </p:cNvSpPr>
          <p:nvPr>
            <p:ph type="sldImg" idx="2"/>
          </p:nvPr>
        </p:nvSpPr>
        <p:spPr bwMode="auto">
          <a:xfrm>
            <a:off x="1143000" y="685800"/>
            <a:ext cx="4572000" cy="3429000"/>
          </a:xfrm>
          <a:prstGeom prst="rect">
            <a:avLst/>
          </a:prstGeom>
          <a:noFill/>
          <a:ln w="9525" algn="ctr">
            <a:solidFill>
              <a:srgbClr val="000000"/>
            </a:solidFill>
            <a:miter lim="800000"/>
            <a:headEnd/>
            <a:tailEnd/>
          </a:ln>
        </p:spPr>
      </p:sp>
      <p:sp>
        <p:nvSpPr>
          <p:cNvPr id="29701" name="Notes Placeholder 29700"/>
          <p:cNvSpPr>
            <a:spLocks noGrp="1" noChangeArrowheads="1"/>
          </p:cNvSpPr>
          <p:nvPr>
            <p:ph type="body" sz="quarter" idx="3"/>
          </p:nvPr>
        </p:nvSpPr>
        <p:spPr bwMode="auto">
          <a:xfrm>
            <a:off x="685800" y="4343400"/>
            <a:ext cx="5486400" cy="41148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9702" name="Footer Placeholder 29701"/>
          <p:cNvSpPr>
            <a:spLocks noGrp="1" noChangeArrowheads="1"/>
          </p:cNvSpPr>
          <p:nvPr>
            <p:ph type="ftr" sz="quarter" idx="4"/>
          </p:nvPr>
        </p:nvSpPr>
        <p:spPr bwMode="auto">
          <a:xfrm>
            <a:off x="0" y="8685213"/>
            <a:ext cx="2971800" cy="4572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b" anchorCtr="0" compatLnSpc="1">
            <a:prstTxWarp prst="textNoShape">
              <a:avLst/>
            </a:prstTxWarp>
          </a:bodyPr>
          <a:lstStyle>
            <a:lvl1pPr>
              <a:defRPr sz="1200" smtClean="0">
                <a:latin typeface="Times New Roman" pitchFamily="18" charset="0"/>
              </a:defRPr>
            </a:lvl1pPr>
          </a:lstStyle>
          <a:p>
            <a:pPr>
              <a:defRPr/>
            </a:pPr>
            <a:endParaRPr lang="en-US"/>
          </a:p>
        </p:txBody>
      </p:sp>
      <p:sp>
        <p:nvSpPr>
          <p:cNvPr id="29703" name="Slide Number Placeholder 29702"/>
          <p:cNvSpPr>
            <a:spLocks noGrp="1" noChangeArrowheads="1"/>
          </p:cNvSpPr>
          <p:nvPr>
            <p:ph type="sldNum" sz="quarter" idx="5"/>
          </p:nvPr>
        </p:nvSpPr>
        <p:spPr bwMode="auto">
          <a:xfrm>
            <a:off x="3884613" y="8685213"/>
            <a:ext cx="2971800" cy="457200"/>
          </a:xfrm>
          <a:prstGeom prst="rect">
            <a:avLst/>
          </a:prstGeom>
          <a:noFill/>
          <a:ln w="9525" cap="flat" cmpd="sng" algn="ctr">
            <a:noFill/>
            <a:prstDash val="solid"/>
            <a:miter lim="800000"/>
            <a:headEnd type="none" w="med" len="med"/>
            <a:tailEnd type="none" w="med" len="med"/>
          </a:ln>
          <a:effectLst/>
        </p:spPr>
        <p:txBody>
          <a:bodyPr vert="horz" wrap="square" lIns="91440" tIns="45720" rIns="91440" bIns="45720" numCol="1" anchor="b" anchorCtr="0" compatLnSpc="1">
            <a:prstTxWarp prst="textNoShape">
              <a:avLst/>
            </a:prstTxWarp>
          </a:bodyPr>
          <a:lstStyle>
            <a:lvl1pPr algn="r">
              <a:defRPr sz="1200" smtClean="0">
                <a:latin typeface="Times New Roman" pitchFamily="18" charset="0"/>
              </a:defRPr>
            </a:lvl1pPr>
          </a:lstStyle>
          <a:p>
            <a:pPr>
              <a:defRPr/>
            </a:pPr>
            <a:fld id="{BBA9EE32-EC85-43FE-B500-E82E70AA5FB1}"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7890"/>
          <p:cNvSpPr>
            <a:spLocks noGrp="1" noRot="1" noChangeAspect="1" noChangeArrowheads="1" noTextEdit="1"/>
          </p:cNvSpPr>
          <p:nvPr>
            <p:ph type="sldImg"/>
          </p:nvPr>
        </p:nvSpPr>
        <p:spPr>
          <a:noFill/>
          <a:ln cap="flat">
            <a:headEnd type="none" w="med" len="med"/>
            <a:tailEnd type="none" w="med" len="med"/>
          </a:ln>
        </p:spPr>
      </p:sp>
      <p:sp>
        <p:nvSpPr>
          <p:cNvPr id="37893" name="Rectangle 37891"/>
          <p:cNvSpPr>
            <a:spLocks noGrp="1" noChangeArrowheads="1"/>
          </p:cNvSpPr>
          <p:nvPr>
            <p:ph type="body" idx="1"/>
          </p:nvPr>
        </p:nvSpPr>
        <p:spPr>
          <a:noFill/>
          <a:ln/>
        </p:spPr>
        <p:txBody>
          <a:bodyPr/>
          <a:lstStyle/>
          <a:p>
            <a:pPr eaLnBrk="1" hangingPunct="1"/>
            <a:endParaRPr lang="en-GB" dirty="0"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7890"/>
          <p:cNvSpPr>
            <a:spLocks noGrp="1" noRot="1" noChangeAspect="1" noChangeArrowheads="1" noTextEdit="1"/>
          </p:cNvSpPr>
          <p:nvPr>
            <p:ph type="sldImg"/>
          </p:nvPr>
        </p:nvSpPr>
        <p:spPr>
          <a:noFill/>
          <a:ln cap="flat">
            <a:headEnd type="none" w="med" len="med"/>
            <a:tailEnd type="none" w="med" len="med"/>
          </a:ln>
        </p:spPr>
      </p:sp>
      <p:sp>
        <p:nvSpPr>
          <p:cNvPr id="37893" name="Rectangle 37891"/>
          <p:cNvSpPr>
            <a:spLocks noGrp="1" noChangeArrowheads="1"/>
          </p:cNvSpPr>
          <p:nvPr>
            <p:ph type="body" idx="1"/>
          </p:nvPr>
        </p:nvSpPr>
        <p:spPr>
          <a:noFill/>
          <a:ln/>
        </p:spPr>
        <p:txBody>
          <a:bodyPr/>
          <a:lstStyle/>
          <a:p>
            <a:pPr eaLnBrk="1" hangingPunct="1"/>
            <a:endParaRPr lang="en-GB" dirty="0"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7890"/>
          <p:cNvSpPr>
            <a:spLocks noGrp="1" noRot="1" noChangeAspect="1" noChangeArrowheads="1" noTextEdit="1"/>
          </p:cNvSpPr>
          <p:nvPr>
            <p:ph type="sldImg"/>
          </p:nvPr>
        </p:nvSpPr>
        <p:spPr>
          <a:noFill/>
          <a:ln cap="flat">
            <a:headEnd type="none" w="med" len="med"/>
            <a:tailEnd type="none" w="med" len="med"/>
          </a:ln>
        </p:spPr>
      </p:sp>
      <p:sp>
        <p:nvSpPr>
          <p:cNvPr id="37893" name="Rectangle 37891"/>
          <p:cNvSpPr>
            <a:spLocks noGrp="1" noChangeArrowheads="1"/>
          </p:cNvSpPr>
          <p:nvPr>
            <p:ph type="body" idx="1"/>
          </p:nvPr>
        </p:nvSpPr>
        <p:spPr>
          <a:noFill/>
          <a:ln/>
        </p:spPr>
        <p:txBody>
          <a:bodyPr/>
          <a:lstStyle/>
          <a:p>
            <a:pPr eaLnBrk="1" hangingPunct="1"/>
            <a:endParaRPr lang="en-GB" dirty="0"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7890"/>
          <p:cNvSpPr>
            <a:spLocks noGrp="1" noRot="1" noChangeAspect="1" noChangeArrowheads="1" noTextEdit="1"/>
          </p:cNvSpPr>
          <p:nvPr>
            <p:ph type="sldImg"/>
          </p:nvPr>
        </p:nvSpPr>
        <p:spPr>
          <a:noFill/>
          <a:ln cap="flat">
            <a:headEnd type="none" w="med" len="med"/>
            <a:tailEnd type="none" w="med" len="med"/>
          </a:ln>
        </p:spPr>
      </p:sp>
      <p:sp>
        <p:nvSpPr>
          <p:cNvPr id="37893" name="Rectangle 37891"/>
          <p:cNvSpPr>
            <a:spLocks noGrp="1" noChangeArrowheads="1"/>
          </p:cNvSpPr>
          <p:nvPr>
            <p:ph type="body" idx="1"/>
          </p:nvPr>
        </p:nvSpPr>
        <p:spPr>
          <a:noFill/>
          <a:ln/>
        </p:spPr>
        <p:txBody>
          <a:bodyPr/>
          <a:lstStyle/>
          <a:p>
            <a:pPr eaLnBrk="1" hangingPunct="1">
              <a:spcBef>
                <a:spcPct val="0"/>
              </a:spcBef>
              <a:buFontTx/>
              <a:buNone/>
            </a:pPr>
            <a:r>
              <a:rPr lang="en-US" dirty="0" smtClean="0">
                <a:latin typeface="Calibri" pitchFamily="34" charset="0"/>
              </a:rPr>
              <a:t>Many people confuse the terms Mobile Web Forms page and Mobile Form Control.</a:t>
            </a:r>
          </a:p>
          <a:p>
            <a:pPr lvl="1" eaLnBrk="1" hangingPunct="1">
              <a:spcBef>
                <a:spcPct val="0"/>
              </a:spcBef>
              <a:buFontTx/>
              <a:buAutoNum type="arabicPeriod"/>
            </a:pPr>
            <a:r>
              <a:rPr lang="en-US" dirty="0" smtClean="0">
                <a:latin typeface="Calibri" pitchFamily="34" charset="0"/>
              </a:rPr>
              <a:t>A Mobile Web Form page is the .aspx file that contains one or more Mobile Form Controls.</a:t>
            </a:r>
          </a:p>
          <a:p>
            <a:pPr lvl="1" eaLnBrk="1" hangingPunct="1">
              <a:spcBef>
                <a:spcPct val="0"/>
              </a:spcBef>
              <a:buFontTx/>
              <a:buAutoNum type="arabicPeriod"/>
            </a:pPr>
            <a:r>
              <a:rPr lang="en-US" dirty="0" smtClean="0">
                <a:latin typeface="Calibri" pitchFamily="34" charset="0"/>
              </a:rPr>
              <a:t>A Mobile Form Control is itself a mobile control which contains other controls.</a:t>
            </a:r>
          </a:p>
          <a:p>
            <a:pPr lvl="2" eaLnBrk="1" hangingPunct="1">
              <a:spcBef>
                <a:spcPct val="0"/>
              </a:spcBef>
              <a:buFontTx/>
              <a:buAutoNum type="arabicPeriod"/>
            </a:pPr>
            <a:r>
              <a:rPr lang="en-US" dirty="0" smtClean="0">
                <a:latin typeface="Calibri" pitchFamily="34" charset="0"/>
              </a:rPr>
              <a:t>Mobile Form control is the outermost control and cannot be nested.</a:t>
            </a:r>
          </a:p>
          <a:p>
            <a:pPr lvl="2" eaLnBrk="1" hangingPunct="1">
              <a:spcBef>
                <a:spcPct val="0"/>
              </a:spcBef>
              <a:buFontTx/>
              <a:buAutoNum type="arabicPeriod"/>
            </a:pPr>
            <a:r>
              <a:rPr lang="en-US" dirty="0" smtClean="0">
                <a:latin typeface="Calibri" pitchFamily="34" charset="0"/>
              </a:rPr>
              <a:t> Limited Layout Possibilities: Since mark up is determined at runtime.</a:t>
            </a:r>
          </a:p>
          <a:p>
            <a:pPr eaLnBrk="1" hangingPunct="1"/>
            <a:endParaRPr lang="en-GB" dirty="0" smtClean="0">
              <a:latin typeface="Times New Roman" pitchFamily="18" charset="0"/>
            </a:endParaRPr>
          </a:p>
          <a:p>
            <a:pPr eaLnBrk="1" hangingPunct="1"/>
            <a:endParaRPr lang="en-GB" dirty="0" smtClean="0">
              <a:latin typeface="Times New Roman" pitchFamily="18" charset="0"/>
            </a:endParaRPr>
          </a:p>
          <a:p>
            <a:r>
              <a:rPr lang="en-US" sz="1200" kern="1200" dirty="0" smtClean="0">
                <a:solidFill>
                  <a:schemeClr val="tx1"/>
                </a:solidFill>
                <a:latin typeface="Arial" pitchFamily="34" charset="0"/>
                <a:ea typeface="+mn-ea"/>
                <a:cs typeface="+mn-cs"/>
              </a:rPr>
              <a:t>In mobile web application the implementation of </a:t>
            </a:r>
            <a:r>
              <a:rPr lang="en-US" sz="1200" kern="1200" dirty="0" err="1" smtClean="0">
                <a:solidFill>
                  <a:schemeClr val="tx1"/>
                </a:solidFill>
                <a:latin typeface="Arial" pitchFamily="34" charset="0"/>
                <a:ea typeface="+mn-ea"/>
                <a:cs typeface="+mn-cs"/>
              </a:rPr>
              <a:t>ViewState</a:t>
            </a:r>
            <a:r>
              <a:rPr lang="en-US" sz="1200" kern="1200" dirty="0" smtClean="0">
                <a:solidFill>
                  <a:schemeClr val="tx1"/>
                </a:solidFill>
                <a:latin typeface="Arial" pitchFamily="34" charset="0"/>
                <a:ea typeface="+mn-ea"/>
                <a:cs typeface="+mn-cs"/>
              </a:rPr>
              <a:t> is very different from normal web application because of bandwidth limitation.</a:t>
            </a:r>
          </a:p>
          <a:p>
            <a:endParaRPr lang="en-US" sz="1200" kern="1200" dirty="0" smtClean="0">
              <a:solidFill>
                <a:schemeClr val="tx1"/>
              </a:solidFill>
              <a:latin typeface="Arial" pitchFamily="34" charset="0"/>
              <a:ea typeface="+mn-ea"/>
              <a:cs typeface="+mn-cs"/>
            </a:endParaRPr>
          </a:p>
          <a:p>
            <a:r>
              <a:rPr lang="en-US" sz="1200" kern="1200" dirty="0" smtClean="0">
                <a:solidFill>
                  <a:schemeClr val="tx1"/>
                </a:solidFill>
                <a:latin typeface="Arial" pitchFamily="34" charset="0"/>
                <a:ea typeface="+mn-ea"/>
                <a:cs typeface="+mn-cs"/>
              </a:rPr>
              <a:t>In mobile web applications, the </a:t>
            </a:r>
            <a:r>
              <a:rPr lang="en-US" sz="1200" kern="1200" dirty="0" err="1" smtClean="0">
                <a:solidFill>
                  <a:schemeClr val="tx1"/>
                </a:solidFill>
                <a:latin typeface="Arial" pitchFamily="34" charset="0"/>
                <a:ea typeface="+mn-ea"/>
                <a:cs typeface="+mn-cs"/>
              </a:rPr>
              <a:t>ViewState</a:t>
            </a:r>
            <a:r>
              <a:rPr lang="en-US" sz="1200" kern="1200" dirty="0" smtClean="0">
                <a:solidFill>
                  <a:schemeClr val="tx1"/>
                </a:solidFill>
                <a:latin typeface="Arial" pitchFamily="34" charset="0"/>
                <a:ea typeface="+mn-ea"/>
                <a:cs typeface="+mn-cs"/>
              </a:rPr>
              <a:t> is saved in the Session object and not sent to the client. Instead only the identifier is sent across to the client.</a:t>
            </a:r>
          </a:p>
          <a:p>
            <a:endParaRPr lang="en-US" sz="1200" kern="1200" dirty="0" smtClean="0">
              <a:solidFill>
                <a:schemeClr val="tx1"/>
              </a:solidFill>
              <a:latin typeface="Arial" pitchFamily="34" charset="0"/>
              <a:ea typeface="+mn-ea"/>
              <a:cs typeface="+mn-cs"/>
            </a:endParaRPr>
          </a:p>
          <a:p>
            <a:r>
              <a:rPr lang="en-US" sz="1200" kern="1200" dirty="0" smtClean="0">
                <a:solidFill>
                  <a:schemeClr val="tx1"/>
                </a:solidFill>
                <a:latin typeface="Arial" pitchFamily="34" charset="0"/>
                <a:ea typeface="+mn-ea"/>
                <a:cs typeface="+mn-cs"/>
              </a:rPr>
              <a:t>When using Session to store </a:t>
            </a:r>
            <a:r>
              <a:rPr lang="en-US" sz="1200" kern="1200" dirty="0" err="1" smtClean="0">
                <a:solidFill>
                  <a:schemeClr val="tx1"/>
                </a:solidFill>
                <a:latin typeface="Arial" pitchFamily="34" charset="0"/>
                <a:ea typeface="+mn-ea"/>
                <a:cs typeface="+mn-cs"/>
              </a:rPr>
              <a:t>ViewState</a:t>
            </a:r>
            <a:r>
              <a:rPr lang="en-US" sz="1200" kern="1200" dirty="0" smtClean="0">
                <a:solidFill>
                  <a:schemeClr val="tx1"/>
                </a:solidFill>
                <a:latin typeface="Arial" pitchFamily="34" charset="0"/>
                <a:ea typeface="+mn-ea"/>
                <a:cs typeface="+mn-cs"/>
              </a:rPr>
              <a:t>, important considerations need to be taken care of:</a:t>
            </a:r>
          </a:p>
          <a:p>
            <a:r>
              <a:rPr lang="en-US" sz="1200" kern="1200" dirty="0" smtClean="0">
                <a:solidFill>
                  <a:schemeClr val="tx1"/>
                </a:solidFill>
                <a:latin typeface="Arial" pitchFamily="34" charset="0"/>
                <a:ea typeface="+mn-ea"/>
                <a:cs typeface="+mn-cs"/>
              </a:rPr>
              <a:t>Sessions can expire, which means you can loose </a:t>
            </a:r>
            <a:r>
              <a:rPr lang="en-US" sz="1200" kern="1200" dirty="0" err="1" smtClean="0">
                <a:solidFill>
                  <a:schemeClr val="tx1"/>
                </a:solidFill>
                <a:latin typeface="Arial" pitchFamily="34" charset="0"/>
                <a:ea typeface="+mn-ea"/>
                <a:cs typeface="+mn-cs"/>
              </a:rPr>
              <a:t>ViewState</a:t>
            </a:r>
            <a:r>
              <a:rPr lang="en-US" sz="1200" kern="1200" dirty="0" smtClean="0">
                <a:solidFill>
                  <a:schemeClr val="tx1"/>
                </a:solidFill>
                <a:latin typeface="Arial" pitchFamily="34" charset="0"/>
                <a:ea typeface="+mn-ea"/>
                <a:cs typeface="+mn-cs"/>
              </a:rPr>
              <a:t>.</a:t>
            </a:r>
          </a:p>
          <a:p>
            <a:r>
              <a:rPr lang="en-US" sz="1200" kern="1200" dirty="0" smtClean="0">
                <a:solidFill>
                  <a:schemeClr val="tx1"/>
                </a:solidFill>
                <a:latin typeface="Arial" pitchFamily="34" charset="0"/>
                <a:ea typeface="+mn-ea"/>
                <a:cs typeface="+mn-cs"/>
              </a:rPr>
              <a:t>No. of minutes allowed to elapse before a response is received from the client.</a:t>
            </a:r>
          </a:p>
          <a:p>
            <a:r>
              <a:rPr lang="en-US" sz="1200" kern="1200" dirty="0" smtClean="0">
                <a:solidFill>
                  <a:schemeClr val="tx1"/>
                </a:solidFill>
                <a:latin typeface="Arial" pitchFamily="34" charset="0"/>
                <a:ea typeface="+mn-ea"/>
                <a:cs typeface="+mn-cs"/>
              </a:rPr>
              <a:t>If user posts back data after given interval, OnViewStateExpire is called.</a:t>
            </a:r>
          </a:p>
          <a:p>
            <a:r>
              <a:rPr lang="en-US" sz="1200" kern="1200" dirty="0" smtClean="0">
                <a:solidFill>
                  <a:schemeClr val="tx1"/>
                </a:solidFill>
                <a:latin typeface="Arial" pitchFamily="34" charset="0"/>
                <a:ea typeface="+mn-ea"/>
                <a:cs typeface="+mn-cs"/>
              </a:rPr>
              <a:t>Session information can fall out of sync. This can normally happen when user clicks Back button on his device. This can be taken </a:t>
            </a:r>
            <a:r>
              <a:rPr lang="en-US" sz="1200" kern="1200" dirty="0" err="1" smtClean="0">
                <a:solidFill>
                  <a:schemeClr val="tx1"/>
                </a:solidFill>
                <a:latin typeface="Arial" pitchFamily="34" charset="0"/>
                <a:ea typeface="+mn-ea"/>
                <a:cs typeface="+mn-cs"/>
              </a:rPr>
              <a:t>careof</a:t>
            </a:r>
            <a:r>
              <a:rPr lang="en-US" sz="1200" kern="1200" dirty="0" smtClean="0">
                <a:solidFill>
                  <a:schemeClr val="tx1"/>
                </a:solidFill>
                <a:latin typeface="Arial" pitchFamily="34" charset="0"/>
                <a:ea typeface="+mn-ea"/>
                <a:cs typeface="+mn-cs"/>
              </a:rPr>
              <a:t> by:</a:t>
            </a:r>
          </a:p>
          <a:p>
            <a:r>
              <a:rPr lang="en-US" sz="1200" kern="1200" dirty="0" smtClean="0">
                <a:solidFill>
                  <a:schemeClr val="tx1"/>
                </a:solidFill>
                <a:latin typeface="Arial" pitchFamily="34" charset="0"/>
                <a:ea typeface="+mn-ea"/>
                <a:cs typeface="+mn-cs"/>
              </a:rPr>
              <a:t>&lt;</a:t>
            </a:r>
            <a:r>
              <a:rPr lang="en-US" sz="1200" kern="1200" dirty="0" err="1" smtClean="0">
                <a:solidFill>
                  <a:schemeClr val="tx1"/>
                </a:solidFill>
                <a:latin typeface="Arial" pitchFamily="34" charset="0"/>
                <a:ea typeface="+mn-ea"/>
                <a:cs typeface="+mn-cs"/>
              </a:rPr>
              <a:t>mobileControls</a:t>
            </a:r>
            <a:r>
              <a:rPr lang="en-US" sz="1200" kern="1200" dirty="0" smtClean="0">
                <a:solidFill>
                  <a:schemeClr val="tx1"/>
                </a:solidFill>
                <a:latin typeface="Arial" pitchFamily="34" charset="0"/>
                <a:ea typeface="+mn-ea"/>
                <a:cs typeface="+mn-cs"/>
              </a:rPr>
              <a:t> </a:t>
            </a:r>
            <a:r>
              <a:rPr lang="en-US" sz="1200" kern="1200" dirty="0" err="1" smtClean="0">
                <a:solidFill>
                  <a:schemeClr val="tx1"/>
                </a:solidFill>
                <a:latin typeface="Arial" pitchFamily="34" charset="0"/>
                <a:ea typeface="+mn-ea"/>
                <a:cs typeface="+mn-cs"/>
              </a:rPr>
              <a:t>sessionStateHistorySize</a:t>
            </a:r>
            <a:r>
              <a:rPr lang="en-US" sz="1200" kern="1200" dirty="0" smtClean="0">
                <a:solidFill>
                  <a:schemeClr val="tx1"/>
                </a:solidFill>
                <a:latin typeface="Arial" pitchFamily="34" charset="0"/>
                <a:ea typeface="+mn-ea"/>
                <a:cs typeface="+mn-cs"/>
              </a:rPr>
              <a:t>="45" </a:t>
            </a:r>
            <a:r>
              <a:rPr lang="en-US" sz="1200" kern="1200" dirty="0" err="1" smtClean="0">
                <a:solidFill>
                  <a:schemeClr val="tx1"/>
                </a:solidFill>
                <a:latin typeface="Arial" pitchFamily="34" charset="0"/>
                <a:ea typeface="+mn-ea"/>
                <a:cs typeface="+mn-cs"/>
              </a:rPr>
              <a:t>cookielessDataDictionaryType</a:t>
            </a:r>
            <a:r>
              <a:rPr lang="en-US" sz="1200" kern="1200" dirty="0" smtClean="0">
                <a:solidFill>
                  <a:schemeClr val="tx1"/>
                </a:solidFill>
                <a:latin typeface="Arial" pitchFamily="34" charset="0"/>
                <a:ea typeface="+mn-ea"/>
                <a:cs typeface="+mn-cs"/>
              </a:rPr>
              <a:t>="</a:t>
            </a:r>
            <a:r>
              <a:rPr lang="en-US" sz="1200" kern="1200" dirty="0" err="1" smtClean="0">
                <a:solidFill>
                  <a:schemeClr val="tx1"/>
                </a:solidFill>
                <a:latin typeface="Arial" pitchFamily="34" charset="0"/>
                <a:ea typeface="+mn-ea"/>
                <a:cs typeface="+mn-cs"/>
              </a:rPr>
              <a:t>System.Web.Mobile.CookielessData</a:t>
            </a:r>
            <a:r>
              <a:rPr lang="en-US" sz="1200" kern="1200" dirty="0" smtClean="0">
                <a:solidFill>
                  <a:schemeClr val="tx1"/>
                </a:solidFill>
                <a:latin typeface="Arial" pitchFamily="34" charset="0"/>
                <a:ea typeface="+mn-ea"/>
                <a:cs typeface="+mn-cs"/>
              </a:rPr>
              <a:t>" </a:t>
            </a:r>
            <a:r>
              <a:rPr lang="en-US" sz="1200" kern="1200" dirty="0" err="1" smtClean="0">
                <a:solidFill>
                  <a:schemeClr val="tx1"/>
                </a:solidFill>
                <a:latin typeface="Arial" pitchFamily="34" charset="0"/>
                <a:ea typeface="+mn-ea"/>
                <a:cs typeface="+mn-cs"/>
              </a:rPr>
              <a:t>allowCustomAttributes</a:t>
            </a:r>
            <a:r>
              <a:rPr lang="en-US" sz="1200" kern="1200" dirty="0" smtClean="0">
                <a:solidFill>
                  <a:schemeClr val="tx1"/>
                </a:solidFill>
                <a:latin typeface="Arial" pitchFamily="34" charset="0"/>
                <a:ea typeface="+mn-ea"/>
                <a:cs typeface="+mn-cs"/>
              </a:rPr>
              <a:t>="true"&gt; </a:t>
            </a:r>
            <a:endParaRPr lang="en-GB" dirty="0" smtClean="0">
              <a:latin typeface="Times New Roman" pitchFamily="18" charset="0"/>
            </a:endParaRPr>
          </a:p>
          <a:p>
            <a:pPr eaLnBrk="1" hangingPunct="1"/>
            <a:endParaRPr lang="en-GB" dirty="0"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7890"/>
          <p:cNvSpPr>
            <a:spLocks noGrp="1" noRot="1" noChangeAspect="1" noChangeArrowheads="1" noTextEdit="1"/>
          </p:cNvSpPr>
          <p:nvPr>
            <p:ph type="sldImg"/>
          </p:nvPr>
        </p:nvSpPr>
        <p:spPr>
          <a:noFill/>
          <a:ln cap="flat">
            <a:headEnd type="none" w="med" len="med"/>
            <a:tailEnd type="none" w="med" len="med"/>
          </a:ln>
        </p:spPr>
      </p:sp>
      <p:sp>
        <p:nvSpPr>
          <p:cNvPr id="37893" name="Rectangle 37891"/>
          <p:cNvSpPr>
            <a:spLocks noGrp="1" noChangeArrowheads="1"/>
          </p:cNvSpPr>
          <p:nvPr>
            <p:ph type="body" idx="1"/>
          </p:nvPr>
        </p:nvSpPr>
        <p:spPr>
          <a:noFill/>
          <a:ln/>
        </p:spPr>
        <p:txBody>
          <a:bodyPr/>
          <a:lstStyle/>
          <a:p>
            <a:pPr eaLnBrk="1" hangingPunct="1"/>
            <a:endParaRPr lang="en-GB" dirty="0"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7890"/>
          <p:cNvSpPr>
            <a:spLocks noGrp="1" noRot="1" noChangeAspect="1" noChangeArrowheads="1" noTextEdit="1"/>
          </p:cNvSpPr>
          <p:nvPr>
            <p:ph type="sldImg"/>
          </p:nvPr>
        </p:nvSpPr>
        <p:spPr>
          <a:noFill/>
          <a:ln cap="flat">
            <a:headEnd type="none" w="med" len="med"/>
            <a:tailEnd type="none" w="med" len="med"/>
          </a:ln>
        </p:spPr>
      </p:sp>
      <p:sp>
        <p:nvSpPr>
          <p:cNvPr id="37893" name="Rectangle 37891"/>
          <p:cNvSpPr>
            <a:spLocks noGrp="1" noChangeArrowheads="1"/>
          </p:cNvSpPr>
          <p:nvPr>
            <p:ph type="body" idx="1"/>
          </p:nvPr>
        </p:nvSpPr>
        <p:spPr>
          <a:noFill/>
          <a:ln/>
        </p:spPr>
        <p:txBody>
          <a:bodyPr/>
          <a:lstStyle/>
          <a:p>
            <a:pPr eaLnBrk="1" hangingPunct="1"/>
            <a:endParaRPr lang="en-GB" dirty="0"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7890"/>
          <p:cNvSpPr>
            <a:spLocks noGrp="1" noRot="1" noChangeAspect="1" noChangeArrowheads="1" noTextEdit="1"/>
          </p:cNvSpPr>
          <p:nvPr>
            <p:ph type="sldImg"/>
          </p:nvPr>
        </p:nvSpPr>
        <p:spPr>
          <a:noFill/>
          <a:ln cap="flat">
            <a:headEnd type="none" w="med" len="med"/>
            <a:tailEnd type="none" w="med" len="med"/>
          </a:ln>
        </p:spPr>
      </p:sp>
      <p:sp>
        <p:nvSpPr>
          <p:cNvPr id="37893" name="Rectangle 37891"/>
          <p:cNvSpPr>
            <a:spLocks noGrp="1" noChangeArrowheads="1"/>
          </p:cNvSpPr>
          <p:nvPr>
            <p:ph type="body" idx="1"/>
          </p:nvPr>
        </p:nvSpPr>
        <p:spPr>
          <a:noFill/>
          <a:ln/>
        </p:spPr>
        <p:txBody>
          <a:bodyPr/>
          <a:lstStyle/>
          <a:p>
            <a:pPr eaLnBrk="1" hangingPunct="1"/>
            <a:endParaRPr lang="en-GB" dirty="0"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7890"/>
          <p:cNvSpPr>
            <a:spLocks noGrp="1" noRot="1" noChangeAspect="1" noChangeArrowheads="1" noTextEdit="1"/>
          </p:cNvSpPr>
          <p:nvPr>
            <p:ph type="sldImg"/>
          </p:nvPr>
        </p:nvSpPr>
        <p:spPr>
          <a:noFill/>
          <a:ln cap="flat">
            <a:headEnd type="none" w="med" len="med"/>
            <a:tailEnd type="none" w="med" len="med"/>
          </a:ln>
        </p:spPr>
      </p:sp>
      <p:sp>
        <p:nvSpPr>
          <p:cNvPr id="37893" name="Rectangle 37891"/>
          <p:cNvSpPr>
            <a:spLocks noGrp="1" noChangeArrowheads="1"/>
          </p:cNvSpPr>
          <p:nvPr>
            <p:ph type="body" idx="1"/>
          </p:nvPr>
        </p:nvSpPr>
        <p:spPr>
          <a:noFill/>
          <a:ln/>
        </p:spPr>
        <p:txBody>
          <a:bodyPr/>
          <a:lstStyle/>
          <a:p>
            <a:pPr eaLnBrk="1" hangingPunct="1"/>
            <a:endParaRPr lang="en-GB"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7890"/>
          <p:cNvSpPr>
            <a:spLocks noGrp="1" noRot="1" noChangeAspect="1" noChangeArrowheads="1" noTextEdit="1"/>
          </p:cNvSpPr>
          <p:nvPr>
            <p:ph type="sldImg"/>
          </p:nvPr>
        </p:nvSpPr>
        <p:spPr>
          <a:noFill/>
          <a:ln cap="flat">
            <a:headEnd type="none" w="med" len="med"/>
            <a:tailEnd type="none" w="med" len="med"/>
          </a:ln>
        </p:spPr>
      </p:sp>
      <p:sp>
        <p:nvSpPr>
          <p:cNvPr id="37893" name="Rectangle 37891"/>
          <p:cNvSpPr>
            <a:spLocks noGrp="1" noChangeArrowheads="1"/>
          </p:cNvSpPr>
          <p:nvPr>
            <p:ph type="body" idx="1"/>
          </p:nvPr>
        </p:nvSpPr>
        <p:spPr>
          <a:noFill/>
          <a:ln/>
        </p:spPr>
        <p:txBody>
          <a:bodyPr/>
          <a:lstStyle/>
          <a:p>
            <a:r>
              <a:rPr lang="en-US" dirty="0" smtClean="0"/>
              <a:t>The original plan for the ASP.NET 1.x mobile controls involved releasing periodic 'Device Updates' to add support for specific devices as they came to market. Based on the evolution of the mobile device market, Microsoft has decided to change our device support plan to focus on delivering support for broad categories of devices and markup languages, and to deliver a set of tools to enable customers to develop custom support for the specific devices which they wish to target. In ASP.NET 1.x and in future releases, this change means that Microsoft will not specifically certify individual new devices for use with ASP.NET controls (through either product releases or device updates). Instead, Microsoft has provided adapters for the ASP.NET 1.x mobile controls that render markup compliant with common markup languages (HTML, cHTML, XHTML Mobile Profile, and CHTML) and work on standard browsers. These adapters will continue to function on the ASP.NET 2.0 runtime.</a:t>
            </a:r>
          </a:p>
          <a:p>
            <a:pPr eaLnBrk="1" hangingPunct="1"/>
            <a:endParaRPr lang="en-GB" dirty="0" smtClean="0">
              <a:latin typeface="Times New Roman" pitchFamily="18" charset="0"/>
            </a:endParaRPr>
          </a:p>
          <a:p>
            <a:pPr eaLnBrk="1" hangingPunct="1"/>
            <a:endParaRPr lang="en-GB" dirty="0" smtClean="0">
              <a:latin typeface="Times New Roman" pitchFamily="18" charset="0"/>
            </a:endParaRPr>
          </a:p>
          <a:p>
            <a:pPr eaLnBrk="1" hangingPunct="1"/>
            <a:r>
              <a:rPr lang="en-US" dirty="0" smtClean="0"/>
              <a:t>Profile and membership are supported, but the ASP.NET 1.x mobile controls will not support master pages, web parts, and themes.</a:t>
            </a:r>
          </a:p>
          <a:p>
            <a:pPr eaLnBrk="1" hangingPunct="1"/>
            <a:endParaRPr lang="en-US" dirty="0" smtClean="0">
              <a:latin typeface="Times New Roman" pitchFamily="18" charset="0"/>
            </a:endParaRPr>
          </a:p>
          <a:p>
            <a:pPr eaLnBrk="1" hangingPunct="1"/>
            <a:endParaRPr lang="en-US" dirty="0" smtClean="0">
              <a:latin typeface="Times New Roman" pitchFamily="18" charset="0"/>
            </a:endParaRPr>
          </a:p>
          <a:p>
            <a:pPr eaLnBrk="1" hangingPunct="1"/>
            <a:r>
              <a:rPr lang="en-US" dirty="0" smtClean="0"/>
              <a:t>Depending on the specific scenario it may be possible to support for these features via custom controls or pages or adapters. Both the ASP.NET 1.x mobile controls and ASP.NET 2.0 runtime support adaptive rendering for custom controls. By developing device adapters for feature rich devices, developers can tell ASP.NET to render enhanced functionality for devices that support it, while still delivering basic support for </a:t>
            </a:r>
            <a:r>
              <a:rPr lang="en-US" dirty="0" err="1" smtClean="0"/>
              <a:t>downlevel</a:t>
            </a:r>
            <a:r>
              <a:rPr lang="en-US" dirty="0" smtClean="0"/>
              <a:t> devices</a:t>
            </a:r>
          </a:p>
          <a:p>
            <a:pPr eaLnBrk="1" hangingPunct="1"/>
            <a:endParaRPr lang="en-US" dirty="0" smtClean="0">
              <a:latin typeface="Times New Roman" pitchFamily="18" charset="0"/>
            </a:endParaRPr>
          </a:p>
          <a:p>
            <a:pPr eaLnBrk="1" hangingPunct="1"/>
            <a:endParaRPr lang="en-US" dirty="0" smtClean="0">
              <a:latin typeface="Times New Roman" pitchFamily="18" charset="0"/>
            </a:endParaRPr>
          </a:p>
          <a:p>
            <a:pPr eaLnBrk="1" hangingPunct="1"/>
            <a:r>
              <a:rPr lang="en-US" dirty="0" smtClean="0"/>
              <a:t>Microsoft provides the tools necessary for developers to build support for the specific devices that they need to target, even if these new devices have different screen sizes. In cases where there is a major change (such as a new markup language), Microsoft will decide whether or not to publish new device adapters on a case by case basis.</a:t>
            </a:r>
          </a:p>
          <a:p>
            <a:pPr eaLnBrk="1" hangingPunct="1"/>
            <a:endParaRPr lang="en-US" dirty="0" smtClean="0">
              <a:latin typeface="Times New Roman" pitchFamily="18" charset="0"/>
            </a:endParaRPr>
          </a:p>
          <a:p>
            <a:pPr eaLnBrk="1" hangingPunct="1"/>
            <a:endParaRPr lang="en-US" dirty="0" smtClean="0">
              <a:latin typeface="Times New Roman" pitchFamily="18" charset="0"/>
            </a:endParaRPr>
          </a:p>
          <a:p>
            <a:pPr eaLnBrk="1" hangingPunct="1"/>
            <a:r>
              <a:rPr lang="en-US" dirty="0" smtClean="0"/>
              <a:t>Our original plan was to provide regular updates, however, based on the evolution of the market we needed to change our approach in order to better address the rapid proliferation of different kinds of devices around the world. In speaking with customers, we've found that most developers are interested in targeting a specific set of devices (often these devices are those supported by a given corporate IT department or mobile phone company), rather than all devices from around the world. For those customers who want to target specific devices we will provide a set of tools to help them build support for those devices immediately, rather than having to wait for Microsoft to provide an update. If customers would like assistance with building support we can put them in touch with 3rd party companies who specialize in mobile development with ASP.NET, or with Microsoft PSS</a:t>
            </a:r>
            <a:endParaRPr lang="en-GB" dirty="0" smtClean="0">
              <a:latin typeface="Times New Roman" pitchFamily="18" charset="0"/>
            </a:endParaRPr>
          </a:p>
          <a:p>
            <a:pPr eaLnBrk="1" hangingPunct="1"/>
            <a:endParaRPr lang="en-GB"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7890"/>
          <p:cNvSpPr>
            <a:spLocks noGrp="1" noRot="1" noChangeAspect="1" noChangeArrowheads="1" noTextEdit="1"/>
          </p:cNvSpPr>
          <p:nvPr>
            <p:ph type="sldImg"/>
          </p:nvPr>
        </p:nvSpPr>
        <p:spPr>
          <a:noFill/>
          <a:ln cap="flat">
            <a:headEnd type="none" w="med" len="med"/>
            <a:tailEnd type="none" w="med" len="med"/>
          </a:ln>
        </p:spPr>
      </p:sp>
      <p:sp>
        <p:nvSpPr>
          <p:cNvPr id="37893" name="Rectangle 37891"/>
          <p:cNvSpPr>
            <a:spLocks noGrp="1" noChangeArrowheads="1"/>
          </p:cNvSpPr>
          <p:nvPr>
            <p:ph type="body" idx="1"/>
          </p:nvPr>
        </p:nvSpPr>
        <p:spPr>
          <a:noFill/>
          <a:ln/>
        </p:spPr>
        <p:txBody>
          <a:bodyPr/>
          <a:lstStyle/>
          <a:p>
            <a:pPr eaLnBrk="1" hangingPunct="1"/>
            <a:endParaRPr lang="en-GB"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7890"/>
          <p:cNvSpPr>
            <a:spLocks noGrp="1" noRot="1" noChangeAspect="1" noChangeArrowheads="1" noTextEdit="1"/>
          </p:cNvSpPr>
          <p:nvPr>
            <p:ph type="sldImg"/>
          </p:nvPr>
        </p:nvSpPr>
        <p:spPr>
          <a:noFill/>
          <a:ln cap="flat">
            <a:headEnd type="none" w="med" len="med"/>
            <a:tailEnd type="none" w="med" len="med"/>
          </a:ln>
        </p:spPr>
      </p:sp>
      <p:sp>
        <p:nvSpPr>
          <p:cNvPr id="37893" name="Rectangle 37891"/>
          <p:cNvSpPr>
            <a:spLocks noGrp="1" noChangeArrowheads="1"/>
          </p:cNvSpPr>
          <p:nvPr>
            <p:ph type="body" idx="1"/>
          </p:nvPr>
        </p:nvSpPr>
        <p:spPr>
          <a:noFill/>
          <a:ln/>
        </p:spPr>
        <p:txBody>
          <a:bodyPr/>
          <a:lstStyle/>
          <a:p>
            <a:pPr eaLnBrk="1" hangingPunct="1"/>
            <a:endParaRPr lang="en-GB"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7890"/>
          <p:cNvSpPr>
            <a:spLocks noGrp="1" noRot="1" noChangeAspect="1" noChangeArrowheads="1" noTextEdit="1"/>
          </p:cNvSpPr>
          <p:nvPr>
            <p:ph type="sldImg"/>
          </p:nvPr>
        </p:nvSpPr>
        <p:spPr>
          <a:noFill/>
          <a:ln cap="flat">
            <a:headEnd type="none" w="med" len="med"/>
            <a:tailEnd type="none" w="med" len="med"/>
          </a:ln>
        </p:spPr>
      </p:sp>
      <p:sp>
        <p:nvSpPr>
          <p:cNvPr id="37893" name="Rectangle 37891"/>
          <p:cNvSpPr>
            <a:spLocks noGrp="1" noChangeArrowheads="1"/>
          </p:cNvSpPr>
          <p:nvPr>
            <p:ph type="body" idx="1"/>
          </p:nvPr>
        </p:nvSpPr>
        <p:spPr>
          <a:noFill/>
          <a:ln/>
        </p:spPr>
        <p:txBody>
          <a:bodyPr/>
          <a:lstStyle/>
          <a:p>
            <a:pPr eaLnBrk="1" hangingPunct="1"/>
            <a:endParaRPr lang="en-GB"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7890"/>
          <p:cNvSpPr>
            <a:spLocks noGrp="1" noRot="1" noChangeAspect="1" noChangeArrowheads="1" noTextEdit="1"/>
          </p:cNvSpPr>
          <p:nvPr>
            <p:ph type="sldImg"/>
          </p:nvPr>
        </p:nvSpPr>
        <p:spPr>
          <a:noFill/>
          <a:ln cap="flat">
            <a:headEnd type="none" w="med" len="med"/>
            <a:tailEnd type="none" w="med" len="med"/>
          </a:ln>
        </p:spPr>
      </p:sp>
      <p:sp>
        <p:nvSpPr>
          <p:cNvPr id="37893" name="Rectangle 37891"/>
          <p:cNvSpPr>
            <a:spLocks noGrp="1" noChangeArrowheads="1"/>
          </p:cNvSpPr>
          <p:nvPr>
            <p:ph type="body" idx="1"/>
          </p:nvPr>
        </p:nvSpPr>
        <p:spPr>
          <a:noFill/>
          <a:ln/>
        </p:spPr>
        <p:txBody>
          <a:bodyPr/>
          <a:lstStyle/>
          <a:p>
            <a:pPr eaLnBrk="1" hangingPunct="1"/>
            <a:endParaRPr lang="en-GB" dirty="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3010"/>
          <p:cNvSpPr>
            <a:spLocks noGrp="1" noRot="1" noChangeAspect="1" noChangeArrowheads="1" noTextEdit="1"/>
          </p:cNvSpPr>
          <p:nvPr>
            <p:ph type="sldImg"/>
          </p:nvPr>
        </p:nvSpPr>
        <p:spPr>
          <a:xfrm>
            <a:off x="1146175" y="685800"/>
            <a:ext cx="4572000" cy="3429000"/>
          </a:xfrm>
          <a:noFill/>
          <a:ln cap="flat">
            <a:headEnd type="none" w="med" len="med"/>
            <a:tailEnd type="none" w="med" len="med"/>
          </a:ln>
        </p:spPr>
      </p:sp>
      <p:sp>
        <p:nvSpPr>
          <p:cNvPr id="43013" name="Rectangle 274434"/>
          <p:cNvSpPr>
            <a:spLocks noGrp="1" noChangeArrowheads="1"/>
          </p:cNvSpPr>
          <p:nvPr>
            <p:ph type="body" idx="1"/>
          </p:nvPr>
        </p:nvSpPr>
        <p:spPr>
          <a:noFill/>
          <a:ln/>
        </p:spPr>
        <p:txBody>
          <a:bodyPr/>
          <a:lstStyle/>
          <a:p>
            <a:pPr eaLnBrk="1" hangingPunct="1"/>
            <a:endParaRPr lang="en-US" dirty="0" smtClean="0">
              <a:latin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7890"/>
          <p:cNvSpPr>
            <a:spLocks noGrp="1" noRot="1" noChangeAspect="1" noChangeArrowheads="1" noTextEdit="1"/>
          </p:cNvSpPr>
          <p:nvPr>
            <p:ph type="sldImg"/>
          </p:nvPr>
        </p:nvSpPr>
        <p:spPr>
          <a:noFill/>
          <a:ln cap="flat">
            <a:headEnd type="none" w="med" len="med"/>
            <a:tailEnd type="none" w="med" len="med"/>
          </a:ln>
        </p:spPr>
      </p:sp>
      <p:sp>
        <p:nvSpPr>
          <p:cNvPr id="37893" name="Rectangle 37891"/>
          <p:cNvSpPr>
            <a:spLocks noGrp="1" noChangeArrowheads="1"/>
          </p:cNvSpPr>
          <p:nvPr>
            <p:ph type="body" idx="1"/>
          </p:nvPr>
        </p:nvSpPr>
        <p:spPr>
          <a:noFill/>
          <a:ln/>
        </p:spPr>
        <p:txBody>
          <a:bodyPr/>
          <a:lstStyle/>
          <a:p>
            <a:pPr eaLnBrk="1" hangingPunct="1"/>
            <a:endParaRPr lang="en-GB" dirty="0"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7890"/>
          <p:cNvSpPr>
            <a:spLocks noGrp="1" noRot="1" noChangeAspect="1" noChangeArrowheads="1" noTextEdit="1"/>
          </p:cNvSpPr>
          <p:nvPr>
            <p:ph type="sldImg"/>
          </p:nvPr>
        </p:nvSpPr>
        <p:spPr>
          <a:noFill/>
          <a:ln cap="flat">
            <a:headEnd type="none" w="med" len="med"/>
            <a:tailEnd type="none" w="med" len="med"/>
          </a:ln>
        </p:spPr>
      </p:sp>
      <p:sp>
        <p:nvSpPr>
          <p:cNvPr id="37893" name="Rectangle 37891"/>
          <p:cNvSpPr>
            <a:spLocks noGrp="1" noChangeArrowheads="1"/>
          </p:cNvSpPr>
          <p:nvPr>
            <p:ph type="body" idx="1"/>
          </p:nvPr>
        </p:nvSpPr>
        <p:spPr>
          <a:noFill/>
          <a:ln/>
        </p:spPr>
        <p:txBody>
          <a:bodyPr/>
          <a:lstStyle/>
          <a:p>
            <a:pPr eaLnBrk="1" hangingPunct="1"/>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icrosoft.com/india/msdn" TargetMode="External"/><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5" name="Rectangle 14"/>
          <p:cNvSpPr/>
          <p:nvPr/>
        </p:nvSpPr>
        <p:spPr bwMode="auto">
          <a:xfrm>
            <a:off x="0" y="6019800"/>
            <a:ext cx="9144000" cy="838200"/>
          </a:xfrm>
          <a:prstGeom prst="rect">
            <a:avLst/>
          </a:prstGeom>
          <a:ln>
            <a:headEnd type="none" w="med" len="med"/>
            <a:tailEnd type="none" w="med" len="med"/>
          </a:ln>
        </p:spPr>
        <p:style>
          <a:lnRef idx="0">
            <a:schemeClr val="accent1"/>
          </a:lnRef>
          <a:fillRef idx="3">
            <a:schemeClr val="accent1"/>
          </a:fillRef>
          <a:effectRef idx="3">
            <a:schemeClr val="accent1"/>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 name="Title 1"/>
          <p:cNvSpPr>
            <a:spLocks noGrp="1"/>
          </p:cNvSpPr>
          <p:nvPr>
            <p:ph type="ctrTitle" hasCustomPrompt="1"/>
          </p:nvPr>
        </p:nvSpPr>
        <p:spPr>
          <a:xfrm>
            <a:off x="730250" y="1905000"/>
            <a:ext cx="8032750" cy="1523495"/>
          </a:xfrm>
        </p:spPr>
        <p:txBody>
          <a:bodyPr>
            <a:noAutofit/>
          </a:bodyPr>
          <a:lstStyle>
            <a:lvl1pPr>
              <a:lnSpc>
                <a:spcPct val="90000"/>
              </a:lnSpc>
              <a:defRPr sz="5400" b="0" cap="none" spc="0" baseline="0">
                <a:ln w="18415" cmpd="sng">
                  <a:solidFill>
                    <a:srgbClr val="FFFFFF"/>
                  </a:solidFill>
                  <a:prstDash val="solid"/>
                </a:ln>
                <a:solidFill>
                  <a:srgbClr val="FFFFFF"/>
                </a:solidFill>
                <a:effectLst>
                  <a:outerShdw blurRad="63500" dir="3600000" algn="tl" rotWithShape="0">
                    <a:srgbClr val="000000">
                      <a:alpha val="70000"/>
                    </a:srgbClr>
                  </a:outerShdw>
                </a:effectLst>
              </a:defRPr>
            </a:lvl1pPr>
          </a:lstStyle>
          <a:p>
            <a:r>
              <a:rPr lang="en-US" dirty="0" smtClean="0"/>
              <a:t>Click to enter session title</a:t>
            </a:r>
            <a:endParaRPr lang="en-US" dirty="0"/>
          </a:p>
        </p:txBody>
      </p:sp>
      <p:sp>
        <p:nvSpPr>
          <p:cNvPr id="3" name="Subtitle 2"/>
          <p:cNvSpPr>
            <a:spLocks noGrp="1"/>
          </p:cNvSpPr>
          <p:nvPr>
            <p:ph type="subTitle" idx="1" hasCustomPrompt="1"/>
          </p:nvPr>
        </p:nvSpPr>
        <p:spPr>
          <a:xfrm>
            <a:off x="730249" y="4344988"/>
            <a:ext cx="8032751" cy="461665"/>
          </a:xfrm>
        </p:spPr>
        <p:txBody>
          <a:bodyPr>
            <a:noAutofit/>
          </a:bodyPr>
          <a:lstStyle>
            <a:lvl1pPr marL="0" indent="0" algn="l">
              <a:lnSpc>
                <a:spcPct val="90000"/>
              </a:lnSpc>
              <a:spcBef>
                <a:spcPts val="0"/>
              </a:spcBef>
              <a:buNone/>
              <a:defRPr sz="3200" b="1">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enter Presenter Name</a:t>
            </a:r>
          </a:p>
        </p:txBody>
      </p:sp>
      <p:pic>
        <p:nvPicPr>
          <p:cNvPr id="10" name="Picture 9" descr="MSDN logo 2">
            <a:hlinkClick r:id="rId2"/>
          </p:cNvPr>
          <p:cNvPicPr/>
          <p:nvPr/>
        </p:nvPicPr>
        <p:blipFill>
          <a:blip r:embed="rId3"/>
          <a:srcRect/>
          <a:stretch>
            <a:fillRect/>
          </a:stretch>
        </p:blipFill>
        <p:spPr bwMode="auto">
          <a:xfrm>
            <a:off x="7581900" y="6076950"/>
            <a:ext cx="1562100" cy="781050"/>
          </a:xfrm>
          <a:prstGeom prst="rect">
            <a:avLst/>
          </a:prstGeom>
          <a:noFill/>
          <a:ln w="9525">
            <a:noFill/>
            <a:miter lim="800000"/>
            <a:headEnd/>
            <a:tailEnd/>
          </a:ln>
        </p:spPr>
      </p:pic>
      <p:pic>
        <p:nvPicPr>
          <p:cNvPr id="17413" name="Picture 5"/>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152400" y="6096000"/>
            <a:ext cx="2017228" cy="685800"/>
          </a:xfrm>
          <a:prstGeom prst="rect">
            <a:avLst/>
          </a:prstGeom>
          <a:noFill/>
          <a:ln w="9525">
            <a:noFill/>
            <a:miter lim="800000"/>
            <a:headEnd/>
            <a:tailEnd/>
          </a:ln>
          <a:effectLst/>
        </p:spPr>
      </p:pic>
      <p:sp>
        <p:nvSpPr>
          <p:cNvPr id="22" name="Text Placeholder 21"/>
          <p:cNvSpPr>
            <a:spLocks noGrp="1"/>
          </p:cNvSpPr>
          <p:nvPr>
            <p:ph type="body" sz="quarter" idx="10" hasCustomPrompt="1"/>
          </p:nvPr>
        </p:nvSpPr>
        <p:spPr>
          <a:xfrm>
            <a:off x="737061" y="4837736"/>
            <a:ext cx="5943600" cy="858697"/>
          </a:xfrm>
        </p:spPr>
        <p:txBody>
          <a:bodyPr/>
          <a:lstStyle>
            <a:lvl1pPr>
              <a:buNone/>
              <a:defRPr sz="1800" baseline="0"/>
            </a:lvl1pPr>
          </a:lstStyle>
          <a:p>
            <a:pPr lvl="0"/>
            <a:r>
              <a:rPr lang="en-US" dirty="0" smtClean="0"/>
              <a:t>Click to enter Presenter Title</a:t>
            </a:r>
          </a:p>
          <a:p>
            <a:pPr lvl="0"/>
            <a:r>
              <a:rPr lang="en-US" dirty="0" smtClean="0"/>
              <a:t>Click to enter Company/Organization</a:t>
            </a:r>
          </a:p>
          <a:p>
            <a:pPr lvl="0"/>
            <a:r>
              <a:rPr lang="en-US" dirty="0" smtClean="0"/>
              <a:t>Click to enter Blog Address | Email (optional)</a:t>
            </a:r>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78870" y="2080956"/>
            <a:ext cx="7650427" cy="1523494"/>
          </a:xfrm>
        </p:spPr>
        <p:txBody>
          <a:bodyPr anchor="ctr" anchorCtr="0">
            <a:noAutofit/>
          </a:bodyPr>
          <a:lstStyle>
            <a:lvl1pPr>
              <a:lnSpc>
                <a:spcPct val="90000"/>
              </a:lnSpc>
              <a:defRPr sz="3600" b="1"/>
            </a:lvl1pPr>
          </a:lstStyle>
          <a:p>
            <a:r>
              <a:rPr lang="en-US" dirty="0" smtClean="0"/>
              <a:t>Click to edit main demo title</a:t>
            </a:r>
            <a:endParaRPr lang="en-US" dirty="0"/>
          </a:p>
        </p:txBody>
      </p:sp>
      <p:sp>
        <p:nvSpPr>
          <p:cNvPr id="3" name="Subtitle 2"/>
          <p:cNvSpPr>
            <a:spLocks noGrp="1"/>
          </p:cNvSpPr>
          <p:nvPr>
            <p:ph type="subTitle" idx="1" hasCustomPrompt="1"/>
          </p:nvPr>
        </p:nvSpPr>
        <p:spPr>
          <a:xfrm>
            <a:off x="1277512" y="3726870"/>
            <a:ext cx="7043208" cy="461665"/>
          </a:xfrm>
        </p:spPr>
        <p:txBody>
          <a:bodyPr>
            <a:noAutofit/>
          </a:bodyPr>
          <a:lstStyle>
            <a:lvl1pPr marL="0" indent="0" algn="l">
              <a:lnSpc>
                <a:spcPct val="90000"/>
              </a:lnSpc>
              <a:spcBef>
                <a:spcPts val="0"/>
              </a:spcBef>
              <a:buNone/>
              <a:defRPr sz="2800" baseline="0">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Use for extra demo information (such as points that will be covered, demo sub-title, software version, etc.)</a:t>
            </a:r>
            <a:endParaRPr lang="en-US" dirty="0"/>
          </a:p>
        </p:txBody>
      </p:sp>
      <p:sp>
        <p:nvSpPr>
          <p:cNvPr id="7" name="Text Placeholder 6"/>
          <p:cNvSpPr>
            <a:spLocks noGrp="1"/>
          </p:cNvSpPr>
          <p:nvPr>
            <p:ph type="body" sz="quarter" idx="10" hasCustomPrompt="1"/>
          </p:nvPr>
        </p:nvSpPr>
        <p:spPr>
          <a:xfrm>
            <a:off x="685800" y="304800"/>
            <a:ext cx="7690114" cy="1384994"/>
          </a:xfrm>
        </p:spPr>
        <p:txBody>
          <a:bodyPr anchor="t" anchorCtr="0">
            <a:noAutofit/>
          </a:bodyPr>
          <a:lstStyle>
            <a:lvl1pPr marL="0" indent="0" algn="l">
              <a:buFont typeface="Arial" pitchFamily="34" charset="0"/>
              <a:buNone/>
              <a:defRPr kumimoji="0" lang="en-US" sz="9600" b="0" i="0" u="none" strike="noStrike" kern="1200" cap="none" spc="0" normalizeH="0" baseline="0" noProof="0" dirty="0" smtClean="0">
                <a:ln w="18415" cmpd="sng">
                  <a:solidFill>
                    <a:srgbClr val="FFFFFF"/>
                  </a:solidFill>
                  <a:prstDash val="solid"/>
                </a:ln>
                <a:solidFill>
                  <a:srgbClr val="FFFFFF"/>
                </a:solidFill>
                <a:effectLst>
                  <a:outerShdw blurRad="63500" dir="3600000" algn="tl" rotWithShape="0">
                    <a:srgbClr val="000000">
                      <a:alpha val="70000"/>
                    </a:srgbClr>
                  </a:outerShdw>
                  <a:reflection blurRad="6350" stA="55000" endA="300" endPos="45500" dir="5400000" sy="-100000" algn="bl" rotWithShape="0"/>
                </a:effectLst>
                <a:uLnTx/>
                <a:uFillTx/>
                <a:latin typeface="Segoe" pitchFamily="34" charset="0"/>
                <a:ea typeface="+mn-ea"/>
                <a:cs typeface="+mn-cs"/>
              </a:defRPr>
            </a:lvl1pPr>
          </a:lstStyle>
          <a:p>
            <a:pPr lvl="0"/>
            <a:r>
              <a:rPr lang="en-US" dirty="0" smtClean="0"/>
              <a:t>DEMO</a:t>
            </a:r>
          </a:p>
        </p:txBody>
      </p:sp>
    </p:spTree>
  </p:cSld>
  <p:clrMapOvr>
    <a:overrideClrMapping bg1="dk1" tx1="lt1" bg2="dk2" tx2="lt2" accent1="accent1" accent2="accent2" accent3="accent3" accent4="accent4" accent5="accent5" accent6="accent6" hlink="hlink" folHlink="folHlink"/>
  </p:clrMapOvr>
  <p:transition/>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2" descr="Microsoft logo and tagline"/>
          <p:cNvPicPr>
            <a:picLocks noChangeAspect="1" noChangeArrowheads="1"/>
          </p:cNvPicPr>
          <p:nvPr/>
        </p:nvPicPr>
        <p:blipFill>
          <a:blip r:embed="rId2"/>
          <a:srcRect/>
          <a:stretch>
            <a:fillRect/>
          </a:stretch>
        </p:blipFill>
        <p:spPr bwMode="black">
          <a:xfrm>
            <a:off x="1827417" y="2259678"/>
            <a:ext cx="5939896" cy="1283229"/>
          </a:xfrm>
          <a:prstGeom prst="rect">
            <a:avLst/>
          </a:prstGeom>
          <a:noFill/>
        </p:spPr>
      </p:pic>
      <p:sp>
        <p:nvSpPr>
          <p:cNvPr id="3" name="Text Box 3"/>
          <p:cNvSpPr txBox="1">
            <a:spLocks noChangeArrowheads="1"/>
          </p:cNvSpPr>
          <p:nvPr/>
        </p:nvSpPr>
        <p:spPr bwMode="blackWhite">
          <a:xfrm>
            <a:off x="381000" y="5105400"/>
            <a:ext cx="8382000" cy="523206"/>
          </a:xfrm>
          <a:prstGeom prst="rect">
            <a:avLst/>
          </a:prstGeom>
          <a:noFill/>
          <a:ln w="12700">
            <a:noFill/>
            <a:miter lim="800000"/>
            <a:headEnd type="none" w="sm" len="sm"/>
            <a:tailEnd type="none" w="sm" len="sm"/>
          </a:ln>
          <a:effectLst/>
        </p:spPr>
        <p:txBody>
          <a:bodyPr vert="horz" wrap="square" lIns="91425" tIns="45713" rIns="91425" bIns="45713" numCol="1" anchor="t" anchorCtr="0" compatLnSpc="1">
            <a:prstTxWarp prst="textNoShape">
              <a:avLst/>
            </a:prstTxWarp>
            <a:spAutoFit/>
          </a:bodyPr>
          <a:lstStyle/>
          <a:p>
            <a:pPr algn="ctr" defTabSz="914099" eaLnBrk="0" hangingPunct="0"/>
            <a:r>
              <a:rPr lang="en-US" sz="700" dirty="0">
                <a:latin typeface="Segoe" pitchFamily="34" charset="0"/>
                <a:cs typeface="Arial" charset="0"/>
              </a:rPr>
              <a:t>© </a:t>
            </a:r>
            <a:r>
              <a:rPr lang="en-US" sz="700" dirty="0" smtClean="0">
                <a:latin typeface="Segoe" pitchFamily="34" charset="0"/>
                <a:cs typeface="Arial" charset="0"/>
              </a:rPr>
              <a:t>2007 Microsoft </a:t>
            </a:r>
            <a:r>
              <a:rPr lang="en-US" sz="700" dirty="0">
                <a:latin typeface="Segoe" pitchFamily="34" charset="0"/>
                <a:cs typeface="Arial" charset="0"/>
              </a:rPr>
              <a:t>Corporation. All rights reserved. Microsoft, Windows, Windows Vista and other product names are or may be registered trademarks and/or trademarks in the U.S. and/or other countries.</a:t>
            </a:r>
          </a:p>
          <a:p>
            <a:pPr algn="ctr" defTabSz="914099" eaLnBrk="0" hangingPunct="0"/>
            <a:r>
              <a:rPr lang="en-US" sz="700" dirty="0">
                <a:latin typeface="Segoe" pitchFamily="34" charset="0"/>
                <a:cs typeface="Arial"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700" dirty="0">
                <a:latin typeface="Segoe" pitchFamily="34" charset="0"/>
                <a:cs typeface="Arial" charset="0"/>
              </a:rPr>
            </a:br>
            <a:r>
              <a:rPr lang="en-US" sz="700" dirty="0">
                <a:latin typeface="Segoe" pitchFamily="34" charset="0"/>
                <a:cs typeface="Arial" charset="0"/>
              </a:rPr>
              <a:t>MICROSOFT MAKES NO WARRANTIES, EXPRESS, IMPLIED OR STATUTORY, AS TO THE INFORMATION IN THIS PRESENTATION.</a:t>
            </a:r>
          </a:p>
        </p:txBody>
      </p:sp>
    </p:spTree>
  </p:cSld>
  <p:clrMapOvr>
    <a:masterClrMapping/>
  </p:clrMapOvr>
  <p:transition/>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hyperlink" Target="http://www.microsoft.com/india/msdn" TargetMode="Externa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chemeClr val="accent1">
                <a:lumMod val="50000"/>
              </a:schemeClr>
            </a:gs>
            <a:gs pos="39999">
              <a:schemeClr val="accent1">
                <a:lumMod val="50000"/>
              </a:schemeClr>
            </a:gs>
            <a:gs pos="70000">
              <a:schemeClr val="accent1">
                <a:lumMod val="75000"/>
              </a:schemeClr>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4" name="Picture 3" descr="MSDN logo 2">
            <a:hlinkClick r:id="rId11"/>
          </p:cNvPr>
          <p:cNvPicPr/>
          <p:nvPr/>
        </p:nvPicPr>
        <p:blipFill>
          <a:blip r:embed="rId12"/>
          <a:srcRect/>
          <a:stretch>
            <a:fillRect/>
          </a:stretch>
        </p:blipFill>
        <p:spPr bwMode="auto">
          <a:xfrm>
            <a:off x="8192360" y="6382180"/>
            <a:ext cx="951640" cy="475820"/>
          </a:xfrm>
          <a:prstGeom prst="rect">
            <a:avLst/>
          </a:prstGeom>
          <a:noFill/>
          <a:ln w="9525">
            <a:noFill/>
            <a:miter lim="800000"/>
            <a:headEnd/>
            <a:tailEnd/>
          </a:ln>
        </p:spPr>
      </p:pic>
      <p:pic>
        <p:nvPicPr>
          <p:cNvPr id="5" name="Picture 5"/>
          <p:cNvPicPr>
            <a:picLocks noChangeAspect="1" noChangeArrowheads="1"/>
          </p:cNvPicPr>
          <p:nvPr/>
        </p:nvPicPr>
        <p:blipFill>
          <a:blip r:embed="rId13" cstate="print">
            <a:clrChange>
              <a:clrFrom>
                <a:srgbClr val="FFFFFF"/>
              </a:clrFrom>
              <a:clrTo>
                <a:srgbClr val="FFFFFF">
                  <a:alpha val="0"/>
                </a:srgbClr>
              </a:clrTo>
            </a:clrChange>
          </a:blip>
          <a:srcRect/>
          <a:stretch>
            <a:fillRect/>
          </a:stretch>
        </p:blipFill>
        <p:spPr bwMode="auto">
          <a:xfrm>
            <a:off x="72498" y="6395817"/>
            <a:ext cx="1228906" cy="417793"/>
          </a:xfrm>
          <a:prstGeom prst="rect">
            <a:avLst/>
          </a:prstGeom>
          <a:noFill/>
          <a:ln w="9525">
            <a:noFill/>
            <a:miter lim="800000"/>
            <a:headEnd/>
            <a:tailEnd/>
          </a:ln>
          <a:effectLst/>
        </p:spPr>
      </p:pic>
    </p:spTree>
  </p:cSld>
  <p:clrMap bg1="dk1" tx1="lt1" bg2="dk2" tx2="lt2" accent1="accent1" accent2="accent2" accent3="accent3" accent4="accent4" accent5="accent5" accent6="accent6" hlink="hlink" folHlink="folHlink"/>
  <p:sldLayoutIdLst>
    <p:sldLayoutId id="2147483880" r:id="rId1"/>
    <p:sldLayoutId id="2147483881" r:id="rId2"/>
    <p:sldLayoutId id="2147483882" r:id="rId3"/>
    <p:sldLayoutId id="2147483883" r:id="rId4"/>
    <p:sldLayoutId id="2147483884" r:id="rId5"/>
    <p:sldLayoutId id="2147483885" r:id="rId6"/>
    <p:sldLayoutId id="2147483886" r:id="rId7"/>
    <p:sldLayoutId id="2147483887" r:id="rId8"/>
    <p:sldLayoutId id="2147483888" r:id="rId9"/>
  </p:sldLayoutIdLst>
  <p:transition/>
  <p:hf sldNum="0" hdr="0" ftr="0" dt="0"/>
  <p:txStyles>
    <p:titleStyle>
      <a:lvl1pPr algn="l" defTabSz="914363" rtl="0" eaLnBrk="1" latinLnBrk="0" hangingPunct="1">
        <a:lnSpc>
          <a:spcPct val="90000"/>
        </a:lnSpc>
        <a:spcBef>
          <a:spcPct val="0"/>
        </a:spcBef>
        <a:buNone/>
        <a:defRPr lang="en-US" sz="4800" b="0" kern="1200" cap="none" spc="-150" dirty="0" smtClean="0">
          <a:ln w="3175">
            <a:noFill/>
          </a:ln>
          <a:solidFill>
            <a:schemeClr val="tx1"/>
          </a:solidFill>
          <a:effectLst/>
          <a:latin typeface="+mj-lt"/>
          <a:ea typeface="+mn-ea"/>
          <a:cs typeface="Arial" charset="0"/>
        </a:defRPr>
      </a:lvl1pPr>
    </p:titleStyle>
    <p:bodyStyle>
      <a:lvl1pPr marL="396875" indent="-396875" algn="l" defTabSz="914363" rtl="0" eaLnBrk="1" latinLnBrk="0" hangingPunct="1">
        <a:lnSpc>
          <a:spcPct val="90000"/>
        </a:lnSpc>
        <a:spcBef>
          <a:spcPct val="20000"/>
        </a:spcBef>
        <a:buSzPct val="80000"/>
        <a:buFontTx/>
        <a:buBlip>
          <a:blip r:embed="rId14"/>
        </a:buBlip>
        <a:defRPr sz="3200" kern="1200">
          <a:solidFill>
            <a:schemeClr val="tx1"/>
          </a:solidFill>
          <a:effectLst/>
          <a:latin typeface="+mn-lt"/>
          <a:ea typeface="+mn-ea"/>
          <a:cs typeface="+mn-cs"/>
        </a:defRPr>
      </a:lvl1pPr>
      <a:lvl2pPr marL="914400" indent="-396875" algn="l" defTabSz="914363" rtl="0" eaLnBrk="1" latinLnBrk="0" hangingPunct="1">
        <a:lnSpc>
          <a:spcPct val="90000"/>
        </a:lnSpc>
        <a:spcBef>
          <a:spcPct val="20000"/>
        </a:spcBef>
        <a:buSzPct val="80000"/>
        <a:buFontTx/>
        <a:buBlip>
          <a:blip r:embed="rId14"/>
        </a:buBlip>
        <a:defRPr sz="2800" kern="1200">
          <a:solidFill>
            <a:schemeClr val="tx1"/>
          </a:solidFill>
          <a:effectLst/>
          <a:latin typeface="+mn-lt"/>
          <a:ea typeface="+mn-ea"/>
          <a:cs typeface="+mn-cs"/>
        </a:defRPr>
      </a:lvl2pPr>
      <a:lvl3pPr marL="1258888" indent="-344488"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3pPr>
      <a:lvl4pPr marL="1604963" indent="-346075"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4pPr>
      <a:lvl5pPr marL="1941513" indent="-336550" algn="l" defTabSz="914363" rtl="0" eaLnBrk="1" latinLnBrk="0" hangingPunct="1">
        <a:lnSpc>
          <a:spcPct val="90000"/>
        </a:lnSpc>
        <a:spcBef>
          <a:spcPct val="20000"/>
        </a:spcBef>
        <a:buSzPct val="80000"/>
        <a:buFontTx/>
        <a:buBlip>
          <a:blip r:embed="rId14"/>
        </a:buBlip>
        <a:defRPr sz="2400" kern="1200">
          <a:solidFill>
            <a:schemeClr val="tx1"/>
          </a:solidFill>
          <a:effectLst/>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8.xml"/><Relationship Id="rId5" Type="http://schemas.openxmlformats.org/officeDocument/2006/relationships/image" Target="../media/image9.pn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sz="4400">
                <a:latin typeface="Trebuchet MS" pitchFamily="34" charset="0"/>
              </a:rPr>
              <a:t>Developing ASP.NET Web Applications for Mobile Devices</a:t>
            </a:r>
            <a:endParaRPr lang="en-US" sz="4400" dirty="0"/>
          </a:p>
        </p:txBody>
      </p:sp>
      <p:sp>
        <p:nvSpPr>
          <p:cNvPr id="5" name="Subtitle 4"/>
          <p:cNvSpPr>
            <a:spLocks noGrp="1"/>
          </p:cNvSpPr>
          <p:nvPr>
            <p:ph type="subTitle" idx="1"/>
          </p:nvPr>
        </p:nvSpPr>
        <p:spPr>
          <a:xfrm>
            <a:off x="730249" y="4225068"/>
            <a:ext cx="8032751" cy="461665"/>
          </a:xfrm>
        </p:spPr>
        <p:txBody>
          <a:bodyPr/>
          <a:lstStyle/>
          <a:p>
            <a:r>
              <a:rPr lang="en-US" dirty="0" smtClean="0"/>
              <a:t>Punit Shah</a:t>
            </a:r>
            <a:endParaRPr lang="en-US" dirty="0"/>
          </a:p>
        </p:txBody>
      </p:sp>
      <p:sp>
        <p:nvSpPr>
          <p:cNvPr id="6" name="Text Placeholder 5"/>
          <p:cNvSpPr>
            <a:spLocks noGrp="1"/>
          </p:cNvSpPr>
          <p:nvPr>
            <p:ph type="body" sz="quarter" idx="10"/>
          </p:nvPr>
        </p:nvSpPr>
        <p:spPr>
          <a:xfrm>
            <a:off x="737061" y="4717816"/>
            <a:ext cx="5943600" cy="492443"/>
          </a:xfrm>
        </p:spPr>
        <p:txBody>
          <a:bodyPr/>
          <a:lstStyle/>
          <a:p>
            <a:r>
              <a:rPr lang="en-US" sz="1600" b="1" dirty="0" smtClean="0"/>
              <a:t>Technical Lead | Microsoft </a:t>
            </a:r>
          </a:p>
          <a:p>
            <a:r>
              <a:rPr lang="en-US" sz="1600" b="1" dirty="0" smtClean="0"/>
              <a:t>punits@microsoft.com</a:t>
            </a:r>
            <a:endParaRPr lang="en-US" sz="1600" b="1"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48484"/>
          <p:cNvSpPr txBox="1">
            <a:spLocks noChangeArrowheads="1"/>
          </p:cNvSpPr>
          <p:nvPr/>
        </p:nvSpPr>
        <p:spPr>
          <a:xfrm>
            <a:off x="339524" y="2131349"/>
            <a:ext cx="8534400" cy="3419475"/>
          </a:xfrm>
          <a:prstGeom prst="rect">
            <a:avLst/>
          </a:prstGeom>
        </p:spPr>
        <p:txBody>
          <a:bodyPr>
            <a:normAutofit/>
          </a:bodyPr>
          <a:lstStyle/>
          <a:p>
            <a:pPr>
              <a:buNone/>
              <a:defRPr/>
            </a:pPr>
            <a:endParaRPr lang="en-US" sz="2000" dirty="0">
              <a:latin typeface="Trebuchet MS" pitchFamily="34" charset="0"/>
            </a:endParaRPr>
          </a:p>
        </p:txBody>
      </p:sp>
      <p:sp>
        <p:nvSpPr>
          <p:cNvPr id="5" name="Title 4"/>
          <p:cNvSpPr>
            <a:spLocks noGrp="1"/>
          </p:cNvSpPr>
          <p:nvPr>
            <p:ph type="ctrTitle"/>
          </p:nvPr>
        </p:nvSpPr>
        <p:spPr>
          <a:xfrm>
            <a:off x="678870" y="2509231"/>
            <a:ext cx="7650427" cy="1523494"/>
          </a:xfrm>
        </p:spPr>
        <p:txBody>
          <a:bodyPr/>
          <a:lstStyle/>
          <a:p>
            <a:r>
              <a:rPr sz="2400" smtClean="0">
                <a:latin typeface="Trebuchet MS" pitchFamily="34" charset="0"/>
              </a:rPr>
              <a:t>Walkthrough: </a:t>
            </a:r>
            <a:br>
              <a:rPr sz="2400" smtClean="0">
                <a:latin typeface="Trebuchet MS" pitchFamily="34" charset="0"/>
              </a:rPr>
            </a:br>
            <a:r>
              <a:rPr sz="2400" smtClean="0">
                <a:latin typeface="Trebuchet MS" pitchFamily="34" charset="0"/>
              </a:rPr>
              <a:t>Developing a mobile web application</a:t>
            </a:r>
            <a:br>
              <a:rPr sz="2400" smtClean="0">
                <a:latin typeface="Trebuchet MS" pitchFamily="34" charset="0"/>
              </a:rPr>
            </a:br>
            <a:endParaRPr lang="en-US" sz="2400" dirty="0"/>
          </a:p>
        </p:txBody>
      </p:sp>
      <p:sp>
        <p:nvSpPr>
          <p:cNvPr id="7" name="Text Placeholder 6"/>
          <p:cNvSpPr>
            <a:spLocks noGrp="1"/>
          </p:cNvSpPr>
          <p:nvPr>
            <p:ph type="body" sz="quarter" idx="10"/>
          </p:nvPr>
        </p:nvSpPr>
        <p:spPr/>
        <p:txBody>
          <a:bodyPr/>
          <a:lstStyle/>
          <a:p>
            <a:r>
              <a:rPr smtClean="0"/>
              <a:t>DEMO</a:t>
            </a:r>
            <a:endParaRPr lang="en-US"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2"/>
          <p:cNvSpPr txBox="1">
            <a:spLocks noChangeArrowheads="1"/>
          </p:cNvSpPr>
          <p:nvPr/>
        </p:nvSpPr>
        <p:spPr>
          <a:xfrm>
            <a:off x="457200" y="685336"/>
            <a:ext cx="8229600" cy="1143000"/>
          </a:xfrm>
          <a:prstGeom prst="rect">
            <a:avLst/>
          </a:prstGeom>
        </p:spPr>
        <p:txBody>
          <a:bodyPr anchor="t">
            <a:normAutofit fontScale="90000" lnSpcReduction="20000"/>
          </a:bodyPr>
          <a:lstStyle/>
          <a:p>
            <a:pPr lvl="0" fontAlgn="auto">
              <a:spcAft>
                <a:spcPts val="0"/>
              </a:spcAft>
              <a:defRPr/>
            </a:pPr>
            <a:r>
              <a:rPr kumimoji="0" lang="en-US" sz="46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
            </a:r>
            <a:br>
              <a:rPr kumimoji="0" lang="en-US" sz="46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br>
            <a:endParaRPr kumimoji="0" lang="en-US" sz="46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endParaRPr>
          </a:p>
        </p:txBody>
      </p:sp>
      <p:sp>
        <p:nvSpPr>
          <p:cNvPr id="4" name="Shape 148484"/>
          <p:cNvSpPr txBox="1">
            <a:spLocks noChangeArrowheads="1"/>
          </p:cNvSpPr>
          <p:nvPr/>
        </p:nvSpPr>
        <p:spPr>
          <a:xfrm>
            <a:off x="304800" y="1714500"/>
            <a:ext cx="8534400" cy="3419475"/>
          </a:xfrm>
          <a:prstGeom prst="rect">
            <a:avLst/>
          </a:prstGeom>
        </p:spPr>
        <p:txBody>
          <a:bodyPr>
            <a:noAutofit/>
          </a:bodyPr>
          <a:lstStyle/>
          <a:p>
            <a:pPr marL="292100" indent="-292100" fontAlgn="auto">
              <a:lnSpc>
                <a:spcPct val="140000"/>
              </a:lnSpc>
              <a:spcBef>
                <a:spcPts val="0"/>
              </a:spcBef>
              <a:spcAft>
                <a:spcPts val="0"/>
              </a:spcAft>
              <a:buClr>
                <a:schemeClr val="accent1"/>
              </a:buClr>
              <a:buSzPct val="70000"/>
              <a:buFont typeface="Wingdings 2"/>
              <a:buChar char=""/>
            </a:pPr>
            <a:endParaRPr lang="en-US" sz="2000" b="1" dirty="0">
              <a:latin typeface="Trebuchet MS" pitchFamily="34" charset="0"/>
            </a:endParaRPr>
          </a:p>
        </p:txBody>
      </p:sp>
      <p:sp>
        <p:nvSpPr>
          <p:cNvPr id="5" name="Title 4"/>
          <p:cNvSpPr>
            <a:spLocks noGrp="1"/>
          </p:cNvSpPr>
          <p:nvPr>
            <p:ph type="title"/>
          </p:nvPr>
        </p:nvSpPr>
        <p:spPr>
          <a:xfrm>
            <a:off x="381000" y="230188"/>
            <a:ext cx="8382000" cy="609398"/>
          </a:xfrm>
        </p:spPr>
        <p:txBody>
          <a:bodyPr/>
          <a:lstStyle/>
          <a:p>
            <a:r>
              <a:rPr sz="4400">
                <a:solidFill>
                  <a:schemeClr val="accent1">
                    <a:lumMod val="60000"/>
                    <a:lumOff val="40000"/>
                  </a:schemeClr>
                </a:solidFill>
                <a:effectLst>
                  <a:outerShdw blurRad="38100" dist="25500" dir="5400000" algn="tl" rotWithShape="0">
                    <a:srgbClr val="000000">
                      <a:satMod val="180000"/>
                      <a:alpha val="75000"/>
                    </a:srgbClr>
                  </a:outerShdw>
                </a:effectLst>
                <a:latin typeface="Trebuchet MS" pitchFamily="34" charset="0"/>
              </a:rPr>
              <a:t>Customization</a:t>
            </a:r>
            <a:endParaRPr lang="en-US" sz="4400" dirty="0"/>
          </a:p>
        </p:txBody>
      </p:sp>
      <p:sp>
        <p:nvSpPr>
          <p:cNvPr id="6" name="Text Placeholder 5"/>
          <p:cNvSpPr>
            <a:spLocks noGrp="1"/>
          </p:cNvSpPr>
          <p:nvPr>
            <p:ph type="body" sz="quarter" idx="10"/>
          </p:nvPr>
        </p:nvSpPr>
        <p:spPr>
          <a:xfrm>
            <a:off x="381000" y="1146048"/>
            <a:ext cx="8382000" cy="4512167"/>
          </a:xfrm>
        </p:spPr>
        <p:txBody>
          <a:bodyPr/>
          <a:lstStyle/>
          <a:p>
            <a:pPr marL="292100" indent="-292100" fontAlgn="auto">
              <a:lnSpc>
                <a:spcPct val="140000"/>
              </a:lnSpc>
              <a:spcBef>
                <a:spcPts val="0"/>
              </a:spcBef>
              <a:spcAft>
                <a:spcPts val="0"/>
              </a:spcAft>
              <a:buClr>
                <a:schemeClr val="accent1"/>
              </a:buClr>
              <a:buSzPct val="70000"/>
              <a:buFont typeface="Wingdings 2"/>
              <a:buChar char=""/>
            </a:pPr>
            <a:r>
              <a:rPr lang="en-US" sz="2000" b="1" dirty="0" smtClean="0">
                <a:latin typeface="Trebuchet MS" pitchFamily="34" charset="0"/>
              </a:rPr>
              <a:t>Reasons to customize? </a:t>
            </a:r>
          </a:p>
          <a:p>
            <a:pPr marL="749300" lvl="2" indent="-292100" fontAlgn="auto">
              <a:lnSpc>
                <a:spcPct val="140000"/>
              </a:lnSpc>
              <a:spcBef>
                <a:spcPts val="0"/>
              </a:spcBef>
              <a:spcAft>
                <a:spcPts val="0"/>
              </a:spcAft>
              <a:buClr>
                <a:schemeClr val="accent1"/>
              </a:buClr>
              <a:buSzPct val="70000"/>
              <a:buFont typeface="Wingdings 2"/>
              <a:buChar char=""/>
            </a:pPr>
            <a:r>
              <a:rPr lang="en-US" sz="2000" b="1" dirty="0" smtClean="0">
                <a:latin typeface="Trebuchet MS" pitchFamily="34" charset="0"/>
              </a:rPr>
              <a:t>Optimize the rendering</a:t>
            </a:r>
          </a:p>
          <a:p>
            <a:pPr marL="1206500" lvl="4" indent="-292100" fontAlgn="auto">
              <a:lnSpc>
                <a:spcPct val="140000"/>
              </a:lnSpc>
              <a:spcBef>
                <a:spcPts val="0"/>
              </a:spcBef>
              <a:spcAft>
                <a:spcPts val="0"/>
              </a:spcAft>
              <a:buClr>
                <a:schemeClr val="accent1"/>
              </a:buClr>
              <a:buSzPct val="70000"/>
              <a:buFont typeface="Wingdings 2"/>
              <a:buChar char=""/>
            </a:pPr>
            <a:r>
              <a:rPr lang="en-US" sz="2000" b="1" dirty="0" smtClean="0">
                <a:latin typeface="Trebuchet MS" pitchFamily="34" charset="0"/>
              </a:rPr>
              <a:t>Per device or class of device</a:t>
            </a:r>
          </a:p>
          <a:p>
            <a:pPr marL="1206500" lvl="4" indent="-292100" fontAlgn="auto">
              <a:lnSpc>
                <a:spcPct val="140000"/>
              </a:lnSpc>
              <a:spcBef>
                <a:spcPts val="0"/>
              </a:spcBef>
              <a:spcAft>
                <a:spcPts val="0"/>
              </a:spcAft>
              <a:buClr>
                <a:schemeClr val="accent1"/>
              </a:buClr>
              <a:buSzPct val="70000"/>
              <a:buFont typeface="Wingdings 2"/>
              <a:buChar char=""/>
            </a:pPr>
            <a:r>
              <a:rPr lang="en-US" sz="2000" b="1" dirty="0" smtClean="0">
                <a:latin typeface="Trebuchet MS" pitchFamily="34" charset="0"/>
              </a:rPr>
              <a:t>Used on a per application basis</a:t>
            </a:r>
          </a:p>
          <a:p>
            <a:pPr marL="749300" lvl="2" indent="-292100" fontAlgn="auto">
              <a:lnSpc>
                <a:spcPct val="140000"/>
              </a:lnSpc>
              <a:spcBef>
                <a:spcPts val="0"/>
              </a:spcBef>
              <a:spcAft>
                <a:spcPts val="0"/>
              </a:spcAft>
              <a:buClr>
                <a:schemeClr val="accent1"/>
              </a:buClr>
              <a:buSzPct val="70000"/>
              <a:buFont typeface="Wingdings 2"/>
              <a:buChar char=""/>
            </a:pPr>
            <a:r>
              <a:rPr lang="en-US" sz="2000" b="1" dirty="0" smtClean="0">
                <a:latin typeface="Trebuchet MS" pitchFamily="34" charset="0"/>
              </a:rPr>
              <a:t>Control the exact display </a:t>
            </a:r>
          </a:p>
          <a:p>
            <a:pPr marL="749300" lvl="2" indent="-292100" fontAlgn="auto">
              <a:lnSpc>
                <a:spcPct val="140000"/>
              </a:lnSpc>
              <a:spcBef>
                <a:spcPts val="0"/>
              </a:spcBef>
              <a:spcAft>
                <a:spcPts val="0"/>
              </a:spcAft>
              <a:buClr>
                <a:schemeClr val="accent1"/>
              </a:buClr>
              <a:buSzPct val="70000"/>
              <a:buFont typeface="Wingdings 2"/>
              <a:buChar char=""/>
            </a:pPr>
            <a:r>
              <a:rPr lang="en-US" sz="2000" b="1" dirty="0" smtClean="0">
                <a:latin typeface="Trebuchet MS" pitchFamily="34" charset="0"/>
              </a:rPr>
              <a:t>Override the default behavior</a:t>
            </a:r>
          </a:p>
          <a:p>
            <a:pPr marL="292100" indent="-292100" fontAlgn="auto">
              <a:lnSpc>
                <a:spcPct val="140000"/>
              </a:lnSpc>
              <a:spcBef>
                <a:spcPts val="0"/>
              </a:spcBef>
              <a:spcAft>
                <a:spcPts val="0"/>
              </a:spcAft>
              <a:buClr>
                <a:schemeClr val="accent1"/>
              </a:buClr>
              <a:buSzPct val="70000"/>
              <a:buFont typeface="Wingdings 2"/>
              <a:buChar char=""/>
            </a:pPr>
            <a:r>
              <a:rPr lang="en-US" sz="2000" b="1" dirty="0" smtClean="0">
                <a:latin typeface="Trebuchet MS" pitchFamily="34" charset="0"/>
              </a:rPr>
              <a:t>Scenarios</a:t>
            </a:r>
          </a:p>
          <a:p>
            <a:pPr marL="749300" lvl="2" indent="-292100" fontAlgn="auto">
              <a:lnSpc>
                <a:spcPct val="140000"/>
              </a:lnSpc>
              <a:spcBef>
                <a:spcPts val="0"/>
              </a:spcBef>
              <a:spcAft>
                <a:spcPts val="0"/>
              </a:spcAft>
              <a:buClr>
                <a:schemeClr val="accent1"/>
              </a:buClr>
              <a:buSzPct val="70000"/>
              <a:buFont typeface="Wingdings 2"/>
              <a:buChar char=""/>
            </a:pPr>
            <a:r>
              <a:rPr lang="en-US" sz="2000" b="1" dirty="0" smtClean="0">
                <a:latin typeface="Trebuchet MS" pitchFamily="34" charset="0"/>
              </a:rPr>
              <a:t>Different images</a:t>
            </a:r>
          </a:p>
          <a:p>
            <a:pPr marL="749300" lvl="2" indent="-292100" fontAlgn="auto">
              <a:lnSpc>
                <a:spcPct val="140000"/>
              </a:lnSpc>
              <a:spcBef>
                <a:spcPts val="0"/>
              </a:spcBef>
              <a:spcAft>
                <a:spcPts val="0"/>
              </a:spcAft>
              <a:buClr>
                <a:schemeClr val="accent1"/>
              </a:buClr>
              <a:buSzPct val="70000"/>
              <a:buFont typeface="Wingdings 2"/>
              <a:buChar char=""/>
            </a:pPr>
            <a:r>
              <a:rPr lang="en-US" sz="2000" b="1" dirty="0" smtClean="0">
                <a:latin typeface="Trebuchet MS" pitchFamily="34" charset="0"/>
              </a:rPr>
              <a:t>Inject browser-specific markup</a:t>
            </a:r>
          </a:p>
          <a:p>
            <a:pPr>
              <a:buNone/>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48484"/>
          <p:cNvSpPr txBox="1">
            <a:spLocks noChangeArrowheads="1"/>
          </p:cNvSpPr>
          <p:nvPr/>
        </p:nvSpPr>
        <p:spPr>
          <a:xfrm>
            <a:off x="339524" y="2131349"/>
            <a:ext cx="8534400" cy="3419475"/>
          </a:xfrm>
          <a:prstGeom prst="rect">
            <a:avLst/>
          </a:prstGeom>
        </p:spPr>
        <p:txBody>
          <a:bodyPr>
            <a:normAutofit/>
          </a:bodyPr>
          <a:lstStyle/>
          <a:p>
            <a:pPr>
              <a:buNone/>
              <a:defRPr/>
            </a:pPr>
            <a:endParaRPr lang="en-US" sz="2000" dirty="0">
              <a:latin typeface="Trebuchet MS" pitchFamily="34" charset="0"/>
            </a:endParaRPr>
          </a:p>
        </p:txBody>
      </p:sp>
      <p:sp>
        <p:nvSpPr>
          <p:cNvPr id="5" name="Title 4"/>
          <p:cNvSpPr>
            <a:spLocks noGrp="1"/>
          </p:cNvSpPr>
          <p:nvPr>
            <p:ph type="ctrTitle"/>
          </p:nvPr>
        </p:nvSpPr>
        <p:spPr>
          <a:xfrm>
            <a:off x="678870" y="2509231"/>
            <a:ext cx="7650427" cy="1523494"/>
          </a:xfrm>
        </p:spPr>
        <p:txBody>
          <a:bodyPr/>
          <a:lstStyle/>
          <a:p>
            <a:r>
              <a:rPr sz="2400" smtClean="0">
                <a:latin typeface="Trebuchet MS" pitchFamily="34" charset="0"/>
              </a:rPr>
              <a:t>Walkthrough: </a:t>
            </a:r>
            <a:br>
              <a:rPr sz="2400" smtClean="0">
                <a:latin typeface="Trebuchet MS" pitchFamily="34" charset="0"/>
              </a:rPr>
            </a:br>
            <a:r>
              <a:rPr sz="2400" smtClean="0">
                <a:latin typeface="Trebuchet MS" pitchFamily="34" charset="0"/>
              </a:rPr>
              <a:t>Customizing a mobile web application</a:t>
            </a:r>
            <a:br>
              <a:rPr sz="2400" smtClean="0">
                <a:latin typeface="Trebuchet MS" pitchFamily="34" charset="0"/>
              </a:rPr>
            </a:br>
            <a:endParaRPr lang="en-US" sz="2400" dirty="0"/>
          </a:p>
        </p:txBody>
      </p:sp>
      <p:sp>
        <p:nvSpPr>
          <p:cNvPr id="7" name="Text Placeholder 6"/>
          <p:cNvSpPr>
            <a:spLocks noGrp="1"/>
          </p:cNvSpPr>
          <p:nvPr>
            <p:ph type="body" sz="quarter" idx="10"/>
          </p:nvPr>
        </p:nvSpPr>
        <p:spPr/>
        <p:txBody>
          <a:bodyPr/>
          <a:lstStyle/>
          <a:p>
            <a:r>
              <a:rPr smtClean="0"/>
              <a:t>DEMO</a:t>
            </a:r>
            <a:endParaRPr lang="en-US" dirty="0"/>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2"/>
          <p:cNvSpPr txBox="1">
            <a:spLocks noChangeArrowheads="1"/>
          </p:cNvSpPr>
          <p:nvPr/>
        </p:nvSpPr>
        <p:spPr>
          <a:xfrm>
            <a:off x="457200" y="685336"/>
            <a:ext cx="8229600" cy="1143000"/>
          </a:xfrm>
          <a:prstGeom prst="rect">
            <a:avLst/>
          </a:prstGeom>
        </p:spPr>
        <p:txBody>
          <a:bodyPr anchor="t">
            <a:normAutofit fontScale="97500"/>
          </a:bodyPr>
          <a:lstStyle/>
          <a:p>
            <a:pPr lvl="0" fontAlgn="auto">
              <a:spcAft>
                <a:spcPts val="0"/>
              </a:spcAft>
              <a:defRPr/>
            </a:pPr>
            <a:endParaRPr kumimoji="0" lang="en-US" sz="46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endParaRPr>
          </a:p>
        </p:txBody>
      </p:sp>
      <p:sp>
        <p:nvSpPr>
          <p:cNvPr id="4" name="Shape 148484"/>
          <p:cNvSpPr txBox="1">
            <a:spLocks noChangeArrowheads="1"/>
          </p:cNvSpPr>
          <p:nvPr/>
        </p:nvSpPr>
        <p:spPr>
          <a:xfrm>
            <a:off x="304800" y="1714500"/>
            <a:ext cx="8534400" cy="3419475"/>
          </a:xfrm>
          <a:prstGeom prst="rect">
            <a:avLst/>
          </a:prstGeom>
        </p:spPr>
        <p:txBody>
          <a:bodyPr>
            <a:noAutofit/>
          </a:bodyPr>
          <a:lstStyle/>
          <a:p>
            <a:pPr marL="292100" indent="-292100" fontAlgn="auto">
              <a:lnSpc>
                <a:spcPct val="140000"/>
              </a:lnSpc>
              <a:spcBef>
                <a:spcPts val="0"/>
              </a:spcBef>
              <a:spcAft>
                <a:spcPts val="0"/>
              </a:spcAft>
              <a:buClr>
                <a:schemeClr val="accent1"/>
              </a:buClr>
              <a:buSzPct val="70000"/>
            </a:pPr>
            <a:endParaRPr lang="en-US" sz="2000" b="1" dirty="0">
              <a:latin typeface="Trebuchet MS" pitchFamily="34" charset="0"/>
            </a:endParaRPr>
          </a:p>
        </p:txBody>
      </p:sp>
      <p:sp>
        <p:nvSpPr>
          <p:cNvPr id="5" name="Title 4"/>
          <p:cNvSpPr>
            <a:spLocks noGrp="1"/>
          </p:cNvSpPr>
          <p:nvPr>
            <p:ph type="title"/>
          </p:nvPr>
        </p:nvSpPr>
        <p:spPr>
          <a:xfrm>
            <a:off x="381000" y="230189"/>
            <a:ext cx="8382000" cy="708596"/>
          </a:xfrm>
        </p:spPr>
        <p:txBody>
          <a:bodyPr/>
          <a:lstStyle/>
          <a:p>
            <a:pPr lvl="0"/>
            <a:r>
              <a:rPr sz="4400">
                <a:solidFill>
                  <a:schemeClr val="accent1">
                    <a:lumMod val="60000"/>
                    <a:lumOff val="40000"/>
                  </a:schemeClr>
                </a:solidFill>
                <a:effectLst>
                  <a:outerShdw blurRad="38100" dist="25500" dir="5400000" algn="tl" rotWithShape="0">
                    <a:srgbClr val="000000">
                      <a:satMod val="180000"/>
                      <a:alpha val="75000"/>
                    </a:srgbClr>
                  </a:outerShdw>
                </a:effectLst>
                <a:latin typeface="Trebuchet MS" pitchFamily="34" charset="0"/>
              </a:rPr>
              <a:t>ASP.NET vs. Mobile </a:t>
            </a:r>
            <a:r>
              <a:rPr sz="4400" smtClean="0">
                <a:solidFill>
                  <a:schemeClr val="accent1">
                    <a:lumMod val="60000"/>
                    <a:lumOff val="40000"/>
                  </a:schemeClr>
                </a:solidFill>
                <a:effectLst>
                  <a:outerShdw blurRad="38100" dist="25500" dir="5400000" algn="tl" rotWithShape="0">
                    <a:srgbClr val="000000">
                      <a:satMod val="180000"/>
                      <a:alpha val="75000"/>
                    </a:srgbClr>
                  </a:outerShdw>
                </a:effectLst>
                <a:latin typeface="Trebuchet MS" pitchFamily="34" charset="0"/>
              </a:rPr>
              <a:t>Controls</a:t>
            </a:r>
            <a:r>
              <a:rPr sz="3600" spc="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rPr>
              <a:t/>
            </a:r>
            <a:br>
              <a:rPr sz="3600" spc="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rPr>
            </a:br>
            <a:r>
              <a:rPr sz="3600" spc="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rPr>
              <a:t/>
            </a:r>
            <a:br>
              <a:rPr sz="3600" spc="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rPr>
            </a:br>
            <a:endParaRPr lang="en-US" dirty="0"/>
          </a:p>
        </p:txBody>
      </p:sp>
      <p:sp>
        <p:nvSpPr>
          <p:cNvPr id="6" name="Text Placeholder 5"/>
          <p:cNvSpPr>
            <a:spLocks noGrp="1"/>
          </p:cNvSpPr>
          <p:nvPr>
            <p:ph type="body" sz="quarter" idx="10"/>
          </p:nvPr>
        </p:nvSpPr>
        <p:spPr>
          <a:xfrm>
            <a:off x="381000" y="1133856"/>
            <a:ext cx="8382000" cy="2804413"/>
          </a:xfrm>
        </p:spPr>
        <p:txBody>
          <a:bodyPr/>
          <a:lstStyle/>
          <a:p>
            <a:pPr marL="292100" indent="-292100" fontAlgn="auto">
              <a:lnSpc>
                <a:spcPct val="140000"/>
              </a:lnSpc>
              <a:spcBef>
                <a:spcPts val="0"/>
              </a:spcBef>
              <a:spcAft>
                <a:spcPts val="0"/>
              </a:spcAft>
              <a:buClr>
                <a:schemeClr val="accent1"/>
              </a:buClr>
              <a:buSzPct val="70000"/>
              <a:buFont typeface="Wingdings 2"/>
              <a:buChar char=""/>
              <a:defRPr/>
            </a:pPr>
            <a:r>
              <a:rPr lang="en-US" sz="2400" b="1" dirty="0" smtClean="0">
                <a:latin typeface="Trebuchet MS" pitchFamily="34" charset="0"/>
              </a:rPr>
              <a:t>Web Forms vs. Mobile Web Forms</a:t>
            </a:r>
          </a:p>
          <a:p>
            <a:pPr marL="292100" indent="-292100" fontAlgn="auto">
              <a:lnSpc>
                <a:spcPct val="140000"/>
              </a:lnSpc>
              <a:spcBef>
                <a:spcPts val="0"/>
              </a:spcBef>
              <a:spcAft>
                <a:spcPts val="0"/>
              </a:spcAft>
              <a:buClr>
                <a:schemeClr val="accent1"/>
              </a:buClr>
              <a:buSzPct val="70000"/>
              <a:buFont typeface="Wingdings 2"/>
              <a:buChar char=""/>
              <a:defRPr/>
            </a:pPr>
            <a:r>
              <a:rPr lang="en-US" sz="2400" b="1" dirty="0" smtClean="0">
                <a:latin typeface="Trebuchet MS" pitchFamily="34" charset="0"/>
              </a:rPr>
              <a:t>Viewstate Mechanism</a:t>
            </a:r>
          </a:p>
          <a:p>
            <a:pPr marL="292100" indent="-292100" fontAlgn="auto">
              <a:lnSpc>
                <a:spcPct val="140000"/>
              </a:lnSpc>
              <a:spcBef>
                <a:spcPts val="0"/>
              </a:spcBef>
              <a:spcAft>
                <a:spcPts val="0"/>
              </a:spcAft>
              <a:buClr>
                <a:schemeClr val="accent1"/>
              </a:buClr>
              <a:buSzPct val="70000"/>
              <a:buFont typeface="Wingdings 2"/>
              <a:buChar char=""/>
              <a:defRPr/>
            </a:pPr>
            <a:r>
              <a:rPr lang="en-US" sz="2400" b="1" dirty="0" smtClean="0">
                <a:latin typeface="Trebuchet MS" pitchFamily="34" charset="0"/>
              </a:rPr>
              <a:t>Use of Cookies</a:t>
            </a:r>
          </a:p>
          <a:p>
            <a:pPr marL="292100" indent="-292100" fontAlgn="auto">
              <a:lnSpc>
                <a:spcPct val="140000"/>
              </a:lnSpc>
              <a:spcBef>
                <a:spcPts val="0"/>
              </a:spcBef>
              <a:spcAft>
                <a:spcPts val="0"/>
              </a:spcAft>
              <a:buClr>
                <a:schemeClr val="accent1"/>
              </a:buClr>
              <a:buSzPct val="70000"/>
              <a:buFont typeface="Wingdings 2"/>
              <a:buChar char=""/>
              <a:defRPr/>
            </a:pPr>
            <a:r>
              <a:rPr lang="en-US" sz="2400" b="1" dirty="0" smtClean="0">
                <a:latin typeface="Trebuchet MS" pitchFamily="34" charset="0"/>
              </a:rPr>
              <a:t>OnViewStateExpire Event</a:t>
            </a:r>
          </a:p>
          <a:p>
            <a:pPr marL="292100" indent="-292100" fontAlgn="auto">
              <a:lnSpc>
                <a:spcPct val="140000"/>
              </a:lnSpc>
              <a:spcBef>
                <a:spcPts val="0"/>
              </a:spcBef>
              <a:spcAft>
                <a:spcPts val="0"/>
              </a:spcAft>
              <a:buClr>
                <a:schemeClr val="accent1"/>
              </a:buClr>
              <a:buSzPct val="70000"/>
              <a:buFont typeface="Wingdings 2"/>
              <a:buChar char=""/>
              <a:defRPr/>
            </a:pPr>
            <a:r>
              <a:rPr lang="en-US" sz="2400" b="1" dirty="0" smtClean="0">
                <a:latin typeface="Trebuchet MS" pitchFamily="34" charset="0"/>
              </a:rPr>
              <a:t>SessionStateHistorySize</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2"/>
          <p:cNvSpPr txBox="1">
            <a:spLocks noChangeArrowheads="1"/>
          </p:cNvSpPr>
          <p:nvPr/>
        </p:nvSpPr>
        <p:spPr>
          <a:xfrm>
            <a:off x="457200" y="685336"/>
            <a:ext cx="8229600" cy="1143000"/>
          </a:xfrm>
          <a:prstGeom prst="rect">
            <a:avLst/>
          </a:prstGeom>
        </p:spPr>
        <p:txBody>
          <a:bodyPr anchor="t">
            <a:normAutofit fontScale="90000" lnSpcReduction="20000"/>
          </a:bodyPr>
          <a:lstStyle/>
          <a:p>
            <a:pPr lvl="0" fontAlgn="auto">
              <a:spcAft>
                <a:spcPts val="0"/>
              </a:spcAft>
              <a:defRPr/>
            </a:pPr>
            <a:r>
              <a:rPr kumimoji="0" lang="en-US" sz="46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
            </a:r>
            <a:br>
              <a:rPr kumimoji="0" lang="en-US" sz="46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br>
            <a:endParaRPr kumimoji="0" lang="en-US" sz="46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endParaRPr>
          </a:p>
        </p:txBody>
      </p:sp>
      <p:sp>
        <p:nvSpPr>
          <p:cNvPr id="4" name="Shape 148484"/>
          <p:cNvSpPr txBox="1">
            <a:spLocks noChangeArrowheads="1"/>
          </p:cNvSpPr>
          <p:nvPr/>
        </p:nvSpPr>
        <p:spPr>
          <a:xfrm>
            <a:off x="304800" y="1714500"/>
            <a:ext cx="8534400" cy="3419475"/>
          </a:xfrm>
          <a:prstGeom prst="rect">
            <a:avLst/>
          </a:prstGeom>
        </p:spPr>
        <p:txBody>
          <a:bodyPr>
            <a:noAutofit/>
          </a:bodyPr>
          <a:lstStyle/>
          <a:p>
            <a:pPr marL="292100" indent="-292100" fontAlgn="auto">
              <a:lnSpc>
                <a:spcPct val="140000"/>
              </a:lnSpc>
              <a:spcBef>
                <a:spcPts val="0"/>
              </a:spcBef>
              <a:spcAft>
                <a:spcPts val="0"/>
              </a:spcAft>
              <a:buClr>
                <a:schemeClr val="accent1"/>
              </a:buClr>
              <a:buSzPct val="70000"/>
            </a:pPr>
            <a:endParaRPr lang="en-US" sz="2000" b="1" dirty="0">
              <a:latin typeface="Trebuchet MS" pitchFamily="34" charset="0"/>
            </a:endParaRPr>
          </a:p>
        </p:txBody>
      </p:sp>
      <p:sp>
        <p:nvSpPr>
          <p:cNvPr id="5" name="Title 4"/>
          <p:cNvSpPr>
            <a:spLocks noGrp="1"/>
          </p:cNvSpPr>
          <p:nvPr>
            <p:ph type="title"/>
          </p:nvPr>
        </p:nvSpPr>
        <p:spPr>
          <a:xfrm>
            <a:off x="381000" y="230188"/>
            <a:ext cx="8382000" cy="609398"/>
          </a:xfrm>
        </p:spPr>
        <p:txBody>
          <a:bodyPr/>
          <a:lstStyle/>
          <a:p>
            <a:r>
              <a:rPr sz="4400">
                <a:solidFill>
                  <a:schemeClr val="accent1">
                    <a:lumMod val="60000"/>
                    <a:lumOff val="40000"/>
                  </a:schemeClr>
                </a:solidFill>
                <a:effectLst>
                  <a:outerShdw blurRad="38100" dist="25500" dir="5400000" algn="tl" rotWithShape="0">
                    <a:srgbClr val="000000">
                      <a:satMod val="180000"/>
                      <a:alpha val="75000"/>
                    </a:srgbClr>
                  </a:outerShdw>
                </a:effectLst>
                <a:latin typeface="Trebuchet MS" pitchFamily="34" charset="0"/>
              </a:rPr>
              <a:t>Supporting New Devices</a:t>
            </a:r>
            <a:endParaRPr lang="en-US" sz="4400" dirty="0"/>
          </a:p>
        </p:txBody>
      </p:sp>
      <p:sp>
        <p:nvSpPr>
          <p:cNvPr id="6" name="Text Placeholder 5"/>
          <p:cNvSpPr>
            <a:spLocks noGrp="1"/>
          </p:cNvSpPr>
          <p:nvPr>
            <p:ph type="body" sz="quarter" idx="10"/>
          </p:nvPr>
        </p:nvSpPr>
        <p:spPr>
          <a:xfrm>
            <a:off x="381000" y="1146049"/>
            <a:ext cx="8382000" cy="2718816"/>
          </a:xfrm>
        </p:spPr>
        <p:txBody>
          <a:bodyPr/>
          <a:lstStyle/>
          <a:p>
            <a:pPr marL="292100" lvl="1"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Defining Mobile Device in Configuration Files.</a:t>
            </a:r>
          </a:p>
          <a:p>
            <a:pPr marL="292100" lvl="1"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Identifying the device. (User-Agent)</a:t>
            </a:r>
          </a:p>
          <a:p>
            <a:pPr marL="292100" lvl="1"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Identifying device capabilities.</a:t>
            </a:r>
          </a:p>
          <a:p>
            <a:pPr marL="292100" lvl="1"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Establishing Capabilities through Testing</a:t>
            </a:r>
          </a:p>
          <a:p>
            <a:pPr>
              <a:buNone/>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linds(horizontal)">
                                      <p:cBhvr>
                                        <p:cTn id="7"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2"/>
          <p:cNvSpPr txBox="1">
            <a:spLocks noChangeArrowheads="1"/>
          </p:cNvSpPr>
          <p:nvPr/>
        </p:nvSpPr>
        <p:spPr>
          <a:xfrm>
            <a:off x="457200" y="685336"/>
            <a:ext cx="8229600" cy="1143000"/>
          </a:xfrm>
          <a:prstGeom prst="rect">
            <a:avLst/>
          </a:prstGeom>
        </p:spPr>
        <p:txBody>
          <a:bodyPr anchor="t">
            <a:normAutofit fontScale="90000" lnSpcReduction="20000"/>
          </a:bodyPr>
          <a:lstStyle/>
          <a:p>
            <a:pPr lvl="0" fontAlgn="auto">
              <a:spcAft>
                <a:spcPts val="0"/>
              </a:spcAft>
              <a:defRPr/>
            </a:pPr>
            <a:r>
              <a:rPr kumimoji="0" lang="en-US" sz="46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
            </a:r>
            <a:br>
              <a:rPr kumimoji="0" lang="en-US" sz="46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br>
            <a:endParaRPr kumimoji="0" lang="en-US" sz="46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endParaRPr>
          </a:p>
        </p:txBody>
      </p:sp>
      <p:sp>
        <p:nvSpPr>
          <p:cNvPr id="4" name="Shape 148484"/>
          <p:cNvSpPr txBox="1">
            <a:spLocks noChangeArrowheads="1"/>
          </p:cNvSpPr>
          <p:nvPr/>
        </p:nvSpPr>
        <p:spPr>
          <a:xfrm>
            <a:off x="304800" y="1714500"/>
            <a:ext cx="8534400" cy="3419475"/>
          </a:xfrm>
          <a:prstGeom prst="rect">
            <a:avLst/>
          </a:prstGeom>
        </p:spPr>
        <p:txBody>
          <a:bodyPr>
            <a:noAutofit/>
          </a:bodyPr>
          <a:lstStyle/>
          <a:p>
            <a:pPr marL="292100" indent="-292100" fontAlgn="auto">
              <a:lnSpc>
                <a:spcPct val="140000"/>
              </a:lnSpc>
              <a:spcBef>
                <a:spcPts val="0"/>
              </a:spcBef>
              <a:spcAft>
                <a:spcPts val="0"/>
              </a:spcAft>
              <a:buClr>
                <a:schemeClr val="accent1"/>
              </a:buClr>
              <a:buSzPct val="70000"/>
            </a:pPr>
            <a:endParaRPr lang="en-US" sz="2000" b="1" dirty="0">
              <a:latin typeface="Trebuchet MS" pitchFamily="34" charset="0"/>
            </a:endParaRPr>
          </a:p>
        </p:txBody>
      </p:sp>
      <p:sp>
        <p:nvSpPr>
          <p:cNvPr id="5" name="Title 4"/>
          <p:cNvSpPr>
            <a:spLocks noGrp="1"/>
          </p:cNvSpPr>
          <p:nvPr>
            <p:ph type="title"/>
          </p:nvPr>
        </p:nvSpPr>
        <p:spPr>
          <a:xfrm>
            <a:off x="381000" y="230188"/>
            <a:ext cx="8382000" cy="609398"/>
          </a:xfrm>
        </p:spPr>
        <p:txBody>
          <a:bodyPr/>
          <a:lstStyle/>
          <a:p>
            <a:r>
              <a:rPr sz="4400">
                <a:solidFill>
                  <a:schemeClr val="accent1">
                    <a:lumMod val="60000"/>
                    <a:lumOff val="40000"/>
                  </a:schemeClr>
                </a:solidFill>
                <a:effectLst>
                  <a:outerShdw blurRad="38100" dist="25500" dir="5400000" algn="tl" rotWithShape="0">
                    <a:srgbClr val="000000">
                      <a:satMod val="180000"/>
                      <a:alpha val="75000"/>
                    </a:srgbClr>
                  </a:outerShdw>
                </a:effectLst>
                <a:latin typeface="Trebuchet MS" pitchFamily="34" charset="0"/>
              </a:rPr>
              <a:t>Best Practices</a:t>
            </a:r>
            <a:endParaRPr lang="en-US" sz="4400" dirty="0"/>
          </a:p>
        </p:txBody>
      </p:sp>
      <p:sp>
        <p:nvSpPr>
          <p:cNvPr id="6" name="Text Placeholder 5"/>
          <p:cNvSpPr>
            <a:spLocks noGrp="1"/>
          </p:cNvSpPr>
          <p:nvPr>
            <p:ph type="body" sz="quarter" idx="10"/>
          </p:nvPr>
        </p:nvSpPr>
        <p:spPr>
          <a:xfrm>
            <a:off x="381000" y="1158240"/>
            <a:ext cx="8382000" cy="4727448"/>
          </a:xfrm>
        </p:spPr>
        <p:txBody>
          <a:bodyPr/>
          <a:lstStyle/>
          <a:p>
            <a:pPr marL="292100"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Make user input as simple as possible </a:t>
            </a:r>
          </a:p>
          <a:p>
            <a:pPr marL="292100"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Design mobile-friendly page layouts </a:t>
            </a:r>
          </a:p>
          <a:p>
            <a:pPr marL="292100"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Only show essential information </a:t>
            </a:r>
          </a:p>
          <a:p>
            <a:pPr marL="292100"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Avoid heavy graphics</a:t>
            </a:r>
          </a:p>
          <a:p>
            <a:pPr marL="292100"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Avoid navigation links and send minimal text on pages.</a:t>
            </a:r>
          </a:p>
          <a:p>
            <a:pPr marL="292100"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Usability Tests.</a:t>
            </a:r>
          </a:p>
          <a:p>
            <a:pPr marL="292100" indent="-292100" fontAlgn="auto">
              <a:lnSpc>
                <a:spcPct val="160000"/>
              </a:lnSpc>
              <a:spcBef>
                <a:spcPts val="0"/>
              </a:spcBef>
              <a:spcAft>
                <a:spcPts val="0"/>
              </a:spcAft>
              <a:buClr>
                <a:schemeClr val="accent1"/>
              </a:buClr>
              <a:buSzPct val="70000"/>
              <a:buFont typeface="Wingdings 2"/>
              <a:buChar char=""/>
            </a:pPr>
            <a:endParaRPr lang="en-US" sz="2400" b="1" dirty="0" smtClean="0">
              <a:latin typeface="Trebuchet MS" pitchFamily="34" charset="0"/>
            </a:endParaRPr>
          </a:p>
          <a:p>
            <a:pPr marL="292100" indent="-292100" fontAlgn="auto">
              <a:lnSpc>
                <a:spcPct val="160000"/>
              </a:lnSpc>
              <a:spcBef>
                <a:spcPts val="0"/>
              </a:spcBef>
              <a:spcAft>
                <a:spcPts val="0"/>
              </a:spcAft>
              <a:buClr>
                <a:schemeClr val="accent1"/>
              </a:buClr>
              <a:buSzPct val="70000"/>
              <a:buFont typeface="Wingdings 2"/>
              <a:buChar char=""/>
            </a:pPr>
            <a:endParaRPr lang="en-US" sz="2400" b="1" dirty="0" smtClean="0">
              <a:latin typeface="Trebuchet MS"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2"/>
          <p:cNvSpPr txBox="1">
            <a:spLocks noChangeArrowheads="1"/>
          </p:cNvSpPr>
          <p:nvPr/>
        </p:nvSpPr>
        <p:spPr>
          <a:xfrm>
            <a:off x="457200" y="685336"/>
            <a:ext cx="8229600" cy="1143000"/>
          </a:xfrm>
          <a:prstGeom prst="rect">
            <a:avLst/>
          </a:prstGeom>
        </p:spPr>
        <p:txBody>
          <a:bodyPr anchor="t">
            <a:normAutofit fontScale="90000" lnSpcReduction="20000"/>
          </a:bodyPr>
          <a:lstStyle/>
          <a:p>
            <a:pPr lvl="0" fontAlgn="auto">
              <a:spcAft>
                <a:spcPts val="0"/>
              </a:spcAft>
              <a:defRPr/>
            </a:pPr>
            <a:r>
              <a:rPr kumimoji="0" lang="en-US" sz="46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
            </a:r>
            <a:br>
              <a:rPr kumimoji="0" lang="en-US" sz="46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br>
            <a:endParaRPr kumimoji="0" lang="en-US" sz="46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endParaRPr>
          </a:p>
        </p:txBody>
      </p:sp>
      <p:sp>
        <p:nvSpPr>
          <p:cNvPr id="4" name="Shape 148484"/>
          <p:cNvSpPr txBox="1">
            <a:spLocks noChangeArrowheads="1"/>
          </p:cNvSpPr>
          <p:nvPr/>
        </p:nvSpPr>
        <p:spPr>
          <a:xfrm>
            <a:off x="304800" y="1714500"/>
            <a:ext cx="8534400" cy="3419475"/>
          </a:xfrm>
          <a:prstGeom prst="rect">
            <a:avLst/>
          </a:prstGeom>
        </p:spPr>
        <p:txBody>
          <a:bodyPr>
            <a:noAutofit/>
          </a:bodyPr>
          <a:lstStyle/>
          <a:p>
            <a:pPr marL="292100" indent="-292100" fontAlgn="auto">
              <a:lnSpc>
                <a:spcPct val="140000"/>
              </a:lnSpc>
              <a:spcBef>
                <a:spcPts val="0"/>
              </a:spcBef>
              <a:spcAft>
                <a:spcPts val="0"/>
              </a:spcAft>
              <a:buClr>
                <a:schemeClr val="accent1"/>
              </a:buClr>
              <a:buSzPct val="70000"/>
            </a:pPr>
            <a:endParaRPr lang="en-US" sz="2000" b="1" dirty="0">
              <a:latin typeface="Trebuchet MS" pitchFamily="34" charset="0"/>
            </a:endParaRPr>
          </a:p>
        </p:txBody>
      </p:sp>
      <p:sp>
        <p:nvSpPr>
          <p:cNvPr id="5" name="Title 4"/>
          <p:cNvSpPr>
            <a:spLocks noGrp="1"/>
          </p:cNvSpPr>
          <p:nvPr>
            <p:ph type="title"/>
          </p:nvPr>
        </p:nvSpPr>
        <p:spPr>
          <a:xfrm>
            <a:off x="381000" y="230188"/>
            <a:ext cx="8382000" cy="609398"/>
          </a:xfrm>
        </p:spPr>
        <p:txBody>
          <a:bodyPr/>
          <a:lstStyle/>
          <a:p>
            <a:r>
              <a:rPr sz="4400" smtClean="0">
                <a:solidFill>
                  <a:schemeClr val="accent1">
                    <a:lumMod val="60000"/>
                    <a:lumOff val="40000"/>
                  </a:schemeClr>
                </a:solidFill>
                <a:effectLst>
                  <a:outerShdw blurRad="38100" dist="25500" dir="5400000" algn="tl" rotWithShape="0">
                    <a:srgbClr val="000000">
                      <a:satMod val="180000"/>
                      <a:alpha val="75000"/>
                    </a:srgbClr>
                  </a:outerShdw>
                </a:effectLst>
                <a:latin typeface="Trebuchet MS" pitchFamily="34" charset="0"/>
              </a:rPr>
              <a:t>Feedback/Q&amp;A</a:t>
            </a:r>
            <a:endParaRPr lang="en-US" sz="4400" dirty="0"/>
          </a:p>
        </p:txBody>
      </p:sp>
      <p:sp>
        <p:nvSpPr>
          <p:cNvPr id="6" name="Text Placeholder 5"/>
          <p:cNvSpPr>
            <a:spLocks noGrp="1"/>
          </p:cNvSpPr>
          <p:nvPr>
            <p:ph type="body" sz="quarter" idx="10"/>
          </p:nvPr>
        </p:nvSpPr>
        <p:spPr>
          <a:xfrm>
            <a:off x="381000" y="1146048"/>
            <a:ext cx="8382000" cy="3496342"/>
          </a:xfrm>
        </p:spPr>
        <p:txBody>
          <a:bodyPr/>
          <a:lstStyle/>
          <a:p>
            <a:pPr marL="292100"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Your Feedback is important to us.</a:t>
            </a:r>
          </a:p>
          <a:p>
            <a:pPr marL="292100" lvl="1" indent="-292100">
              <a:lnSpc>
                <a:spcPct val="160000"/>
              </a:lnSpc>
              <a:spcBef>
                <a:spcPts val="0"/>
              </a:spcBef>
              <a:buClr>
                <a:schemeClr val="accent1"/>
              </a:buClr>
              <a:buSzPct val="70000"/>
              <a:buFont typeface="Wingdings 2"/>
              <a:buChar char=""/>
            </a:pPr>
            <a:r>
              <a:rPr lang="en-US" sz="2400" b="1" dirty="0" smtClean="0">
                <a:latin typeface="Trebuchet MS" pitchFamily="34" charset="0"/>
              </a:rPr>
              <a:t>Please take a few moments to fill out our online feedback form</a:t>
            </a:r>
          </a:p>
          <a:p>
            <a:pPr marL="292100" lvl="0" indent="-292100">
              <a:lnSpc>
                <a:spcPct val="160000"/>
              </a:lnSpc>
              <a:spcBef>
                <a:spcPts val="0"/>
              </a:spcBef>
              <a:buClr>
                <a:schemeClr val="accent1"/>
              </a:buClr>
              <a:buSzPct val="70000"/>
              <a:buFont typeface="Wingdings 2"/>
              <a:buChar char=""/>
            </a:pPr>
            <a:r>
              <a:rPr lang="en-US" sz="2400" b="1" dirty="0" smtClean="0">
                <a:latin typeface="Trebuchet MS" pitchFamily="34" charset="0"/>
              </a:rPr>
              <a:t>Use the Question Manager on LiveMeeting to ask your questions now!</a:t>
            </a:r>
          </a:p>
          <a:p>
            <a:pPr>
              <a:buNone/>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2"/>
          <p:cNvSpPr txBox="1">
            <a:spLocks noChangeArrowheads="1"/>
          </p:cNvSpPr>
          <p:nvPr/>
        </p:nvSpPr>
        <p:spPr>
          <a:xfrm>
            <a:off x="457200" y="685336"/>
            <a:ext cx="8229600" cy="1143000"/>
          </a:xfrm>
          <a:prstGeom prst="rect">
            <a:avLst/>
          </a:prstGeom>
        </p:spPr>
        <p:txBody>
          <a:bodyPr anchor="t">
            <a:normAutofit fontScale="90000" lnSpcReduction="20000"/>
          </a:bodyPr>
          <a:lstStyle/>
          <a:p>
            <a:pPr lvl="0" fontAlgn="auto">
              <a:spcAft>
                <a:spcPts val="0"/>
              </a:spcAft>
              <a:defRPr/>
            </a:pPr>
            <a:r>
              <a:rPr kumimoji="0" lang="en-US" sz="46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
            </a:r>
            <a:br>
              <a:rPr kumimoji="0" lang="en-US" sz="46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br>
            <a:endParaRPr kumimoji="0" lang="en-US" sz="46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2"/>
          <p:cNvSpPr txBox="1">
            <a:spLocks noChangeArrowheads="1"/>
          </p:cNvSpPr>
          <p:nvPr/>
        </p:nvSpPr>
        <p:spPr>
          <a:xfrm>
            <a:off x="457200" y="685336"/>
            <a:ext cx="8229600" cy="1143000"/>
          </a:xfrm>
          <a:prstGeom prst="rect">
            <a:avLst/>
          </a:prstGeom>
        </p:spPr>
        <p:txBody>
          <a:bodyPr anchor="t">
            <a:normAutofit fontScale="90000" lnSpcReduction="20000"/>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6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
            </a:r>
            <a:br>
              <a:rPr kumimoji="0" lang="en-US" sz="46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br>
            <a:endParaRPr kumimoji="0" lang="en-US" sz="46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endParaRPr>
          </a:p>
        </p:txBody>
      </p:sp>
      <p:sp>
        <p:nvSpPr>
          <p:cNvPr id="4" name="Shape 148484"/>
          <p:cNvSpPr txBox="1">
            <a:spLocks noChangeArrowheads="1"/>
          </p:cNvSpPr>
          <p:nvPr/>
        </p:nvSpPr>
        <p:spPr>
          <a:xfrm>
            <a:off x="304800" y="1748440"/>
            <a:ext cx="8534400" cy="3419475"/>
          </a:xfrm>
          <a:prstGeom prst="rect">
            <a:avLst/>
          </a:prstGeom>
        </p:spPr>
        <p:txBody>
          <a:bodyPr>
            <a:normAutofit/>
          </a:bodyPr>
          <a:lstStyle/>
          <a:p>
            <a:pPr marL="292100" marR="0" lvl="0" indent="-292100" algn="l" defTabSz="914400" rtl="0" eaLnBrk="1" fontAlgn="auto" latinLnBrk="0" hangingPunct="1">
              <a:lnSpc>
                <a:spcPct val="150000"/>
              </a:lnSpc>
              <a:spcBef>
                <a:spcPts val="0"/>
              </a:spcBef>
              <a:spcAft>
                <a:spcPts val="0"/>
              </a:spcAft>
              <a:buClr>
                <a:schemeClr val="accent1"/>
              </a:buClr>
              <a:buSzPct val="70000"/>
              <a:buFont typeface="Wingdings 2"/>
              <a:buChar char=""/>
              <a:tabLst/>
              <a:defRPr/>
            </a:pPr>
            <a:endParaRPr kumimoji="0" lang="en-US" sz="2000" b="1" i="0" u="none" strike="noStrike" kern="1200" cap="none" spc="0" normalizeH="0" baseline="0" noProof="0" dirty="0" smtClean="0">
              <a:ln>
                <a:noFill/>
              </a:ln>
              <a:solidFill>
                <a:schemeClr val="tx1"/>
              </a:solidFill>
              <a:effectLst/>
              <a:uLnTx/>
              <a:uFillTx/>
              <a:latin typeface="Trebuchet MS" pitchFamily="34" charset="0"/>
              <a:ea typeface="+mn-ea"/>
              <a:cs typeface="+mn-cs"/>
            </a:endParaRPr>
          </a:p>
        </p:txBody>
      </p:sp>
      <p:sp>
        <p:nvSpPr>
          <p:cNvPr id="5" name="Title 4"/>
          <p:cNvSpPr>
            <a:spLocks noGrp="1"/>
          </p:cNvSpPr>
          <p:nvPr>
            <p:ph type="title"/>
          </p:nvPr>
        </p:nvSpPr>
        <p:spPr>
          <a:xfrm>
            <a:off x="381000" y="230188"/>
            <a:ext cx="8382000" cy="609398"/>
          </a:xfrm>
        </p:spPr>
        <p:txBody>
          <a:bodyPr/>
          <a:lstStyle/>
          <a:p>
            <a:r>
              <a:rPr sz="4400" spc="0">
                <a:ln>
                  <a:noFill/>
                </a:ln>
                <a:solidFill>
                  <a:schemeClr val="accent1">
                    <a:lumMod val="60000"/>
                    <a:lumOff val="40000"/>
                  </a:schemeClr>
                </a:solidFill>
                <a:effectLst>
                  <a:outerShdw blurRad="38100" dist="25500" dir="5400000" algn="tl" rotWithShape="0">
                    <a:srgbClr val="000000">
                      <a:satMod val="180000"/>
                      <a:alpha val="75000"/>
                    </a:srgbClr>
                  </a:outerShdw>
                </a:effectLst>
                <a:latin typeface="Trebuchet MS" pitchFamily="34" charset="0"/>
              </a:rPr>
              <a:t>Introduction</a:t>
            </a:r>
            <a:endParaRPr lang="en-US" sz="4400" dirty="0"/>
          </a:p>
        </p:txBody>
      </p:sp>
      <p:sp>
        <p:nvSpPr>
          <p:cNvPr id="6" name="Content Placeholder 5"/>
          <p:cNvSpPr>
            <a:spLocks noGrp="1"/>
          </p:cNvSpPr>
          <p:nvPr>
            <p:ph idx="1"/>
          </p:nvPr>
        </p:nvSpPr>
        <p:spPr>
          <a:xfrm>
            <a:off x="381000" y="1146048"/>
            <a:ext cx="8382000" cy="3730252"/>
          </a:xfrm>
        </p:spPr>
        <p:txBody>
          <a:bodyPr/>
          <a:lstStyle/>
          <a:p>
            <a:pPr marL="292100" lvl="0" indent="-292100" defTabSz="914400">
              <a:lnSpc>
                <a:spcPct val="150000"/>
              </a:lnSpc>
              <a:spcBef>
                <a:spcPts val="0"/>
              </a:spcBef>
              <a:buClr>
                <a:schemeClr val="accent1"/>
              </a:buClr>
              <a:buSzPct val="70000"/>
              <a:buFont typeface="Wingdings 2"/>
              <a:buChar char=""/>
              <a:defRPr/>
            </a:pPr>
            <a:r>
              <a:rPr lang="en-US" sz="2400" b="1" dirty="0" smtClean="0">
                <a:latin typeface="Trebuchet MS" pitchFamily="34" charset="0"/>
              </a:rPr>
              <a:t>Why build a Mobile Web Application?</a:t>
            </a:r>
          </a:p>
          <a:p>
            <a:pPr marL="292100" lvl="0" indent="-292100" defTabSz="914400">
              <a:lnSpc>
                <a:spcPct val="150000"/>
              </a:lnSpc>
              <a:spcBef>
                <a:spcPts val="0"/>
              </a:spcBef>
              <a:buClr>
                <a:schemeClr val="accent1"/>
              </a:buClr>
              <a:buSzPct val="70000"/>
              <a:buFont typeface="Wingdings 2"/>
              <a:buChar char=""/>
              <a:defRPr/>
            </a:pPr>
            <a:r>
              <a:rPr lang="en-US" sz="2400" b="1" dirty="0" smtClean="0">
                <a:latin typeface="Trebuchet MS" pitchFamily="34" charset="0"/>
              </a:rPr>
              <a:t>Greater productivity, faster &amp; efficient communication and data-on-demand.</a:t>
            </a:r>
          </a:p>
          <a:p>
            <a:pPr marL="292100" lvl="0" indent="-292100" defTabSz="914400">
              <a:lnSpc>
                <a:spcPct val="150000"/>
              </a:lnSpc>
              <a:spcBef>
                <a:spcPts val="0"/>
              </a:spcBef>
              <a:buClr>
                <a:schemeClr val="accent1"/>
              </a:buClr>
              <a:buSzPct val="70000"/>
              <a:buFont typeface="Wingdings 2"/>
              <a:buChar char=""/>
              <a:defRPr/>
            </a:pPr>
            <a:r>
              <a:rPr lang="en-US" sz="2400" b="1" dirty="0" smtClean="0">
                <a:latin typeface="Trebuchet MS" pitchFamily="34" charset="0"/>
              </a:rPr>
              <a:t>According to Gartner Research, worldwide Smartphone sales are expected to reach 1.28 billion units this year ( 11% increase over 2007's)</a:t>
            </a:r>
          </a:p>
          <a:p>
            <a:endParaRPr lang="en-US" sz="2400"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2"/>
          <p:cNvSpPr txBox="1">
            <a:spLocks noChangeArrowheads="1"/>
          </p:cNvSpPr>
          <p:nvPr/>
        </p:nvSpPr>
        <p:spPr>
          <a:xfrm>
            <a:off x="457200" y="685336"/>
            <a:ext cx="8496300" cy="1143000"/>
          </a:xfrm>
          <a:prstGeom prst="rect">
            <a:avLst/>
          </a:prstGeom>
        </p:spPr>
        <p:txBody>
          <a:bodyPr anchor="t">
            <a:noAutofit/>
          </a:bodyPr>
          <a:lstStyle/>
          <a:p>
            <a:pPr lvl="0" fontAlgn="auto">
              <a:spcAft>
                <a:spcPts val="0"/>
              </a:spcAft>
              <a:defRPr/>
            </a:pPr>
            <a:r>
              <a:rPr kumimoji="0" lang="en-US" sz="3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
            </a:r>
            <a:br>
              <a:rPr kumimoji="0" lang="en-US" sz="3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br>
            <a:endParaRPr kumimoji="0" lang="en-US" sz="3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endParaRPr>
          </a:p>
        </p:txBody>
      </p:sp>
      <p:sp>
        <p:nvSpPr>
          <p:cNvPr id="4" name="Shape 148484"/>
          <p:cNvSpPr txBox="1">
            <a:spLocks noChangeArrowheads="1"/>
          </p:cNvSpPr>
          <p:nvPr/>
        </p:nvSpPr>
        <p:spPr>
          <a:xfrm>
            <a:off x="304800" y="1868360"/>
            <a:ext cx="8534400" cy="3419475"/>
          </a:xfrm>
          <a:prstGeom prst="rect">
            <a:avLst/>
          </a:prstGeom>
        </p:spPr>
        <p:txBody>
          <a:bodyPr>
            <a:noAutofit/>
          </a:bodyPr>
          <a:lstStyle/>
          <a:p>
            <a:pPr marL="292100" indent="-292100" fontAlgn="auto">
              <a:lnSpc>
                <a:spcPct val="160000"/>
              </a:lnSpc>
              <a:spcBef>
                <a:spcPts val="0"/>
              </a:spcBef>
              <a:spcAft>
                <a:spcPts val="0"/>
              </a:spcAft>
              <a:buClr>
                <a:schemeClr val="accent1"/>
              </a:buClr>
              <a:buSzPct val="70000"/>
              <a:buFont typeface="Wingdings 2"/>
              <a:buChar char=""/>
            </a:pPr>
            <a:endParaRPr lang="en-US" sz="2000" b="1" dirty="0" smtClean="0">
              <a:latin typeface="Trebuchet MS" pitchFamily="34" charset="0"/>
            </a:endParaRPr>
          </a:p>
        </p:txBody>
      </p:sp>
      <p:sp>
        <p:nvSpPr>
          <p:cNvPr id="7" name="Title 6"/>
          <p:cNvSpPr>
            <a:spLocks noGrp="1"/>
          </p:cNvSpPr>
          <p:nvPr>
            <p:ph type="title"/>
          </p:nvPr>
        </p:nvSpPr>
        <p:spPr>
          <a:xfrm>
            <a:off x="381000" y="230188"/>
            <a:ext cx="8382000" cy="609398"/>
          </a:xfrm>
        </p:spPr>
        <p:txBody>
          <a:bodyPr/>
          <a:lstStyle/>
          <a:p>
            <a:r>
              <a:rPr sz="4400">
                <a:solidFill>
                  <a:schemeClr val="accent1">
                    <a:lumMod val="60000"/>
                    <a:lumOff val="40000"/>
                  </a:schemeClr>
                </a:solidFill>
                <a:effectLst>
                  <a:outerShdw blurRad="38100" dist="25500" dir="5400000" algn="tl" rotWithShape="0">
                    <a:srgbClr val="000000">
                      <a:satMod val="180000"/>
                      <a:alpha val="75000"/>
                    </a:srgbClr>
                  </a:outerShdw>
                </a:effectLst>
                <a:latin typeface="Trebuchet MS" pitchFamily="34" charset="0"/>
              </a:rPr>
              <a:t>FAQs for Mobile Web Development</a:t>
            </a:r>
            <a:endParaRPr lang="en-US" sz="4400" dirty="0"/>
          </a:p>
        </p:txBody>
      </p:sp>
      <p:sp>
        <p:nvSpPr>
          <p:cNvPr id="8" name="Text Placeholder 7"/>
          <p:cNvSpPr>
            <a:spLocks noGrp="1"/>
          </p:cNvSpPr>
          <p:nvPr>
            <p:ph type="body" sz="quarter" idx="10"/>
          </p:nvPr>
        </p:nvSpPr>
        <p:spPr>
          <a:xfrm>
            <a:off x="381000" y="1146048"/>
            <a:ext cx="8382000" cy="4087273"/>
          </a:xfrm>
        </p:spPr>
        <p:txBody>
          <a:bodyPr/>
          <a:lstStyle/>
          <a:p>
            <a:pPr marL="292100"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How can we support modern phone features like colors, flash, tickers and tables using ASP.NET mobile controls?</a:t>
            </a:r>
          </a:p>
          <a:p>
            <a:pPr marL="292100"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What will happen when a new device comes to market with a different screen size and a new markup language version?</a:t>
            </a:r>
          </a:p>
          <a:p>
            <a:pPr marL="292100"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Why will Microsoft not provide device specific updates?</a:t>
            </a:r>
          </a:p>
          <a:p>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2"/>
          <p:cNvSpPr txBox="1">
            <a:spLocks noChangeArrowheads="1"/>
          </p:cNvSpPr>
          <p:nvPr/>
        </p:nvSpPr>
        <p:spPr>
          <a:xfrm>
            <a:off x="457200" y="685336"/>
            <a:ext cx="8229600" cy="1143000"/>
          </a:xfrm>
          <a:prstGeom prst="rect">
            <a:avLst/>
          </a:prstGeom>
        </p:spPr>
        <p:txBody>
          <a:bodyPr anchor="t">
            <a:noAutofit/>
          </a:bodyPr>
          <a:lstStyle/>
          <a:p>
            <a:pPr lvl="0" fontAlgn="auto">
              <a:spcAft>
                <a:spcPts val="0"/>
              </a:spcAft>
              <a:defRPr/>
            </a:pPr>
            <a:r>
              <a:rPr lang="en-US" sz="3800" dirty="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Trebuchet MS" pitchFamily="34" charset="0"/>
                <a:ea typeface="+mj-ea"/>
                <a:cs typeface="+mj-cs"/>
              </a:rPr>
              <a:t/>
            </a:r>
            <a:br>
              <a:rPr lang="en-US" sz="3800" dirty="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Trebuchet MS" pitchFamily="34" charset="0"/>
                <a:ea typeface="+mj-ea"/>
                <a:cs typeface="+mj-cs"/>
              </a:rPr>
            </a:br>
            <a:endParaRPr lang="en-US" sz="3800" dirty="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Trebuchet MS" pitchFamily="34" charset="0"/>
              <a:ea typeface="+mj-ea"/>
              <a:cs typeface="+mj-cs"/>
            </a:endParaRPr>
          </a:p>
        </p:txBody>
      </p:sp>
      <p:sp>
        <p:nvSpPr>
          <p:cNvPr id="4" name="Shape 148484"/>
          <p:cNvSpPr txBox="1">
            <a:spLocks noChangeArrowheads="1"/>
          </p:cNvSpPr>
          <p:nvPr/>
        </p:nvSpPr>
        <p:spPr>
          <a:xfrm>
            <a:off x="304800" y="2108200"/>
            <a:ext cx="8534400" cy="3419475"/>
          </a:xfrm>
          <a:prstGeom prst="rect">
            <a:avLst/>
          </a:prstGeom>
        </p:spPr>
        <p:txBody>
          <a:bodyPr>
            <a:noAutofit/>
          </a:bodyPr>
          <a:lstStyle/>
          <a:p>
            <a:pPr marL="292100" indent="-292100" fontAlgn="auto">
              <a:lnSpc>
                <a:spcPct val="160000"/>
              </a:lnSpc>
              <a:spcBef>
                <a:spcPts val="0"/>
              </a:spcBef>
              <a:spcAft>
                <a:spcPts val="0"/>
              </a:spcAft>
              <a:buClr>
                <a:schemeClr val="accent1"/>
              </a:buClr>
              <a:buSzPct val="70000"/>
              <a:buFont typeface="Wingdings 2"/>
              <a:buChar char=""/>
            </a:pPr>
            <a:endParaRPr lang="en-US" sz="2000" b="1" dirty="0">
              <a:latin typeface="Trebuchet MS" pitchFamily="34" charset="0"/>
            </a:endParaRPr>
          </a:p>
        </p:txBody>
      </p:sp>
      <p:sp>
        <p:nvSpPr>
          <p:cNvPr id="5" name="Title 4"/>
          <p:cNvSpPr>
            <a:spLocks noGrp="1"/>
          </p:cNvSpPr>
          <p:nvPr>
            <p:ph type="title"/>
          </p:nvPr>
        </p:nvSpPr>
        <p:spPr>
          <a:xfrm>
            <a:off x="381000" y="230188"/>
            <a:ext cx="8382000" cy="609398"/>
          </a:xfrm>
        </p:spPr>
        <p:txBody>
          <a:bodyPr/>
          <a:lstStyle/>
          <a:p>
            <a:r>
              <a:rPr sz="4400">
                <a:solidFill>
                  <a:schemeClr val="accent1">
                    <a:lumMod val="60000"/>
                    <a:lumOff val="40000"/>
                  </a:schemeClr>
                </a:solidFill>
                <a:effectLst>
                  <a:outerShdw blurRad="38100" dist="25500" dir="5400000" algn="tl" rotWithShape="0">
                    <a:srgbClr val="000000">
                      <a:satMod val="180000"/>
                      <a:alpha val="75000"/>
                    </a:srgbClr>
                  </a:outerShdw>
                </a:effectLst>
                <a:latin typeface="Trebuchet MS" pitchFamily="34" charset="0"/>
              </a:rPr>
              <a:t>Challenges until now…</a:t>
            </a:r>
            <a:endParaRPr lang="en-US" sz="4400" dirty="0"/>
          </a:p>
        </p:txBody>
      </p:sp>
      <p:sp>
        <p:nvSpPr>
          <p:cNvPr id="6" name="Content Placeholder 5"/>
          <p:cNvSpPr>
            <a:spLocks noGrp="1"/>
          </p:cNvSpPr>
          <p:nvPr>
            <p:ph idx="1"/>
          </p:nvPr>
        </p:nvSpPr>
        <p:spPr>
          <a:xfrm>
            <a:off x="381000" y="1170433"/>
            <a:ext cx="8382000" cy="5133713"/>
          </a:xfrm>
        </p:spPr>
        <p:txBody>
          <a:bodyPr/>
          <a:lstStyle/>
          <a:p>
            <a:pPr marL="292100"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Different form factors needed different ways of dealing with controls</a:t>
            </a:r>
          </a:p>
          <a:p>
            <a:pPr marL="292100"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Learning new markup languages</a:t>
            </a:r>
          </a:p>
          <a:p>
            <a:pPr marL="292100"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Lack of a platform that would render appropriate markup across multiple devices</a:t>
            </a:r>
          </a:p>
          <a:p>
            <a:pPr marL="292100"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Extending existing mobile websites to support new devices</a:t>
            </a:r>
          </a:p>
          <a:p>
            <a:pPr marL="292100"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Testing mechanisms</a:t>
            </a:r>
          </a:p>
          <a:p>
            <a:endParaRPr 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2"/>
          <p:cNvSpPr txBox="1">
            <a:spLocks noChangeArrowheads="1"/>
          </p:cNvSpPr>
          <p:nvPr/>
        </p:nvSpPr>
        <p:spPr>
          <a:xfrm>
            <a:off x="457200" y="685336"/>
            <a:ext cx="8229600" cy="1143000"/>
          </a:xfrm>
          <a:prstGeom prst="rect">
            <a:avLst/>
          </a:prstGeom>
        </p:spPr>
        <p:txBody>
          <a:bodyPr anchor="t">
            <a:noAutofit/>
          </a:bodyPr>
          <a:lstStyle/>
          <a:p>
            <a:pPr lvl="0" fontAlgn="auto">
              <a:spcAft>
                <a:spcPts val="0"/>
              </a:spcAft>
              <a:defRPr/>
            </a:pPr>
            <a:r>
              <a:rPr lang="en-US" sz="3800" dirty="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Trebuchet MS" pitchFamily="34" charset="0"/>
                <a:ea typeface="+mj-ea"/>
                <a:cs typeface="+mj-cs"/>
              </a:rPr>
              <a:t/>
            </a:r>
            <a:br>
              <a:rPr lang="en-US" sz="3800" dirty="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Trebuchet MS" pitchFamily="34" charset="0"/>
                <a:ea typeface="+mj-ea"/>
                <a:cs typeface="+mj-cs"/>
              </a:rPr>
            </a:br>
            <a:endParaRPr lang="en-US" sz="3800" dirty="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Trebuchet MS" pitchFamily="34" charset="0"/>
              <a:ea typeface="+mj-ea"/>
              <a:cs typeface="+mj-cs"/>
            </a:endParaRPr>
          </a:p>
        </p:txBody>
      </p:sp>
      <p:sp>
        <p:nvSpPr>
          <p:cNvPr id="5" name="Shape 148484"/>
          <p:cNvSpPr txBox="1">
            <a:spLocks noChangeArrowheads="1"/>
          </p:cNvSpPr>
          <p:nvPr/>
        </p:nvSpPr>
        <p:spPr>
          <a:xfrm>
            <a:off x="304800" y="1498600"/>
            <a:ext cx="8534400" cy="5181600"/>
          </a:xfrm>
          <a:prstGeom prst="rect">
            <a:avLst/>
          </a:prstGeom>
        </p:spPr>
        <p:txBody>
          <a:bodyPr>
            <a:normAutofit/>
          </a:bodyPr>
          <a:lstStyle/>
          <a:p>
            <a:pPr marL="292100" marR="0" lvl="0" indent="-292100" algn="l" defTabSz="914400" rtl="0" eaLnBrk="1" fontAlgn="auto" latinLnBrk="0" hangingPunct="1">
              <a:lnSpc>
                <a:spcPct val="150000"/>
              </a:lnSpc>
              <a:spcBef>
                <a:spcPts val="0"/>
              </a:spcBef>
              <a:spcAft>
                <a:spcPts val="0"/>
              </a:spcAft>
              <a:buClr>
                <a:schemeClr val="accent1"/>
              </a:buClr>
              <a:buSzPct val="70000"/>
              <a:buFont typeface="Wingdings 2"/>
              <a:buChar char=""/>
              <a:tabLst/>
              <a:defRPr/>
            </a:pPr>
            <a:endParaRPr kumimoji="0" lang="en-US" sz="2000" b="1" i="0" u="none" strike="noStrike" kern="1200" cap="none" spc="0" normalizeH="0" baseline="0" noProof="0" dirty="0" smtClean="0">
              <a:ln>
                <a:noFill/>
              </a:ln>
              <a:solidFill>
                <a:schemeClr val="tx1"/>
              </a:solidFill>
              <a:effectLst/>
              <a:uLnTx/>
              <a:uFillTx/>
              <a:latin typeface="Trebuchet MS" pitchFamily="34" charset="0"/>
              <a:ea typeface="+mn-ea"/>
              <a:cs typeface="+mn-cs"/>
            </a:endParaRPr>
          </a:p>
        </p:txBody>
      </p:sp>
      <p:sp>
        <p:nvSpPr>
          <p:cNvPr id="8" name="Title 7"/>
          <p:cNvSpPr>
            <a:spLocks noGrp="1"/>
          </p:cNvSpPr>
          <p:nvPr>
            <p:ph type="title"/>
          </p:nvPr>
        </p:nvSpPr>
        <p:spPr>
          <a:xfrm>
            <a:off x="381000" y="230188"/>
            <a:ext cx="8382000" cy="581698"/>
          </a:xfrm>
        </p:spPr>
        <p:txBody>
          <a:bodyPr/>
          <a:lstStyle/>
          <a:p>
            <a:r>
              <a:rPr sz="4200">
                <a:solidFill>
                  <a:schemeClr val="accent1">
                    <a:lumMod val="60000"/>
                    <a:lumOff val="40000"/>
                  </a:schemeClr>
                </a:solidFill>
                <a:effectLst>
                  <a:outerShdw blurRad="38100" dist="25500" dir="5400000" algn="tl" rotWithShape="0">
                    <a:srgbClr val="000000">
                      <a:satMod val="180000"/>
                      <a:alpha val="75000"/>
                    </a:srgbClr>
                  </a:outerShdw>
                </a:effectLst>
                <a:latin typeface="Trebuchet MS" pitchFamily="34" charset="0"/>
              </a:rPr>
              <a:t>What ASP.NET Mobile Controls offer?</a:t>
            </a:r>
            <a:endParaRPr lang="en-US" sz="4200" dirty="0"/>
          </a:p>
        </p:txBody>
      </p:sp>
      <p:sp>
        <p:nvSpPr>
          <p:cNvPr id="9" name="Content Placeholder 8"/>
          <p:cNvSpPr>
            <a:spLocks noGrp="1"/>
          </p:cNvSpPr>
          <p:nvPr>
            <p:ph idx="1"/>
          </p:nvPr>
        </p:nvSpPr>
        <p:spPr>
          <a:xfrm>
            <a:off x="381000" y="1146048"/>
            <a:ext cx="8382000" cy="4341701"/>
          </a:xfrm>
        </p:spPr>
        <p:txBody>
          <a:bodyPr/>
          <a:lstStyle/>
          <a:p>
            <a:pPr marL="292100" lvl="0" indent="-292100" defTabSz="914400">
              <a:lnSpc>
                <a:spcPct val="160000"/>
              </a:lnSpc>
              <a:spcBef>
                <a:spcPts val="0"/>
              </a:spcBef>
              <a:buClr>
                <a:schemeClr val="accent1"/>
              </a:buClr>
              <a:buSzPct val="70000"/>
              <a:buFont typeface="Wingdings 2"/>
              <a:buChar char=""/>
              <a:defRPr/>
            </a:pPr>
            <a:r>
              <a:rPr lang="en-US" sz="2400" b="1" dirty="0" smtClean="0">
                <a:latin typeface="Trebuchet MS" pitchFamily="34" charset="0"/>
              </a:rPr>
              <a:t>Write-once mobile web pages</a:t>
            </a:r>
          </a:p>
          <a:p>
            <a:pPr marL="640080" lvl="1" indent="-228600" defTabSz="914400">
              <a:lnSpc>
                <a:spcPct val="160000"/>
              </a:lnSpc>
              <a:spcBef>
                <a:spcPts val="400"/>
              </a:spcBef>
              <a:buClr>
                <a:schemeClr val="accent2"/>
              </a:buClr>
              <a:buSzPct val="90000"/>
              <a:buFontTx/>
              <a:buChar char="•"/>
              <a:defRPr/>
            </a:pPr>
            <a:r>
              <a:rPr lang="en-US" sz="2400" b="1" dirty="0" smtClean="0">
                <a:latin typeface="Trebuchet MS" pitchFamily="34" charset="0"/>
              </a:rPr>
              <a:t>From a single code base target multiple devices</a:t>
            </a:r>
          </a:p>
          <a:p>
            <a:pPr marL="292100" lvl="0" indent="-292100" defTabSz="914400">
              <a:lnSpc>
                <a:spcPct val="160000"/>
              </a:lnSpc>
              <a:spcBef>
                <a:spcPts val="0"/>
              </a:spcBef>
              <a:buClr>
                <a:schemeClr val="accent1"/>
              </a:buClr>
              <a:buSzPct val="70000"/>
              <a:buFont typeface="Wingdings 2"/>
              <a:buChar char=""/>
              <a:defRPr/>
            </a:pPr>
            <a:r>
              <a:rPr lang="en-US" sz="2400" b="1" dirty="0" smtClean="0">
                <a:latin typeface="Trebuchet MS" pitchFamily="34" charset="0"/>
              </a:rPr>
              <a:t>Support for a variety of devices</a:t>
            </a:r>
          </a:p>
          <a:p>
            <a:pPr marL="640080" lvl="1" indent="-228600" defTabSz="914400">
              <a:lnSpc>
                <a:spcPct val="160000"/>
              </a:lnSpc>
              <a:spcBef>
                <a:spcPts val="400"/>
              </a:spcBef>
              <a:buClr>
                <a:schemeClr val="accent2"/>
              </a:buClr>
              <a:buSzPct val="90000"/>
              <a:buFontTx/>
              <a:buChar char="•"/>
              <a:defRPr/>
            </a:pPr>
            <a:r>
              <a:rPr lang="en-US" sz="2400" b="1" dirty="0" smtClean="0">
                <a:latin typeface="Trebuchet MS" pitchFamily="34" charset="0"/>
              </a:rPr>
              <a:t>Web enabled Cell Phones, PDAs and Pagers</a:t>
            </a:r>
          </a:p>
          <a:p>
            <a:pPr marL="292100" lvl="0" indent="-292100" defTabSz="914400">
              <a:lnSpc>
                <a:spcPct val="160000"/>
              </a:lnSpc>
              <a:spcBef>
                <a:spcPts val="0"/>
              </a:spcBef>
              <a:buClr>
                <a:schemeClr val="accent1"/>
              </a:buClr>
              <a:buSzPct val="70000"/>
              <a:buFont typeface="Wingdings 2"/>
              <a:buChar char=""/>
              <a:defRPr/>
            </a:pPr>
            <a:r>
              <a:rPr lang="en-US" sz="2400" b="1" dirty="0" smtClean="0">
                <a:latin typeface="Trebuchet MS" pitchFamily="34" charset="0"/>
              </a:rPr>
              <a:t>Support multiple mark-up languages</a:t>
            </a:r>
          </a:p>
          <a:p>
            <a:pPr marL="640080" lvl="1" indent="-228600" defTabSz="914400">
              <a:lnSpc>
                <a:spcPct val="160000"/>
              </a:lnSpc>
              <a:spcBef>
                <a:spcPts val="400"/>
              </a:spcBef>
              <a:buClr>
                <a:schemeClr val="accent2"/>
              </a:buClr>
              <a:buSzPct val="90000"/>
              <a:buFontTx/>
              <a:buChar char="•"/>
              <a:defRPr/>
            </a:pPr>
            <a:r>
              <a:rPr lang="en-US" sz="2400" b="1" dirty="0" smtClean="0">
                <a:latin typeface="Trebuchet MS" pitchFamily="34" charset="0"/>
              </a:rPr>
              <a:t>WML1.1 (WAP); cHTML 1.0, and HTML 3.2</a:t>
            </a:r>
          </a:p>
          <a:p>
            <a:pPr marL="640080" lvl="1" indent="-228600" defTabSz="914400">
              <a:lnSpc>
                <a:spcPct val="160000"/>
              </a:lnSpc>
              <a:spcBef>
                <a:spcPts val="400"/>
              </a:spcBef>
              <a:buClr>
                <a:schemeClr val="accent2"/>
              </a:buClr>
              <a:buSzPct val="90000"/>
              <a:buFontTx/>
              <a:buChar char="•"/>
              <a:defRPr/>
            </a:pPr>
            <a:endParaRPr lang="en-US" sz="2400" b="1" dirty="0" smtClean="0">
              <a:latin typeface="Trebuchet MS"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2"/>
          <p:cNvSpPr txBox="1">
            <a:spLocks noChangeArrowheads="1"/>
          </p:cNvSpPr>
          <p:nvPr/>
        </p:nvSpPr>
        <p:spPr>
          <a:xfrm>
            <a:off x="457200" y="685336"/>
            <a:ext cx="8229600" cy="1143000"/>
          </a:xfrm>
          <a:prstGeom prst="rect">
            <a:avLst/>
          </a:prstGeom>
        </p:spPr>
        <p:txBody>
          <a:bodyPr anchor="t">
            <a:noAutofit/>
          </a:bodyPr>
          <a:lstStyle/>
          <a:p>
            <a:pPr lvl="0" fontAlgn="auto">
              <a:spcAft>
                <a:spcPts val="0"/>
              </a:spcAft>
              <a:defRPr/>
            </a:pPr>
            <a:r>
              <a:rPr lang="en-US" sz="3800" dirty="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Trebuchet MS" pitchFamily="34" charset="0"/>
                <a:ea typeface="+mj-ea"/>
                <a:cs typeface="+mj-cs"/>
              </a:rPr>
              <a:t/>
            </a:r>
            <a:br>
              <a:rPr lang="en-US" sz="3800" dirty="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Trebuchet MS" pitchFamily="34" charset="0"/>
                <a:ea typeface="+mj-ea"/>
                <a:cs typeface="+mj-cs"/>
              </a:rPr>
            </a:br>
            <a:endParaRPr lang="en-US" sz="3800" dirty="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Trebuchet MS" pitchFamily="34" charset="0"/>
              <a:ea typeface="+mj-ea"/>
              <a:cs typeface="+mj-cs"/>
            </a:endParaRPr>
          </a:p>
        </p:txBody>
      </p:sp>
      <p:sp>
        <p:nvSpPr>
          <p:cNvPr id="5" name="Shape 148484"/>
          <p:cNvSpPr txBox="1">
            <a:spLocks noChangeArrowheads="1"/>
          </p:cNvSpPr>
          <p:nvPr/>
        </p:nvSpPr>
        <p:spPr>
          <a:xfrm>
            <a:off x="304800" y="1498600"/>
            <a:ext cx="8534400" cy="5181600"/>
          </a:xfrm>
          <a:prstGeom prst="rect">
            <a:avLst/>
          </a:prstGeom>
        </p:spPr>
        <p:txBody>
          <a:bodyPr>
            <a:normAutofit/>
          </a:bodyPr>
          <a:lstStyle/>
          <a:p>
            <a:pPr marL="292100" marR="0" lvl="0" indent="-292100" algn="l" defTabSz="914400" rtl="0" eaLnBrk="1" fontAlgn="auto" latinLnBrk="0" hangingPunct="1">
              <a:lnSpc>
                <a:spcPct val="150000"/>
              </a:lnSpc>
              <a:spcBef>
                <a:spcPts val="0"/>
              </a:spcBef>
              <a:spcAft>
                <a:spcPts val="0"/>
              </a:spcAft>
              <a:buClr>
                <a:schemeClr val="accent1"/>
              </a:buClr>
              <a:buSzPct val="70000"/>
              <a:buFont typeface="Wingdings 2"/>
              <a:buChar char=""/>
              <a:tabLst/>
              <a:defRPr/>
            </a:pPr>
            <a:endParaRPr kumimoji="0" lang="en-US" sz="2000" b="1" i="0" u="none" strike="noStrike" kern="1200" cap="none" spc="0" normalizeH="0" baseline="0" noProof="0" dirty="0" smtClean="0">
              <a:ln>
                <a:noFill/>
              </a:ln>
              <a:solidFill>
                <a:schemeClr val="tx1"/>
              </a:solidFill>
              <a:effectLst/>
              <a:uLnTx/>
              <a:uFillTx/>
              <a:latin typeface="Trebuchet MS" pitchFamily="34" charset="0"/>
              <a:ea typeface="+mn-ea"/>
              <a:cs typeface="+mn-cs"/>
            </a:endParaRPr>
          </a:p>
        </p:txBody>
      </p:sp>
      <p:sp>
        <p:nvSpPr>
          <p:cNvPr id="8" name="Title 7"/>
          <p:cNvSpPr>
            <a:spLocks noGrp="1"/>
          </p:cNvSpPr>
          <p:nvPr>
            <p:ph type="title"/>
          </p:nvPr>
        </p:nvSpPr>
        <p:spPr>
          <a:xfrm>
            <a:off x="381000" y="230188"/>
            <a:ext cx="8382000" cy="581698"/>
          </a:xfrm>
        </p:spPr>
        <p:txBody>
          <a:bodyPr/>
          <a:lstStyle/>
          <a:p>
            <a:r>
              <a:rPr sz="4200">
                <a:solidFill>
                  <a:schemeClr val="accent1">
                    <a:lumMod val="60000"/>
                    <a:lumOff val="40000"/>
                  </a:schemeClr>
                </a:solidFill>
                <a:effectLst>
                  <a:outerShdw blurRad="38100" dist="25500" dir="5400000" algn="tl" rotWithShape="0">
                    <a:srgbClr val="000000">
                      <a:satMod val="180000"/>
                      <a:alpha val="75000"/>
                    </a:srgbClr>
                  </a:outerShdw>
                </a:effectLst>
                <a:latin typeface="Trebuchet MS" pitchFamily="34" charset="0"/>
              </a:rPr>
              <a:t>What ASP.NET Mobile Controls offer?</a:t>
            </a:r>
            <a:endParaRPr lang="en-US" sz="4200" dirty="0"/>
          </a:p>
        </p:txBody>
      </p:sp>
      <p:sp>
        <p:nvSpPr>
          <p:cNvPr id="9" name="Content Placeholder 8"/>
          <p:cNvSpPr>
            <a:spLocks noGrp="1"/>
          </p:cNvSpPr>
          <p:nvPr>
            <p:ph idx="1"/>
          </p:nvPr>
        </p:nvSpPr>
        <p:spPr>
          <a:xfrm>
            <a:off x="381000" y="1158241"/>
            <a:ext cx="8382000" cy="2872581"/>
          </a:xfrm>
        </p:spPr>
        <p:txBody>
          <a:bodyPr/>
          <a:lstStyle/>
          <a:p>
            <a:pPr marL="292100" lvl="0" indent="-292100" defTabSz="914400">
              <a:lnSpc>
                <a:spcPct val="160000"/>
              </a:lnSpc>
              <a:spcBef>
                <a:spcPts val="0"/>
              </a:spcBef>
              <a:buClr>
                <a:schemeClr val="accent1"/>
              </a:buClr>
              <a:buSzPct val="70000"/>
              <a:buFont typeface="Wingdings 2"/>
              <a:buChar char=""/>
              <a:defRPr/>
            </a:pPr>
            <a:r>
              <a:rPr lang="en-US" sz="2400" b="1" dirty="0" smtClean="0">
                <a:latin typeface="Trebuchet MS" pitchFamily="34" charset="0"/>
              </a:rPr>
              <a:t>Customizable and extensible framework</a:t>
            </a:r>
          </a:p>
          <a:p>
            <a:pPr marL="640080" lvl="1" indent="-228600" defTabSz="914400">
              <a:lnSpc>
                <a:spcPct val="160000"/>
              </a:lnSpc>
              <a:spcBef>
                <a:spcPts val="400"/>
              </a:spcBef>
              <a:buClr>
                <a:schemeClr val="accent2"/>
              </a:buClr>
              <a:buSzPct val="90000"/>
              <a:buFontTx/>
              <a:buChar char="•"/>
              <a:defRPr/>
            </a:pPr>
            <a:r>
              <a:rPr lang="en-US" sz="2400" b="1" dirty="0" smtClean="0">
                <a:latin typeface="Trebuchet MS" pitchFamily="34" charset="0"/>
              </a:rPr>
              <a:t>Add new controls and support for new devices</a:t>
            </a:r>
          </a:p>
          <a:p>
            <a:pPr marL="292100" lvl="0" indent="-292100" defTabSz="914400">
              <a:lnSpc>
                <a:spcPct val="160000"/>
              </a:lnSpc>
              <a:spcBef>
                <a:spcPts val="0"/>
              </a:spcBef>
              <a:buClr>
                <a:schemeClr val="accent1"/>
              </a:buClr>
              <a:buSzPct val="70000"/>
              <a:buFont typeface="Wingdings 2"/>
              <a:buChar char=""/>
              <a:defRPr/>
            </a:pPr>
            <a:r>
              <a:rPr lang="en-US" sz="2400" b="1" dirty="0" smtClean="0">
                <a:latin typeface="Trebuchet MS" pitchFamily="34" charset="0"/>
              </a:rPr>
              <a:t>Integrates with Visual Studio.NET </a:t>
            </a:r>
          </a:p>
          <a:p>
            <a:pPr marL="640080" lvl="1" indent="-228600" defTabSz="914400">
              <a:lnSpc>
                <a:spcPct val="160000"/>
              </a:lnSpc>
              <a:spcBef>
                <a:spcPts val="400"/>
              </a:spcBef>
              <a:buClr>
                <a:schemeClr val="accent2"/>
              </a:buClr>
              <a:buSzPct val="90000"/>
              <a:buFontTx/>
              <a:buChar char="•"/>
              <a:defRPr/>
            </a:pPr>
            <a:r>
              <a:rPr lang="en-US" sz="2400" b="1" dirty="0" smtClean="0">
                <a:latin typeface="Trebuchet MS" pitchFamily="34" charset="0"/>
              </a:rPr>
              <a:t>World-class development tool</a:t>
            </a:r>
          </a:p>
          <a:p>
            <a:endParaRPr lang="en-US" sz="2400"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2"/>
          <p:cNvSpPr txBox="1">
            <a:spLocks noChangeArrowheads="1"/>
          </p:cNvSpPr>
          <p:nvPr/>
        </p:nvSpPr>
        <p:spPr>
          <a:xfrm>
            <a:off x="457200" y="685336"/>
            <a:ext cx="8229600" cy="1143000"/>
          </a:xfrm>
          <a:prstGeom prst="rect">
            <a:avLst/>
          </a:prstGeom>
        </p:spPr>
        <p:txBody>
          <a:bodyPr anchor="t">
            <a:noAutofit/>
          </a:bodyPr>
          <a:lstStyle/>
          <a:p>
            <a:pPr lvl="0" fontAlgn="auto">
              <a:spcAft>
                <a:spcPts val="0"/>
              </a:spcAft>
              <a:defRPr/>
            </a:pPr>
            <a:r>
              <a:rPr lang="en-US" sz="3800" dirty="0">
                <a:solidFill>
                  <a:schemeClr val="accent1">
                    <a:lumMod val="60000"/>
                    <a:lumOff val="40000"/>
                  </a:schemeClr>
                </a:solidFill>
                <a:effectLst>
                  <a:outerShdw blurRad="38100" dist="25500" dir="5400000" algn="tl" rotWithShape="0">
                    <a:srgbClr val="000000">
                      <a:satMod val="180000"/>
                      <a:alpha val="75000"/>
                    </a:srgbClr>
                  </a:outerShdw>
                </a:effectLst>
                <a:latin typeface="Trebuchet MS" pitchFamily="34" charset="0"/>
                <a:ea typeface="+mj-ea"/>
                <a:cs typeface="+mj-cs"/>
              </a:rPr>
              <a:t/>
            </a:r>
            <a:br>
              <a:rPr lang="en-US" sz="3800" dirty="0">
                <a:solidFill>
                  <a:schemeClr val="accent1">
                    <a:lumMod val="60000"/>
                    <a:lumOff val="40000"/>
                  </a:schemeClr>
                </a:solidFill>
                <a:effectLst>
                  <a:outerShdw blurRad="38100" dist="25500" dir="5400000" algn="tl" rotWithShape="0">
                    <a:srgbClr val="000000">
                      <a:satMod val="180000"/>
                      <a:alpha val="75000"/>
                    </a:srgbClr>
                  </a:outerShdw>
                </a:effectLst>
                <a:latin typeface="Trebuchet MS" pitchFamily="34" charset="0"/>
                <a:ea typeface="+mj-ea"/>
                <a:cs typeface="+mj-cs"/>
              </a:rPr>
            </a:br>
            <a:endParaRPr lang="en-US" sz="3800" dirty="0">
              <a:solidFill>
                <a:schemeClr val="accent1">
                  <a:lumMod val="60000"/>
                  <a:lumOff val="40000"/>
                </a:schemeClr>
              </a:solidFill>
              <a:effectLst>
                <a:outerShdw blurRad="38100" dist="25500" dir="5400000" algn="tl" rotWithShape="0">
                  <a:srgbClr val="000000">
                    <a:satMod val="180000"/>
                    <a:alpha val="75000"/>
                  </a:srgbClr>
                </a:outerShdw>
              </a:effectLst>
              <a:latin typeface="Trebuchet MS" pitchFamily="34" charset="0"/>
              <a:ea typeface="+mj-ea"/>
              <a:cs typeface="+mj-cs"/>
            </a:endParaRPr>
          </a:p>
        </p:txBody>
      </p:sp>
      <p:sp>
        <p:nvSpPr>
          <p:cNvPr id="5" name="Shape 148484"/>
          <p:cNvSpPr txBox="1">
            <a:spLocks noChangeArrowheads="1"/>
          </p:cNvSpPr>
          <p:nvPr/>
        </p:nvSpPr>
        <p:spPr>
          <a:xfrm>
            <a:off x="304800" y="1498600"/>
            <a:ext cx="8534400" cy="5181600"/>
          </a:xfrm>
          <a:prstGeom prst="rect">
            <a:avLst/>
          </a:prstGeom>
        </p:spPr>
        <p:txBody>
          <a:bodyPr>
            <a:normAutofit/>
          </a:bodyPr>
          <a:lstStyle/>
          <a:p>
            <a:pPr marL="292100" marR="0" lvl="0" indent="-292100" algn="l" defTabSz="914400" rtl="0" eaLnBrk="1" fontAlgn="auto" latinLnBrk="0" hangingPunct="1">
              <a:lnSpc>
                <a:spcPct val="150000"/>
              </a:lnSpc>
              <a:spcBef>
                <a:spcPts val="0"/>
              </a:spcBef>
              <a:spcAft>
                <a:spcPts val="0"/>
              </a:spcAft>
              <a:buClr>
                <a:schemeClr val="accent1"/>
              </a:buClr>
              <a:buSzPct val="70000"/>
              <a:tabLst/>
              <a:defRPr/>
            </a:pPr>
            <a:endParaRPr kumimoji="0" lang="en-US" sz="2000" b="1" i="0" u="none" strike="noStrike" kern="1200" cap="none" spc="0" normalizeH="0" baseline="0" noProof="0" dirty="0" smtClean="0">
              <a:ln>
                <a:noFill/>
              </a:ln>
              <a:solidFill>
                <a:schemeClr val="tx1"/>
              </a:solidFill>
              <a:effectLst/>
              <a:uLnTx/>
              <a:uFillTx/>
              <a:latin typeface="Trebuchet MS" pitchFamily="34" charset="0"/>
              <a:ea typeface="+mn-ea"/>
              <a:cs typeface="+mn-cs"/>
            </a:endParaRPr>
          </a:p>
        </p:txBody>
      </p:sp>
      <p:sp>
        <p:nvSpPr>
          <p:cNvPr id="6" name="Title 5"/>
          <p:cNvSpPr>
            <a:spLocks noGrp="1"/>
          </p:cNvSpPr>
          <p:nvPr>
            <p:ph type="title"/>
          </p:nvPr>
        </p:nvSpPr>
        <p:spPr>
          <a:xfrm>
            <a:off x="381000" y="230188"/>
            <a:ext cx="8382000" cy="1218795"/>
          </a:xfrm>
        </p:spPr>
        <p:txBody>
          <a:bodyPr/>
          <a:lstStyle/>
          <a:p>
            <a:r>
              <a:rPr sz="4400">
                <a:solidFill>
                  <a:schemeClr val="accent1">
                    <a:lumMod val="60000"/>
                    <a:lumOff val="40000"/>
                  </a:schemeClr>
                </a:solidFill>
                <a:effectLst>
                  <a:outerShdw blurRad="38100" dist="25500" dir="5400000" algn="tl" rotWithShape="0">
                    <a:srgbClr val="000000">
                      <a:satMod val="180000"/>
                      <a:alpha val="75000"/>
                    </a:srgbClr>
                  </a:outerShdw>
                </a:effectLst>
                <a:latin typeface="Trebuchet MS" pitchFamily="34" charset="0"/>
              </a:rPr>
              <a:t>Mobile Web Application Architecture</a:t>
            </a:r>
            <a:endParaRPr lang="en-US" sz="4400" dirty="0"/>
          </a:p>
        </p:txBody>
      </p:sp>
      <p:pic>
        <p:nvPicPr>
          <p:cNvPr id="8" name="Picture 2"/>
          <p:cNvPicPr>
            <a:picLocks noChangeAspect="1" noChangeArrowheads="1"/>
          </p:cNvPicPr>
          <p:nvPr/>
        </p:nvPicPr>
        <p:blipFill>
          <a:blip r:embed="rId3"/>
          <a:srcRect/>
          <a:stretch>
            <a:fillRect/>
          </a:stretch>
        </p:blipFill>
        <p:spPr bwMode="auto">
          <a:xfrm>
            <a:off x="474942" y="1589527"/>
            <a:ext cx="7929796" cy="4676931"/>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lowchart: Process 18432"/>
          <p:cNvSpPr>
            <a:spLocks noChangeArrowheads="1"/>
          </p:cNvSpPr>
          <p:nvPr/>
        </p:nvSpPr>
        <p:spPr bwMode="auto">
          <a:xfrm>
            <a:off x="2628900" y="1363663"/>
            <a:ext cx="2870200" cy="4648200"/>
          </a:xfrm>
          <a:prstGeom prst="flowChartProcess">
            <a:avLst/>
          </a:prstGeom>
          <a:solidFill>
            <a:schemeClr val="accent1"/>
          </a:solidFill>
          <a:ln w="9525" algn="ctr">
            <a:solidFill>
              <a:schemeClr val="tx1"/>
            </a:solidFill>
            <a:miter lim="800000"/>
            <a:headEnd/>
            <a:tailEnd/>
          </a:ln>
        </p:spPr>
        <p:txBody>
          <a:bodyPr wrap="none" anchor="b"/>
          <a:lstStyle/>
          <a:p>
            <a:pPr algn="ctr"/>
            <a:endParaRPr lang="en-US" sz="1400" dirty="0">
              <a:solidFill>
                <a:srgbClr val="FFFF00"/>
              </a:solidFill>
              <a:latin typeface="Tahoma" pitchFamily="34" charset="0"/>
            </a:endParaRPr>
          </a:p>
          <a:p>
            <a:pPr algn="ctr"/>
            <a:r>
              <a:rPr lang="en-US" sz="1400" b="1" dirty="0">
                <a:solidFill>
                  <a:srgbClr val="FFFF00"/>
                </a:solidFill>
                <a:latin typeface="Tahoma" pitchFamily="34" charset="0"/>
              </a:rPr>
              <a:t>IIS</a:t>
            </a:r>
          </a:p>
          <a:p>
            <a:pPr algn="ctr"/>
            <a:r>
              <a:rPr lang="en-US" sz="1400" b="1" dirty="0" smtClean="0">
                <a:solidFill>
                  <a:srgbClr val="FFFF00"/>
                </a:solidFill>
                <a:latin typeface="Tahoma" pitchFamily="34" charset="0"/>
              </a:rPr>
              <a:t>ASP.NET</a:t>
            </a:r>
            <a:endParaRPr lang="en-US" sz="1400" b="1" dirty="0">
              <a:solidFill>
                <a:srgbClr val="FFFF00"/>
              </a:solidFill>
              <a:latin typeface="Tahoma" pitchFamily="34" charset="0"/>
            </a:endParaRPr>
          </a:p>
        </p:txBody>
      </p:sp>
      <p:sp>
        <p:nvSpPr>
          <p:cNvPr id="18435" name="Straight Connector 18433"/>
          <p:cNvSpPr>
            <a:spLocks noChangeShapeType="1"/>
          </p:cNvSpPr>
          <p:nvPr/>
        </p:nvSpPr>
        <p:spPr bwMode="auto">
          <a:xfrm>
            <a:off x="0" y="6019800"/>
            <a:ext cx="2819400" cy="0"/>
          </a:xfrm>
          <a:prstGeom prst="line">
            <a:avLst/>
          </a:prstGeom>
          <a:noFill/>
          <a:ln w="38100" algn="ctr">
            <a:solidFill>
              <a:schemeClr val="bg1"/>
            </a:solidFill>
            <a:miter lim="800000"/>
            <a:headEnd type="triangle" w="med" len="med"/>
            <a:tailEnd type="triangle" w="med" len="med"/>
          </a:ln>
        </p:spPr>
        <p:txBody>
          <a:bodyPr wrap="none"/>
          <a:lstStyle/>
          <a:p>
            <a:endParaRPr lang="en-US"/>
          </a:p>
        </p:txBody>
      </p:sp>
      <p:sp>
        <p:nvSpPr>
          <p:cNvPr id="18436" name="TextBox 18434"/>
          <p:cNvSpPr txBox="1">
            <a:spLocks noChangeArrowheads="1"/>
          </p:cNvSpPr>
          <p:nvPr/>
        </p:nvSpPr>
        <p:spPr bwMode="auto">
          <a:xfrm>
            <a:off x="177800" y="5998575"/>
            <a:ext cx="3987800" cy="461665"/>
          </a:xfrm>
          <a:prstGeom prst="rect">
            <a:avLst/>
          </a:prstGeom>
          <a:noFill/>
          <a:ln w="9525" algn="ctr">
            <a:noFill/>
            <a:miter lim="800000"/>
            <a:headEnd/>
            <a:tailEnd/>
          </a:ln>
        </p:spPr>
        <p:txBody>
          <a:bodyPr wrap="square">
            <a:spAutoFit/>
          </a:bodyPr>
          <a:lstStyle/>
          <a:p>
            <a:pPr>
              <a:spcBef>
                <a:spcPct val="50000"/>
              </a:spcBef>
            </a:pPr>
            <a:r>
              <a:rPr lang="en-US" dirty="0" smtClean="0">
                <a:solidFill>
                  <a:schemeClr val="accent1">
                    <a:lumMod val="50000"/>
                  </a:schemeClr>
                </a:solidFill>
                <a:latin typeface="Tahoma" pitchFamily="34" charset="0"/>
              </a:rPr>
              <a:t>Development  </a:t>
            </a:r>
            <a:r>
              <a:rPr lang="en-US" dirty="0">
                <a:solidFill>
                  <a:schemeClr val="accent1">
                    <a:lumMod val="50000"/>
                  </a:schemeClr>
                </a:solidFill>
                <a:latin typeface="Tahoma" pitchFamily="34" charset="0"/>
              </a:rPr>
              <a:t>Environment</a:t>
            </a:r>
          </a:p>
        </p:txBody>
      </p:sp>
      <p:sp>
        <p:nvSpPr>
          <p:cNvPr id="18437" name="Straight Connector 18435"/>
          <p:cNvSpPr>
            <a:spLocks noChangeShapeType="1"/>
          </p:cNvSpPr>
          <p:nvPr/>
        </p:nvSpPr>
        <p:spPr bwMode="auto">
          <a:xfrm>
            <a:off x="5058136" y="5986780"/>
            <a:ext cx="3676289" cy="45719"/>
          </a:xfrm>
          <a:prstGeom prst="line">
            <a:avLst/>
          </a:prstGeom>
          <a:noFill/>
          <a:ln w="38100" algn="ctr">
            <a:solidFill>
              <a:schemeClr val="bg1"/>
            </a:solidFill>
            <a:miter lim="800000"/>
            <a:headEnd type="triangle" w="med" len="med"/>
            <a:tailEnd type="triangle" w="med" len="med"/>
          </a:ln>
        </p:spPr>
        <p:txBody>
          <a:bodyPr wrap="none"/>
          <a:lstStyle/>
          <a:p>
            <a:endParaRPr lang="en-US"/>
          </a:p>
        </p:txBody>
      </p:sp>
      <p:sp>
        <p:nvSpPr>
          <p:cNvPr id="18438" name="TextBox 18436"/>
          <p:cNvSpPr txBox="1">
            <a:spLocks noChangeArrowheads="1"/>
          </p:cNvSpPr>
          <p:nvPr/>
        </p:nvSpPr>
        <p:spPr bwMode="auto">
          <a:xfrm>
            <a:off x="4531748" y="6008984"/>
            <a:ext cx="3810000" cy="457200"/>
          </a:xfrm>
          <a:prstGeom prst="rect">
            <a:avLst/>
          </a:prstGeom>
          <a:noFill/>
          <a:ln w="9525">
            <a:noFill/>
            <a:miter lim="800000"/>
            <a:headEnd/>
            <a:tailEnd/>
          </a:ln>
        </p:spPr>
        <p:txBody>
          <a:bodyPr>
            <a:spAutoFit/>
          </a:bodyPr>
          <a:lstStyle/>
          <a:p>
            <a:pPr>
              <a:spcBef>
                <a:spcPct val="50000"/>
              </a:spcBef>
            </a:pPr>
            <a:r>
              <a:rPr lang="en-US" dirty="0">
                <a:solidFill>
                  <a:schemeClr val="accent1">
                    <a:lumMod val="50000"/>
                  </a:schemeClr>
                </a:solidFill>
                <a:latin typeface="Tahoma" pitchFamily="34" charset="0"/>
              </a:rPr>
              <a:t>Production Environment</a:t>
            </a:r>
          </a:p>
        </p:txBody>
      </p:sp>
      <p:sp>
        <p:nvSpPr>
          <p:cNvPr id="273415" name="Shape 273414"/>
          <p:cNvSpPr>
            <a:spLocks noChangeAspect="1" noEditPoints="1" noChangeArrowheads="1"/>
          </p:cNvSpPr>
          <p:nvPr/>
        </p:nvSpPr>
        <p:spPr bwMode="auto">
          <a:xfrm rot="16200000">
            <a:off x="4479925" y="3036888"/>
            <a:ext cx="4565650" cy="742950"/>
          </a:xfrm>
          <a:custGeom>
            <a:avLst/>
            <a:gdLst>
              <a:gd name="T0" fmla="*/ 67 w 21600"/>
              <a:gd name="T1" fmla="*/ 10800 h 21600"/>
              <a:gd name="T2" fmla="*/ 10800 w 21600"/>
              <a:gd name="T3" fmla="*/ 21577 h 21600"/>
              <a:gd name="T4" fmla="*/ 21582 w 21600"/>
              <a:gd name="T5" fmla="*/ 10800 h 21600"/>
              <a:gd name="T6" fmla="*/ 10800 w 21600"/>
              <a:gd name="T7" fmla="*/ 1235 h 21600"/>
              <a:gd name="T8" fmla="*/ 2977 w 21600"/>
              <a:gd name="T9" fmla="*/ 3262 h 21600"/>
              <a:gd name="T10" fmla="*/ 17087 w 21600"/>
              <a:gd name="T11" fmla="*/ 17337 h 21600"/>
            </a:gdLst>
            <a:ahLst/>
            <a:cxnLst>
              <a:cxn ang="0">
                <a:pos x="T0" y="T1"/>
              </a:cxn>
              <a:cxn ang="0">
                <a:pos x="T2" y="T3"/>
              </a:cxn>
              <a:cxn ang="0">
                <a:pos x="T4" y="T5"/>
              </a:cxn>
              <a:cxn ang="0">
                <a:pos x="T6" y="T7"/>
              </a:cxn>
            </a:cxnLst>
            <a:rect l="T8" t="T9" r="T10" b="T11"/>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solidFill>
            <a:schemeClr val="tx1"/>
          </a:solidFill>
          <a:ln w="38100" cap="flat" cmpd="sng" algn="ctr">
            <a:solidFill>
              <a:srgbClr val="000000"/>
            </a:solidFill>
            <a:prstDash val="solid"/>
            <a:miter lim="800000"/>
            <a:headEnd type="none" w="med" len="med"/>
            <a:tailEnd type="none" w="med" len="med"/>
          </a:ln>
          <a:effectLst>
            <a:outerShdw dist="107763" dir="2700000" algn="ctr" rotWithShape="0">
              <a:srgbClr val="808080"/>
            </a:outerShdw>
          </a:effectLst>
        </p:spPr>
        <p:txBody>
          <a:bodyPr vert="eaVert"/>
          <a:lstStyle/>
          <a:p>
            <a:pPr>
              <a:defRPr/>
            </a:pPr>
            <a:endParaRPr lang="en-GB">
              <a:solidFill>
                <a:srgbClr val="FFFF00"/>
              </a:solidFill>
              <a:latin typeface="Times New Roman" pitchFamily="18" charset="0"/>
            </a:endParaRPr>
          </a:p>
        </p:txBody>
      </p:sp>
      <p:sp>
        <p:nvSpPr>
          <p:cNvPr id="273416" name="Title 273415"/>
          <p:cNvSpPr>
            <a:spLocks noGrp="1" noChangeArrowheads="1"/>
          </p:cNvSpPr>
          <p:nvPr>
            <p:ph type="title" idx="4294967295"/>
          </p:nvPr>
        </p:nvSpPr>
        <p:spPr>
          <a:xfrm>
            <a:off x="660400" y="152400"/>
            <a:ext cx="8483600" cy="1168400"/>
          </a:xfrm>
          <a:prstGeom prst="rect">
            <a:avLst/>
          </a:prstGeom>
        </p:spPr>
        <p:txBody>
          <a:bodyPr anchor="b">
            <a:noAutofit/>
          </a:bodyPr>
          <a:lstStyle/>
          <a:p>
            <a:pPr marL="0" indent="0" algn="l" defTabSz="914400" eaLnBrk="1" hangingPunct="1">
              <a:defRPr/>
            </a:pPr>
            <a:r>
              <a:rPr lang="en-US" sz="3800" dirty="0" smtClean="0">
                <a:solidFill>
                  <a:schemeClr val="accent1">
                    <a:lumMod val="60000"/>
                    <a:lumOff val="40000"/>
                  </a:schemeClr>
                </a:solidFill>
                <a:latin typeface="Trebuchet MS" pitchFamily="34" charset="0"/>
              </a:rPr>
              <a:t>How does ASP.NET Mobile Application work?  </a:t>
            </a:r>
          </a:p>
        </p:txBody>
      </p:sp>
      <p:sp>
        <p:nvSpPr>
          <p:cNvPr id="18441" name="Rectangle 18439"/>
          <p:cNvSpPr>
            <a:spLocks noChangeArrowheads="1"/>
          </p:cNvSpPr>
          <p:nvPr/>
        </p:nvSpPr>
        <p:spPr bwMode="auto">
          <a:xfrm>
            <a:off x="355600" y="1562100"/>
            <a:ext cx="1676400" cy="685800"/>
          </a:xfrm>
          <a:prstGeom prst="rect">
            <a:avLst/>
          </a:prstGeom>
          <a:solidFill>
            <a:schemeClr val="bg1"/>
          </a:solidFill>
          <a:ln w="9525" algn="ctr">
            <a:solidFill>
              <a:srgbClr val="FF9900"/>
            </a:solidFill>
            <a:miter lim="800000"/>
            <a:headEnd/>
            <a:tailEnd/>
          </a:ln>
        </p:spPr>
        <p:txBody>
          <a:bodyPr wrap="none" anchor="ctr"/>
          <a:lstStyle/>
          <a:p>
            <a:pPr algn="ctr"/>
            <a:r>
              <a:rPr lang="en-US" sz="1400" b="1" dirty="0">
                <a:solidFill>
                  <a:srgbClr val="FFFF00"/>
                </a:solidFill>
                <a:latin typeface="Tahoma" pitchFamily="34" charset="0"/>
              </a:rPr>
              <a:t>Create</a:t>
            </a:r>
            <a:r>
              <a:rPr lang="en-US" sz="1200" b="1" dirty="0">
                <a:solidFill>
                  <a:srgbClr val="FFFF00"/>
                </a:solidFill>
                <a:latin typeface="Tahoma" pitchFamily="34" charset="0"/>
              </a:rPr>
              <a:t> </a:t>
            </a:r>
          </a:p>
          <a:p>
            <a:pPr algn="ctr"/>
            <a:r>
              <a:rPr lang="en-US" sz="1400" b="1" dirty="0">
                <a:solidFill>
                  <a:srgbClr val="FFFF00"/>
                </a:solidFill>
                <a:latin typeface="Tahoma" pitchFamily="34" charset="0"/>
              </a:rPr>
              <a:t>mobile Web Form</a:t>
            </a:r>
          </a:p>
        </p:txBody>
      </p:sp>
      <p:sp>
        <p:nvSpPr>
          <p:cNvPr id="18442" name="Rectangle 18440"/>
          <p:cNvSpPr>
            <a:spLocks noChangeArrowheads="1"/>
          </p:cNvSpPr>
          <p:nvPr/>
        </p:nvSpPr>
        <p:spPr bwMode="auto">
          <a:xfrm>
            <a:off x="355600" y="2921000"/>
            <a:ext cx="1676400" cy="685800"/>
          </a:xfrm>
          <a:prstGeom prst="rect">
            <a:avLst/>
          </a:prstGeom>
          <a:solidFill>
            <a:schemeClr val="bg1"/>
          </a:solidFill>
          <a:ln w="9525" algn="ctr">
            <a:solidFill>
              <a:srgbClr val="FF9900"/>
            </a:solidFill>
            <a:miter lim="800000"/>
            <a:headEnd/>
            <a:tailEnd/>
          </a:ln>
        </p:spPr>
        <p:txBody>
          <a:bodyPr wrap="none" anchor="ctr"/>
          <a:lstStyle/>
          <a:p>
            <a:pPr algn="ctr"/>
            <a:r>
              <a:rPr lang="en-US" sz="1400" b="1" dirty="0">
                <a:solidFill>
                  <a:srgbClr val="FFFF00"/>
                </a:solidFill>
                <a:latin typeface="Tahoma" pitchFamily="34" charset="0"/>
              </a:rPr>
              <a:t>Integrate</a:t>
            </a:r>
          </a:p>
          <a:p>
            <a:pPr algn="ctr"/>
            <a:r>
              <a:rPr lang="en-US" sz="1400" b="1" dirty="0">
                <a:solidFill>
                  <a:srgbClr val="FFFF00"/>
                </a:solidFill>
                <a:latin typeface="Tahoma" pitchFamily="34" charset="0"/>
              </a:rPr>
              <a:t>Business Logic</a:t>
            </a:r>
          </a:p>
        </p:txBody>
      </p:sp>
      <p:sp>
        <p:nvSpPr>
          <p:cNvPr id="18443" name="Rectangle 18441"/>
          <p:cNvSpPr>
            <a:spLocks noChangeArrowheads="1"/>
          </p:cNvSpPr>
          <p:nvPr/>
        </p:nvSpPr>
        <p:spPr bwMode="auto">
          <a:xfrm>
            <a:off x="355600" y="2235200"/>
            <a:ext cx="1676400" cy="685800"/>
          </a:xfrm>
          <a:prstGeom prst="rect">
            <a:avLst/>
          </a:prstGeom>
          <a:solidFill>
            <a:schemeClr val="bg1"/>
          </a:solidFill>
          <a:ln w="9525" algn="ctr">
            <a:solidFill>
              <a:srgbClr val="FF9900"/>
            </a:solidFill>
            <a:miter lim="800000"/>
            <a:headEnd/>
            <a:tailEnd/>
          </a:ln>
        </p:spPr>
        <p:txBody>
          <a:bodyPr wrap="none" anchor="ctr"/>
          <a:lstStyle/>
          <a:p>
            <a:pPr algn="ctr"/>
            <a:r>
              <a:rPr lang="en-US" sz="1400" b="1" dirty="0">
                <a:solidFill>
                  <a:srgbClr val="FFFF00"/>
                </a:solidFill>
                <a:latin typeface="Tahoma" pitchFamily="34" charset="0"/>
              </a:rPr>
              <a:t>Mobile </a:t>
            </a:r>
          </a:p>
          <a:p>
            <a:pPr algn="ctr"/>
            <a:r>
              <a:rPr lang="en-US" sz="1400" b="1" dirty="0">
                <a:solidFill>
                  <a:srgbClr val="FFFF00"/>
                </a:solidFill>
                <a:latin typeface="Tahoma" pitchFamily="34" charset="0"/>
              </a:rPr>
              <a:t>Presentation</a:t>
            </a:r>
          </a:p>
          <a:p>
            <a:pPr algn="ctr"/>
            <a:r>
              <a:rPr lang="en-US" sz="1400" b="1" dirty="0">
                <a:solidFill>
                  <a:srgbClr val="FFFF00"/>
                </a:solidFill>
                <a:latin typeface="Tahoma" pitchFamily="34" charset="0"/>
              </a:rPr>
              <a:t> Layer (controls)</a:t>
            </a:r>
          </a:p>
        </p:txBody>
      </p:sp>
      <p:sp>
        <p:nvSpPr>
          <p:cNvPr id="18444" name="Rectangle 18442"/>
          <p:cNvSpPr>
            <a:spLocks noChangeArrowheads="1"/>
          </p:cNvSpPr>
          <p:nvPr/>
        </p:nvSpPr>
        <p:spPr bwMode="auto">
          <a:xfrm>
            <a:off x="355600" y="3600450"/>
            <a:ext cx="1676400" cy="685800"/>
          </a:xfrm>
          <a:prstGeom prst="rect">
            <a:avLst/>
          </a:prstGeom>
          <a:solidFill>
            <a:schemeClr val="bg1"/>
          </a:solidFill>
          <a:ln w="9525" algn="ctr">
            <a:solidFill>
              <a:srgbClr val="FF9900"/>
            </a:solidFill>
            <a:miter lim="800000"/>
            <a:headEnd/>
            <a:tailEnd/>
          </a:ln>
        </p:spPr>
        <p:txBody>
          <a:bodyPr wrap="none" anchor="ctr"/>
          <a:lstStyle/>
          <a:p>
            <a:pPr algn="ctr"/>
            <a:r>
              <a:rPr lang="en-US" sz="1400" b="1" dirty="0">
                <a:solidFill>
                  <a:srgbClr val="FFFF00"/>
                </a:solidFill>
                <a:latin typeface="Tahoma" pitchFamily="34" charset="0"/>
              </a:rPr>
              <a:t>Test </a:t>
            </a:r>
          </a:p>
          <a:p>
            <a:pPr algn="ctr"/>
            <a:r>
              <a:rPr lang="en-US" sz="1400" b="1" dirty="0">
                <a:solidFill>
                  <a:srgbClr val="FFFF00"/>
                </a:solidFill>
                <a:latin typeface="Tahoma" pitchFamily="34" charset="0"/>
              </a:rPr>
              <a:t>Target Devices</a:t>
            </a:r>
          </a:p>
        </p:txBody>
      </p:sp>
      <p:sp>
        <p:nvSpPr>
          <p:cNvPr id="18445" name="Rectangle 18443"/>
          <p:cNvSpPr>
            <a:spLocks noChangeArrowheads="1"/>
          </p:cNvSpPr>
          <p:nvPr/>
        </p:nvSpPr>
        <p:spPr bwMode="auto">
          <a:xfrm>
            <a:off x="355600" y="4286250"/>
            <a:ext cx="1676400" cy="685800"/>
          </a:xfrm>
          <a:prstGeom prst="rect">
            <a:avLst/>
          </a:prstGeom>
          <a:solidFill>
            <a:schemeClr val="bg1"/>
          </a:solidFill>
          <a:ln w="9525" algn="ctr">
            <a:solidFill>
              <a:srgbClr val="FF9900"/>
            </a:solidFill>
            <a:miter lim="800000"/>
            <a:headEnd/>
            <a:tailEnd/>
          </a:ln>
        </p:spPr>
        <p:txBody>
          <a:bodyPr wrap="none" anchor="ctr"/>
          <a:lstStyle/>
          <a:p>
            <a:pPr algn="ctr"/>
            <a:r>
              <a:rPr lang="en-US" sz="1400" b="1" dirty="0">
                <a:solidFill>
                  <a:srgbClr val="FFFF00"/>
                </a:solidFill>
                <a:latin typeface="Tahoma" pitchFamily="34" charset="0"/>
              </a:rPr>
              <a:t>Post to</a:t>
            </a:r>
          </a:p>
          <a:p>
            <a:pPr algn="ctr"/>
            <a:r>
              <a:rPr lang="en-US" sz="1400" b="1" dirty="0">
                <a:solidFill>
                  <a:srgbClr val="FFFF00"/>
                </a:solidFill>
                <a:latin typeface="Tahoma" pitchFamily="34" charset="0"/>
              </a:rPr>
              <a:t>Web Servers</a:t>
            </a:r>
          </a:p>
        </p:txBody>
      </p:sp>
      <p:cxnSp>
        <p:nvCxnSpPr>
          <p:cNvPr id="18446" name="Shape 18444"/>
          <p:cNvCxnSpPr>
            <a:cxnSpLocks noChangeShapeType="1"/>
          </p:cNvCxnSpPr>
          <p:nvPr/>
        </p:nvCxnSpPr>
        <p:spPr bwMode="auto">
          <a:xfrm rot="5400000" flipH="1" flipV="1">
            <a:off x="1249364" y="2968755"/>
            <a:ext cx="1997075" cy="2108200"/>
          </a:xfrm>
          <a:prstGeom prst="bentConnector4">
            <a:avLst>
              <a:gd name="adj1" fmla="val -18915"/>
              <a:gd name="adj2" fmla="val 78882"/>
            </a:avLst>
          </a:prstGeom>
          <a:noFill/>
          <a:ln w="38100" algn="ctr">
            <a:solidFill>
              <a:schemeClr val="bg1"/>
            </a:solidFill>
            <a:miter lim="800000"/>
            <a:headEnd/>
            <a:tailEnd type="triangle" w="med" len="med"/>
          </a:ln>
        </p:spPr>
      </p:cxnSp>
      <p:sp>
        <p:nvSpPr>
          <p:cNvPr id="18447" name="Rectangle 18445"/>
          <p:cNvSpPr>
            <a:spLocks noChangeArrowheads="1"/>
          </p:cNvSpPr>
          <p:nvPr/>
        </p:nvSpPr>
        <p:spPr bwMode="auto">
          <a:xfrm>
            <a:off x="5824928" y="1739900"/>
            <a:ext cx="1676400" cy="685800"/>
          </a:xfrm>
          <a:prstGeom prst="rect">
            <a:avLst/>
          </a:prstGeom>
          <a:solidFill>
            <a:schemeClr val="bg1"/>
          </a:solidFill>
          <a:ln w="9525" algn="ctr">
            <a:solidFill>
              <a:schemeClr val="tx2"/>
            </a:solidFill>
            <a:miter lim="800000"/>
            <a:headEnd/>
            <a:tailEnd/>
          </a:ln>
        </p:spPr>
        <p:txBody>
          <a:bodyPr wrap="none" anchor="ctr"/>
          <a:lstStyle/>
          <a:p>
            <a:pPr algn="ctr"/>
            <a:r>
              <a:rPr lang="en-US" sz="1400" b="1" dirty="0">
                <a:solidFill>
                  <a:srgbClr val="FFFF00"/>
                </a:solidFill>
                <a:latin typeface="Tahoma" pitchFamily="34" charset="0"/>
              </a:rPr>
              <a:t>HTTP</a:t>
            </a:r>
          </a:p>
          <a:p>
            <a:pPr algn="ctr"/>
            <a:r>
              <a:rPr lang="en-US" sz="1400" b="1" dirty="0">
                <a:solidFill>
                  <a:srgbClr val="FFFF00"/>
                </a:solidFill>
                <a:latin typeface="Tahoma" pitchFamily="34" charset="0"/>
              </a:rPr>
              <a:t>Request</a:t>
            </a:r>
          </a:p>
        </p:txBody>
      </p:sp>
      <p:sp>
        <p:nvSpPr>
          <p:cNvPr id="18448" name="Rectangle 18446"/>
          <p:cNvSpPr>
            <a:spLocks noChangeArrowheads="1"/>
          </p:cNvSpPr>
          <p:nvPr/>
        </p:nvSpPr>
        <p:spPr bwMode="auto">
          <a:xfrm>
            <a:off x="3263900" y="1994730"/>
            <a:ext cx="1676400" cy="685800"/>
          </a:xfrm>
          <a:prstGeom prst="rect">
            <a:avLst/>
          </a:prstGeom>
          <a:solidFill>
            <a:schemeClr val="bg1"/>
          </a:solidFill>
          <a:ln w="9525" algn="ctr">
            <a:solidFill>
              <a:schemeClr val="tx2"/>
            </a:solidFill>
            <a:miter lim="800000"/>
            <a:headEnd/>
            <a:tailEnd/>
          </a:ln>
        </p:spPr>
        <p:txBody>
          <a:bodyPr wrap="none" anchor="ctr"/>
          <a:lstStyle/>
          <a:p>
            <a:pPr algn="ctr"/>
            <a:r>
              <a:rPr lang="en-US" sz="1400" b="1" dirty="0">
                <a:solidFill>
                  <a:srgbClr val="FFFF00"/>
                </a:solidFill>
                <a:latin typeface="Tahoma" pitchFamily="34" charset="0"/>
              </a:rPr>
              <a:t>Device</a:t>
            </a:r>
          </a:p>
          <a:p>
            <a:pPr algn="ctr"/>
            <a:r>
              <a:rPr lang="en-US" sz="1400" b="1" dirty="0">
                <a:solidFill>
                  <a:srgbClr val="FFFF00"/>
                </a:solidFill>
                <a:effectLst>
                  <a:outerShdw blurRad="50800" dist="50800" dir="5400000" algn="ctr" rotWithShape="0">
                    <a:schemeClr val="accent1">
                      <a:lumMod val="40000"/>
                      <a:lumOff val="60000"/>
                    </a:schemeClr>
                  </a:outerShdw>
                </a:effectLst>
                <a:latin typeface="Tahoma" pitchFamily="34" charset="0"/>
              </a:rPr>
              <a:t>Capabilities</a:t>
            </a:r>
          </a:p>
        </p:txBody>
      </p:sp>
      <p:sp>
        <p:nvSpPr>
          <p:cNvPr id="18449" name="Rectangle 18447"/>
          <p:cNvSpPr>
            <a:spLocks noChangeArrowheads="1"/>
          </p:cNvSpPr>
          <p:nvPr/>
        </p:nvSpPr>
        <p:spPr bwMode="auto">
          <a:xfrm>
            <a:off x="3263900" y="3334580"/>
            <a:ext cx="1676400" cy="1371600"/>
          </a:xfrm>
          <a:prstGeom prst="rect">
            <a:avLst/>
          </a:prstGeom>
          <a:solidFill>
            <a:schemeClr val="bg1"/>
          </a:solidFill>
          <a:ln w="9525" algn="ctr">
            <a:solidFill>
              <a:schemeClr val="tx2"/>
            </a:solidFill>
            <a:miter lim="800000"/>
            <a:headEnd/>
            <a:tailEnd/>
          </a:ln>
        </p:spPr>
        <p:txBody>
          <a:bodyPr wrap="none" anchor="ctr"/>
          <a:lstStyle/>
          <a:p>
            <a:pPr algn="ctr"/>
            <a:r>
              <a:rPr lang="en-US" sz="1400" b="1" dirty="0">
                <a:solidFill>
                  <a:srgbClr val="FFFF00"/>
                </a:solidFill>
                <a:latin typeface="Tahoma" pitchFamily="34" charset="0"/>
              </a:rPr>
              <a:t>Mobile Controls </a:t>
            </a:r>
          </a:p>
          <a:p>
            <a:pPr algn="ctr"/>
            <a:r>
              <a:rPr lang="en-US" sz="1400" b="1" dirty="0">
                <a:solidFill>
                  <a:srgbClr val="FFFF00"/>
                </a:solidFill>
                <a:latin typeface="Tahoma" pitchFamily="34" charset="0"/>
              </a:rPr>
              <a:t>&amp; </a:t>
            </a:r>
          </a:p>
          <a:p>
            <a:pPr algn="ctr"/>
            <a:r>
              <a:rPr lang="en-US" sz="1400" b="1" dirty="0">
                <a:solidFill>
                  <a:srgbClr val="FFFF00"/>
                </a:solidFill>
                <a:latin typeface="Tahoma" pitchFamily="34" charset="0"/>
              </a:rPr>
              <a:t>Device Adapters</a:t>
            </a:r>
          </a:p>
          <a:p>
            <a:pPr algn="ctr"/>
            <a:r>
              <a:rPr lang="en-US" sz="1400" b="1" dirty="0">
                <a:solidFill>
                  <a:srgbClr val="FFFF00"/>
                </a:solidFill>
                <a:latin typeface="Tahoma" pitchFamily="34" charset="0"/>
              </a:rPr>
              <a:t>generate display</a:t>
            </a:r>
          </a:p>
        </p:txBody>
      </p:sp>
      <p:cxnSp>
        <p:nvCxnSpPr>
          <p:cNvPr id="18451" name="Straight Arrow Connector 18449"/>
          <p:cNvCxnSpPr>
            <a:cxnSpLocks noChangeShapeType="1"/>
          </p:cNvCxnSpPr>
          <p:nvPr/>
        </p:nvCxnSpPr>
        <p:spPr bwMode="auto">
          <a:xfrm rot="10800000" flipV="1">
            <a:off x="5036697" y="2068642"/>
            <a:ext cx="704536" cy="14989"/>
          </a:xfrm>
          <a:prstGeom prst="straightConnector1">
            <a:avLst/>
          </a:prstGeom>
          <a:noFill/>
          <a:ln w="38100" algn="ctr">
            <a:solidFill>
              <a:schemeClr val="bg1"/>
            </a:solidFill>
            <a:miter lim="800000"/>
            <a:headEnd/>
            <a:tailEnd type="triangle" w="med" len="med"/>
          </a:ln>
        </p:spPr>
      </p:cxnSp>
      <p:sp>
        <p:nvSpPr>
          <p:cNvPr id="18452" name="Straight Connector 18450"/>
          <p:cNvSpPr>
            <a:spLocks noChangeShapeType="1"/>
          </p:cNvSpPr>
          <p:nvPr/>
        </p:nvSpPr>
        <p:spPr bwMode="auto">
          <a:xfrm flipH="1">
            <a:off x="7226300" y="2184400"/>
            <a:ext cx="876300" cy="1016000"/>
          </a:xfrm>
          <a:prstGeom prst="line">
            <a:avLst/>
          </a:prstGeom>
          <a:noFill/>
          <a:ln w="38100" algn="ctr">
            <a:solidFill>
              <a:schemeClr val="bg1"/>
            </a:solidFill>
            <a:miter lim="800000"/>
            <a:headEnd/>
            <a:tailEnd type="triangle" w="med" len="med"/>
          </a:ln>
        </p:spPr>
        <p:txBody>
          <a:bodyPr wrap="none"/>
          <a:lstStyle/>
          <a:p>
            <a:endParaRPr lang="en-US"/>
          </a:p>
        </p:txBody>
      </p:sp>
      <p:sp>
        <p:nvSpPr>
          <p:cNvPr id="18453" name="Straight Connector 18451"/>
          <p:cNvSpPr>
            <a:spLocks noChangeShapeType="1"/>
          </p:cNvSpPr>
          <p:nvPr/>
        </p:nvSpPr>
        <p:spPr bwMode="auto">
          <a:xfrm flipH="1" flipV="1">
            <a:off x="7200900" y="3317874"/>
            <a:ext cx="1041400" cy="1343025"/>
          </a:xfrm>
          <a:prstGeom prst="line">
            <a:avLst/>
          </a:prstGeom>
          <a:noFill/>
          <a:ln w="38100" algn="ctr">
            <a:solidFill>
              <a:schemeClr val="bg1"/>
            </a:solidFill>
            <a:miter lim="800000"/>
            <a:headEnd/>
            <a:tailEnd type="triangle" w="med" len="med"/>
          </a:ln>
        </p:spPr>
        <p:txBody>
          <a:bodyPr wrap="none"/>
          <a:lstStyle/>
          <a:p>
            <a:endParaRPr lang="en-US"/>
          </a:p>
        </p:txBody>
      </p:sp>
      <p:sp>
        <p:nvSpPr>
          <p:cNvPr id="18454" name="Rectangle 18452"/>
          <p:cNvSpPr>
            <a:spLocks noChangeArrowheads="1"/>
          </p:cNvSpPr>
          <p:nvPr/>
        </p:nvSpPr>
        <p:spPr bwMode="auto">
          <a:xfrm>
            <a:off x="5840751" y="3909310"/>
            <a:ext cx="1676400" cy="685800"/>
          </a:xfrm>
          <a:prstGeom prst="rect">
            <a:avLst/>
          </a:prstGeom>
          <a:solidFill>
            <a:schemeClr val="bg1"/>
          </a:solidFill>
          <a:ln w="9525" algn="ctr">
            <a:solidFill>
              <a:schemeClr val="accent1"/>
            </a:solidFill>
            <a:miter lim="800000"/>
            <a:headEnd/>
            <a:tailEnd/>
          </a:ln>
        </p:spPr>
        <p:txBody>
          <a:bodyPr wrap="none" anchor="ctr"/>
          <a:lstStyle/>
          <a:p>
            <a:pPr algn="ctr"/>
            <a:r>
              <a:rPr lang="en-US" sz="1400" b="1" dirty="0">
                <a:solidFill>
                  <a:srgbClr val="FFFF00"/>
                </a:solidFill>
                <a:latin typeface="Tahoma" pitchFamily="34" charset="0"/>
              </a:rPr>
              <a:t>HTTP</a:t>
            </a:r>
          </a:p>
          <a:p>
            <a:pPr algn="ctr"/>
            <a:r>
              <a:rPr lang="en-US" sz="1400" b="1" dirty="0">
                <a:solidFill>
                  <a:srgbClr val="FFFF00"/>
                </a:solidFill>
                <a:latin typeface="Tahoma" pitchFamily="34" charset="0"/>
              </a:rPr>
              <a:t>Response</a:t>
            </a:r>
          </a:p>
        </p:txBody>
      </p:sp>
      <p:sp>
        <p:nvSpPr>
          <p:cNvPr id="18457" name="Rectangle 18455"/>
          <p:cNvSpPr>
            <a:spLocks noChangeArrowheads="1"/>
          </p:cNvSpPr>
          <p:nvPr/>
        </p:nvSpPr>
        <p:spPr bwMode="auto">
          <a:xfrm>
            <a:off x="3263900" y="2667830"/>
            <a:ext cx="1676400" cy="685800"/>
          </a:xfrm>
          <a:prstGeom prst="rect">
            <a:avLst/>
          </a:prstGeom>
          <a:solidFill>
            <a:schemeClr val="bg1"/>
          </a:solidFill>
          <a:ln w="9525" algn="ctr">
            <a:solidFill>
              <a:schemeClr val="tx2"/>
            </a:solidFill>
            <a:miter lim="800000"/>
            <a:headEnd/>
            <a:tailEnd/>
          </a:ln>
        </p:spPr>
        <p:txBody>
          <a:bodyPr wrap="none" anchor="ctr"/>
          <a:lstStyle/>
          <a:p>
            <a:pPr algn="ctr"/>
            <a:r>
              <a:rPr lang="en-US" sz="1400" b="1" dirty="0">
                <a:solidFill>
                  <a:srgbClr val="FFFF00"/>
                </a:solidFill>
                <a:latin typeface="Tahoma" pitchFamily="34" charset="0"/>
              </a:rPr>
              <a:t>Mobile.aspx</a:t>
            </a:r>
          </a:p>
          <a:p>
            <a:pPr algn="ctr"/>
            <a:r>
              <a:rPr lang="en-US" sz="1400" b="1" dirty="0">
                <a:solidFill>
                  <a:srgbClr val="FFFF00"/>
                </a:solidFill>
                <a:latin typeface="Tahoma" pitchFamily="34" charset="0"/>
              </a:rPr>
              <a:t>Pages</a:t>
            </a:r>
          </a:p>
        </p:txBody>
      </p:sp>
      <p:pic>
        <p:nvPicPr>
          <p:cNvPr id="18455" name="Rectangle 18453"/>
          <p:cNvPicPr>
            <a:picLocks noChangeAspect="1" noChangeArrowheads="1"/>
          </p:cNvPicPr>
          <p:nvPr/>
        </p:nvPicPr>
        <p:blipFill>
          <a:blip r:embed="rId3"/>
          <a:srcRect/>
          <a:stretch>
            <a:fillRect/>
          </a:stretch>
        </p:blipFill>
        <p:spPr bwMode="auto">
          <a:xfrm>
            <a:off x="8016875" y="1033463"/>
            <a:ext cx="828675" cy="1263650"/>
          </a:xfrm>
          <a:prstGeom prst="rect">
            <a:avLst/>
          </a:prstGeom>
          <a:noFill/>
          <a:ln w="9525">
            <a:noFill/>
            <a:miter lim="800000"/>
            <a:headEnd/>
            <a:tailEnd/>
          </a:ln>
        </p:spPr>
      </p:pic>
      <p:pic>
        <p:nvPicPr>
          <p:cNvPr id="18456" name="Rectangle 18454"/>
          <p:cNvPicPr>
            <a:picLocks noChangeAspect="1" noChangeArrowheads="1"/>
          </p:cNvPicPr>
          <p:nvPr/>
        </p:nvPicPr>
        <p:blipFill>
          <a:blip r:embed="rId4">
            <a:clrChange>
              <a:clrFrom>
                <a:srgbClr val="FFFFFF"/>
              </a:clrFrom>
              <a:clrTo>
                <a:srgbClr val="FFFFFF">
                  <a:alpha val="0"/>
                </a:srgbClr>
              </a:clrTo>
            </a:clrChange>
          </a:blip>
          <a:srcRect/>
          <a:stretch>
            <a:fillRect/>
          </a:stretch>
        </p:blipFill>
        <p:spPr bwMode="auto">
          <a:xfrm>
            <a:off x="7948613" y="4191000"/>
            <a:ext cx="1195387" cy="1435100"/>
          </a:xfrm>
          <a:prstGeom prst="rect">
            <a:avLst/>
          </a:prstGeom>
          <a:noFill/>
          <a:ln w="9525">
            <a:noFill/>
            <a:miter lim="800000"/>
            <a:headEnd/>
            <a:tailEnd/>
          </a:ln>
        </p:spPr>
      </p:pic>
      <p:pic>
        <p:nvPicPr>
          <p:cNvPr id="18459" name="Rectangle 18457"/>
          <p:cNvPicPr>
            <a:picLocks noChangeAspect="1" noChangeArrowheads="1"/>
          </p:cNvPicPr>
          <p:nvPr/>
        </p:nvPicPr>
        <p:blipFill>
          <a:blip r:embed="rId5"/>
          <a:srcRect/>
          <a:stretch>
            <a:fillRect/>
          </a:stretch>
        </p:blipFill>
        <p:spPr bwMode="auto">
          <a:xfrm>
            <a:off x="8312150" y="2495550"/>
            <a:ext cx="544513" cy="1352550"/>
          </a:xfrm>
          <a:prstGeom prst="rect">
            <a:avLst/>
          </a:prstGeom>
          <a:noFill/>
          <a:ln w="9525">
            <a:noFill/>
            <a:miter lim="800000"/>
            <a:headEnd/>
            <a:tailEnd/>
          </a:ln>
        </p:spPr>
      </p:pic>
      <p:sp>
        <p:nvSpPr>
          <p:cNvPr id="18460" name="Straight Connector 18458"/>
          <p:cNvSpPr>
            <a:spLocks noChangeShapeType="1"/>
          </p:cNvSpPr>
          <p:nvPr/>
        </p:nvSpPr>
        <p:spPr bwMode="auto">
          <a:xfrm flipH="1">
            <a:off x="7213600" y="3263900"/>
            <a:ext cx="1073150" cy="0"/>
          </a:xfrm>
          <a:prstGeom prst="line">
            <a:avLst/>
          </a:prstGeom>
          <a:noFill/>
          <a:ln w="38100" algn="ctr">
            <a:solidFill>
              <a:schemeClr val="bg1"/>
            </a:solidFill>
            <a:miter lim="800000"/>
            <a:headEnd/>
            <a:tailEnd type="triangle" w="med" len="med"/>
          </a:ln>
        </p:spPr>
        <p:txBody>
          <a:bodyPr wrap="none"/>
          <a:lstStyle/>
          <a:p>
            <a:endParaRPr lang="en-US"/>
          </a:p>
        </p:txBody>
      </p:sp>
      <p:cxnSp>
        <p:nvCxnSpPr>
          <p:cNvPr id="48" name="Straight Arrow Connector 18449"/>
          <p:cNvCxnSpPr>
            <a:cxnSpLocks noChangeShapeType="1"/>
            <a:endCxn id="18454" idx="1"/>
          </p:cNvCxnSpPr>
          <p:nvPr/>
        </p:nvCxnSpPr>
        <p:spPr bwMode="auto">
          <a:xfrm flipV="1">
            <a:off x="5066675" y="4252210"/>
            <a:ext cx="774076" cy="4997"/>
          </a:xfrm>
          <a:prstGeom prst="straightConnector1">
            <a:avLst/>
          </a:prstGeom>
          <a:noFill/>
          <a:ln w="38100" algn="ctr">
            <a:solidFill>
              <a:schemeClr val="bg1"/>
            </a:solidFill>
            <a:miter lim="800000"/>
            <a:headEnd/>
            <a:tailEnd type="triangle" w="med" len="med"/>
          </a:ln>
        </p:spPr>
      </p:cxn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hape 2"/>
          <p:cNvSpPr txBox="1">
            <a:spLocks noChangeArrowheads="1"/>
          </p:cNvSpPr>
          <p:nvPr/>
        </p:nvSpPr>
        <p:spPr>
          <a:xfrm>
            <a:off x="457200" y="685336"/>
            <a:ext cx="8229600" cy="1143000"/>
          </a:xfrm>
          <a:prstGeom prst="rect">
            <a:avLst/>
          </a:prstGeom>
        </p:spPr>
        <p:txBody>
          <a:bodyPr anchor="t">
            <a:normAutofit fontScale="90000" lnSpcReduction="20000"/>
          </a:bodyPr>
          <a:lstStyle/>
          <a:p>
            <a:pPr lvl="0" fontAlgn="auto">
              <a:spcAft>
                <a:spcPts val="0"/>
              </a:spcAft>
              <a:defRPr/>
            </a:pPr>
            <a:r>
              <a:rPr kumimoji="0" lang="en-US" sz="46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
            </a:r>
            <a:br>
              <a:rPr kumimoji="0" lang="en-US" sz="46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br>
            <a:endParaRPr kumimoji="0" lang="en-US" sz="46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endParaRPr>
          </a:p>
        </p:txBody>
      </p:sp>
      <p:sp>
        <p:nvSpPr>
          <p:cNvPr id="4" name="Shape 148484"/>
          <p:cNvSpPr txBox="1">
            <a:spLocks noChangeArrowheads="1"/>
          </p:cNvSpPr>
          <p:nvPr/>
        </p:nvSpPr>
        <p:spPr>
          <a:xfrm>
            <a:off x="304800" y="2108200"/>
            <a:ext cx="8534400" cy="3419475"/>
          </a:xfrm>
          <a:prstGeom prst="rect">
            <a:avLst/>
          </a:prstGeom>
        </p:spPr>
        <p:txBody>
          <a:bodyPr>
            <a:normAutofit/>
          </a:bodyPr>
          <a:lstStyle/>
          <a:p>
            <a:pPr marL="292100" indent="-292100" fontAlgn="auto">
              <a:lnSpc>
                <a:spcPct val="160000"/>
              </a:lnSpc>
              <a:spcBef>
                <a:spcPts val="0"/>
              </a:spcBef>
              <a:spcAft>
                <a:spcPts val="0"/>
              </a:spcAft>
              <a:buClr>
                <a:schemeClr val="accent1"/>
              </a:buClr>
              <a:buSzPct val="70000"/>
              <a:buFont typeface="Wingdings 2"/>
              <a:buChar char=""/>
            </a:pPr>
            <a:endParaRPr lang="en-US" sz="2000" b="1" dirty="0">
              <a:latin typeface="Trebuchet MS" pitchFamily="34" charset="0"/>
            </a:endParaRPr>
          </a:p>
        </p:txBody>
      </p:sp>
      <p:sp>
        <p:nvSpPr>
          <p:cNvPr id="5" name="Title 4"/>
          <p:cNvSpPr>
            <a:spLocks noGrp="1"/>
          </p:cNvSpPr>
          <p:nvPr>
            <p:ph type="title"/>
          </p:nvPr>
        </p:nvSpPr>
        <p:spPr>
          <a:xfrm>
            <a:off x="381000" y="230188"/>
            <a:ext cx="8382000" cy="609398"/>
          </a:xfrm>
        </p:spPr>
        <p:txBody>
          <a:bodyPr/>
          <a:lstStyle/>
          <a:p>
            <a:r>
              <a:rPr sz="4400">
                <a:solidFill>
                  <a:schemeClr val="accent1">
                    <a:lumMod val="60000"/>
                    <a:lumOff val="40000"/>
                  </a:schemeClr>
                </a:solidFill>
                <a:effectLst>
                  <a:outerShdw blurRad="38100" dist="25500" dir="5400000" algn="tl" rotWithShape="0">
                    <a:srgbClr val="000000">
                      <a:satMod val="180000"/>
                      <a:alpha val="75000"/>
                    </a:srgbClr>
                  </a:outerShdw>
                </a:effectLst>
                <a:latin typeface="Trebuchet MS" pitchFamily="34" charset="0"/>
              </a:rPr>
              <a:t>What do you need to get started?</a:t>
            </a:r>
            <a:endParaRPr lang="en-US" sz="4400" dirty="0"/>
          </a:p>
        </p:txBody>
      </p:sp>
      <p:sp>
        <p:nvSpPr>
          <p:cNvPr id="6" name="Text Placeholder 5"/>
          <p:cNvSpPr>
            <a:spLocks noGrp="1"/>
          </p:cNvSpPr>
          <p:nvPr>
            <p:ph type="body" sz="quarter" idx="10"/>
          </p:nvPr>
        </p:nvSpPr>
        <p:spPr>
          <a:xfrm>
            <a:off x="381000" y="1146048"/>
            <a:ext cx="8382000" cy="5269135"/>
          </a:xfrm>
        </p:spPr>
        <p:txBody>
          <a:bodyPr/>
          <a:lstStyle/>
          <a:p>
            <a:pPr marL="292100"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Visual Studio.NET &amp; .NET </a:t>
            </a:r>
            <a:r>
              <a:rPr lang="en-US" sz="2400" b="1" dirty="0" smtClean="0">
                <a:latin typeface="Trebuchet MS" pitchFamily="34" charset="0"/>
              </a:rPr>
              <a:t>Framework</a:t>
            </a:r>
          </a:p>
          <a:p>
            <a:pPr marL="292100"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Mobile </a:t>
            </a:r>
            <a:r>
              <a:rPr lang="en-US" sz="2400" b="1" dirty="0" smtClean="0">
                <a:latin typeface="Trebuchet MS" pitchFamily="34" charset="0"/>
              </a:rPr>
              <a:t>Internet Toolkit (Only with VS 2002/2003)</a:t>
            </a:r>
          </a:p>
          <a:p>
            <a:pPr marL="292100"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Device </a:t>
            </a:r>
            <a:r>
              <a:rPr lang="en-US" sz="2400" b="1" dirty="0" smtClean="0">
                <a:latin typeface="Trebuchet MS" pitchFamily="34" charset="0"/>
              </a:rPr>
              <a:t>Emulators</a:t>
            </a:r>
          </a:p>
          <a:p>
            <a:pPr marL="292100"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Microsoft Active </a:t>
            </a:r>
            <a:r>
              <a:rPr lang="en-US" sz="2400" b="1" dirty="0" smtClean="0">
                <a:latin typeface="Trebuchet MS" pitchFamily="34" charset="0"/>
              </a:rPr>
              <a:t>Sync (Only with XP, 2000 and 2003)</a:t>
            </a:r>
          </a:p>
          <a:p>
            <a:pPr marL="292100" indent="-292100" fontAlgn="auto">
              <a:lnSpc>
                <a:spcPct val="160000"/>
              </a:lnSpc>
              <a:spcBef>
                <a:spcPts val="0"/>
              </a:spcBef>
              <a:spcAft>
                <a:spcPts val="0"/>
              </a:spcAft>
              <a:buClr>
                <a:schemeClr val="accent1"/>
              </a:buClr>
              <a:buSzPct val="70000"/>
              <a:buFont typeface="Wingdings 2"/>
              <a:buChar char=""/>
            </a:pPr>
            <a:r>
              <a:rPr lang="en-US" sz="2400" b="1" dirty="0" smtClean="0">
                <a:latin typeface="Trebuchet MS" pitchFamily="34" charset="0"/>
              </a:rPr>
              <a:t>Mobile </a:t>
            </a:r>
            <a:r>
              <a:rPr lang="en-US" sz="2400" b="1" dirty="0" smtClean="0">
                <a:latin typeface="Trebuchet MS" pitchFamily="34" charset="0"/>
              </a:rPr>
              <a:t>Templates (With VS2005/2008): </a:t>
            </a:r>
            <a:r>
              <a:rPr lang="en-US" sz="2400" b="1" u="sng" dirty="0" smtClean="0">
                <a:latin typeface="Trebuchet MS" pitchFamily="34" charset="0"/>
              </a:rPr>
              <a:t>http://</a:t>
            </a:r>
            <a:r>
              <a:rPr lang="en-US" sz="2400" b="1" u="sng" dirty="0" smtClean="0">
                <a:latin typeface="Trebuchet MS" pitchFamily="34" charset="0"/>
              </a:rPr>
              <a:t>blogs.msdn.com/webdevtools/archive/2007/01/09/tip-trick-using-mobile-web-forms-with-web-applicaiton-projects.aspx  </a:t>
            </a:r>
            <a:endParaRPr lang="en-US" sz="2400" b="1" u="sng" dirty="0" smtClean="0">
              <a:latin typeface="Trebuchet MS" pitchFamily="34" charset="0"/>
            </a:endParaRPr>
          </a:p>
          <a:p>
            <a:pPr>
              <a:buNone/>
            </a:pP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Shades of Blue - Microsoft India DPE">
  <a:themeElements>
    <a:clrScheme name="Launch Wave colors">
      <a:dk1>
        <a:srgbClr val="000000"/>
      </a:dk1>
      <a:lt1>
        <a:srgbClr val="FFFFFF"/>
      </a:lt1>
      <a:dk2>
        <a:srgbClr val="4D4D4D"/>
      </a:dk2>
      <a:lt2>
        <a:srgbClr val="CCCCCC"/>
      </a:lt2>
      <a:accent1>
        <a:srgbClr val="0099FF"/>
      </a:accent1>
      <a:accent2>
        <a:srgbClr val="FF3300"/>
      </a:accent2>
      <a:accent3>
        <a:srgbClr val="B0B3B2"/>
      </a:accent3>
      <a:accent4>
        <a:srgbClr val="6EE094"/>
      </a:accent4>
      <a:accent5>
        <a:srgbClr val="F09D42"/>
      </a:accent5>
      <a:accent6>
        <a:srgbClr val="B092E6"/>
      </a:accent6>
      <a:hlink>
        <a:srgbClr val="0099FF"/>
      </a:hlink>
      <a:folHlink>
        <a:srgbClr val="BEBEBE"/>
      </a:folHlink>
    </a:clrScheme>
    <a:fontScheme name="Blue-Purple TT">
      <a:majorFont>
        <a:latin typeface="Segoe"/>
        <a:ea typeface=""/>
        <a:cs typeface=""/>
      </a:majorFont>
      <a:minorFont>
        <a:latin typeface="Segoe"/>
        <a:ea typeface=""/>
        <a:cs typeface=""/>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1"/>
        </a:lnRef>
        <a:fillRef idx="3">
          <a:schemeClr val="accent1"/>
        </a:fillRef>
        <a:effectRef idx="3">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FY'09 - VTD - Presentation Template - MSDN</Template>
  <TotalTime>1855</TotalTime>
  <Words>1174</Words>
  <Application>Microsoft PowerPoint</Application>
  <PresentationFormat>On-screen Show (4:3)</PresentationFormat>
  <Paragraphs>144</Paragraphs>
  <Slides>17</Slides>
  <Notes>16</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Shades of Blue - Microsoft India DPE</vt:lpstr>
      <vt:lpstr>Developing ASP.NET Web Applications for Mobile Devices</vt:lpstr>
      <vt:lpstr>Introduction</vt:lpstr>
      <vt:lpstr>FAQs for Mobile Web Development</vt:lpstr>
      <vt:lpstr>Challenges until now…</vt:lpstr>
      <vt:lpstr>What ASP.NET Mobile Controls offer?</vt:lpstr>
      <vt:lpstr>What ASP.NET Mobile Controls offer?</vt:lpstr>
      <vt:lpstr>Mobile Web Application Architecture</vt:lpstr>
      <vt:lpstr>How does ASP.NET Mobile Application work?  </vt:lpstr>
      <vt:lpstr>What do you need to get started?</vt:lpstr>
      <vt:lpstr>Walkthrough:  Developing a mobile web application </vt:lpstr>
      <vt:lpstr>Customization</vt:lpstr>
      <vt:lpstr>Walkthrough:  Customizing a mobile web application </vt:lpstr>
      <vt:lpstr>ASP.NET vs. Mobile Controls  </vt:lpstr>
      <vt:lpstr>Supporting New Devices</vt:lpstr>
      <vt:lpstr>Best Practices</vt:lpstr>
      <vt:lpstr>Feedback/Q&amp;A</vt:lpstr>
      <vt:lpstr>Slide 17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ASP.NET Web Applications for Mobile Devices</dc:title>
  <dc:subject>VTD  November, 2008</dc:subject>
  <dc:creator>Punit Shah</dc:creator>
  <cp:lastModifiedBy>Punit Shah</cp:lastModifiedBy>
  <cp:revision>46</cp:revision>
  <dcterms:created xsi:type="dcterms:W3CDTF">2002-02-27T21:32:38Z</dcterms:created>
  <dcterms:modified xsi:type="dcterms:W3CDTF">2008-11-24T11:42:57Z</dcterms:modified>
  <dc:language>English</dc:language>
</cp:coreProperties>
</file>