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3"/>
  </p:sldMasterIdLst>
  <p:notesMasterIdLst>
    <p:notesMasterId r:id="rId15"/>
  </p:notesMasterIdLst>
  <p:sldIdLst>
    <p:sldId id="2147481729" r:id="rId4"/>
    <p:sldId id="2147481747" r:id="rId5"/>
    <p:sldId id="2147481750" r:id="rId6"/>
    <p:sldId id="2147481753" r:id="rId7"/>
    <p:sldId id="2147481713" r:id="rId8"/>
    <p:sldId id="2147481739" r:id="rId9"/>
    <p:sldId id="2147481752" r:id="rId10"/>
    <p:sldId id="2147481732" r:id="rId11"/>
    <p:sldId id="2147481735" r:id="rId12"/>
    <p:sldId id="2147481736" r:id="rId13"/>
    <p:sldId id="214748173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1D868D2D-2F3A-4960-A33B-E86DC34FBBF2}">
          <p14:sldIdLst>
            <p14:sldId id="2147481729"/>
          </p14:sldIdLst>
        </p14:section>
        <p14:section name="Blueprint" id="{A682F680-9A13-4DA0-8071-68209A670808}">
          <p14:sldIdLst>
            <p14:sldId id="2147481747"/>
            <p14:sldId id="2147481750"/>
            <p14:sldId id="2147481753"/>
            <p14:sldId id="2147481713"/>
            <p14:sldId id="2147481739"/>
          </p14:sldIdLst>
        </p14:section>
        <p14:section name="Appendix" id="{96738400-11EC-4ED8-9460-AD0D77D955FC}">
          <p14:sldIdLst>
            <p14:sldId id="2147481752"/>
            <p14:sldId id="2147481732"/>
            <p14:sldId id="2147481735"/>
            <p14:sldId id="2147481736"/>
            <p14:sldId id="214748173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F2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5C2D78-B68B-4F45-A827-BA305A178726}" v="2" dt="2024-09-16T19:50:40.8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624" autoAdjust="0"/>
  </p:normalViewPr>
  <p:slideViewPr>
    <p:cSldViewPr snapToGrid="0">
      <p:cViewPr varScale="1">
        <p:scale>
          <a:sx n="113" d="100"/>
          <a:sy n="113" d="100"/>
        </p:scale>
        <p:origin x="2016"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1.xml"/><Relationship Id="rId21" Type="http://schemas.microsoft.com/office/2018/10/relationships/authors" Targe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345ABD-5708-423A-AA2A-836E8BE647C2}" type="datetimeFigureOut">
              <a:rPr lang="en-CA" smtClean="0"/>
              <a:t>2024-09-16</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92C0C8-A151-4FE1-961D-DCAB77B1EBDB}" type="slidenum">
              <a:rPr lang="en-CA" smtClean="0"/>
              <a:t>‹#›</a:t>
            </a:fld>
            <a:endParaRPr lang="en-CA"/>
          </a:p>
        </p:txBody>
      </p:sp>
    </p:spTree>
    <p:extLst>
      <p:ext uri="{BB962C8B-B14F-4D97-AF65-F5344CB8AC3E}">
        <p14:creationId xmlns:p14="http://schemas.microsoft.com/office/powerpoint/2010/main" val="855896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a:t>This is a different to the traditional MIP deployment approach.  Why? Customers were blocked/slowed by:</a:t>
            </a:r>
          </a:p>
          <a:p>
            <a:pPr marL="628650" lvl="1" indent="-171450">
              <a:buFont typeface="Arial" panose="020B0604020202020204" pitchFamily="34" charset="0"/>
              <a:buChar char="•"/>
            </a:pPr>
            <a:r>
              <a:rPr lang="en-CA"/>
              <a:t>Attempting to perfect auto-labeling – that’s going to be less than 3% of the content, enable secure by default instead</a:t>
            </a:r>
          </a:p>
          <a:p>
            <a:pPr marL="628650" lvl="1" indent="-171450">
              <a:buFont typeface="Arial" panose="020B0604020202020204" pitchFamily="34" charset="0"/>
              <a:buChar char="•"/>
            </a:pPr>
            <a:r>
              <a:rPr lang="en-CA"/>
              <a:t>Encryption concerns and what to do when it breaks something – train users on managing the exceptions instead</a:t>
            </a:r>
          </a:p>
          <a:p>
            <a:pPr marL="628650" lvl="1" indent="-171450">
              <a:buFont typeface="Arial" panose="020B0604020202020204" pitchFamily="34" charset="0"/>
              <a:buChar char="•"/>
            </a:pPr>
            <a:r>
              <a:rPr lang="en-CA"/>
              <a:t>Taxonomy – non-intuitive labels, adding departmental labels – use the recommended intuitive label taxonomy instead</a:t>
            </a:r>
          </a:p>
          <a:p>
            <a:pPr marL="628650" lvl="1" indent="-171450">
              <a:buFont typeface="Arial" panose="020B0604020202020204" pitchFamily="34" charset="0"/>
              <a:buChar char="•"/>
            </a:pPr>
            <a:r>
              <a:rPr lang="en-CA"/>
              <a:t>Stuck with manual labeling and no adoption, not moving forward because users aren’t manually labeling</a:t>
            </a:r>
          </a:p>
          <a:p>
            <a:pPr marL="171450" indent="-171450">
              <a:buFont typeface="Arial" panose="020B0604020202020204" pitchFamily="34" charset="0"/>
              <a:buChar char="•"/>
            </a:pPr>
            <a:r>
              <a:rPr lang="en-CA"/>
              <a:t>Secure by default is the primary buzz word, “if we default most documents to Confidential\All Employees – with encryption – it drastically reduces your attack surface and how you mitigate oversharing and data leaks”</a:t>
            </a:r>
          </a:p>
          <a:p>
            <a:pPr marL="171450" indent="-171450">
              <a:buFont typeface="Arial" panose="020B0604020202020204" pitchFamily="34" charset="0"/>
              <a:buChar char="•"/>
            </a:pPr>
            <a:r>
              <a:rPr lang="en-CA"/>
              <a:t>Quickly deploy DLP for labeled/unlabeled content to prevent oversharing and “herd’ users into using the right labels </a:t>
            </a:r>
            <a:r>
              <a:rPr lang="en-CA" i="1"/>
              <a:t>when sharing</a:t>
            </a:r>
            <a:endParaRPr lang="en-CA" i="0"/>
          </a:p>
          <a:p>
            <a:pPr marL="171450" indent="-171450">
              <a:buFont typeface="Arial" panose="020B0604020202020204" pitchFamily="34" charset="0"/>
              <a:buChar char="•"/>
            </a:pPr>
            <a:r>
              <a:rPr lang="en-CA" i="0"/>
              <a:t>Insider Risk is leveraged to identify deviation and user behaviors</a:t>
            </a:r>
          </a:p>
          <a:p>
            <a:pPr marL="171450" indent="-171450">
              <a:buFont typeface="Arial" panose="020B0604020202020204" pitchFamily="34" charset="0"/>
              <a:buChar char="•"/>
            </a:pPr>
            <a:r>
              <a:rPr lang="en-CA" i="0"/>
              <a:t>Container/site labels are a must – the key for secure by default is this + default library label (manual UX/scripted today, stay tuned for upcoming feature linking container to file label)</a:t>
            </a:r>
          </a:p>
          <a:p>
            <a:pPr marL="171450" indent="-171450">
              <a:buFont typeface="Arial" panose="020B0604020202020204" pitchFamily="34" charset="0"/>
              <a:buChar char="•"/>
            </a:pPr>
            <a:r>
              <a:rPr lang="en-CA"/>
              <a:t>For customers that are concerned about Site Owners, implement a chain of accountability and use reporting/Graph API to address deviations, and require 2+ site owners</a:t>
            </a:r>
          </a:p>
          <a:p>
            <a:pPr marL="171450" indent="-171450">
              <a:buFont typeface="Arial" panose="020B0604020202020204" pitchFamily="34" charset="0"/>
              <a:buChar char="•"/>
            </a:pPr>
            <a:endParaRPr lang="en-CA"/>
          </a:p>
          <a:p>
            <a:pPr marL="171450" indent="-171450">
              <a:buFont typeface="Arial" panose="020B0604020202020204" pitchFamily="34" charset="0"/>
              <a:buChar char="•"/>
            </a:pPr>
            <a:endParaRPr lang="en-CA"/>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C1CE4C-A332-4B79-9DC4-6F6215BC63F0}" type="slidenum">
              <a:rPr kumimoji="0" lang="en-CA"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CA"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24932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50000"/>
              </a:lnSpc>
              <a:buFont typeface="Wingdings" panose="05000000000000000000" pitchFamily="2" charset="2"/>
              <a:buChar char="§"/>
            </a:pPr>
            <a:r>
              <a:rPr lang="en-US" sz="1600" dirty="0">
                <a:solidFill>
                  <a:schemeClr val="bg1"/>
                </a:solidFill>
              </a:rPr>
              <a:t>Labels are organizational tags, with intuitive and meaningful names to end users</a:t>
            </a:r>
          </a:p>
          <a:p>
            <a:pPr marL="742950" lvl="1" indent="-285750">
              <a:lnSpc>
                <a:spcPct val="150000"/>
              </a:lnSpc>
              <a:buFont typeface="Wingdings" panose="05000000000000000000" pitchFamily="2" charset="2"/>
              <a:buChar char="§"/>
            </a:pPr>
            <a:r>
              <a:rPr lang="en-US" sz="1600" dirty="0">
                <a:solidFill>
                  <a:schemeClr val="bg1"/>
                </a:solidFill>
              </a:rPr>
              <a:t>Good examples are “All Employees” and “</a:t>
            </a:r>
            <a:r>
              <a:rPr lang="en-US" sz="1600">
                <a:solidFill>
                  <a:schemeClr val="bg1"/>
                </a:solidFill>
              </a:rPr>
              <a:t>Specific People”, </a:t>
            </a:r>
            <a:r>
              <a:rPr lang="en-US" sz="1600" dirty="0">
                <a:solidFill>
                  <a:schemeClr val="bg1"/>
                </a:solidFill>
              </a:rPr>
              <a:t>intuitive to what protection will be applied</a:t>
            </a:r>
          </a:p>
          <a:p>
            <a:pPr marL="285750" indent="-285750">
              <a:lnSpc>
                <a:spcPct val="150000"/>
              </a:lnSpc>
              <a:buFont typeface="Wingdings" panose="05000000000000000000" pitchFamily="2" charset="2"/>
              <a:buChar char="§"/>
            </a:pPr>
            <a:endParaRPr lang="en-US" sz="1600" dirty="0">
              <a:solidFill>
                <a:schemeClr val="bg1"/>
              </a:solidFill>
            </a:endParaRPr>
          </a:p>
          <a:p>
            <a:pPr marL="285750" indent="-285750">
              <a:lnSpc>
                <a:spcPct val="150000"/>
              </a:lnSpc>
              <a:buFont typeface="Wingdings" panose="05000000000000000000" pitchFamily="2" charset="2"/>
              <a:buChar char="§"/>
            </a:pPr>
            <a:r>
              <a:rPr lang="en-US" sz="1600" dirty="0">
                <a:solidFill>
                  <a:schemeClr val="bg1"/>
                </a:solidFill>
              </a:rPr>
              <a:t>Protection policy capabilities will vary based on the type of labeled asset</a:t>
            </a:r>
          </a:p>
          <a:p>
            <a:pPr marL="742950" lvl="1" indent="-285750">
              <a:lnSpc>
                <a:spcPct val="150000"/>
              </a:lnSpc>
              <a:buFont typeface="Wingdings" panose="05000000000000000000" pitchFamily="2" charset="2"/>
              <a:buChar char="§"/>
            </a:pPr>
            <a:r>
              <a:rPr lang="en-US" sz="1600" dirty="0">
                <a:solidFill>
                  <a:schemeClr val="bg1"/>
                </a:solidFill>
              </a:rPr>
              <a:t>M365 files, emails and meetings invitations, meeting content, M365 Sites, and non-M365 data assets.</a:t>
            </a:r>
          </a:p>
          <a:p>
            <a:pPr marL="285750" indent="-285750">
              <a:lnSpc>
                <a:spcPct val="150000"/>
              </a:lnSpc>
              <a:buFont typeface="Wingdings" panose="05000000000000000000" pitchFamily="2" charset="2"/>
              <a:buChar char="§"/>
            </a:pPr>
            <a:endParaRPr lang="en-US" sz="1600" dirty="0">
              <a:solidFill>
                <a:schemeClr val="bg1"/>
              </a:solidFill>
            </a:endParaRPr>
          </a:p>
          <a:p>
            <a:pPr marL="285750" indent="-285750">
              <a:lnSpc>
                <a:spcPct val="150000"/>
              </a:lnSpc>
              <a:buFont typeface="Wingdings" panose="05000000000000000000" pitchFamily="2" charset="2"/>
              <a:buChar char="§"/>
            </a:pPr>
            <a:r>
              <a:rPr lang="en-US" sz="1600" dirty="0">
                <a:solidFill>
                  <a:schemeClr val="bg1"/>
                </a:solidFill>
              </a:rPr>
              <a:t>Labeling can be done through intelligent defaults, client-side auto-labeling, service-side auto-labeling and manually.</a:t>
            </a:r>
          </a:p>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C1CE4C-A332-4B79-9DC4-6F6215BC63F0}" type="slidenum">
              <a:rPr kumimoji="0" lang="en-CA"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721617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a:t>Labels are reused between sites and files when applicable</a:t>
            </a:r>
          </a:p>
          <a:p>
            <a:pPr marL="171450" indent="-171450">
              <a:buFont typeface="Arial" panose="020B0604020202020204" pitchFamily="34" charset="0"/>
              <a:buChar char="•"/>
            </a:pPr>
            <a:r>
              <a:rPr lang="en-CA" dirty="0"/>
              <a:t>Default library label is the connection between container to file labeling – with label of the same name</a:t>
            </a:r>
          </a:p>
          <a:p>
            <a:pPr marL="171450" indent="-171450">
              <a:buFont typeface="Arial" panose="020B0604020202020204" pitchFamily="34" charset="0"/>
              <a:buChar char="•"/>
            </a:pPr>
            <a:r>
              <a:rPr lang="en-CA" dirty="0"/>
              <a:t>When defaulting to Confidential All Employees, auto-labeling (client/service side) is for highly confidential</a:t>
            </a:r>
          </a:p>
          <a:p>
            <a:pPr marL="628650" lvl="1" indent="-171450">
              <a:buFont typeface="Arial" panose="020B0604020202020204" pitchFamily="34" charset="0"/>
              <a:buChar char="•"/>
            </a:pPr>
            <a:r>
              <a:rPr lang="en-CA" dirty="0"/>
              <a:t>Exception is service-side auto-labeling with contextual condition on existing sites with contextual conditions, i.e.: “all Office/PDF files </a:t>
            </a:r>
            <a:r>
              <a:rPr lang="en-CA" dirty="0">
                <a:sym typeface="Wingdings" panose="05000000000000000000" pitchFamily="2" charset="2"/>
              </a:rPr>
              <a:t> Confidential\All employees” for retroactive actions</a:t>
            </a:r>
          </a:p>
          <a:p>
            <a:pPr marL="171450" lvl="0" indent="-171450">
              <a:buFont typeface="Arial" panose="020B0604020202020204" pitchFamily="34" charset="0"/>
              <a:buChar char="•"/>
            </a:pPr>
            <a:r>
              <a:rPr lang="en-CA" dirty="0">
                <a:sym typeface="Wingdings" panose="05000000000000000000" pitchFamily="2" charset="2"/>
              </a:rPr>
              <a:t>“General” is currently the default for external collaboration (until SharePoint’s Extended SharePoint Permission feature, or customers without SAM)</a:t>
            </a:r>
          </a:p>
          <a:p>
            <a:pPr marL="171450" lvl="0" indent="-171450">
              <a:buFont typeface="Arial" panose="020B0604020202020204" pitchFamily="34" charset="0"/>
              <a:buChar char="•"/>
            </a:pPr>
            <a:r>
              <a:rPr lang="en-CA" dirty="0">
                <a:sym typeface="Wingdings" panose="05000000000000000000" pitchFamily="2" charset="2"/>
              </a:rPr>
              <a:t>“\Internal exception” labels are the ‘exception’ that users can leverage when encryption is breaking their LOB, add-in, or exceptional use cases.</a:t>
            </a:r>
          </a:p>
          <a:p>
            <a:pPr marL="171450" lvl="0" indent="-171450">
              <a:buFont typeface="Arial" panose="020B0604020202020204" pitchFamily="34" charset="0"/>
              <a:buChar char="•"/>
            </a:pPr>
            <a:r>
              <a:rPr lang="en-CA" dirty="0">
                <a:sym typeface="Wingdings" panose="05000000000000000000" pitchFamily="2" charset="2"/>
              </a:rPr>
              <a:t>Do’s :</a:t>
            </a:r>
          </a:p>
          <a:p>
            <a:pPr marL="628650" lvl="1" indent="-171450">
              <a:buFont typeface="Arial" panose="020B0604020202020204" pitchFamily="34" charset="0"/>
              <a:buChar char="•"/>
            </a:pPr>
            <a:r>
              <a:rPr lang="en-CA" dirty="0">
                <a:sym typeface="Wingdings" panose="05000000000000000000" pitchFamily="2" charset="2"/>
              </a:rPr>
              <a:t>For targeted external sharing with trusted partners or multi-tenanted organization, use “Confidential\Trusted partners” and include an allow list of domains in the label</a:t>
            </a:r>
          </a:p>
          <a:p>
            <a:pPr marL="171450" lvl="0" indent="-171450">
              <a:buFont typeface="Arial" panose="020B0604020202020204" pitchFamily="34" charset="0"/>
              <a:buChar char="•"/>
            </a:pPr>
            <a:r>
              <a:rPr lang="en-CA" dirty="0">
                <a:sym typeface="Wingdings" panose="05000000000000000000" pitchFamily="2" charset="2"/>
              </a:rPr>
              <a:t>Don’ts</a:t>
            </a:r>
          </a:p>
          <a:p>
            <a:pPr marL="628650" lvl="1" indent="-171450">
              <a:buFont typeface="Arial" panose="020B0604020202020204" pitchFamily="34" charset="0"/>
              <a:buChar char="•"/>
            </a:pPr>
            <a:r>
              <a:rPr lang="en-CA" dirty="0">
                <a:sym typeface="Wingdings" panose="05000000000000000000" pitchFamily="2" charset="2"/>
              </a:rPr>
              <a:t>Label per department or business units</a:t>
            </a:r>
          </a:p>
          <a:p>
            <a:pPr marL="171450" lvl="0" indent="-171450">
              <a:buFont typeface="Arial" panose="020B0604020202020204" pitchFamily="34" charset="0"/>
              <a:buChar char="•"/>
            </a:pPr>
            <a:r>
              <a:rPr lang="en-CA" dirty="0">
                <a:sym typeface="Wingdings" panose="05000000000000000000" pitchFamily="2" charset="2"/>
              </a:rPr>
              <a:t>Customer question examples</a:t>
            </a:r>
          </a:p>
          <a:p>
            <a:pPr marL="628650" lvl="1" indent="-171450">
              <a:buFont typeface="Arial" panose="020B0604020202020204" pitchFamily="34" charset="0"/>
              <a:buChar char="•"/>
            </a:pPr>
            <a:r>
              <a:rPr lang="en-CA" dirty="0">
                <a:sym typeface="Wingdings" panose="05000000000000000000" pitchFamily="2" charset="2"/>
              </a:rPr>
              <a:t>I have “Internal” without encryption today, does it mean the same thing as General.  Technically yes but not intuitively to end users as there are ‘flavors’ of internal.  Recommend renaming the label to General</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2C1CE4C-A332-4B79-9DC4-6F6215BC63F0}" type="slidenum">
              <a:rPr kumimoji="0" lang="en-CA"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CA"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419505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a:t>Train users on exceptions – exceptions are when they need to share individual file (change label to ‘no protection’ or ‘general’);  share at scale – use SharePoint and the right container label;  or LOB/add-ins that breaks their file and they can use ‘no protection’.  An example today is Power Query does not work with encrypted files.</a:t>
            </a:r>
          </a:p>
          <a:p>
            <a:pPr marL="171450" lvl="0" indent="-171450">
              <a:buFont typeface="Arial" panose="020B0604020202020204" pitchFamily="34" charset="0"/>
              <a:buChar char="•"/>
            </a:pPr>
            <a:r>
              <a:rPr lang="en-US"/>
              <a:t>Why train the users on exceptions</a:t>
            </a:r>
          </a:p>
          <a:p>
            <a:pPr marL="628650" lvl="1" indent="-171450">
              <a:buFont typeface="Arial" panose="020B0604020202020204" pitchFamily="34" charset="0"/>
              <a:buChar char="•"/>
            </a:pPr>
            <a:r>
              <a:rPr lang="en-US"/>
              <a:t>Scale – admins cannot be aware of everything that could potentially fail, train users to address the use case themselves</a:t>
            </a:r>
          </a:p>
          <a:p>
            <a:pPr marL="171450" lvl="0" indent="-171450">
              <a:buFont typeface="Arial" panose="020B0604020202020204" pitchFamily="34" charset="0"/>
              <a:buChar char="•"/>
            </a:pPr>
            <a:r>
              <a:rPr lang="en-US"/>
              <a:t>Why not specify Manual labeling to start with</a:t>
            </a:r>
          </a:p>
          <a:p>
            <a:pPr marL="628650" lvl="1" indent="-171450">
              <a:buFont typeface="Arial" panose="020B0604020202020204" pitchFamily="34" charset="0"/>
              <a:buChar char="•"/>
            </a:pPr>
            <a:r>
              <a:rPr lang="en-US"/>
              <a:t>You could start with manual labeling just to test out the UX with the right expectation – very few users will manually label unless they have to (see exception management above).  Users will not know when to protect and have different interpretation of when they should.  Expectation of manual labeling is about UX, less about protection</a:t>
            </a:r>
          </a:p>
          <a:p>
            <a:pPr marL="171450" lvl="0" indent="-171450">
              <a:buFont typeface="Arial" panose="020B0604020202020204" pitchFamily="34" charset="0"/>
              <a:buChar char="•"/>
            </a:pPr>
            <a:r>
              <a:rPr lang="en-US"/>
              <a:t>Can you start “All employees” without encryption?</a:t>
            </a:r>
          </a:p>
          <a:p>
            <a:pPr marL="628650" lvl="1" indent="-171450">
              <a:buFont typeface="Arial" panose="020B0604020202020204" pitchFamily="34" charset="0"/>
              <a:buChar char="•"/>
            </a:pPr>
            <a:r>
              <a:rPr lang="en-US"/>
              <a:t>Yes and it’s technically more secure because of additional DLP on labeled content</a:t>
            </a:r>
          </a:p>
          <a:p>
            <a:pPr marL="628650" lvl="1" indent="-171450">
              <a:buFont typeface="Arial" panose="020B0604020202020204" pitchFamily="34" charset="0"/>
              <a:buChar char="•"/>
            </a:pPr>
            <a:r>
              <a:rPr lang="en-US"/>
              <a:t>However this create a distinction between “yesterday’s all employees = non encrypted;  tomorrow’s all employees = encrypted”, there’s no retroactive action to encrypt previously labeled files.</a:t>
            </a:r>
          </a:p>
          <a:p>
            <a:pPr marL="628650" lvl="1" indent="-171450">
              <a:buFont typeface="Arial" panose="020B0604020202020204" pitchFamily="34" charset="0"/>
              <a:buChar char="•"/>
            </a:pPr>
            <a:r>
              <a:rPr lang="en-US"/>
              <a:t>Recommendation is to encrypt now</a:t>
            </a:r>
          </a:p>
          <a:p>
            <a:pPr marL="171450" lvl="0" indent="-171450">
              <a:buFont typeface="Arial" panose="020B0604020202020204" pitchFamily="34" charset="0"/>
              <a:buChar char="•"/>
            </a:pPr>
            <a:r>
              <a:rPr lang="en-US"/>
              <a:t>Managed vs Optimized is similar in activities but different in scale.  </a:t>
            </a:r>
          </a:p>
          <a:p>
            <a:pPr marL="628650" lvl="1" indent="-171450">
              <a:buFont typeface="Arial" panose="020B0604020202020204" pitchFamily="34" charset="0"/>
              <a:buChar char="•"/>
            </a:pPr>
            <a:r>
              <a:rPr lang="en-US"/>
              <a:t>Managed is largely manual with identifying the key sensitive sites and manually set the default library label quickly + auto-labeling on contextual conditions.</a:t>
            </a:r>
          </a:p>
          <a:p>
            <a:pPr marL="628650" lvl="1" indent="-171450">
              <a:buFont typeface="Arial" panose="020B0604020202020204" pitchFamily="34" charset="0"/>
              <a:buChar char="•"/>
            </a:pPr>
            <a:r>
              <a:rPr lang="en-US"/>
              <a:t>Optimized is scripting the addition of container label to all existing sites + default library label + auto-labeling for additional “highly confidential” use case</a:t>
            </a:r>
          </a:p>
          <a:p>
            <a:pPr marL="171450" indent="-171450">
              <a:buFont typeface="Arial" panose="020B0604020202020204" pitchFamily="34" charset="0"/>
              <a:buChar char="•"/>
            </a:pPr>
            <a:r>
              <a:rPr lang="en-US"/>
              <a:t>DLP </a:t>
            </a:r>
          </a:p>
          <a:p>
            <a:pPr marL="628650" lvl="1" indent="-171450">
              <a:buFont typeface="Arial" panose="020B0604020202020204" pitchFamily="34" charset="0"/>
              <a:buChar char="•"/>
            </a:pPr>
            <a:r>
              <a:rPr lang="en-US"/>
              <a:t>Content is labeled – Exchange, OneDrive, SharePoint, Endpoint</a:t>
            </a:r>
          </a:p>
          <a:p>
            <a:pPr marL="628650" lvl="1" indent="-171450">
              <a:buFont typeface="Arial" panose="020B0604020202020204" pitchFamily="34" charset="0"/>
              <a:buChar char="•"/>
            </a:pPr>
            <a:r>
              <a:rPr lang="en-US"/>
              <a:t>Content is NOT labeled – Exchange, Endpoint</a:t>
            </a:r>
          </a:p>
          <a:p>
            <a:pPr marL="171450" lvl="0" indent="-171450">
              <a:buFont typeface="Arial" panose="020B0604020202020204" pitchFamily="34" charset="0"/>
              <a:buChar char="•"/>
            </a:pPr>
            <a:r>
              <a:rPr lang="en-US"/>
              <a:t>IRM</a:t>
            </a:r>
          </a:p>
          <a:p>
            <a:pPr marL="628650" lvl="1" indent="-171450">
              <a:buFont typeface="Arial" panose="020B0604020202020204" pitchFamily="34" charset="0"/>
              <a:buChar char="•"/>
            </a:pPr>
            <a:r>
              <a:rPr lang="en-US"/>
              <a:t>Policy/Rules to address users downgrading labels on multiple files and sharing and/or obfuscating the files</a:t>
            </a:r>
          </a:p>
          <a:p>
            <a:pPr marL="171450" lvl="0" indent="-171450">
              <a:buFont typeface="Arial" panose="020B0604020202020204" pitchFamily="34" charset="0"/>
              <a:buChar char="•"/>
            </a:pPr>
            <a:r>
              <a:rPr lang="en-US"/>
              <a:t>Crawl / Walk Run?</a:t>
            </a:r>
          </a:p>
          <a:p>
            <a:pPr marL="628650" lvl="1" indent="-171450">
              <a:buFont typeface="Arial" panose="020B0604020202020204" pitchFamily="34" charset="0"/>
              <a:buChar char="•"/>
            </a:pPr>
            <a:r>
              <a:rPr lang="en-US"/>
              <a:t>You could see Crawl as Foundational, Walk as Managed, and Run as Optimized + Strategic – </a:t>
            </a:r>
            <a:r>
              <a:rPr lang="en-US" b="1"/>
              <a:t>this is not </a:t>
            </a:r>
            <a:r>
              <a:rPr lang="en-US"/>
              <a:t>about manual &gt; recommended &gt; auto labeling.</a:t>
            </a:r>
          </a:p>
          <a:p>
            <a:pPr marL="171450" lvl="0" indent="-171450">
              <a:buFont typeface="Arial" panose="020B0604020202020204" pitchFamily="34" charset="0"/>
              <a:buChar char="•"/>
            </a:pPr>
            <a:r>
              <a:rPr lang="en-US"/>
              <a:t>Can customer start smaller?</a:t>
            </a:r>
          </a:p>
          <a:p>
            <a:pPr marL="628650" lvl="1" indent="-171450">
              <a:buFont typeface="Arial" panose="020B0604020202020204" pitchFamily="34" charset="0"/>
              <a:buChar char="•"/>
            </a:pPr>
            <a:r>
              <a:rPr lang="en-US"/>
              <a:t>Yes, you can manage via publishing policies with smaller groups of users first.  Recommendation is to publish the label to all and start having default labeling to all employees by ‘deployment ring’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srgbClr val="FFFFFF"/>
                </a:solidFill>
                <a:effectLst/>
                <a:uLnTx/>
                <a:uFillTx/>
                <a:latin typeface="Segoe UI"/>
                <a:ea typeface="Calibri" panose="020F0502020204030204" pitchFamily="34" charset="0"/>
                <a:cs typeface="Times New Roman" panose="02020603050405020304" pitchFamily="18" charset="0"/>
              </a:rPr>
              <a:t>Turn on data security pre-requisites and adv. analytics</a:t>
            </a:r>
          </a:p>
          <a:p>
            <a:pPr marL="628650" lvl="1" indent="-171450">
              <a:buFont typeface="Arial" panose="020B0604020202020204" pitchFamily="34" charset="0"/>
              <a:buChar char="•"/>
            </a:pPr>
            <a:r>
              <a:rPr lang="en-US"/>
              <a:t>Process content in Office Online</a:t>
            </a:r>
          </a:p>
          <a:p>
            <a:pPr marL="628650" lvl="1" indent="-171450">
              <a:buFont typeface="Arial" panose="020B0604020202020204" pitchFamily="34" charset="0"/>
              <a:buChar char="•"/>
            </a:pPr>
            <a:r>
              <a:rPr lang="en-US"/>
              <a:t>Labeling for Teams/SP</a:t>
            </a:r>
          </a:p>
          <a:p>
            <a:pPr marL="628650" lvl="1" indent="-171450">
              <a:buFont typeface="Arial" panose="020B0604020202020204" pitchFamily="34" charset="0"/>
              <a:buChar char="•"/>
            </a:pPr>
            <a:r>
              <a:rPr lang="en-US"/>
              <a:t>PDF support in ODSP</a:t>
            </a:r>
          </a:p>
          <a:p>
            <a:pPr marL="628650" lvl="1" indent="-171450">
              <a:buFont typeface="Arial" panose="020B0604020202020204" pitchFamily="34" charset="0"/>
              <a:buChar char="•"/>
            </a:pPr>
            <a:r>
              <a:rPr lang="en-US"/>
              <a:t>DLP analytics</a:t>
            </a:r>
          </a:p>
          <a:p>
            <a:pPr marL="628650" lvl="1" indent="-171450">
              <a:buFont typeface="Arial" panose="020B0604020202020204" pitchFamily="34" charset="0"/>
              <a:buChar char="•"/>
            </a:pPr>
            <a:r>
              <a:rPr lang="en-US"/>
              <a:t>Co-Authoring for labeled files</a:t>
            </a:r>
          </a:p>
          <a:p>
            <a:pPr marL="628650" lvl="1" indent="-171450">
              <a:buFont typeface="Arial" panose="020B0604020202020204" pitchFamily="34" charset="0"/>
              <a:buChar char="•"/>
            </a:pPr>
            <a:r>
              <a:rPr lang="en-US"/>
              <a:t>Purview Audits</a:t>
            </a:r>
          </a:p>
          <a:p>
            <a:pPr marL="628650" lvl="1" indent="-171450">
              <a:buFont typeface="Arial" panose="020B0604020202020204" pitchFamily="34" charset="0"/>
              <a:buChar char="•"/>
            </a:pPr>
            <a:r>
              <a:rPr lang="en-US"/>
              <a:t>IRM indicators</a:t>
            </a:r>
          </a:p>
          <a:p>
            <a:pPr marL="628650" lvl="1"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25357B-8F40-42E9-BE27-6FDDE825A71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9247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2_Blank">
    <p:bg>
      <p:bgPr>
        <a:solidFill>
          <a:schemeClr val="tx1"/>
        </a:solidFill>
        <a:effectLst/>
      </p:bgPr>
    </p:bg>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C63C81DE-4C29-B236-31DE-37AC19D5EAF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546437" y="77288"/>
            <a:ext cx="565595" cy="557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834730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650052-DE14-63CC-0962-9188971F5D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BAEFA2-5A06-7AC2-F004-FEC0858A74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5F40FF-F364-FA6B-B5E4-9AD35A6319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A981B-270A-4775-9455-EAB3381B00B3}" type="datetimeFigureOut">
              <a:rPr lang="en-US" smtClean="0"/>
              <a:t>9/16/2024</a:t>
            </a:fld>
            <a:endParaRPr lang="en-US"/>
          </a:p>
        </p:txBody>
      </p:sp>
      <p:sp>
        <p:nvSpPr>
          <p:cNvPr id="5" name="Footer Placeholder 4">
            <a:extLst>
              <a:ext uri="{FF2B5EF4-FFF2-40B4-BE49-F238E27FC236}">
                <a16:creationId xmlns:a16="http://schemas.microsoft.com/office/drawing/2014/main" id="{54701858-8E97-880B-0014-C5EFDD1F35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FC9CAB-0CA8-E3DE-37F4-2507034A53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2EABCE-BEE0-4AAB-AE3D-543B91BC64BF}" type="slidenum">
              <a:rPr lang="en-US" smtClean="0"/>
              <a:t>‹#›</a:t>
            </a:fld>
            <a:endParaRPr lang="en-US"/>
          </a:p>
        </p:txBody>
      </p:sp>
    </p:spTree>
    <p:extLst>
      <p:ext uri="{BB962C8B-B14F-4D97-AF65-F5344CB8AC3E}">
        <p14:creationId xmlns:p14="http://schemas.microsoft.com/office/powerpoint/2010/main" val="1783129957"/>
      </p:ext>
    </p:extLst>
  </p:cSld>
  <p:clrMap bg1="lt1" tx1="dk1" bg2="lt2" tx2="dk2" accent1="accent1" accent2="accent2" accent3="accent3" accent4="accent4" accent5="accent5" accent6="accent6" hlink="hlink" folHlink="folHlink"/>
  <p:sldLayoutIdLst>
    <p:sldLayoutId id="214748367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hyperlink" Target="https://aka.ms/purviewdeploymentmodels" TargetMode="External"/><Relationship Id="rId2" Type="http://schemas.openxmlformats.org/officeDocument/2006/relationships/hyperlink" Target="https://aka.ms/purviewdeploymentmodels/securebydefault" TargetMode="Externa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97C9F7-B98B-EB72-4F1E-2A86D49BB492}"/>
              </a:ext>
            </a:extLst>
          </p:cNvPr>
          <p:cNvSpPr txBox="1"/>
          <p:nvPr/>
        </p:nvSpPr>
        <p:spPr>
          <a:xfrm>
            <a:off x="402335" y="603503"/>
            <a:ext cx="11521437" cy="553998"/>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Segoe UI Semibold"/>
                <a:ea typeface="Calibri" panose="020F0502020204030204" pitchFamily="34" charset="0"/>
                <a:cs typeface="Times New Roman" panose="02020603050405020304" pitchFamily="18" charset="0"/>
              </a:rPr>
              <a:t>Microsoft Purview Deployment models</a:t>
            </a:r>
          </a:p>
        </p:txBody>
      </p:sp>
      <p:sp>
        <p:nvSpPr>
          <p:cNvPr id="2" name="TextBox 1">
            <a:extLst>
              <a:ext uri="{FF2B5EF4-FFF2-40B4-BE49-F238E27FC236}">
                <a16:creationId xmlns:a16="http://schemas.microsoft.com/office/drawing/2014/main" id="{DD29B65B-3E92-A45C-E586-8C62A2FA5CC2}"/>
              </a:ext>
            </a:extLst>
          </p:cNvPr>
          <p:cNvSpPr txBox="1"/>
          <p:nvPr/>
        </p:nvSpPr>
        <p:spPr>
          <a:xfrm>
            <a:off x="402335" y="1900029"/>
            <a:ext cx="8452070" cy="2062103"/>
          </a:xfrm>
          <a:prstGeom prst="rect">
            <a:avLst/>
          </a:prstGeom>
          <a:noFill/>
        </p:spPr>
        <p:txBody>
          <a:bodyPr wrap="square" rtlCol="0">
            <a:spAutoFit/>
          </a:bodyPr>
          <a:lstStyle/>
          <a:p>
            <a:r>
              <a:rPr lang="en-CA" sz="1600" b="1" i="1" dirty="0">
                <a:solidFill>
                  <a:schemeClr val="bg1"/>
                </a:solidFill>
              </a:rPr>
              <a:t>What are they?</a:t>
            </a:r>
          </a:p>
          <a:p>
            <a:endParaRPr lang="en-CA" sz="1600" i="1" dirty="0">
              <a:solidFill>
                <a:schemeClr val="bg1"/>
              </a:solidFill>
            </a:endParaRPr>
          </a:p>
          <a:p>
            <a:pPr marL="285750" indent="-285750">
              <a:buFont typeface="Arial" panose="020B0604020202020204" pitchFamily="34" charset="0"/>
              <a:buChar char="•"/>
            </a:pPr>
            <a:r>
              <a:rPr lang="en-CA" sz="1600" dirty="0">
                <a:solidFill>
                  <a:schemeClr val="bg1"/>
                </a:solidFill>
              </a:rPr>
              <a:t>Evolution of Deployment Accelerator Guides (DAG) </a:t>
            </a:r>
          </a:p>
          <a:p>
            <a:pPr marL="285750" indent="-285750">
              <a:buFont typeface="Arial" panose="020B0604020202020204" pitchFamily="34" charset="0"/>
              <a:buChar char="•"/>
            </a:pPr>
            <a:r>
              <a:rPr lang="en-CA" sz="1600" dirty="0">
                <a:solidFill>
                  <a:schemeClr val="bg1"/>
                </a:solidFill>
              </a:rPr>
              <a:t>Short, scenario focused and prescriptive guidance</a:t>
            </a:r>
          </a:p>
          <a:p>
            <a:pPr marL="285750" indent="-285750">
              <a:buFont typeface="Arial" panose="020B0604020202020204" pitchFamily="34" charset="0"/>
              <a:buChar char="•"/>
            </a:pPr>
            <a:r>
              <a:rPr lang="en-CA" sz="1600" dirty="0">
                <a:solidFill>
                  <a:schemeClr val="bg1"/>
                </a:solidFill>
              </a:rPr>
              <a:t>High level activity plan blueprint</a:t>
            </a:r>
          </a:p>
          <a:p>
            <a:pPr marL="285750" indent="-285750">
              <a:buFont typeface="Arial" panose="020B0604020202020204" pitchFamily="34" charset="0"/>
              <a:buChar char="•"/>
            </a:pPr>
            <a:r>
              <a:rPr lang="en-CA" sz="1600" dirty="0">
                <a:solidFill>
                  <a:schemeClr val="bg1"/>
                </a:solidFill>
              </a:rPr>
              <a:t>Created by Customer Engineering (</a:t>
            </a:r>
            <a:r>
              <a:rPr lang="en-CA" sz="1600" dirty="0" err="1">
                <a:solidFill>
                  <a:schemeClr val="bg1"/>
                </a:solidFill>
              </a:rPr>
              <a:t>CxE</a:t>
            </a:r>
            <a:r>
              <a:rPr lang="en-CA" sz="1600" dirty="0">
                <a:solidFill>
                  <a:schemeClr val="bg1"/>
                </a:solidFill>
              </a:rPr>
              <a:t>) and product teams (PG)</a:t>
            </a:r>
          </a:p>
          <a:p>
            <a:pPr marL="285750" indent="-285750">
              <a:buFont typeface="Arial" panose="020B0604020202020204" pitchFamily="34" charset="0"/>
              <a:buChar char="•"/>
            </a:pPr>
            <a:r>
              <a:rPr lang="en-CA" sz="1600" dirty="0">
                <a:solidFill>
                  <a:schemeClr val="bg1"/>
                </a:solidFill>
              </a:rPr>
              <a:t>Updated when new features enhances the scenario</a:t>
            </a:r>
          </a:p>
          <a:p>
            <a:pPr marL="285750" indent="-285750">
              <a:buFont typeface="Arial" panose="020B0604020202020204" pitchFamily="34" charset="0"/>
              <a:buChar char="•"/>
            </a:pPr>
            <a:r>
              <a:rPr lang="en-CA" sz="1600" dirty="0">
                <a:solidFill>
                  <a:schemeClr val="bg1"/>
                </a:solidFill>
              </a:rPr>
              <a:t>Foundation to white papers, articles and detailed guides</a:t>
            </a:r>
          </a:p>
        </p:txBody>
      </p:sp>
    </p:spTree>
    <p:extLst>
      <p:ext uri="{BB962C8B-B14F-4D97-AF65-F5344CB8AC3E}">
        <p14:creationId xmlns:p14="http://schemas.microsoft.com/office/powerpoint/2010/main" val="3162610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97C9F7-B98B-EB72-4F1E-2A86D49BB492}"/>
              </a:ext>
            </a:extLst>
          </p:cNvPr>
          <p:cNvSpPr txBox="1"/>
          <p:nvPr/>
        </p:nvSpPr>
        <p:spPr>
          <a:xfrm>
            <a:off x="402335" y="603503"/>
            <a:ext cx="11521437" cy="861774"/>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FFFF"/>
                </a:solidFill>
                <a:effectLst/>
                <a:uLnTx/>
                <a:uFillTx/>
                <a:latin typeface="Segoe UI Semibold"/>
                <a:ea typeface="Calibri" panose="020F0502020204030204" pitchFamily="34" charset="0"/>
                <a:cs typeface="Times New Roman" panose="02020603050405020304" pitchFamily="18" charset="0"/>
              </a:rPr>
              <a:t>Notes from engineering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0" normalizeH="0" baseline="0" noProof="0">
                <a:ln>
                  <a:noFill/>
                </a:ln>
                <a:solidFill>
                  <a:srgbClr val="FFFFFF"/>
                </a:solidFill>
                <a:effectLst/>
                <a:uLnTx/>
                <a:uFillTx/>
                <a:latin typeface="Segoe UI"/>
                <a:ea typeface="+mn-ea"/>
                <a:cs typeface="+mn-cs"/>
              </a:rPr>
              <a:t>Container and file labeling at scale and reduce automatic oversharing</a:t>
            </a:r>
          </a:p>
        </p:txBody>
      </p:sp>
      <p:sp>
        <p:nvSpPr>
          <p:cNvPr id="2" name="TextBox 1">
            <a:extLst>
              <a:ext uri="{FF2B5EF4-FFF2-40B4-BE49-F238E27FC236}">
                <a16:creationId xmlns:a16="http://schemas.microsoft.com/office/drawing/2014/main" id="{DD29B65B-3E92-A45C-E586-8C62A2FA5CC2}"/>
              </a:ext>
            </a:extLst>
          </p:cNvPr>
          <p:cNvSpPr txBox="1"/>
          <p:nvPr/>
        </p:nvSpPr>
        <p:spPr>
          <a:xfrm>
            <a:off x="402335" y="1900029"/>
            <a:ext cx="11521436" cy="1323439"/>
          </a:xfrm>
          <a:prstGeom prst="rect">
            <a:avLst/>
          </a:prstGeom>
          <a:noFill/>
        </p:spPr>
        <p:txBody>
          <a:bodyPr wrap="square" rtlCol="0">
            <a:spAutoFit/>
          </a:bodyPr>
          <a:lstStyle/>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Container labels </a:t>
            </a:r>
            <a:r>
              <a:rPr kumimoji="0" lang="en-CA" sz="1600" b="0" i="0" u="none" strike="noStrike" kern="1200" cap="none" spc="0" normalizeH="0" baseline="0" noProof="0">
                <a:ln>
                  <a:noFill/>
                </a:ln>
                <a:solidFill>
                  <a:srgbClr val="FFFFFF"/>
                </a:solidFill>
                <a:effectLst/>
                <a:uLnTx/>
                <a:uFillTx/>
                <a:latin typeface="Segoe UI"/>
                <a:ea typeface="+mn-ea"/>
                <a:cs typeface="+mn-cs"/>
              </a:rPr>
              <a:t>are a </a:t>
            </a:r>
            <a:r>
              <a:rPr kumimoji="0" lang="en-CA" sz="1600" b="1" i="0" u="none" strike="noStrike" kern="1200" cap="none" spc="0" normalizeH="0" baseline="0" noProof="0">
                <a:ln>
                  <a:noFill/>
                </a:ln>
                <a:solidFill>
                  <a:srgbClr val="FFFFFF"/>
                </a:solidFill>
                <a:effectLst/>
                <a:uLnTx/>
                <a:uFillTx/>
                <a:latin typeface="Segoe UI"/>
                <a:ea typeface="+mn-ea"/>
                <a:cs typeface="+mn-cs"/>
              </a:rPr>
              <a:t>must-have</a:t>
            </a:r>
            <a:r>
              <a:rPr kumimoji="0" lang="en-CA" sz="1600" b="0" i="0" u="none" strike="noStrike" kern="1200" cap="none" spc="0" normalizeH="0" baseline="0" noProof="0">
                <a:ln>
                  <a:noFill/>
                </a:ln>
                <a:solidFill>
                  <a:srgbClr val="FFFFFF"/>
                </a:solidFill>
                <a:effectLst/>
                <a:uLnTx/>
                <a:uFillTx/>
                <a:latin typeface="Segoe UI"/>
                <a:ea typeface="+mn-ea"/>
                <a:cs typeface="+mn-cs"/>
              </a:rPr>
              <a:t> for all your sites.  </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0" i="0" u="none" strike="noStrike" kern="1200" cap="none" spc="0" normalizeH="0" baseline="0" noProof="0">
                <a:ln>
                  <a:noFill/>
                </a:ln>
                <a:solidFill>
                  <a:srgbClr val="FFFFFF"/>
                </a:solidFill>
                <a:effectLst/>
                <a:uLnTx/>
                <a:uFillTx/>
                <a:latin typeface="Segoe UI"/>
                <a:ea typeface="+mn-ea"/>
                <a:cs typeface="+mn-cs"/>
              </a:rPr>
              <a:t>Leverage SharePoint Admins and/or </a:t>
            </a:r>
            <a:r>
              <a:rPr kumimoji="0" lang="en-CA" sz="1600" b="1" i="0" u="none" strike="noStrike" kern="1200" cap="none" spc="0" normalizeH="0" baseline="0" noProof="0">
                <a:ln>
                  <a:noFill/>
                </a:ln>
                <a:solidFill>
                  <a:srgbClr val="FFFFFF"/>
                </a:solidFill>
                <a:effectLst/>
                <a:uLnTx/>
                <a:uFillTx/>
                <a:latin typeface="Segoe UI"/>
                <a:ea typeface="+mn-ea"/>
                <a:cs typeface="+mn-cs"/>
              </a:rPr>
              <a:t>Graph API to address sites without container labels</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Default your sites to private</a:t>
            </a:r>
            <a:r>
              <a:rPr kumimoji="0" lang="en-CA" sz="1600" b="0" i="0" u="none" strike="noStrike" kern="1200" cap="none" spc="0" normalizeH="0" baseline="0" noProof="0">
                <a:ln>
                  <a:noFill/>
                </a:ln>
                <a:solidFill>
                  <a:srgbClr val="FFFFFF"/>
                </a:solidFill>
                <a:effectLst/>
                <a:uLnTx/>
                <a:uFillTx/>
                <a:latin typeface="Segoe UI"/>
                <a:ea typeface="+mn-ea"/>
                <a:cs typeface="+mn-cs"/>
              </a:rPr>
              <a:t> privacy settings, and use </a:t>
            </a:r>
            <a:r>
              <a:rPr kumimoji="0" lang="en-CA" sz="1600" b="1" i="0" u="none" strike="noStrike" kern="1200" cap="none" spc="0" normalizeH="0" baseline="0" noProof="0">
                <a:ln>
                  <a:noFill/>
                </a:ln>
                <a:solidFill>
                  <a:srgbClr val="FFFFFF"/>
                </a:solidFill>
                <a:effectLst/>
                <a:uLnTx/>
                <a:uFillTx/>
                <a:latin typeface="Segoe UI"/>
                <a:ea typeface="+mn-ea"/>
                <a:cs typeface="+mn-cs"/>
              </a:rPr>
              <a:t>company shareable links </a:t>
            </a:r>
            <a:r>
              <a:rPr kumimoji="0" lang="en-CA" sz="1600" b="0" i="0" u="none" strike="noStrike" kern="1200" cap="none" spc="0" normalizeH="0" baseline="0" noProof="0">
                <a:ln>
                  <a:noFill/>
                </a:ln>
                <a:solidFill>
                  <a:srgbClr val="FFFFFF"/>
                </a:solidFill>
                <a:effectLst/>
                <a:uLnTx/>
                <a:uFillTx/>
                <a:latin typeface="Segoe UI"/>
                <a:ea typeface="+mn-ea"/>
                <a:cs typeface="+mn-cs"/>
              </a:rPr>
              <a:t>instead, providing a good balance between privacy and collaboration</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Automate your default library label </a:t>
            </a:r>
            <a:r>
              <a:rPr kumimoji="0" lang="en-CA" sz="1600" b="0" i="0" u="none" strike="noStrike" kern="1200" cap="none" spc="0" normalizeH="0" baseline="0" noProof="0">
                <a:ln>
                  <a:noFill/>
                </a:ln>
                <a:solidFill>
                  <a:srgbClr val="FFFFFF"/>
                </a:solidFill>
                <a:effectLst/>
                <a:uLnTx/>
                <a:uFillTx/>
                <a:latin typeface="Segoe UI"/>
                <a:ea typeface="+mn-ea"/>
                <a:cs typeface="+mn-cs"/>
              </a:rPr>
              <a:t>configurations with templates or Graph API </a:t>
            </a:r>
            <a:r>
              <a:rPr kumimoji="0" lang="en-CA" sz="1600" b="0" i="0" u="none" strike="noStrike" kern="1200" cap="none" spc="0" normalizeH="0" baseline="30000" noProof="0">
                <a:ln>
                  <a:noFill/>
                </a:ln>
                <a:solidFill>
                  <a:srgbClr val="FFFFFF"/>
                </a:solidFill>
                <a:effectLst/>
                <a:uLnTx/>
                <a:uFillTx/>
                <a:latin typeface="Segoe UI"/>
                <a:ea typeface="+mn-ea"/>
                <a:cs typeface="+mn-cs"/>
              </a:rPr>
              <a:t>1</a:t>
            </a:r>
          </a:p>
        </p:txBody>
      </p:sp>
      <p:sp>
        <p:nvSpPr>
          <p:cNvPr id="3" name="TextBox 2">
            <a:extLst>
              <a:ext uri="{FF2B5EF4-FFF2-40B4-BE49-F238E27FC236}">
                <a16:creationId xmlns:a16="http://schemas.microsoft.com/office/drawing/2014/main" id="{BC09D3B0-3AE6-C0B5-67F9-01DEEA46F5DC}"/>
              </a:ext>
            </a:extLst>
          </p:cNvPr>
          <p:cNvSpPr txBox="1"/>
          <p:nvPr/>
        </p:nvSpPr>
        <p:spPr>
          <a:xfrm>
            <a:off x="8612220" y="6254497"/>
            <a:ext cx="331155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FFFFFF"/>
                </a:solidFill>
                <a:effectLst/>
                <a:uLnTx/>
                <a:uFillTx/>
                <a:latin typeface="Segoe UI"/>
                <a:ea typeface="+mn-ea"/>
                <a:cs typeface="+mn-cs"/>
              </a:rPr>
              <a:t>Notes: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800" b="0" i="0" u="none" strike="noStrike" kern="1200" cap="none" spc="0" normalizeH="0" baseline="0" noProof="0">
                <a:ln>
                  <a:noFill/>
                </a:ln>
                <a:solidFill>
                  <a:srgbClr val="FFFFFF"/>
                </a:solidFill>
                <a:effectLst/>
                <a:uLnTx/>
                <a:uFillTx/>
                <a:latin typeface="Segoe UI"/>
                <a:ea typeface="+mn-ea"/>
                <a:cs typeface="+mn-cs"/>
              </a:rPr>
              <a:t>Keep a lookout on our public roadmap for upcoming capabilities automating this setting in the future</a:t>
            </a:r>
          </a:p>
        </p:txBody>
      </p:sp>
      <p:sp>
        <p:nvSpPr>
          <p:cNvPr id="7" name="TextBox 6">
            <a:extLst>
              <a:ext uri="{FF2B5EF4-FFF2-40B4-BE49-F238E27FC236}">
                <a16:creationId xmlns:a16="http://schemas.microsoft.com/office/drawing/2014/main" id="{C18504E9-8A9A-BA8A-C676-1AE732100791}"/>
              </a:ext>
            </a:extLst>
          </p:cNvPr>
          <p:cNvSpPr txBox="1"/>
          <p:nvPr/>
        </p:nvSpPr>
        <p:spPr>
          <a:xfrm>
            <a:off x="402335" y="3335976"/>
            <a:ext cx="11521436" cy="1569660"/>
          </a:xfrm>
          <a:prstGeom prst="rect">
            <a:avLst/>
          </a:prstGeom>
          <a:noFill/>
        </p:spPr>
        <p:txBody>
          <a:bodyPr wrap="square" rtlCol="0">
            <a:spAutoFit/>
          </a:bodyPr>
          <a:lstStyle/>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dirty="0">
                <a:ln>
                  <a:noFill/>
                </a:ln>
                <a:solidFill>
                  <a:srgbClr val="FFFFFF"/>
                </a:solidFill>
                <a:effectLst/>
                <a:uLnTx/>
                <a:uFillTx/>
                <a:latin typeface="Segoe UI"/>
                <a:ea typeface="+mn-ea"/>
                <a:cs typeface="+mn-cs"/>
              </a:rPr>
              <a:t>Auto-Labeling</a:t>
            </a:r>
            <a:r>
              <a:rPr kumimoji="0" lang="en-CA" sz="1600" b="0" i="0" u="none" strike="noStrike" kern="1200" cap="none" spc="0" normalizeH="0" baseline="0" noProof="0" dirty="0">
                <a:ln>
                  <a:noFill/>
                </a:ln>
                <a:solidFill>
                  <a:srgbClr val="FFFFFF"/>
                </a:solidFill>
                <a:effectLst/>
                <a:uLnTx/>
                <a:uFillTx/>
                <a:latin typeface="Segoe UI"/>
                <a:ea typeface="+mn-ea"/>
                <a:cs typeface="+mn-cs"/>
              </a:rPr>
              <a:t> is used to </a:t>
            </a:r>
            <a:r>
              <a:rPr kumimoji="0" lang="en-CA" sz="1600" b="1" i="0" u="none" strike="noStrike" kern="1200" cap="none" spc="0" normalizeH="0" baseline="0" noProof="0" dirty="0">
                <a:ln>
                  <a:noFill/>
                </a:ln>
                <a:solidFill>
                  <a:srgbClr val="FFFFFF"/>
                </a:solidFill>
                <a:effectLst/>
                <a:uLnTx/>
                <a:uFillTx/>
                <a:latin typeface="Segoe UI"/>
                <a:ea typeface="+mn-ea"/>
                <a:cs typeface="+mn-cs"/>
              </a:rPr>
              <a:t>label historical content</a:t>
            </a:r>
            <a:r>
              <a:rPr kumimoji="0" lang="en-CA" sz="1600" b="0" i="0" u="none" strike="noStrike" kern="1200" cap="none" spc="0" normalizeH="0" baseline="0" noProof="0" dirty="0">
                <a:ln>
                  <a:noFill/>
                </a:ln>
                <a:solidFill>
                  <a:srgbClr val="FFFFFF"/>
                </a:solidFill>
                <a:effectLst/>
                <a:uLnTx/>
                <a:uFillTx/>
                <a:latin typeface="Segoe UI"/>
                <a:ea typeface="+mn-ea"/>
                <a:cs typeface="+mn-cs"/>
              </a:rPr>
              <a:t> and/or to </a:t>
            </a:r>
            <a:r>
              <a:rPr kumimoji="0" lang="en-CA" sz="1600" b="1" i="0" u="none" strike="noStrike" kern="1200" cap="none" spc="0" normalizeH="0" baseline="0" noProof="0" dirty="0">
                <a:ln>
                  <a:noFill/>
                </a:ln>
                <a:solidFill>
                  <a:srgbClr val="FFFFFF"/>
                </a:solidFill>
                <a:effectLst/>
                <a:uLnTx/>
                <a:uFillTx/>
                <a:latin typeface="Segoe UI"/>
                <a:ea typeface="+mn-ea"/>
                <a:cs typeface="+mn-cs"/>
              </a:rPr>
              <a:t>catch exceptions </a:t>
            </a:r>
            <a:r>
              <a:rPr kumimoji="0" lang="en-CA" sz="1600" b="0" i="0" u="none" strike="noStrike" kern="1200" cap="none" spc="0" normalizeH="0" baseline="0" noProof="0" dirty="0">
                <a:ln>
                  <a:noFill/>
                </a:ln>
                <a:solidFill>
                  <a:srgbClr val="FFFFFF"/>
                </a:solidFill>
                <a:effectLst/>
                <a:uLnTx/>
                <a:uFillTx/>
                <a:latin typeface="Segoe UI"/>
                <a:ea typeface="+mn-ea"/>
                <a:cs typeface="+mn-cs"/>
              </a:rPr>
              <a:t>surrounding sensitive information types</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0" i="0" u="none" strike="noStrike" kern="1200" cap="none" spc="0" normalizeH="0" baseline="0" noProof="0" dirty="0">
                <a:ln>
                  <a:noFill/>
                </a:ln>
                <a:solidFill>
                  <a:srgbClr val="FFFFFF"/>
                </a:solidFill>
                <a:effectLst/>
                <a:uLnTx/>
                <a:uFillTx/>
                <a:latin typeface="Segoe UI"/>
                <a:ea typeface="+mn-ea"/>
                <a:cs typeface="+mn-cs"/>
              </a:rPr>
              <a:t>Set up an </a:t>
            </a:r>
            <a:r>
              <a:rPr kumimoji="0" lang="en-CA" sz="1600" b="1" i="0" u="none" strike="noStrike" kern="1200" cap="none" spc="0" normalizeH="0" baseline="0" noProof="0" dirty="0">
                <a:ln>
                  <a:noFill/>
                </a:ln>
                <a:solidFill>
                  <a:srgbClr val="FFFFFF"/>
                </a:solidFill>
                <a:effectLst/>
                <a:uLnTx/>
                <a:uFillTx/>
                <a:latin typeface="Segoe UI"/>
                <a:ea typeface="+mn-ea"/>
                <a:cs typeface="+mn-cs"/>
              </a:rPr>
              <a:t>auto-labeling rule on “All Credential Types”</a:t>
            </a:r>
            <a:r>
              <a:rPr kumimoji="0" lang="en-CA" sz="1600" b="0" i="0" u="none" strike="noStrike" kern="1200" cap="none" spc="0" normalizeH="0" baseline="0" noProof="0" dirty="0">
                <a:ln>
                  <a:noFill/>
                </a:ln>
                <a:solidFill>
                  <a:srgbClr val="FFFFFF"/>
                </a:solidFill>
                <a:effectLst/>
                <a:uLnTx/>
                <a:uFillTx/>
                <a:latin typeface="Segoe UI"/>
                <a:ea typeface="+mn-ea"/>
                <a:cs typeface="+mn-cs"/>
              </a:rPr>
              <a:t> and set to Highly Confidential\Specific People to reduce oversharing of credentials</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dirty="0">
                <a:ln>
                  <a:noFill/>
                </a:ln>
                <a:solidFill>
                  <a:srgbClr val="FFFFFF"/>
                </a:solidFill>
                <a:effectLst/>
                <a:uLnTx/>
                <a:uFillTx/>
                <a:latin typeface="Segoe UI"/>
                <a:ea typeface="+mn-ea"/>
                <a:cs typeface="+mn-cs"/>
              </a:rPr>
              <a:t>Leverage contextual condition</a:t>
            </a:r>
            <a:r>
              <a:rPr kumimoji="0" lang="en-CA" sz="1600" b="0" i="0" u="none" strike="noStrike" kern="1200" cap="none" spc="0" normalizeH="0" baseline="0" noProof="0" dirty="0">
                <a:ln>
                  <a:noFill/>
                </a:ln>
                <a:solidFill>
                  <a:srgbClr val="FFFFFF"/>
                </a:solidFill>
                <a:effectLst/>
                <a:uLnTx/>
                <a:uFillTx/>
                <a:latin typeface="Segoe UI"/>
                <a:ea typeface="+mn-ea"/>
                <a:cs typeface="+mn-cs"/>
              </a:rPr>
              <a:t> such as </a:t>
            </a:r>
            <a:r>
              <a:rPr kumimoji="0" lang="en-CA" sz="1600" b="1" i="0" u="none" strike="noStrike" kern="1200" cap="none" spc="0" normalizeH="0" baseline="0" noProof="0" dirty="0">
                <a:ln>
                  <a:noFill/>
                </a:ln>
                <a:solidFill>
                  <a:srgbClr val="FFFFFF"/>
                </a:solidFill>
                <a:effectLst/>
                <a:uLnTx/>
                <a:uFillTx/>
                <a:latin typeface="Segoe UI"/>
                <a:ea typeface="+mn-ea"/>
                <a:cs typeface="+mn-cs"/>
              </a:rPr>
              <a:t>file properties or file type</a:t>
            </a:r>
            <a:r>
              <a:rPr kumimoji="0" lang="en-CA" sz="1600" b="0" i="0" u="none" strike="noStrike" kern="1200" cap="none" spc="0" normalizeH="0" baseline="0" noProof="0" dirty="0">
                <a:ln>
                  <a:noFill/>
                </a:ln>
                <a:solidFill>
                  <a:srgbClr val="FFFFFF"/>
                </a:solidFill>
                <a:effectLst/>
                <a:uLnTx/>
                <a:uFillTx/>
                <a:latin typeface="Segoe UI"/>
                <a:ea typeface="+mn-ea"/>
                <a:cs typeface="+mn-cs"/>
              </a:rPr>
              <a:t> to address historical content and set to Confidential\All Employees</a:t>
            </a:r>
          </a:p>
        </p:txBody>
      </p:sp>
    </p:spTree>
    <p:extLst>
      <p:ext uri="{BB962C8B-B14F-4D97-AF65-F5344CB8AC3E}">
        <p14:creationId xmlns:p14="http://schemas.microsoft.com/office/powerpoint/2010/main" val="2933208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97C9F7-B98B-EB72-4F1E-2A86D49BB492}"/>
              </a:ext>
            </a:extLst>
          </p:cNvPr>
          <p:cNvSpPr txBox="1"/>
          <p:nvPr/>
        </p:nvSpPr>
        <p:spPr>
          <a:xfrm>
            <a:off x="402335" y="603503"/>
            <a:ext cx="11521437" cy="861774"/>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FFFF"/>
                </a:solidFill>
                <a:effectLst/>
                <a:uLnTx/>
                <a:uFillTx/>
                <a:latin typeface="Segoe UI Semibold"/>
                <a:ea typeface="Calibri" panose="020F0502020204030204" pitchFamily="34" charset="0"/>
                <a:cs typeface="Times New Roman" panose="02020603050405020304" pitchFamily="18" charset="0"/>
              </a:rPr>
              <a:t>Notes from engineering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0" normalizeH="0" baseline="0" noProof="0">
                <a:ln>
                  <a:noFill/>
                </a:ln>
                <a:solidFill>
                  <a:srgbClr val="FFFFFF"/>
                </a:solidFill>
                <a:effectLst/>
                <a:uLnTx/>
                <a:uFillTx/>
                <a:latin typeface="Segoe UI"/>
                <a:ea typeface="+mn-ea"/>
                <a:cs typeface="+mn-cs"/>
              </a:rPr>
              <a:t>Training end users</a:t>
            </a:r>
          </a:p>
        </p:txBody>
      </p:sp>
      <p:sp>
        <p:nvSpPr>
          <p:cNvPr id="2" name="TextBox 1">
            <a:extLst>
              <a:ext uri="{FF2B5EF4-FFF2-40B4-BE49-F238E27FC236}">
                <a16:creationId xmlns:a16="http://schemas.microsoft.com/office/drawing/2014/main" id="{DD29B65B-3E92-A45C-E586-8C62A2FA5CC2}"/>
              </a:ext>
            </a:extLst>
          </p:cNvPr>
          <p:cNvSpPr txBox="1"/>
          <p:nvPr/>
        </p:nvSpPr>
        <p:spPr>
          <a:xfrm>
            <a:off x="402335" y="1900029"/>
            <a:ext cx="11521436" cy="386291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Segoe UI"/>
                <a:ea typeface="+mn-ea"/>
                <a:cs typeface="+mn-cs"/>
              </a:rPr>
              <a:t>Focus training on:</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a:ln>
                  <a:noFill/>
                </a:ln>
                <a:solidFill>
                  <a:srgbClr val="FFFFFF"/>
                </a:solidFill>
                <a:effectLst/>
                <a:uLnTx/>
                <a:uFillTx/>
                <a:latin typeface="Segoe UI"/>
                <a:ea typeface="+mn-ea"/>
                <a:cs typeface="+mn-cs"/>
              </a:rPr>
              <a:t>Understanding why your organization switched to a secure by default model</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a:ln>
                  <a:noFill/>
                </a:ln>
                <a:solidFill>
                  <a:srgbClr val="FFFFFF"/>
                </a:solidFill>
                <a:effectLst/>
                <a:uLnTx/>
                <a:uFillTx/>
                <a:latin typeface="Segoe UI"/>
                <a:ea typeface="+mn-ea"/>
                <a:cs typeface="+mn-cs"/>
              </a:rPr>
              <a:t>How users can change sensitivity label when external sharing is required</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a:ln>
                  <a:noFill/>
                </a:ln>
                <a:solidFill>
                  <a:srgbClr val="FFFFFF"/>
                </a:solidFill>
                <a:effectLst/>
                <a:uLnTx/>
                <a:uFillTx/>
                <a:latin typeface="Segoe UI"/>
                <a:ea typeface="+mn-ea"/>
                <a:cs typeface="+mn-cs"/>
              </a:rPr>
              <a:t>Support channels readiness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a:ln>
                  <a:noFill/>
                </a:ln>
                <a:solidFill>
                  <a:srgbClr val="FFFFFF"/>
                </a:solidFill>
                <a:effectLst/>
                <a:uLnTx/>
                <a:uFillTx/>
                <a:latin typeface="Segoe UI"/>
                <a:ea typeface="+mn-ea"/>
                <a:cs typeface="+mn-cs"/>
              </a:rPr>
              <a:t>How and where to report challenges due to new protection in place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1" i="0" u="none" strike="noStrike" kern="1200" cap="none" spc="0" normalizeH="0" baseline="0" noProof="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1" i="0" u="none" strike="noStrike" kern="1200" cap="none" spc="0" normalizeH="0" baseline="0" noProof="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600" b="1" i="0" u="none" strike="noStrike" kern="1200" cap="none" spc="0" normalizeH="0" baseline="0" noProof="0">
                <a:ln>
                  <a:noFill/>
                </a:ln>
                <a:solidFill>
                  <a:srgbClr val="FFFFFF"/>
                </a:solidFill>
                <a:effectLst/>
                <a:uLnTx/>
                <a:uFillTx/>
                <a:latin typeface="Segoe UI"/>
                <a:ea typeface="+mn-ea"/>
                <a:cs typeface="+mn-cs"/>
              </a:rPr>
              <a:t>Considerations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a:ln>
                  <a:noFill/>
                </a:ln>
                <a:solidFill>
                  <a:srgbClr val="FFFFFF"/>
                </a:solidFill>
                <a:effectLst/>
                <a:uLnTx/>
                <a:uFillTx/>
                <a:latin typeface="Segoe UI"/>
                <a:ea typeface="+mn-ea"/>
                <a:cs typeface="+mn-cs"/>
              </a:rPr>
              <a:t>Create a “Learn more about” page in a SharePoint communication site, link this page in your label publishing policy.</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a:ln>
                  <a:noFill/>
                </a:ln>
                <a:solidFill>
                  <a:srgbClr val="FFFFFF"/>
                </a:solidFill>
                <a:effectLst/>
                <a:uLnTx/>
                <a:uFillTx/>
                <a:latin typeface="Segoe UI"/>
                <a:ea typeface="+mn-ea"/>
                <a:cs typeface="+mn-cs"/>
              </a:rPr>
              <a:t>Raise awareness early with email communications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600" b="0" i="0" u="none" strike="noStrike" kern="1200" cap="none" spc="0" normalizeH="0" baseline="0" noProof="0">
                <a:ln>
                  <a:noFill/>
                </a:ln>
                <a:solidFill>
                  <a:srgbClr val="FFFFFF"/>
                </a:solidFill>
                <a:effectLst/>
                <a:uLnTx/>
                <a:uFillTx/>
                <a:latin typeface="Segoe UI"/>
                <a:ea typeface="+mn-ea"/>
                <a:cs typeface="+mn-cs"/>
              </a:rPr>
              <a:t>Progressive deployment by departments, with quick iterative learnings before new deployment waves</a:t>
            </a:r>
          </a:p>
        </p:txBody>
      </p:sp>
    </p:spTree>
    <p:extLst>
      <p:ext uri="{BB962C8B-B14F-4D97-AF65-F5344CB8AC3E}">
        <p14:creationId xmlns:p14="http://schemas.microsoft.com/office/powerpoint/2010/main" val="4260681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29B65B-3E92-A45C-E586-8C62A2FA5CC2}"/>
              </a:ext>
            </a:extLst>
          </p:cNvPr>
          <p:cNvSpPr txBox="1"/>
          <p:nvPr/>
        </p:nvSpPr>
        <p:spPr>
          <a:xfrm>
            <a:off x="3086169" y="811254"/>
            <a:ext cx="9015761" cy="1304716"/>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Segoe UI Semibold"/>
                <a:ea typeface="Cambria" panose="02040503050406030204" pitchFamily="18" charset="0"/>
                <a:cs typeface="+mn-cs"/>
              </a:rPr>
              <a:t>Secure by default with Microsoft Purview and protect against oversharing</a:t>
            </a:r>
          </a:p>
        </p:txBody>
      </p:sp>
      <p:sp>
        <p:nvSpPr>
          <p:cNvPr id="3" name="TextBox 2">
            <a:extLst>
              <a:ext uri="{FF2B5EF4-FFF2-40B4-BE49-F238E27FC236}">
                <a16:creationId xmlns:a16="http://schemas.microsoft.com/office/drawing/2014/main" id="{7BD03990-04CA-104E-BB1A-A5F00A33B1FA}"/>
              </a:ext>
            </a:extLst>
          </p:cNvPr>
          <p:cNvSpPr txBox="1"/>
          <p:nvPr/>
        </p:nvSpPr>
        <p:spPr>
          <a:xfrm>
            <a:off x="571503" y="3773736"/>
            <a:ext cx="11521436" cy="2314352"/>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FFFFFF"/>
                </a:solidFill>
                <a:effectLst/>
                <a:uLnTx/>
                <a:uFillTx/>
                <a:latin typeface="Segoe UI"/>
                <a:ea typeface="+mn-ea"/>
                <a:cs typeface="+mn-cs"/>
              </a:rPr>
              <a:t>Simplify your deployment strategy:</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rgbClr val="FFFFFF"/>
                </a:solidFill>
                <a:effectLst/>
                <a:uLnTx/>
                <a:uFillTx/>
                <a:latin typeface="Segoe UI"/>
                <a:ea typeface="+mn-ea"/>
                <a:cs typeface="+mn-cs"/>
              </a:rPr>
              <a:t>Secure by default and protect information to “All employees” </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rgbClr val="FFFFFF"/>
                </a:solidFill>
                <a:effectLst/>
                <a:uLnTx/>
                <a:uFillTx/>
                <a:latin typeface="Segoe UI"/>
                <a:ea typeface="+mn-ea"/>
                <a:cs typeface="+mn-cs"/>
              </a:rPr>
              <a:t>Derive file labels from sites (container) labels to quickly reach scale</a:t>
            </a:r>
          </a:p>
          <a:p>
            <a:pPr marL="285750" indent="-285750">
              <a:lnSpc>
                <a:spcPct val="150000"/>
              </a:lnSpc>
              <a:buFont typeface="Wingdings" panose="05000000000000000000" pitchFamily="2" charset="2"/>
              <a:buChar char="§"/>
              <a:defRPr/>
            </a:pPr>
            <a:r>
              <a:rPr kumimoji="0" lang="en-US" sz="1400" b="0" i="0" u="none" strike="noStrike" kern="1200" cap="none" spc="0" normalizeH="0" baseline="0" noProof="0" dirty="0">
                <a:ln>
                  <a:noFill/>
                </a:ln>
                <a:solidFill>
                  <a:srgbClr val="FFFFFF"/>
                </a:solidFill>
                <a:effectLst/>
                <a:uLnTx/>
                <a:uFillTx/>
                <a:latin typeface="Segoe UI"/>
                <a:ea typeface="+mn-ea"/>
                <a:cs typeface="+mn-cs"/>
              </a:rPr>
              <a:t>Train users to update labels for sharing exceptions – instead of when to protect</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rgbClr val="FFFFFF"/>
                </a:solidFill>
                <a:effectLst/>
                <a:uLnTx/>
                <a:uFillTx/>
                <a:latin typeface="Segoe UI"/>
                <a:ea typeface="+mn-ea"/>
                <a:cs typeface="+mn-cs"/>
              </a:rPr>
              <a:t>Auto-labeling is for higher sensitivity recommendations and additional restriction</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rgbClr val="FFFFFF"/>
                </a:solidFill>
                <a:effectLst/>
                <a:uLnTx/>
                <a:uFillTx/>
                <a:latin typeface="Segoe UI"/>
                <a:ea typeface="+mn-ea"/>
                <a:cs typeface="+mn-cs"/>
              </a:rPr>
              <a:t>Accelerate</a:t>
            </a:r>
            <a:r>
              <a:rPr lang="en-US" sz="1400" dirty="0">
                <a:solidFill>
                  <a:srgbClr val="FFFFFF"/>
                </a:solidFill>
                <a:latin typeface="Segoe UI"/>
              </a:rPr>
              <a:t> </a:t>
            </a:r>
            <a:r>
              <a:rPr kumimoji="0" lang="en-US" sz="1400" b="0" i="0" u="none" strike="noStrike" kern="1200" cap="none" spc="0" normalizeH="0" baseline="0" noProof="0" dirty="0">
                <a:ln>
                  <a:noFill/>
                </a:ln>
                <a:solidFill>
                  <a:srgbClr val="FFFFFF"/>
                </a:solidFill>
                <a:effectLst/>
                <a:uLnTx/>
                <a:uFillTx/>
                <a:latin typeface="Segoe UI"/>
                <a:ea typeface="+mn-ea"/>
                <a:cs typeface="+mn-cs"/>
              </a:rPr>
              <a:t>Data Loss Prevention deployment to restrict sharing of labeled content</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400" b="0" i="0" u="none" strike="noStrike" kern="1200" cap="none" spc="0" normalizeH="0" baseline="0" noProof="0" dirty="0">
                <a:ln>
                  <a:noFill/>
                </a:ln>
                <a:solidFill>
                  <a:srgbClr val="FFFFFF"/>
                </a:solidFill>
                <a:effectLst/>
                <a:uLnTx/>
                <a:uFillTx/>
                <a:latin typeface="Segoe UI"/>
                <a:ea typeface="+mn-ea"/>
                <a:cs typeface="+mn-cs"/>
              </a:rPr>
              <a:t>Insider Risk Management to identify suspicious user labeling and sharing behaviors (intentional and unintentional)</a:t>
            </a:r>
          </a:p>
        </p:txBody>
      </p:sp>
      <p:pic>
        <p:nvPicPr>
          <p:cNvPr id="5" name="Picture 4">
            <a:extLst>
              <a:ext uri="{FF2B5EF4-FFF2-40B4-BE49-F238E27FC236}">
                <a16:creationId xmlns:a16="http://schemas.microsoft.com/office/drawing/2014/main" id="{69EB6759-B3AE-CDF8-5FFA-50B7D97525A5}"/>
              </a:ext>
            </a:extLst>
          </p:cNvPr>
          <p:cNvPicPr>
            <a:picLocks noChangeAspect="1"/>
          </p:cNvPicPr>
          <p:nvPr/>
        </p:nvPicPr>
        <p:blipFill>
          <a:blip r:embed="rId3"/>
          <a:stretch>
            <a:fillRect/>
          </a:stretch>
        </p:blipFill>
        <p:spPr bwMode="black">
          <a:xfrm>
            <a:off x="571503" y="812222"/>
            <a:ext cx="2514666" cy="2251398"/>
          </a:xfrm>
          <a:prstGeom prst="rect">
            <a:avLst/>
          </a:prstGeom>
        </p:spPr>
      </p:pic>
    </p:spTree>
    <p:extLst>
      <p:ext uri="{BB962C8B-B14F-4D97-AF65-F5344CB8AC3E}">
        <p14:creationId xmlns:p14="http://schemas.microsoft.com/office/powerpoint/2010/main" val="3277499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97C9F7-B98B-EB72-4F1E-2A86D49BB492}"/>
              </a:ext>
            </a:extLst>
          </p:cNvPr>
          <p:cNvSpPr txBox="1"/>
          <p:nvPr/>
        </p:nvSpPr>
        <p:spPr>
          <a:xfrm>
            <a:off x="402335" y="603503"/>
            <a:ext cx="11521437" cy="553998"/>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FFFF"/>
                </a:solidFill>
                <a:effectLst/>
                <a:uLnTx/>
                <a:uFillTx/>
                <a:latin typeface="Segoe UI Semibold"/>
                <a:ea typeface="Calibri" panose="020F0502020204030204" pitchFamily="34" charset="0"/>
                <a:cs typeface="Times New Roman" panose="02020603050405020304" pitchFamily="18" charset="0"/>
              </a:rPr>
              <a:t>Why labeling matters in protecting your content</a:t>
            </a:r>
          </a:p>
        </p:txBody>
      </p:sp>
      <p:sp>
        <p:nvSpPr>
          <p:cNvPr id="2" name="TextBox 1">
            <a:extLst>
              <a:ext uri="{FF2B5EF4-FFF2-40B4-BE49-F238E27FC236}">
                <a16:creationId xmlns:a16="http://schemas.microsoft.com/office/drawing/2014/main" id="{DD29B65B-3E92-A45C-E586-8C62A2FA5CC2}"/>
              </a:ext>
            </a:extLst>
          </p:cNvPr>
          <p:cNvSpPr txBox="1"/>
          <p:nvPr/>
        </p:nvSpPr>
        <p:spPr>
          <a:xfrm>
            <a:off x="402335" y="1900029"/>
            <a:ext cx="11521436" cy="1523815"/>
          </a:xfrm>
          <a:prstGeom prst="rect">
            <a:avLst/>
          </a:prstGeom>
          <a:noFill/>
        </p:spPr>
        <p:txBody>
          <a:bodyPr wrap="square" rtlCol="0">
            <a:spAutoFit/>
          </a:bodyPr>
          <a:lstStyle/>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600" b="1" i="0" u="none" strike="noStrike" kern="1200" cap="none" spc="0" normalizeH="0" baseline="0" noProof="0">
                <a:ln>
                  <a:noFill/>
                </a:ln>
                <a:solidFill>
                  <a:srgbClr val="FFFFFF"/>
                </a:solidFill>
                <a:effectLst/>
                <a:uLnTx/>
                <a:uFillTx/>
                <a:latin typeface="Segoe UI"/>
                <a:ea typeface="+mn-ea"/>
                <a:cs typeface="+mn-cs"/>
              </a:rPr>
              <a:t>Protection travels</a:t>
            </a:r>
            <a:r>
              <a:rPr kumimoji="0" lang="en-US" sz="1600" b="1" i="0" u="none" strike="noStrike" kern="1200" cap="none" spc="0" normalizeH="0" baseline="0" noProof="0">
                <a:ln>
                  <a:noFill/>
                </a:ln>
                <a:solidFill>
                  <a:srgbClr val="FFFF00"/>
                </a:solidFill>
                <a:effectLst/>
                <a:uLnTx/>
                <a:uFillTx/>
                <a:latin typeface="Segoe UI"/>
                <a:ea typeface="+mn-ea"/>
                <a:cs typeface="+mn-cs"/>
              </a:rPr>
              <a:t> </a:t>
            </a:r>
            <a:r>
              <a:rPr kumimoji="0" lang="en-US" sz="1600" b="1" i="0" u="none" strike="noStrike" kern="1200" cap="none" spc="0" normalizeH="0" baseline="0" noProof="0">
                <a:ln>
                  <a:noFill/>
                </a:ln>
                <a:solidFill>
                  <a:srgbClr val="FFFFFF"/>
                </a:solidFill>
                <a:effectLst/>
                <a:uLnTx/>
                <a:uFillTx/>
                <a:latin typeface="Segoe UI"/>
                <a:ea typeface="+mn-ea"/>
                <a:cs typeface="+mn-cs"/>
              </a:rPr>
              <a:t>with your document </a:t>
            </a:r>
            <a:r>
              <a:rPr kumimoji="0" lang="en-US" sz="1600" b="0" i="0" u="none" strike="noStrike" kern="1200" cap="none" spc="0" normalizeH="0" baseline="0" noProof="0">
                <a:ln>
                  <a:noFill/>
                </a:ln>
                <a:solidFill>
                  <a:srgbClr val="FFFFFF"/>
                </a:solidFill>
                <a:effectLst/>
                <a:uLnTx/>
                <a:uFillTx/>
                <a:latin typeface="Segoe UI"/>
                <a:ea typeface="+mn-ea"/>
                <a:cs typeface="+mn-cs"/>
              </a:rPr>
              <a:t>– Easy to use encryption for all users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600" b="1" i="0" u="none" strike="noStrike" kern="1200" cap="none" spc="0" normalizeH="0" baseline="0" noProof="0">
                <a:ln>
                  <a:noFill/>
                </a:ln>
                <a:solidFill>
                  <a:srgbClr val="FFFFFF"/>
                </a:solidFill>
                <a:effectLst/>
                <a:uLnTx/>
                <a:uFillTx/>
                <a:latin typeface="Segoe UI"/>
                <a:ea typeface="+mn-ea"/>
                <a:cs typeface="+mn-cs"/>
              </a:rPr>
              <a:t>Simple, integrated and consistent </a:t>
            </a:r>
            <a:r>
              <a:rPr kumimoji="0" lang="en-US" sz="1600" b="0" i="0" u="none" strike="noStrike" kern="1200" cap="none" spc="0" normalizeH="0" baseline="0" noProof="0">
                <a:ln>
                  <a:noFill/>
                </a:ln>
                <a:solidFill>
                  <a:srgbClr val="FFFFFF"/>
                </a:solidFill>
                <a:effectLst/>
                <a:uLnTx/>
                <a:uFillTx/>
                <a:latin typeface="Segoe UI"/>
                <a:ea typeface="+mn-ea"/>
                <a:cs typeface="+mn-cs"/>
              </a:rPr>
              <a:t>– Built-in Office, Acrobat Reader, Teams, Power BI, Defender for Cloud Apps and more</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1600" b="1" i="0" u="none" strike="noStrike" kern="1200" cap="none" spc="0" normalizeH="0" baseline="0" noProof="0">
                <a:ln>
                  <a:noFill/>
                </a:ln>
                <a:solidFill>
                  <a:srgbClr val="FFFFFF"/>
                </a:solidFill>
                <a:effectLst/>
                <a:uLnTx/>
                <a:uFillTx/>
                <a:latin typeface="Segoe UI"/>
                <a:ea typeface="+mn-ea"/>
                <a:cs typeface="+mn-cs"/>
              </a:rPr>
              <a:t>Copilot </a:t>
            </a:r>
            <a:r>
              <a:rPr kumimoji="0" lang="en-US" sz="1600" b="0" i="0" u="none" strike="noStrike" kern="1200" cap="none" spc="0" normalizeH="0" baseline="0" noProof="0">
                <a:ln>
                  <a:noFill/>
                </a:ln>
                <a:solidFill>
                  <a:srgbClr val="FFFFFF"/>
                </a:solidFill>
                <a:effectLst/>
                <a:uLnTx/>
                <a:uFillTx/>
                <a:latin typeface="Segoe UI"/>
                <a:ea typeface="+mn-ea"/>
                <a:cs typeface="+mn-cs"/>
              </a:rPr>
              <a:t>– End-to-end protection of sensitive information with Copilot interactions</a:t>
            </a:r>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lang="en-US" sz="1600" b="1">
                <a:solidFill>
                  <a:srgbClr val="FFFFFF"/>
                </a:solidFill>
                <a:latin typeface="Segoe UI"/>
              </a:rPr>
              <a:t>Protection beyond M365</a:t>
            </a:r>
            <a:r>
              <a:rPr lang="en-US" sz="1600">
                <a:solidFill>
                  <a:srgbClr val="FFFFFF"/>
                </a:solidFill>
                <a:latin typeface="Segoe UI"/>
              </a:rPr>
              <a:t> – Protect data assets in Azure, AWS, and more</a:t>
            </a:r>
          </a:p>
        </p:txBody>
      </p:sp>
      <p:sp>
        <p:nvSpPr>
          <p:cNvPr id="5" name="TextBox 4">
            <a:extLst>
              <a:ext uri="{FF2B5EF4-FFF2-40B4-BE49-F238E27FC236}">
                <a16:creationId xmlns:a16="http://schemas.microsoft.com/office/drawing/2014/main" id="{76EBDF7A-E74C-624A-43DF-6FDA2ED786FD}"/>
              </a:ext>
            </a:extLst>
          </p:cNvPr>
          <p:cNvSpPr txBox="1"/>
          <p:nvPr/>
        </p:nvSpPr>
        <p:spPr>
          <a:xfrm>
            <a:off x="402335" y="4781470"/>
            <a:ext cx="8881781" cy="1304716"/>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FF"/>
                </a:solidFill>
                <a:effectLst/>
                <a:uLnTx/>
                <a:uFillTx/>
                <a:latin typeface="Segoe UI"/>
                <a:ea typeface="+mn-ea"/>
                <a:cs typeface="+mn-cs"/>
              </a:rPr>
              <a:t>Train users to update labels to manage exceptions – instead of when to protect</a:t>
            </a:r>
          </a:p>
        </p:txBody>
      </p:sp>
      <p:pic>
        <p:nvPicPr>
          <p:cNvPr id="6" name="Picture 5">
            <a:extLst>
              <a:ext uri="{FF2B5EF4-FFF2-40B4-BE49-F238E27FC236}">
                <a16:creationId xmlns:a16="http://schemas.microsoft.com/office/drawing/2014/main" id="{9A3B4139-DDC3-9DEC-69DA-47121081C656}"/>
              </a:ext>
            </a:extLst>
          </p:cNvPr>
          <p:cNvPicPr>
            <a:picLocks noChangeAspect="1"/>
          </p:cNvPicPr>
          <p:nvPr/>
        </p:nvPicPr>
        <p:blipFill>
          <a:blip r:embed="rId3"/>
          <a:stretch>
            <a:fillRect/>
          </a:stretch>
        </p:blipFill>
        <p:spPr bwMode="black">
          <a:xfrm flipH="1">
            <a:off x="8936667" y="4793096"/>
            <a:ext cx="2514666" cy="2251398"/>
          </a:xfrm>
          <a:prstGeom prst="rect">
            <a:avLst/>
          </a:prstGeom>
        </p:spPr>
      </p:pic>
    </p:spTree>
    <p:extLst>
      <p:ext uri="{BB962C8B-B14F-4D97-AF65-F5344CB8AC3E}">
        <p14:creationId xmlns:p14="http://schemas.microsoft.com/office/powerpoint/2010/main" val="945209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97C9F7-B98B-EB72-4F1E-2A86D49BB492}"/>
              </a:ext>
            </a:extLst>
          </p:cNvPr>
          <p:cNvSpPr txBox="1"/>
          <p:nvPr/>
        </p:nvSpPr>
        <p:spPr>
          <a:xfrm>
            <a:off x="402335" y="603503"/>
            <a:ext cx="11521437" cy="553998"/>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FFFF"/>
                </a:solidFill>
                <a:effectLst/>
                <a:uLnTx/>
                <a:uFillTx/>
                <a:latin typeface="Segoe UI Semibold"/>
                <a:ea typeface="Calibri" panose="020F0502020204030204" pitchFamily="34" charset="0"/>
                <a:cs typeface="Times New Roman" panose="02020603050405020304" pitchFamily="18" charset="0"/>
              </a:rPr>
              <a:t>Recommended label taxonomy</a:t>
            </a:r>
          </a:p>
        </p:txBody>
      </p:sp>
      <p:graphicFrame>
        <p:nvGraphicFramePr>
          <p:cNvPr id="6" name="Table 5">
            <a:extLst>
              <a:ext uri="{FF2B5EF4-FFF2-40B4-BE49-F238E27FC236}">
                <a16:creationId xmlns:a16="http://schemas.microsoft.com/office/drawing/2014/main" id="{891ECB20-832F-E2AF-A904-60C0513F3B85}"/>
              </a:ext>
            </a:extLst>
          </p:cNvPr>
          <p:cNvGraphicFramePr>
            <a:graphicFrameLocks noGrp="1"/>
          </p:cNvGraphicFramePr>
          <p:nvPr>
            <p:extLst>
              <p:ext uri="{D42A27DB-BD31-4B8C-83A1-F6EECF244321}">
                <p14:modId xmlns:p14="http://schemas.microsoft.com/office/powerpoint/2010/main" val="3337030565"/>
              </p:ext>
            </p:extLst>
          </p:nvPr>
        </p:nvGraphicFramePr>
        <p:xfrm>
          <a:off x="402332" y="2839523"/>
          <a:ext cx="10878083" cy="2194560"/>
        </p:xfrm>
        <a:graphic>
          <a:graphicData uri="http://schemas.openxmlformats.org/drawingml/2006/table">
            <a:tbl>
              <a:tblPr firstRow="1">
                <a:tableStyleId>{5C22544A-7EE6-4342-B048-85BDC9FD1C3A}</a:tableStyleId>
              </a:tblPr>
              <a:tblGrid>
                <a:gridCol w="2365693">
                  <a:extLst>
                    <a:ext uri="{9D8B030D-6E8A-4147-A177-3AD203B41FA5}">
                      <a16:colId xmlns:a16="http://schemas.microsoft.com/office/drawing/2014/main" val="268232315"/>
                    </a:ext>
                  </a:extLst>
                </a:gridCol>
                <a:gridCol w="1173480">
                  <a:extLst>
                    <a:ext uri="{9D8B030D-6E8A-4147-A177-3AD203B41FA5}">
                      <a16:colId xmlns:a16="http://schemas.microsoft.com/office/drawing/2014/main" val="1230295530"/>
                    </a:ext>
                  </a:extLst>
                </a:gridCol>
                <a:gridCol w="1529080">
                  <a:extLst>
                    <a:ext uri="{9D8B030D-6E8A-4147-A177-3AD203B41FA5}">
                      <a16:colId xmlns:a16="http://schemas.microsoft.com/office/drawing/2014/main" val="3184606073"/>
                    </a:ext>
                  </a:extLst>
                </a:gridCol>
                <a:gridCol w="900126">
                  <a:extLst>
                    <a:ext uri="{9D8B030D-6E8A-4147-A177-3AD203B41FA5}">
                      <a16:colId xmlns:a16="http://schemas.microsoft.com/office/drawing/2014/main" val="2293726081"/>
                    </a:ext>
                  </a:extLst>
                </a:gridCol>
                <a:gridCol w="1027430">
                  <a:extLst>
                    <a:ext uri="{9D8B030D-6E8A-4147-A177-3AD203B41FA5}">
                      <a16:colId xmlns:a16="http://schemas.microsoft.com/office/drawing/2014/main" val="486276714"/>
                    </a:ext>
                  </a:extLst>
                </a:gridCol>
                <a:gridCol w="919480">
                  <a:extLst>
                    <a:ext uri="{9D8B030D-6E8A-4147-A177-3AD203B41FA5}">
                      <a16:colId xmlns:a16="http://schemas.microsoft.com/office/drawing/2014/main" val="212666160"/>
                    </a:ext>
                  </a:extLst>
                </a:gridCol>
                <a:gridCol w="1333818">
                  <a:extLst>
                    <a:ext uri="{9D8B030D-6E8A-4147-A177-3AD203B41FA5}">
                      <a16:colId xmlns:a16="http://schemas.microsoft.com/office/drawing/2014/main" val="3303679344"/>
                    </a:ext>
                  </a:extLst>
                </a:gridCol>
                <a:gridCol w="1628976">
                  <a:extLst>
                    <a:ext uri="{9D8B030D-6E8A-4147-A177-3AD203B41FA5}">
                      <a16:colId xmlns:a16="http://schemas.microsoft.com/office/drawing/2014/main" val="1881054516"/>
                    </a:ext>
                  </a:extLst>
                </a:gridCol>
              </a:tblGrid>
              <a:tr h="128006">
                <a:tc>
                  <a:txBody>
                    <a:bodyPr/>
                    <a:lstStyle/>
                    <a:p>
                      <a:r>
                        <a:rPr lang="en-CA" sz="900" dirty="0">
                          <a:latin typeface="+mn-lt"/>
                        </a:rPr>
                        <a:t>Label</a:t>
                      </a:r>
                    </a:p>
                  </a:txBody>
                  <a:tcPr anchor="ctr">
                    <a:lnB w="12700" cap="flat" cmpd="sng" algn="ctr">
                      <a:solidFill>
                        <a:schemeClr val="tx1"/>
                      </a:solidFill>
                      <a:prstDash val="solid"/>
                      <a:round/>
                      <a:headEnd type="none" w="med" len="med"/>
                      <a:tailEnd type="none" w="med" len="med"/>
                    </a:lnB>
                  </a:tcPr>
                </a:tc>
                <a:tc>
                  <a:txBody>
                    <a:bodyPr/>
                    <a:lstStyle/>
                    <a:p>
                      <a:pPr marL="0" marR="0" algn="l" defTabSz="685775" rtl="0" eaLnBrk="1" latinLnBrk="0" hangingPunct="1">
                        <a:lnSpc>
                          <a:spcPct val="107000"/>
                        </a:lnSpc>
                        <a:spcBef>
                          <a:spcPts val="0"/>
                        </a:spcBef>
                        <a:spcAft>
                          <a:spcPts val="0"/>
                        </a:spcAft>
                      </a:pPr>
                      <a:r>
                        <a:rPr lang="en-US" sz="900" b="1" kern="1200">
                          <a:solidFill>
                            <a:srgbClr val="FFFFFF"/>
                          </a:solidFill>
                          <a:effectLst/>
                          <a:latin typeface="+mn-lt"/>
                          <a:ea typeface="Calibri" panose="020F0502020204030204" pitchFamily="34" charset="0"/>
                          <a:cs typeface="Times New Roman"/>
                        </a:rPr>
                        <a:t>Auto-labeling</a:t>
                      </a:r>
                    </a:p>
                  </a:txBody>
                  <a:tcPr marL="49219" marR="49219" marT="0" marB="0" anchor="ctr">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900" b="1">
                          <a:solidFill>
                            <a:srgbClr val="FFFFFF"/>
                          </a:solidFill>
                          <a:effectLst/>
                          <a:latin typeface="+mn-lt"/>
                          <a:ea typeface="Calibri" panose="020F0502020204030204" pitchFamily="34" charset="0"/>
                          <a:cs typeface="Times New Roman"/>
                        </a:rPr>
                        <a:t>Scope</a:t>
                      </a:r>
                      <a:endParaRPr lang="en-US" sz="900">
                        <a:effectLst/>
                        <a:latin typeface="+mn-lt"/>
                        <a:ea typeface="Calibri" panose="020F0502020204030204" pitchFamily="34" charset="0"/>
                        <a:cs typeface="Times New Roman"/>
                      </a:endParaRPr>
                    </a:p>
                  </a:txBody>
                  <a:tcPr marL="49219" marR="49219" marT="0" marB="0" anchor="ctr">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900">
                          <a:effectLst/>
                          <a:latin typeface="+mn-lt"/>
                          <a:ea typeface="Calibri" panose="020F0502020204030204" pitchFamily="34" charset="0"/>
                          <a:cs typeface="Times New Roman"/>
                        </a:rPr>
                        <a:t>External guest</a:t>
                      </a:r>
                    </a:p>
                  </a:txBody>
                  <a:tcPr marL="49219" marR="49219" marT="0" marB="0" anchor="ctr">
                    <a:lnB w="12700" cap="flat" cmpd="sng" algn="ctr">
                      <a:solidFill>
                        <a:schemeClr val="tx1"/>
                      </a:solidFill>
                      <a:prstDash val="solid"/>
                      <a:round/>
                      <a:headEnd type="none" w="med" len="med"/>
                      <a:tailEnd type="none" w="med" len="med"/>
                    </a:lnB>
                  </a:tcPr>
                </a:tc>
                <a:tc>
                  <a:txBody>
                    <a:bodyPr/>
                    <a:lstStyle/>
                    <a:p>
                      <a:pPr marL="0" marR="0" algn="l">
                        <a:lnSpc>
                          <a:spcPct val="107000"/>
                        </a:lnSpc>
                        <a:spcBef>
                          <a:spcPts val="0"/>
                        </a:spcBef>
                        <a:spcAft>
                          <a:spcPts val="0"/>
                        </a:spcAft>
                      </a:pPr>
                      <a:r>
                        <a:rPr lang="en-US" sz="900">
                          <a:effectLst/>
                          <a:latin typeface="+mn-lt"/>
                          <a:ea typeface="Calibri" panose="020F0502020204030204" pitchFamily="34" charset="0"/>
                          <a:cs typeface="Times New Roman"/>
                        </a:rPr>
                        <a:t>Site privacy</a:t>
                      </a:r>
                    </a:p>
                  </a:txBody>
                  <a:tcPr marL="49219" marR="49219" marT="0" marB="0" anchor="ctr">
                    <a:lnB w="12700" cap="flat" cmpd="sng" algn="ctr">
                      <a:solidFill>
                        <a:schemeClr val="tx1"/>
                      </a:solidFill>
                      <a:prstDash val="solid"/>
                      <a:round/>
                      <a:headEnd type="none" w="med" len="med"/>
                      <a:tailEnd type="none" w="med" len="med"/>
                    </a:lnB>
                  </a:tcPr>
                </a:tc>
                <a:tc>
                  <a:txBody>
                    <a:bodyPr/>
                    <a:lstStyle/>
                    <a:p>
                      <a:pPr marL="0" marR="0" algn="l" defTabSz="685775" rtl="0" eaLnBrk="1" latinLnBrk="0" hangingPunct="1">
                        <a:lnSpc>
                          <a:spcPct val="107000"/>
                        </a:lnSpc>
                        <a:spcBef>
                          <a:spcPts val="0"/>
                        </a:spcBef>
                        <a:spcAft>
                          <a:spcPts val="0"/>
                        </a:spcAft>
                      </a:pPr>
                      <a:r>
                        <a:rPr lang="en-US" sz="900" b="1" kern="1200">
                          <a:solidFill>
                            <a:srgbClr val="FFFFFF"/>
                          </a:solidFill>
                          <a:effectLst/>
                          <a:latin typeface="+mn-lt"/>
                          <a:ea typeface="Calibri" panose="020F0502020204030204" pitchFamily="34" charset="0"/>
                          <a:cs typeface="Times New Roman"/>
                        </a:rPr>
                        <a:t>Permissions</a:t>
                      </a:r>
                    </a:p>
                  </a:txBody>
                  <a:tcPr marL="49219" marR="49219" marT="0" marB="0" anchor="ctr">
                    <a:lnB w="12700" cap="flat" cmpd="sng" algn="ctr">
                      <a:solidFill>
                        <a:schemeClr val="tx1"/>
                      </a:solidFill>
                      <a:prstDash val="solid"/>
                      <a:round/>
                      <a:headEnd type="none" w="med" len="med"/>
                      <a:tailEnd type="none" w="med" len="med"/>
                    </a:lnB>
                  </a:tcPr>
                </a:tc>
                <a:tc>
                  <a:txBody>
                    <a:bodyPr/>
                    <a:lstStyle/>
                    <a:p>
                      <a:pPr marL="0" marR="0" algn="l" defTabSz="685775" rtl="0" eaLnBrk="1" latinLnBrk="0" hangingPunct="1">
                        <a:lnSpc>
                          <a:spcPct val="107000"/>
                        </a:lnSpc>
                        <a:spcBef>
                          <a:spcPts val="0"/>
                        </a:spcBef>
                        <a:spcAft>
                          <a:spcPts val="0"/>
                        </a:spcAft>
                      </a:pPr>
                      <a:r>
                        <a:rPr lang="en-US" sz="900" b="1" kern="1200">
                          <a:solidFill>
                            <a:srgbClr val="FFFFFF"/>
                          </a:solidFill>
                          <a:effectLst/>
                          <a:latin typeface="+mn-lt"/>
                          <a:ea typeface="Calibri" panose="020F0502020204030204" pitchFamily="34" charset="0"/>
                          <a:cs typeface="Times New Roman"/>
                        </a:rPr>
                        <a:t>Default sharing</a:t>
                      </a:r>
                    </a:p>
                  </a:txBody>
                  <a:tcPr marL="49219" marR="49219" marT="0" marB="0" anchor="ctr">
                    <a:lnB w="12700" cap="flat" cmpd="sng" algn="ctr">
                      <a:solidFill>
                        <a:schemeClr val="tx1"/>
                      </a:solidFill>
                      <a:prstDash val="solid"/>
                      <a:round/>
                      <a:headEnd type="none" w="med" len="med"/>
                      <a:tailEnd type="none" w="med" len="med"/>
                    </a:lnB>
                  </a:tcPr>
                </a:tc>
                <a:tc>
                  <a:txBody>
                    <a:bodyPr/>
                    <a:lstStyle/>
                    <a:p>
                      <a:pPr marL="0" marR="0" algn="l" defTabSz="685775" rtl="0" eaLnBrk="1" latinLnBrk="0" hangingPunct="1">
                        <a:lnSpc>
                          <a:spcPct val="107000"/>
                        </a:lnSpc>
                        <a:spcBef>
                          <a:spcPts val="0"/>
                        </a:spcBef>
                        <a:spcAft>
                          <a:spcPts val="0"/>
                        </a:spcAft>
                      </a:pPr>
                      <a:r>
                        <a:rPr lang="en-US" sz="900" b="1" kern="1200">
                          <a:solidFill>
                            <a:srgbClr val="FFFFFF"/>
                          </a:solidFill>
                          <a:effectLst/>
                          <a:latin typeface="+mn-lt"/>
                          <a:ea typeface="Calibri" panose="020F0502020204030204" pitchFamily="34" charset="0"/>
                          <a:cs typeface="Times New Roman"/>
                        </a:rPr>
                        <a:t>DLP limits</a:t>
                      </a:r>
                    </a:p>
                  </a:txBody>
                  <a:tcPr marL="49219" marR="49219"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1070226"/>
                  </a:ext>
                </a:extLst>
              </a:tr>
              <a:tr h="154027">
                <a:tc>
                  <a:txBody>
                    <a:bodyPr/>
                    <a:lstStyle/>
                    <a:p>
                      <a:r>
                        <a:rPr lang="en-CA" sz="900" b="1">
                          <a:solidFill>
                            <a:srgbClr val="0072C6"/>
                          </a:solidFill>
                          <a:latin typeface="+mn-lt"/>
                        </a:rPr>
                        <a:t>Public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9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File, 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900">
                          <a:latin typeface="+mn-lt"/>
                        </a:rPr>
                        <a:t>Allowed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900">
                          <a:latin typeface="+mn-lt"/>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9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sz="9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8085979"/>
                  </a:ext>
                </a:extLst>
              </a:tr>
              <a:tr h="128006">
                <a:tc>
                  <a:txBody>
                    <a:bodyPr/>
                    <a:lstStyle/>
                    <a:p>
                      <a:r>
                        <a:rPr lang="en-CA" sz="900" b="1" dirty="0">
                          <a:solidFill>
                            <a:srgbClr val="00B050"/>
                          </a:solidFill>
                          <a:latin typeface="+mn-lt"/>
                        </a:rPr>
                        <a:t>General </a:t>
                      </a:r>
                      <a:r>
                        <a:rPr lang="en-CA" sz="900" b="0" baseline="30000" dirty="0">
                          <a:solidFill>
                            <a:schemeClr val="tx1"/>
                          </a:solidFill>
                          <a:latin typeface="+mn-lt"/>
                        </a:rPr>
                        <a:t>1</a:t>
                      </a:r>
                      <a:endParaRPr lang="en-CA" sz="900" b="0" dirty="0">
                        <a:solidFill>
                          <a:srgbClr val="00B05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900">
                          <a:latin typeface="+mn-lt"/>
                        </a:rPr>
                        <a:t>Email default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File, Email, Meetings, 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900">
                          <a:latin typeface="+mn-lt"/>
                        </a:rPr>
                        <a:t>Allowed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Private or Public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900">
                          <a:latin typeface="+mn-lt"/>
                        </a:rPr>
                        <a:t>People in &lt;company&gt;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900" dirty="0">
                          <a:solidFill>
                            <a:srgbClr val="2F2F2F"/>
                          </a:solidFill>
                          <a:latin typeface="+mn-lt"/>
                        </a:rPr>
                        <a:t>Block anyone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6662577"/>
                  </a:ext>
                </a:extLst>
              </a:tr>
              <a:tr h="128006">
                <a:tc>
                  <a:txBody>
                    <a:bodyPr/>
                    <a:lstStyle/>
                    <a:p>
                      <a:r>
                        <a:rPr lang="en-CA" sz="900" b="1" dirty="0">
                          <a:solidFill>
                            <a:schemeClr val="accent4">
                              <a:lumMod val="75000"/>
                            </a:schemeClr>
                          </a:solidFill>
                          <a:latin typeface="+mn-lt"/>
                        </a:rPr>
                        <a:t>Confidential\All employees </a:t>
                      </a:r>
                      <a:r>
                        <a:rPr lang="en-CA" sz="900" b="0" baseline="30000" dirty="0">
                          <a:solidFill>
                            <a:schemeClr val="tx1"/>
                          </a:solidFill>
                          <a:latin typeface="+mn-lt"/>
                        </a:rPr>
                        <a:t>2</a:t>
                      </a:r>
                      <a:endParaRPr lang="en-CA" sz="900" b="0" dirty="0">
                        <a:solidFill>
                          <a:srgbClr val="FFC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Documents default</a:t>
                      </a:r>
                    </a:p>
                    <a:p>
                      <a:r>
                        <a:rPr lang="en-CA" sz="900">
                          <a:latin typeface="+mn-lt"/>
                        </a:rPr>
                        <a:t>Yes (retroaction)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File, Email, Meetings, 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dirty="0">
                          <a:latin typeface="+mn-lt"/>
                        </a:rPr>
                        <a:t>Not allowed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Private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FTE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People in &lt;company&gt;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900" dirty="0">
                          <a:solidFill>
                            <a:srgbClr val="2F2F2F"/>
                          </a:solidFill>
                        </a:rPr>
                        <a:t>Block anyone, </a:t>
                      </a:r>
                      <a:r>
                        <a:rPr kumimoji="0" lang="en-US" sz="900" b="0" i="0" u="none" strike="noStrike" kern="1200" cap="none" spc="0" normalizeH="0" baseline="0" noProof="0" dirty="0">
                          <a:ln>
                            <a:noFill/>
                          </a:ln>
                          <a:solidFill>
                            <a:srgbClr val="2F2F2F"/>
                          </a:solidFill>
                          <a:effectLst/>
                          <a:uLnTx/>
                          <a:uFillTx/>
                          <a:latin typeface="+mn-lt"/>
                          <a:ea typeface="Calibri" panose="020F0502020204030204" pitchFamily="34" charset="0"/>
                          <a:cs typeface="Times New Roman"/>
                        </a:rPr>
                        <a:t>Block external </a:t>
                      </a:r>
                      <a:endParaRPr lang="en-CA" sz="900" dirty="0">
                        <a:solidFill>
                          <a:srgbClr val="2F2F2F"/>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86322064"/>
                  </a:ext>
                </a:extLst>
              </a:tr>
              <a:tr h="128006">
                <a:tc>
                  <a:txBody>
                    <a:bodyPr/>
                    <a:lstStyle/>
                    <a:p>
                      <a:r>
                        <a:rPr lang="en-CA" sz="900" b="1" dirty="0">
                          <a:solidFill>
                            <a:schemeClr val="accent4">
                              <a:lumMod val="75000"/>
                            </a:schemeClr>
                          </a:solidFill>
                          <a:latin typeface="+mn-lt"/>
                        </a:rPr>
                        <a:t>Confidential\Specific People</a:t>
                      </a:r>
                      <a:r>
                        <a:rPr lang="en-CA" sz="900" b="1" dirty="0">
                          <a:solidFill>
                            <a:srgbClr val="00B050"/>
                          </a:solidFill>
                          <a:latin typeface="+mn-lt"/>
                        </a:rPr>
                        <a:t> </a:t>
                      </a:r>
                      <a:r>
                        <a:rPr lang="en-CA" sz="900" b="0" baseline="30000" dirty="0">
                          <a:solidFill>
                            <a:schemeClr val="tx1"/>
                          </a:solidFill>
                          <a:latin typeface="+mn-lt"/>
                        </a:rPr>
                        <a:t>1*</a:t>
                      </a:r>
                      <a:endParaRPr lang="en-CA" sz="900" b="1" dirty="0">
                        <a:solidFill>
                          <a:schemeClr val="accent4">
                            <a:lumMod val="75000"/>
                          </a:schemeClr>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CA" sz="9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File, Email, Meetings, 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Allowed*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Private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User specified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900" dirty="0">
                          <a:latin typeface="+mn-lt"/>
                        </a:rPr>
                        <a:t>Specific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dirty="0">
                          <a:solidFill>
                            <a:srgbClr val="2F2F2F"/>
                          </a:solidFill>
                        </a:rPr>
                        <a:t>Block anyone</a:t>
                      </a:r>
                      <a:endParaRPr lang="en-CA" sz="900" dirty="0">
                        <a:solidFill>
                          <a:srgbClr val="2F2F2F"/>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7183856"/>
                  </a:ext>
                </a:extLst>
              </a:tr>
              <a:tr h="128006">
                <a:tc>
                  <a:txBody>
                    <a:bodyPr/>
                    <a:lstStyle/>
                    <a:p>
                      <a:r>
                        <a:rPr lang="en-CA" sz="900" b="1" dirty="0">
                          <a:solidFill>
                            <a:schemeClr val="accent4">
                              <a:lumMod val="75000"/>
                            </a:schemeClr>
                          </a:solidFill>
                          <a:latin typeface="+mn-lt"/>
                        </a:rPr>
                        <a:t>Confidential\Internal exception </a:t>
                      </a:r>
                      <a:r>
                        <a:rPr lang="en-CA" sz="900" b="0" baseline="30000" dirty="0">
                          <a:solidFill>
                            <a:schemeClr val="tx1"/>
                          </a:solidFill>
                          <a:latin typeface="+mn-lt"/>
                        </a:rPr>
                        <a:t>2,3</a:t>
                      </a:r>
                      <a:endParaRPr lang="en-CA" sz="900" b="0" dirty="0">
                        <a:solidFill>
                          <a:srgbClr val="FFC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CA" sz="9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File, Email, Meetings, 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Not allowed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Private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900" dirty="0">
                          <a:latin typeface="+mn-lt"/>
                        </a:rPr>
                        <a:t>Specific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solidFill>
                            <a:srgbClr val="2F2F2F"/>
                          </a:solidFill>
                        </a:rPr>
                        <a:t>Block anyone, Block external</a:t>
                      </a:r>
                      <a:endParaRPr lang="en-CA" sz="900">
                        <a:solidFill>
                          <a:srgbClr val="2F2F2F"/>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47440031"/>
                  </a:ext>
                </a:extLst>
              </a:tr>
              <a:tr h="128006">
                <a:tc>
                  <a:txBody>
                    <a:bodyPr/>
                    <a:lstStyle/>
                    <a:p>
                      <a:r>
                        <a:rPr lang="en-CA" sz="900" b="1">
                          <a:solidFill>
                            <a:srgbClr val="C00000"/>
                          </a:solidFill>
                          <a:latin typeface="+mn-lt"/>
                        </a:rPr>
                        <a:t>Highly Confidential\All employees </a:t>
                      </a:r>
                      <a:r>
                        <a:rPr lang="en-CA" sz="900" b="0" baseline="30000">
                          <a:solidFill>
                            <a:schemeClr val="tx1"/>
                          </a:solidFill>
                          <a:latin typeface="+mn-lt"/>
                        </a:rPr>
                        <a:t>4,5</a:t>
                      </a:r>
                      <a:endParaRPr lang="en-CA" sz="900" b="0">
                        <a:solidFill>
                          <a:srgbClr val="C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Optional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File, Email, Meetings, 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Not allowed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Private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FTE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dirty="0">
                          <a:latin typeface="+mn-lt"/>
                        </a:rPr>
                        <a:t>Specific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dirty="0">
                          <a:solidFill>
                            <a:srgbClr val="2F2F2F"/>
                          </a:solidFill>
                        </a:rPr>
                        <a:t>Block anyone, </a:t>
                      </a:r>
                      <a:r>
                        <a:rPr kumimoji="0" lang="en-US" sz="900" b="0" i="0" u="none" strike="noStrike" kern="1200" cap="none" spc="0" normalizeH="0" baseline="0" noProof="0" dirty="0">
                          <a:ln>
                            <a:noFill/>
                          </a:ln>
                          <a:solidFill>
                            <a:srgbClr val="2F2F2F"/>
                          </a:solidFill>
                          <a:effectLst/>
                          <a:uLnTx/>
                          <a:uFillTx/>
                          <a:latin typeface="+mn-lt"/>
                          <a:ea typeface="Calibri" panose="020F0502020204030204" pitchFamily="34" charset="0"/>
                          <a:cs typeface="Times New Roman"/>
                        </a:rPr>
                        <a:t>Block external</a:t>
                      </a:r>
                      <a:endParaRPr lang="en-CA" sz="900" dirty="0">
                        <a:solidFill>
                          <a:srgbClr val="2F2F2F"/>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17441884"/>
                  </a:ext>
                </a:extLst>
              </a:tr>
              <a:tr h="128006">
                <a:tc>
                  <a:txBody>
                    <a:bodyPr/>
                    <a:lstStyle/>
                    <a:p>
                      <a:r>
                        <a:rPr lang="en-CA" sz="900" b="1" dirty="0">
                          <a:solidFill>
                            <a:srgbClr val="C00000"/>
                          </a:solidFill>
                          <a:latin typeface="+mn-lt"/>
                        </a:rPr>
                        <a:t>Highly Confidential\Specific People </a:t>
                      </a:r>
                      <a:r>
                        <a:rPr lang="en-CA" sz="900" b="0" baseline="30000" dirty="0">
                          <a:solidFill>
                            <a:schemeClr val="tx1"/>
                          </a:solidFill>
                          <a:latin typeface="+mn-lt"/>
                        </a:rPr>
                        <a:t>5</a:t>
                      </a:r>
                      <a:endParaRPr lang="en-CA" sz="900" b="1" dirty="0">
                        <a:solidFill>
                          <a:srgbClr val="C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900">
                          <a:latin typeface="+mn-lt"/>
                        </a:rPr>
                        <a:t>Yes (SIT)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File, Email, Meetings, 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Not allowed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Private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900">
                          <a:latin typeface="+mn-lt"/>
                        </a:rPr>
                        <a:t>User specified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dirty="0">
                          <a:latin typeface="+mn-lt"/>
                        </a:rPr>
                        <a:t>Specific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dirty="0">
                          <a:solidFill>
                            <a:srgbClr val="2F2F2F"/>
                          </a:solidFill>
                        </a:rPr>
                        <a:t>Block anyone, </a:t>
                      </a:r>
                      <a:r>
                        <a:rPr kumimoji="0" lang="en-US" sz="900" b="0" i="0" u="none" strike="noStrike" kern="1200" cap="none" spc="0" normalizeH="0" baseline="0" noProof="0" dirty="0">
                          <a:ln>
                            <a:noFill/>
                          </a:ln>
                          <a:solidFill>
                            <a:srgbClr val="2F2F2F"/>
                          </a:solidFill>
                          <a:effectLst/>
                          <a:uLnTx/>
                          <a:uFillTx/>
                          <a:latin typeface="+mn-lt"/>
                          <a:ea typeface="Calibri" panose="020F0502020204030204" pitchFamily="34" charset="0"/>
                          <a:cs typeface="Times New Roman"/>
                        </a:rPr>
                        <a:t>Block external</a:t>
                      </a:r>
                      <a:endParaRPr lang="en-CA" sz="900" dirty="0">
                        <a:solidFill>
                          <a:srgbClr val="2F2F2F"/>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2032682"/>
                  </a:ext>
                </a:extLst>
              </a:tr>
              <a:tr h="128006">
                <a:tc>
                  <a:txBody>
                    <a:bodyPr/>
                    <a:lstStyle/>
                    <a:p>
                      <a:r>
                        <a:rPr lang="en-CA" sz="900" b="1">
                          <a:solidFill>
                            <a:srgbClr val="C00000"/>
                          </a:solidFill>
                          <a:latin typeface="+mn-lt"/>
                        </a:rPr>
                        <a:t>Highly Confidential\Internal exception</a:t>
                      </a:r>
                      <a:r>
                        <a:rPr lang="en-CA" sz="900" b="1">
                          <a:solidFill>
                            <a:schemeClr val="accent4">
                              <a:lumMod val="75000"/>
                            </a:schemeClr>
                          </a:solidFill>
                          <a:latin typeface="+mn-lt"/>
                        </a:rPr>
                        <a:t> </a:t>
                      </a:r>
                      <a:r>
                        <a:rPr lang="en-CA" sz="900" b="0" baseline="30000">
                          <a:solidFill>
                            <a:schemeClr val="tx1"/>
                          </a:solidFill>
                          <a:latin typeface="+mn-lt"/>
                        </a:rPr>
                        <a:t>5</a:t>
                      </a:r>
                      <a:endParaRPr lang="en-CA" sz="900" b="1">
                        <a:solidFill>
                          <a:srgbClr val="C00000"/>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CA" sz="90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File, Email, Meetings, Sites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Not allowed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Private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a:latin typeface="+mn-lt"/>
                        </a:rPr>
                        <a:t>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CA" sz="900" dirty="0">
                          <a:latin typeface="+mn-lt"/>
                        </a:rPr>
                        <a:t>Specific People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900" dirty="0">
                          <a:solidFill>
                            <a:srgbClr val="2F2F2F"/>
                          </a:solidFill>
                        </a:rPr>
                        <a:t>Block anyone, </a:t>
                      </a:r>
                      <a:r>
                        <a:rPr kumimoji="0" lang="en-US" sz="900" b="0" i="0" u="none" strike="noStrike" kern="1200" cap="none" spc="0" normalizeH="0" baseline="0" noProof="0" dirty="0">
                          <a:ln>
                            <a:noFill/>
                          </a:ln>
                          <a:solidFill>
                            <a:srgbClr val="2F2F2F"/>
                          </a:solidFill>
                          <a:effectLst/>
                          <a:uLnTx/>
                          <a:uFillTx/>
                          <a:latin typeface="+mn-lt"/>
                          <a:ea typeface="Calibri" panose="020F0502020204030204" pitchFamily="34" charset="0"/>
                          <a:cs typeface="Times New Roman"/>
                        </a:rPr>
                        <a:t>Block external</a:t>
                      </a:r>
                      <a:endParaRPr lang="en-CA" sz="900" dirty="0">
                        <a:solidFill>
                          <a:srgbClr val="2F2F2F"/>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485729"/>
                  </a:ext>
                </a:extLst>
              </a:tr>
            </a:tbl>
          </a:graphicData>
        </a:graphic>
      </p:graphicFrame>
      <p:sp>
        <p:nvSpPr>
          <p:cNvPr id="11" name="TextBox 10">
            <a:extLst>
              <a:ext uri="{FF2B5EF4-FFF2-40B4-BE49-F238E27FC236}">
                <a16:creationId xmlns:a16="http://schemas.microsoft.com/office/drawing/2014/main" id="{EA69389C-D206-45C9-9A02-B4695A42723B}"/>
              </a:ext>
            </a:extLst>
          </p:cNvPr>
          <p:cNvSpPr txBox="1"/>
          <p:nvPr/>
        </p:nvSpPr>
        <p:spPr>
          <a:xfrm>
            <a:off x="402331" y="5387715"/>
            <a:ext cx="10878083" cy="7848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FFFFFF"/>
                </a:solidFill>
                <a:effectLst/>
                <a:uLnTx/>
                <a:uFillTx/>
                <a:latin typeface="Segoe UI"/>
                <a:ea typeface="+mn-ea"/>
                <a:cs typeface="+mn-cs"/>
              </a:rPr>
              <a:t>Notes:</a:t>
            </a:r>
          </a:p>
          <a:p>
            <a:pPr marL="228600" indent="-228600">
              <a:buFont typeface="+mj-lt"/>
              <a:buAutoNum type="arabicPeriod"/>
              <a:defRPr/>
            </a:pPr>
            <a:r>
              <a:rPr kumimoji="0" lang="en-US" sz="900" b="0" i="0" u="none" strike="noStrike" kern="1200" cap="none" spc="0" normalizeH="0" baseline="0" noProof="0" dirty="0">
                <a:ln>
                  <a:noFill/>
                </a:ln>
                <a:solidFill>
                  <a:srgbClr val="FFFFFF"/>
                </a:solidFill>
                <a:effectLst/>
                <a:uLnTx/>
                <a:uFillTx/>
                <a:latin typeface="Segoe UI"/>
                <a:ea typeface="+mn-ea"/>
                <a:cs typeface="+mn-cs"/>
              </a:rPr>
              <a:t>Site label for external sharing with partners (* for customers with SAM licenses, Specific People is recommended, more details in ‘iterate with new labeling scenarios’)Default label for sites, documents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900" b="0" i="0" u="none" strike="noStrike" kern="1200" cap="none" spc="0" normalizeH="0" baseline="0" noProof="0" dirty="0">
                <a:ln>
                  <a:noFill/>
                </a:ln>
                <a:solidFill>
                  <a:srgbClr val="FFFFFF"/>
                </a:solidFill>
                <a:effectLst/>
                <a:uLnTx/>
                <a:uFillTx/>
                <a:latin typeface="Segoe UI"/>
                <a:ea typeface="+mn-ea"/>
                <a:cs typeface="+mn-cs"/>
              </a:rPr>
              <a:t>Provides a mean</a:t>
            </a:r>
            <a:r>
              <a:rPr kumimoji="0" lang="en-US" sz="900" b="0" i="0" u="none" strike="noStrike" kern="1200" cap="none" spc="0" normalizeH="0" baseline="0" noProof="0" dirty="0">
                <a:ln>
                  <a:noFill/>
                </a:ln>
                <a:solidFill>
                  <a:schemeClr val="bg1"/>
                </a:solidFill>
                <a:effectLst/>
                <a:uLnTx/>
                <a:uFillTx/>
                <a:latin typeface="Segoe UI"/>
                <a:ea typeface="+mn-ea"/>
                <a:cs typeface="+mn-cs"/>
              </a:rPr>
              <a:t>s</a:t>
            </a:r>
            <a:r>
              <a:rPr kumimoji="0" lang="en-US" sz="900" b="0" i="0" u="none" strike="noStrike" kern="1200" cap="none" spc="0" normalizeH="0" baseline="0" noProof="0" dirty="0">
                <a:ln>
                  <a:noFill/>
                </a:ln>
                <a:solidFill>
                  <a:srgbClr val="FFFF00"/>
                </a:solidFill>
                <a:effectLst/>
                <a:uLnTx/>
                <a:uFillTx/>
                <a:latin typeface="Segoe UI"/>
                <a:ea typeface="+mn-ea"/>
                <a:cs typeface="+mn-cs"/>
              </a:rPr>
              <a:t> </a:t>
            </a:r>
            <a:r>
              <a:rPr kumimoji="0" lang="en-US" sz="900" b="0" i="0" u="none" strike="noStrike" kern="1200" cap="none" spc="0" normalizeH="0" baseline="0" noProof="0" dirty="0">
                <a:ln>
                  <a:noFill/>
                </a:ln>
                <a:solidFill>
                  <a:srgbClr val="FFFFFF"/>
                </a:solidFill>
                <a:effectLst/>
                <a:uLnTx/>
                <a:uFillTx/>
                <a:latin typeface="Segoe UI"/>
                <a:ea typeface="+mn-ea"/>
                <a:cs typeface="+mn-cs"/>
              </a:rPr>
              <a:t>for end users to lower severity and share externally.  Leverage DLP/IRM to manage deviations/risks.</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900" b="0" i="0" u="none" strike="noStrike" kern="1200" cap="none" spc="0" normalizeH="0" baseline="0" noProof="0" dirty="0">
                <a:ln>
                  <a:noFill/>
                </a:ln>
                <a:solidFill>
                  <a:srgbClr val="FFFFFF"/>
                </a:solidFill>
                <a:effectLst/>
                <a:uLnTx/>
                <a:uFillTx/>
                <a:latin typeface="Segoe UI"/>
                <a:ea typeface="+mn-ea"/>
                <a:cs typeface="+mn-cs"/>
              </a:rPr>
              <a:t>Leverages auto-labeling to define what constitute highly confidential for the organization and restrict sharing further</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kumimoji="0" lang="en-US" sz="900" b="0" i="0" u="none" strike="noStrike" kern="1200" cap="none" spc="0" normalizeH="0" baseline="0" noProof="0" dirty="0">
                <a:ln>
                  <a:noFill/>
                </a:ln>
                <a:solidFill>
                  <a:srgbClr val="FFFFFF"/>
                </a:solidFill>
                <a:effectLst/>
                <a:uLnTx/>
                <a:uFillTx/>
                <a:latin typeface="Segoe UI"/>
                <a:ea typeface="+mn-ea"/>
                <a:cs typeface="+mn-cs"/>
              </a:rPr>
              <a:t>DLP for Copilot label candidates</a:t>
            </a:r>
          </a:p>
        </p:txBody>
      </p:sp>
      <p:graphicFrame>
        <p:nvGraphicFramePr>
          <p:cNvPr id="24" name="Table 23">
            <a:extLst>
              <a:ext uri="{FF2B5EF4-FFF2-40B4-BE49-F238E27FC236}">
                <a16:creationId xmlns:a16="http://schemas.microsoft.com/office/drawing/2014/main" id="{47A7F353-CBDD-4D51-8C59-0D31A1E4A703}"/>
              </a:ext>
            </a:extLst>
          </p:cNvPr>
          <p:cNvGraphicFramePr>
            <a:graphicFrameLocks noGrp="1"/>
          </p:cNvGraphicFramePr>
          <p:nvPr>
            <p:extLst>
              <p:ext uri="{D42A27DB-BD31-4B8C-83A1-F6EECF244321}">
                <p14:modId xmlns:p14="http://schemas.microsoft.com/office/powerpoint/2010/main" val="1697792970"/>
              </p:ext>
            </p:extLst>
          </p:nvPr>
        </p:nvGraphicFramePr>
        <p:xfrm>
          <a:off x="402335" y="1216255"/>
          <a:ext cx="10595201" cy="1461528"/>
        </p:xfrm>
        <a:graphic>
          <a:graphicData uri="http://schemas.openxmlformats.org/drawingml/2006/table">
            <a:tbl>
              <a:tblPr>
                <a:tableStyleId>{5C22544A-7EE6-4342-B048-85BDC9FD1C3A}</a:tableStyleId>
              </a:tblPr>
              <a:tblGrid>
                <a:gridCol w="10595201">
                  <a:extLst>
                    <a:ext uri="{9D8B030D-6E8A-4147-A177-3AD203B41FA5}">
                      <a16:colId xmlns:a16="http://schemas.microsoft.com/office/drawing/2014/main" val="1789051145"/>
                    </a:ext>
                  </a:extLst>
                </a:gridCol>
              </a:tblGrid>
              <a:tr h="234990">
                <a:tc>
                  <a:txBody>
                    <a:bodyPr/>
                    <a:lstStyle/>
                    <a:p>
                      <a:pPr marL="0" marR="0" lvl="0" indent="0" algn="l" defTabSz="896155"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72C6"/>
                          </a:solidFill>
                          <a:effectLst/>
                          <a:uLnTx/>
                          <a:uFillTx/>
                          <a:latin typeface="+mn-lt"/>
                          <a:ea typeface="+mn-ea"/>
                          <a:cs typeface="+mn-cs"/>
                        </a:rPr>
                        <a:t>Public</a:t>
                      </a:r>
                      <a:r>
                        <a:rPr kumimoji="0" lang="en-US" sz="900" b="1" i="0" u="none" strike="noStrike" kern="1200" cap="none" spc="0" normalizeH="0" baseline="0" noProof="0" dirty="0">
                          <a:ln>
                            <a:noFill/>
                          </a:ln>
                          <a:solidFill>
                            <a:srgbClr val="0070C0"/>
                          </a:solidFill>
                          <a:effectLst/>
                          <a:uLnTx/>
                          <a:uFillTx/>
                          <a:latin typeface="+mn-lt"/>
                          <a:ea typeface="+mn-ea"/>
                          <a:cs typeface="+mn-cs"/>
                        </a:rPr>
                        <a:t> </a:t>
                      </a:r>
                    </a:p>
                    <a:p>
                      <a:pPr marL="0" marR="0" lvl="0" indent="0" algn="l" defTabSz="896155"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2F2F2F"/>
                          </a:solidFill>
                          <a:effectLst/>
                          <a:uLnTx/>
                          <a:uFillTx/>
                          <a:latin typeface="+mn-lt"/>
                          <a:ea typeface="+mn-ea"/>
                          <a:cs typeface="+mn-cs"/>
                        </a:rPr>
                        <a:t>Public data is unrestricted data meant for public consumption, like publicly released source code and announced financials. Share it freely.</a:t>
                      </a:r>
                      <a:endParaRPr lang="en-CA" sz="900" dirty="0">
                        <a:latin typeface="+mn-lt"/>
                      </a:endParaRPr>
                    </a:p>
                  </a:txBody>
                  <a:tcPr marL="75822" marR="75822" marT="37911" marB="3791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79585678"/>
                  </a:ext>
                </a:extLst>
              </a:tr>
              <a:tr h="234990">
                <a:tc>
                  <a:txBody>
                    <a:bodyPr/>
                    <a:lstStyle/>
                    <a:p>
                      <a:pPr marL="0" marR="0" lvl="0" indent="0" algn="l" defTabSz="896155"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00B050"/>
                          </a:solidFill>
                          <a:effectLst/>
                          <a:uLnTx/>
                          <a:uFillTx/>
                          <a:latin typeface="+mn-lt"/>
                          <a:ea typeface="+mn-ea"/>
                          <a:cs typeface="+mn-cs"/>
                        </a:rPr>
                        <a:t>General</a:t>
                      </a:r>
                      <a:r>
                        <a:rPr kumimoji="0" lang="en-US" sz="900" b="0" i="0" u="none" strike="noStrike" kern="1200" cap="none" spc="0" normalizeH="0" baseline="0" noProof="0">
                          <a:ln>
                            <a:noFill/>
                          </a:ln>
                          <a:solidFill>
                            <a:srgbClr val="0070C0"/>
                          </a:solidFill>
                          <a:effectLst/>
                          <a:uLnTx/>
                          <a:uFillTx/>
                          <a:latin typeface="+mn-lt"/>
                          <a:ea typeface="+mn-ea"/>
                          <a:cs typeface="+mn-cs"/>
                        </a:rPr>
                        <a:t> </a:t>
                      </a:r>
                    </a:p>
                    <a:p>
                      <a:pPr marL="0" marR="0" lvl="0" indent="0" algn="l" defTabSz="896155"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242424"/>
                          </a:solidFill>
                          <a:effectLst/>
                          <a:uLnTx/>
                          <a:uFillTx/>
                          <a:latin typeface="+mn-lt"/>
                          <a:ea typeface="+mn-ea"/>
                          <a:cs typeface="+mn-cs"/>
                        </a:rPr>
                        <a:t>Business data that is not meant for public consumption, such as daily work product.</a:t>
                      </a:r>
                      <a:r>
                        <a:rPr kumimoji="0" lang="en-US" sz="900" b="0" i="0" u="none" strike="noStrike" kern="1200" cap="none" spc="0" normalizeH="0" baseline="0" noProof="0">
                          <a:ln>
                            <a:noFill/>
                          </a:ln>
                          <a:solidFill>
                            <a:srgbClr val="FFFFFF"/>
                          </a:solidFill>
                          <a:effectLst/>
                          <a:uLnTx/>
                          <a:uFillTx/>
                          <a:latin typeface="+mn-lt"/>
                          <a:ea typeface="+mn-ea"/>
                          <a:cs typeface="+mn-cs"/>
                        </a:rPr>
                        <a:t> </a:t>
                      </a:r>
                      <a:r>
                        <a:rPr kumimoji="0" lang="en-US" sz="900" b="0" i="0" u="none" strike="noStrike" kern="1200" cap="none" spc="0" normalizeH="0" baseline="0" noProof="0">
                          <a:ln>
                            <a:noFill/>
                          </a:ln>
                          <a:solidFill>
                            <a:srgbClr val="091F2C"/>
                          </a:solidFill>
                          <a:effectLst/>
                          <a:uLnTx/>
                          <a:uFillTx/>
                          <a:latin typeface="+mn-lt"/>
                          <a:ea typeface="+mn-ea"/>
                          <a:cs typeface="+mn-cs"/>
                        </a:rPr>
                        <a:t>Data that can be shared internally and with trusted partners.</a:t>
                      </a:r>
                      <a:endParaRPr kumimoji="0" lang="en-US" sz="900" b="1" i="0" u="none" strike="noStrike" kern="1200" cap="none" spc="0" normalizeH="0" baseline="0" noProof="0">
                        <a:ln>
                          <a:noFill/>
                        </a:ln>
                        <a:solidFill>
                          <a:srgbClr val="C00000"/>
                        </a:solidFill>
                        <a:effectLst/>
                        <a:uLnTx/>
                        <a:uFillTx/>
                        <a:latin typeface="+mn-lt"/>
                        <a:ea typeface="+mn-ea"/>
                        <a:cs typeface="+mn-cs"/>
                      </a:endParaRPr>
                    </a:p>
                  </a:txBody>
                  <a:tcPr marL="75822" marR="75822" marT="37911" marB="3791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36039339"/>
                  </a:ext>
                </a:extLst>
              </a:tr>
              <a:tr h="239410">
                <a:tc>
                  <a:txBody>
                    <a:bodyPr/>
                    <a:lstStyle/>
                    <a:p>
                      <a:pPr marL="0" marR="0" lvl="0" indent="0" algn="l" defTabSz="896155"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chemeClr val="accent4">
                              <a:lumMod val="75000"/>
                            </a:schemeClr>
                          </a:solidFill>
                          <a:effectLst/>
                          <a:uLnTx/>
                          <a:uFillTx/>
                          <a:latin typeface="+mn-lt"/>
                          <a:ea typeface="+mn-ea"/>
                          <a:cs typeface="+mn-cs"/>
                        </a:rPr>
                        <a:t>Confidential</a:t>
                      </a:r>
                      <a:endParaRPr kumimoji="0" lang="en-US" sz="900" b="1" i="0" u="none" strike="noStrike" kern="1200" cap="none" spc="0" normalizeH="0" baseline="0" noProof="0">
                        <a:ln>
                          <a:noFill/>
                        </a:ln>
                        <a:solidFill>
                          <a:schemeClr val="accent4">
                            <a:lumMod val="75000"/>
                          </a:schemeClr>
                        </a:solidFill>
                        <a:effectLst/>
                        <a:uLnTx/>
                        <a:uFillTx/>
                        <a:latin typeface="+mn-lt"/>
                        <a:ea typeface="+mn-ea"/>
                        <a:cs typeface="+mn-cs"/>
                      </a:endParaRPr>
                    </a:p>
                    <a:p>
                      <a:pPr marL="0" marR="0" lvl="0" indent="0" algn="l" defTabSz="896155"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a:ln>
                            <a:noFill/>
                          </a:ln>
                          <a:solidFill>
                            <a:srgbClr val="2F2F2F"/>
                          </a:solidFill>
                          <a:effectLst/>
                          <a:uLnTx/>
                          <a:uFillTx/>
                          <a:latin typeface="+mn-lt"/>
                          <a:ea typeface="+mn-ea"/>
                          <a:cs typeface="+mn-cs"/>
                        </a:rPr>
                        <a:t>Sensitive business data crucial to achieving your organizational goals. Limited distribution.</a:t>
                      </a:r>
                      <a:endParaRPr lang="en-CA" sz="900">
                        <a:latin typeface="+mn-lt"/>
                      </a:endParaRPr>
                    </a:p>
                  </a:txBody>
                  <a:tcPr marL="75822" marR="75822" marT="37911" marB="3791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8962923"/>
                  </a:ext>
                </a:extLst>
              </a:tr>
              <a:tr h="234990">
                <a:tc>
                  <a:txBody>
                    <a:bodyPr/>
                    <a:lstStyle/>
                    <a:p>
                      <a:pPr marL="0" marR="0" lvl="0" indent="0" algn="l" defTabSz="896155"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C00000"/>
                          </a:solidFill>
                          <a:effectLst/>
                          <a:uLnTx/>
                          <a:uFillTx/>
                          <a:latin typeface="+mn-lt"/>
                          <a:ea typeface="+mn-ea"/>
                          <a:cs typeface="+mn-cs"/>
                        </a:rPr>
                        <a:t>Highly confidential </a:t>
                      </a:r>
                      <a:endParaRPr kumimoji="0" lang="en-US" sz="900" b="1" i="0" u="none" strike="noStrike" kern="1200" cap="none" spc="0" normalizeH="0" baseline="0" noProof="0" dirty="0">
                        <a:ln>
                          <a:noFill/>
                        </a:ln>
                        <a:solidFill>
                          <a:srgbClr val="C00000"/>
                        </a:solidFill>
                        <a:effectLst/>
                        <a:uLnTx/>
                        <a:uFillTx/>
                        <a:latin typeface="+mn-lt"/>
                        <a:ea typeface="+mn-ea"/>
                        <a:cs typeface="+mn-cs"/>
                      </a:endParaRPr>
                    </a:p>
                    <a:p>
                      <a:pPr marL="0" marR="0" lvl="0" indent="0" algn="l" defTabSz="896155" rtl="0" eaLnBrk="1" fontAlgn="auto" latinLnBrk="0" hangingPunct="1">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2F2F2F"/>
                          </a:solidFill>
                          <a:effectLst/>
                          <a:uLnTx/>
                          <a:uFillTx/>
                          <a:latin typeface="+mn-lt"/>
                          <a:ea typeface="+mn-ea"/>
                          <a:cs typeface="+mn-cs"/>
                        </a:rPr>
                        <a:t>Your most critical data. Share it only with named recipients.</a:t>
                      </a:r>
                      <a:endParaRPr lang="en-CA" sz="900" dirty="0">
                        <a:latin typeface="+mn-lt"/>
                      </a:endParaRPr>
                    </a:p>
                  </a:txBody>
                  <a:tcPr marL="75822" marR="75822" marT="37911" marB="3791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4698670"/>
                  </a:ext>
                </a:extLst>
              </a:tr>
            </a:tbl>
          </a:graphicData>
        </a:graphic>
      </p:graphicFrame>
      <p:sp>
        <p:nvSpPr>
          <p:cNvPr id="2" name="TextBox 1">
            <a:extLst>
              <a:ext uri="{FF2B5EF4-FFF2-40B4-BE49-F238E27FC236}">
                <a16:creationId xmlns:a16="http://schemas.microsoft.com/office/drawing/2014/main" id="{3A11EB56-D11F-5D16-B5C1-E487B6C9095E}"/>
              </a:ext>
            </a:extLst>
          </p:cNvPr>
          <p:cNvSpPr txBox="1"/>
          <p:nvPr/>
        </p:nvSpPr>
        <p:spPr>
          <a:xfrm>
            <a:off x="9688872" y="6672682"/>
            <a:ext cx="2423160" cy="107722"/>
          </a:xfrm>
          <a:prstGeom prst="rect">
            <a:avLst/>
          </a:prstGeom>
          <a:noFill/>
        </p:spPr>
        <p:txBody>
          <a:bodyPr wrap="square" lIns="0" tIns="0" rIns="0" bIns="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0" i="1" u="none" strike="noStrike" kern="1200" cap="none" spc="0" normalizeH="0" baseline="0" noProof="0">
                <a:ln>
                  <a:noFill/>
                </a:ln>
                <a:solidFill>
                  <a:srgbClr val="FFFFFF"/>
                </a:solidFill>
                <a:effectLst/>
                <a:uLnTx/>
                <a:uFillTx/>
                <a:latin typeface="Segoe UI"/>
                <a:ea typeface="+mn-ea"/>
                <a:cs typeface="+mn-cs"/>
              </a:rPr>
              <a:t>Last updated: </a:t>
            </a:r>
            <a:fld id="{0FC470E9-C4FA-4626-88F6-0BBB2263B3D1}" type="datetime4">
              <a:rPr kumimoji="0" lang="en-US" sz="700" b="0" i="1" u="none" strike="noStrike" kern="1200" cap="none" spc="0" normalizeH="0" baseline="0" noProof="0" smtClean="0">
                <a:ln>
                  <a:noFill/>
                </a:ln>
                <a:solidFill>
                  <a:srgbClr val="FFFFFF"/>
                </a:solidFill>
                <a:effectLst/>
                <a:uLnTx/>
                <a:uFillTx/>
                <a:latin typeface="Segoe UI"/>
                <a:ea typeface="+mn-ea"/>
                <a:cs typeface="+mn-cs"/>
              </a:rPr>
              <a:t>September 16, 2024</a:t>
            </a:fld>
            <a:endParaRPr kumimoji="0" lang="en-US" sz="700" b="0" i="1" u="none" strike="noStrike" kern="1200" cap="none" spc="0" normalizeH="0" baseline="0" noProof="0">
              <a:ln>
                <a:noFill/>
              </a:ln>
              <a:solidFill>
                <a:srgbClr val="FFFFFF"/>
              </a:solidFill>
              <a:effectLst/>
              <a:uLnTx/>
              <a:uFillTx/>
              <a:latin typeface="Segoe UI"/>
              <a:ea typeface="+mn-ea"/>
              <a:cs typeface="+mn-cs"/>
            </a:endParaRPr>
          </a:p>
        </p:txBody>
      </p:sp>
    </p:spTree>
    <p:extLst>
      <p:ext uri="{BB962C8B-B14F-4D97-AF65-F5344CB8AC3E}">
        <p14:creationId xmlns:p14="http://schemas.microsoft.com/office/powerpoint/2010/main" val="426226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TextBox 203">
            <a:extLst>
              <a:ext uri="{FF2B5EF4-FFF2-40B4-BE49-F238E27FC236}">
                <a16:creationId xmlns:a16="http://schemas.microsoft.com/office/drawing/2014/main" id="{C34FAB7C-B471-857A-1BBF-4055F38ADD37}"/>
              </a:ext>
            </a:extLst>
          </p:cNvPr>
          <p:cNvSpPr txBox="1">
            <a:spLocks noGrp="1" noRot="1" noMove="1" noResize="1" noEditPoints="1" noAdjustHandles="1" noChangeArrowheads="1" noChangeShapeType="1"/>
          </p:cNvSpPr>
          <p:nvPr/>
        </p:nvSpPr>
        <p:spPr>
          <a:xfrm>
            <a:off x="402335" y="164114"/>
            <a:ext cx="11521437" cy="369332"/>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FFFFFF"/>
                </a:solidFill>
                <a:effectLst/>
                <a:uLnTx/>
                <a:uFillTx/>
                <a:latin typeface="Segoe UI Semibold"/>
                <a:ea typeface="Calibri" panose="020F0502020204030204" pitchFamily="34" charset="0"/>
                <a:cs typeface="Times New Roman" panose="02020603050405020304" pitchFamily="18" charset="0"/>
              </a:rPr>
              <a:t>Secure by default with Microsoft Purview and protect against oversharing</a:t>
            </a:r>
          </a:p>
        </p:txBody>
      </p:sp>
      <p:grpSp>
        <p:nvGrpSpPr>
          <p:cNvPr id="207" name="Group 206">
            <a:extLst>
              <a:ext uri="{FF2B5EF4-FFF2-40B4-BE49-F238E27FC236}">
                <a16:creationId xmlns:a16="http://schemas.microsoft.com/office/drawing/2014/main" id="{C94B9390-E98B-3A16-3159-1E03ECC31974}"/>
              </a:ext>
            </a:extLst>
          </p:cNvPr>
          <p:cNvGrpSpPr>
            <a:grpSpLocks noGrp="1" noUngrp="1" noRot="1" noMove="1" noResize="1"/>
          </p:cNvGrpSpPr>
          <p:nvPr/>
        </p:nvGrpSpPr>
        <p:grpSpPr>
          <a:xfrm>
            <a:off x="717722" y="818998"/>
            <a:ext cx="2427617" cy="1197864"/>
            <a:chOff x="717722" y="818998"/>
            <a:chExt cx="2427617" cy="1197864"/>
          </a:xfrm>
        </p:grpSpPr>
        <p:sp>
          <p:nvSpPr>
            <p:cNvPr id="20" name="Shield_EA18" title="Icon of a shield">
              <a:extLst>
                <a:ext uri="{FF2B5EF4-FFF2-40B4-BE49-F238E27FC236}">
                  <a16:creationId xmlns:a16="http://schemas.microsoft.com/office/drawing/2014/main" id="{F800E944-518B-8D6E-5736-B118D0E7C833}"/>
                </a:ext>
              </a:extLst>
            </p:cNvPr>
            <p:cNvSpPr>
              <a:spLocks noGrp="1" noRot="1" noChangeAspect="1" noMove="1" noResize="1" noEditPoints="1" noAdjustHandles="1" noChangeArrowheads="1" noChangeShapeType="1"/>
            </p:cNvSpPr>
            <p:nvPr/>
          </p:nvSpPr>
          <p:spPr bwMode="auto">
            <a:xfrm>
              <a:off x="722388" y="818998"/>
              <a:ext cx="515317" cy="548640"/>
            </a:xfrm>
            <a:custGeom>
              <a:avLst/>
              <a:gdLst>
                <a:gd name="T0" fmla="*/ 3500 w 3500"/>
                <a:gd name="T1" fmla="*/ 1375 h 3725"/>
                <a:gd name="T2" fmla="*/ 1750 w 3500"/>
                <a:gd name="T3" fmla="*/ 3725 h 3725"/>
                <a:gd name="T4" fmla="*/ 0 w 3500"/>
                <a:gd name="T5" fmla="*/ 1375 h 3725"/>
                <a:gd name="T6" fmla="*/ 0 w 3500"/>
                <a:gd name="T7" fmla="*/ 500 h 3725"/>
                <a:gd name="T8" fmla="*/ 1125 w 3500"/>
                <a:gd name="T9" fmla="*/ 187 h 3725"/>
                <a:gd name="T10" fmla="*/ 1750 w 3500"/>
                <a:gd name="T11" fmla="*/ 0 h 3725"/>
                <a:gd name="T12" fmla="*/ 2375 w 3500"/>
                <a:gd name="T13" fmla="*/ 187 h 3725"/>
                <a:gd name="T14" fmla="*/ 3500 w 3500"/>
                <a:gd name="T15" fmla="*/ 500 h 3725"/>
                <a:gd name="T16" fmla="*/ 3500 w 3500"/>
                <a:gd name="T17" fmla="*/ 1375 h 3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0" h="3725">
                  <a:moveTo>
                    <a:pt x="3500" y="1375"/>
                  </a:moveTo>
                  <a:cubicBezTo>
                    <a:pt x="3500" y="2302"/>
                    <a:pt x="2831" y="3117"/>
                    <a:pt x="1750" y="3725"/>
                  </a:cubicBezTo>
                  <a:cubicBezTo>
                    <a:pt x="669" y="3117"/>
                    <a:pt x="0" y="2302"/>
                    <a:pt x="0" y="1375"/>
                  </a:cubicBezTo>
                  <a:cubicBezTo>
                    <a:pt x="0" y="500"/>
                    <a:pt x="0" y="500"/>
                    <a:pt x="0" y="500"/>
                  </a:cubicBezTo>
                  <a:cubicBezTo>
                    <a:pt x="440" y="500"/>
                    <a:pt x="837" y="380"/>
                    <a:pt x="1125" y="187"/>
                  </a:cubicBezTo>
                  <a:cubicBezTo>
                    <a:pt x="1285" y="71"/>
                    <a:pt x="1506" y="0"/>
                    <a:pt x="1750" y="0"/>
                  </a:cubicBezTo>
                  <a:cubicBezTo>
                    <a:pt x="1994" y="0"/>
                    <a:pt x="2215" y="71"/>
                    <a:pt x="2375" y="187"/>
                  </a:cubicBezTo>
                  <a:cubicBezTo>
                    <a:pt x="2663" y="380"/>
                    <a:pt x="3060" y="500"/>
                    <a:pt x="3500" y="500"/>
                  </a:cubicBezTo>
                  <a:lnTo>
                    <a:pt x="3500" y="1375"/>
                  </a:lnTo>
                  <a:close/>
                </a:path>
              </a:pathLst>
            </a:custGeom>
            <a:solidFill>
              <a:schemeClr val="tx1"/>
            </a:solidFill>
            <a:ln w="19050" cap="sq">
              <a:solidFill>
                <a:schemeClr val="bg2"/>
              </a:solidFill>
              <a:prstDash val="solid"/>
              <a:miter lim="800000"/>
              <a:headEnd/>
              <a:tailEnd/>
            </a:ln>
          </p:spPr>
          <p:txBody>
            <a:bodyPr vert="horz" wrap="square" lIns="89642" tIns="44821" rIns="89642" bIns="44821" numCol="1" anchor="t" anchorCtr="0" compatLnSpc="1">
              <a:prstTxWarp prst="textNoShape">
                <a:avLst/>
              </a:prstTxWarp>
            </a:bodyPr>
            <a:lstStyle/>
            <a:p>
              <a:pPr marL="0" marR="0" lvl="0" indent="0" algn="l" defTabSz="914314"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F2F2F"/>
                </a:solidFill>
                <a:effectLst/>
                <a:uLnTx/>
                <a:uFillTx/>
                <a:latin typeface="Segoe UI"/>
                <a:ea typeface="+mn-ea"/>
                <a:cs typeface="+mn-cs"/>
              </a:endParaRPr>
            </a:p>
          </p:txBody>
        </p:sp>
        <p:sp>
          <p:nvSpPr>
            <p:cNvPr id="104" name="TextBox 103">
              <a:extLst>
                <a:ext uri="{FF2B5EF4-FFF2-40B4-BE49-F238E27FC236}">
                  <a16:creationId xmlns:a16="http://schemas.microsoft.com/office/drawing/2014/main" id="{46FB11A2-A2A1-6E97-3F29-AAFFFC4821A9}"/>
                </a:ext>
              </a:extLst>
            </p:cNvPr>
            <p:cNvSpPr txBox="1">
              <a:spLocks noGrp="1" noRot="1" noMove="1" noResize="1" noEditPoints="1" noAdjustHandles="1" noChangeArrowheads="1" noChangeShapeType="1"/>
            </p:cNvSpPr>
            <p:nvPr/>
          </p:nvSpPr>
          <p:spPr>
            <a:xfrm>
              <a:off x="1466325" y="940776"/>
              <a:ext cx="1679014" cy="305084"/>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2000" b="0" i="0" u="none" strike="noStrike" kern="1200" cap="none" spc="0" normalizeH="0" baseline="0" noProof="0">
                  <a:ln>
                    <a:noFill/>
                  </a:ln>
                  <a:solidFill>
                    <a:srgbClr val="FFFFFF"/>
                  </a:solidFill>
                  <a:effectLst/>
                  <a:uLnTx/>
                  <a:uFillTx/>
                  <a:latin typeface="Segoe UI Semibold"/>
                  <a:ea typeface="Calibri" panose="020F0502020204030204" pitchFamily="34" charset="0"/>
                  <a:cs typeface="Times New Roman" panose="02020603050405020304" pitchFamily="18" charset="0"/>
                </a:rPr>
                <a:t>Foundational</a:t>
              </a:r>
              <a:endParaRPr kumimoji="0" lang="en-US" sz="1600" b="0" i="0" u="none" strike="noStrike" kern="1200" cap="none" spc="0" normalizeH="0" baseline="0" noProof="0">
                <a:ln>
                  <a:noFill/>
                </a:ln>
                <a:solidFill>
                  <a:srgbClr val="FFFFFF"/>
                </a:solidFill>
                <a:effectLst/>
                <a:uLnTx/>
                <a:uFillTx/>
                <a:latin typeface="Segoe UI Semibold"/>
                <a:ea typeface="+mn-ea"/>
                <a:cs typeface="+mn-cs"/>
              </a:endParaRPr>
            </a:p>
          </p:txBody>
        </p:sp>
        <p:sp>
          <p:nvSpPr>
            <p:cNvPr id="90" name="TextBox 89">
              <a:extLst>
                <a:ext uri="{FF2B5EF4-FFF2-40B4-BE49-F238E27FC236}">
                  <a16:creationId xmlns:a16="http://schemas.microsoft.com/office/drawing/2014/main" id="{89D61DF4-59BF-8D55-E8A5-3340F5A96CD7}"/>
                </a:ext>
              </a:extLst>
            </p:cNvPr>
            <p:cNvSpPr txBox="1">
              <a:spLocks noGrp="1" noRot="1" noMove="1" noResize="1" noEditPoints="1" noAdjustHandles="1" noChangeArrowheads="1" noChangeShapeType="1"/>
            </p:cNvSpPr>
            <p:nvPr/>
          </p:nvSpPr>
          <p:spPr>
            <a:xfrm>
              <a:off x="717722" y="1509287"/>
              <a:ext cx="2423122" cy="507575"/>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1600" b="0" i="0" u="none" strike="noStrike" kern="1200" cap="none" spc="0" normalizeH="0" baseline="0" noProof="0">
                  <a:ln>
                    <a:noFill/>
                  </a:ln>
                  <a:solidFill>
                    <a:srgbClr val="FFFFFF"/>
                  </a:solidFill>
                  <a:effectLst/>
                  <a:uLnTx/>
                  <a:uFillTx/>
                  <a:latin typeface="Segoe UI Semibold"/>
                  <a:ea typeface="Calibri" panose="020F0502020204030204" pitchFamily="34" charset="0"/>
                  <a:cs typeface="Times New Roman" panose="02020603050405020304" pitchFamily="18" charset="0"/>
                </a:rPr>
                <a:t>Start with recommended labels</a:t>
              </a:r>
              <a:endParaRPr kumimoji="0" lang="en-US" sz="1600" b="0" i="0" u="none" strike="noStrike" kern="1200" cap="none" spc="0" normalizeH="0" baseline="0" noProof="0">
                <a:ln>
                  <a:noFill/>
                </a:ln>
                <a:solidFill>
                  <a:srgbClr val="FFFFFF"/>
                </a:solidFill>
                <a:effectLst/>
                <a:uLnTx/>
                <a:uFillTx/>
                <a:latin typeface="Segoe UI Semibold"/>
                <a:ea typeface="+mn-ea"/>
                <a:cs typeface="+mn-cs"/>
              </a:endParaRPr>
            </a:p>
          </p:txBody>
        </p:sp>
      </p:grpSp>
      <p:grpSp>
        <p:nvGrpSpPr>
          <p:cNvPr id="192" name="Group 191">
            <a:extLst>
              <a:ext uri="{FF2B5EF4-FFF2-40B4-BE49-F238E27FC236}">
                <a16:creationId xmlns:a16="http://schemas.microsoft.com/office/drawing/2014/main" id="{5A8F000C-F450-838B-B8B3-39C2846A02C1}"/>
              </a:ext>
            </a:extLst>
          </p:cNvPr>
          <p:cNvGrpSpPr>
            <a:grpSpLocks noGrp="1" noUngrp="1" noRot="1" noChangeAspect="1" noMove="1" noResize="1"/>
          </p:cNvGrpSpPr>
          <p:nvPr/>
        </p:nvGrpSpPr>
        <p:grpSpPr>
          <a:xfrm>
            <a:off x="399050" y="2209150"/>
            <a:ext cx="2741832" cy="2393493"/>
            <a:chOff x="399050" y="2209150"/>
            <a:chExt cx="2741832" cy="2393493"/>
          </a:xfrm>
        </p:grpSpPr>
        <p:cxnSp>
          <p:nvCxnSpPr>
            <p:cNvPr id="69" name="Straight Connector 68">
              <a:extLst>
                <a:ext uri="{FF2B5EF4-FFF2-40B4-BE49-F238E27FC236}">
                  <a16:creationId xmlns:a16="http://schemas.microsoft.com/office/drawing/2014/main" id="{1F9EF662-85C1-5D9A-F751-8ECF600F252F}"/>
                </a:ext>
              </a:extLst>
            </p:cNvPr>
            <p:cNvCxnSpPr>
              <a:cxnSpLocks noGrp="1" noRot="1" noMove="1" noResize="1" noEditPoints="1" noAdjustHandles="1" noChangeArrowheads="1" noChangeShapeType="1"/>
              <a:stCxn id="84" idx="0"/>
              <a:endCxn id="13" idx="2"/>
            </p:cNvCxnSpPr>
            <p:nvPr/>
          </p:nvCxnSpPr>
          <p:spPr>
            <a:xfrm>
              <a:off x="490490" y="2209150"/>
              <a:ext cx="0" cy="2145486"/>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159" name="Group 158">
              <a:extLst>
                <a:ext uri="{FF2B5EF4-FFF2-40B4-BE49-F238E27FC236}">
                  <a16:creationId xmlns:a16="http://schemas.microsoft.com/office/drawing/2014/main" id="{5E28BCBA-A52D-E766-82C9-0CF6206F85E2}"/>
                </a:ext>
              </a:extLst>
            </p:cNvPr>
            <p:cNvGrpSpPr>
              <a:grpSpLocks noGrp="1" noUngrp="1" noRot="1" noMove="1" noResize="1"/>
            </p:cNvGrpSpPr>
            <p:nvPr/>
          </p:nvGrpSpPr>
          <p:grpSpPr>
            <a:xfrm>
              <a:off x="399050" y="2209150"/>
              <a:ext cx="2741832" cy="444096"/>
              <a:chOff x="399050" y="2209150"/>
              <a:chExt cx="2741832" cy="444096"/>
            </a:xfrm>
          </p:grpSpPr>
          <p:sp>
            <p:nvSpPr>
              <p:cNvPr id="38" name="TextBox 37">
                <a:extLst>
                  <a:ext uri="{FF2B5EF4-FFF2-40B4-BE49-F238E27FC236}">
                    <a16:creationId xmlns:a16="http://schemas.microsoft.com/office/drawing/2014/main" id="{6BAE3E06-91D8-DD49-8E82-26DA6EA3F9C9}"/>
                  </a:ext>
                </a:extLst>
              </p:cNvPr>
              <p:cNvSpPr txBox="1">
                <a:spLocks noGrp="1" noRot="1" noMove="1" noResize="1" noEditPoints="1" noAdjustHandles="1" noChangeArrowheads="1" noChangeShapeType="1"/>
              </p:cNvSpPr>
              <p:nvPr/>
            </p:nvSpPr>
            <p:spPr>
              <a:xfrm>
                <a:off x="717722" y="2209150"/>
                <a:ext cx="2423160" cy="444096"/>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Calibri" panose="020F0502020204030204" pitchFamily="34" charset="0"/>
                    <a:cs typeface="Times New Roman" panose="02020603050405020304" pitchFamily="18" charset="0"/>
                  </a:rPr>
                  <a:t>Start with default labels and protection at file and site level</a:t>
                </a:r>
                <a:endParaRPr kumimoji="0" lang="en-US" sz="1400" b="0" i="0" u="none" strike="noStrike" kern="1200" cap="none" spc="0" normalizeH="0" baseline="0" noProof="0">
                  <a:ln>
                    <a:noFill/>
                  </a:ln>
                  <a:solidFill>
                    <a:srgbClr val="FFFFFF"/>
                  </a:solidFill>
                  <a:effectLst/>
                  <a:uLnTx/>
                  <a:uFillTx/>
                  <a:latin typeface="Segoe UI"/>
                  <a:ea typeface="+mn-ea"/>
                  <a:cs typeface="+mn-cs"/>
                </a:endParaRPr>
              </a:p>
            </p:txBody>
          </p:sp>
          <p:sp>
            <p:nvSpPr>
              <p:cNvPr id="84" name="Diamond 83">
                <a:extLst>
                  <a:ext uri="{FF2B5EF4-FFF2-40B4-BE49-F238E27FC236}">
                    <a16:creationId xmlns:a16="http://schemas.microsoft.com/office/drawing/2014/main" id="{A294EB09-2048-01F0-EA76-C15D8CACB8D7}"/>
                  </a:ext>
                </a:extLst>
              </p:cNvPr>
              <p:cNvSpPr>
                <a:spLocks noGrp="1" noRot="1" noChangeAspect="1" noMove="1" noResize="1" noEditPoints="1" noAdjustHandles="1" noChangeArrowheads="1" noChangeShapeType="1"/>
              </p:cNvSpPr>
              <p:nvPr/>
            </p:nvSpPr>
            <p:spPr>
              <a:xfrm>
                <a:off x="399050" y="2209150"/>
                <a:ext cx="182880" cy="182880"/>
              </a:xfrm>
              <a:prstGeom prst="diamond">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nvGrpSpPr>
            <p:cNvPr id="166" name="Group 165">
              <a:extLst>
                <a:ext uri="{FF2B5EF4-FFF2-40B4-BE49-F238E27FC236}">
                  <a16:creationId xmlns:a16="http://schemas.microsoft.com/office/drawing/2014/main" id="{B9A1A644-4470-85B8-078F-61847DC6A3CE}"/>
                </a:ext>
              </a:extLst>
            </p:cNvPr>
            <p:cNvGrpSpPr>
              <a:grpSpLocks noGrp="1" noUngrp="1" noRot="1" noMove="1" noResize="1"/>
            </p:cNvGrpSpPr>
            <p:nvPr/>
          </p:nvGrpSpPr>
          <p:grpSpPr>
            <a:xfrm>
              <a:off x="399050" y="2866147"/>
              <a:ext cx="2741832" cy="444096"/>
              <a:chOff x="399050" y="2866147"/>
              <a:chExt cx="2741832" cy="444096"/>
            </a:xfrm>
          </p:grpSpPr>
          <p:sp>
            <p:nvSpPr>
              <p:cNvPr id="95" name="TextBox 94">
                <a:extLst>
                  <a:ext uri="{FF2B5EF4-FFF2-40B4-BE49-F238E27FC236}">
                    <a16:creationId xmlns:a16="http://schemas.microsoft.com/office/drawing/2014/main" id="{CDF525B8-52D5-BDC6-8D2C-A756583FBD0B}"/>
                  </a:ext>
                </a:extLst>
              </p:cNvPr>
              <p:cNvSpPr txBox="1">
                <a:spLocks noGrp="1" noRot="1" noMove="1" noResize="1" noEditPoints="1" noAdjustHandles="1" noChangeArrowheads="1" noChangeShapeType="1"/>
              </p:cNvSpPr>
              <p:nvPr/>
            </p:nvSpPr>
            <p:spPr>
              <a:xfrm>
                <a:off x="717722" y="2866147"/>
                <a:ext cx="2423160" cy="444096"/>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Calibri" panose="020F0502020204030204" pitchFamily="34" charset="0"/>
                    <a:cs typeface="Times New Roman" panose="02020603050405020304" pitchFamily="18" charset="0"/>
                  </a:rPr>
                  <a:t>Turn on data security pre-requisites and adv. analytics</a:t>
                </a:r>
              </a:p>
            </p:txBody>
          </p:sp>
          <p:sp>
            <p:nvSpPr>
              <p:cNvPr id="109" name="Diamond 108">
                <a:extLst>
                  <a:ext uri="{FF2B5EF4-FFF2-40B4-BE49-F238E27FC236}">
                    <a16:creationId xmlns:a16="http://schemas.microsoft.com/office/drawing/2014/main" id="{0A55D14B-9C57-ECE2-6967-31287B5F7568}"/>
                  </a:ext>
                </a:extLst>
              </p:cNvPr>
              <p:cNvSpPr>
                <a:spLocks noGrp="1" noRot="1" noChangeAspect="1" noMove="1" noResize="1" noEditPoints="1" noAdjustHandles="1" noChangeArrowheads="1" noChangeShapeType="1"/>
              </p:cNvSpPr>
              <p:nvPr/>
            </p:nvSpPr>
            <p:spPr>
              <a:xfrm>
                <a:off x="399050" y="2866147"/>
                <a:ext cx="182880" cy="182880"/>
              </a:xfrm>
              <a:prstGeom prst="diamond">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nvGrpSpPr>
            <p:cNvPr id="170" name="Group 169">
              <a:extLst>
                <a:ext uri="{FF2B5EF4-FFF2-40B4-BE49-F238E27FC236}">
                  <a16:creationId xmlns:a16="http://schemas.microsoft.com/office/drawing/2014/main" id="{2E6931DF-AA70-A4A2-1102-48BDE44D19E7}"/>
                </a:ext>
              </a:extLst>
            </p:cNvPr>
            <p:cNvGrpSpPr>
              <a:grpSpLocks noGrp="1" noUngrp="1" noRot="1" noMove="1" noResize="1"/>
            </p:cNvGrpSpPr>
            <p:nvPr/>
          </p:nvGrpSpPr>
          <p:grpSpPr>
            <a:xfrm>
              <a:off x="399050" y="3514759"/>
              <a:ext cx="2741832" cy="430887"/>
              <a:chOff x="399050" y="3514759"/>
              <a:chExt cx="2741832" cy="430887"/>
            </a:xfrm>
          </p:grpSpPr>
          <p:sp>
            <p:nvSpPr>
              <p:cNvPr id="112" name="TextBox 111">
                <a:extLst>
                  <a:ext uri="{FF2B5EF4-FFF2-40B4-BE49-F238E27FC236}">
                    <a16:creationId xmlns:a16="http://schemas.microsoft.com/office/drawing/2014/main" id="{2E455936-B17A-9769-BB09-5CCC6AD0F7F3}"/>
                  </a:ext>
                </a:extLst>
              </p:cNvPr>
              <p:cNvSpPr txBox="1">
                <a:spLocks noGrp="1" noRot="1" noMove="1" noResize="1" noEditPoints="1" noAdjustHandles="1" noChangeArrowheads="1" noChangeShapeType="1"/>
              </p:cNvSpPr>
              <p:nvPr/>
            </p:nvSpPr>
            <p:spPr>
              <a:xfrm>
                <a:off x="717722" y="3514759"/>
                <a:ext cx="2423160" cy="430887"/>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Train users on managing exceptions</a:t>
                </a:r>
              </a:p>
            </p:txBody>
          </p:sp>
          <p:sp>
            <p:nvSpPr>
              <p:cNvPr id="114" name="Diamond 113">
                <a:extLst>
                  <a:ext uri="{FF2B5EF4-FFF2-40B4-BE49-F238E27FC236}">
                    <a16:creationId xmlns:a16="http://schemas.microsoft.com/office/drawing/2014/main" id="{1839F0DD-6003-508E-D638-407F410FBD64}"/>
                  </a:ext>
                </a:extLst>
              </p:cNvPr>
              <p:cNvSpPr>
                <a:spLocks noGrp="1" noRot="1" noChangeAspect="1" noMove="1" noResize="1" noEditPoints="1" noAdjustHandles="1" noChangeArrowheads="1" noChangeShapeType="1"/>
              </p:cNvSpPr>
              <p:nvPr/>
            </p:nvSpPr>
            <p:spPr>
              <a:xfrm>
                <a:off x="399050" y="3514759"/>
                <a:ext cx="182880" cy="182880"/>
              </a:xfrm>
              <a:prstGeom prst="diamond">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nvGrpSpPr>
            <p:cNvPr id="175" name="Group 174">
              <a:extLst>
                <a:ext uri="{FF2B5EF4-FFF2-40B4-BE49-F238E27FC236}">
                  <a16:creationId xmlns:a16="http://schemas.microsoft.com/office/drawing/2014/main" id="{6EE0300F-0765-D5DF-80D2-DCED6A63830E}"/>
                </a:ext>
              </a:extLst>
            </p:cNvPr>
            <p:cNvGrpSpPr>
              <a:grpSpLocks noGrp="1" noUngrp="1" noRot="1" noMove="1" noResize="1"/>
            </p:cNvGrpSpPr>
            <p:nvPr/>
          </p:nvGrpSpPr>
          <p:grpSpPr>
            <a:xfrm>
              <a:off x="399050" y="4171756"/>
              <a:ext cx="2741832" cy="430887"/>
              <a:chOff x="399050" y="4171756"/>
              <a:chExt cx="2741832" cy="430887"/>
            </a:xfrm>
          </p:grpSpPr>
          <p:sp>
            <p:nvSpPr>
              <p:cNvPr id="12" name="TextBox 11">
                <a:extLst>
                  <a:ext uri="{FF2B5EF4-FFF2-40B4-BE49-F238E27FC236}">
                    <a16:creationId xmlns:a16="http://schemas.microsoft.com/office/drawing/2014/main" id="{D31BAACD-D4E0-ACFB-C6D2-702111AA91C3}"/>
                  </a:ext>
                </a:extLst>
              </p:cNvPr>
              <p:cNvSpPr txBox="1">
                <a:spLocks noGrp="1" noRot="1" noMove="1" noResize="1" noEditPoints="1" noAdjustHandles="1" noChangeArrowheads="1" noChangeShapeType="1"/>
              </p:cNvSpPr>
              <p:nvPr/>
            </p:nvSpPr>
            <p:spPr>
              <a:xfrm>
                <a:off x="717722" y="4171756"/>
                <a:ext cx="2423160" cy="430887"/>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Turn on DLP for labeled content</a:t>
                </a:r>
              </a:p>
            </p:txBody>
          </p:sp>
          <p:sp>
            <p:nvSpPr>
              <p:cNvPr id="13" name="Diamond 12">
                <a:extLst>
                  <a:ext uri="{FF2B5EF4-FFF2-40B4-BE49-F238E27FC236}">
                    <a16:creationId xmlns:a16="http://schemas.microsoft.com/office/drawing/2014/main" id="{93FD51E4-FD9F-CFE4-7C8E-00B90F9EF7E0}"/>
                  </a:ext>
                </a:extLst>
              </p:cNvPr>
              <p:cNvSpPr>
                <a:spLocks noGrp="1" noRot="1" noChangeAspect="1" noMove="1" noResize="1" noEditPoints="1" noAdjustHandles="1" noChangeArrowheads="1" noChangeShapeType="1"/>
              </p:cNvSpPr>
              <p:nvPr/>
            </p:nvSpPr>
            <p:spPr>
              <a:xfrm>
                <a:off x="399050" y="4171756"/>
                <a:ext cx="182880" cy="182880"/>
              </a:xfrm>
              <a:prstGeom prst="diamond">
                <a:avLst/>
              </a:prstGeom>
              <a:solidFill>
                <a:schemeClr val="tx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grpSp>
        <p:nvGrpSpPr>
          <p:cNvPr id="208" name="Group 207">
            <a:extLst>
              <a:ext uri="{FF2B5EF4-FFF2-40B4-BE49-F238E27FC236}">
                <a16:creationId xmlns:a16="http://schemas.microsoft.com/office/drawing/2014/main" id="{5AF88CD3-4837-13ED-AC33-1D437BCA04EE}"/>
              </a:ext>
            </a:extLst>
          </p:cNvPr>
          <p:cNvGrpSpPr>
            <a:grpSpLocks noGrp="1" noUngrp="1" noRot="1" noMove="1" noResize="1"/>
          </p:cNvGrpSpPr>
          <p:nvPr/>
        </p:nvGrpSpPr>
        <p:grpSpPr>
          <a:xfrm>
            <a:off x="3602749" y="818998"/>
            <a:ext cx="2467605" cy="1197864"/>
            <a:chOff x="3602749" y="818998"/>
            <a:chExt cx="2467605" cy="1197864"/>
          </a:xfrm>
        </p:grpSpPr>
        <p:sp>
          <p:nvSpPr>
            <p:cNvPr id="158" name="Shield_EA18" title="Icon of a shield">
              <a:extLst>
                <a:ext uri="{FF2B5EF4-FFF2-40B4-BE49-F238E27FC236}">
                  <a16:creationId xmlns:a16="http://schemas.microsoft.com/office/drawing/2014/main" id="{783D4696-51BC-993B-7A1A-38765723E23A}"/>
                </a:ext>
              </a:extLst>
            </p:cNvPr>
            <p:cNvSpPr>
              <a:spLocks noGrp="1" noRot="1" noChangeAspect="1" noMove="1" noResize="1" noEditPoints="1" noAdjustHandles="1" noChangeArrowheads="1" noChangeShapeType="1"/>
            </p:cNvSpPr>
            <p:nvPr/>
          </p:nvSpPr>
          <p:spPr bwMode="auto">
            <a:xfrm>
              <a:off x="3602749" y="818998"/>
              <a:ext cx="515317" cy="548640"/>
            </a:xfrm>
            <a:custGeom>
              <a:avLst/>
              <a:gdLst>
                <a:gd name="T0" fmla="*/ 3500 w 3500"/>
                <a:gd name="T1" fmla="*/ 1375 h 3725"/>
                <a:gd name="T2" fmla="*/ 1750 w 3500"/>
                <a:gd name="T3" fmla="*/ 3725 h 3725"/>
                <a:gd name="T4" fmla="*/ 0 w 3500"/>
                <a:gd name="T5" fmla="*/ 1375 h 3725"/>
                <a:gd name="T6" fmla="*/ 0 w 3500"/>
                <a:gd name="T7" fmla="*/ 500 h 3725"/>
                <a:gd name="T8" fmla="*/ 1125 w 3500"/>
                <a:gd name="T9" fmla="*/ 187 h 3725"/>
                <a:gd name="T10" fmla="*/ 1750 w 3500"/>
                <a:gd name="T11" fmla="*/ 0 h 3725"/>
                <a:gd name="T12" fmla="*/ 2375 w 3500"/>
                <a:gd name="T13" fmla="*/ 187 h 3725"/>
                <a:gd name="T14" fmla="*/ 3500 w 3500"/>
                <a:gd name="T15" fmla="*/ 500 h 3725"/>
                <a:gd name="T16" fmla="*/ 3500 w 3500"/>
                <a:gd name="T17" fmla="*/ 1375 h 3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0" h="3725">
                  <a:moveTo>
                    <a:pt x="3500" y="1375"/>
                  </a:moveTo>
                  <a:cubicBezTo>
                    <a:pt x="3500" y="2302"/>
                    <a:pt x="2831" y="3117"/>
                    <a:pt x="1750" y="3725"/>
                  </a:cubicBezTo>
                  <a:cubicBezTo>
                    <a:pt x="669" y="3117"/>
                    <a:pt x="0" y="2302"/>
                    <a:pt x="0" y="1375"/>
                  </a:cubicBezTo>
                  <a:cubicBezTo>
                    <a:pt x="0" y="500"/>
                    <a:pt x="0" y="500"/>
                    <a:pt x="0" y="500"/>
                  </a:cubicBezTo>
                  <a:cubicBezTo>
                    <a:pt x="440" y="500"/>
                    <a:pt x="837" y="380"/>
                    <a:pt x="1125" y="187"/>
                  </a:cubicBezTo>
                  <a:cubicBezTo>
                    <a:pt x="1285" y="71"/>
                    <a:pt x="1506" y="0"/>
                    <a:pt x="1750" y="0"/>
                  </a:cubicBezTo>
                  <a:cubicBezTo>
                    <a:pt x="1994" y="0"/>
                    <a:pt x="2215" y="71"/>
                    <a:pt x="2375" y="187"/>
                  </a:cubicBezTo>
                  <a:cubicBezTo>
                    <a:pt x="2663" y="380"/>
                    <a:pt x="3060" y="500"/>
                    <a:pt x="3500" y="500"/>
                  </a:cubicBezTo>
                  <a:lnTo>
                    <a:pt x="3500" y="1375"/>
                  </a:lnTo>
                  <a:close/>
                </a:path>
              </a:pathLst>
            </a:custGeom>
            <a:solidFill>
              <a:schemeClr val="tx1"/>
            </a:solidFill>
            <a:ln w="19050" cap="sq">
              <a:solidFill>
                <a:schemeClr val="accent4"/>
              </a:solidFill>
              <a:prstDash val="solid"/>
              <a:miter lim="800000"/>
              <a:headEnd/>
              <a:tailEnd/>
            </a:ln>
          </p:spPr>
          <p:txBody>
            <a:bodyPr vert="horz" wrap="square" lIns="89642" tIns="44821" rIns="89642" bIns="44821" numCol="1" anchor="t" anchorCtr="0" compatLnSpc="1">
              <a:prstTxWarp prst="textNoShape">
                <a:avLst/>
              </a:prstTxWarp>
            </a:bodyPr>
            <a:lstStyle/>
            <a:p>
              <a:pPr marL="0" marR="0" lvl="0" indent="0" algn="l" defTabSz="914314"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gradFill>
                  <a:gsLst>
                    <a:gs pos="0">
                      <a:srgbClr val="505050"/>
                    </a:gs>
                    <a:gs pos="100000">
                      <a:srgbClr val="505050"/>
                    </a:gs>
                  </a:gsLst>
                </a:gradFill>
                <a:effectLst/>
                <a:uLnTx/>
                <a:uFillTx/>
                <a:latin typeface="Segoe UI"/>
                <a:ea typeface="+mn-ea"/>
                <a:cs typeface="+mn-cs"/>
              </a:endParaRPr>
            </a:p>
          </p:txBody>
        </p:sp>
        <p:sp>
          <p:nvSpPr>
            <p:cNvPr id="105" name="TextBox 104">
              <a:extLst>
                <a:ext uri="{FF2B5EF4-FFF2-40B4-BE49-F238E27FC236}">
                  <a16:creationId xmlns:a16="http://schemas.microsoft.com/office/drawing/2014/main" id="{B6D615EF-C7D8-6B73-7FD9-8C8310D41EBB}"/>
                </a:ext>
              </a:extLst>
            </p:cNvPr>
            <p:cNvSpPr txBox="1">
              <a:spLocks noGrp="1" noRot="1" noMove="1" noResize="1" noEditPoints="1" noAdjustHandles="1" noChangeArrowheads="1" noChangeShapeType="1"/>
            </p:cNvSpPr>
            <p:nvPr/>
          </p:nvSpPr>
          <p:spPr>
            <a:xfrm>
              <a:off x="4346684" y="940776"/>
              <a:ext cx="1590812" cy="305084"/>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2000" b="0" i="0" u="none" strike="noStrike" kern="1200" cap="none" spc="0" normalizeH="0" baseline="0" noProof="0">
                  <a:ln>
                    <a:noFill/>
                  </a:ln>
                  <a:solidFill>
                    <a:srgbClr val="FFC000"/>
                  </a:solidFill>
                  <a:effectLst/>
                  <a:uLnTx/>
                  <a:uFillTx/>
                  <a:latin typeface="Segoe UI Semibold"/>
                  <a:ea typeface="Calibri" panose="020F0502020204030204" pitchFamily="34" charset="0"/>
                  <a:cs typeface="Times New Roman" panose="02020603050405020304" pitchFamily="18" charset="0"/>
                </a:rPr>
                <a:t>Managed</a:t>
              </a:r>
              <a:endParaRPr kumimoji="0" lang="en-US" sz="1600" b="0" i="0" u="none" strike="noStrike" kern="1200" cap="none" spc="0" normalizeH="0" baseline="0" noProof="0">
                <a:ln>
                  <a:noFill/>
                </a:ln>
                <a:solidFill>
                  <a:srgbClr val="FFC000"/>
                </a:solidFill>
                <a:effectLst/>
                <a:uLnTx/>
                <a:uFillTx/>
                <a:latin typeface="Segoe UI Semibold"/>
                <a:ea typeface="+mn-ea"/>
                <a:cs typeface="+mn-cs"/>
              </a:endParaRPr>
            </a:p>
          </p:txBody>
        </p:sp>
        <p:sp>
          <p:nvSpPr>
            <p:cNvPr id="144" name="TextBox 143">
              <a:extLst>
                <a:ext uri="{FF2B5EF4-FFF2-40B4-BE49-F238E27FC236}">
                  <a16:creationId xmlns:a16="http://schemas.microsoft.com/office/drawing/2014/main" id="{45A27A7B-C252-1EDB-7F75-73DC15971193}"/>
                </a:ext>
              </a:extLst>
            </p:cNvPr>
            <p:cNvSpPr txBox="1">
              <a:spLocks noGrp="1" noRot="1" noMove="1" noResize="1" noEditPoints="1" noAdjustHandles="1" noChangeArrowheads="1" noChangeShapeType="1"/>
            </p:cNvSpPr>
            <p:nvPr/>
          </p:nvSpPr>
          <p:spPr>
            <a:xfrm>
              <a:off x="3647194" y="1509287"/>
              <a:ext cx="2423160" cy="507575"/>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1600" b="0" i="0" u="none" strike="noStrike" kern="1200" cap="none" spc="0" normalizeH="0" baseline="0" noProof="0">
                  <a:ln>
                    <a:noFill/>
                  </a:ln>
                  <a:solidFill>
                    <a:srgbClr val="FFC000"/>
                  </a:solidFill>
                  <a:effectLst/>
                  <a:uLnTx/>
                  <a:uFillTx/>
                  <a:latin typeface="Segoe UI Semibold"/>
                  <a:ea typeface="Calibri" panose="020F0502020204030204" pitchFamily="34" charset="0"/>
                  <a:cs typeface="Times New Roman" panose="02020603050405020304" pitchFamily="18" charset="0"/>
                </a:rPr>
                <a:t>Address files with highest sensitivity</a:t>
              </a:r>
              <a:endParaRPr kumimoji="0" lang="en-US" sz="1600" b="0" i="0" u="none" strike="noStrike" kern="1200" cap="none" spc="0" normalizeH="0" baseline="0" noProof="0">
                <a:ln>
                  <a:noFill/>
                </a:ln>
                <a:solidFill>
                  <a:srgbClr val="FFC000"/>
                </a:solidFill>
                <a:effectLst/>
                <a:uLnTx/>
                <a:uFillTx/>
                <a:latin typeface="Segoe UI Semibold"/>
                <a:ea typeface="+mn-ea"/>
                <a:cs typeface="+mn-cs"/>
              </a:endParaRPr>
            </a:p>
          </p:txBody>
        </p:sp>
      </p:grpSp>
      <p:grpSp>
        <p:nvGrpSpPr>
          <p:cNvPr id="193" name="Group 192">
            <a:extLst>
              <a:ext uri="{FF2B5EF4-FFF2-40B4-BE49-F238E27FC236}">
                <a16:creationId xmlns:a16="http://schemas.microsoft.com/office/drawing/2014/main" id="{EE5B2FEF-66D2-0C7D-C350-88AEE276CDA7}"/>
              </a:ext>
            </a:extLst>
          </p:cNvPr>
          <p:cNvGrpSpPr>
            <a:grpSpLocks noGrp="1" noUngrp="1" noRot="1" noMove="1" noResize="1"/>
          </p:cNvGrpSpPr>
          <p:nvPr/>
        </p:nvGrpSpPr>
        <p:grpSpPr>
          <a:xfrm>
            <a:off x="3282845" y="2209150"/>
            <a:ext cx="2787509" cy="2406702"/>
            <a:chOff x="3282845" y="2209150"/>
            <a:chExt cx="2787509" cy="2406702"/>
          </a:xfrm>
        </p:grpSpPr>
        <p:cxnSp>
          <p:nvCxnSpPr>
            <p:cNvPr id="140" name="Straight Connector 139">
              <a:extLst>
                <a:ext uri="{FF2B5EF4-FFF2-40B4-BE49-F238E27FC236}">
                  <a16:creationId xmlns:a16="http://schemas.microsoft.com/office/drawing/2014/main" id="{227D9D9B-D38D-F746-1D04-CD95D8FFEBAC}"/>
                </a:ext>
              </a:extLst>
            </p:cNvPr>
            <p:cNvCxnSpPr>
              <a:cxnSpLocks noGrp="1" noRot="1" noMove="1" noResize="1" noEditPoints="1" noAdjustHandles="1" noChangeArrowheads="1" noChangeShapeType="1"/>
              <a:stCxn id="153" idx="0"/>
              <a:endCxn id="149" idx="2"/>
            </p:cNvCxnSpPr>
            <p:nvPr/>
          </p:nvCxnSpPr>
          <p:spPr>
            <a:xfrm>
              <a:off x="3374285" y="2209150"/>
              <a:ext cx="0" cy="2145486"/>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60" name="Group 159">
              <a:extLst>
                <a:ext uri="{FF2B5EF4-FFF2-40B4-BE49-F238E27FC236}">
                  <a16:creationId xmlns:a16="http://schemas.microsoft.com/office/drawing/2014/main" id="{C2C444D2-6062-BB19-8430-19BD323CE32A}"/>
                </a:ext>
              </a:extLst>
            </p:cNvPr>
            <p:cNvGrpSpPr>
              <a:grpSpLocks noGrp="1" noUngrp="1" noRot="1" noMove="1" noResize="1"/>
            </p:cNvGrpSpPr>
            <p:nvPr/>
          </p:nvGrpSpPr>
          <p:grpSpPr>
            <a:xfrm>
              <a:off x="3282845" y="2209150"/>
              <a:ext cx="2787509" cy="444096"/>
              <a:chOff x="3282845" y="2209150"/>
              <a:chExt cx="2787509" cy="444096"/>
            </a:xfrm>
          </p:grpSpPr>
          <p:sp>
            <p:nvSpPr>
              <p:cNvPr id="142" name="TextBox 141">
                <a:extLst>
                  <a:ext uri="{FF2B5EF4-FFF2-40B4-BE49-F238E27FC236}">
                    <a16:creationId xmlns:a16="http://schemas.microsoft.com/office/drawing/2014/main" id="{0BB2B2BE-97A3-5519-7998-FB618414B17E}"/>
                  </a:ext>
                </a:extLst>
              </p:cNvPr>
              <p:cNvSpPr txBox="1">
                <a:spLocks noGrp="1" noRot="1" noMove="1" noResize="1" noEditPoints="1" noAdjustHandles="1" noChangeArrowheads="1" noChangeShapeType="1"/>
              </p:cNvSpPr>
              <p:nvPr/>
            </p:nvSpPr>
            <p:spPr>
              <a:xfrm>
                <a:off x="3647194" y="2209150"/>
                <a:ext cx="2423160" cy="444096"/>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Manually configure priority sites default library labeling</a:t>
                </a:r>
              </a:p>
            </p:txBody>
          </p:sp>
          <p:sp>
            <p:nvSpPr>
              <p:cNvPr id="153" name="Diamond 152">
                <a:extLst>
                  <a:ext uri="{FF2B5EF4-FFF2-40B4-BE49-F238E27FC236}">
                    <a16:creationId xmlns:a16="http://schemas.microsoft.com/office/drawing/2014/main" id="{20E62FE7-645B-BC2B-639E-DC53A68EC59E}"/>
                  </a:ext>
                </a:extLst>
              </p:cNvPr>
              <p:cNvSpPr>
                <a:spLocks noGrp="1" noRot="1" noMove="1" noResize="1" noEditPoints="1" noAdjustHandles="1" noChangeArrowheads="1" noChangeShapeType="1"/>
              </p:cNvSpPr>
              <p:nvPr/>
            </p:nvSpPr>
            <p:spPr>
              <a:xfrm>
                <a:off x="3282845" y="2209150"/>
                <a:ext cx="182880" cy="182880"/>
              </a:xfrm>
              <a:prstGeom prst="diamond">
                <a:avLst/>
              </a:prstGeom>
              <a:solidFill>
                <a:schemeClr val="tx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nvGrpSpPr>
            <p:cNvPr id="177" name="Group 176">
              <a:extLst>
                <a:ext uri="{FF2B5EF4-FFF2-40B4-BE49-F238E27FC236}">
                  <a16:creationId xmlns:a16="http://schemas.microsoft.com/office/drawing/2014/main" id="{27900E02-1260-6D0B-440E-083F5B0970A5}"/>
                </a:ext>
              </a:extLst>
            </p:cNvPr>
            <p:cNvGrpSpPr>
              <a:grpSpLocks noGrp="1" noUngrp="1" noRot="1" noMove="1" noResize="1"/>
            </p:cNvGrpSpPr>
            <p:nvPr/>
          </p:nvGrpSpPr>
          <p:grpSpPr>
            <a:xfrm>
              <a:off x="3282845" y="4171756"/>
              <a:ext cx="2787509" cy="444096"/>
              <a:chOff x="3282845" y="4171756"/>
              <a:chExt cx="2787509" cy="444096"/>
            </a:xfrm>
          </p:grpSpPr>
          <p:sp>
            <p:nvSpPr>
              <p:cNvPr id="6" name="TextBox 5">
                <a:extLst>
                  <a:ext uri="{FF2B5EF4-FFF2-40B4-BE49-F238E27FC236}">
                    <a16:creationId xmlns:a16="http://schemas.microsoft.com/office/drawing/2014/main" id="{DD044F41-9FE0-D781-FC99-BC7BD61E6CF9}"/>
                  </a:ext>
                </a:extLst>
              </p:cNvPr>
              <p:cNvSpPr txBox="1">
                <a:spLocks noGrp="1" noRot="1" noMove="1" noResize="1" noEditPoints="1" noAdjustHandles="1" noChangeArrowheads="1" noChangeShapeType="1"/>
              </p:cNvSpPr>
              <p:nvPr/>
            </p:nvSpPr>
            <p:spPr>
              <a:xfrm>
                <a:off x="3647194" y="4171756"/>
                <a:ext cx="2423160" cy="444096"/>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Times New Roman" panose="02020603050405020304" pitchFamily="18" charset="0"/>
                  </a:rPr>
                  <a:t>Turn on Adaptive Protection and data leak behavioral rules</a:t>
                </a:r>
                <a:endParaRPr kumimoji="0" lang="en-US" sz="1400" b="0" i="0" u="none" strike="noStrike" kern="1200" cap="none" spc="0" normalizeH="0" baseline="0" noProof="0">
                  <a:ln>
                    <a:noFill/>
                  </a:ln>
                  <a:solidFill>
                    <a:srgbClr val="FFFFFF"/>
                  </a:solidFill>
                  <a:effectLst/>
                  <a:uLnTx/>
                  <a:uFillTx/>
                  <a:latin typeface="Segoe UI"/>
                  <a:ea typeface="+mn-ea"/>
                  <a:cs typeface="+mn-cs"/>
                </a:endParaRPr>
              </a:p>
            </p:txBody>
          </p:sp>
          <p:sp>
            <p:nvSpPr>
              <p:cNvPr id="149" name="Diamond 148">
                <a:extLst>
                  <a:ext uri="{FF2B5EF4-FFF2-40B4-BE49-F238E27FC236}">
                    <a16:creationId xmlns:a16="http://schemas.microsoft.com/office/drawing/2014/main" id="{D0564810-9C6F-A439-F8E0-9B5CB351F4A3}"/>
                  </a:ext>
                </a:extLst>
              </p:cNvPr>
              <p:cNvSpPr>
                <a:spLocks noGrp="1" noRot="1" noMove="1" noResize="1" noEditPoints="1" noAdjustHandles="1" noChangeArrowheads="1" noChangeShapeType="1"/>
              </p:cNvSpPr>
              <p:nvPr/>
            </p:nvSpPr>
            <p:spPr>
              <a:xfrm>
                <a:off x="3282845" y="4171756"/>
                <a:ext cx="182880" cy="182880"/>
              </a:xfrm>
              <a:prstGeom prst="diamond">
                <a:avLst/>
              </a:prstGeom>
              <a:solidFill>
                <a:schemeClr val="tx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nvGrpSpPr>
            <p:cNvPr id="167" name="Group 166">
              <a:extLst>
                <a:ext uri="{FF2B5EF4-FFF2-40B4-BE49-F238E27FC236}">
                  <a16:creationId xmlns:a16="http://schemas.microsoft.com/office/drawing/2014/main" id="{609137ED-1E89-FEE6-5B6E-988016CAA369}"/>
                </a:ext>
              </a:extLst>
            </p:cNvPr>
            <p:cNvGrpSpPr>
              <a:grpSpLocks noGrp="1" noUngrp="1" noRot="1" noMove="1" noResize="1"/>
            </p:cNvGrpSpPr>
            <p:nvPr/>
          </p:nvGrpSpPr>
          <p:grpSpPr>
            <a:xfrm>
              <a:off x="3282845" y="2866147"/>
              <a:ext cx="2787509" cy="444096"/>
              <a:chOff x="3282845" y="2866147"/>
              <a:chExt cx="2787509" cy="444096"/>
            </a:xfrm>
          </p:grpSpPr>
          <p:sp>
            <p:nvSpPr>
              <p:cNvPr id="5" name="TextBox 4">
                <a:extLst>
                  <a:ext uri="{FF2B5EF4-FFF2-40B4-BE49-F238E27FC236}">
                    <a16:creationId xmlns:a16="http://schemas.microsoft.com/office/drawing/2014/main" id="{136257E9-14AD-6FF7-80F4-E131EAAA318F}"/>
                  </a:ext>
                </a:extLst>
              </p:cNvPr>
              <p:cNvSpPr txBox="1">
                <a:spLocks noGrp="1" noRot="1" noMove="1" noResize="1" noEditPoints="1" noAdjustHandles="1" noChangeArrowheads="1" noChangeShapeType="1"/>
              </p:cNvSpPr>
              <p:nvPr/>
            </p:nvSpPr>
            <p:spPr>
              <a:xfrm>
                <a:off x="3647194" y="2866147"/>
                <a:ext cx="2423160" cy="444096"/>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Autolabeling for credentials and contextual conditions</a:t>
                </a:r>
              </a:p>
            </p:txBody>
          </p:sp>
          <p:sp>
            <p:nvSpPr>
              <p:cNvPr id="30" name="Diamond 29">
                <a:extLst>
                  <a:ext uri="{FF2B5EF4-FFF2-40B4-BE49-F238E27FC236}">
                    <a16:creationId xmlns:a16="http://schemas.microsoft.com/office/drawing/2014/main" id="{92E2A6D3-2F04-6895-5DB9-C06859B7E710}"/>
                  </a:ext>
                </a:extLst>
              </p:cNvPr>
              <p:cNvSpPr>
                <a:spLocks noGrp="1" noRot="1" noMove="1" noResize="1" noEditPoints="1" noAdjustHandles="1" noChangeArrowheads="1" noChangeShapeType="1"/>
              </p:cNvSpPr>
              <p:nvPr/>
            </p:nvSpPr>
            <p:spPr>
              <a:xfrm>
                <a:off x="3282845" y="2866147"/>
                <a:ext cx="182880" cy="182880"/>
              </a:xfrm>
              <a:prstGeom prst="diamond">
                <a:avLst/>
              </a:prstGeom>
              <a:solidFill>
                <a:schemeClr val="tx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nvGrpSpPr>
            <p:cNvPr id="171" name="Group 170">
              <a:extLst>
                <a:ext uri="{FF2B5EF4-FFF2-40B4-BE49-F238E27FC236}">
                  <a16:creationId xmlns:a16="http://schemas.microsoft.com/office/drawing/2014/main" id="{7D626C68-E1FF-DAF4-9F69-EF6308EDF73E}"/>
                </a:ext>
              </a:extLst>
            </p:cNvPr>
            <p:cNvGrpSpPr>
              <a:grpSpLocks noGrp="1" noUngrp="1" noRot="1" noMove="1" noResize="1"/>
            </p:cNvGrpSpPr>
            <p:nvPr/>
          </p:nvGrpSpPr>
          <p:grpSpPr>
            <a:xfrm>
              <a:off x="3282845" y="3514759"/>
              <a:ext cx="2787509" cy="444096"/>
              <a:chOff x="3282845" y="3514759"/>
              <a:chExt cx="2787509" cy="444096"/>
            </a:xfrm>
          </p:grpSpPr>
          <p:sp>
            <p:nvSpPr>
              <p:cNvPr id="58" name="TextBox 57">
                <a:extLst>
                  <a:ext uri="{FF2B5EF4-FFF2-40B4-BE49-F238E27FC236}">
                    <a16:creationId xmlns:a16="http://schemas.microsoft.com/office/drawing/2014/main" id="{96ECAD34-04AB-4654-53AD-2141DD2C8593}"/>
                  </a:ext>
                </a:extLst>
              </p:cNvPr>
              <p:cNvSpPr txBox="1">
                <a:spLocks noGrp="1" noRot="1" noMove="1" noResize="1" noEditPoints="1" noAdjustHandles="1" noChangeArrowheads="1" noChangeShapeType="1"/>
              </p:cNvSpPr>
              <p:nvPr/>
            </p:nvSpPr>
            <p:spPr>
              <a:xfrm>
                <a:off x="3647194" y="3514759"/>
                <a:ext cx="2423160" cy="444096"/>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Times New Roman" panose="02020603050405020304" pitchFamily="18" charset="0"/>
                  </a:rPr>
                  <a:t>Turn on DLP for content </a:t>
                </a:r>
                <a:r>
                  <a:rPr kumimoji="0" lang="en-US" sz="1400" b="0" i="0" u="none" strike="noStrike" kern="1200" cap="none" spc="0" normalizeH="0" baseline="0" noProof="0">
                    <a:ln>
                      <a:noFill/>
                    </a:ln>
                    <a:solidFill>
                      <a:schemeClr val="bg1"/>
                    </a:solidFill>
                    <a:effectLst/>
                    <a:uLnTx/>
                    <a:uFillTx/>
                    <a:latin typeface="Segoe UI"/>
                    <a:ea typeface="+mn-ea"/>
                    <a:cs typeface="Times New Roman" panose="02020603050405020304" pitchFamily="18" charset="0"/>
                  </a:rPr>
                  <a:t>that</a:t>
                </a:r>
                <a:r>
                  <a:rPr kumimoji="0" lang="en-US" sz="1400" b="0" i="0" u="none" strike="noStrike" kern="1200" cap="none" spc="0" normalizeH="0" baseline="0" noProof="0">
                    <a:ln>
                      <a:noFill/>
                    </a:ln>
                    <a:solidFill>
                      <a:srgbClr val="FFFF00"/>
                    </a:solidFill>
                    <a:effectLst/>
                    <a:uLnTx/>
                    <a:uFillTx/>
                    <a:latin typeface="Segoe UI"/>
                    <a:ea typeface="+mn-ea"/>
                    <a:cs typeface="Times New Roman" panose="02020603050405020304" pitchFamily="18" charset="0"/>
                  </a:rPr>
                  <a:t> </a:t>
                </a:r>
                <a:r>
                  <a:rPr kumimoji="0" lang="en-US" sz="1400" b="0" i="0" u="none" strike="noStrike" kern="1200" cap="none" spc="0" normalizeH="0" baseline="0" noProof="0">
                    <a:ln>
                      <a:noFill/>
                    </a:ln>
                    <a:solidFill>
                      <a:srgbClr val="FFFFFF"/>
                    </a:solidFill>
                    <a:effectLst/>
                    <a:uLnTx/>
                    <a:uFillTx/>
                    <a:latin typeface="Segoe UI"/>
                    <a:ea typeface="+mn-ea"/>
                    <a:cs typeface="Times New Roman" panose="02020603050405020304" pitchFamily="18" charset="0"/>
                  </a:rPr>
                  <a:t>is not labeled</a:t>
                </a:r>
                <a:endParaRPr kumimoji="0" lang="en-US" sz="1400" b="0" i="0" u="none" strike="noStrike" kern="1200" cap="none" spc="0" normalizeH="0" baseline="0" noProof="0">
                  <a:ln>
                    <a:noFill/>
                  </a:ln>
                  <a:solidFill>
                    <a:srgbClr val="FFFFFF"/>
                  </a:solidFill>
                  <a:effectLst/>
                  <a:uLnTx/>
                  <a:uFillTx/>
                  <a:latin typeface="Segoe UI"/>
                  <a:ea typeface="+mn-ea"/>
                  <a:cs typeface="+mn-cs"/>
                </a:endParaRPr>
              </a:p>
            </p:txBody>
          </p:sp>
          <p:sp>
            <p:nvSpPr>
              <p:cNvPr id="59" name="Diamond 58">
                <a:extLst>
                  <a:ext uri="{FF2B5EF4-FFF2-40B4-BE49-F238E27FC236}">
                    <a16:creationId xmlns:a16="http://schemas.microsoft.com/office/drawing/2014/main" id="{273BA2DB-B63B-9F44-2FDA-FC58952FFCB6}"/>
                  </a:ext>
                </a:extLst>
              </p:cNvPr>
              <p:cNvSpPr>
                <a:spLocks noGrp="1" noRot="1" noMove="1" noResize="1" noEditPoints="1" noAdjustHandles="1" noChangeArrowheads="1" noChangeShapeType="1"/>
              </p:cNvSpPr>
              <p:nvPr/>
            </p:nvSpPr>
            <p:spPr>
              <a:xfrm>
                <a:off x="3282845" y="3514759"/>
                <a:ext cx="182880" cy="182880"/>
              </a:xfrm>
              <a:prstGeom prst="diamond">
                <a:avLst/>
              </a:prstGeom>
              <a:solidFill>
                <a:schemeClr val="tx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grpSp>
        <p:nvGrpSpPr>
          <p:cNvPr id="209" name="Group 208">
            <a:extLst>
              <a:ext uri="{FF2B5EF4-FFF2-40B4-BE49-F238E27FC236}">
                <a16:creationId xmlns:a16="http://schemas.microsoft.com/office/drawing/2014/main" id="{3117F329-70AF-5B34-6B3A-1E4FAB1AF2BA}"/>
              </a:ext>
            </a:extLst>
          </p:cNvPr>
          <p:cNvGrpSpPr>
            <a:grpSpLocks noGrp="1" noUngrp="1" noRot="1" noMove="1" noResize="1"/>
          </p:cNvGrpSpPr>
          <p:nvPr/>
        </p:nvGrpSpPr>
        <p:grpSpPr>
          <a:xfrm>
            <a:off x="6481346" y="818998"/>
            <a:ext cx="2423160" cy="1197864"/>
            <a:chOff x="6481346" y="818998"/>
            <a:chExt cx="2423160" cy="1197864"/>
          </a:xfrm>
        </p:grpSpPr>
        <p:sp>
          <p:nvSpPr>
            <p:cNvPr id="179" name="Shield_EA18" title="Icon of a shield">
              <a:extLst>
                <a:ext uri="{FF2B5EF4-FFF2-40B4-BE49-F238E27FC236}">
                  <a16:creationId xmlns:a16="http://schemas.microsoft.com/office/drawing/2014/main" id="{10B370EF-6843-C9D6-80DC-7F9880BD0CF6}"/>
                </a:ext>
              </a:extLst>
            </p:cNvPr>
            <p:cNvSpPr>
              <a:spLocks noGrp="1" noRot="1" noChangeAspect="1" noMove="1" noResize="1" noEditPoints="1" noAdjustHandles="1" noChangeArrowheads="1" noChangeShapeType="1"/>
            </p:cNvSpPr>
            <p:nvPr/>
          </p:nvSpPr>
          <p:spPr bwMode="auto">
            <a:xfrm>
              <a:off x="6483109" y="818998"/>
              <a:ext cx="515317" cy="548640"/>
            </a:xfrm>
            <a:custGeom>
              <a:avLst/>
              <a:gdLst>
                <a:gd name="T0" fmla="*/ 3500 w 3500"/>
                <a:gd name="T1" fmla="*/ 1375 h 3725"/>
                <a:gd name="T2" fmla="*/ 1750 w 3500"/>
                <a:gd name="T3" fmla="*/ 3725 h 3725"/>
                <a:gd name="T4" fmla="*/ 0 w 3500"/>
                <a:gd name="T5" fmla="*/ 1375 h 3725"/>
                <a:gd name="T6" fmla="*/ 0 w 3500"/>
                <a:gd name="T7" fmla="*/ 500 h 3725"/>
                <a:gd name="T8" fmla="*/ 1125 w 3500"/>
                <a:gd name="T9" fmla="*/ 187 h 3725"/>
                <a:gd name="T10" fmla="*/ 1750 w 3500"/>
                <a:gd name="T11" fmla="*/ 0 h 3725"/>
                <a:gd name="T12" fmla="*/ 2375 w 3500"/>
                <a:gd name="T13" fmla="*/ 187 h 3725"/>
                <a:gd name="T14" fmla="*/ 3500 w 3500"/>
                <a:gd name="T15" fmla="*/ 500 h 3725"/>
                <a:gd name="T16" fmla="*/ 3500 w 3500"/>
                <a:gd name="T17" fmla="*/ 1375 h 3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0" h="3725">
                  <a:moveTo>
                    <a:pt x="3500" y="1375"/>
                  </a:moveTo>
                  <a:cubicBezTo>
                    <a:pt x="3500" y="2302"/>
                    <a:pt x="2831" y="3117"/>
                    <a:pt x="1750" y="3725"/>
                  </a:cubicBezTo>
                  <a:cubicBezTo>
                    <a:pt x="669" y="3117"/>
                    <a:pt x="0" y="2302"/>
                    <a:pt x="0" y="1375"/>
                  </a:cubicBezTo>
                  <a:cubicBezTo>
                    <a:pt x="0" y="500"/>
                    <a:pt x="0" y="500"/>
                    <a:pt x="0" y="500"/>
                  </a:cubicBezTo>
                  <a:cubicBezTo>
                    <a:pt x="440" y="500"/>
                    <a:pt x="837" y="380"/>
                    <a:pt x="1125" y="187"/>
                  </a:cubicBezTo>
                  <a:cubicBezTo>
                    <a:pt x="1285" y="71"/>
                    <a:pt x="1506" y="0"/>
                    <a:pt x="1750" y="0"/>
                  </a:cubicBezTo>
                  <a:cubicBezTo>
                    <a:pt x="1994" y="0"/>
                    <a:pt x="2215" y="71"/>
                    <a:pt x="2375" y="187"/>
                  </a:cubicBezTo>
                  <a:cubicBezTo>
                    <a:pt x="2663" y="380"/>
                    <a:pt x="3060" y="500"/>
                    <a:pt x="3500" y="500"/>
                  </a:cubicBezTo>
                  <a:lnTo>
                    <a:pt x="3500" y="1375"/>
                  </a:lnTo>
                  <a:close/>
                </a:path>
              </a:pathLst>
            </a:custGeom>
            <a:solidFill>
              <a:schemeClr val="tx1"/>
            </a:solidFill>
            <a:ln w="19050" cap="sq">
              <a:solidFill>
                <a:schemeClr val="accent2"/>
              </a:solidFill>
              <a:prstDash val="solid"/>
              <a:miter lim="800000"/>
              <a:headEnd/>
              <a:tailEnd/>
            </a:ln>
          </p:spPr>
          <p:txBody>
            <a:bodyPr vert="horz" wrap="square" lIns="89642" tIns="44821" rIns="89642" bIns="44821" numCol="1" anchor="t" anchorCtr="0" compatLnSpc="1">
              <a:prstTxWarp prst="textNoShape">
                <a:avLst/>
              </a:prstTxWarp>
            </a:bodyPr>
            <a:lstStyle/>
            <a:p>
              <a:pPr marL="0" marR="0" lvl="0" indent="0" algn="l" defTabSz="914314"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F2F2F"/>
                </a:solidFill>
                <a:effectLst/>
                <a:uLnTx/>
                <a:uFillTx/>
                <a:latin typeface="Segoe UI"/>
                <a:ea typeface="+mn-ea"/>
                <a:cs typeface="+mn-cs"/>
              </a:endParaRPr>
            </a:p>
          </p:txBody>
        </p:sp>
        <p:sp>
          <p:nvSpPr>
            <p:cNvPr id="106" name="TextBox 105">
              <a:extLst>
                <a:ext uri="{FF2B5EF4-FFF2-40B4-BE49-F238E27FC236}">
                  <a16:creationId xmlns:a16="http://schemas.microsoft.com/office/drawing/2014/main" id="{FA7C0D75-7C26-8894-A270-E9822F6CEA80}"/>
                </a:ext>
              </a:extLst>
            </p:cNvPr>
            <p:cNvSpPr txBox="1">
              <a:spLocks noGrp="1" noRot="1" noMove="1" noResize="1" noEditPoints="1" noAdjustHandles="1" noChangeArrowheads="1" noChangeShapeType="1"/>
            </p:cNvSpPr>
            <p:nvPr/>
          </p:nvSpPr>
          <p:spPr>
            <a:xfrm>
              <a:off x="7225758" y="940776"/>
              <a:ext cx="1590812" cy="305084"/>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2000" b="0" i="0" u="none" strike="noStrike" kern="1200" cap="none" spc="0" normalizeH="0" baseline="0" noProof="0">
                  <a:ln>
                    <a:noFill/>
                  </a:ln>
                  <a:solidFill>
                    <a:srgbClr val="00B050"/>
                  </a:solidFill>
                  <a:effectLst/>
                  <a:uLnTx/>
                  <a:uFillTx/>
                  <a:latin typeface="Segoe UI Semibold"/>
                  <a:ea typeface="Calibri" panose="020F0502020204030204" pitchFamily="34" charset="0"/>
                  <a:cs typeface="Times New Roman" panose="02020603050405020304" pitchFamily="18" charset="0"/>
                </a:rPr>
                <a:t>Optimized</a:t>
              </a:r>
              <a:endParaRPr kumimoji="0" lang="en-US" sz="1600" b="0" i="0" u="none" strike="noStrike" kern="1200" cap="none" spc="0" normalizeH="0" baseline="0" noProof="0">
                <a:ln>
                  <a:noFill/>
                </a:ln>
                <a:solidFill>
                  <a:srgbClr val="00B050"/>
                </a:solidFill>
                <a:effectLst/>
                <a:uLnTx/>
                <a:uFillTx/>
                <a:latin typeface="Segoe UI Semibold"/>
                <a:ea typeface="+mn-ea"/>
                <a:cs typeface="+mn-cs"/>
              </a:endParaRPr>
            </a:p>
          </p:txBody>
        </p:sp>
        <p:sp>
          <p:nvSpPr>
            <p:cNvPr id="165" name="TextBox 164">
              <a:extLst>
                <a:ext uri="{FF2B5EF4-FFF2-40B4-BE49-F238E27FC236}">
                  <a16:creationId xmlns:a16="http://schemas.microsoft.com/office/drawing/2014/main" id="{8571E48C-C720-BA79-AF25-39B177B2B097}"/>
                </a:ext>
              </a:extLst>
            </p:cNvPr>
            <p:cNvSpPr txBox="1">
              <a:spLocks noGrp="1" noRot="1" noMove="1" noResize="1" noEditPoints="1" noAdjustHandles="1" noChangeArrowheads="1" noChangeShapeType="1"/>
            </p:cNvSpPr>
            <p:nvPr/>
          </p:nvSpPr>
          <p:spPr>
            <a:xfrm>
              <a:off x="6481346" y="1509287"/>
              <a:ext cx="2423160" cy="507575"/>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1600" b="0" i="0" u="none" strike="noStrike" kern="1200" cap="none" spc="0" normalizeH="0" baseline="0" noProof="0">
                  <a:ln>
                    <a:noFill/>
                  </a:ln>
                  <a:solidFill>
                    <a:srgbClr val="00B050"/>
                  </a:solidFill>
                  <a:effectLst/>
                  <a:uLnTx/>
                  <a:uFillTx/>
                  <a:latin typeface="Segoe UI Semibold"/>
                  <a:ea typeface="Calibri" panose="020F0502020204030204" pitchFamily="34" charset="0"/>
                  <a:cs typeface="Times New Roman" panose="02020603050405020304" pitchFamily="18" charset="0"/>
                </a:rPr>
                <a:t>Expand to your entire M365 data estate</a:t>
              </a:r>
              <a:endParaRPr kumimoji="0" lang="en-US" sz="2000" b="0" i="0" u="none" strike="noStrike" kern="1200" cap="none" spc="0" normalizeH="0" baseline="0" noProof="0">
                <a:ln>
                  <a:noFill/>
                </a:ln>
                <a:solidFill>
                  <a:srgbClr val="00B050"/>
                </a:solidFill>
                <a:effectLst/>
                <a:uLnTx/>
                <a:uFillTx/>
                <a:latin typeface="Segoe UI Semibold"/>
                <a:ea typeface="+mn-ea"/>
                <a:cs typeface="+mn-cs"/>
              </a:endParaRPr>
            </a:p>
          </p:txBody>
        </p:sp>
      </p:grpSp>
      <p:grpSp>
        <p:nvGrpSpPr>
          <p:cNvPr id="194" name="Group 193">
            <a:extLst>
              <a:ext uri="{FF2B5EF4-FFF2-40B4-BE49-F238E27FC236}">
                <a16:creationId xmlns:a16="http://schemas.microsoft.com/office/drawing/2014/main" id="{AF59A5FD-812D-830E-8668-9C7AA8F29B95}"/>
              </a:ext>
            </a:extLst>
          </p:cNvPr>
          <p:cNvGrpSpPr>
            <a:grpSpLocks noGrp="1" noUngrp="1" noRot="1" noMove="1" noResize="1"/>
          </p:cNvGrpSpPr>
          <p:nvPr/>
        </p:nvGrpSpPr>
        <p:grpSpPr>
          <a:xfrm>
            <a:off x="6162674" y="2209150"/>
            <a:ext cx="2741832" cy="2608937"/>
            <a:chOff x="6162674" y="2209150"/>
            <a:chExt cx="2741832" cy="2608937"/>
          </a:xfrm>
        </p:grpSpPr>
        <p:cxnSp>
          <p:nvCxnSpPr>
            <p:cNvPr id="161" name="Straight Connector 160">
              <a:extLst>
                <a:ext uri="{FF2B5EF4-FFF2-40B4-BE49-F238E27FC236}">
                  <a16:creationId xmlns:a16="http://schemas.microsoft.com/office/drawing/2014/main" id="{F5BAFCDB-86AC-8486-41F8-BE95DEEE588E}"/>
                </a:ext>
              </a:extLst>
            </p:cNvPr>
            <p:cNvCxnSpPr>
              <a:cxnSpLocks noGrp="1" noRot="1" noMove="1" noResize="1" noEditPoints="1" noAdjustHandles="1" noChangeArrowheads="1" noChangeShapeType="1"/>
              <a:stCxn id="174" idx="0"/>
              <a:endCxn id="99" idx="2"/>
            </p:cNvCxnSpPr>
            <p:nvPr/>
          </p:nvCxnSpPr>
          <p:spPr>
            <a:xfrm>
              <a:off x="6254114" y="2209150"/>
              <a:ext cx="0" cy="214548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162" name="Group 161">
              <a:extLst>
                <a:ext uri="{FF2B5EF4-FFF2-40B4-BE49-F238E27FC236}">
                  <a16:creationId xmlns:a16="http://schemas.microsoft.com/office/drawing/2014/main" id="{CE5990A8-CA90-B543-FA12-5EFA0D7252D6}"/>
                </a:ext>
              </a:extLst>
            </p:cNvPr>
            <p:cNvGrpSpPr>
              <a:grpSpLocks noGrp="1" noUngrp="1" noRot="1" noMove="1" noResize="1"/>
            </p:cNvGrpSpPr>
            <p:nvPr/>
          </p:nvGrpSpPr>
          <p:grpSpPr>
            <a:xfrm>
              <a:off x="6162674" y="2209150"/>
              <a:ext cx="2741832" cy="430887"/>
              <a:chOff x="6162674" y="2209150"/>
              <a:chExt cx="2741832" cy="430887"/>
            </a:xfrm>
          </p:grpSpPr>
          <p:sp>
            <p:nvSpPr>
              <p:cNvPr id="163" name="TextBox 162">
                <a:extLst>
                  <a:ext uri="{FF2B5EF4-FFF2-40B4-BE49-F238E27FC236}">
                    <a16:creationId xmlns:a16="http://schemas.microsoft.com/office/drawing/2014/main" id="{B26633AE-1656-2A2D-8108-CB78B6DE48D7}"/>
                  </a:ext>
                </a:extLst>
              </p:cNvPr>
              <p:cNvSpPr txBox="1">
                <a:spLocks noGrp="1" noRot="1" noMove="1" noResize="1" noEditPoints="1" noAdjustHandles="1" noChangeArrowheads="1" noChangeShapeType="1"/>
              </p:cNvSpPr>
              <p:nvPr/>
            </p:nvSpPr>
            <p:spPr>
              <a:xfrm>
                <a:off x="6481346" y="2209150"/>
                <a:ext cx="2423160" cy="430887"/>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Auto-label sensitive files on clients (low thresholds)</a:t>
                </a:r>
              </a:p>
            </p:txBody>
          </p:sp>
          <p:sp>
            <p:nvSpPr>
              <p:cNvPr id="174" name="Diamond 173">
                <a:extLst>
                  <a:ext uri="{FF2B5EF4-FFF2-40B4-BE49-F238E27FC236}">
                    <a16:creationId xmlns:a16="http://schemas.microsoft.com/office/drawing/2014/main" id="{A1429146-38A2-5E35-EA2A-0D460978A125}"/>
                  </a:ext>
                </a:extLst>
              </p:cNvPr>
              <p:cNvSpPr>
                <a:spLocks noGrp="1" noRot="1" noMove="1" noResize="1" noEditPoints="1" noAdjustHandles="1" noChangeArrowheads="1" noChangeShapeType="1"/>
              </p:cNvSpPr>
              <p:nvPr/>
            </p:nvSpPr>
            <p:spPr>
              <a:xfrm>
                <a:off x="6162674" y="2209150"/>
                <a:ext cx="182880" cy="182880"/>
              </a:xfrm>
              <a:prstGeom prst="diamond">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nvGrpSpPr>
            <p:cNvPr id="168" name="Group 167">
              <a:extLst>
                <a:ext uri="{FF2B5EF4-FFF2-40B4-BE49-F238E27FC236}">
                  <a16:creationId xmlns:a16="http://schemas.microsoft.com/office/drawing/2014/main" id="{9692140D-E9BF-7AD6-74D8-686D8853D6DA}"/>
                </a:ext>
              </a:extLst>
            </p:cNvPr>
            <p:cNvGrpSpPr>
              <a:grpSpLocks noGrp="1" noUngrp="1" noRot="1" noMove="1" noResize="1"/>
            </p:cNvGrpSpPr>
            <p:nvPr/>
          </p:nvGrpSpPr>
          <p:grpSpPr>
            <a:xfrm>
              <a:off x="6162674" y="2866147"/>
              <a:ext cx="2741832" cy="430887"/>
              <a:chOff x="6162674" y="2866147"/>
              <a:chExt cx="2741832" cy="430887"/>
            </a:xfrm>
          </p:grpSpPr>
          <p:sp>
            <p:nvSpPr>
              <p:cNvPr id="34" name="TextBox 33">
                <a:extLst>
                  <a:ext uri="{FF2B5EF4-FFF2-40B4-BE49-F238E27FC236}">
                    <a16:creationId xmlns:a16="http://schemas.microsoft.com/office/drawing/2014/main" id="{3AA7A63B-9C1D-4BFE-1817-C569643AFDAD}"/>
                  </a:ext>
                </a:extLst>
              </p:cNvPr>
              <p:cNvSpPr txBox="1">
                <a:spLocks noGrp="1" noRot="1" noMove="1" noResize="1" noEditPoints="1" noAdjustHandles="1" noChangeArrowheads="1" noChangeShapeType="1"/>
              </p:cNvSpPr>
              <p:nvPr/>
            </p:nvSpPr>
            <p:spPr>
              <a:xfrm>
                <a:off x="6481346" y="2866147"/>
                <a:ext cx="2423160" cy="430887"/>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Simulate auto-labeling sensitive files at rest</a:t>
                </a:r>
              </a:p>
            </p:txBody>
          </p:sp>
          <p:sp>
            <p:nvSpPr>
              <p:cNvPr id="35" name="Diamond 34">
                <a:extLst>
                  <a:ext uri="{FF2B5EF4-FFF2-40B4-BE49-F238E27FC236}">
                    <a16:creationId xmlns:a16="http://schemas.microsoft.com/office/drawing/2014/main" id="{0A91A23A-AC99-F73F-8622-C707BAF3FE4F}"/>
                  </a:ext>
                </a:extLst>
              </p:cNvPr>
              <p:cNvSpPr>
                <a:spLocks noGrp="1" noRot="1" noMove="1" noResize="1" noEditPoints="1" noAdjustHandles="1" noChangeArrowheads="1" noChangeShapeType="1"/>
              </p:cNvSpPr>
              <p:nvPr/>
            </p:nvSpPr>
            <p:spPr>
              <a:xfrm>
                <a:off x="6162674" y="2866147"/>
                <a:ext cx="182880" cy="182880"/>
              </a:xfrm>
              <a:prstGeom prst="diamond">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nvGrpSpPr>
            <p:cNvPr id="172" name="Group 171">
              <a:extLst>
                <a:ext uri="{FF2B5EF4-FFF2-40B4-BE49-F238E27FC236}">
                  <a16:creationId xmlns:a16="http://schemas.microsoft.com/office/drawing/2014/main" id="{5EB78186-F243-B564-D08B-90142DD37207}"/>
                </a:ext>
              </a:extLst>
            </p:cNvPr>
            <p:cNvGrpSpPr>
              <a:grpSpLocks noGrp="1" noUngrp="1" noRot="1" noMove="1" noResize="1"/>
            </p:cNvGrpSpPr>
            <p:nvPr/>
          </p:nvGrpSpPr>
          <p:grpSpPr>
            <a:xfrm>
              <a:off x="6162674" y="3514759"/>
              <a:ext cx="2741832" cy="430887"/>
              <a:chOff x="6162674" y="3514759"/>
              <a:chExt cx="2741832" cy="430887"/>
            </a:xfrm>
          </p:grpSpPr>
          <p:sp>
            <p:nvSpPr>
              <p:cNvPr id="93" name="TextBox 92">
                <a:extLst>
                  <a:ext uri="{FF2B5EF4-FFF2-40B4-BE49-F238E27FC236}">
                    <a16:creationId xmlns:a16="http://schemas.microsoft.com/office/drawing/2014/main" id="{7AA6D944-803E-EBCD-7CD5-6767C7A6F763}"/>
                  </a:ext>
                </a:extLst>
              </p:cNvPr>
              <p:cNvSpPr txBox="1">
                <a:spLocks noGrp="1" noRot="1" noMove="1" noResize="1" noEditPoints="1" noAdjustHandles="1" noChangeArrowheads="1" noChangeShapeType="1"/>
              </p:cNvSpPr>
              <p:nvPr/>
            </p:nvSpPr>
            <p:spPr>
              <a:xfrm>
                <a:off x="6481346" y="3514759"/>
                <a:ext cx="2423160" cy="430887"/>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Reduce false positives with advanced classifiers</a:t>
                </a:r>
              </a:p>
            </p:txBody>
          </p:sp>
          <p:sp>
            <p:nvSpPr>
              <p:cNvPr id="94" name="Diamond 93">
                <a:extLst>
                  <a:ext uri="{FF2B5EF4-FFF2-40B4-BE49-F238E27FC236}">
                    <a16:creationId xmlns:a16="http://schemas.microsoft.com/office/drawing/2014/main" id="{DF372BE6-8878-FAFC-392C-EB16C987096E}"/>
                  </a:ext>
                </a:extLst>
              </p:cNvPr>
              <p:cNvSpPr>
                <a:spLocks noGrp="1" noRot="1" noMove="1" noResize="1" noEditPoints="1" noAdjustHandles="1" noChangeArrowheads="1" noChangeShapeType="1"/>
              </p:cNvSpPr>
              <p:nvPr/>
            </p:nvSpPr>
            <p:spPr>
              <a:xfrm>
                <a:off x="6162674" y="3514759"/>
                <a:ext cx="182880" cy="182880"/>
              </a:xfrm>
              <a:prstGeom prst="diamond">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nvGrpSpPr>
            <p:cNvPr id="178" name="Group 177">
              <a:extLst>
                <a:ext uri="{FF2B5EF4-FFF2-40B4-BE49-F238E27FC236}">
                  <a16:creationId xmlns:a16="http://schemas.microsoft.com/office/drawing/2014/main" id="{CF47BF3E-DF6F-961B-9F19-5FFE823B6FEF}"/>
                </a:ext>
              </a:extLst>
            </p:cNvPr>
            <p:cNvGrpSpPr>
              <a:grpSpLocks noGrp="1" noUngrp="1" noRot="1" noMove="1" noResize="1"/>
            </p:cNvGrpSpPr>
            <p:nvPr/>
          </p:nvGrpSpPr>
          <p:grpSpPr>
            <a:xfrm>
              <a:off x="6162674" y="4171756"/>
              <a:ext cx="2741832" cy="646331"/>
              <a:chOff x="6162674" y="4171756"/>
              <a:chExt cx="2741832" cy="646331"/>
            </a:xfrm>
          </p:grpSpPr>
          <p:sp>
            <p:nvSpPr>
              <p:cNvPr id="97" name="TextBox 96">
                <a:extLst>
                  <a:ext uri="{FF2B5EF4-FFF2-40B4-BE49-F238E27FC236}">
                    <a16:creationId xmlns:a16="http://schemas.microsoft.com/office/drawing/2014/main" id="{BE4C21B8-FC83-6C6D-1623-1F39A9CA1245}"/>
                  </a:ext>
                </a:extLst>
              </p:cNvPr>
              <p:cNvSpPr txBox="1">
                <a:spLocks noGrp="1" noRot="1" noMove="1" noResize="1" noEditPoints="1" noAdjustHandles="1" noChangeArrowheads="1" noChangeShapeType="1"/>
              </p:cNvSpPr>
              <p:nvPr/>
            </p:nvSpPr>
            <p:spPr>
              <a:xfrm>
                <a:off x="6481346" y="4171756"/>
                <a:ext cx="2423160" cy="646331"/>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Automate and improve M365 protection to historical and in use data</a:t>
                </a:r>
              </a:p>
            </p:txBody>
          </p:sp>
          <p:sp>
            <p:nvSpPr>
              <p:cNvPr id="99" name="Diamond 98">
                <a:extLst>
                  <a:ext uri="{FF2B5EF4-FFF2-40B4-BE49-F238E27FC236}">
                    <a16:creationId xmlns:a16="http://schemas.microsoft.com/office/drawing/2014/main" id="{19CB94B1-D65C-E616-486D-2E85D71AA36A}"/>
                  </a:ext>
                </a:extLst>
              </p:cNvPr>
              <p:cNvSpPr>
                <a:spLocks noGrp="1" noRot="1" noMove="1" noResize="1" noEditPoints="1" noAdjustHandles="1" noChangeArrowheads="1" noChangeShapeType="1"/>
              </p:cNvSpPr>
              <p:nvPr/>
            </p:nvSpPr>
            <p:spPr>
              <a:xfrm>
                <a:off x="6162674" y="4171756"/>
                <a:ext cx="182880" cy="182880"/>
              </a:xfrm>
              <a:prstGeom prst="diamond">
                <a:avLst/>
              </a:prstGeom>
              <a:solidFill>
                <a:schemeClr val="tx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grpSp>
        <p:nvGrpSpPr>
          <p:cNvPr id="210" name="Group 209">
            <a:extLst>
              <a:ext uri="{FF2B5EF4-FFF2-40B4-BE49-F238E27FC236}">
                <a16:creationId xmlns:a16="http://schemas.microsoft.com/office/drawing/2014/main" id="{F6742569-AFC9-128B-702B-28AAB758C4CD}"/>
              </a:ext>
            </a:extLst>
          </p:cNvPr>
          <p:cNvGrpSpPr>
            <a:grpSpLocks noGrp="1" noUngrp="1" noRot="1" noMove="1" noResize="1"/>
          </p:cNvGrpSpPr>
          <p:nvPr/>
        </p:nvGrpSpPr>
        <p:grpSpPr>
          <a:xfrm>
            <a:off x="9363469" y="818998"/>
            <a:ext cx="2423160" cy="1197864"/>
            <a:chOff x="9363469" y="818998"/>
            <a:chExt cx="2423160" cy="1197864"/>
          </a:xfrm>
        </p:grpSpPr>
        <p:sp>
          <p:nvSpPr>
            <p:cNvPr id="200" name="Shield_EA18" title="Icon of a shield">
              <a:extLst>
                <a:ext uri="{FF2B5EF4-FFF2-40B4-BE49-F238E27FC236}">
                  <a16:creationId xmlns:a16="http://schemas.microsoft.com/office/drawing/2014/main" id="{8F7265B1-3518-C398-F839-FDC3092BF403}"/>
                </a:ext>
              </a:extLst>
            </p:cNvPr>
            <p:cNvSpPr>
              <a:spLocks noGrp="1" noRot="1" noChangeAspect="1" noMove="1" noResize="1" noEditPoints="1" noAdjustHandles="1" noChangeArrowheads="1" noChangeShapeType="1"/>
            </p:cNvSpPr>
            <p:nvPr/>
          </p:nvSpPr>
          <p:spPr bwMode="auto">
            <a:xfrm>
              <a:off x="9363469" y="818998"/>
              <a:ext cx="515317" cy="548640"/>
            </a:xfrm>
            <a:custGeom>
              <a:avLst/>
              <a:gdLst>
                <a:gd name="T0" fmla="*/ 3500 w 3500"/>
                <a:gd name="T1" fmla="*/ 1375 h 3725"/>
                <a:gd name="T2" fmla="*/ 1750 w 3500"/>
                <a:gd name="T3" fmla="*/ 3725 h 3725"/>
                <a:gd name="T4" fmla="*/ 0 w 3500"/>
                <a:gd name="T5" fmla="*/ 1375 h 3725"/>
                <a:gd name="T6" fmla="*/ 0 w 3500"/>
                <a:gd name="T7" fmla="*/ 500 h 3725"/>
                <a:gd name="T8" fmla="*/ 1125 w 3500"/>
                <a:gd name="T9" fmla="*/ 187 h 3725"/>
                <a:gd name="T10" fmla="*/ 1750 w 3500"/>
                <a:gd name="T11" fmla="*/ 0 h 3725"/>
                <a:gd name="T12" fmla="*/ 2375 w 3500"/>
                <a:gd name="T13" fmla="*/ 187 h 3725"/>
                <a:gd name="T14" fmla="*/ 3500 w 3500"/>
                <a:gd name="T15" fmla="*/ 500 h 3725"/>
                <a:gd name="T16" fmla="*/ 3500 w 3500"/>
                <a:gd name="T17" fmla="*/ 1375 h 3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0" h="3725">
                  <a:moveTo>
                    <a:pt x="3500" y="1375"/>
                  </a:moveTo>
                  <a:cubicBezTo>
                    <a:pt x="3500" y="2302"/>
                    <a:pt x="2831" y="3117"/>
                    <a:pt x="1750" y="3725"/>
                  </a:cubicBezTo>
                  <a:cubicBezTo>
                    <a:pt x="669" y="3117"/>
                    <a:pt x="0" y="2302"/>
                    <a:pt x="0" y="1375"/>
                  </a:cubicBezTo>
                  <a:cubicBezTo>
                    <a:pt x="0" y="500"/>
                    <a:pt x="0" y="500"/>
                    <a:pt x="0" y="500"/>
                  </a:cubicBezTo>
                  <a:cubicBezTo>
                    <a:pt x="440" y="500"/>
                    <a:pt x="837" y="380"/>
                    <a:pt x="1125" y="187"/>
                  </a:cubicBezTo>
                  <a:cubicBezTo>
                    <a:pt x="1285" y="71"/>
                    <a:pt x="1506" y="0"/>
                    <a:pt x="1750" y="0"/>
                  </a:cubicBezTo>
                  <a:cubicBezTo>
                    <a:pt x="1994" y="0"/>
                    <a:pt x="2215" y="71"/>
                    <a:pt x="2375" y="187"/>
                  </a:cubicBezTo>
                  <a:cubicBezTo>
                    <a:pt x="2663" y="380"/>
                    <a:pt x="3060" y="500"/>
                    <a:pt x="3500" y="500"/>
                  </a:cubicBezTo>
                  <a:lnTo>
                    <a:pt x="3500" y="1375"/>
                  </a:lnTo>
                  <a:close/>
                </a:path>
              </a:pathLst>
            </a:custGeom>
            <a:solidFill>
              <a:schemeClr val="tx1"/>
            </a:solidFill>
            <a:ln w="19050" cap="sq">
              <a:solidFill>
                <a:srgbClr val="00B0F0"/>
              </a:solidFill>
              <a:prstDash val="solid"/>
              <a:miter lim="800000"/>
              <a:headEnd/>
              <a:tailEnd/>
            </a:ln>
          </p:spPr>
          <p:txBody>
            <a:bodyPr vert="horz" wrap="square" lIns="89642" tIns="44821" rIns="89642" bIns="44821" numCol="1" anchor="t" anchorCtr="0" compatLnSpc="1">
              <a:prstTxWarp prst="textNoShape">
                <a:avLst/>
              </a:prstTxWarp>
            </a:bodyPr>
            <a:lstStyle/>
            <a:p>
              <a:pPr marL="0" marR="0" lvl="0" indent="0" algn="l" defTabSz="914314"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gradFill>
                  <a:gsLst>
                    <a:gs pos="0">
                      <a:srgbClr val="505050"/>
                    </a:gs>
                    <a:gs pos="100000">
                      <a:srgbClr val="505050"/>
                    </a:gs>
                  </a:gsLst>
                </a:gradFill>
                <a:effectLst/>
                <a:uLnTx/>
                <a:uFillTx/>
                <a:latin typeface="Segoe UI"/>
                <a:ea typeface="+mn-ea"/>
                <a:cs typeface="+mn-cs"/>
              </a:endParaRPr>
            </a:p>
          </p:txBody>
        </p:sp>
        <p:sp>
          <p:nvSpPr>
            <p:cNvPr id="107" name="TextBox 106">
              <a:extLst>
                <a:ext uri="{FF2B5EF4-FFF2-40B4-BE49-F238E27FC236}">
                  <a16:creationId xmlns:a16="http://schemas.microsoft.com/office/drawing/2014/main" id="{CBD4EAA9-D06C-CEEA-F381-26A71710FC1A}"/>
                </a:ext>
              </a:extLst>
            </p:cNvPr>
            <p:cNvSpPr txBox="1">
              <a:spLocks noGrp="1" noRot="1" noMove="1" noResize="1" noEditPoints="1" noAdjustHandles="1" noChangeArrowheads="1" noChangeShapeType="1"/>
            </p:cNvSpPr>
            <p:nvPr/>
          </p:nvSpPr>
          <p:spPr>
            <a:xfrm>
              <a:off x="10105046" y="940776"/>
              <a:ext cx="1590812" cy="305084"/>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2000" b="0" i="0" u="none" strike="noStrike" kern="1200" cap="none" spc="0" normalizeH="0" baseline="0" noProof="0">
                  <a:ln>
                    <a:noFill/>
                  </a:ln>
                  <a:solidFill>
                    <a:srgbClr val="00B0F0"/>
                  </a:solidFill>
                  <a:effectLst/>
                  <a:uLnTx/>
                  <a:uFillTx/>
                  <a:latin typeface="Segoe UI Semibold"/>
                  <a:ea typeface="Calibri" panose="020F0502020204030204" pitchFamily="34" charset="0"/>
                  <a:cs typeface="Times New Roman" panose="02020603050405020304" pitchFamily="18" charset="0"/>
                </a:rPr>
                <a:t>Strategic</a:t>
              </a:r>
              <a:endParaRPr kumimoji="0" lang="en-US" sz="1600" b="0" i="0" u="none" strike="noStrike" kern="1200" cap="none" spc="0" normalizeH="0" baseline="0" noProof="0">
                <a:ln>
                  <a:noFill/>
                </a:ln>
                <a:solidFill>
                  <a:srgbClr val="00B0F0"/>
                </a:solidFill>
                <a:effectLst/>
                <a:uLnTx/>
                <a:uFillTx/>
                <a:latin typeface="Segoe UI Semibold"/>
                <a:ea typeface="+mn-ea"/>
                <a:cs typeface="+mn-cs"/>
              </a:endParaRPr>
            </a:p>
          </p:txBody>
        </p:sp>
        <p:sp>
          <p:nvSpPr>
            <p:cNvPr id="186" name="TextBox 185">
              <a:extLst>
                <a:ext uri="{FF2B5EF4-FFF2-40B4-BE49-F238E27FC236}">
                  <a16:creationId xmlns:a16="http://schemas.microsoft.com/office/drawing/2014/main" id="{CC9CF4A0-3F6C-0B63-DAFE-CB3C21D2C85D}"/>
                </a:ext>
              </a:extLst>
            </p:cNvPr>
            <p:cNvSpPr txBox="1">
              <a:spLocks noGrp="1" noRot="1" noMove="1" noResize="1" noEditPoints="1" noAdjustHandles="1" noChangeArrowheads="1" noChangeShapeType="1"/>
            </p:cNvSpPr>
            <p:nvPr/>
          </p:nvSpPr>
          <p:spPr>
            <a:xfrm>
              <a:off x="9363469" y="1509287"/>
              <a:ext cx="2423160" cy="507575"/>
            </a:xfrm>
            <a:prstGeom prst="rect">
              <a:avLst/>
            </a:prstGeom>
            <a:noFill/>
          </p:spPr>
          <p:txBody>
            <a:bodyPr wrap="square" lIns="0" tIns="0" rIns="0" bIns="0">
              <a:spAutoFit/>
            </a:bodyPr>
            <a:lstStyle/>
            <a:p>
              <a:pPr marL="0" marR="0" lvl="0" indent="0" algn="l" defTabSz="914400" rtl="0" eaLnBrk="1" fontAlgn="auto" latinLnBrk="0" hangingPunct="1">
                <a:lnSpc>
                  <a:spcPct val="107000"/>
                </a:lnSpc>
                <a:spcBef>
                  <a:spcPts val="400"/>
                </a:spcBef>
                <a:spcAft>
                  <a:spcPts val="500"/>
                </a:spcAft>
                <a:buClrTx/>
                <a:buSzTx/>
                <a:buFontTx/>
                <a:buNone/>
                <a:tabLst/>
                <a:defRPr/>
              </a:pPr>
              <a:r>
                <a:rPr kumimoji="0" lang="en-US" sz="1600" b="0" i="0" u="none" strike="noStrike" kern="1200" cap="none" spc="0" normalizeH="0" baseline="0" noProof="0">
                  <a:ln>
                    <a:noFill/>
                  </a:ln>
                  <a:solidFill>
                    <a:srgbClr val="00B0F0"/>
                  </a:solidFill>
                  <a:effectLst/>
                  <a:uLnTx/>
                  <a:uFillTx/>
                  <a:latin typeface="Segoe UI Semibold"/>
                  <a:ea typeface="Calibri" panose="020F0502020204030204" pitchFamily="34" charset="0"/>
                  <a:cs typeface="Times New Roman" panose="02020603050405020304" pitchFamily="18" charset="0"/>
                </a:rPr>
                <a:t>Operate, expand, and retroactive actions</a:t>
              </a:r>
              <a:endParaRPr kumimoji="0" lang="en-US" sz="2000" b="0" i="0" u="none" strike="noStrike" kern="1200" cap="none" spc="0" normalizeH="0" baseline="0" noProof="0">
                <a:ln>
                  <a:noFill/>
                </a:ln>
                <a:solidFill>
                  <a:srgbClr val="00B0F0"/>
                </a:solidFill>
                <a:effectLst/>
                <a:uLnTx/>
                <a:uFillTx/>
                <a:latin typeface="Segoe UI Semibold"/>
                <a:ea typeface="+mn-ea"/>
                <a:cs typeface="+mn-cs"/>
              </a:endParaRPr>
            </a:p>
          </p:txBody>
        </p:sp>
      </p:grpSp>
      <p:grpSp>
        <p:nvGrpSpPr>
          <p:cNvPr id="196" name="Group 195">
            <a:extLst>
              <a:ext uri="{FF2B5EF4-FFF2-40B4-BE49-F238E27FC236}">
                <a16:creationId xmlns:a16="http://schemas.microsoft.com/office/drawing/2014/main" id="{671A5551-86A9-1E30-2351-CB239A6CED52}"/>
              </a:ext>
            </a:extLst>
          </p:cNvPr>
          <p:cNvGrpSpPr>
            <a:grpSpLocks noGrp="1" noUngrp="1" noRot="1" noMove="1" noResize="1"/>
          </p:cNvGrpSpPr>
          <p:nvPr/>
        </p:nvGrpSpPr>
        <p:grpSpPr>
          <a:xfrm>
            <a:off x="9044795" y="2209150"/>
            <a:ext cx="2878977" cy="2393493"/>
            <a:chOff x="9044795" y="2209150"/>
            <a:chExt cx="2878977" cy="2393493"/>
          </a:xfrm>
        </p:grpSpPr>
        <p:cxnSp>
          <p:nvCxnSpPr>
            <p:cNvPr id="182" name="Straight Connector 181">
              <a:extLst>
                <a:ext uri="{FF2B5EF4-FFF2-40B4-BE49-F238E27FC236}">
                  <a16:creationId xmlns:a16="http://schemas.microsoft.com/office/drawing/2014/main" id="{B6FAD662-E635-3167-2555-0C962BDEAD25}"/>
                </a:ext>
              </a:extLst>
            </p:cNvPr>
            <p:cNvCxnSpPr>
              <a:cxnSpLocks noGrp="1" noRot="1" noMove="1" noResize="1" noEditPoints="1" noAdjustHandles="1" noChangeArrowheads="1" noChangeShapeType="1"/>
              <a:stCxn id="195" idx="0"/>
              <a:endCxn id="19" idx="2"/>
            </p:cNvCxnSpPr>
            <p:nvPr/>
          </p:nvCxnSpPr>
          <p:spPr>
            <a:xfrm>
              <a:off x="9136235" y="2209150"/>
              <a:ext cx="0" cy="2145486"/>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169" name="Group 168">
              <a:extLst>
                <a:ext uri="{FF2B5EF4-FFF2-40B4-BE49-F238E27FC236}">
                  <a16:creationId xmlns:a16="http://schemas.microsoft.com/office/drawing/2014/main" id="{8D564C57-9FF4-08E6-A62B-6566A6C4DBC1}"/>
                </a:ext>
              </a:extLst>
            </p:cNvPr>
            <p:cNvGrpSpPr>
              <a:grpSpLocks noGrp="1" noUngrp="1" noRot="1" noMove="1" noResize="1"/>
            </p:cNvGrpSpPr>
            <p:nvPr/>
          </p:nvGrpSpPr>
          <p:grpSpPr>
            <a:xfrm>
              <a:off x="9044795" y="2866147"/>
              <a:ext cx="2878977" cy="430887"/>
              <a:chOff x="9044795" y="2866147"/>
              <a:chExt cx="2878977" cy="430887"/>
            </a:xfrm>
          </p:grpSpPr>
          <p:sp>
            <p:nvSpPr>
              <p:cNvPr id="7" name="TextBox 6">
                <a:extLst>
                  <a:ext uri="{FF2B5EF4-FFF2-40B4-BE49-F238E27FC236}">
                    <a16:creationId xmlns:a16="http://schemas.microsoft.com/office/drawing/2014/main" id="{506B1877-1E7C-1FE5-2DB5-30079D7A98FA}"/>
                  </a:ext>
                </a:extLst>
              </p:cNvPr>
              <p:cNvSpPr txBox="1">
                <a:spLocks noGrp="1" noRot="1" noMove="1" noResize="1" noEditPoints="1" noAdjustHandles="1" noChangeArrowheads="1" noChangeShapeType="1"/>
              </p:cNvSpPr>
              <p:nvPr/>
            </p:nvSpPr>
            <p:spPr>
              <a:xfrm>
                <a:off x="9363469" y="2866147"/>
                <a:ext cx="2560303" cy="430887"/>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Iterate with new labeling scenarios</a:t>
                </a:r>
              </a:p>
            </p:txBody>
          </p:sp>
          <p:sp>
            <p:nvSpPr>
              <p:cNvPr id="8" name="Diamond 7">
                <a:extLst>
                  <a:ext uri="{FF2B5EF4-FFF2-40B4-BE49-F238E27FC236}">
                    <a16:creationId xmlns:a16="http://schemas.microsoft.com/office/drawing/2014/main" id="{1343E90E-E466-72EC-8DA8-A9BA8AC41661}"/>
                  </a:ext>
                </a:extLst>
              </p:cNvPr>
              <p:cNvSpPr>
                <a:spLocks noGrp="1" noRot="1" noMove="1" noResize="1" noEditPoints="1" noAdjustHandles="1" noChangeArrowheads="1" noChangeShapeType="1"/>
              </p:cNvSpPr>
              <p:nvPr/>
            </p:nvSpPr>
            <p:spPr>
              <a:xfrm>
                <a:off x="9044795" y="2866147"/>
                <a:ext cx="182880" cy="182880"/>
              </a:xfrm>
              <a:prstGeom prst="diamond">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nvGrpSpPr>
            <p:cNvPr id="173" name="Group 172">
              <a:extLst>
                <a:ext uri="{FF2B5EF4-FFF2-40B4-BE49-F238E27FC236}">
                  <a16:creationId xmlns:a16="http://schemas.microsoft.com/office/drawing/2014/main" id="{0D6BF0A6-5521-C8C6-0243-077E3F8C2B8E}"/>
                </a:ext>
              </a:extLst>
            </p:cNvPr>
            <p:cNvGrpSpPr>
              <a:grpSpLocks noGrp="1" noUngrp="1" noRot="1" noMove="1" noResize="1"/>
            </p:cNvGrpSpPr>
            <p:nvPr/>
          </p:nvGrpSpPr>
          <p:grpSpPr>
            <a:xfrm>
              <a:off x="9044795" y="3514759"/>
              <a:ext cx="2741834" cy="430887"/>
              <a:chOff x="9044795" y="3514759"/>
              <a:chExt cx="2741834" cy="430887"/>
            </a:xfrm>
          </p:grpSpPr>
          <p:sp>
            <p:nvSpPr>
              <p:cNvPr id="10" name="TextBox 9">
                <a:extLst>
                  <a:ext uri="{FF2B5EF4-FFF2-40B4-BE49-F238E27FC236}">
                    <a16:creationId xmlns:a16="http://schemas.microsoft.com/office/drawing/2014/main" id="{4FE9630C-7636-D326-0089-7753DFBFF03C}"/>
                  </a:ext>
                </a:extLst>
              </p:cNvPr>
              <p:cNvSpPr txBox="1">
                <a:spLocks noGrp="1" noRot="1" noMove="1" noResize="1" noEditPoints="1" noAdjustHandles="1" noChangeArrowheads="1" noChangeShapeType="1"/>
              </p:cNvSpPr>
              <p:nvPr/>
            </p:nvSpPr>
            <p:spPr>
              <a:xfrm>
                <a:off x="9363469" y="3514759"/>
                <a:ext cx="2423160" cy="430887"/>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Set up accountability chain and lifecycle management</a:t>
                </a:r>
              </a:p>
            </p:txBody>
          </p:sp>
          <p:sp>
            <p:nvSpPr>
              <p:cNvPr id="15" name="Diamond 14">
                <a:extLst>
                  <a:ext uri="{FF2B5EF4-FFF2-40B4-BE49-F238E27FC236}">
                    <a16:creationId xmlns:a16="http://schemas.microsoft.com/office/drawing/2014/main" id="{31FB1A45-CFF5-DAB5-0A8E-38AE414ED240}"/>
                  </a:ext>
                </a:extLst>
              </p:cNvPr>
              <p:cNvSpPr>
                <a:spLocks noGrp="1" noRot="1" noMove="1" noResize="1" noEditPoints="1" noAdjustHandles="1" noChangeArrowheads="1" noChangeShapeType="1"/>
              </p:cNvSpPr>
              <p:nvPr/>
            </p:nvSpPr>
            <p:spPr>
              <a:xfrm>
                <a:off x="9044795" y="3514759"/>
                <a:ext cx="182880" cy="182880"/>
              </a:xfrm>
              <a:prstGeom prst="diamond">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nvGrpSpPr>
            <p:cNvPr id="180" name="Group 179">
              <a:extLst>
                <a:ext uri="{FF2B5EF4-FFF2-40B4-BE49-F238E27FC236}">
                  <a16:creationId xmlns:a16="http://schemas.microsoft.com/office/drawing/2014/main" id="{FB82C719-F2F6-50B7-5555-3434494B9676}"/>
                </a:ext>
              </a:extLst>
            </p:cNvPr>
            <p:cNvGrpSpPr>
              <a:grpSpLocks noGrp="1" noUngrp="1" noRot="1" noMove="1" noResize="1"/>
            </p:cNvGrpSpPr>
            <p:nvPr/>
          </p:nvGrpSpPr>
          <p:grpSpPr>
            <a:xfrm>
              <a:off x="9044795" y="4171756"/>
              <a:ext cx="2741834" cy="430887"/>
              <a:chOff x="9044795" y="4171756"/>
              <a:chExt cx="2741834" cy="430887"/>
            </a:xfrm>
          </p:grpSpPr>
          <p:sp>
            <p:nvSpPr>
              <p:cNvPr id="14" name="TextBox 13">
                <a:extLst>
                  <a:ext uri="{FF2B5EF4-FFF2-40B4-BE49-F238E27FC236}">
                    <a16:creationId xmlns:a16="http://schemas.microsoft.com/office/drawing/2014/main" id="{8A9E1221-D325-3EE1-9AD8-965C55DE675A}"/>
                  </a:ext>
                </a:extLst>
              </p:cNvPr>
              <p:cNvSpPr txBox="1">
                <a:spLocks noGrp="1" noRot="1" noMove="1" noResize="1" noEditPoints="1" noAdjustHandles="1" noChangeArrowheads="1" noChangeShapeType="1"/>
              </p:cNvSpPr>
              <p:nvPr/>
            </p:nvSpPr>
            <p:spPr>
              <a:xfrm>
                <a:off x="9363469" y="4171756"/>
                <a:ext cx="2423160" cy="430887"/>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Extend protection to Azure SQL and non-M365 storage</a:t>
                </a:r>
              </a:p>
            </p:txBody>
          </p:sp>
          <p:sp>
            <p:nvSpPr>
              <p:cNvPr id="19" name="Diamond 18">
                <a:extLst>
                  <a:ext uri="{FF2B5EF4-FFF2-40B4-BE49-F238E27FC236}">
                    <a16:creationId xmlns:a16="http://schemas.microsoft.com/office/drawing/2014/main" id="{3B8045CA-D269-40A9-B861-F2C2F4EE10B4}"/>
                  </a:ext>
                </a:extLst>
              </p:cNvPr>
              <p:cNvSpPr>
                <a:spLocks noGrp="1" noRot="1" noMove="1" noResize="1" noEditPoints="1" noAdjustHandles="1" noChangeArrowheads="1" noChangeShapeType="1"/>
              </p:cNvSpPr>
              <p:nvPr/>
            </p:nvSpPr>
            <p:spPr>
              <a:xfrm>
                <a:off x="9044795" y="4171756"/>
                <a:ext cx="182880" cy="182880"/>
              </a:xfrm>
              <a:prstGeom prst="diamond">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nvGrpSpPr>
            <p:cNvPr id="164" name="Group 163">
              <a:extLst>
                <a:ext uri="{FF2B5EF4-FFF2-40B4-BE49-F238E27FC236}">
                  <a16:creationId xmlns:a16="http://schemas.microsoft.com/office/drawing/2014/main" id="{B50A0D08-7C39-2FCF-3731-20DF9DEB0621}"/>
                </a:ext>
              </a:extLst>
            </p:cNvPr>
            <p:cNvGrpSpPr>
              <a:grpSpLocks noGrp="1" noUngrp="1" noRot="1" noMove="1" noResize="1"/>
            </p:cNvGrpSpPr>
            <p:nvPr/>
          </p:nvGrpSpPr>
          <p:grpSpPr>
            <a:xfrm>
              <a:off x="9044795" y="2209150"/>
              <a:ext cx="2878975" cy="430887"/>
              <a:chOff x="9044795" y="2209150"/>
              <a:chExt cx="2878975" cy="430887"/>
            </a:xfrm>
          </p:grpSpPr>
          <p:sp>
            <p:nvSpPr>
              <p:cNvPr id="184" name="TextBox 183">
                <a:extLst>
                  <a:ext uri="{FF2B5EF4-FFF2-40B4-BE49-F238E27FC236}">
                    <a16:creationId xmlns:a16="http://schemas.microsoft.com/office/drawing/2014/main" id="{E6400DFB-706B-B1CC-512A-C4510048101C}"/>
                  </a:ext>
                </a:extLst>
              </p:cNvPr>
              <p:cNvSpPr txBox="1">
                <a:spLocks noGrp="1" noRot="1" noMove="1" noResize="1" noEditPoints="1" noAdjustHandles="1" noChangeArrowheads="1" noChangeShapeType="1"/>
              </p:cNvSpPr>
              <p:nvPr/>
            </p:nvSpPr>
            <p:spPr>
              <a:xfrm>
                <a:off x="9363469" y="2209150"/>
                <a:ext cx="2560301" cy="430887"/>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Operational review of user labeling behaviors</a:t>
                </a:r>
              </a:p>
            </p:txBody>
          </p:sp>
          <p:sp>
            <p:nvSpPr>
              <p:cNvPr id="195" name="Diamond 194">
                <a:extLst>
                  <a:ext uri="{FF2B5EF4-FFF2-40B4-BE49-F238E27FC236}">
                    <a16:creationId xmlns:a16="http://schemas.microsoft.com/office/drawing/2014/main" id="{EFDBF82A-557E-6EF7-FB33-DD9CD734181F}"/>
                  </a:ext>
                </a:extLst>
              </p:cNvPr>
              <p:cNvSpPr>
                <a:spLocks noGrp="1" noRot="1" noMove="1" noResize="1" noEditPoints="1" noAdjustHandles="1" noChangeArrowheads="1" noChangeShapeType="1"/>
              </p:cNvSpPr>
              <p:nvPr/>
            </p:nvSpPr>
            <p:spPr>
              <a:xfrm>
                <a:off x="9044795" y="2209150"/>
                <a:ext cx="182880" cy="182880"/>
              </a:xfrm>
              <a:prstGeom prst="diamond">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grpSp>
      <p:sp>
        <p:nvSpPr>
          <p:cNvPr id="128" name="TextBox 127">
            <a:extLst>
              <a:ext uri="{FF2B5EF4-FFF2-40B4-BE49-F238E27FC236}">
                <a16:creationId xmlns:a16="http://schemas.microsoft.com/office/drawing/2014/main" id="{F9A87751-81C0-087D-03D8-5024952CA590}"/>
              </a:ext>
            </a:extLst>
          </p:cNvPr>
          <p:cNvSpPr txBox="1">
            <a:spLocks noGrp="1" noRot="1" noMove="1" noResize="1" noEditPoints="1" noAdjustHandles="1" noChangeArrowheads="1" noChangeShapeType="1"/>
          </p:cNvSpPr>
          <p:nvPr/>
        </p:nvSpPr>
        <p:spPr>
          <a:xfrm rot="16200000">
            <a:off x="-1151182" y="3405897"/>
            <a:ext cx="2608938" cy="215444"/>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Segoe UI"/>
                <a:ea typeface="+mn-ea"/>
                <a:cs typeface="+mn-cs"/>
              </a:rPr>
              <a:t>Activities</a:t>
            </a:r>
          </a:p>
        </p:txBody>
      </p:sp>
      <p:sp>
        <p:nvSpPr>
          <p:cNvPr id="129" name="TextBox 128">
            <a:extLst>
              <a:ext uri="{FF2B5EF4-FFF2-40B4-BE49-F238E27FC236}">
                <a16:creationId xmlns:a16="http://schemas.microsoft.com/office/drawing/2014/main" id="{AF5AD623-1680-653F-E451-315A9E64DC3A}"/>
              </a:ext>
            </a:extLst>
          </p:cNvPr>
          <p:cNvSpPr txBox="1">
            <a:spLocks noGrp="1" noRot="1" noMove="1" noResize="1" noEditPoints="1" noAdjustHandles="1" noChangeArrowheads="1" noChangeShapeType="1"/>
          </p:cNvSpPr>
          <p:nvPr/>
        </p:nvSpPr>
        <p:spPr>
          <a:xfrm rot="16200000">
            <a:off x="-334582" y="5394694"/>
            <a:ext cx="975736" cy="215444"/>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Segoe UI"/>
                <a:ea typeface="+mn-ea"/>
                <a:cs typeface="+mn-cs"/>
              </a:rPr>
              <a:t>Outcomes</a:t>
            </a:r>
          </a:p>
        </p:txBody>
      </p:sp>
      <p:sp>
        <p:nvSpPr>
          <p:cNvPr id="133" name="TextBox 132">
            <a:extLst>
              <a:ext uri="{FF2B5EF4-FFF2-40B4-BE49-F238E27FC236}">
                <a16:creationId xmlns:a16="http://schemas.microsoft.com/office/drawing/2014/main" id="{8A8378FA-2B3B-B2F3-B38D-41FFDE9429F6}"/>
              </a:ext>
            </a:extLst>
          </p:cNvPr>
          <p:cNvSpPr txBox="1">
            <a:spLocks noGrp="1" noRot="1" noMove="1" noResize="1" noEditPoints="1" noAdjustHandles="1" noChangeArrowheads="1" noChangeShapeType="1"/>
          </p:cNvSpPr>
          <p:nvPr/>
        </p:nvSpPr>
        <p:spPr>
          <a:xfrm rot="16200000">
            <a:off x="-340754" y="6314407"/>
            <a:ext cx="975736" cy="215444"/>
          </a:xfrm>
          <a:prstGeom prst="rect">
            <a:avLst/>
          </a:prstGeom>
          <a:noFill/>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Segoe UI"/>
                <a:ea typeface="+mn-ea"/>
                <a:cs typeface="+mn-cs"/>
              </a:rPr>
              <a:t>Efforts</a:t>
            </a:r>
          </a:p>
        </p:txBody>
      </p:sp>
      <p:cxnSp>
        <p:nvCxnSpPr>
          <p:cNvPr id="137" name="Straight Connector 136">
            <a:extLst>
              <a:ext uri="{FF2B5EF4-FFF2-40B4-BE49-F238E27FC236}">
                <a16:creationId xmlns:a16="http://schemas.microsoft.com/office/drawing/2014/main" id="{3979F7E4-AE69-16BA-6945-DC2DC124346A}"/>
              </a:ext>
            </a:extLst>
          </p:cNvPr>
          <p:cNvCxnSpPr>
            <a:cxnSpLocks noGrp="1" noRot="1" noMove="1" noResize="1" noEditPoints="1" noAdjustHandles="1" noChangeArrowheads="1" noChangeShapeType="1"/>
          </p:cNvCxnSpPr>
          <p:nvPr/>
        </p:nvCxnSpPr>
        <p:spPr>
          <a:xfrm flipH="1">
            <a:off x="403860" y="4977198"/>
            <a:ext cx="10979597" cy="0"/>
          </a:xfrm>
          <a:prstGeom prst="line">
            <a:avLst/>
          </a:prstGeom>
          <a:solidFill>
            <a:schemeClr val="bg1"/>
          </a:solidFill>
          <a:ln w="19050" cap="flat">
            <a:solidFill>
              <a:schemeClr val="bg1"/>
            </a:solidFill>
          </a:ln>
        </p:spPr>
        <p:style>
          <a:lnRef idx="1">
            <a:schemeClr val="accent1"/>
          </a:lnRef>
          <a:fillRef idx="0">
            <a:schemeClr val="accent1"/>
          </a:fillRef>
          <a:effectRef idx="0">
            <a:schemeClr val="accent1"/>
          </a:effectRef>
          <a:fontRef idx="minor">
            <a:schemeClr val="tx1"/>
          </a:fontRef>
        </p:style>
      </p:cxnSp>
      <p:sp>
        <p:nvSpPr>
          <p:cNvPr id="145" name="check 3" title="Icon of a checkmark with a circle around it">
            <a:extLst>
              <a:ext uri="{FF2B5EF4-FFF2-40B4-BE49-F238E27FC236}">
                <a16:creationId xmlns:a16="http://schemas.microsoft.com/office/drawing/2014/main" id="{A85458BA-B2FE-03F0-67E8-0834981F3302}"/>
              </a:ext>
            </a:extLst>
          </p:cNvPr>
          <p:cNvSpPr>
            <a:spLocks noGrp="1" noRot="1" noChangeAspect="1" noMove="1" noResize="1" noEditPoints="1" noAdjustHandles="1" noChangeArrowheads="1" noChangeShapeType="1"/>
          </p:cNvSpPr>
          <p:nvPr/>
        </p:nvSpPr>
        <p:spPr bwMode="auto">
          <a:xfrm>
            <a:off x="11383457" y="4776030"/>
            <a:ext cx="404683" cy="402336"/>
          </a:xfrm>
          <a:custGeom>
            <a:avLst/>
            <a:gdLst>
              <a:gd name="T0" fmla="*/ 250 w 250"/>
              <a:gd name="T1" fmla="*/ 125 h 250"/>
              <a:gd name="T2" fmla="*/ 125 w 250"/>
              <a:gd name="T3" fmla="*/ 250 h 250"/>
              <a:gd name="T4" fmla="*/ 0 w 250"/>
              <a:gd name="T5" fmla="*/ 125 h 250"/>
              <a:gd name="T6" fmla="*/ 125 w 250"/>
              <a:gd name="T7" fmla="*/ 0 h 250"/>
              <a:gd name="T8" fmla="*/ 250 w 250"/>
              <a:gd name="T9" fmla="*/ 125 h 250"/>
              <a:gd name="T10" fmla="*/ 60 w 250"/>
              <a:gd name="T11" fmla="*/ 125 h 250"/>
              <a:gd name="T12" fmla="*/ 100 w 250"/>
              <a:gd name="T13" fmla="*/ 165 h 250"/>
              <a:gd name="T14" fmla="*/ 190 w 250"/>
              <a:gd name="T15" fmla="*/ 74 h 2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0" h="250">
                <a:moveTo>
                  <a:pt x="250" y="125"/>
                </a:moveTo>
                <a:cubicBezTo>
                  <a:pt x="250" y="194"/>
                  <a:pt x="194" y="250"/>
                  <a:pt x="125" y="250"/>
                </a:cubicBezTo>
                <a:cubicBezTo>
                  <a:pt x="56" y="250"/>
                  <a:pt x="0" y="194"/>
                  <a:pt x="0" y="125"/>
                </a:cubicBezTo>
                <a:cubicBezTo>
                  <a:pt x="0" y="56"/>
                  <a:pt x="56" y="0"/>
                  <a:pt x="125" y="0"/>
                </a:cubicBezTo>
                <a:cubicBezTo>
                  <a:pt x="194" y="0"/>
                  <a:pt x="250" y="56"/>
                  <a:pt x="250" y="125"/>
                </a:cubicBezTo>
                <a:close/>
                <a:moveTo>
                  <a:pt x="60" y="125"/>
                </a:moveTo>
                <a:cubicBezTo>
                  <a:pt x="100" y="165"/>
                  <a:pt x="100" y="165"/>
                  <a:pt x="100" y="165"/>
                </a:cubicBezTo>
                <a:cubicBezTo>
                  <a:pt x="190" y="74"/>
                  <a:pt x="190" y="74"/>
                  <a:pt x="190" y="74"/>
                </a:cubicBezTo>
              </a:path>
            </a:pathLst>
          </a:custGeom>
          <a:solidFill>
            <a:schemeClr val="tx1"/>
          </a:solidFill>
          <a:ln w="15875" cap="sq">
            <a:solidFill>
              <a:schemeClr val="accent2"/>
            </a:solidFill>
            <a:prstDash val="solid"/>
            <a:miter lim="800000"/>
            <a:headEnd/>
            <a:tailEnd/>
          </a:ln>
        </p:spPr>
        <p:txBody>
          <a:bodyPr vert="horz" wrap="square" lIns="89642" tIns="44821" rIns="89642" bIns="44821" numCol="1" anchor="t" anchorCtr="0" compatLnSpc="1">
            <a:prstTxWarp prst="textNoShape">
              <a:avLst/>
            </a:prstTxWarp>
          </a:bodyPr>
          <a:lstStyle/>
          <a:p>
            <a:pPr marL="0" marR="0" lvl="0" indent="0" algn="l" defTabSz="914314"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82828"/>
              </a:solidFill>
              <a:effectLst/>
              <a:uLnTx/>
              <a:uFillTx/>
              <a:latin typeface="Segoe UI"/>
              <a:ea typeface="+mn-ea"/>
              <a:cs typeface="+mn-cs"/>
            </a:endParaRPr>
          </a:p>
        </p:txBody>
      </p:sp>
      <p:grpSp>
        <p:nvGrpSpPr>
          <p:cNvPr id="202" name="Group 201">
            <a:extLst>
              <a:ext uri="{FF2B5EF4-FFF2-40B4-BE49-F238E27FC236}">
                <a16:creationId xmlns:a16="http://schemas.microsoft.com/office/drawing/2014/main" id="{A1429C9B-794B-E9C4-FEAC-780C00E0DA61}"/>
              </a:ext>
            </a:extLst>
          </p:cNvPr>
          <p:cNvGrpSpPr>
            <a:grpSpLocks noGrp="1" noUngrp="1" noRot="1" noMove="1" noResize="1"/>
          </p:cNvGrpSpPr>
          <p:nvPr/>
        </p:nvGrpSpPr>
        <p:grpSpPr>
          <a:xfrm>
            <a:off x="402335" y="4859340"/>
            <a:ext cx="2734417" cy="858520"/>
            <a:chOff x="402335" y="4859340"/>
            <a:chExt cx="2734417" cy="858520"/>
          </a:xfrm>
        </p:grpSpPr>
        <p:sp>
          <p:nvSpPr>
            <p:cNvPr id="138" name="Isosceles Triangle 137">
              <a:extLst>
                <a:ext uri="{FF2B5EF4-FFF2-40B4-BE49-F238E27FC236}">
                  <a16:creationId xmlns:a16="http://schemas.microsoft.com/office/drawing/2014/main" id="{94AA228E-967F-EFC3-6710-A94389268AF6}"/>
                </a:ext>
              </a:extLst>
            </p:cNvPr>
            <p:cNvSpPr>
              <a:spLocks noGrp="1" noRot="1" noChangeAspect="1" noMove="1" noResize="1" noEditPoints="1" noAdjustHandles="1" noChangeArrowheads="1" noChangeShapeType="1"/>
            </p:cNvSpPr>
            <p:nvPr/>
          </p:nvSpPr>
          <p:spPr>
            <a:xfrm flipV="1">
              <a:off x="1682908" y="4859340"/>
              <a:ext cx="301752" cy="301752"/>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nvGrpSpPr>
            <p:cNvPr id="181" name="Group 180">
              <a:extLst>
                <a:ext uri="{FF2B5EF4-FFF2-40B4-BE49-F238E27FC236}">
                  <a16:creationId xmlns:a16="http://schemas.microsoft.com/office/drawing/2014/main" id="{78D36794-A63D-B056-7488-DF23F6A8BB7A}"/>
                </a:ext>
              </a:extLst>
            </p:cNvPr>
            <p:cNvGrpSpPr>
              <a:grpSpLocks noGrp="1" noUngrp="1" noRot="1" noMove="1" noResize="1"/>
            </p:cNvGrpSpPr>
            <p:nvPr/>
          </p:nvGrpSpPr>
          <p:grpSpPr>
            <a:xfrm>
              <a:off x="402335" y="5286973"/>
              <a:ext cx="2734417" cy="430887"/>
              <a:chOff x="402335" y="5223181"/>
              <a:chExt cx="2734417" cy="430887"/>
            </a:xfrm>
          </p:grpSpPr>
          <p:sp>
            <p:nvSpPr>
              <p:cNvPr id="51" name="TextBox 50">
                <a:extLst>
                  <a:ext uri="{FF2B5EF4-FFF2-40B4-BE49-F238E27FC236}">
                    <a16:creationId xmlns:a16="http://schemas.microsoft.com/office/drawing/2014/main" id="{F84A569B-AC79-014F-93FF-AF85A6CC6A51}"/>
                  </a:ext>
                </a:extLst>
              </p:cNvPr>
              <p:cNvSpPr txBox="1">
                <a:spLocks noGrp="1" noRot="1" noMove="1" noResize="1" noEditPoints="1" noAdjustHandles="1" noChangeArrowheads="1" noChangeShapeType="1"/>
              </p:cNvSpPr>
              <p:nvPr/>
            </p:nvSpPr>
            <p:spPr>
              <a:xfrm>
                <a:off x="713592" y="5223181"/>
                <a:ext cx="2423160" cy="430887"/>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M365 new/updated content protected</a:t>
                </a:r>
              </a:p>
            </p:txBody>
          </p:sp>
          <p:sp>
            <p:nvSpPr>
              <p:cNvPr id="146" name="Shield_EA18" title="Icon of a shield">
                <a:extLst>
                  <a:ext uri="{FF2B5EF4-FFF2-40B4-BE49-F238E27FC236}">
                    <a16:creationId xmlns:a16="http://schemas.microsoft.com/office/drawing/2014/main" id="{99B59B67-28BB-1C5D-E8BB-86A96C331951}"/>
                  </a:ext>
                </a:extLst>
              </p:cNvPr>
              <p:cNvSpPr>
                <a:spLocks noGrp="1" noRot="1" noChangeAspect="1" noMove="1" noResize="1" noEditPoints="1" noAdjustHandles="1" noChangeArrowheads="1" noChangeShapeType="1"/>
              </p:cNvSpPr>
              <p:nvPr/>
            </p:nvSpPr>
            <p:spPr bwMode="auto">
              <a:xfrm>
                <a:off x="402335" y="5223181"/>
                <a:ext cx="177223" cy="188683"/>
              </a:xfrm>
              <a:custGeom>
                <a:avLst/>
                <a:gdLst>
                  <a:gd name="T0" fmla="*/ 3500 w 3500"/>
                  <a:gd name="T1" fmla="*/ 1375 h 3725"/>
                  <a:gd name="T2" fmla="*/ 1750 w 3500"/>
                  <a:gd name="T3" fmla="*/ 3725 h 3725"/>
                  <a:gd name="T4" fmla="*/ 0 w 3500"/>
                  <a:gd name="T5" fmla="*/ 1375 h 3725"/>
                  <a:gd name="T6" fmla="*/ 0 w 3500"/>
                  <a:gd name="T7" fmla="*/ 500 h 3725"/>
                  <a:gd name="T8" fmla="*/ 1125 w 3500"/>
                  <a:gd name="T9" fmla="*/ 187 h 3725"/>
                  <a:gd name="T10" fmla="*/ 1750 w 3500"/>
                  <a:gd name="T11" fmla="*/ 0 h 3725"/>
                  <a:gd name="T12" fmla="*/ 2375 w 3500"/>
                  <a:gd name="T13" fmla="*/ 187 h 3725"/>
                  <a:gd name="T14" fmla="*/ 3500 w 3500"/>
                  <a:gd name="T15" fmla="*/ 500 h 3725"/>
                  <a:gd name="T16" fmla="*/ 3500 w 3500"/>
                  <a:gd name="T17" fmla="*/ 1375 h 3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0" h="3725">
                    <a:moveTo>
                      <a:pt x="3500" y="1375"/>
                    </a:moveTo>
                    <a:cubicBezTo>
                      <a:pt x="3500" y="2302"/>
                      <a:pt x="2831" y="3117"/>
                      <a:pt x="1750" y="3725"/>
                    </a:cubicBezTo>
                    <a:cubicBezTo>
                      <a:pt x="669" y="3117"/>
                      <a:pt x="0" y="2302"/>
                      <a:pt x="0" y="1375"/>
                    </a:cubicBezTo>
                    <a:cubicBezTo>
                      <a:pt x="0" y="500"/>
                      <a:pt x="0" y="500"/>
                      <a:pt x="0" y="500"/>
                    </a:cubicBezTo>
                    <a:cubicBezTo>
                      <a:pt x="440" y="500"/>
                      <a:pt x="837" y="380"/>
                      <a:pt x="1125" y="187"/>
                    </a:cubicBezTo>
                    <a:cubicBezTo>
                      <a:pt x="1285" y="71"/>
                      <a:pt x="1506" y="0"/>
                      <a:pt x="1750" y="0"/>
                    </a:cubicBezTo>
                    <a:cubicBezTo>
                      <a:pt x="1994" y="0"/>
                      <a:pt x="2215" y="71"/>
                      <a:pt x="2375" y="187"/>
                    </a:cubicBezTo>
                    <a:cubicBezTo>
                      <a:pt x="2663" y="380"/>
                      <a:pt x="3060" y="500"/>
                      <a:pt x="3500" y="500"/>
                    </a:cubicBezTo>
                    <a:lnTo>
                      <a:pt x="3500" y="1375"/>
                    </a:lnTo>
                    <a:close/>
                  </a:path>
                </a:pathLst>
              </a:custGeom>
              <a:solidFill>
                <a:schemeClr val="bg1"/>
              </a:solidFill>
              <a:ln w="19050" cap="sq">
                <a:solidFill>
                  <a:schemeClr val="bg2"/>
                </a:solidFill>
                <a:prstDash val="solid"/>
                <a:miter lim="800000"/>
                <a:headEnd/>
                <a:tailEnd/>
              </a:ln>
            </p:spPr>
            <p:txBody>
              <a:bodyPr vert="horz" wrap="square" lIns="89642" tIns="44821" rIns="89642" bIns="44821" numCol="1" anchor="t" anchorCtr="0" compatLnSpc="1">
                <a:prstTxWarp prst="textNoShape">
                  <a:avLst/>
                </a:prstTxWarp>
              </a:bodyPr>
              <a:lstStyle/>
              <a:p>
                <a:pPr marL="0" marR="0" lvl="0" indent="0" algn="l" defTabSz="914314"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F2F2F"/>
                  </a:solidFill>
                  <a:effectLst/>
                  <a:uLnTx/>
                  <a:uFillTx/>
                  <a:latin typeface="Segoe UI"/>
                  <a:ea typeface="+mn-ea"/>
                  <a:cs typeface="+mn-cs"/>
                </a:endParaRPr>
              </a:p>
            </p:txBody>
          </p:sp>
        </p:grpSp>
      </p:grpSp>
      <p:grpSp>
        <p:nvGrpSpPr>
          <p:cNvPr id="203" name="Group 202">
            <a:extLst>
              <a:ext uri="{FF2B5EF4-FFF2-40B4-BE49-F238E27FC236}">
                <a16:creationId xmlns:a16="http://schemas.microsoft.com/office/drawing/2014/main" id="{A4F3AAFA-1CC1-C7CB-A1D8-927EC7C31C8A}"/>
              </a:ext>
            </a:extLst>
          </p:cNvPr>
          <p:cNvGrpSpPr>
            <a:grpSpLocks noGrp="1" noUngrp="1" noRot="1" noMove="1" noResize="1"/>
          </p:cNvGrpSpPr>
          <p:nvPr/>
        </p:nvGrpSpPr>
        <p:grpSpPr>
          <a:xfrm>
            <a:off x="3282696" y="4859340"/>
            <a:ext cx="2783528" cy="858520"/>
            <a:chOff x="3282696" y="4859340"/>
            <a:chExt cx="2783528" cy="858520"/>
          </a:xfrm>
        </p:grpSpPr>
        <p:sp>
          <p:nvSpPr>
            <p:cNvPr id="139" name="Isosceles Triangle 138">
              <a:extLst>
                <a:ext uri="{FF2B5EF4-FFF2-40B4-BE49-F238E27FC236}">
                  <a16:creationId xmlns:a16="http://schemas.microsoft.com/office/drawing/2014/main" id="{CBCB70D4-D9EE-4F90-377F-2BBB3FCFBC02}"/>
                </a:ext>
              </a:extLst>
            </p:cNvPr>
            <p:cNvSpPr>
              <a:spLocks noGrp="1" noRot="1" noChangeAspect="1" noMove="1" noResize="1" noEditPoints="1" noAdjustHandles="1" noChangeArrowheads="1" noChangeShapeType="1"/>
            </p:cNvSpPr>
            <p:nvPr/>
          </p:nvSpPr>
          <p:spPr>
            <a:xfrm flipV="1">
              <a:off x="4677682" y="4859340"/>
              <a:ext cx="301752" cy="301752"/>
            </a:xfrm>
            <a:prstGeom prst="triangl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nvGrpSpPr>
            <p:cNvPr id="183" name="Group 182">
              <a:extLst>
                <a:ext uri="{FF2B5EF4-FFF2-40B4-BE49-F238E27FC236}">
                  <a16:creationId xmlns:a16="http://schemas.microsoft.com/office/drawing/2014/main" id="{4C229428-04BA-F9C9-1761-623F1BCC248B}"/>
                </a:ext>
              </a:extLst>
            </p:cNvPr>
            <p:cNvGrpSpPr>
              <a:grpSpLocks noGrp="1" noUngrp="1" noRot="1" noMove="1" noResize="1"/>
            </p:cNvGrpSpPr>
            <p:nvPr/>
          </p:nvGrpSpPr>
          <p:grpSpPr>
            <a:xfrm>
              <a:off x="3282696" y="5286973"/>
              <a:ext cx="2783528" cy="430887"/>
              <a:chOff x="3282696" y="5223181"/>
              <a:chExt cx="2783528" cy="430887"/>
            </a:xfrm>
          </p:grpSpPr>
          <p:sp>
            <p:nvSpPr>
              <p:cNvPr id="62" name="TextBox 61">
                <a:extLst>
                  <a:ext uri="{FF2B5EF4-FFF2-40B4-BE49-F238E27FC236}">
                    <a16:creationId xmlns:a16="http://schemas.microsoft.com/office/drawing/2014/main" id="{8CD66BF5-565E-2A8F-185C-0B37D048FED6}"/>
                  </a:ext>
                </a:extLst>
              </p:cNvPr>
              <p:cNvSpPr txBox="1">
                <a:spLocks noGrp="1" noRot="1" noMove="1" noResize="1" noEditPoints="1" noAdjustHandles="1" noChangeArrowheads="1" noChangeShapeType="1"/>
              </p:cNvSpPr>
              <p:nvPr/>
            </p:nvSpPr>
            <p:spPr>
              <a:xfrm>
                <a:off x="3643064" y="5223181"/>
                <a:ext cx="2423160" cy="430887"/>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M365 priority content protected</a:t>
                </a:r>
              </a:p>
            </p:txBody>
          </p:sp>
          <p:sp>
            <p:nvSpPr>
              <p:cNvPr id="147" name="Shield_EA18" title="Icon of a shield">
                <a:extLst>
                  <a:ext uri="{FF2B5EF4-FFF2-40B4-BE49-F238E27FC236}">
                    <a16:creationId xmlns:a16="http://schemas.microsoft.com/office/drawing/2014/main" id="{36C59246-F951-637A-B382-BFBBAE24565B}"/>
                  </a:ext>
                </a:extLst>
              </p:cNvPr>
              <p:cNvSpPr>
                <a:spLocks noGrp="1" noRot="1" noChangeAspect="1" noMove="1" noResize="1" noEditPoints="1" noAdjustHandles="1" noChangeArrowheads="1" noChangeShapeType="1"/>
              </p:cNvSpPr>
              <p:nvPr/>
            </p:nvSpPr>
            <p:spPr bwMode="auto">
              <a:xfrm>
                <a:off x="3282696" y="5223181"/>
                <a:ext cx="177223" cy="188683"/>
              </a:xfrm>
              <a:custGeom>
                <a:avLst/>
                <a:gdLst>
                  <a:gd name="T0" fmla="*/ 3500 w 3500"/>
                  <a:gd name="T1" fmla="*/ 1375 h 3725"/>
                  <a:gd name="T2" fmla="*/ 1750 w 3500"/>
                  <a:gd name="T3" fmla="*/ 3725 h 3725"/>
                  <a:gd name="T4" fmla="*/ 0 w 3500"/>
                  <a:gd name="T5" fmla="*/ 1375 h 3725"/>
                  <a:gd name="T6" fmla="*/ 0 w 3500"/>
                  <a:gd name="T7" fmla="*/ 500 h 3725"/>
                  <a:gd name="T8" fmla="*/ 1125 w 3500"/>
                  <a:gd name="T9" fmla="*/ 187 h 3725"/>
                  <a:gd name="T10" fmla="*/ 1750 w 3500"/>
                  <a:gd name="T11" fmla="*/ 0 h 3725"/>
                  <a:gd name="T12" fmla="*/ 2375 w 3500"/>
                  <a:gd name="T13" fmla="*/ 187 h 3725"/>
                  <a:gd name="T14" fmla="*/ 3500 w 3500"/>
                  <a:gd name="T15" fmla="*/ 500 h 3725"/>
                  <a:gd name="T16" fmla="*/ 3500 w 3500"/>
                  <a:gd name="T17" fmla="*/ 1375 h 3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0" h="3725">
                    <a:moveTo>
                      <a:pt x="3500" y="1375"/>
                    </a:moveTo>
                    <a:cubicBezTo>
                      <a:pt x="3500" y="2302"/>
                      <a:pt x="2831" y="3117"/>
                      <a:pt x="1750" y="3725"/>
                    </a:cubicBezTo>
                    <a:cubicBezTo>
                      <a:pt x="669" y="3117"/>
                      <a:pt x="0" y="2302"/>
                      <a:pt x="0" y="1375"/>
                    </a:cubicBezTo>
                    <a:cubicBezTo>
                      <a:pt x="0" y="500"/>
                      <a:pt x="0" y="500"/>
                      <a:pt x="0" y="500"/>
                    </a:cubicBezTo>
                    <a:cubicBezTo>
                      <a:pt x="440" y="500"/>
                      <a:pt x="837" y="380"/>
                      <a:pt x="1125" y="187"/>
                    </a:cubicBezTo>
                    <a:cubicBezTo>
                      <a:pt x="1285" y="71"/>
                      <a:pt x="1506" y="0"/>
                      <a:pt x="1750" y="0"/>
                    </a:cubicBezTo>
                    <a:cubicBezTo>
                      <a:pt x="1994" y="0"/>
                      <a:pt x="2215" y="71"/>
                      <a:pt x="2375" y="187"/>
                    </a:cubicBezTo>
                    <a:cubicBezTo>
                      <a:pt x="2663" y="380"/>
                      <a:pt x="3060" y="500"/>
                      <a:pt x="3500" y="500"/>
                    </a:cubicBezTo>
                    <a:lnTo>
                      <a:pt x="3500" y="1375"/>
                    </a:lnTo>
                    <a:close/>
                  </a:path>
                </a:pathLst>
              </a:custGeom>
              <a:solidFill>
                <a:schemeClr val="accent4"/>
              </a:solidFill>
              <a:ln w="19050" cap="sq">
                <a:solidFill>
                  <a:schemeClr val="accent4"/>
                </a:solidFill>
                <a:prstDash val="solid"/>
                <a:miter lim="800000"/>
                <a:headEnd/>
                <a:tailEnd/>
              </a:ln>
            </p:spPr>
            <p:txBody>
              <a:bodyPr vert="horz" wrap="square" lIns="89642" tIns="44821" rIns="89642" bIns="44821" numCol="1" anchor="t" anchorCtr="0" compatLnSpc="1">
                <a:prstTxWarp prst="textNoShape">
                  <a:avLst/>
                </a:prstTxWarp>
              </a:bodyPr>
              <a:lstStyle/>
              <a:p>
                <a:pPr marL="0" marR="0" lvl="0" indent="0" algn="l" defTabSz="914314"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gradFill>
                    <a:gsLst>
                      <a:gs pos="0">
                        <a:srgbClr val="505050"/>
                      </a:gs>
                      <a:gs pos="100000">
                        <a:srgbClr val="505050"/>
                      </a:gs>
                    </a:gsLst>
                  </a:gradFill>
                  <a:effectLst/>
                  <a:uLnTx/>
                  <a:uFillTx/>
                  <a:latin typeface="Segoe UI"/>
                  <a:ea typeface="+mn-ea"/>
                  <a:cs typeface="+mn-cs"/>
                </a:endParaRPr>
              </a:p>
            </p:txBody>
          </p:sp>
        </p:grpSp>
      </p:grpSp>
      <p:grpSp>
        <p:nvGrpSpPr>
          <p:cNvPr id="205" name="Group 204">
            <a:extLst>
              <a:ext uri="{FF2B5EF4-FFF2-40B4-BE49-F238E27FC236}">
                <a16:creationId xmlns:a16="http://schemas.microsoft.com/office/drawing/2014/main" id="{DA7E2C66-602A-F054-AB3C-6B77BF6088BE}"/>
              </a:ext>
            </a:extLst>
          </p:cNvPr>
          <p:cNvGrpSpPr>
            <a:grpSpLocks noGrp="1" noUngrp="1" noRot="1" noMove="1" noResize="1"/>
          </p:cNvGrpSpPr>
          <p:nvPr/>
        </p:nvGrpSpPr>
        <p:grpSpPr>
          <a:xfrm>
            <a:off x="6163056" y="4859340"/>
            <a:ext cx="2737320" cy="858520"/>
            <a:chOff x="6163056" y="4859340"/>
            <a:chExt cx="2737320" cy="858520"/>
          </a:xfrm>
        </p:grpSpPr>
        <p:sp>
          <p:nvSpPr>
            <p:cNvPr id="141" name="Isosceles Triangle 140">
              <a:extLst>
                <a:ext uri="{FF2B5EF4-FFF2-40B4-BE49-F238E27FC236}">
                  <a16:creationId xmlns:a16="http://schemas.microsoft.com/office/drawing/2014/main" id="{E832AB81-0407-F8F2-AC24-C9F843BC0186}"/>
                </a:ext>
              </a:extLst>
            </p:cNvPr>
            <p:cNvSpPr>
              <a:spLocks noGrp="1" noRot="1" noChangeAspect="1" noMove="1" noResize="1" noEditPoints="1" noAdjustHandles="1" noChangeArrowheads="1" noChangeShapeType="1"/>
            </p:cNvSpPr>
            <p:nvPr/>
          </p:nvSpPr>
          <p:spPr>
            <a:xfrm flipV="1">
              <a:off x="7405642" y="4859340"/>
              <a:ext cx="301752" cy="301752"/>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nvGrpSpPr>
            <p:cNvPr id="185" name="Group 184">
              <a:extLst>
                <a:ext uri="{FF2B5EF4-FFF2-40B4-BE49-F238E27FC236}">
                  <a16:creationId xmlns:a16="http://schemas.microsoft.com/office/drawing/2014/main" id="{03F9DC1C-FFF7-1B96-3940-3BD53686C1D9}"/>
                </a:ext>
              </a:extLst>
            </p:cNvPr>
            <p:cNvGrpSpPr>
              <a:grpSpLocks noGrp="1" noUngrp="1" noRot="1" noMove="1" noResize="1"/>
            </p:cNvGrpSpPr>
            <p:nvPr/>
          </p:nvGrpSpPr>
          <p:grpSpPr>
            <a:xfrm>
              <a:off x="6163056" y="5286973"/>
              <a:ext cx="2737320" cy="430887"/>
              <a:chOff x="6163056" y="5223181"/>
              <a:chExt cx="2737320" cy="430887"/>
            </a:xfrm>
          </p:grpSpPr>
          <p:sp>
            <p:nvSpPr>
              <p:cNvPr id="101" name="TextBox 100">
                <a:extLst>
                  <a:ext uri="{FF2B5EF4-FFF2-40B4-BE49-F238E27FC236}">
                    <a16:creationId xmlns:a16="http://schemas.microsoft.com/office/drawing/2014/main" id="{BED9E8B0-0E01-BE13-9EFF-00C18EB0F48D}"/>
                  </a:ext>
                </a:extLst>
              </p:cNvPr>
              <p:cNvSpPr txBox="1">
                <a:spLocks noGrp="1" noRot="1" noMove="1" noResize="1" noEditPoints="1" noAdjustHandles="1" noChangeArrowheads="1" noChangeShapeType="1"/>
              </p:cNvSpPr>
              <p:nvPr/>
            </p:nvSpPr>
            <p:spPr>
              <a:xfrm>
                <a:off x="6477216" y="5223181"/>
                <a:ext cx="2423160" cy="430887"/>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M365 historical content protected</a:t>
                </a:r>
              </a:p>
            </p:txBody>
          </p:sp>
          <p:sp>
            <p:nvSpPr>
              <p:cNvPr id="148" name="Shield_EA18" title="Icon of a shield">
                <a:extLst>
                  <a:ext uri="{FF2B5EF4-FFF2-40B4-BE49-F238E27FC236}">
                    <a16:creationId xmlns:a16="http://schemas.microsoft.com/office/drawing/2014/main" id="{D01E352F-D919-B5C4-10BC-32EEE73E4700}"/>
                  </a:ext>
                </a:extLst>
              </p:cNvPr>
              <p:cNvSpPr>
                <a:spLocks noGrp="1" noRot="1" noChangeAspect="1" noMove="1" noResize="1" noEditPoints="1" noAdjustHandles="1" noChangeArrowheads="1" noChangeShapeType="1"/>
              </p:cNvSpPr>
              <p:nvPr/>
            </p:nvSpPr>
            <p:spPr bwMode="auto">
              <a:xfrm>
                <a:off x="6163056" y="5223181"/>
                <a:ext cx="177223" cy="188683"/>
              </a:xfrm>
              <a:custGeom>
                <a:avLst/>
                <a:gdLst>
                  <a:gd name="T0" fmla="*/ 3500 w 3500"/>
                  <a:gd name="T1" fmla="*/ 1375 h 3725"/>
                  <a:gd name="T2" fmla="*/ 1750 w 3500"/>
                  <a:gd name="T3" fmla="*/ 3725 h 3725"/>
                  <a:gd name="T4" fmla="*/ 0 w 3500"/>
                  <a:gd name="T5" fmla="*/ 1375 h 3725"/>
                  <a:gd name="T6" fmla="*/ 0 w 3500"/>
                  <a:gd name="T7" fmla="*/ 500 h 3725"/>
                  <a:gd name="T8" fmla="*/ 1125 w 3500"/>
                  <a:gd name="T9" fmla="*/ 187 h 3725"/>
                  <a:gd name="T10" fmla="*/ 1750 w 3500"/>
                  <a:gd name="T11" fmla="*/ 0 h 3725"/>
                  <a:gd name="T12" fmla="*/ 2375 w 3500"/>
                  <a:gd name="T13" fmla="*/ 187 h 3725"/>
                  <a:gd name="T14" fmla="*/ 3500 w 3500"/>
                  <a:gd name="T15" fmla="*/ 500 h 3725"/>
                  <a:gd name="T16" fmla="*/ 3500 w 3500"/>
                  <a:gd name="T17" fmla="*/ 1375 h 3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0" h="3725">
                    <a:moveTo>
                      <a:pt x="3500" y="1375"/>
                    </a:moveTo>
                    <a:cubicBezTo>
                      <a:pt x="3500" y="2302"/>
                      <a:pt x="2831" y="3117"/>
                      <a:pt x="1750" y="3725"/>
                    </a:cubicBezTo>
                    <a:cubicBezTo>
                      <a:pt x="669" y="3117"/>
                      <a:pt x="0" y="2302"/>
                      <a:pt x="0" y="1375"/>
                    </a:cubicBezTo>
                    <a:cubicBezTo>
                      <a:pt x="0" y="500"/>
                      <a:pt x="0" y="500"/>
                      <a:pt x="0" y="500"/>
                    </a:cubicBezTo>
                    <a:cubicBezTo>
                      <a:pt x="440" y="500"/>
                      <a:pt x="837" y="380"/>
                      <a:pt x="1125" y="187"/>
                    </a:cubicBezTo>
                    <a:cubicBezTo>
                      <a:pt x="1285" y="71"/>
                      <a:pt x="1506" y="0"/>
                      <a:pt x="1750" y="0"/>
                    </a:cubicBezTo>
                    <a:cubicBezTo>
                      <a:pt x="1994" y="0"/>
                      <a:pt x="2215" y="71"/>
                      <a:pt x="2375" y="187"/>
                    </a:cubicBezTo>
                    <a:cubicBezTo>
                      <a:pt x="2663" y="380"/>
                      <a:pt x="3060" y="500"/>
                      <a:pt x="3500" y="500"/>
                    </a:cubicBezTo>
                    <a:lnTo>
                      <a:pt x="3500" y="1375"/>
                    </a:lnTo>
                    <a:close/>
                  </a:path>
                </a:pathLst>
              </a:custGeom>
              <a:solidFill>
                <a:schemeClr val="accent2"/>
              </a:solidFill>
              <a:ln w="19050" cap="sq">
                <a:solidFill>
                  <a:schemeClr val="accent2"/>
                </a:solidFill>
                <a:prstDash val="solid"/>
                <a:miter lim="800000"/>
                <a:headEnd/>
                <a:tailEnd/>
              </a:ln>
            </p:spPr>
            <p:txBody>
              <a:bodyPr vert="horz" wrap="square" lIns="89642" tIns="44821" rIns="89642" bIns="44821" numCol="1" anchor="t" anchorCtr="0" compatLnSpc="1">
                <a:prstTxWarp prst="textNoShape">
                  <a:avLst/>
                </a:prstTxWarp>
              </a:bodyPr>
              <a:lstStyle/>
              <a:p>
                <a:pPr marL="0" marR="0" lvl="0" indent="0" algn="l" defTabSz="914314"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F2F2F"/>
                  </a:solidFill>
                  <a:effectLst/>
                  <a:uLnTx/>
                  <a:uFillTx/>
                  <a:latin typeface="Segoe UI"/>
                  <a:ea typeface="+mn-ea"/>
                  <a:cs typeface="+mn-cs"/>
                </a:endParaRPr>
              </a:p>
            </p:txBody>
          </p:sp>
        </p:grpSp>
      </p:grpSp>
      <p:grpSp>
        <p:nvGrpSpPr>
          <p:cNvPr id="206" name="Group 205">
            <a:extLst>
              <a:ext uri="{FF2B5EF4-FFF2-40B4-BE49-F238E27FC236}">
                <a16:creationId xmlns:a16="http://schemas.microsoft.com/office/drawing/2014/main" id="{26DCDF16-376F-D17D-1780-521B4DD287D9}"/>
              </a:ext>
            </a:extLst>
          </p:cNvPr>
          <p:cNvGrpSpPr>
            <a:grpSpLocks noGrp="1" noUngrp="1" noRot="1" noMove="1" noResize="1"/>
          </p:cNvGrpSpPr>
          <p:nvPr/>
        </p:nvGrpSpPr>
        <p:grpSpPr>
          <a:xfrm>
            <a:off x="9043416" y="4855291"/>
            <a:ext cx="2739083" cy="647126"/>
            <a:chOff x="9043416" y="4855291"/>
            <a:chExt cx="2739083" cy="647126"/>
          </a:xfrm>
        </p:grpSpPr>
        <p:sp>
          <p:nvSpPr>
            <p:cNvPr id="143" name="Isosceles Triangle 142">
              <a:extLst>
                <a:ext uri="{FF2B5EF4-FFF2-40B4-BE49-F238E27FC236}">
                  <a16:creationId xmlns:a16="http://schemas.microsoft.com/office/drawing/2014/main" id="{03945531-39B8-7051-C215-58FACBFD9730}"/>
                </a:ext>
              </a:extLst>
            </p:cNvPr>
            <p:cNvSpPr>
              <a:spLocks noGrp="1" noRot="1" noChangeAspect="1" noMove="1" noResize="1" noEditPoints="1" noAdjustHandles="1" noChangeArrowheads="1" noChangeShapeType="1"/>
            </p:cNvSpPr>
            <p:nvPr/>
          </p:nvSpPr>
          <p:spPr>
            <a:xfrm flipV="1">
              <a:off x="10280954" y="4855291"/>
              <a:ext cx="301752" cy="301752"/>
            </a:xfrm>
            <a:prstGeom prst="triangle">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Segoe UI"/>
                <a:ea typeface="+mn-ea"/>
                <a:cs typeface="+mn-cs"/>
              </a:endParaRPr>
            </a:p>
          </p:txBody>
        </p:sp>
        <p:grpSp>
          <p:nvGrpSpPr>
            <p:cNvPr id="187" name="Group 186">
              <a:extLst>
                <a:ext uri="{FF2B5EF4-FFF2-40B4-BE49-F238E27FC236}">
                  <a16:creationId xmlns:a16="http://schemas.microsoft.com/office/drawing/2014/main" id="{050EC218-E9C1-5E2A-8FD8-33B5D74A7DBA}"/>
                </a:ext>
              </a:extLst>
            </p:cNvPr>
            <p:cNvGrpSpPr>
              <a:grpSpLocks noGrp="1" noUngrp="1" noRot="1" noMove="1" noResize="1"/>
            </p:cNvGrpSpPr>
            <p:nvPr/>
          </p:nvGrpSpPr>
          <p:grpSpPr>
            <a:xfrm>
              <a:off x="9043416" y="5286973"/>
              <a:ext cx="2739083" cy="215444"/>
              <a:chOff x="9043416" y="5223181"/>
              <a:chExt cx="2739083" cy="215444"/>
            </a:xfrm>
          </p:grpSpPr>
          <p:sp>
            <p:nvSpPr>
              <p:cNvPr id="131" name="TextBox 130">
                <a:extLst>
                  <a:ext uri="{FF2B5EF4-FFF2-40B4-BE49-F238E27FC236}">
                    <a16:creationId xmlns:a16="http://schemas.microsoft.com/office/drawing/2014/main" id="{8C81EDF9-0B24-D33B-1958-A287E139258D}"/>
                  </a:ext>
                </a:extLst>
              </p:cNvPr>
              <p:cNvSpPr txBox="1">
                <a:spLocks noGrp="1" noRot="1" noMove="1" noResize="1" noEditPoints="1" noAdjustHandles="1" noChangeArrowheads="1" noChangeShapeType="1"/>
              </p:cNvSpPr>
              <p:nvPr/>
            </p:nvSpPr>
            <p:spPr>
              <a:xfrm>
                <a:off x="9359339" y="5223181"/>
                <a:ext cx="2423160" cy="215444"/>
              </a:xfrm>
              <a:prstGeom prst="rect">
                <a:avLst/>
              </a:prstGeom>
              <a:noFill/>
              <a:ln>
                <a:noFill/>
              </a:ln>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Protection beyond M365</a:t>
                </a:r>
              </a:p>
            </p:txBody>
          </p:sp>
          <p:sp>
            <p:nvSpPr>
              <p:cNvPr id="150" name="Shield_EA18" title="Icon of a shield">
                <a:extLst>
                  <a:ext uri="{FF2B5EF4-FFF2-40B4-BE49-F238E27FC236}">
                    <a16:creationId xmlns:a16="http://schemas.microsoft.com/office/drawing/2014/main" id="{024AEFB2-C836-6AEB-D7FC-B2D03D73DB54}"/>
                  </a:ext>
                </a:extLst>
              </p:cNvPr>
              <p:cNvSpPr>
                <a:spLocks noGrp="1" noRot="1" noChangeAspect="1" noMove="1" noResize="1" noEditPoints="1" noAdjustHandles="1" noChangeArrowheads="1" noChangeShapeType="1"/>
              </p:cNvSpPr>
              <p:nvPr/>
            </p:nvSpPr>
            <p:spPr bwMode="auto">
              <a:xfrm>
                <a:off x="9043416" y="5223181"/>
                <a:ext cx="177223" cy="188683"/>
              </a:xfrm>
              <a:custGeom>
                <a:avLst/>
                <a:gdLst>
                  <a:gd name="T0" fmla="*/ 3500 w 3500"/>
                  <a:gd name="T1" fmla="*/ 1375 h 3725"/>
                  <a:gd name="T2" fmla="*/ 1750 w 3500"/>
                  <a:gd name="T3" fmla="*/ 3725 h 3725"/>
                  <a:gd name="T4" fmla="*/ 0 w 3500"/>
                  <a:gd name="T5" fmla="*/ 1375 h 3725"/>
                  <a:gd name="T6" fmla="*/ 0 w 3500"/>
                  <a:gd name="T7" fmla="*/ 500 h 3725"/>
                  <a:gd name="T8" fmla="*/ 1125 w 3500"/>
                  <a:gd name="T9" fmla="*/ 187 h 3725"/>
                  <a:gd name="T10" fmla="*/ 1750 w 3500"/>
                  <a:gd name="T11" fmla="*/ 0 h 3725"/>
                  <a:gd name="T12" fmla="*/ 2375 w 3500"/>
                  <a:gd name="T13" fmla="*/ 187 h 3725"/>
                  <a:gd name="T14" fmla="*/ 3500 w 3500"/>
                  <a:gd name="T15" fmla="*/ 500 h 3725"/>
                  <a:gd name="T16" fmla="*/ 3500 w 3500"/>
                  <a:gd name="T17" fmla="*/ 1375 h 3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00" h="3725">
                    <a:moveTo>
                      <a:pt x="3500" y="1375"/>
                    </a:moveTo>
                    <a:cubicBezTo>
                      <a:pt x="3500" y="2302"/>
                      <a:pt x="2831" y="3117"/>
                      <a:pt x="1750" y="3725"/>
                    </a:cubicBezTo>
                    <a:cubicBezTo>
                      <a:pt x="669" y="3117"/>
                      <a:pt x="0" y="2302"/>
                      <a:pt x="0" y="1375"/>
                    </a:cubicBezTo>
                    <a:cubicBezTo>
                      <a:pt x="0" y="500"/>
                      <a:pt x="0" y="500"/>
                      <a:pt x="0" y="500"/>
                    </a:cubicBezTo>
                    <a:cubicBezTo>
                      <a:pt x="440" y="500"/>
                      <a:pt x="837" y="380"/>
                      <a:pt x="1125" y="187"/>
                    </a:cubicBezTo>
                    <a:cubicBezTo>
                      <a:pt x="1285" y="71"/>
                      <a:pt x="1506" y="0"/>
                      <a:pt x="1750" y="0"/>
                    </a:cubicBezTo>
                    <a:cubicBezTo>
                      <a:pt x="1994" y="0"/>
                      <a:pt x="2215" y="71"/>
                      <a:pt x="2375" y="187"/>
                    </a:cubicBezTo>
                    <a:cubicBezTo>
                      <a:pt x="2663" y="380"/>
                      <a:pt x="3060" y="500"/>
                      <a:pt x="3500" y="500"/>
                    </a:cubicBezTo>
                    <a:lnTo>
                      <a:pt x="3500" y="1375"/>
                    </a:lnTo>
                    <a:close/>
                  </a:path>
                </a:pathLst>
              </a:custGeom>
              <a:solidFill>
                <a:srgbClr val="00B0F0"/>
              </a:solidFill>
              <a:ln w="19050" cap="sq">
                <a:solidFill>
                  <a:srgbClr val="00B0F0"/>
                </a:solidFill>
                <a:prstDash val="solid"/>
                <a:miter lim="800000"/>
                <a:headEnd/>
                <a:tailEnd/>
              </a:ln>
            </p:spPr>
            <p:txBody>
              <a:bodyPr vert="horz" wrap="square" lIns="89642" tIns="44821" rIns="89642" bIns="44821" numCol="1" anchor="t" anchorCtr="0" compatLnSpc="1">
                <a:prstTxWarp prst="textNoShape">
                  <a:avLst/>
                </a:prstTxWarp>
              </a:bodyPr>
              <a:lstStyle/>
              <a:p>
                <a:pPr marL="0" marR="0" lvl="0" indent="0" algn="l" defTabSz="914314"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gradFill>
                    <a:gsLst>
                      <a:gs pos="0">
                        <a:srgbClr val="505050"/>
                      </a:gs>
                      <a:gs pos="100000">
                        <a:srgbClr val="505050"/>
                      </a:gs>
                    </a:gsLst>
                  </a:gradFill>
                  <a:effectLst/>
                  <a:uLnTx/>
                  <a:uFillTx/>
                  <a:latin typeface="Segoe UI"/>
                  <a:ea typeface="+mn-ea"/>
                  <a:cs typeface="+mn-cs"/>
                </a:endParaRPr>
              </a:p>
            </p:txBody>
          </p:sp>
        </p:grpSp>
      </p:grpSp>
      <p:grpSp>
        <p:nvGrpSpPr>
          <p:cNvPr id="188" name="Group 187">
            <a:extLst>
              <a:ext uri="{FF2B5EF4-FFF2-40B4-BE49-F238E27FC236}">
                <a16:creationId xmlns:a16="http://schemas.microsoft.com/office/drawing/2014/main" id="{D607F30F-98A5-CEBA-F2BE-73D4C5ECAB95}"/>
              </a:ext>
            </a:extLst>
          </p:cNvPr>
          <p:cNvGrpSpPr>
            <a:grpSpLocks noGrp="1" noUngrp="1" noRot="1" noMove="1" noResize="1"/>
          </p:cNvGrpSpPr>
          <p:nvPr/>
        </p:nvGrpSpPr>
        <p:grpSpPr>
          <a:xfrm>
            <a:off x="368154" y="6314407"/>
            <a:ext cx="2772728" cy="244672"/>
            <a:chOff x="368154" y="6314407"/>
            <a:chExt cx="2772728" cy="244672"/>
          </a:xfrm>
        </p:grpSpPr>
        <p:sp>
          <p:nvSpPr>
            <p:cNvPr id="110" name="TextBox 109">
              <a:extLst>
                <a:ext uri="{FF2B5EF4-FFF2-40B4-BE49-F238E27FC236}">
                  <a16:creationId xmlns:a16="http://schemas.microsoft.com/office/drawing/2014/main" id="{E721AD84-3673-6815-F083-97B0F4518BC6}"/>
                </a:ext>
              </a:extLst>
            </p:cNvPr>
            <p:cNvSpPr txBox="1">
              <a:spLocks noGrp="1" noRot="1" noMove="1" noResize="1" noEditPoints="1" noAdjustHandles="1" noChangeArrowheads="1" noChangeShapeType="1"/>
            </p:cNvSpPr>
            <p:nvPr/>
          </p:nvSpPr>
          <p:spPr>
            <a:xfrm>
              <a:off x="717722" y="6314407"/>
              <a:ext cx="2423160" cy="215444"/>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1 week</a:t>
              </a:r>
            </a:p>
          </p:txBody>
        </p:sp>
        <p:pic>
          <p:nvPicPr>
            <p:cNvPr id="152" name="Graphic 151" descr="Hourglass Finished with solid fill">
              <a:extLst>
                <a:ext uri="{FF2B5EF4-FFF2-40B4-BE49-F238E27FC236}">
                  <a16:creationId xmlns:a16="http://schemas.microsoft.com/office/drawing/2014/main" id="{559AC23F-DA0E-03DA-DC8B-CF9A28D29157}"/>
                </a:ext>
              </a:extLst>
            </p:cNvPr>
            <p:cNvPicPr>
              <a:picLocks noGrp="1" noRot="1" noChangeAspect="1" noMove="1" noResize="1" noEditPoints="1" noAdjustHandles="1" noChangeArrowheads="1" noChangeShapeType="1" noCrop="1"/>
            </p:cNvPicPr>
            <p:nvPr/>
          </p:nvPicPr>
          <p:blipFill>
            <a:blip r:embed="rId3">
              <a:extLst>
                <a:ext uri="{96DAC541-7B7A-43D3-8B79-37D633B846F1}">
                  <asvg:svgBlip xmlns:asvg="http://schemas.microsoft.com/office/drawing/2016/SVG/main" r:embed="rId4"/>
                </a:ext>
              </a:extLst>
            </a:blip>
            <a:stretch>
              <a:fillRect/>
            </a:stretch>
          </p:blipFill>
          <p:spPr>
            <a:xfrm>
              <a:off x="368154" y="6314407"/>
              <a:ext cx="244672" cy="244672"/>
            </a:xfrm>
            <a:prstGeom prst="rect">
              <a:avLst/>
            </a:prstGeom>
          </p:spPr>
        </p:pic>
      </p:grpSp>
      <p:grpSp>
        <p:nvGrpSpPr>
          <p:cNvPr id="189" name="Group 188">
            <a:extLst>
              <a:ext uri="{FF2B5EF4-FFF2-40B4-BE49-F238E27FC236}">
                <a16:creationId xmlns:a16="http://schemas.microsoft.com/office/drawing/2014/main" id="{BD51EF21-C34E-9F19-D51E-F62C8F9C8446}"/>
              </a:ext>
            </a:extLst>
          </p:cNvPr>
          <p:cNvGrpSpPr>
            <a:grpSpLocks noGrp="1" noUngrp="1" noRot="1" noMove="1" noResize="1"/>
          </p:cNvGrpSpPr>
          <p:nvPr/>
        </p:nvGrpSpPr>
        <p:grpSpPr>
          <a:xfrm>
            <a:off x="3252032" y="6314407"/>
            <a:ext cx="2818322" cy="244672"/>
            <a:chOff x="3252032" y="6314407"/>
            <a:chExt cx="2818322" cy="244672"/>
          </a:xfrm>
        </p:grpSpPr>
        <p:sp>
          <p:nvSpPr>
            <p:cNvPr id="119" name="TextBox 118">
              <a:extLst>
                <a:ext uri="{FF2B5EF4-FFF2-40B4-BE49-F238E27FC236}">
                  <a16:creationId xmlns:a16="http://schemas.microsoft.com/office/drawing/2014/main" id="{B7C07AA8-0B3C-1CEC-3A47-D5646F1F6CCD}"/>
                </a:ext>
              </a:extLst>
            </p:cNvPr>
            <p:cNvSpPr txBox="1">
              <a:spLocks noGrp="1" noRot="1" noMove="1" noResize="1" noEditPoints="1" noAdjustHandles="1" noChangeArrowheads="1" noChangeShapeType="1"/>
            </p:cNvSpPr>
            <p:nvPr/>
          </p:nvSpPr>
          <p:spPr>
            <a:xfrm>
              <a:off x="3647194" y="6314407"/>
              <a:ext cx="2423160" cy="215444"/>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2 weeks</a:t>
              </a:r>
            </a:p>
          </p:txBody>
        </p:sp>
        <p:pic>
          <p:nvPicPr>
            <p:cNvPr id="154" name="Graphic 153" descr="Hourglass Finished with solid fill">
              <a:extLst>
                <a:ext uri="{FF2B5EF4-FFF2-40B4-BE49-F238E27FC236}">
                  <a16:creationId xmlns:a16="http://schemas.microsoft.com/office/drawing/2014/main" id="{127E57CA-BFF7-7953-99A2-6B5E39C87963}"/>
                </a:ext>
              </a:extLst>
            </p:cNvPr>
            <p:cNvPicPr>
              <a:picLocks noGrp="1" noRot="1" noChangeAspect="1" noMove="1" noResize="1" noEditPoints="1" noAdjustHandles="1" noChangeArrowheads="1" noChangeShapeType="1" noCrop="1"/>
            </p:cNvPicPr>
            <p:nvPr/>
          </p:nvPicPr>
          <p:blipFill>
            <a:blip r:embed="rId5">
              <a:extLst>
                <a:ext uri="{96DAC541-7B7A-43D3-8B79-37D633B846F1}">
                  <asvg:svgBlip xmlns:asvg="http://schemas.microsoft.com/office/drawing/2016/SVG/main" r:embed="rId6"/>
                </a:ext>
              </a:extLst>
            </a:blip>
            <a:stretch>
              <a:fillRect/>
            </a:stretch>
          </p:blipFill>
          <p:spPr>
            <a:xfrm>
              <a:off x="3252032" y="6314407"/>
              <a:ext cx="244672" cy="244672"/>
            </a:xfrm>
            <a:prstGeom prst="rect">
              <a:avLst/>
            </a:prstGeom>
          </p:spPr>
        </p:pic>
      </p:grpSp>
      <p:grpSp>
        <p:nvGrpSpPr>
          <p:cNvPr id="190" name="Group 189">
            <a:extLst>
              <a:ext uri="{FF2B5EF4-FFF2-40B4-BE49-F238E27FC236}">
                <a16:creationId xmlns:a16="http://schemas.microsoft.com/office/drawing/2014/main" id="{1049E904-7AC4-4AF4-B52C-B791BA401692}"/>
              </a:ext>
            </a:extLst>
          </p:cNvPr>
          <p:cNvGrpSpPr>
            <a:grpSpLocks noGrp="1" noUngrp="1" noRot="1" noMove="1" noResize="1"/>
          </p:cNvGrpSpPr>
          <p:nvPr/>
        </p:nvGrpSpPr>
        <p:grpSpPr>
          <a:xfrm>
            <a:off x="6129331" y="6314407"/>
            <a:ext cx="2775175" cy="244672"/>
            <a:chOff x="6129331" y="6314407"/>
            <a:chExt cx="2775175" cy="244672"/>
          </a:xfrm>
        </p:grpSpPr>
        <p:sp>
          <p:nvSpPr>
            <p:cNvPr id="122" name="TextBox 121">
              <a:extLst>
                <a:ext uri="{FF2B5EF4-FFF2-40B4-BE49-F238E27FC236}">
                  <a16:creationId xmlns:a16="http://schemas.microsoft.com/office/drawing/2014/main" id="{EAEC4B27-176F-CFF6-0153-F5D27AAE3275}"/>
                </a:ext>
              </a:extLst>
            </p:cNvPr>
            <p:cNvSpPr txBox="1">
              <a:spLocks noGrp="1" noRot="1" noMove="1" noResize="1" noEditPoints="1" noAdjustHandles="1" noChangeArrowheads="1" noChangeShapeType="1"/>
            </p:cNvSpPr>
            <p:nvPr/>
          </p:nvSpPr>
          <p:spPr>
            <a:xfrm>
              <a:off x="6481346" y="6314407"/>
              <a:ext cx="2423160" cy="215444"/>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2 weeks iteration</a:t>
              </a:r>
            </a:p>
          </p:txBody>
        </p:sp>
        <p:pic>
          <p:nvPicPr>
            <p:cNvPr id="155" name="Graphic 154" descr="Hourglass Finished with solid fill">
              <a:extLst>
                <a:ext uri="{FF2B5EF4-FFF2-40B4-BE49-F238E27FC236}">
                  <a16:creationId xmlns:a16="http://schemas.microsoft.com/office/drawing/2014/main" id="{BEBC8BCA-A7C6-8DD1-1BB5-13FA57F481FC}"/>
                </a:ext>
              </a:extLst>
            </p:cNvPr>
            <p:cNvPicPr>
              <a:picLocks noGrp="1" noRot="1" noChangeAspect="1" noMove="1" noResize="1" noEditPoints="1" noAdjustHandles="1" noChangeArrowheads="1" noChangeShapeType="1" noCrop="1"/>
            </p:cNvPicPr>
            <p:nvPr/>
          </p:nvPicPr>
          <p:blipFill>
            <a:blip r:embed="rId7">
              <a:extLst>
                <a:ext uri="{96DAC541-7B7A-43D3-8B79-37D633B846F1}">
                  <asvg:svgBlip xmlns:asvg="http://schemas.microsoft.com/office/drawing/2016/SVG/main" r:embed="rId8"/>
                </a:ext>
              </a:extLst>
            </a:blip>
            <a:stretch>
              <a:fillRect/>
            </a:stretch>
          </p:blipFill>
          <p:spPr>
            <a:xfrm>
              <a:off x="6129331" y="6314407"/>
              <a:ext cx="244672" cy="244672"/>
            </a:xfrm>
            <a:prstGeom prst="rect">
              <a:avLst/>
            </a:prstGeom>
          </p:spPr>
        </p:pic>
      </p:grpSp>
      <p:grpSp>
        <p:nvGrpSpPr>
          <p:cNvPr id="191" name="Group 190">
            <a:extLst>
              <a:ext uri="{FF2B5EF4-FFF2-40B4-BE49-F238E27FC236}">
                <a16:creationId xmlns:a16="http://schemas.microsoft.com/office/drawing/2014/main" id="{5E3CE9CE-7C4A-C913-8151-ED27422B0BE5}"/>
              </a:ext>
            </a:extLst>
          </p:cNvPr>
          <p:cNvGrpSpPr>
            <a:grpSpLocks noGrp="1" noUngrp="1" noRot="1" noMove="1" noResize="1"/>
          </p:cNvGrpSpPr>
          <p:nvPr/>
        </p:nvGrpSpPr>
        <p:grpSpPr>
          <a:xfrm>
            <a:off x="9009691" y="6314407"/>
            <a:ext cx="2776938" cy="244672"/>
            <a:chOff x="9009691" y="6314407"/>
            <a:chExt cx="2776938" cy="244672"/>
          </a:xfrm>
        </p:grpSpPr>
        <p:sp>
          <p:nvSpPr>
            <p:cNvPr id="125" name="TextBox 124">
              <a:extLst>
                <a:ext uri="{FF2B5EF4-FFF2-40B4-BE49-F238E27FC236}">
                  <a16:creationId xmlns:a16="http://schemas.microsoft.com/office/drawing/2014/main" id="{AA461973-E094-22E8-9B41-037A42C3AD36}"/>
                </a:ext>
              </a:extLst>
            </p:cNvPr>
            <p:cNvSpPr txBox="1">
              <a:spLocks noGrp="1" noRot="1" noMove="1" noResize="1" noEditPoints="1" noAdjustHandles="1" noChangeArrowheads="1" noChangeShapeType="1"/>
            </p:cNvSpPr>
            <p:nvPr/>
          </p:nvSpPr>
          <p:spPr>
            <a:xfrm>
              <a:off x="9363469" y="6314407"/>
              <a:ext cx="2423160" cy="215444"/>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FFFFFF"/>
                  </a:solidFill>
                  <a:effectLst/>
                  <a:uLnTx/>
                  <a:uFillTx/>
                  <a:latin typeface="Segoe UI"/>
                  <a:ea typeface="+mn-ea"/>
                  <a:cs typeface="+mn-cs"/>
                </a:rPr>
                <a:t>Situational</a:t>
              </a:r>
            </a:p>
          </p:txBody>
        </p:sp>
        <p:pic>
          <p:nvPicPr>
            <p:cNvPr id="156" name="Graphic 155" descr="Hourglass Finished with solid fill">
              <a:extLst>
                <a:ext uri="{FF2B5EF4-FFF2-40B4-BE49-F238E27FC236}">
                  <a16:creationId xmlns:a16="http://schemas.microsoft.com/office/drawing/2014/main" id="{DA99FA09-C1B2-E2B5-D2FE-44893C6594C6}"/>
                </a:ext>
              </a:extLst>
            </p:cNvPr>
            <p:cNvPicPr>
              <a:picLocks noGrp="1" noRot="1" noChangeAspect="1" noMove="1" noResize="1" noEditPoints="1" noAdjustHandles="1" noChangeArrowheads="1" noChangeShapeType="1" noCrop="1"/>
            </p:cNvPicPr>
            <p:nvPr/>
          </p:nvPicPr>
          <p:blipFill>
            <a:blip r:embed="rId9">
              <a:extLst>
                <a:ext uri="{96DAC541-7B7A-43D3-8B79-37D633B846F1}">
                  <asvg:svgBlip xmlns:asvg="http://schemas.microsoft.com/office/drawing/2016/SVG/main" r:embed="rId10"/>
                </a:ext>
              </a:extLst>
            </a:blip>
            <a:stretch>
              <a:fillRect/>
            </a:stretch>
          </p:blipFill>
          <p:spPr>
            <a:xfrm>
              <a:off x="9009691" y="6314407"/>
              <a:ext cx="244672" cy="244672"/>
            </a:xfrm>
            <a:prstGeom prst="rect">
              <a:avLst/>
            </a:prstGeom>
          </p:spPr>
        </p:pic>
      </p:grpSp>
      <p:cxnSp>
        <p:nvCxnSpPr>
          <p:cNvPr id="157" name="Straight Connector 156">
            <a:extLst>
              <a:ext uri="{FF2B5EF4-FFF2-40B4-BE49-F238E27FC236}">
                <a16:creationId xmlns:a16="http://schemas.microsoft.com/office/drawing/2014/main" id="{950E8367-27A4-2BD0-F20B-B51E0FE3945F}"/>
              </a:ext>
            </a:extLst>
          </p:cNvPr>
          <p:cNvCxnSpPr>
            <a:cxnSpLocks noGrp="1" noRot="1" noMove="1" noResize="1" noEditPoints="1" noAdjustHandles="1" noChangeArrowheads="1" noChangeShapeType="1"/>
          </p:cNvCxnSpPr>
          <p:nvPr/>
        </p:nvCxnSpPr>
        <p:spPr>
          <a:xfrm flipH="1">
            <a:off x="403860" y="6031298"/>
            <a:ext cx="10979597" cy="0"/>
          </a:xfrm>
          <a:prstGeom prst="line">
            <a:avLst/>
          </a:prstGeom>
          <a:solidFill>
            <a:schemeClr val="bg1"/>
          </a:solidFill>
          <a:ln w="19050" cap="flat">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45583368-EAB1-133C-C360-DD31FDC681B7}"/>
              </a:ext>
            </a:extLst>
          </p:cNvPr>
          <p:cNvSpPr txBox="1">
            <a:spLocks noGrp="1" noRot="1" noMove="1" noResize="1" noEditPoints="1" noAdjustHandles="1" noChangeArrowheads="1" noChangeShapeType="1"/>
          </p:cNvSpPr>
          <p:nvPr/>
        </p:nvSpPr>
        <p:spPr>
          <a:xfrm>
            <a:off x="9688872" y="6672682"/>
            <a:ext cx="2423160" cy="107722"/>
          </a:xfrm>
          <a:prstGeom prst="rect">
            <a:avLst/>
          </a:prstGeom>
          <a:noFill/>
        </p:spPr>
        <p:txBody>
          <a:bodyPr wrap="square" lIns="0" tIns="0" rIns="0" bIns="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00" b="0" i="1" u="none" strike="noStrike" kern="1200" cap="none" spc="0" normalizeH="0" baseline="0" noProof="0">
                <a:ln>
                  <a:noFill/>
                </a:ln>
                <a:solidFill>
                  <a:srgbClr val="FFFFFF"/>
                </a:solidFill>
                <a:effectLst/>
                <a:uLnTx/>
                <a:uFillTx/>
                <a:latin typeface="Segoe UI"/>
                <a:ea typeface="+mn-ea"/>
                <a:cs typeface="+mn-cs"/>
              </a:rPr>
              <a:t>Last updated: </a:t>
            </a:r>
            <a:fld id="{0FC470E9-C4FA-4626-88F6-0BBB2263B3D1}" type="datetime4">
              <a:rPr kumimoji="0" lang="en-US" sz="700" b="0" i="1" u="none" strike="noStrike" kern="1200" cap="none" spc="0" normalizeH="0" baseline="0" noProof="0" smtClean="0">
                <a:ln>
                  <a:noFill/>
                </a:ln>
                <a:solidFill>
                  <a:srgbClr val="FFFFFF"/>
                </a:solidFill>
                <a:effectLst/>
                <a:uLnTx/>
                <a:uFillTx/>
                <a:latin typeface="Segoe UI"/>
                <a:ea typeface="+mn-ea"/>
                <a:cs typeface="+mn-cs"/>
              </a:rPr>
              <a:t>September 16, 2024</a:t>
            </a:fld>
            <a:endParaRPr kumimoji="0" lang="en-US" sz="700" b="0" i="1" u="none" strike="noStrike" kern="1200" cap="none" spc="0" normalizeH="0" baseline="0" noProof="0">
              <a:ln>
                <a:noFill/>
              </a:ln>
              <a:solidFill>
                <a:srgbClr val="FFFFFF"/>
              </a:solidFill>
              <a:effectLst/>
              <a:uLnTx/>
              <a:uFillTx/>
              <a:latin typeface="Segoe UI"/>
              <a:ea typeface="+mn-ea"/>
              <a:cs typeface="+mn-cs"/>
            </a:endParaRPr>
          </a:p>
        </p:txBody>
      </p:sp>
    </p:spTree>
    <p:extLst>
      <p:ext uri="{BB962C8B-B14F-4D97-AF65-F5344CB8AC3E}">
        <p14:creationId xmlns:p14="http://schemas.microsoft.com/office/powerpoint/2010/main" val="2009231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2"/>
                                        </p:tgtEl>
                                        <p:attrNameLst>
                                          <p:attrName>style.visibility</p:attrName>
                                        </p:attrNameLst>
                                      </p:cBhvr>
                                      <p:to>
                                        <p:strVal val="visible"/>
                                      </p:to>
                                    </p:set>
                                    <p:animEffect transition="in" filter="fade">
                                      <p:cBhvr>
                                        <p:cTn id="7" dur="500"/>
                                        <p:tgtEl>
                                          <p:spTgt spid="1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2"/>
                                        </p:tgtEl>
                                        <p:attrNameLst>
                                          <p:attrName>style.visibility</p:attrName>
                                        </p:attrNameLst>
                                      </p:cBhvr>
                                      <p:to>
                                        <p:strVal val="visible"/>
                                      </p:to>
                                    </p:set>
                                    <p:animEffect transition="in" filter="fade">
                                      <p:cBhvr>
                                        <p:cTn id="12" dur="500"/>
                                        <p:tgtEl>
                                          <p:spTgt spid="202"/>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88"/>
                                        </p:tgtEl>
                                        <p:attrNameLst>
                                          <p:attrName>style.visibility</p:attrName>
                                        </p:attrNameLst>
                                      </p:cBhvr>
                                      <p:to>
                                        <p:strVal val="visible"/>
                                      </p:to>
                                    </p:set>
                                    <p:animEffect transition="in" filter="fade">
                                      <p:cBhvr>
                                        <p:cTn id="16" dur="500"/>
                                        <p:tgtEl>
                                          <p:spTgt spid="18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08"/>
                                        </p:tgtEl>
                                        <p:attrNameLst>
                                          <p:attrName>style.visibility</p:attrName>
                                        </p:attrNameLst>
                                      </p:cBhvr>
                                      <p:to>
                                        <p:strVal val="visible"/>
                                      </p:to>
                                    </p:set>
                                    <p:animEffect transition="in" filter="fade">
                                      <p:cBhvr>
                                        <p:cTn id="21" dur="500"/>
                                        <p:tgtEl>
                                          <p:spTgt spid="208"/>
                                        </p:tgtEl>
                                      </p:cBhvr>
                                    </p:animEffec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193"/>
                                        </p:tgtEl>
                                        <p:attrNameLst>
                                          <p:attrName>style.visibility</p:attrName>
                                        </p:attrNameLst>
                                      </p:cBhvr>
                                      <p:to>
                                        <p:strVal val="visible"/>
                                      </p:to>
                                    </p:set>
                                    <p:animEffect transition="in" filter="fade">
                                      <p:cBhvr>
                                        <p:cTn id="25" dur="500"/>
                                        <p:tgtEl>
                                          <p:spTgt spid="19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03"/>
                                        </p:tgtEl>
                                        <p:attrNameLst>
                                          <p:attrName>style.visibility</p:attrName>
                                        </p:attrNameLst>
                                      </p:cBhvr>
                                      <p:to>
                                        <p:strVal val="visible"/>
                                      </p:to>
                                    </p:set>
                                    <p:animEffect transition="in" filter="fade">
                                      <p:cBhvr>
                                        <p:cTn id="30" dur="500"/>
                                        <p:tgtEl>
                                          <p:spTgt spid="203"/>
                                        </p:tgtEl>
                                      </p:cBhvr>
                                    </p:animEffec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189"/>
                                        </p:tgtEl>
                                        <p:attrNameLst>
                                          <p:attrName>style.visibility</p:attrName>
                                        </p:attrNameLst>
                                      </p:cBhvr>
                                      <p:to>
                                        <p:strVal val="visible"/>
                                      </p:to>
                                    </p:set>
                                    <p:animEffect transition="in" filter="fade">
                                      <p:cBhvr>
                                        <p:cTn id="34" dur="500"/>
                                        <p:tgtEl>
                                          <p:spTgt spid="18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209"/>
                                        </p:tgtEl>
                                        <p:attrNameLst>
                                          <p:attrName>style.visibility</p:attrName>
                                        </p:attrNameLst>
                                      </p:cBhvr>
                                      <p:to>
                                        <p:strVal val="visible"/>
                                      </p:to>
                                    </p:set>
                                    <p:animEffect transition="in" filter="fade">
                                      <p:cBhvr>
                                        <p:cTn id="39" dur="500"/>
                                        <p:tgtEl>
                                          <p:spTgt spid="209"/>
                                        </p:tgtEl>
                                      </p:cBhvr>
                                    </p:animEffect>
                                  </p:childTnLst>
                                </p:cTn>
                              </p:par>
                            </p:childTnLst>
                          </p:cTn>
                        </p:par>
                        <p:par>
                          <p:cTn id="40" fill="hold">
                            <p:stCondLst>
                              <p:cond delay="500"/>
                            </p:stCondLst>
                            <p:childTnLst>
                              <p:par>
                                <p:cTn id="41" presetID="10" presetClass="entr" presetSubtype="0" fill="hold" nodeType="afterEffect">
                                  <p:stCondLst>
                                    <p:cond delay="0"/>
                                  </p:stCondLst>
                                  <p:childTnLst>
                                    <p:set>
                                      <p:cBhvr>
                                        <p:cTn id="42" dur="1" fill="hold">
                                          <p:stCondLst>
                                            <p:cond delay="0"/>
                                          </p:stCondLst>
                                        </p:cTn>
                                        <p:tgtEl>
                                          <p:spTgt spid="194"/>
                                        </p:tgtEl>
                                        <p:attrNameLst>
                                          <p:attrName>style.visibility</p:attrName>
                                        </p:attrNameLst>
                                      </p:cBhvr>
                                      <p:to>
                                        <p:strVal val="visible"/>
                                      </p:to>
                                    </p:set>
                                    <p:animEffect transition="in" filter="fade">
                                      <p:cBhvr>
                                        <p:cTn id="43" dur="500"/>
                                        <p:tgtEl>
                                          <p:spTgt spid="19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05"/>
                                        </p:tgtEl>
                                        <p:attrNameLst>
                                          <p:attrName>style.visibility</p:attrName>
                                        </p:attrNameLst>
                                      </p:cBhvr>
                                      <p:to>
                                        <p:strVal val="visible"/>
                                      </p:to>
                                    </p:set>
                                    <p:animEffect transition="in" filter="fade">
                                      <p:cBhvr>
                                        <p:cTn id="48" dur="500"/>
                                        <p:tgtEl>
                                          <p:spTgt spid="205"/>
                                        </p:tgtEl>
                                      </p:cBhvr>
                                    </p:animEffect>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190"/>
                                        </p:tgtEl>
                                        <p:attrNameLst>
                                          <p:attrName>style.visibility</p:attrName>
                                        </p:attrNameLst>
                                      </p:cBhvr>
                                      <p:to>
                                        <p:strVal val="visible"/>
                                      </p:to>
                                    </p:set>
                                    <p:animEffect transition="in" filter="fade">
                                      <p:cBhvr>
                                        <p:cTn id="52" dur="500"/>
                                        <p:tgtEl>
                                          <p:spTgt spid="19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10"/>
                                        </p:tgtEl>
                                        <p:attrNameLst>
                                          <p:attrName>style.visibility</p:attrName>
                                        </p:attrNameLst>
                                      </p:cBhvr>
                                      <p:to>
                                        <p:strVal val="visible"/>
                                      </p:to>
                                    </p:set>
                                    <p:animEffect transition="in" filter="fade">
                                      <p:cBhvr>
                                        <p:cTn id="57" dur="500"/>
                                        <p:tgtEl>
                                          <p:spTgt spid="210"/>
                                        </p:tgtEl>
                                      </p:cBhvr>
                                    </p:animEffect>
                                  </p:childTnLst>
                                </p:cTn>
                              </p:par>
                            </p:childTnLst>
                          </p:cTn>
                        </p:par>
                        <p:par>
                          <p:cTn id="58" fill="hold">
                            <p:stCondLst>
                              <p:cond delay="500"/>
                            </p:stCondLst>
                            <p:childTnLst>
                              <p:par>
                                <p:cTn id="59" presetID="10" presetClass="entr" presetSubtype="0" fill="hold" nodeType="afterEffect">
                                  <p:stCondLst>
                                    <p:cond delay="0"/>
                                  </p:stCondLst>
                                  <p:childTnLst>
                                    <p:set>
                                      <p:cBhvr>
                                        <p:cTn id="60" dur="1" fill="hold">
                                          <p:stCondLst>
                                            <p:cond delay="0"/>
                                          </p:stCondLst>
                                        </p:cTn>
                                        <p:tgtEl>
                                          <p:spTgt spid="196"/>
                                        </p:tgtEl>
                                        <p:attrNameLst>
                                          <p:attrName>style.visibility</p:attrName>
                                        </p:attrNameLst>
                                      </p:cBhvr>
                                      <p:to>
                                        <p:strVal val="visible"/>
                                      </p:to>
                                    </p:set>
                                    <p:animEffect transition="in" filter="fade">
                                      <p:cBhvr>
                                        <p:cTn id="61" dur="500"/>
                                        <p:tgtEl>
                                          <p:spTgt spid="196"/>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206"/>
                                        </p:tgtEl>
                                        <p:attrNameLst>
                                          <p:attrName>style.visibility</p:attrName>
                                        </p:attrNameLst>
                                      </p:cBhvr>
                                      <p:to>
                                        <p:strVal val="visible"/>
                                      </p:to>
                                    </p:set>
                                    <p:animEffect transition="in" filter="fade">
                                      <p:cBhvr>
                                        <p:cTn id="66" dur="500"/>
                                        <p:tgtEl>
                                          <p:spTgt spid="206"/>
                                        </p:tgtEl>
                                      </p:cBhvr>
                                    </p:animEffect>
                                  </p:childTnLst>
                                </p:cTn>
                              </p:par>
                            </p:childTnLst>
                          </p:cTn>
                        </p:par>
                        <p:par>
                          <p:cTn id="67" fill="hold">
                            <p:stCondLst>
                              <p:cond delay="500"/>
                            </p:stCondLst>
                            <p:childTnLst>
                              <p:par>
                                <p:cTn id="68" presetID="10" presetClass="entr" presetSubtype="0" fill="hold" nodeType="afterEffect">
                                  <p:stCondLst>
                                    <p:cond delay="0"/>
                                  </p:stCondLst>
                                  <p:childTnLst>
                                    <p:set>
                                      <p:cBhvr>
                                        <p:cTn id="69" dur="1" fill="hold">
                                          <p:stCondLst>
                                            <p:cond delay="0"/>
                                          </p:stCondLst>
                                        </p:cTn>
                                        <p:tgtEl>
                                          <p:spTgt spid="191"/>
                                        </p:tgtEl>
                                        <p:attrNameLst>
                                          <p:attrName>style.visibility</p:attrName>
                                        </p:attrNameLst>
                                      </p:cBhvr>
                                      <p:to>
                                        <p:strVal val="visible"/>
                                      </p:to>
                                    </p:set>
                                    <p:animEffect transition="in" filter="fade">
                                      <p:cBhvr>
                                        <p:cTn id="70" dur="500"/>
                                        <p:tgtEl>
                                          <p:spTgt spid="1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97C9F7-B98B-EB72-4F1E-2A86D49BB492}"/>
              </a:ext>
            </a:extLst>
          </p:cNvPr>
          <p:cNvSpPr txBox="1"/>
          <p:nvPr/>
        </p:nvSpPr>
        <p:spPr>
          <a:xfrm>
            <a:off x="402335" y="3532338"/>
            <a:ext cx="11521437" cy="861774"/>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FFFF"/>
                </a:solidFill>
                <a:effectLst/>
                <a:uLnTx/>
                <a:uFillTx/>
                <a:latin typeface="Segoe UI Semibold"/>
                <a:ea typeface="Calibri" panose="020F0502020204030204" pitchFamily="34" charset="0"/>
                <a:cs typeface="Times New Roman" panose="02020603050405020304" pitchFamily="18" charset="0"/>
              </a:rPr>
              <a:t>Microsoft Purview – Deployment</a:t>
            </a:r>
            <a:r>
              <a:rPr lang="en-US" sz="3600" b="1" dirty="0">
                <a:solidFill>
                  <a:srgbClr val="FFFFFF"/>
                </a:solidFill>
                <a:latin typeface="Segoe UI Semibold"/>
                <a:ea typeface="Calibri" panose="020F0502020204030204" pitchFamily="34" charset="0"/>
                <a:cs typeface="Times New Roman" panose="02020603050405020304" pitchFamily="18" charset="0"/>
              </a:rPr>
              <a:t> models</a:t>
            </a:r>
            <a:endParaRPr kumimoji="0" lang="en-US" sz="3600" b="1" i="0" u="none" strike="noStrike" kern="1200" cap="none" spc="0" normalizeH="0" baseline="0" noProof="0" dirty="0">
              <a:ln>
                <a:noFill/>
              </a:ln>
              <a:solidFill>
                <a:srgbClr val="FFFFFF"/>
              </a:solidFill>
              <a:effectLst/>
              <a:uLnTx/>
              <a:uFillTx/>
              <a:latin typeface="Segoe UI Semibold"/>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0" normalizeH="0" baseline="0" noProof="0" dirty="0">
                <a:ln>
                  <a:noFill/>
                </a:ln>
                <a:solidFill>
                  <a:srgbClr val="FFFFFF"/>
                </a:solidFill>
                <a:effectLst/>
                <a:uLnTx/>
                <a:uFillTx/>
                <a:latin typeface="Segoe UI"/>
                <a:ea typeface="+mn-ea"/>
                <a:cs typeface="+mn-cs"/>
              </a:rPr>
              <a:t>Learn more</a:t>
            </a:r>
          </a:p>
        </p:txBody>
      </p:sp>
      <p:sp>
        <p:nvSpPr>
          <p:cNvPr id="2" name="TextBox 1">
            <a:extLst>
              <a:ext uri="{FF2B5EF4-FFF2-40B4-BE49-F238E27FC236}">
                <a16:creationId xmlns:a16="http://schemas.microsoft.com/office/drawing/2014/main" id="{DD29B65B-3E92-A45C-E586-8C62A2FA5CC2}"/>
              </a:ext>
            </a:extLst>
          </p:cNvPr>
          <p:cNvSpPr txBox="1"/>
          <p:nvPr/>
        </p:nvSpPr>
        <p:spPr>
          <a:xfrm>
            <a:off x="402335" y="4837917"/>
            <a:ext cx="11521436" cy="830997"/>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a:ln>
                  <a:noFill/>
                </a:ln>
                <a:solidFill>
                  <a:srgbClr val="FFFFFF"/>
                </a:solidFill>
                <a:effectLst/>
                <a:uLnTx/>
                <a:uFillTx/>
                <a:latin typeface="Segoe UI"/>
                <a:ea typeface="+mn-ea"/>
                <a:cs typeface="+mn-cs"/>
              </a:rPr>
              <a:t>Read the detailed guide for this model at </a:t>
            </a:r>
            <a:r>
              <a:rPr lang="en-CA" sz="1600" dirty="0">
                <a:solidFill>
                  <a:srgbClr val="FFFFFF"/>
                </a:solidFill>
                <a:latin typeface="Segoe UI"/>
                <a:hlinkClick r:id="rId2"/>
              </a:rPr>
              <a:t>https://aka.ms/PurviewDeploymentModels</a:t>
            </a:r>
            <a:r>
              <a:rPr kumimoji="0" lang="en-CA" sz="1600" b="0" i="0" u="none" strike="noStrike" kern="1200" cap="none" spc="0" normalizeH="0" baseline="0" noProof="0" dirty="0">
                <a:ln>
                  <a:noFill/>
                </a:ln>
                <a:solidFill>
                  <a:srgbClr val="FFFFFF"/>
                </a:solidFill>
                <a:effectLst/>
                <a:uLnTx/>
                <a:uFillTx/>
                <a:latin typeface="Segoe UI"/>
                <a:hlinkClick r:id="rId2"/>
              </a:rPr>
              <a:t>/</a:t>
            </a:r>
            <a:r>
              <a:rPr kumimoji="0" lang="en-CA" sz="1600" b="0" i="0" u="none" strike="noStrike" kern="1200" cap="none" spc="0" normalizeH="0" baseline="0" noProof="0" dirty="0" err="1">
                <a:ln>
                  <a:noFill/>
                </a:ln>
                <a:solidFill>
                  <a:srgbClr val="FFFFFF"/>
                </a:solidFill>
                <a:effectLst/>
                <a:uLnTx/>
                <a:uFillTx/>
                <a:latin typeface="Segoe UI"/>
                <a:hlinkClick r:id="rId2"/>
              </a:rPr>
              <a:t>SecureByDefault</a:t>
            </a:r>
            <a:r>
              <a:rPr lang="en-CA" sz="1600" dirty="0">
                <a:solidFill>
                  <a:srgbClr val="FFFFFF"/>
                </a:solidFill>
                <a:latin typeface="Segoe UI"/>
              </a:rPr>
              <a:t> </a:t>
            </a:r>
            <a:endParaRPr kumimoji="0" lang="en-CA" sz="16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0" i="0" u="none" strike="noStrike" kern="1200" cap="none" spc="0" normalizeH="0" baseline="0" noProof="0" dirty="0">
              <a:ln>
                <a:noFill/>
              </a:ln>
              <a:solidFill>
                <a:srgbClr val="FFFFFF"/>
              </a:solidFill>
              <a:effectLst/>
              <a:uLnTx/>
              <a:uFillTx/>
              <a:latin typeface="Segoe U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0" i="0" u="none" strike="noStrike" kern="1200" cap="none" spc="0" normalizeH="0" baseline="0" noProof="0" dirty="0">
                <a:ln>
                  <a:noFill/>
                </a:ln>
                <a:solidFill>
                  <a:srgbClr val="FFFFFF"/>
                </a:solidFill>
                <a:effectLst/>
                <a:uLnTx/>
                <a:uFillTx/>
                <a:latin typeface="Segoe UI"/>
                <a:ea typeface="+mn-ea"/>
                <a:cs typeface="+mn-cs"/>
              </a:rPr>
              <a:t>Learn more about our Microsoft Purview Deployment models at </a:t>
            </a:r>
            <a:r>
              <a:rPr lang="en-CA" sz="1600" dirty="0">
                <a:solidFill>
                  <a:srgbClr val="FFFFFF"/>
                </a:solidFill>
                <a:latin typeface="Segoe UI"/>
                <a:hlinkClick r:id="rId3"/>
              </a:rPr>
              <a:t>https://aka.</a:t>
            </a:r>
            <a:r>
              <a:rPr lang="en-CA" sz="1600">
                <a:solidFill>
                  <a:srgbClr val="FFFFFF"/>
                </a:solidFill>
                <a:latin typeface="Segoe UI"/>
                <a:hlinkClick r:id="rId3"/>
              </a:rPr>
              <a:t>ms/PurviewDeploymentModels</a:t>
            </a:r>
            <a:r>
              <a:rPr lang="en-CA" sz="1600">
                <a:solidFill>
                  <a:srgbClr val="FFFFFF"/>
                </a:solidFill>
                <a:latin typeface="Segoe UI"/>
              </a:rPr>
              <a:t> </a:t>
            </a:r>
            <a:endParaRPr kumimoji="0" lang="en-CA" sz="1600" b="0" i="0" u="none" strike="noStrike" kern="1200" cap="none" spc="0" normalizeH="0" baseline="0" noProof="0" dirty="0">
              <a:ln>
                <a:noFill/>
              </a:ln>
              <a:solidFill>
                <a:srgbClr val="FFFFFF"/>
              </a:solidFill>
              <a:effectLst/>
              <a:uLnTx/>
              <a:uFillTx/>
              <a:latin typeface="Segoe UI"/>
              <a:ea typeface="+mn-ea"/>
              <a:cs typeface="+mn-cs"/>
            </a:endParaRPr>
          </a:p>
        </p:txBody>
      </p:sp>
      <p:sp>
        <p:nvSpPr>
          <p:cNvPr id="3" name="TextBox 2">
            <a:extLst>
              <a:ext uri="{FF2B5EF4-FFF2-40B4-BE49-F238E27FC236}">
                <a16:creationId xmlns:a16="http://schemas.microsoft.com/office/drawing/2014/main" id="{9CB0A76E-AD28-5C7A-5A8F-243C3D20035E}"/>
              </a:ext>
            </a:extLst>
          </p:cNvPr>
          <p:cNvSpPr txBox="1"/>
          <p:nvPr/>
        </p:nvSpPr>
        <p:spPr>
          <a:xfrm>
            <a:off x="3086169" y="811254"/>
            <a:ext cx="9015761" cy="65838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800" b="0" i="0" u="none" strike="noStrike" kern="1200" cap="none" spc="0" normalizeH="0" baseline="0" noProof="0">
                <a:ln>
                  <a:noFill/>
                </a:ln>
                <a:solidFill>
                  <a:srgbClr val="FFFFFF"/>
                </a:solidFill>
                <a:effectLst/>
                <a:uLnTx/>
                <a:uFillTx/>
                <a:latin typeface="Segoe UI Semibold"/>
                <a:ea typeface="Cambria" panose="02040503050406030204" pitchFamily="18" charset="0"/>
                <a:cs typeface="+mn-cs"/>
              </a:rPr>
              <a:t>Thank you</a:t>
            </a:r>
          </a:p>
        </p:txBody>
      </p:sp>
      <p:pic>
        <p:nvPicPr>
          <p:cNvPr id="5" name="Picture 4">
            <a:extLst>
              <a:ext uri="{FF2B5EF4-FFF2-40B4-BE49-F238E27FC236}">
                <a16:creationId xmlns:a16="http://schemas.microsoft.com/office/drawing/2014/main" id="{56A2ED6E-C067-D98B-27FA-23DC5810FDF1}"/>
              </a:ext>
            </a:extLst>
          </p:cNvPr>
          <p:cNvPicPr>
            <a:picLocks noChangeAspect="1"/>
          </p:cNvPicPr>
          <p:nvPr/>
        </p:nvPicPr>
        <p:blipFill>
          <a:blip r:embed="rId4"/>
          <a:stretch>
            <a:fillRect/>
          </a:stretch>
        </p:blipFill>
        <p:spPr bwMode="black">
          <a:xfrm>
            <a:off x="571503" y="812222"/>
            <a:ext cx="2514666" cy="2251398"/>
          </a:xfrm>
          <a:prstGeom prst="rect">
            <a:avLst/>
          </a:prstGeom>
        </p:spPr>
      </p:pic>
    </p:spTree>
    <p:extLst>
      <p:ext uri="{BB962C8B-B14F-4D97-AF65-F5344CB8AC3E}">
        <p14:creationId xmlns:p14="http://schemas.microsoft.com/office/powerpoint/2010/main" val="3754228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97C9F7-B98B-EB72-4F1E-2A86D49BB492}"/>
              </a:ext>
            </a:extLst>
          </p:cNvPr>
          <p:cNvSpPr txBox="1"/>
          <p:nvPr/>
        </p:nvSpPr>
        <p:spPr>
          <a:xfrm>
            <a:off x="402335" y="603503"/>
            <a:ext cx="11521437" cy="553998"/>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FFFF"/>
                </a:solidFill>
                <a:effectLst/>
                <a:uLnTx/>
                <a:uFillTx/>
                <a:latin typeface="Segoe UI Semibold"/>
                <a:ea typeface="Calibri" panose="020F0502020204030204" pitchFamily="34" charset="0"/>
                <a:cs typeface="Times New Roman" panose="02020603050405020304" pitchFamily="18" charset="0"/>
              </a:rPr>
              <a:t>Appendix &amp; notes from engineering</a:t>
            </a:r>
          </a:p>
        </p:txBody>
      </p:sp>
    </p:spTree>
    <p:extLst>
      <p:ext uri="{BB962C8B-B14F-4D97-AF65-F5344CB8AC3E}">
        <p14:creationId xmlns:p14="http://schemas.microsoft.com/office/powerpoint/2010/main" val="3170217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97C9F7-B98B-EB72-4F1E-2A86D49BB492}"/>
              </a:ext>
            </a:extLst>
          </p:cNvPr>
          <p:cNvSpPr txBox="1"/>
          <p:nvPr/>
        </p:nvSpPr>
        <p:spPr>
          <a:xfrm>
            <a:off x="402335" y="603503"/>
            <a:ext cx="11521437" cy="492443"/>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FFFFFF"/>
                </a:solidFill>
                <a:effectLst/>
                <a:uLnTx/>
                <a:uFillTx/>
                <a:latin typeface="Segoe UI Semibold"/>
                <a:ea typeface="Calibri" panose="020F0502020204030204" pitchFamily="34" charset="0"/>
                <a:cs typeface="Times New Roman" panose="02020603050405020304" pitchFamily="18" charset="0"/>
              </a:rPr>
              <a:t>Addressing traditional labeling concerns</a:t>
            </a:r>
          </a:p>
        </p:txBody>
      </p:sp>
      <p:graphicFrame>
        <p:nvGraphicFramePr>
          <p:cNvPr id="3" name="Table 2">
            <a:extLst>
              <a:ext uri="{FF2B5EF4-FFF2-40B4-BE49-F238E27FC236}">
                <a16:creationId xmlns:a16="http://schemas.microsoft.com/office/drawing/2014/main" id="{27C844F1-DA27-10BB-0DD4-C786C0BED0BC}"/>
              </a:ext>
            </a:extLst>
          </p:cNvPr>
          <p:cNvGraphicFramePr>
            <a:graphicFrameLocks noGrp="1"/>
          </p:cNvGraphicFramePr>
          <p:nvPr>
            <p:extLst>
              <p:ext uri="{D42A27DB-BD31-4B8C-83A1-F6EECF244321}">
                <p14:modId xmlns:p14="http://schemas.microsoft.com/office/powerpoint/2010/main" val="1127071046"/>
              </p:ext>
            </p:extLst>
          </p:nvPr>
        </p:nvGraphicFramePr>
        <p:xfrm>
          <a:off x="402335" y="1488440"/>
          <a:ext cx="11409382" cy="3119120"/>
        </p:xfrm>
        <a:graphic>
          <a:graphicData uri="http://schemas.openxmlformats.org/drawingml/2006/table">
            <a:tbl>
              <a:tblPr firstRow="1" bandRow="1">
                <a:tableStyleId>{5C22544A-7EE6-4342-B048-85BDC9FD1C3A}</a:tableStyleId>
              </a:tblPr>
              <a:tblGrid>
                <a:gridCol w="3783330">
                  <a:extLst>
                    <a:ext uri="{9D8B030D-6E8A-4147-A177-3AD203B41FA5}">
                      <a16:colId xmlns:a16="http://schemas.microsoft.com/office/drawing/2014/main" val="939002070"/>
                    </a:ext>
                  </a:extLst>
                </a:gridCol>
                <a:gridCol w="7626052">
                  <a:extLst>
                    <a:ext uri="{9D8B030D-6E8A-4147-A177-3AD203B41FA5}">
                      <a16:colId xmlns:a16="http://schemas.microsoft.com/office/drawing/2014/main" val="4281782198"/>
                    </a:ext>
                  </a:extLst>
                </a:gridCol>
              </a:tblGrid>
              <a:tr h="370840">
                <a:tc>
                  <a:txBody>
                    <a:bodyPr/>
                    <a:lstStyle/>
                    <a:p>
                      <a:r>
                        <a:rPr lang="en-CA" sz="1100"/>
                        <a:t>Traditional concerns or implementation delays</a:t>
                      </a:r>
                    </a:p>
                  </a:txBody>
                  <a:tcPr/>
                </a:tc>
                <a:tc>
                  <a:txBody>
                    <a:bodyPr/>
                    <a:lstStyle/>
                    <a:p>
                      <a:r>
                        <a:rPr lang="en-CA" sz="1100"/>
                        <a:t>How to accelerate resolution</a:t>
                      </a:r>
                    </a:p>
                  </a:txBody>
                  <a:tcPr/>
                </a:tc>
                <a:extLst>
                  <a:ext uri="{0D108BD9-81ED-4DB2-BD59-A6C34878D82A}">
                    <a16:rowId xmlns:a16="http://schemas.microsoft.com/office/drawing/2014/main" val="2979785988"/>
                  </a:ext>
                </a:extLst>
              </a:tr>
              <a:tr h="370840">
                <a:tc>
                  <a:txBody>
                    <a:bodyPr/>
                    <a:lstStyle/>
                    <a:p>
                      <a:r>
                        <a:rPr lang="en-CA" sz="1100"/>
                        <a:t>Complex taxonomy / label schema</a:t>
                      </a:r>
                    </a:p>
                  </a:txBody>
                  <a:tcPr/>
                </a:tc>
                <a:tc>
                  <a:txBody>
                    <a:bodyPr/>
                    <a:lstStyle/>
                    <a:p>
                      <a:pPr marL="285750" indent="-285750">
                        <a:buFont typeface="Wingdings" panose="05000000000000000000" pitchFamily="2" charset="2"/>
                        <a:buChar char="§"/>
                      </a:pPr>
                      <a:r>
                        <a:rPr lang="en-CA" sz="1100"/>
                        <a:t>Recommended labels with intuitive naming based on protection rather than regulations</a:t>
                      </a:r>
                    </a:p>
                  </a:txBody>
                  <a:tcPr/>
                </a:tc>
                <a:extLst>
                  <a:ext uri="{0D108BD9-81ED-4DB2-BD59-A6C34878D82A}">
                    <a16:rowId xmlns:a16="http://schemas.microsoft.com/office/drawing/2014/main" val="1429126434"/>
                  </a:ext>
                </a:extLst>
              </a:tr>
              <a:tr h="370840">
                <a:tc>
                  <a:txBody>
                    <a:bodyPr/>
                    <a:lstStyle/>
                    <a:p>
                      <a:r>
                        <a:rPr lang="en-CA" sz="1100"/>
                        <a:t>Encryption (impact to LOB applications and collaboration)</a:t>
                      </a:r>
                    </a:p>
                  </a:txBody>
                  <a:tcPr/>
                </a:tc>
                <a:tc>
                  <a:txBody>
                    <a:bodyPr/>
                    <a:lstStyle/>
                    <a:p>
                      <a:pPr marL="285750" indent="-285750">
                        <a:buFont typeface="Wingdings" panose="05000000000000000000" pitchFamily="2" charset="2"/>
                        <a:buChar char="§"/>
                      </a:pPr>
                      <a:r>
                        <a:rPr lang="en-CA" sz="1100"/>
                        <a:t>Set tenant default to General</a:t>
                      </a:r>
                    </a:p>
                    <a:p>
                      <a:pPr marL="285750" indent="-285750">
                        <a:buFont typeface="Wingdings" panose="05000000000000000000" pitchFamily="2" charset="2"/>
                        <a:buChar char="§"/>
                      </a:pPr>
                      <a:r>
                        <a:rPr lang="en-CA" sz="1100"/>
                        <a:t>Set SharePoint default to Confidential\All employees with encryption</a:t>
                      </a:r>
                    </a:p>
                    <a:p>
                      <a:pPr marL="285750" indent="-285750">
                        <a:buFont typeface="Wingdings" panose="05000000000000000000" pitchFamily="2" charset="2"/>
                        <a:buChar char="§"/>
                      </a:pPr>
                      <a:r>
                        <a:rPr lang="en-CA" sz="1100"/>
                        <a:t>General allows users to remove encryption, when necessary.  Risks managed via DLP and IRM</a:t>
                      </a:r>
                    </a:p>
                    <a:p>
                      <a:pPr marL="285750" indent="-285750">
                        <a:buFont typeface="Wingdings" panose="05000000000000000000" pitchFamily="2" charset="2"/>
                        <a:buChar char="§"/>
                      </a:pPr>
                      <a:r>
                        <a:rPr lang="en-CA" sz="1100"/>
                        <a:t>SharePoint should be the primary location for sharing with external partners and set container label to “General”</a:t>
                      </a:r>
                    </a:p>
                  </a:txBody>
                  <a:tcPr/>
                </a:tc>
                <a:extLst>
                  <a:ext uri="{0D108BD9-81ED-4DB2-BD59-A6C34878D82A}">
                    <a16:rowId xmlns:a16="http://schemas.microsoft.com/office/drawing/2014/main" val="3430506179"/>
                  </a:ext>
                </a:extLst>
              </a:tr>
              <a:tr h="370840">
                <a:tc>
                  <a:txBody>
                    <a:bodyPr/>
                    <a:lstStyle/>
                    <a:p>
                      <a:r>
                        <a:rPr lang="en-CA" sz="1100"/>
                        <a:t>Perfecting auto-labeling before starting</a:t>
                      </a:r>
                    </a:p>
                  </a:txBody>
                  <a:tcPr/>
                </a:tc>
                <a:tc>
                  <a:txBody>
                    <a:bodyPr/>
                    <a:lstStyle/>
                    <a:p>
                      <a:pPr marL="285750" indent="-285750">
                        <a:buFont typeface="Wingdings" panose="05000000000000000000" pitchFamily="2" charset="2"/>
                        <a:buChar char="§"/>
                      </a:pPr>
                      <a:r>
                        <a:rPr lang="en-CA" sz="1100"/>
                        <a:t>Instead, start now with intelligent defaults to address most of your content (new/updated from today)</a:t>
                      </a:r>
                    </a:p>
                    <a:p>
                      <a:pPr marL="285750" indent="-285750">
                        <a:buFont typeface="Wingdings" panose="05000000000000000000" pitchFamily="2" charset="2"/>
                        <a:buChar char="§"/>
                      </a:pPr>
                      <a:r>
                        <a:rPr lang="en-CA" sz="1100"/>
                        <a:t>Iterate with auto-labeling for your most sensitive content such as credentials and regulatory requirements</a:t>
                      </a:r>
                    </a:p>
                    <a:p>
                      <a:pPr marL="285750" indent="-285750">
                        <a:buFont typeface="Wingdings" panose="05000000000000000000" pitchFamily="2" charset="2"/>
                        <a:buChar char="§"/>
                      </a:pPr>
                      <a:r>
                        <a:rPr lang="en-CA" sz="1100"/>
                        <a:t>Iterate with additional auto-labeling to retroactively address all previously created content with contextual conditions</a:t>
                      </a:r>
                    </a:p>
                  </a:txBody>
                  <a:tcPr/>
                </a:tc>
                <a:extLst>
                  <a:ext uri="{0D108BD9-81ED-4DB2-BD59-A6C34878D82A}">
                    <a16:rowId xmlns:a16="http://schemas.microsoft.com/office/drawing/2014/main" val="3182497840"/>
                  </a:ext>
                </a:extLst>
              </a:tr>
              <a:tr h="370840">
                <a:tc>
                  <a:txBody>
                    <a:bodyPr/>
                    <a:lstStyle/>
                    <a:p>
                      <a:r>
                        <a:rPr lang="en-CA" sz="1100"/>
                        <a:t>Concerns about Site Owners changing container or default library labels</a:t>
                      </a:r>
                    </a:p>
                  </a:txBody>
                  <a:tcPr/>
                </a:tc>
                <a:tc>
                  <a:txBody>
                    <a:bodyPr/>
                    <a:lstStyle/>
                    <a:p>
                      <a:pPr marL="285750" indent="-285750">
                        <a:buFont typeface="Wingdings" panose="05000000000000000000" pitchFamily="2" charset="2"/>
                        <a:buChar char="§"/>
                      </a:pPr>
                      <a:r>
                        <a:rPr lang="en-CA" sz="1100"/>
                        <a:t>Implement a chain of accountability and leverage audit/reporting to identify deviations</a:t>
                      </a:r>
                    </a:p>
                  </a:txBody>
                  <a:tcPr/>
                </a:tc>
                <a:extLst>
                  <a:ext uri="{0D108BD9-81ED-4DB2-BD59-A6C34878D82A}">
                    <a16:rowId xmlns:a16="http://schemas.microsoft.com/office/drawing/2014/main" val="3782753629"/>
                  </a:ext>
                </a:extLst>
              </a:tr>
              <a:tr h="370840">
                <a:tc>
                  <a:txBody>
                    <a:bodyPr/>
                    <a:lstStyle/>
                    <a:p>
                      <a:r>
                        <a:rPr lang="en-CA" sz="1100"/>
                        <a:t>Securing “tented projects”</a:t>
                      </a:r>
                    </a:p>
                  </a:txBody>
                  <a:tcPr/>
                </a:tc>
                <a:tc>
                  <a:txBody>
                    <a:bodyPr/>
                    <a:lstStyle/>
                    <a:p>
                      <a:pPr marL="285750" indent="-285750">
                        <a:buFont typeface="Wingdings" panose="05000000000000000000" pitchFamily="2" charset="2"/>
                        <a:buChar char="§"/>
                      </a:pPr>
                      <a:r>
                        <a:rPr lang="en-CA" sz="1100" dirty="0"/>
                        <a:t>Sensitivity labels secured with UDP and published to relevant users only (suggest limiting to &lt;15 labels)</a:t>
                      </a:r>
                    </a:p>
                    <a:p>
                      <a:pPr marL="285750" indent="-285750">
                        <a:buFont typeface="Wingdings" panose="05000000000000000000" pitchFamily="2" charset="2"/>
                        <a:buChar char="§"/>
                      </a:pPr>
                      <a:r>
                        <a:rPr lang="en-CA" sz="1100" dirty="0"/>
                        <a:t>Coming to preview with SharePoint Advanced Management: Extend SharePoint Permissions with sensitivity labels</a:t>
                      </a:r>
                    </a:p>
                  </a:txBody>
                  <a:tcPr/>
                </a:tc>
                <a:extLst>
                  <a:ext uri="{0D108BD9-81ED-4DB2-BD59-A6C34878D82A}">
                    <a16:rowId xmlns:a16="http://schemas.microsoft.com/office/drawing/2014/main" val="4277893318"/>
                  </a:ext>
                </a:extLst>
              </a:tr>
            </a:tbl>
          </a:graphicData>
        </a:graphic>
      </p:graphicFrame>
    </p:spTree>
    <p:extLst>
      <p:ext uri="{BB962C8B-B14F-4D97-AF65-F5344CB8AC3E}">
        <p14:creationId xmlns:p14="http://schemas.microsoft.com/office/powerpoint/2010/main" val="1933575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697C9F7-B98B-EB72-4F1E-2A86D49BB492}"/>
              </a:ext>
            </a:extLst>
          </p:cNvPr>
          <p:cNvSpPr txBox="1"/>
          <p:nvPr/>
        </p:nvSpPr>
        <p:spPr>
          <a:xfrm>
            <a:off x="402335" y="603503"/>
            <a:ext cx="11521437" cy="861774"/>
          </a:xfrm>
          <a:prstGeom prst="rect">
            <a:avLst/>
          </a:prstGeom>
          <a:noFill/>
        </p:spPr>
        <p:txBody>
          <a:bodyPr wrap="squar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FFFFFF"/>
                </a:solidFill>
                <a:effectLst/>
                <a:uLnTx/>
                <a:uFillTx/>
                <a:latin typeface="Segoe UI Semibold"/>
                <a:ea typeface="Calibri" panose="020F0502020204030204" pitchFamily="34" charset="0"/>
                <a:cs typeface="Times New Roman" panose="02020603050405020304" pitchFamily="18" charset="0"/>
              </a:rPr>
              <a:t>Notes from engineering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2000" b="1" i="0" u="none" strike="noStrike" kern="1200" cap="none" spc="0" normalizeH="0" baseline="0" noProof="0">
                <a:ln>
                  <a:noFill/>
                </a:ln>
                <a:solidFill>
                  <a:srgbClr val="FFFFFF"/>
                </a:solidFill>
                <a:effectLst/>
                <a:uLnTx/>
                <a:uFillTx/>
                <a:latin typeface="Segoe UI"/>
                <a:ea typeface="+mn-ea"/>
                <a:cs typeface="+mn-cs"/>
              </a:rPr>
              <a:t>Label schema recommendations</a:t>
            </a:r>
          </a:p>
        </p:txBody>
      </p:sp>
      <p:sp>
        <p:nvSpPr>
          <p:cNvPr id="2" name="TextBox 1">
            <a:extLst>
              <a:ext uri="{FF2B5EF4-FFF2-40B4-BE49-F238E27FC236}">
                <a16:creationId xmlns:a16="http://schemas.microsoft.com/office/drawing/2014/main" id="{DD29B65B-3E92-A45C-E586-8C62A2FA5CC2}"/>
              </a:ext>
            </a:extLst>
          </p:cNvPr>
          <p:cNvSpPr txBox="1"/>
          <p:nvPr/>
        </p:nvSpPr>
        <p:spPr>
          <a:xfrm>
            <a:off x="402335" y="1900029"/>
            <a:ext cx="11521436" cy="1323439"/>
          </a:xfrm>
          <a:prstGeom prst="rect">
            <a:avLst/>
          </a:prstGeom>
          <a:noFill/>
        </p:spPr>
        <p:txBody>
          <a:bodyPr wrap="square" rtlCol="0">
            <a:spAutoFit/>
          </a:bodyPr>
          <a:lstStyle/>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Do </a:t>
            </a:r>
            <a:r>
              <a:rPr kumimoji="0" lang="en-CA" sz="1600" b="0" i="0" u="none" strike="noStrike" kern="1200" cap="none" spc="0" normalizeH="0" baseline="0" noProof="0">
                <a:ln>
                  <a:noFill/>
                </a:ln>
                <a:solidFill>
                  <a:srgbClr val="FFFFFF"/>
                </a:solidFill>
                <a:effectLst/>
                <a:uLnTx/>
                <a:uFillTx/>
                <a:latin typeface="Segoe UI"/>
                <a:ea typeface="+mn-ea"/>
                <a:cs typeface="+mn-cs"/>
              </a:rPr>
              <a:t>use intuitive names that means something to users and how it protects</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Do </a:t>
            </a:r>
            <a:r>
              <a:rPr kumimoji="0" lang="en-CA" sz="1600" b="0" i="0" u="none" strike="noStrike" kern="1200" cap="none" spc="0" normalizeH="0" baseline="0" noProof="0">
                <a:ln>
                  <a:noFill/>
                </a:ln>
                <a:solidFill>
                  <a:srgbClr val="FFFFFF"/>
                </a:solidFill>
                <a:effectLst/>
                <a:uLnTx/>
                <a:uFillTx/>
                <a:latin typeface="Segoe UI"/>
                <a:ea typeface="+mn-ea"/>
                <a:cs typeface="+mn-cs"/>
              </a:rPr>
              <a:t>keep the list of labels to no more than 5x5 (5 parent labels, 5 children labels)</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Do </a:t>
            </a:r>
            <a:r>
              <a:rPr kumimoji="0" lang="en-CA" sz="1600" b="0" i="0" u="none" strike="noStrike" kern="1200" cap="none" spc="0" normalizeH="0" baseline="0" noProof="0">
                <a:ln>
                  <a:noFill/>
                </a:ln>
                <a:solidFill>
                  <a:srgbClr val="FFFFFF"/>
                </a:solidFill>
                <a:effectLst/>
                <a:uLnTx/>
                <a:uFillTx/>
                <a:latin typeface="Segoe UI"/>
                <a:ea typeface="+mn-ea"/>
                <a:cs typeface="+mn-cs"/>
              </a:rPr>
              <a:t>use container labels for all your SharePoint/Teams sites</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Do </a:t>
            </a:r>
            <a:r>
              <a:rPr kumimoji="0" lang="en-CA" sz="1600" b="0" i="0" u="none" strike="noStrike" kern="1200" cap="none" spc="0" normalizeH="0" baseline="0" noProof="0">
                <a:ln>
                  <a:noFill/>
                </a:ln>
                <a:solidFill>
                  <a:srgbClr val="FFFFFF"/>
                </a:solidFill>
                <a:effectLst/>
                <a:uLnTx/>
                <a:uFillTx/>
                <a:latin typeface="Segoe UI"/>
                <a:ea typeface="+mn-ea"/>
                <a:cs typeface="+mn-cs"/>
              </a:rPr>
              <a:t>apply default library labeling and have your labeling derived from container</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Do</a:t>
            </a:r>
            <a:r>
              <a:rPr kumimoji="0" lang="en-CA" sz="1600" b="0" i="0" u="none" strike="noStrike" kern="1200" cap="none" spc="0" normalizeH="0" baseline="0" noProof="0">
                <a:ln>
                  <a:noFill/>
                </a:ln>
                <a:solidFill>
                  <a:srgbClr val="FFFFFF"/>
                </a:solidFill>
                <a:effectLst/>
                <a:uLnTx/>
                <a:uFillTx/>
                <a:latin typeface="Segoe UI"/>
                <a:ea typeface="+mn-ea"/>
                <a:cs typeface="+mn-cs"/>
              </a:rPr>
              <a:t> plan for tenant default to General to prevent breaking automated business processes</a:t>
            </a:r>
            <a:endParaRPr kumimoji="0" lang="en-CA" sz="1600" b="1" i="0" u="none" strike="noStrike" kern="1200" cap="none" spc="0" normalizeH="0" baseline="0" noProof="0">
              <a:ln>
                <a:noFill/>
              </a:ln>
              <a:solidFill>
                <a:srgbClr val="FFFFFF"/>
              </a:solidFill>
              <a:effectLst/>
              <a:uLnTx/>
              <a:uFillTx/>
              <a:latin typeface="Segoe UI"/>
              <a:ea typeface="+mn-ea"/>
              <a:cs typeface="+mn-cs"/>
            </a:endParaRPr>
          </a:p>
        </p:txBody>
      </p:sp>
      <p:sp>
        <p:nvSpPr>
          <p:cNvPr id="3" name="TextBox 2">
            <a:extLst>
              <a:ext uri="{FF2B5EF4-FFF2-40B4-BE49-F238E27FC236}">
                <a16:creationId xmlns:a16="http://schemas.microsoft.com/office/drawing/2014/main" id="{75B9AD1B-FB42-7B62-0A02-97D69331F8BE}"/>
              </a:ext>
            </a:extLst>
          </p:cNvPr>
          <p:cNvSpPr txBox="1"/>
          <p:nvPr/>
        </p:nvSpPr>
        <p:spPr>
          <a:xfrm>
            <a:off x="402335" y="3319914"/>
            <a:ext cx="11521436" cy="1077218"/>
          </a:xfrm>
          <a:prstGeom prst="rect">
            <a:avLst/>
          </a:prstGeom>
          <a:noFill/>
        </p:spPr>
        <p:txBody>
          <a:bodyPr wrap="square" rtlCol="0">
            <a:spAutoFit/>
          </a:bodyPr>
          <a:lstStyle/>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Do </a:t>
            </a:r>
            <a:r>
              <a:rPr kumimoji="0" lang="en-CA" sz="1600" b="0" i="0" u="none" strike="noStrike" kern="1200" cap="none" spc="0" normalizeH="0" baseline="0" noProof="0">
                <a:ln>
                  <a:noFill/>
                </a:ln>
                <a:solidFill>
                  <a:srgbClr val="FFFFFF"/>
                </a:solidFill>
                <a:effectLst/>
                <a:uLnTx/>
                <a:uFillTx/>
                <a:latin typeface="Segoe UI"/>
                <a:ea typeface="+mn-ea"/>
                <a:cs typeface="+mn-cs"/>
              </a:rPr>
              <a:t>plan for defaults with encrypted content for all employes saving in SharePoint</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Do </a:t>
            </a:r>
            <a:r>
              <a:rPr kumimoji="0" lang="en-CA" sz="1600" b="0" i="0" u="none" strike="noStrike" kern="1200" cap="none" spc="0" normalizeH="0" baseline="0" noProof="0">
                <a:ln>
                  <a:noFill/>
                </a:ln>
                <a:solidFill>
                  <a:srgbClr val="FFFFFF"/>
                </a:solidFill>
                <a:effectLst/>
                <a:uLnTx/>
                <a:uFillTx/>
                <a:latin typeface="Segoe UI"/>
                <a:ea typeface="+mn-ea"/>
                <a:cs typeface="+mn-cs"/>
              </a:rPr>
              <a:t>plan for unrestricted labels to address encryption challenges</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Do </a:t>
            </a:r>
            <a:r>
              <a:rPr kumimoji="0" lang="en-CA" sz="1600" b="0" i="0" u="none" strike="noStrike" kern="1200" cap="none" spc="0" normalizeH="0" baseline="0" noProof="0">
                <a:ln>
                  <a:noFill/>
                </a:ln>
                <a:solidFill>
                  <a:srgbClr val="FFFFFF"/>
                </a:solidFill>
                <a:effectLst/>
                <a:uLnTx/>
                <a:uFillTx/>
                <a:latin typeface="Segoe UI"/>
                <a:ea typeface="+mn-ea"/>
                <a:cs typeface="+mn-cs"/>
              </a:rPr>
              <a:t>plan DLP and IRM policies for unrestricted labels</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Do </a:t>
            </a:r>
            <a:r>
              <a:rPr kumimoji="0" lang="en-CA" sz="1600" b="0" i="0" u="none" strike="noStrike" kern="1200" cap="none" spc="0" normalizeH="0" baseline="0" noProof="0">
                <a:ln>
                  <a:noFill/>
                </a:ln>
                <a:solidFill>
                  <a:srgbClr val="FFFFFF"/>
                </a:solidFill>
                <a:effectLst/>
                <a:uLnTx/>
                <a:uFillTx/>
                <a:latin typeface="Segoe UI"/>
                <a:ea typeface="+mn-ea"/>
                <a:cs typeface="+mn-cs"/>
              </a:rPr>
              <a:t>inherit label from email attachments</a:t>
            </a:r>
          </a:p>
        </p:txBody>
      </p:sp>
      <p:sp>
        <p:nvSpPr>
          <p:cNvPr id="5" name="TextBox 4">
            <a:extLst>
              <a:ext uri="{FF2B5EF4-FFF2-40B4-BE49-F238E27FC236}">
                <a16:creationId xmlns:a16="http://schemas.microsoft.com/office/drawing/2014/main" id="{1CB3C4A0-0BCB-5009-8B89-CB8B0C3B4B6E}"/>
              </a:ext>
            </a:extLst>
          </p:cNvPr>
          <p:cNvSpPr txBox="1"/>
          <p:nvPr/>
        </p:nvSpPr>
        <p:spPr>
          <a:xfrm>
            <a:off x="402335" y="4493578"/>
            <a:ext cx="11521436" cy="830997"/>
          </a:xfrm>
          <a:prstGeom prst="rect">
            <a:avLst/>
          </a:prstGeom>
          <a:noFill/>
        </p:spPr>
        <p:txBody>
          <a:bodyPr wrap="square" rtlCol="0">
            <a:spAutoFit/>
          </a:bodyPr>
          <a:lstStyle/>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Don’t </a:t>
            </a:r>
            <a:r>
              <a:rPr kumimoji="0" lang="en-CA" sz="1600" b="0" i="0" u="none" strike="noStrike" kern="1200" cap="none" spc="0" normalizeH="0" baseline="0" noProof="0">
                <a:ln>
                  <a:noFill/>
                </a:ln>
                <a:solidFill>
                  <a:srgbClr val="FFFFFF"/>
                </a:solidFill>
                <a:effectLst/>
                <a:uLnTx/>
                <a:uFillTx/>
                <a:latin typeface="Segoe UI"/>
                <a:ea typeface="+mn-ea"/>
                <a:cs typeface="+mn-cs"/>
              </a:rPr>
              <a:t>mix conflicting terms such as confidential and restricted</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Don’t </a:t>
            </a:r>
            <a:r>
              <a:rPr kumimoji="0" lang="en-CA" sz="1600" b="0" i="0" u="none" strike="noStrike" kern="1200" cap="none" spc="0" normalizeH="0" baseline="0" noProof="0">
                <a:ln>
                  <a:noFill/>
                </a:ln>
                <a:solidFill>
                  <a:srgbClr val="FFFFFF"/>
                </a:solidFill>
                <a:effectLst/>
                <a:uLnTx/>
                <a:uFillTx/>
                <a:latin typeface="Segoe UI"/>
                <a:ea typeface="+mn-ea"/>
                <a:cs typeface="+mn-cs"/>
              </a:rPr>
              <a:t>wait for auto-labeling perfection to start with better defaults</a:t>
            </a:r>
          </a:p>
          <a:p>
            <a:pPr marL="800100" marR="0" lvl="1" indent="-3429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CA" sz="1600" b="1" i="0" u="none" strike="noStrike" kern="1200" cap="none" spc="0" normalizeH="0" baseline="0" noProof="0">
                <a:ln>
                  <a:noFill/>
                </a:ln>
                <a:solidFill>
                  <a:srgbClr val="FFFFFF"/>
                </a:solidFill>
                <a:effectLst/>
                <a:uLnTx/>
                <a:uFillTx/>
                <a:latin typeface="Segoe UI"/>
                <a:ea typeface="+mn-ea"/>
                <a:cs typeface="+mn-cs"/>
              </a:rPr>
              <a:t>Don’t </a:t>
            </a:r>
            <a:r>
              <a:rPr kumimoji="0" lang="en-CA" sz="1600" b="0" i="0" u="none" strike="noStrike" kern="1200" cap="none" spc="0" normalizeH="0" baseline="0" noProof="0">
                <a:ln>
                  <a:noFill/>
                </a:ln>
                <a:solidFill>
                  <a:srgbClr val="FFFFFF"/>
                </a:solidFill>
                <a:effectLst/>
                <a:uLnTx/>
                <a:uFillTx/>
                <a:latin typeface="Segoe UI"/>
                <a:ea typeface="+mn-ea"/>
                <a:cs typeface="+mn-cs"/>
              </a:rPr>
              <a:t>wait on label exceptions (i.e.: tented projects, specific needs) to start with better defaults</a:t>
            </a:r>
          </a:p>
        </p:txBody>
      </p:sp>
    </p:spTree>
    <p:extLst>
      <p:ext uri="{BB962C8B-B14F-4D97-AF65-F5344CB8AC3E}">
        <p14:creationId xmlns:p14="http://schemas.microsoft.com/office/powerpoint/2010/main" val="916667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theme/theme1.xml><?xml version="1.0" encoding="utf-8"?>
<a:theme xmlns:a="http://schemas.openxmlformats.org/drawingml/2006/main" name="1_Office Theme">
  <a:themeElements>
    <a:clrScheme name="Microsoft Security">
      <a:dk1>
        <a:srgbClr val="2F2F2F"/>
      </a:dk1>
      <a:lt1>
        <a:srgbClr val="FFFFFF"/>
      </a:lt1>
      <a:dk2>
        <a:srgbClr val="505050"/>
      </a:dk2>
      <a:lt2>
        <a:srgbClr val="F2F2F2"/>
      </a:lt2>
      <a:accent1>
        <a:srgbClr val="0078D4"/>
      </a:accent1>
      <a:accent2>
        <a:srgbClr val="107C10"/>
      </a:accent2>
      <a:accent3>
        <a:srgbClr val="D83B01"/>
      </a:accent3>
      <a:accent4>
        <a:srgbClr val="FFB900"/>
      </a:accent4>
      <a:accent5>
        <a:srgbClr val="243A5E"/>
      </a:accent5>
      <a:accent6>
        <a:srgbClr val="054B16"/>
      </a:accent6>
      <a:hlink>
        <a:srgbClr val="0078D4"/>
      </a:hlink>
      <a:folHlink>
        <a:srgbClr val="243A5E"/>
      </a:folHlink>
    </a:clrScheme>
    <a:fontScheme name="Microsoft Branding">
      <a:majorFont>
        <a:latin typeface="Segoe UI Semibold"/>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ECAD3D0689E184DA8BA7028D9DC08CF" ma:contentTypeVersion="14" ma:contentTypeDescription="Create a new document." ma:contentTypeScope="" ma:versionID="670414ca38ebe233a03261ebfefd4e8d">
  <xsd:schema xmlns:xsd="http://www.w3.org/2001/XMLSchema" xmlns:xs="http://www.w3.org/2001/XMLSchema" xmlns:p="http://schemas.microsoft.com/office/2006/metadata/properties" xmlns:ns1="http://schemas.microsoft.com/sharepoint/v3" xmlns:ns2="1c2d2333-52a8-4302-ac30-127cc4e96695" xmlns:ns3="de4618fc-6149-4e3c-8d60-8c10e2c5f294" targetNamespace="http://schemas.microsoft.com/office/2006/metadata/properties" ma:root="true" ma:fieldsID="4397c557934cc16304b72ae8c49bb427" ns1:_="" ns2:_="" ns3:_="">
    <xsd:import namespace="http://schemas.microsoft.com/sharepoint/v3"/>
    <xsd:import namespace="1c2d2333-52a8-4302-ac30-127cc4e96695"/>
    <xsd:import namespace="de4618fc-6149-4e3c-8d60-8c10e2c5f294"/>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2d2333-52a8-4302-ac30-127cc4e96695"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e4618fc-6149-4e3c-8d60-8c10e2c5f294"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53602c0e-9dc8-4b08-97d6-98db9f98080a}" ma:internalName="TaxCatchAll" ma:showField="CatchAllData" ma:web="de4618fc-6149-4e3c-8d60-8c10e2c5f2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A1E04B-CF8D-42C0-BA0C-911D657B161A}">
  <ds:schemaRefs>
    <ds:schemaRef ds:uri="http://schemas.microsoft.com/sharepoint/v3/contenttype/forms"/>
  </ds:schemaRefs>
</ds:datastoreItem>
</file>

<file path=customXml/itemProps2.xml><?xml version="1.0" encoding="utf-8"?>
<ds:datastoreItem xmlns:ds="http://schemas.openxmlformats.org/officeDocument/2006/customXml" ds:itemID="{D42D36E6-AC24-445F-876B-C14395B10B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c2d2333-52a8-4302-ac30-127cc4e96695"/>
    <ds:schemaRef ds:uri="de4618fc-6149-4e3c-8d60-8c10e2c5f2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Privileged" siteId="{72f988bf-86f1-41af-91ab-2d7cd011db47}" removed="0"/>
</clbl:labelList>
</file>

<file path=docProps/app.xml><?xml version="1.0" encoding="utf-8"?>
<Properties xmlns="http://schemas.openxmlformats.org/officeDocument/2006/extended-properties" xmlns:vt="http://schemas.openxmlformats.org/officeDocument/2006/docPropsVTypes">
  <Template>office theme</Template>
  <TotalTime>0</TotalTime>
  <Words>2387</Words>
  <Application>Microsoft Office PowerPoint</Application>
  <PresentationFormat>Widescreen</PresentationFormat>
  <Paragraphs>268</Paragraphs>
  <Slides>11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Arial</vt:lpstr>
      <vt:lpstr>Calibri</vt:lpstr>
      <vt:lpstr>Segoe UI</vt:lpstr>
      <vt:lpstr>Segoe UI Semibold</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revision>1</cp:revision>
  <dcterms:created xsi:type="dcterms:W3CDTF">2024-09-06T13:09:37Z</dcterms:created>
  <dcterms:modified xsi:type="dcterms:W3CDTF">2024-09-16T19:51:01Z</dcterms:modified>
</cp:coreProperties>
</file>